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</p:sldMasterIdLst>
  <p:notesMasterIdLst>
    <p:notesMasterId r:id="rId91"/>
  </p:notesMasterIdLst>
  <p:sldIdLst>
    <p:sldId id="450" r:id="rId5"/>
    <p:sldId id="498" r:id="rId6"/>
    <p:sldId id="480" r:id="rId7"/>
    <p:sldId id="481" r:id="rId8"/>
    <p:sldId id="495" r:id="rId9"/>
    <p:sldId id="496" r:id="rId10"/>
    <p:sldId id="497" r:id="rId11"/>
    <p:sldId id="482" r:id="rId12"/>
    <p:sldId id="499" r:id="rId13"/>
    <p:sldId id="500" r:id="rId14"/>
    <p:sldId id="501" r:id="rId15"/>
    <p:sldId id="483" r:id="rId16"/>
    <p:sldId id="502" r:id="rId17"/>
    <p:sldId id="503" r:id="rId18"/>
    <p:sldId id="504" r:id="rId19"/>
    <p:sldId id="505" r:id="rId20"/>
    <p:sldId id="514" r:id="rId21"/>
    <p:sldId id="515" r:id="rId22"/>
    <p:sldId id="516" r:id="rId23"/>
    <p:sldId id="517" r:id="rId24"/>
    <p:sldId id="518" r:id="rId25"/>
    <p:sldId id="519" r:id="rId26"/>
    <p:sldId id="520" r:id="rId27"/>
    <p:sldId id="521" r:id="rId28"/>
    <p:sldId id="522" r:id="rId29"/>
    <p:sldId id="485" r:id="rId30"/>
    <p:sldId id="471" r:id="rId31"/>
    <p:sldId id="490" r:id="rId32"/>
    <p:sldId id="491" r:id="rId33"/>
    <p:sldId id="506" r:id="rId34"/>
    <p:sldId id="443" r:id="rId35"/>
    <p:sldId id="449" r:id="rId36"/>
    <p:sldId id="448" r:id="rId37"/>
    <p:sldId id="459" r:id="rId38"/>
    <p:sldId id="463" r:id="rId39"/>
    <p:sldId id="296" r:id="rId40"/>
    <p:sldId id="487" r:id="rId41"/>
    <p:sldId id="488" r:id="rId42"/>
    <p:sldId id="489" r:id="rId43"/>
    <p:sldId id="340" r:id="rId44"/>
    <p:sldId id="418" r:id="rId45"/>
    <p:sldId id="341" r:id="rId46"/>
    <p:sldId id="334" r:id="rId47"/>
    <p:sldId id="434" r:id="rId48"/>
    <p:sldId id="432" r:id="rId49"/>
    <p:sldId id="472" r:id="rId50"/>
    <p:sldId id="473" r:id="rId51"/>
    <p:sldId id="475" r:id="rId52"/>
    <p:sldId id="476" r:id="rId53"/>
    <p:sldId id="478" r:id="rId54"/>
    <p:sldId id="479" r:id="rId55"/>
    <p:sldId id="455" r:id="rId56"/>
    <p:sldId id="421" r:id="rId57"/>
    <p:sldId id="423" r:id="rId58"/>
    <p:sldId id="424" r:id="rId59"/>
    <p:sldId id="335" r:id="rId60"/>
    <p:sldId id="425" r:id="rId61"/>
    <p:sldId id="344" r:id="rId62"/>
    <p:sldId id="422" r:id="rId63"/>
    <p:sldId id="345" r:id="rId64"/>
    <p:sldId id="381" r:id="rId65"/>
    <p:sldId id="386" r:id="rId66"/>
    <p:sldId id="385" r:id="rId67"/>
    <p:sldId id="382" r:id="rId68"/>
    <p:sldId id="470" r:id="rId69"/>
    <p:sldId id="486" r:id="rId70"/>
    <p:sldId id="467" r:id="rId71"/>
    <p:sldId id="468" r:id="rId72"/>
    <p:sldId id="469" r:id="rId73"/>
    <p:sldId id="456" r:id="rId74"/>
    <p:sldId id="492" r:id="rId75"/>
    <p:sldId id="494" r:id="rId76"/>
    <p:sldId id="393" r:id="rId77"/>
    <p:sldId id="395" r:id="rId78"/>
    <p:sldId id="397" r:id="rId79"/>
    <p:sldId id="402" r:id="rId80"/>
    <p:sldId id="400" r:id="rId81"/>
    <p:sldId id="406" r:id="rId82"/>
    <p:sldId id="474" r:id="rId83"/>
    <p:sldId id="507" r:id="rId84"/>
    <p:sldId id="508" r:id="rId85"/>
    <p:sldId id="509" r:id="rId86"/>
    <p:sldId id="510" r:id="rId87"/>
    <p:sldId id="511" r:id="rId88"/>
    <p:sldId id="512" r:id="rId89"/>
    <p:sldId id="513" r:id="rId90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FFCC66"/>
    <a:srgbClr val="99FFCC"/>
    <a:srgbClr val="F5B3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2" autoAdjust="0"/>
    <p:restoredTop sz="94640" autoAdjust="0"/>
  </p:normalViewPr>
  <p:slideViewPr>
    <p:cSldViewPr>
      <p:cViewPr varScale="1">
        <p:scale>
          <a:sx n="81" d="100"/>
          <a:sy n="81" d="100"/>
        </p:scale>
        <p:origin x="126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1C3873-47A9-4F1F-ACB8-8EE979CCAA48}" type="datetimeFigureOut">
              <a:rPr lang="cs-CZ" smtClean="0"/>
              <a:t>22.10.2024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D9584-5534-4F13-8BEF-F50DA6AAB8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3261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584-5534-4F13-8BEF-F50DA6AAB83B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6282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5B1613-35C1-4A0E-BB82-5A71D371C2C3}" type="slidenum">
              <a:rPr lang="cs-CZ" smtClean="0">
                <a:ea typeface="ＭＳ Ｐゴシック" pitchFamily="34" charset="-128"/>
              </a:rPr>
              <a:pPr/>
              <a:t>76</a:t>
            </a:fld>
            <a:endParaRPr lang="cs-CZ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9831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1C23A3-BCD3-437D-80FC-D8D05ECB146F}" type="slidenum">
              <a:rPr lang="cs-CZ" smtClean="0">
                <a:ea typeface="ＭＳ Ｐゴシック" pitchFamily="34" charset="-128"/>
              </a:rPr>
              <a:pPr/>
              <a:t>77</a:t>
            </a:fld>
            <a:endParaRPr lang="cs-CZ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2126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584-5534-4F13-8BEF-F50DA6AAB83B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4378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584-5534-4F13-8BEF-F50DA6AAB83B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373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B92C-B613-4F89-9382-8D92F44F869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9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57762" cy="3717925"/>
          </a:xfrm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ea typeface="ＭＳ Ｐゴシック" pitchFamily="34" charset="-128"/>
              </a:rPr>
              <a:t>The</a:t>
            </a:r>
            <a:r>
              <a:rPr lang="en-US" altLang="en-US" baseline="0" dirty="0">
                <a:ea typeface="ＭＳ Ｐゴシック" pitchFamily="34" charset="-128"/>
              </a:rPr>
              <a:t> CLINITEK Novus automated urine chemistry analyzer utilizes a reagent cassette, which is composed of 450 test sets inside. </a:t>
            </a:r>
            <a:r>
              <a:rPr lang="en-US" altLang="en-US" dirty="0">
                <a:ea typeface="ＭＳ Ｐゴシック" pitchFamily="34" charset="-128"/>
              </a:rPr>
              <a:t>As a daily procedure, loading the reagent is also very easy</a:t>
            </a:r>
            <a:r>
              <a:rPr lang="en-US" altLang="en-US" baseline="0" dirty="0">
                <a:ea typeface="ＭＳ Ｐゴシック" pitchFamily="34" charset="-128"/>
              </a:rPr>
              <a:t> – take less than a minute.</a:t>
            </a:r>
          </a:p>
          <a:p>
            <a:r>
              <a:rPr lang="en-US" altLang="en-US" baseline="0" dirty="0">
                <a:ea typeface="ＭＳ Ｐゴシック" pitchFamily="34" charset="-128"/>
              </a:rPr>
              <a:t>The cassette is RFID integrated, so the urine chemistry analyzer reads the cassette information (expiration date, lot #, etc.) from the RFID and incorporates into the system automatically, which saves the operator a lot of effort and prevents manual errors</a:t>
            </a:r>
          </a:p>
          <a:p>
            <a:r>
              <a:rPr lang="en-US" altLang="en-US" baseline="0" dirty="0">
                <a:ea typeface="ＭＳ Ｐゴシック" pitchFamily="34" charset="-128"/>
              </a:rPr>
              <a:t>There are no individual strips inside the cassette – instead we use reagent cards. This design greatly improves the sample dispense accuracy and reduces strip jams, which means higher reliability and less downtime for the end user.</a:t>
            </a:r>
            <a:endParaRPr lang="en-US" altLang="en-U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9057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59350" cy="3719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Arial" pitchFamily="34" charset="0"/>
              </a:rPr>
              <a:t>Notizen </a:t>
            </a:r>
            <a:fld id="{AD141568-5488-4AC9-B82D-9F5CE1225E2A}" type="slidenum">
              <a:rPr lang="de-DE" smtClean="0">
                <a:solidFill>
                  <a:prstClr val="black"/>
                </a:solidFill>
                <a:latin typeface="Arial" pitchFamily="34" charset="0"/>
              </a:rPr>
              <a:pPr/>
              <a:t>68</a:t>
            </a:fld>
            <a:endParaRPr lang="de-DE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546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5B1613-35C1-4A0E-BB82-5A71D371C2C3}" type="slidenum">
              <a:rPr lang="cs-CZ" smtClean="0">
                <a:ea typeface="ＭＳ Ｐゴシック" pitchFamily="34" charset="-128"/>
              </a:rPr>
              <a:pPr/>
              <a:t>73</a:t>
            </a:fld>
            <a:endParaRPr lang="cs-CZ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5533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D7C295-1600-439B-AC82-F9FAC29885CE}" type="slidenum">
              <a:rPr lang="cs-CZ" smtClean="0">
                <a:ea typeface="ＭＳ Ｐゴシック" pitchFamily="34" charset="-128"/>
              </a:rPr>
              <a:pPr/>
              <a:t>74</a:t>
            </a:fld>
            <a:endParaRPr lang="cs-CZ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9274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FC909B-AC40-47F7-A51A-0AB56758AFC0}" type="slidenum">
              <a:rPr lang="cs-CZ" smtClean="0"/>
              <a:pPr/>
              <a:t>75</a:t>
            </a:fld>
            <a:endParaRPr lang="cs-CZ" smtClean="0"/>
          </a:p>
        </p:txBody>
      </p:sp>
      <p:sp>
        <p:nvSpPr>
          <p:cNvPr id="65539" name="Rectangle 7"/>
          <p:cNvSpPr txBox="1">
            <a:spLocks noGrp="1" noChangeArrowheads="1"/>
          </p:cNvSpPr>
          <p:nvPr/>
        </p:nvSpPr>
        <p:spPr bwMode="auto">
          <a:xfrm>
            <a:off x="3885453" y="8686362"/>
            <a:ext cx="2972547" cy="45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5" tIns="45707" rIns="91415" bIns="45707" anchor="b"/>
          <a:lstStyle/>
          <a:p>
            <a:pPr algn="r" defTabSz="912688"/>
            <a:fld id="{2D402106-A69A-4C87-9AE8-6646609E1B3B}" type="slidenum">
              <a:rPr lang="cs-CZ" sz="1100"/>
              <a:pPr algn="r" defTabSz="912688"/>
              <a:t>75</a:t>
            </a:fld>
            <a:endParaRPr lang="cs-CZ" sz="1100" dirty="0"/>
          </a:p>
        </p:txBody>
      </p:sp>
      <p:sp>
        <p:nvSpPr>
          <p:cNvPr id="65540" name="Text Box 2"/>
          <p:cNvSpPr txBox="1">
            <a:spLocks noChangeArrowheads="1"/>
          </p:cNvSpPr>
          <p:nvPr/>
        </p:nvSpPr>
        <p:spPr bwMode="auto">
          <a:xfrm>
            <a:off x="2146128" y="694501"/>
            <a:ext cx="2570550" cy="343009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15" tIns="45707" rIns="91415" bIns="45707" anchor="ctr"/>
          <a:lstStyle/>
          <a:p>
            <a:pPr algn="ctr" defTabSz="912688">
              <a:spcBef>
                <a:spcPts val="706"/>
              </a:spcBef>
              <a:buClr>
                <a:srgbClr val="0000CC"/>
              </a:buClr>
            </a:pPr>
            <a:endParaRPr lang="cs-CZ" sz="1600" b="1" dirty="0">
              <a:solidFill>
                <a:srgbClr val="0000CC"/>
              </a:solidFill>
            </a:endParaRPr>
          </a:p>
        </p:txBody>
      </p:sp>
      <p:sp>
        <p:nvSpPr>
          <p:cNvPr id="65541" name="Rectangle 3"/>
          <p:cNvSpPr>
            <a:spLocks noGrp="1" noChangeArrowheads="1"/>
          </p:cNvSpPr>
          <p:nvPr>
            <p:ph type="body"/>
          </p:nvPr>
        </p:nvSpPr>
        <p:spPr>
          <a:xfrm>
            <a:off x="685481" y="4342450"/>
            <a:ext cx="5483837" cy="4115824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697403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E0D82AD-6552-42B4-8739-959612F8337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DD7DCB-0009-418D-B55C-03596D65C50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F18C0-74B9-408C-9005-5D58825AED9F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D6993-3310-4EA1-9633-51DE6060869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3859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50817" y="288016"/>
            <a:ext cx="6881416" cy="461558"/>
          </a:xfrm>
        </p:spPr>
        <p:txBody>
          <a:bodyPr/>
          <a:lstStyle>
            <a:lvl1pPr>
              <a:defRPr sz="2999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178964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userDrawn="1">
  <p:cSld name="1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-2738" y="32"/>
            <a:ext cx="9146738" cy="6308725"/>
          </a:xfrm>
          <a:prstGeom prst="rect">
            <a:avLst/>
          </a:prstGeom>
          <a:solidFill>
            <a:srgbClr val="FAD9C0"/>
          </a:solidFill>
          <a:ln>
            <a:noFill/>
          </a:ln>
          <a:extLst/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sz="1799" dirty="0" err="1"/>
          </a:p>
        </p:txBody>
      </p:sp>
      <p:sp>
        <p:nvSpPr>
          <p:cNvPr id="5" name="Freeform 11"/>
          <p:cNvSpPr>
            <a:spLocks/>
          </p:cNvSpPr>
          <p:nvPr userDrawn="1"/>
        </p:nvSpPr>
        <p:spPr bwMode="auto">
          <a:xfrm>
            <a:off x="-2739" y="47"/>
            <a:ext cx="9146739" cy="1606039"/>
          </a:xfrm>
          <a:custGeom>
            <a:avLst/>
            <a:gdLst>
              <a:gd name="T0" fmla="*/ 2 w 7684"/>
              <a:gd name="T1" fmla="*/ 964 h 964"/>
              <a:gd name="T2" fmla="*/ 2 w 7684"/>
              <a:gd name="T3" fmla="*/ 964 h 964"/>
              <a:gd name="T4" fmla="*/ 112 w 7684"/>
              <a:gd name="T5" fmla="*/ 954 h 964"/>
              <a:gd name="T6" fmla="*/ 394 w 7684"/>
              <a:gd name="T7" fmla="*/ 932 h 964"/>
              <a:gd name="T8" fmla="*/ 812 w 7684"/>
              <a:gd name="T9" fmla="*/ 896 h 964"/>
              <a:gd name="T10" fmla="*/ 1340 w 7684"/>
              <a:gd name="T11" fmla="*/ 854 h 964"/>
              <a:gd name="T12" fmla="*/ 1948 w 7684"/>
              <a:gd name="T13" fmla="*/ 808 h 964"/>
              <a:gd name="T14" fmla="*/ 2272 w 7684"/>
              <a:gd name="T15" fmla="*/ 784 h 964"/>
              <a:gd name="T16" fmla="*/ 2604 w 7684"/>
              <a:gd name="T17" fmla="*/ 762 h 964"/>
              <a:gd name="T18" fmla="*/ 2942 w 7684"/>
              <a:gd name="T19" fmla="*/ 740 h 964"/>
              <a:gd name="T20" fmla="*/ 3282 w 7684"/>
              <a:gd name="T21" fmla="*/ 720 h 964"/>
              <a:gd name="T22" fmla="*/ 3618 w 7684"/>
              <a:gd name="T23" fmla="*/ 702 h 964"/>
              <a:gd name="T24" fmla="*/ 3950 w 7684"/>
              <a:gd name="T25" fmla="*/ 686 h 964"/>
              <a:gd name="T26" fmla="*/ 3950 w 7684"/>
              <a:gd name="T27" fmla="*/ 686 h 964"/>
              <a:gd name="T28" fmla="*/ 4292 w 7684"/>
              <a:gd name="T29" fmla="*/ 672 h 964"/>
              <a:gd name="T30" fmla="*/ 4634 w 7684"/>
              <a:gd name="T31" fmla="*/ 660 h 964"/>
              <a:gd name="T32" fmla="*/ 5304 w 7684"/>
              <a:gd name="T33" fmla="*/ 638 h 964"/>
              <a:gd name="T34" fmla="*/ 5934 w 7684"/>
              <a:gd name="T35" fmla="*/ 620 h 964"/>
              <a:gd name="T36" fmla="*/ 6502 w 7684"/>
              <a:gd name="T37" fmla="*/ 606 h 964"/>
              <a:gd name="T38" fmla="*/ 6984 w 7684"/>
              <a:gd name="T39" fmla="*/ 598 h 964"/>
              <a:gd name="T40" fmla="*/ 7358 w 7684"/>
              <a:gd name="T41" fmla="*/ 590 h 964"/>
              <a:gd name="T42" fmla="*/ 7684 w 7684"/>
              <a:gd name="T43" fmla="*/ 586 h 964"/>
              <a:gd name="T44" fmla="*/ 7684 w 7684"/>
              <a:gd name="T45" fmla="*/ 0 h 964"/>
              <a:gd name="T46" fmla="*/ 0 w 7684"/>
              <a:gd name="T47" fmla="*/ 0 h 964"/>
              <a:gd name="T48" fmla="*/ 2 w 7684"/>
              <a:gd name="T49" fmla="*/ 964 h 964"/>
              <a:gd name="T50" fmla="*/ 2 w 7684"/>
              <a:gd name="T51" fmla="*/ 964 h 964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3 w 10000"/>
              <a:gd name="connsiteY2" fmla="*/ 9668 h 10000"/>
              <a:gd name="connsiteX3" fmla="*/ 1057 w 10000"/>
              <a:gd name="connsiteY3" fmla="*/ 9295 h 10000"/>
              <a:gd name="connsiteX4" fmla="*/ 1744 w 10000"/>
              <a:gd name="connsiteY4" fmla="*/ 8859 h 10000"/>
              <a:gd name="connsiteX5" fmla="*/ 2535 w 10000"/>
              <a:gd name="connsiteY5" fmla="*/ 8382 h 10000"/>
              <a:gd name="connsiteX6" fmla="*/ 2957 w 10000"/>
              <a:gd name="connsiteY6" fmla="*/ 8133 h 10000"/>
              <a:gd name="connsiteX7" fmla="*/ 3389 w 10000"/>
              <a:gd name="connsiteY7" fmla="*/ 7905 h 10000"/>
              <a:gd name="connsiteX8" fmla="*/ 3829 w 10000"/>
              <a:gd name="connsiteY8" fmla="*/ 7676 h 10000"/>
              <a:gd name="connsiteX9" fmla="*/ 4271 w 10000"/>
              <a:gd name="connsiteY9" fmla="*/ 7469 h 10000"/>
              <a:gd name="connsiteX10" fmla="*/ 4708 w 10000"/>
              <a:gd name="connsiteY10" fmla="*/ 7282 h 10000"/>
              <a:gd name="connsiteX11" fmla="*/ 5141 w 10000"/>
              <a:gd name="connsiteY11" fmla="*/ 7116 h 10000"/>
              <a:gd name="connsiteX12" fmla="*/ 5141 w 10000"/>
              <a:gd name="connsiteY12" fmla="*/ 7116 h 10000"/>
              <a:gd name="connsiteX13" fmla="*/ 5586 w 10000"/>
              <a:gd name="connsiteY13" fmla="*/ 6971 h 10000"/>
              <a:gd name="connsiteX14" fmla="*/ 6031 w 10000"/>
              <a:gd name="connsiteY14" fmla="*/ 6846 h 10000"/>
              <a:gd name="connsiteX15" fmla="*/ 6903 w 10000"/>
              <a:gd name="connsiteY15" fmla="*/ 6618 h 10000"/>
              <a:gd name="connsiteX16" fmla="*/ 7723 w 10000"/>
              <a:gd name="connsiteY16" fmla="*/ 6432 h 10000"/>
              <a:gd name="connsiteX17" fmla="*/ 8462 w 10000"/>
              <a:gd name="connsiteY17" fmla="*/ 6286 h 10000"/>
              <a:gd name="connsiteX18" fmla="*/ 9089 w 10000"/>
              <a:gd name="connsiteY18" fmla="*/ 6203 h 10000"/>
              <a:gd name="connsiteX19" fmla="*/ 9576 w 10000"/>
              <a:gd name="connsiteY19" fmla="*/ 6120 h 10000"/>
              <a:gd name="connsiteX20" fmla="*/ 10000 w 10000"/>
              <a:gd name="connsiteY20" fmla="*/ 6079 h 10000"/>
              <a:gd name="connsiteX21" fmla="*/ 10000 w 10000"/>
              <a:gd name="connsiteY21" fmla="*/ 0 h 10000"/>
              <a:gd name="connsiteX22" fmla="*/ 0 w 10000"/>
              <a:gd name="connsiteY22" fmla="*/ 0 h 10000"/>
              <a:gd name="connsiteX23" fmla="*/ 3 w 10000"/>
              <a:gd name="connsiteY23" fmla="*/ 10000 h 10000"/>
              <a:gd name="connsiteX24" fmla="*/ 3 w 10000"/>
              <a:gd name="connsiteY24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1057 w 10000"/>
              <a:gd name="connsiteY2" fmla="*/ 9295 h 10000"/>
              <a:gd name="connsiteX3" fmla="*/ 1744 w 10000"/>
              <a:gd name="connsiteY3" fmla="*/ 8859 h 10000"/>
              <a:gd name="connsiteX4" fmla="*/ 2535 w 10000"/>
              <a:gd name="connsiteY4" fmla="*/ 8382 h 10000"/>
              <a:gd name="connsiteX5" fmla="*/ 2957 w 10000"/>
              <a:gd name="connsiteY5" fmla="*/ 8133 h 10000"/>
              <a:gd name="connsiteX6" fmla="*/ 3389 w 10000"/>
              <a:gd name="connsiteY6" fmla="*/ 7905 h 10000"/>
              <a:gd name="connsiteX7" fmla="*/ 3829 w 10000"/>
              <a:gd name="connsiteY7" fmla="*/ 7676 h 10000"/>
              <a:gd name="connsiteX8" fmla="*/ 4271 w 10000"/>
              <a:gd name="connsiteY8" fmla="*/ 7469 h 10000"/>
              <a:gd name="connsiteX9" fmla="*/ 4708 w 10000"/>
              <a:gd name="connsiteY9" fmla="*/ 7282 h 10000"/>
              <a:gd name="connsiteX10" fmla="*/ 5141 w 10000"/>
              <a:gd name="connsiteY10" fmla="*/ 7116 h 10000"/>
              <a:gd name="connsiteX11" fmla="*/ 5141 w 10000"/>
              <a:gd name="connsiteY11" fmla="*/ 7116 h 10000"/>
              <a:gd name="connsiteX12" fmla="*/ 5586 w 10000"/>
              <a:gd name="connsiteY12" fmla="*/ 6971 h 10000"/>
              <a:gd name="connsiteX13" fmla="*/ 6031 w 10000"/>
              <a:gd name="connsiteY13" fmla="*/ 6846 h 10000"/>
              <a:gd name="connsiteX14" fmla="*/ 6903 w 10000"/>
              <a:gd name="connsiteY14" fmla="*/ 6618 h 10000"/>
              <a:gd name="connsiteX15" fmla="*/ 7723 w 10000"/>
              <a:gd name="connsiteY15" fmla="*/ 6432 h 10000"/>
              <a:gd name="connsiteX16" fmla="*/ 8462 w 10000"/>
              <a:gd name="connsiteY16" fmla="*/ 6286 h 10000"/>
              <a:gd name="connsiteX17" fmla="*/ 9089 w 10000"/>
              <a:gd name="connsiteY17" fmla="*/ 6203 h 10000"/>
              <a:gd name="connsiteX18" fmla="*/ 9576 w 10000"/>
              <a:gd name="connsiteY18" fmla="*/ 6120 h 10000"/>
              <a:gd name="connsiteX19" fmla="*/ 10000 w 10000"/>
              <a:gd name="connsiteY19" fmla="*/ 6079 h 10000"/>
              <a:gd name="connsiteX20" fmla="*/ 10000 w 10000"/>
              <a:gd name="connsiteY20" fmla="*/ 0 h 10000"/>
              <a:gd name="connsiteX21" fmla="*/ 0 w 10000"/>
              <a:gd name="connsiteY21" fmla="*/ 0 h 10000"/>
              <a:gd name="connsiteX22" fmla="*/ 3 w 10000"/>
              <a:gd name="connsiteY22" fmla="*/ 10000 h 10000"/>
              <a:gd name="connsiteX23" fmla="*/ 3 w 10000"/>
              <a:gd name="connsiteY23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1744 w 10000"/>
              <a:gd name="connsiteY2" fmla="*/ 8859 h 10000"/>
              <a:gd name="connsiteX3" fmla="*/ 2535 w 10000"/>
              <a:gd name="connsiteY3" fmla="*/ 8382 h 10000"/>
              <a:gd name="connsiteX4" fmla="*/ 2957 w 10000"/>
              <a:gd name="connsiteY4" fmla="*/ 8133 h 10000"/>
              <a:gd name="connsiteX5" fmla="*/ 3389 w 10000"/>
              <a:gd name="connsiteY5" fmla="*/ 7905 h 10000"/>
              <a:gd name="connsiteX6" fmla="*/ 3829 w 10000"/>
              <a:gd name="connsiteY6" fmla="*/ 7676 h 10000"/>
              <a:gd name="connsiteX7" fmla="*/ 4271 w 10000"/>
              <a:gd name="connsiteY7" fmla="*/ 7469 h 10000"/>
              <a:gd name="connsiteX8" fmla="*/ 4708 w 10000"/>
              <a:gd name="connsiteY8" fmla="*/ 7282 h 10000"/>
              <a:gd name="connsiteX9" fmla="*/ 5141 w 10000"/>
              <a:gd name="connsiteY9" fmla="*/ 7116 h 10000"/>
              <a:gd name="connsiteX10" fmla="*/ 5141 w 10000"/>
              <a:gd name="connsiteY10" fmla="*/ 7116 h 10000"/>
              <a:gd name="connsiteX11" fmla="*/ 5586 w 10000"/>
              <a:gd name="connsiteY11" fmla="*/ 6971 h 10000"/>
              <a:gd name="connsiteX12" fmla="*/ 6031 w 10000"/>
              <a:gd name="connsiteY12" fmla="*/ 6846 h 10000"/>
              <a:gd name="connsiteX13" fmla="*/ 6903 w 10000"/>
              <a:gd name="connsiteY13" fmla="*/ 6618 h 10000"/>
              <a:gd name="connsiteX14" fmla="*/ 7723 w 10000"/>
              <a:gd name="connsiteY14" fmla="*/ 6432 h 10000"/>
              <a:gd name="connsiteX15" fmla="*/ 8462 w 10000"/>
              <a:gd name="connsiteY15" fmla="*/ 6286 h 10000"/>
              <a:gd name="connsiteX16" fmla="*/ 9089 w 10000"/>
              <a:gd name="connsiteY16" fmla="*/ 6203 h 10000"/>
              <a:gd name="connsiteX17" fmla="*/ 9576 w 10000"/>
              <a:gd name="connsiteY17" fmla="*/ 6120 h 10000"/>
              <a:gd name="connsiteX18" fmla="*/ 10000 w 10000"/>
              <a:gd name="connsiteY18" fmla="*/ 6079 h 10000"/>
              <a:gd name="connsiteX19" fmla="*/ 10000 w 10000"/>
              <a:gd name="connsiteY19" fmla="*/ 0 h 10000"/>
              <a:gd name="connsiteX20" fmla="*/ 0 w 10000"/>
              <a:gd name="connsiteY20" fmla="*/ 0 h 10000"/>
              <a:gd name="connsiteX21" fmla="*/ 3 w 10000"/>
              <a:gd name="connsiteY21" fmla="*/ 10000 h 10000"/>
              <a:gd name="connsiteX22" fmla="*/ 3 w 10000"/>
              <a:gd name="connsiteY22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2535 w 10000"/>
              <a:gd name="connsiteY2" fmla="*/ 8382 h 10000"/>
              <a:gd name="connsiteX3" fmla="*/ 2957 w 10000"/>
              <a:gd name="connsiteY3" fmla="*/ 8133 h 10000"/>
              <a:gd name="connsiteX4" fmla="*/ 3389 w 10000"/>
              <a:gd name="connsiteY4" fmla="*/ 7905 h 10000"/>
              <a:gd name="connsiteX5" fmla="*/ 3829 w 10000"/>
              <a:gd name="connsiteY5" fmla="*/ 7676 h 10000"/>
              <a:gd name="connsiteX6" fmla="*/ 4271 w 10000"/>
              <a:gd name="connsiteY6" fmla="*/ 7469 h 10000"/>
              <a:gd name="connsiteX7" fmla="*/ 4708 w 10000"/>
              <a:gd name="connsiteY7" fmla="*/ 7282 h 10000"/>
              <a:gd name="connsiteX8" fmla="*/ 5141 w 10000"/>
              <a:gd name="connsiteY8" fmla="*/ 7116 h 10000"/>
              <a:gd name="connsiteX9" fmla="*/ 5141 w 10000"/>
              <a:gd name="connsiteY9" fmla="*/ 7116 h 10000"/>
              <a:gd name="connsiteX10" fmla="*/ 5586 w 10000"/>
              <a:gd name="connsiteY10" fmla="*/ 6971 h 10000"/>
              <a:gd name="connsiteX11" fmla="*/ 6031 w 10000"/>
              <a:gd name="connsiteY11" fmla="*/ 6846 h 10000"/>
              <a:gd name="connsiteX12" fmla="*/ 6903 w 10000"/>
              <a:gd name="connsiteY12" fmla="*/ 6618 h 10000"/>
              <a:gd name="connsiteX13" fmla="*/ 7723 w 10000"/>
              <a:gd name="connsiteY13" fmla="*/ 6432 h 10000"/>
              <a:gd name="connsiteX14" fmla="*/ 8462 w 10000"/>
              <a:gd name="connsiteY14" fmla="*/ 6286 h 10000"/>
              <a:gd name="connsiteX15" fmla="*/ 9089 w 10000"/>
              <a:gd name="connsiteY15" fmla="*/ 6203 h 10000"/>
              <a:gd name="connsiteX16" fmla="*/ 9576 w 10000"/>
              <a:gd name="connsiteY16" fmla="*/ 6120 h 10000"/>
              <a:gd name="connsiteX17" fmla="*/ 10000 w 10000"/>
              <a:gd name="connsiteY17" fmla="*/ 6079 h 10000"/>
              <a:gd name="connsiteX18" fmla="*/ 10000 w 10000"/>
              <a:gd name="connsiteY18" fmla="*/ 0 h 10000"/>
              <a:gd name="connsiteX19" fmla="*/ 0 w 10000"/>
              <a:gd name="connsiteY19" fmla="*/ 0 h 10000"/>
              <a:gd name="connsiteX20" fmla="*/ 3 w 10000"/>
              <a:gd name="connsiteY20" fmla="*/ 10000 h 10000"/>
              <a:gd name="connsiteX21" fmla="*/ 3 w 10000"/>
              <a:gd name="connsiteY21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2957 w 10000"/>
              <a:gd name="connsiteY2" fmla="*/ 8133 h 10000"/>
              <a:gd name="connsiteX3" fmla="*/ 3389 w 10000"/>
              <a:gd name="connsiteY3" fmla="*/ 7905 h 10000"/>
              <a:gd name="connsiteX4" fmla="*/ 3829 w 10000"/>
              <a:gd name="connsiteY4" fmla="*/ 7676 h 10000"/>
              <a:gd name="connsiteX5" fmla="*/ 4271 w 10000"/>
              <a:gd name="connsiteY5" fmla="*/ 7469 h 10000"/>
              <a:gd name="connsiteX6" fmla="*/ 4708 w 10000"/>
              <a:gd name="connsiteY6" fmla="*/ 7282 h 10000"/>
              <a:gd name="connsiteX7" fmla="*/ 5141 w 10000"/>
              <a:gd name="connsiteY7" fmla="*/ 7116 h 10000"/>
              <a:gd name="connsiteX8" fmla="*/ 5141 w 10000"/>
              <a:gd name="connsiteY8" fmla="*/ 7116 h 10000"/>
              <a:gd name="connsiteX9" fmla="*/ 5586 w 10000"/>
              <a:gd name="connsiteY9" fmla="*/ 6971 h 10000"/>
              <a:gd name="connsiteX10" fmla="*/ 6031 w 10000"/>
              <a:gd name="connsiteY10" fmla="*/ 6846 h 10000"/>
              <a:gd name="connsiteX11" fmla="*/ 6903 w 10000"/>
              <a:gd name="connsiteY11" fmla="*/ 6618 h 10000"/>
              <a:gd name="connsiteX12" fmla="*/ 7723 w 10000"/>
              <a:gd name="connsiteY12" fmla="*/ 6432 h 10000"/>
              <a:gd name="connsiteX13" fmla="*/ 8462 w 10000"/>
              <a:gd name="connsiteY13" fmla="*/ 6286 h 10000"/>
              <a:gd name="connsiteX14" fmla="*/ 9089 w 10000"/>
              <a:gd name="connsiteY14" fmla="*/ 6203 h 10000"/>
              <a:gd name="connsiteX15" fmla="*/ 9576 w 10000"/>
              <a:gd name="connsiteY15" fmla="*/ 6120 h 10000"/>
              <a:gd name="connsiteX16" fmla="*/ 10000 w 10000"/>
              <a:gd name="connsiteY16" fmla="*/ 6079 h 10000"/>
              <a:gd name="connsiteX17" fmla="*/ 10000 w 10000"/>
              <a:gd name="connsiteY17" fmla="*/ 0 h 10000"/>
              <a:gd name="connsiteX18" fmla="*/ 0 w 10000"/>
              <a:gd name="connsiteY18" fmla="*/ 0 h 10000"/>
              <a:gd name="connsiteX19" fmla="*/ 3 w 10000"/>
              <a:gd name="connsiteY19" fmla="*/ 10000 h 10000"/>
              <a:gd name="connsiteX20" fmla="*/ 3 w 10000"/>
              <a:gd name="connsiteY20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3389 w 10000"/>
              <a:gd name="connsiteY2" fmla="*/ 7905 h 10000"/>
              <a:gd name="connsiteX3" fmla="*/ 3829 w 10000"/>
              <a:gd name="connsiteY3" fmla="*/ 7676 h 10000"/>
              <a:gd name="connsiteX4" fmla="*/ 4271 w 10000"/>
              <a:gd name="connsiteY4" fmla="*/ 7469 h 10000"/>
              <a:gd name="connsiteX5" fmla="*/ 4708 w 10000"/>
              <a:gd name="connsiteY5" fmla="*/ 7282 h 10000"/>
              <a:gd name="connsiteX6" fmla="*/ 5141 w 10000"/>
              <a:gd name="connsiteY6" fmla="*/ 7116 h 10000"/>
              <a:gd name="connsiteX7" fmla="*/ 5141 w 10000"/>
              <a:gd name="connsiteY7" fmla="*/ 7116 h 10000"/>
              <a:gd name="connsiteX8" fmla="*/ 5586 w 10000"/>
              <a:gd name="connsiteY8" fmla="*/ 6971 h 10000"/>
              <a:gd name="connsiteX9" fmla="*/ 6031 w 10000"/>
              <a:gd name="connsiteY9" fmla="*/ 6846 h 10000"/>
              <a:gd name="connsiteX10" fmla="*/ 6903 w 10000"/>
              <a:gd name="connsiteY10" fmla="*/ 6618 h 10000"/>
              <a:gd name="connsiteX11" fmla="*/ 7723 w 10000"/>
              <a:gd name="connsiteY11" fmla="*/ 6432 h 10000"/>
              <a:gd name="connsiteX12" fmla="*/ 8462 w 10000"/>
              <a:gd name="connsiteY12" fmla="*/ 6286 h 10000"/>
              <a:gd name="connsiteX13" fmla="*/ 9089 w 10000"/>
              <a:gd name="connsiteY13" fmla="*/ 6203 h 10000"/>
              <a:gd name="connsiteX14" fmla="*/ 9576 w 10000"/>
              <a:gd name="connsiteY14" fmla="*/ 6120 h 10000"/>
              <a:gd name="connsiteX15" fmla="*/ 10000 w 10000"/>
              <a:gd name="connsiteY15" fmla="*/ 6079 h 10000"/>
              <a:gd name="connsiteX16" fmla="*/ 10000 w 10000"/>
              <a:gd name="connsiteY16" fmla="*/ 0 h 10000"/>
              <a:gd name="connsiteX17" fmla="*/ 0 w 10000"/>
              <a:gd name="connsiteY17" fmla="*/ 0 h 10000"/>
              <a:gd name="connsiteX18" fmla="*/ 3 w 10000"/>
              <a:gd name="connsiteY18" fmla="*/ 10000 h 10000"/>
              <a:gd name="connsiteX19" fmla="*/ 3 w 10000"/>
              <a:gd name="connsiteY19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3829 w 10000"/>
              <a:gd name="connsiteY2" fmla="*/ 7676 h 10000"/>
              <a:gd name="connsiteX3" fmla="*/ 4271 w 10000"/>
              <a:gd name="connsiteY3" fmla="*/ 7469 h 10000"/>
              <a:gd name="connsiteX4" fmla="*/ 4708 w 10000"/>
              <a:gd name="connsiteY4" fmla="*/ 7282 h 10000"/>
              <a:gd name="connsiteX5" fmla="*/ 5141 w 10000"/>
              <a:gd name="connsiteY5" fmla="*/ 7116 h 10000"/>
              <a:gd name="connsiteX6" fmla="*/ 5141 w 10000"/>
              <a:gd name="connsiteY6" fmla="*/ 7116 h 10000"/>
              <a:gd name="connsiteX7" fmla="*/ 5586 w 10000"/>
              <a:gd name="connsiteY7" fmla="*/ 6971 h 10000"/>
              <a:gd name="connsiteX8" fmla="*/ 6031 w 10000"/>
              <a:gd name="connsiteY8" fmla="*/ 6846 h 10000"/>
              <a:gd name="connsiteX9" fmla="*/ 6903 w 10000"/>
              <a:gd name="connsiteY9" fmla="*/ 6618 h 10000"/>
              <a:gd name="connsiteX10" fmla="*/ 7723 w 10000"/>
              <a:gd name="connsiteY10" fmla="*/ 6432 h 10000"/>
              <a:gd name="connsiteX11" fmla="*/ 8462 w 10000"/>
              <a:gd name="connsiteY11" fmla="*/ 6286 h 10000"/>
              <a:gd name="connsiteX12" fmla="*/ 9089 w 10000"/>
              <a:gd name="connsiteY12" fmla="*/ 6203 h 10000"/>
              <a:gd name="connsiteX13" fmla="*/ 9576 w 10000"/>
              <a:gd name="connsiteY13" fmla="*/ 6120 h 10000"/>
              <a:gd name="connsiteX14" fmla="*/ 10000 w 10000"/>
              <a:gd name="connsiteY14" fmla="*/ 6079 h 10000"/>
              <a:gd name="connsiteX15" fmla="*/ 10000 w 10000"/>
              <a:gd name="connsiteY15" fmla="*/ 0 h 10000"/>
              <a:gd name="connsiteX16" fmla="*/ 0 w 10000"/>
              <a:gd name="connsiteY16" fmla="*/ 0 h 10000"/>
              <a:gd name="connsiteX17" fmla="*/ 3 w 10000"/>
              <a:gd name="connsiteY17" fmla="*/ 10000 h 10000"/>
              <a:gd name="connsiteX18" fmla="*/ 3 w 10000"/>
              <a:gd name="connsiteY18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4271 w 10000"/>
              <a:gd name="connsiteY2" fmla="*/ 7469 h 10000"/>
              <a:gd name="connsiteX3" fmla="*/ 4708 w 10000"/>
              <a:gd name="connsiteY3" fmla="*/ 7282 h 10000"/>
              <a:gd name="connsiteX4" fmla="*/ 5141 w 10000"/>
              <a:gd name="connsiteY4" fmla="*/ 7116 h 10000"/>
              <a:gd name="connsiteX5" fmla="*/ 5141 w 10000"/>
              <a:gd name="connsiteY5" fmla="*/ 7116 h 10000"/>
              <a:gd name="connsiteX6" fmla="*/ 5586 w 10000"/>
              <a:gd name="connsiteY6" fmla="*/ 6971 h 10000"/>
              <a:gd name="connsiteX7" fmla="*/ 6031 w 10000"/>
              <a:gd name="connsiteY7" fmla="*/ 6846 h 10000"/>
              <a:gd name="connsiteX8" fmla="*/ 6903 w 10000"/>
              <a:gd name="connsiteY8" fmla="*/ 6618 h 10000"/>
              <a:gd name="connsiteX9" fmla="*/ 7723 w 10000"/>
              <a:gd name="connsiteY9" fmla="*/ 6432 h 10000"/>
              <a:gd name="connsiteX10" fmla="*/ 8462 w 10000"/>
              <a:gd name="connsiteY10" fmla="*/ 6286 h 10000"/>
              <a:gd name="connsiteX11" fmla="*/ 9089 w 10000"/>
              <a:gd name="connsiteY11" fmla="*/ 6203 h 10000"/>
              <a:gd name="connsiteX12" fmla="*/ 9576 w 10000"/>
              <a:gd name="connsiteY12" fmla="*/ 6120 h 10000"/>
              <a:gd name="connsiteX13" fmla="*/ 10000 w 10000"/>
              <a:gd name="connsiteY13" fmla="*/ 6079 h 10000"/>
              <a:gd name="connsiteX14" fmla="*/ 10000 w 10000"/>
              <a:gd name="connsiteY14" fmla="*/ 0 h 10000"/>
              <a:gd name="connsiteX15" fmla="*/ 0 w 10000"/>
              <a:gd name="connsiteY15" fmla="*/ 0 h 10000"/>
              <a:gd name="connsiteX16" fmla="*/ 3 w 10000"/>
              <a:gd name="connsiteY16" fmla="*/ 10000 h 10000"/>
              <a:gd name="connsiteX17" fmla="*/ 3 w 10000"/>
              <a:gd name="connsiteY17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4708 w 10000"/>
              <a:gd name="connsiteY2" fmla="*/ 7282 h 10000"/>
              <a:gd name="connsiteX3" fmla="*/ 5141 w 10000"/>
              <a:gd name="connsiteY3" fmla="*/ 7116 h 10000"/>
              <a:gd name="connsiteX4" fmla="*/ 5141 w 10000"/>
              <a:gd name="connsiteY4" fmla="*/ 7116 h 10000"/>
              <a:gd name="connsiteX5" fmla="*/ 5586 w 10000"/>
              <a:gd name="connsiteY5" fmla="*/ 6971 h 10000"/>
              <a:gd name="connsiteX6" fmla="*/ 6031 w 10000"/>
              <a:gd name="connsiteY6" fmla="*/ 6846 h 10000"/>
              <a:gd name="connsiteX7" fmla="*/ 6903 w 10000"/>
              <a:gd name="connsiteY7" fmla="*/ 6618 h 10000"/>
              <a:gd name="connsiteX8" fmla="*/ 7723 w 10000"/>
              <a:gd name="connsiteY8" fmla="*/ 6432 h 10000"/>
              <a:gd name="connsiteX9" fmla="*/ 8462 w 10000"/>
              <a:gd name="connsiteY9" fmla="*/ 6286 h 10000"/>
              <a:gd name="connsiteX10" fmla="*/ 9089 w 10000"/>
              <a:gd name="connsiteY10" fmla="*/ 6203 h 10000"/>
              <a:gd name="connsiteX11" fmla="*/ 9576 w 10000"/>
              <a:gd name="connsiteY11" fmla="*/ 6120 h 10000"/>
              <a:gd name="connsiteX12" fmla="*/ 10000 w 10000"/>
              <a:gd name="connsiteY12" fmla="*/ 6079 h 10000"/>
              <a:gd name="connsiteX13" fmla="*/ 10000 w 10000"/>
              <a:gd name="connsiteY13" fmla="*/ 0 h 10000"/>
              <a:gd name="connsiteX14" fmla="*/ 0 w 10000"/>
              <a:gd name="connsiteY14" fmla="*/ 0 h 10000"/>
              <a:gd name="connsiteX15" fmla="*/ 3 w 10000"/>
              <a:gd name="connsiteY15" fmla="*/ 10000 h 10000"/>
              <a:gd name="connsiteX16" fmla="*/ 3 w 10000"/>
              <a:gd name="connsiteY16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41 w 10000"/>
              <a:gd name="connsiteY2" fmla="*/ 7116 h 10000"/>
              <a:gd name="connsiteX3" fmla="*/ 5141 w 10000"/>
              <a:gd name="connsiteY3" fmla="*/ 7116 h 10000"/>
              <a:gd name="connsiteX4" fmla="*/ 5586 w 10000"/>
              <a:gd name="connsiteY4" fmla="*/ 6971 h 10000"/>
              <a:gd name="connsiteX5" fmla="*/ 6031 w 10000"/>
              <a:gd name="connsiteY5" fmla="*/ 6846 h 10000"/>
              <a:gd name="connsiteX6" fmla="*/ 6903 w 10000"/>
              <a:gd name="connsiteY6" fmla="*/ 6618 h 10000"/>
              <a:gd name="connsiteX7" fmla="*/ 7723 w 10000"/>
              <a:gd name="connsiteY7" fmla="*/ 6432 h 10000"/>
              <a:gd name="connsiteX8" fmla="*/ 8462 w 10000"/>
              <a:gd name="connsiteY8" fmla="*/ 6286 h 10000"/>
              <a:gd name="connsiteX9" fmla="*/ 9089 w 10000"/>
              <a:gd name="connsiteY9" fmla="*/ 6203 h 10000"/>
              <a:gd name="connsiteX10" fmla="*/ 9576 w 10000"/>
              <a:gd name="connsiteY10" fmla="*/ 6120 h 10000"/>
              <a:gd name="connsiteX11" fmla="*/ 10000 w 10000"/>
              <a:gd name="connsiteY11" fmla="*/ 6079 h 10000"/>
              <a:gd name="connsiteX12" fmla="*/ 10000 w 10000"/>
              <a:gd name="connsiteY12" fmla="*/ 0 h 10000"/>
              <a:gd name="connsiteX13" fmla="*/ 0 w 10000"/>
              <a:gd name="connsiteY13" fmla="*/ 0 h 10000"/>
              <a:gd name="connsiteX14" fmla="*/ 3 w 10000"/>
              <a:gd name="connsiteY14" fmla="*/ 10000 h 10000"/>
              <a:gd name="connsiteX15" fmla="*/ 3 w 10000"/>
              <a:gd name="connsiteY15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41 w 10000"/>
              <a:gd name="connsiteY2" fmla="*/ 7116 h 10000"/>
              <a:gd name="connsiteX3" fmla="*/ 5586 w 10000"/>
              <a:gd name="connsiteY3" fmla="*/ 6971 h 10000"/>
              <a:gd name="connsiteX4" fmla="*/ 6031 w 10000"/>
              <a:gd name="connsiteY4" fmla="*/ 6846 h 10000"/>
              <a:gd name="connsiteX5" fmla="*/ 6903 w 10000"/>
              <a:gd name="connsiteY5" fmla="*/ 6618 h 10000"/>
              <a:gd name="connsiteX6" fmla="*/ 7723 w 10000"/>
              <a:gd name="connsiteY6" fmla="*/ 6432 h 10000"/>
              <a:gd name="connsiteX7" fmla="*/ 8462 w 10000"/>
              <a:gd name="connsiteY7" fmla="*/ 6286 h 10000"/>
              <a:gd name="connsiteX8" fmla="*/ 9089 w 10000"/>
              <a:gd name="connsiteY8" fmla="*/ 6203 h 10000"/>
              <a:gd name="connsiteX9" fmla="*/ 9576 w 10000"/>
              <a:gd name="connsiteY9" fmla="*/ 6120 h 10000"/>
              <a:gd name="connsiteX10" fmla="*/ 10000 w 10000"/>
              <a:gd name="connsiteY10" fmla="*/ 6079 h 10000"/>
              <a:gd name="connsiteX11" fmla="*/ 10000 w 10000"/>
              <a:gd name="connsiteY11" fmla="*/ 0 h 10000"/>
              <a:gd name="connsiteX12" fmla="*/ 0 w 10000"/>
              <a:gd name="connsiteY12" fmla="*/ 0 h 10000"/>
              <a:gd name="connsiteX13" fmla="*/ 3 w 10000"/>
              <a:gd name="connsiteY13" fmla="*/ 10000 h 10000"/>
              <a:gd name="connsiteX14" fmla="*/ 3 w 10000"/>
              <a:gd name="connsiteY14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41 w 10000"/>
              <a:gd name="connsiteY2" fmla="*/ 7116 h 10000"/>
              <a:gd name="connsiteX3" fmla="*/ 5586 w 10000"/>
              <a:gd name="connsiteY3" fmla="*/ 6971 h 10000"/>
              <a:gd name="connsiteX4" fmla="*/ 6031 w 10000"/>
              <a:gd name="connsiteY4" fmla="*/ 6846 h 10000"/>
              <a:gd name="connsiteX5" fmla="*/ 6903 w 10000"/>
              <a:gd name="connsiteY5" fmla="*/ 6618 h 10000"/>
              <a:gd name="connsiteX6" fmla="*/ 7723 w 10000"/>
              <a:gd name="connsiteY6" fmla="*/ 6432 h 10000"/>
              <a:gd name="connsiteX7" fmla="*/ 8462 w 10000"/>
              <a:gd name="connsiteY7" fmla="*/ 6286 h 10000"/>
              <a:gd name="connsiteX8" fmla="*/ 9576 w 10000"/>
              <a:gd name="connsiteY8" fmla="*/ 6120 h 10000"/>
              <a:gd name="connsiteX9" fmla="*/ 10000 w 10000"/>
              <a:gd name="connsiteY9" fmla="*/ 6079 h 10000"/>
              <a:gd name="connsiteX10" fmla="*/ 10000 w 10000"/>
              <a:gd name="connsiteY10" fmla="*/ 0 h 10000"/>
              <a:gd name="connsiteX11" fmla="*/ 0 w 10000"/>
              <a:gd name="connsiteY11" fmla="*/ 0 h 10000"/>
              <a:gd name="connsiteX12" fmla="*/ 3 w 10000"/>
              <a:gd name="connsiteY12" fmla="*/ 10000 h 10000"/>
              <a:gd name="connsiteX13" fmla="*/ 3 w 10000"/>
              <a:gd name="connsiteY13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41 w 10000"/>
              <a:gd name="connsiteY2" fmla="*/ 7116 h 10000"/>
              <a:gd name="connsiteX3" fmla="*/ 5586 w 10000"/>
              <a:gd name="connsiteY3" fmla="*/ 6971 h 10000"/>
              <a:gd name="connsiteX4" fmla="*/ 6031 w 10000"/>
              <a:gd name="connsiteY4" fmla="*/ 6846 h 10000"/>
              <a:gd name="connsiteX5" fmla="*/ 6903 w 10000"/>
              <a:gd name="connsiteY5" fmla="*/ 6618 h 10000"/>
              <a:gd name="connsiteX6" fmla="*/ 7723 w 10000"/>
              <a:gd name="connsiteY6" fmla="*/ 6432 h 10000"/>
              <a:gd name="connsiteX7" fmla="*/ 9576 w 10000"/>
              <a:gd name="connsiteY7" fmla="*/ 6120 h 10000"/>
              <a:gd name="connsiteX8" fmla="*/ 10000 w 10000"/>
              <a:gd name="connsiteY8" fmla="*/ 6079 h 10000"/>
              <a:gd name="connsiteX9" fmla="*/ 10000 w 10000"/>
              <a:gd name="connsiteY9" fmla="*/ 0 h 10000"/>
              <a:gd name="connsiteX10" fmla="*/ 0 w 10000"/>
              <a:gd name="connsiteY10" fmla="*/ 0 h 10000"/>
              <a:gd name="connsiteX11" fmla="*/ 3 w 10000"/>
              <a:gd name="connsiteY11" fmla="*/ 10000 h 10000"/>
              <a:gd name="connsiteX12" fmla="*/ 3 w 10000"/>
              <a:gd name="connsiteY12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41 w 10000"/>
              <a:gd name="connsiteY2" fmla="*/ 7116 h 10000"/>
              <a:gd name="connsiteX3" fmla="*/ 5586 w 10000"/>
              <a:gd name="connsiteY3" fmla="*/ 6971 h 10000"/>
              <a:gd name="connsiteX4" fmla="*/ 6031 w 10000"/>
              <a:gd name="connsiteY4" fmla="*/ 6846 h 10000"/>
              <a:gd name="connsiteX5" fmla="*/ 6903 w 10000"/>
              <a:gd name="connsiteY5" fmla="*/ 6618 h 10000"/>
              <a:gd name="connsiteX6" fmla="*/ 9576 w 10000"/>
              <a:gd name="connsiteY6" fmla="*/ 6120 h 10000"/>
              <a:gd name="connsiteX7" fmla="*/ 10000 w 10000"/>
              <a:gd name="connsiteY7" fmla="*/ 6079 h 10000"/>
              <a:gd name="connsiteX8" fmla="*/ 10000 w 10000"/>
              <a:gd name="connsiteY8" fmla="*/ 0 h 10000"/>
              <a:gd name="connsiteX9" fmla="*/ 0 w 10000"/>
              <a:gd name="connsiteY9" fmla="*/ 0 h 10000"/>
              <a:gd name="connsiteX10" fmla="*/ 3 w 10000"/>
              <a:gd name="connsiteY10" fmla="*/ 10000 h 10000"/>
              <a:gd name="connsiteX11" fmla="*/ 3 w 10000"/>
              <a:gd name="connsiteY11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41 w 10000"/>
              <a:gd name="connsiteY2" fmla="*/ 7116 h 10000"/>
              <a:gd name="connsiteX3" fmla="*/ 5586 w 10000"/>
              <a:gd name="connsiteY3" fmla="*/ 6971 h 10000"/>
              <a:gd name="connsiteX4" fmla="*/ 6031 w 10000"/>
              <a:gd name="connsiteY4" fmla="*/ 6846 h 10000"/>
              <a:gd name="connsiteX5" fmla="*/ 9576 w 10000"/>
              <a:gd name="connsiteY5" fmla="*/ 6120 h 10000"/>
              <a:gd name="connsiteX6" fmla="*/ 10000 w 10000"/>
              <a:gd name="connsiteY6" fmla="*/ 6079 h 10000"/>
              <a:gd name="connsiteX7" fmla="*/ 10000 w 10000"/>
              <a:gd name="connsiteY7" fmla="*/ 0 h 10000"/>
              <a:gd name="connsiteX8" fmla="*/ 0 w 10000"/>
              <a:gd name="connsiteY8" fmla="*/ 0 h 10000"/>
              <a:gd name="connsiteX9" fmla="*/ 3 w 10000"/>
              <a:gd name="connsiteY9" fmla="*/ 10000 h 10000"/>
              <a:gd name="connsiteX10" fmla="*/ 3 w 10000"/>
              <a:gd name="connsiteY10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41 w 10000"/>
              <a:gd name="connsiteY2" fmla="*/ 7116 h 10000"/>
              <a:gd name="connsiteX3" fmla="*/ 5586 w 10000"/>
              <a:gd name="connsiteY3" fmla="*/ 6971 h 10000"/>
              <a:gd name="connsiteX4" fmla="*/ 9576 w 10000"/>
              <a:gd name="connsiteY4" fmla="*/ 6120 h 10000"/>
              <a:gd name="connsiteX5" fmla="*/ 10000 w 10000"/>
              <a:gd name="connsiteY5" fmla="*/ 6079 h 10000"/>
              <a:gd name="connsiteX6" fmla="*/ 10000 w 10000"/>
              <a:gd name="connsiteY6" fmla="*/ 0 h 10000"/>
              <a:gd name="connsiteX7" fmla="*/ 0 w 10000"/>
              <a:gd name="connsiteY7" fmla="*/ 0 h 10000"/>
              <a:gd name="connsiteX8" fmla="*/ 3 w 10000"/>
              <a:gd name="connsiteY8" fmla="*/ 10000 h 10000"/>
              <a:gd name="connsiteX9" fmla="*/ 3 w 10000"/>
              <a:gd name="connsiteY9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432 w 10000"/>
              <a:gd name="connsiteY2" fmla="*/ 9646 h 10000"/>
              <a:gd name="connsiteX3" fmla="*/ 5586 w 10000"/>
              <a:gd name="connsiteY3" fmla="*/ 6971 h 10000"/>
              <a:gd name="connsiteX4" fmla="*/ 9576 w 10000"/>
              <a:gd name="connsiteY4" fmla="*/ 6120 h 10000"/>
              <a:gd name="connsiteX5" fmla="*/ 10000 w 10000"/>
              <a:gd name="connsiteY5" fmla="*/ 6079 h 10000"/>
              <a:gd name="connsiteX6" fmla="*/ 10000 w 10000"/>
              <a:gd name="connsiteY6" fmla="*/ 0 h 10000"/>
              <a:gd name="connsiteX7" fmla="*/ 0 w 10000"/>
              <a:gd name="connsiteY7" fmla="*/ 0 h 10000"/>
              <a:gd name="connsiteX8" fmla="*/ 3 w 10000"/>
              <a:gd name="connsiteY8" fmla="*/ 10000 h 10000"/>
              <a:gd name="connsiteX9" fmla="*/ 3 w 10000"/>
              <a:gd name="connsiteY9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397 w 10000"/>
              <a:gd name="connsiteY2" fmla="*/ 9646 h 10000"/>
              <a:gd name="connsiteX3" fmla="*/ 5586 w 10000"/>
              <a:gd name="connsiteY3" fmla="*/ 6971 h 10000"/>
              <a:gd name="connsiteX4" fmla="*/ 9576 w 10000"/>
              <a:gd name="connsiteY4" fmla="*/ 6120 h 10000"/>
              <a:gd name="connsiteX5" fmla="*/ 10000 w 10000"/>
              <a:gd name="connsiteY5" fmla="*/ 6079 h 10000"/>
              <a:gd name="connsiteX6" fmla="*/ 10000 w 10000"/>
              <a:gd name="connsiteY6" fmla="*/ 0 h 10000"/>
              <a:gd name="connsiteX7" fmla="*/ 0 w 10000"/>
              <a:gd name="connsiteY7" fmla="*/ 0 h 10000"/>
              <a:gd name="connsiteX8" fmla="*/ 3 w 10000"/>
              <a:gd name="connsiteY8" fmla="*/ 10000 h 10000"/>
              <a:gd name="connsiteX9" fmla="*/ 3 w 10000"/>
              <a:gd name="connsiteY9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397 w 10000"/>
              <a:gd name="connsiteY2" fmla="*/ 9646 h 10000"/>
              <a:gd name="connsiteX3" fmla="*/ 5586 w 10000"/>
              <a:gd name="connsiteY3" fmla="*/ 6971 h 10000"/>
              <a:gd name="connsiteX4" fmla="*/ 9576 w 10000"/>
              <a:gd name="connsiteY4" fmla="*/ 6120 h 10000"/>
              <a:gd name="connsiteX5" fmla="*/ 10000 w 10000"/>
              <a:gd name="connsiteY5" fmla="*/ 6079 h 10000"/>
              <a:gd name="connsiteX6" fmla="*/ 10000 w 10000"/>
              <a:gd name="connsiteY6" fmla="*/ 0 h 10000"/>
              <a:gd name="connsiteX7" fmla="*/ 0 w 10000"/>
              <a:gd name="connsiteY7" fmla="*/ 0 h 10000"/>
              <a:gd name="connsiteX8" fmla="*/ 3 w 10000"/>
              <a:gd name="connsiteY8" fmla="*/ 10000 h 10000"/>
              <a:gd name="connsiteX0" fmla="*/ 489 w 10000"/>
              <a:gd name="connsiteY0" fmla="*/ 10509 h 10509"/>
              <a:gd name="connsiteX1" fmla="*/ 3 w 10000"/>
              <a:gd name="connsiteY1" fmla="*/ 10000 h 10509"/>
              <a:gd name="connsiteX2" fmla="*/ 397 w 10000"/>
              <a:gd name="connsiteY2" fmla="*/ 9646 h 10509"/>
              <a:gd name="connsiteX3" fmla="*/ 5586 w 10000"/>
              <a:gd name="connsiteY3" fmla="*/ 6971 h 10509"/>
              <a:gd name="connsiteX4" fmla="*/ 9576 w 10000"/>
              <a:gd name="connsiteY4" fmla="*/ 6120 h 10509"/>
              <a:gd name="connsiteX5" fmla="*/ 10000 w 10000"/>
              <a:gd name="connsiteY5" fmla="*/ 6079 h 10509"/>
              <a:gd name="connsiteX6" fmla="*/ 10000 w 10000"/>
              <a:gd name="connsiteY6" fmla="*/ 0 h 10509"/>
              <a:gd name="connsiteX7" fmla="*/ 0 w 10000"/>
              <a:gd name="connsiteY7" fmla="*/ 0 h 10509"/>
              <a:gd name="connsiteX8" fmla="*/ 489 w 10000"/>
              <a:gd name="connsiteY8" fmla="*/ 10509 h 10509"/>
              <a:gd name="connsiteX0" fmla="*/ 754 w 10754"/>
              <a:gd name="connsiteY0" fmla="*/ 0 h 10000"/>
              <a:gd name="connsiteX1" fmla="*/ 757 w 10754"/>
              <a:gd name="connsiteY1" fmla="*/ 10000 h 10000"/>
              <a:gd name="connsiteX2" fmla="*/ 1151 w 10754"/>
              <a:gd name="connsiteY2" fmla="*/ 9646 h 10000"/>
              <a:gd name="connsiteX3" fmla="*/ 6340 w 10754"/>
              <a:gd name="connsiteY3" fmla="*/ 6971 h 10000"/>
              <a:gd name="connsiteX4" fmla="*/ 10330 w 10754"/>
              <a:gd name="connsiteY4" fmla="*/ 6120 h 10000"/>
              <a:gd name="connsiteX5" fmla="*/ 10754 w 10754"/>
              <a:gd name="connsiteY5" fmla="*/ 6079 h 10000"/>
              <a:gd name="connsiteX6" fmla="*/ 10754 w 10754"/>
              <a:gd name="connsiteY6" fmla="*/ 0 h 10000"/>
              <a:gd name="connsiteX7" fmla="*/ 754 w 10754"/>
              <a:gd name="connsiteY7" fmla="*/ 0 h 10000"/>
              <a:gd name="connsiteX0" fmla="*/ 754 w 10754"/>
              <a:gd name="connsiteY0" fmla="*/ 1019 h 11019"/>
              <a:gd name="connsiteX1" fmla="*/ 757 w 10754"/>
              <a:gd name="connsiteY1" fmla="*/ 11019 h 11019"/>
              <a:gd name="connsiteX2" fmla="*/ 1151 w 10754"/>
              <a:gd name="connsiteY2" fmla="*/ 10665 h 11019"/>
              <a:gd name="connsiteX3" fmla="*/ 6340 w 10754"/>
              <a:gd name="connsiteY3" fmla="*/ 7990 h 11019"/>
              <a:gd name="connsiteX4" fmla="*/ 10330 w 10754"/>
              <a:gd name="connsiteY4" fmla="*/ 7139 h 11019"/>
              <a:gd name="connsiteX5" fmla="*/ 10754 w 10754"/>
              <a:gd name="connsiteY5" fmla="*/ 7098 h 11019"/>
              <a:gd name="connsiteX6" fmla="*/ 10754 w 10754"/>
              <a:gd name="connsiteY6" fmla="*/ 1019 h 11019"/>
              <a:gd name="connsiteX7" fmla="*/ 754 w 10754"/>
              <a:gd name="connsiteY7" fmla="*/ 1019 h 11019"/>
              <a:gd name="connsiteX0" fmla="*/ 754 w 10754"/>
              <a:gd name="connsiteY0" fmla="*/ 451 h 10451"/>
              <a:gd name="connsiteX1" fmla="*/ 757 w 10754"/>
              <a:gd name="connsiteY1" fmla="*/ 10451 h 10451"/>
              <a:gd name="connsiteX2" fmla="*/ 1151 w 10754"/>
              <a:gd name="connsiteY2" fmla="*/ 10097 h 10451"/>
              <a:gd name="connsiteX3" fmla="*/ 6340 w 10754"/>
              <a:gd name="connsiteY3" fmla="*/ 7422 h 10451"/>
              <a:gd name="connsiteX4" fmla="*/ 10330 w 10754"/>
              <a:gd name="connsiteY4" fmla="*/ 6571 h 10451"/>
              <a:gd name="connsiteX5" fmla="*/ 10754 w 10754"/>
              <a:gd name="connsiteY5" fmla="*/ 6530 h 10451"/>
              <a:gd name="connsiteX6" fmla="*/ 10754 w 10754"/>
              <a:gd name="connsiteY6" fmla="*/ 451 h 10451"/>
              <a:gd name="connsiteX7" fmla="*/ 754 w 10754"/>
              <a:gd name="connsiteY7" fmla="*/ 451 h 10451"/>
              <a:gd name="connsiteX0" fmla="*/ 28 w 10028"/>
              <a:gd name="connsiteY0" fmla="*/ 451 h 10451"/>
              <a:gd name="connsiteX1" fmla="*/ 31 w 10028"/>
              <a:gd name="connsiteY1" fmla="*/ 10451 h 10451"/>
              <a:gd name="connsiteX2" fmla="*/ 425 w 10028"/>
              <a:gd name="connsiteY2" fmla="*/ 10097 h 10451"/>
              <a:gd name="connsiteX3" fmla="*/ 5614 w 10028"/>
              <a:gd name="connsiteY3" fmla="*/ 7422 h 10451"/>
              <a:gd name="connsiteX4" fmla="*/ 9604 w 10028"/>
              <a:gd name="connsiteY4" fmla="*/ 6571 h 10451"/>
              <a:gd name="connsiteX5" fmla="*/ 10028 w 10028"/>
              <a:gd name="connsiteY5" fmla="*/ 6530 h 10451"/>
              <a:gd name="connsiteX6" fmla="*/ 10028 w 10028"/>
              <a:gd name="connsiteY6" fmla="*/ 451 h 10451"/>
              <a:gd name="connsiteX7" fmla="*/ 28 w 10028"/>
              <a:gd name="connsiteY7" fmla="*/ 451 h 10451"/>
              <a:gd name="connsiteX0" fmla="*/ 1 w 10001"/>
              <a:gd name="connsiteY0" fmla="*/ 451 h 10451"/>
              <a:gd name="connsiteX1" fmla="*/ 4 w 10001"/>
              <a:gd name="connsiteY1" fmla="*/ 10451 h 10451"/>
              <a:gd name="connsiteX2" fmla="*/ 398 w 10001"/>
              <a:gd name="connsiteY2" fmla="*/ 10097 h 10451"/>
              <a:gd name="connsiteX3" fmla="*/ 5587 w 10001"/>
              <a:gd name="connsiteY3" fmla="*/ 7422 h 10451"/>
              <a:gd name="connsiteX4" fmla="*/ 9577 w 10001"/>
              <a:gd name="connsiteY4" fmla="*/ 6571 h 10451"/>
              <a:gd name="connsiteX5" fmla="*/ 10001 w 10001"/>
              <a:gd name="connsiteY5" fmla="*/ 6530 h 10451"/>
              <a:gd name="connsiteX6" fmla="*/ 10001 w 10001"/>
              <a:gd name="connsiteY6" fmla="*/ 451 h 10451"/>
              <a:gd name="connsiteX7" fmla="*/ 1 w 10001"/>
              <a:gd name="connsiteY7" fmla="*/ 451 h 10451"/>
              <a:gd name="connsiteX0" fmla="*/ 1 w 10001"/>
              <a:gd name="connsiteY0" fmla="*/ 451 h 10451"/>
              <a:gd name="connsiteX1" fmla="*/ 4 w 10001"/>
              <a:gd name="connsiteY1" fmla="*/ 10451 h 10451"/>
              <a:gd name="connsiteX2" fmla="*/ 398 w 10001"/>
              <a:gd name="connsiteY2" fmla="*/ 10097 h 10451"/>
              <a:gd name="connsiteX3" fmla="*/ 5587 w 10001"/>
              <a:gd name="connsiteY3" fmla="*/ 7422 h 10451"/>
              <a:gd name="connsiteX4" fmla="*/ 9577 w 10001"/>
              <a:gd name="connsiteY4" fmla="*/ 6571 h 10451"/>
              <a:gd name="connsiteX5" fmla="*/ 10001 w 10001"/>
              <a:gd name="connsiteY5" fmla="*/ 6530 h 10451"/>
              <a:gd name="connsiteX6" fmla="*/ 10001 w 10001"/>
              <a:gd name="connsiteY6" fmla="*/ 451 h 10451"/>
              <a:gd name="connsiteX7" fmla="*/ 1 w 10001"/>
              <a:gd name="connsiteY7" fmla="*/ 451 h 10451"/>
              <a:gd name="connsiteX0" fmla="*/ 1 w 10001"/>
              <a:gd name="connsiteY0" fmla="*/ 451 h 10451"/>
              <a:gd name="connsiteX1" fmla="*/ 4 w 10001"/>
              <a:gd name="connsiteY1" fmla="*/ 10451 h 10451"/>
              <a:gd name="connsiteX2" fmla="*/ 935 w 10001"/>
              <a:gd name="connsiteY2" fmla="*/ 9758 h 10451"/>
              <a:gd name="connsiteX3" fmla="*/ 5587 w 10001"/>
              <a:gd name="connsiteY3" fmla="*/ 7422 h 10451"/>
              <a:gd name="connsiteX4" fmla="*/ 9577 w 10001"/>
              <a:gd name="connsiteY4" fmla="*/ 6571 h 10451"/>
              <a:gd name="connsiteX5" fmla="*/ 10001 w 10001"/>
              <a:gd name="connsiteY5" fmla="*/ 6530 h 10451"/>
              <a:gd name="connsiteX6" fmla="*/ 10001 w 10001"/>
              <a:gd name="connsiteY6" fmla="*/ 451 h 10451"/>
              <a:gd name="connsiteX7" fmla="*/ 1 w 10001"/>
              <a:gd name="connsiteY7" fmla="*/ 451 h 10451"/>
              <a:gd name="connsiteX0" fmla="*/ 8 w 10008"/>
              <a:gd name="connsiteY0" fmla="*/ 451 h 9846"/>
              <a:gd name="connsiteX1" fmla="*/ 1 w 10008"/>
              <a:gd name="connsiteY1" fmla="*/ 9846 h 9846"/>
              <a:gd name="connsiteX2" fmla="*/ 942 w 10008"/>
              <a:gd name="connsiteY2" fmla="*/ 9758 h 9846"/>
              <a:gd name="connsiteX3" fmla="*/ 5594 w 10008"/>
              <a:gd name="connsiteY3" fmla="*/ 7422 h 9846"/>
              <a:gd name="connsiteX4" fmla="*/ 9584 w 10008"/>
              <a:gd name="connsiteY4" fmla="*/ 6571 h 9846"/>
              <a:gd name="connsiteX5" fmla="*/ 10008 w 10008"/>
              <a:gd name="connsiteY5" fmla="*/ 6530 h 9846"/>
              <a:gd name="connsiteX6" fmla="*/ 10008 w 10008"/>
              <a:gd name="connsiteY6" fmla="*/ 451 h 9846"/>
              <a:gd name="connsiteX7" fmla="*/ 8 w 10008"/>
              <a:gd name="connsiteY7" fmla="*/ 451 h 9846"/>
              <a:gd name="connsiteX0" fmla="*/ 7 w 9999"/>
              <a:gd name="connsiteY0" fmla="*/ 458 h 10000"/>
              <a:gd name="connsiteX1" fmla="*/ 0 w 9999"/>
              <a:gd name="connsiteY1" fmla="*/ 10000 h 10000"/>
              <a:gd name="connsiteX2" fmla="*/ 940 w 9999"/>
              <a:gd name="connsiteY2" fmla="*/ 9911 h 10000"/>
              <a:gd name="connsiteX3" fmla="*/ 5589 w 9999"/>
              <a:gd name="connsiteY3" fmla="*/ 7538 h 10000"/>
              <a:gd name="connsiteX4" fmla="*/ 9575 w 9999"/>
              <a:gd name="connsiteY4" fmla="*/ 6674 h 10000"/>
              <a:gd name="connsiteX5" fmla="*/ 9999 w 9999"/>
              <a:gd name="connsiteY5" fmla="*/ 6632 h 10000"/>
              <a:gd name="connsiteX6" fmla="*/ 9999 w 9999"/>
              <a:gd name="connsiteY6" fmla="*/ 458 h 10000"/>
              <a:gd name="connsiteX7" fmla="*/ 7 w 9999"/>
              <a:gd name="connsiteY7" fmla="*/ 458 h 10000"/>
              <a:gd name="connsiteX0" fmla="*/ 1 w 9994"/>
              <a:gd name="connsiteY0" fmla="*/ 458 h 10049"/>
              <a:gd name="connsiteX1" fmla="*/ 1 w 9994"/>
              <a:gd name="connsiteY1" fmla="*/ 10049 h 10049"/>
              <a:gd name="connsiteX2" fmla="*/ 934 w 9994"/>
              <a:gd name="connsiteY2" fmla="*/ 9911 h 10049"/>
              <a:gd name="connsiteX3" fmla="*/ 5584 w 9994"/>
              <a:gd name="connsiteY3" fmla="*/ 7538 h 10049"/>
              <a:gd name="connsiteX4" fmla="*/ 9570 w 9994"/>
              <a:gd name="connsiteY4" fmla="*/ 6674 h 10049"/>
              <a:gd name="connsiteX5" fmla="*/ 9994 w 9994"/>
              <a:gd name="connsiteY5" fmla="*/ 6632 h 10049"/>
              <a:gd name="connsiteX6" fmla="*/ 9994 w 9994"/>
              <a:gd name="connsiteY6" fmla="*/ 458 h 10049"/>
              <a:gd name="connsiteX7" fmla="*/ 1 w 9994"/>
              <a:gd name="connsiteY7" fmla="*/ 458 h 10049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937 w 10002"/>
              <a:gd name="connsiteY2" fmla="*/ 9863 h 10000"/>
              <a:gd name="connsiteX3" fmla="*/ 5589 w 10002"/>
              <a:gd name="connsiteY3" fmla="*/ 7501 h 10000"/>
              <a:gd name="connsiteX4" fmla="*/ 9578 w 10002"/>
              <a:gd name="connsiteY4" fmla="*/ 6641 h 10000"/>
              <a:gd name="connsiteX5" fmla="*/ 10002 w 10002"/>
              <a:gd name="connsiteY5" fmla="*/ 6600 h 10000"/>
              <a:gd name="connsiteX6" fmla="*/ 10002 w 10002"/>
              <a:gd name="connsiteY6" fmla="*/ 456 h 10000"/>
              <a:gd name="connsiteX7" fmla="*/ 3 w 10002"/>
              <a:gd name="connsiteY7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937 w 10002"/>
              <a:gd name="connsiteY2" fmla="*/ 9863 h 10000"/>
              <a:gd name="connsiteX3" fmla="*/ 5589 w 10002"/>
              <a:gd name="connsiteY3" fmla="*/ 7501 h 10000"/>
              <a:gd name="connsiteX4" fmla="*/ 9578 w 10002"/>
              <a:gd name="connsiteY4" fmla="*/ 6641 h 10000"/>
              <a:gd name="connsiteX5" fmla="*/ 10002 w 10002"/>
              <a:gd name="connsiteY5" fmla="*/ 6600 h 10000"/>
              <a:gd name="connsiteX6" fmla="*/ 10002 w 10002"/>
              <a:gd name="connsiteY6" fmla="*/ 456 h 10000"/>
              <a:gd name="connsiteX7" fmla="*/ 3 w 10002"/>
              <a:gd name="connsiteY7" fmla="*/ 456 h 10000"/>
              <a:gd name="connsiteX0" fmla="*/ 3 w 10002"/>
              <a:gd name="connsiteY0" fmla="*/ 456 h 10262"/>
              <a:gd name="connsiteX1" fmla="*/ 3 w 10002"/>
              <a:gd name="connsiteY1" fmla="*/ 10000 h 10262"/>
              <a:gd name="connsiteX2" fmla="*/ 5589 w 10002"/>
              <a:gd name="connsiteY2" fmla="*/ 7501 h 10262"/>
              <a:gd name="connsiteX3" fmla="*/ 9578 w 10002"/>
              <a:gd name="connsiteY3" fmla="*/ 6641 h 10262"/>
              <a:gd name="connsiteX4" fmla="*/ 10002 w 10002"/>
              <a:gd name="connsiteY4" fmla="*/ 6600 h 10262"/>
              <a:gd name="connsiteX5" fmla="*/ 10002 w 10002"/>
              <a:gd name="connsiteY5" fmla="*/ 456 h 10262"/>
              <a:gd name="connsiteX6" fmla="*/ 3 w 10002"/>
              <a:gd name="connsiteY6" fmla="*/ 456 h 10262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5589 w 10002"/>
              <a:gd name="connsiteY2" fmla="*/ 7501 h 10000"/>
              <a:gd name="connsiteX3" fmla="*/ 9578 w 10002"/>
              <a:gd name="connsiteY3" fmla="*/ 6641 h 10000"/>
              <a:gd name="connsiteX4" fmla="*/ 10002 w 10002"/>
              <a:gd name="connsiteY4" fmla="*/ 6600 h 10000"/>
              <a:gd name="connsiteX5" fmla="*/ 10002 w 10002"/>
              <a:gd name="connsiteY5" fmla="*/ 456 h 10000"/>
              <a:gd name="connsiteX6" fmla="*/ 3 w 10002"/>
              <a:gd name="connsiteY6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5589 w 10002"/>
              <a:gd name="connsiteY2" fmla="*/ 7501 h 10000"/>
              <a:gd name="connsiteX3" fmla="*/ 9578 w 10002"/>
              <a:gd name="connsiteY3" fmla="*/ 6641 h 10000"/>
              <a:gd name="connsiteX4" fmla="*/ 10002 w 10002"/>
              <a:gd name="connsiteY4" fmla="*/ 6600 h 10000"/>
              <a:gd name="connsiteX5" fmla="*/ 10002 w 10002"/>
              <a:gd name="connsiteY5" fmla="*/ 456 h 10000"/>
              <a:gd name="connsiteX6" fmla="*/ 3 w 10002"/>
              <a:gd name="connsiteY6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5589 w 10002"/>
              <a:gd name="connsiteY2" fmla="*/ 7501 h 10000"/>
              <a:gd name="connsiteX3" fmla="*/ 9578 w 10002"/>
              <a:gd name="connsiteY3" fmla="*/ 6641 h 10000"/>
              <a:gd name="connsiteX4" fmla="*/ 10002 w 10002"/>
              <a:gd name="connsiteY4" fmla="*/ 6600 h 10000"/>
              <a:gd name="connsiteX5" fmla="*/ 10002 w 10002"/>
              <a:gd name="connsiteY5" fmla="*/ 456 h 10000"/>
              <a:gd name="connsiteX6" fmla="*/ 3 w 10002"/>
              <a:gd name="connsiteY6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5589 w 10002"/>
              <a:gd name="connsiteY2" fmla="*/ 7501 h 10000"/>
              <a:gd name="connsiteX3" fmla="*/ 10002 w 10002"/>
              <a:gd name="connsiteY3" fmla="*/ 6600 h 10000"/>
              <a:gd name="connsiteX4" fmla="*/ 10002 w 10002"/>
              <a:gd name="connsiteY4" fmla="*/ 456 h 10000"/>
              <a:gd name="connsiteX5" fmla="*/ 3 w 10002"/>
              <a:gd name="connsiteY5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5589 w 10002"/>
              <a:gd name="connsiteY2" fmla="*/ 7501 h 10000"/>
              <a:gd name="connsiteX3" fmla="*/ 10002 w 10002"/>
              <a:gd name="connsiteY3" fmla="*/ 7267 h 10000"/>
              <a:gd name="connsiteX4" fmla="*/ 10002 w 10002"/>
              <a:gd name="connsiteY4" fmla="*/ 456 h 10000"/>
              <a:gd name="connsiteX5" fmla="*/ 3 w 10002"/>
              <a:gd name="connsiteY5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4967 w 10002"/>
              <a:gd name="connsiteY2" fmla="*/ 7809 h 10000"/>
              <a:gd name="connsiteX3" fmla="*/ 10002 w 10002"/>
              <a:gd name="connsiteY3" fmla="*/ 7267 h 10000"/>
              <a:gd name="connsiteX4" fmla="*/ 10002 w 10002"/>
              <a:gd name="connsiteY4" fmla="*/ 456 h 10000"/>
              <a:gd name="connsiteX5" fmla="*/ 3 w 10002"/>
              <a:gd name="connsiteY5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4967 w 10002"/>
              <a:gd name="connsiteY2" fmla="*/ 7809 h 10000"/>
              <a:gd name="connsiteX3" fmla="*/ 10002 w 10002"/>
              <a:gd name="connsiteY3" fmla="*/ 7267 h 10000"/>
              <a:gd name="connsiteX4" fmla="*/ 10002 w 10002"/>
              <a:gd name="connsiteY4" fmla="*/ 456 h 10000"/>
              <a:gd name="connsiteX5" fmla="*/ 3 w 10002"/>
              <a:gd name="connsiteY5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4967 w 10002"/>
              <a:gd name="connsiteY2" fmla="*/ 7809 h 10000"/>
              <a:gd name="connsiteX3" fmla="*/ 10002 w 10002"/>
              <a:gd name="connsiteY3" fmla="*/ 7267 h 10000"/>
              <a:gd name="connsiteX4" fmla="*/ 10002 w 10002"/>
              <a:gd name="connsiteY4" fmla="*/ 456 h 10000"/>
              <a:gd name="connsiteX5" fmla="*/ 3 w 10002"/>
              <a:gd name="connsiteY5" fmla="*/ 456 h 10000"/>
              <a:gd name="connsiteX0" fmla="*/ 3 w 10002"/>
              <a:gd name="connsiteY0" fmla="*/ 456 h 10305"/>
              <a:gd name="connsiteX1" fmla="*/ 3 w 10002"/>
              <a:gd name="connsiteY1" fmla="*/ 10000 h 10305"/>
              <a:gd name="connsiteX2" fmla="*/ 10002 w 10002"/>
              <a:gd name="connsiteY2" fmla="*/ 7267 h 10305"/>
              <a:gd name="connsiteX3" fmla="*/ 10002 w 10002"/>
              <a:gd name="connsiteY3" fmla="*/ 456 h 10305"/>
              <a:gd name="connsiteX4" fmla="*/ 3 w 10002"/>
              <a:gd name="connsiteY4" fmla="*/ 456 h 10305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10002 w 10002"/>
              <a:gd name="connsiteY2" fmla="*/ 7267 h 10000"/>
              <a:gd name="connsiteX3" fmla="*/ 10002 w 10002"/>
              <a:gd name="connsiteY3" fmla="*/ 456 h 10000"/>
              <a:gd name="connsiteX4" fmla="*/ 3 w 10002"/>
              <a:gd name="connsiteY4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10002 w 10002"/>
              <a:gd name="connsiteY2" fmla="*/ 7267 h 10000"/>
              <a:gd name="connsiteX3" fmla="*/ 10002 w 10002"/>
              <a:gd name="connsiteY3" fmla="*/ 456 h 10000"/>
              <a:gd name="connsiteX4" fmla="*/ 3 w 10002"/>
              <a:gd name="connsiteY4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10002 w 10002"/>
              <a:gd name="connsiteY2" fmla="*/ 7267 h 10000"/>
              <a:gd name="connsiteX3" fmla="*/ 10002 w 10002"/>
              <a:gd name="connsiteY3" fmla="*/ 456 h 10000"/>
              <a:gd name="connsiteX4" fmla="*/ 3 w 10002"/>
              <a:gd name="connsiteY4" fmla="*/ 456 h 10000"/>
              <a:gd name="connsiteX0" fmla="*/ 3 w 10002"/>
              <a:gd name="connsiteY0" fmla="*/ 0 h 9544"/>
              <a:gd name="connsiteX1" fmla="*/ 3 w 10002"/>
              <a:gd name="connsiteY1" fmla="*/ 9544 h 9544"/>
              <a:gd name="connsiteX2" fmla="*/ 10002 w 10002"/>
              <a:gd name="connsiteY2" fmla="*/ 6811 h 9544"/>
              <a:gd name="connsiteX3" fmla="*/ 10002 w 10002"/>
              <a:gd name="connsiteY3" fmla="*/ 0 h 9544"/>
              <a:gd name="connsiteX4" fmla="*/ 3 w 10002"/>
              <a:gd name="connsiteY4" fmla="*/ 0 h 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2" h="9544">
                <a:moveTo>
                  <a:pt x="3" y="0"/>
                </a:moveTo>
                <a:cubicBezTo>
                  <a:pt x="2" y="9811"/>
                  <a:pt x="-5" y="6304"/>
                  <a:pt x="3" y="9544"/>
                </a:cubicBezTo>
                <a:cubicBezTo>
                  <a:pt x="3479" y="7296"/>
                  <a:pt x="7884" y="6761"/>
                  <a:pt x="10002" y="6811"/>
                </a:cubicBezTo>
                <a:lnTo>
                  <a:pt x="10002" y="0"/>
                </a:lnTo>
                <a:lnTo>
                  <a:pt x="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191" y="340610"/>
            <a:ext cx="1225162" cy="38332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50817" y="288000"/>
            <a:ext cx="6881416" cy="900000"/>
          </a:xfrm>
        </p:spPr>
        <p:txBody>
          <a:bodyPr/>
          <a:lstStyle>
            <a:lvl1pPr>
              <a:defRPr sz="3198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cdtContent Placeholder 9 Id10"/>
          <p:cNvSpPr>
            <a:spLocks noGrp="1"/>
          </p:cNvSpPr>
          <p:nvPr>
            <p:ph idx="1" hasCustomPrompt="1"/>
          </p:nvPr>
        </p:nvSpPr>
        <p:spPr>
          <a:xfrm>
            <a:off x="361762" y="1700786"/>
            <a:ext cx="2670453" cy="4607941"/>
          </a:xfrm>
        </p:spPr>
        <p:txBody>
          <a:bodyPr/>
          <a:lstStyle>
            <a:lvl1pPr>
              <a:defRPr sz="1999">
                <a:latin typeface="Calibri" panose="020F0502020204030204" pitchFamily="34" charset="0"/>
              </a:defRPr>
            </a:lvl1pPr>
          </a:lstStyle>
          <a:p>
            <a:r>
              <a:rPr lang="en-US" b="1" dirty="0"/>
              <a:t>Subhead, Calibri 20 </a:t>
            </a:r>
            <a:r>
              <a:rPr lang="en-US" b="1" dirty="0" err="1"/>
              <a:t>pt</a:t>
            </a:r>
            <a:endParaRPr lang="en-US" b="1" dirty="0"/>
          </a:p>
          <a:p>
            <a:r>
              <a:rPr lang="en-US" dirty="0"/>
              <a:t>Dolor situs cum </a:t>
            </a:r>
            <a:r>
              <a:rPr lang="en-US" dirty="0" err="1"/>
              <a:t>habilitarum</a:t>
            </a:r>
            <a:r>
              <a:rPr lang="en-US" dirty="0"/>
              <a:t> </a:t>
            </a:r>
            <a:r>
              <a:rPr lang="en-US" dirty="0" err="1"/>
              <a:t>itum</a:t>
            </a:r>
            <a:r>
              <a:rPr lang="en-US" dirty="0"/>
              <a:t> </a:t>
            </a:r>
            <a:r>
              <a:rPr lang="en-US" dirty="0" err="1"/>
              <a:t>alusi</a:t>
            </a:r>
            <a:r>
              <a:rPr lang="en-US" dirty="0"/>
              <a:t> </a:t>
            </a:r>
            <a:r>
              <a:rPr lang="en-US" dirty="0" err="1"/>
              <a:t>causticus</a:t>
            </a:r>
            <a:r>
              <a:rPr lang="en-US" dirty="0"/>
              <a:t> </a:t>
            </a:r>
            <a:r>
              <a:rPr lang="en-US" dirty="0" err="1"/>
              <a:t>imanenter</a:t>
            </a:r>
            <a:r>
              <a:rPr lang="en-US" dirty="0"/>
              <a:t> Status ex </a:t>
            </a:r>
            <a:r>
              <a:rPr lang="en-US" dirty="0" err="1"/>
              <a:t>landum</a:t>
            </a:r>
            <a:r>
              <a:rPr lang="en-US" dirty="0"/>
              <a:t> it </a:t>
            </a:r>
            <a:r>
              <a:rPr lang="en-US" dirty="0" err="1"/>
              <a:t>exus</a:t>
            </a:r>
            <a:r>
              <a:rPr lang="en-US" dirty="0"/>
              <a:t> </a:t>
            </a:r>
            <a:r>
              <a:rPr lang="en-US" dirty="0" err="1"/>
              <a:t>rius</a:t>
            </a:r>
            <a:r>
              <a:rPr lang="en-US" dirty="0"/>
              <a:t> laudanum ibis tum. Lorem et exit </a:t>
            </a:r>
            <a:r>
              <a:rPr lang="en-US" dirty="0" err="1"/>
              <a:t>vulnareus</a:t>
            </a:r>
            <a:r>
              <a:rPr lang="en-US" dirty="0"/>
              <a:t> plexus. </a:t>
            </a:r>
          </a:p>
        </p:txBody>
      </p:sp>
      <p:sp>
        <p:nvSpPr>
          <p:cNvPr id="16" name="cdtContent Placeholder 9 Id10"/>
          <p:cNvSpPr>
            <a:spLocks noGrp="1"/>
          </p:cNvSpPr>
          <p:nvPr>
            <p:ph idx="11" hasCustomPrompt="1"/>
          </p:nvPr>
        </p:nvSpPr>
        <p:spPr>
          <a:xfrm>
            <a:off x="6057449" y="1700786"/>
            <a:ext cx="2670453" cy="4607941"/>
          </a:xfrm>
        </p:spPr>
        <p:txBody>
          <a:bodyPr/>
          <a:lstStyle>
            <a:lvl1pPr>
              <a:defRPr sz="1999">
                <a:latin typeface="Calibri" panose="020F0502020204030204" pitchFamily="34" charset="0"/>
              </a:defRPr>
            </a:lvl1pPr>
          </a:lstStyle>
          <a:p>
            <a:r>
              <a:rPr lang="en-US" b="1" dirty="0"/>
              <a:t>Subhead, Calibri 20 </a:t>
            </a:r>
            <a:r>
              <a:rPr lang="en-US" b="1" dirty="0" err="1"/>
              <a:t>pt</a:t>
            </a:r>
            <a:endParaRPr lang="en-US" b="1" dirty="0"/>
          </a:p>
          <a:p>
            <a:r>
              <a:rPr lang="en-US" dirty="0"/>
              <a:t>Dolor situs cum </a:t>
            </a:r>
            <a:r>
              <a:rPr lang="en-US" dirty="0" err="1"/>
              <a:t>habilitarum</a:t>
            </a:r>
            <a:r>
              <a:rPr lang="en-US" dirty="0"/>
              <a:t> </a:t>
            </a:r>
            <a:r>
              <a:rPr lang="en-US" dirty="0" err="1"/>
              <a:t>itum</a:t>
            </a:r>
            <a:r>
              <a:rPr lang="en-US" dirty="0"/>
              <a:t> </a:t>
            </a:r>
            <a:r>
              <a:rPr lang="en-US" dirty="0" err="1"/>
              <a:t>alusi</a:t>
            </a:r>
            <a:r>
              <a:rPr lang="en-US" dirty="0"/>
              <a:t> </a:t>
            </a:r>
            <a:r>
              <a:rPr lang="en-US" dirty="0" err="1"/>
              <a:t>causticus</a:t>
            </a:r>
            <a:r>
              <a:rPr lang="en-US" dirty="0"/>
              <a:t> </a:t>
            </a:r>
            <a:r>
              <a:rPr lang="en-US" dirty="0" err="1"/>
              <a:t>imanenter</a:t>
            </a:r>
            <a:r>
              <a:rPr lang="en-US" dirty="0"/>
              <a:t> Status ex </a:t>
            </a:r>
            <a:r>
              <a:rPr lang="en-US" dirty="0" err="1"/>
              <a:t>landum</a:t>
            </a:r>
            <a:r>
              <a:rPr lang="en-US" dirty="0"/>
              <a:t> it </a:t>
            </a:r>
            <a:r>
              <a:rPr lang="en-US" dirty="0" err="1"/>
              <a:t>exus</a:t>
            </a:r>
            <a:r>
              <a:rPr lang="en-US" dirty="0"/>
              <a:t> </a:t>
            </a:r>
            <a:r>
              <a:rPr lang="en-US" dirty="0" err="1"/>
              <a:t>rius</a:t>
            </a:r>
            <a:r>
              <a:rPr lang="en-US" dirty="0"/>
              <a:t> laudanum ibis tum. Lorem et exit </a:t>
            </a:r>
            <a:r>
              <a:rPr lang="en-US" dirty="0" err="1"/>
              <a:t>vulnareus</a:t>
            </a:r>
            <a:r>
              <a:rPr lang="en-US" dirty="0"/>
              <a:t> plexus. </a:t>
            </a:r>
          </a:p>
        </p:txBody>
      </p:sp>
      <p:sp>
        <p:nvSpPr>
          <p:cNvPr id="17" name="cdtContent Placeholder 9 Id10"/>
          <p:cNvSpPr>
            <a:spLocks noGrp="1"/>
          </p:cNvSpPr>
          <p:nvPr>
            <p:ph idx="12" hasCustomPrompt="1"/>
          </p:nvPr>
        </p:nvSpPr>
        <p:spPr>
          <a:xfrm>
            <a:off x="3207235" y="1700786"/>
            <a:ext cx="2670453" cy="4607941"/>
          </a:xfrm>
        </p:spPr>
        <p:txBody>
          <a:bodyPr/>
          <a:lstStyle>
            <a:lvl1pPr>
              <a:defRPr sz="1999">
                <a:latin typeface="Calibri" panose="020F0502020204030204" pitchFamily="34" charset="0"/>
              </a:defRPr>
            </a:lvl1pPr>
          </a:lstStyle>
          <a:p>
            <a:r>
              <a:rPr lang="en-US" b="1" dirty="0"/>
              <a:t>Subhead, Calibri 20 </a:t>
            </a:r>
            <a:r>
              <a:rPr lang="en-US" b="1" dirty="0" err="1"/>
              <a:t>pt</a:t>
            </a:r>
            <a:endParaRPr lang="en-US" b="1" dirty="0"/>
          </a:p>
          <a:p>
            <a:r>
              <a:rPr lang="en-US" dirty="0"/>
              <a:t>Dolor situs cum </a:t>
            </a:r>
            <a:r>
              <a:rPr lang="en-US" dirty="0" err="1"/>
              <a:t>habilitarum</a:t>
            </a:r>
            <a:r>
              <a:rPr lang="en-US" dirty="0"/>
              <a:t> </a:t>
            </a:r>
            <a:r>
              <a:rPr lang="en-US" dirty="0" err="1"/>
              <a:t>itum</a:t>
            </a:r>
            <a:r>
              <a:rPr lang="en-US" dirty="0"/>
              <a:t> </a:t>
            </a:r>
            <a:r>
              <a:rPr lang="en-US" dirty="0" err="1"/>
              <a:t>alusi</a:t>
            </a:r>
            <a:r>
              <a:rPr lang="en-US" dirty="0"/>
              <a:t> </a:t>
            </a:r>
            <a:r>
              <a:rPr lang="en-US" dirty="0" err="1"/>
              <a:t>causticus</a:t>
            </a:r>
            <a:r>
              <a:rPr lang="en-US" dirty="0"/>
              <a:t> </a:t>
            </a:r>
            <a:r>
              <a:rPr lang="en-US" dirty="0" err="1"/>
              <a:t>imanenter</a:t>
            </a:r>
            <a:r>
              <a:rPr lang="en-US" dirty="0"/>
              <a:t> Status ex </a:t>
            </a:r>
            <a:r>
              <a:rPr lang="en-US" dirty="0" err="1"/>
              <a:t>landum</a:t>
            </a:r>
            <a:r>
              <a:rPr lang="en-US" dirty="0"/>
              <a:t> it </a:t>
            </a:r>
            <a:r>
              <a:rPr lang="en-US" dirty="0" err="1"/>
              <a:t>exus</a:t>
            </a:r>
            <a:r>
              <a:rPr lang="en-US" dirty="0"/>
              <a:t> </a:t>
            </a:r>
            <a:r>
              <a:rPr lang="en-US" dirty="0" err="1"/>
              <a:t>rius</a:t>
            </a:r>
            <a:r>
              <a:rPr lang="en-US" dirty="0"/>
              <a:t> laudanum ibis tum. Lorem et exit </a:t>
            </a:r>
            <a:r>
              <a:rPr lang="en-US" dirty="0" err="1"/>
              <a:t>vulnareus</a:t>
            </a:r>
            <a:r>
              <a:rPr lang="en-US" dirty="0"/>
              <a:t> plexus. 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806623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klipart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C5769-6119-4A4D-8F34-869F441D47B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4978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17AC29-532E-4D3E-9D22-682C288C8B10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897EC9-1F1F-49F8-9275-9E306C87BF9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D5E434-F2AC-466B-92B3-2A230438797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6D5158-C69F-405C-A7AB-C30C145516BD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064CB-785D-4A8C-A35E-8418DC639B6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21F5A-8E3D-4BB0-92E1-AF1060065448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31659-8E8C-47DA-9CC7-2933432CCD77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4E118-CD3B-4442-9097-18E9074516D8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C04B5AAE-0456-4F9B-BFA9-8B90E4C9C767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6" r:id="rId13"/>
    <p:sldLayoutId id="2147483677" r:id="rId14"/>
    <p:sldLayoutId id="2147483678" r:id="rId15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google.cz/url?sa=i&amp;rct=j&amp;q=&amp;esrc=s&amp;source=images&amp;cd=&amp;cad=rja&amp;uact=8&amp;ved=0CAcQjRxqFQoTCNWl_fD358gCFcVVGgodRLUCNA&amp;url=http://medievalmeetsworld.blogspot.com/2011_01_01_archive.html&amp;psig=AFQjCNGitsoNuKj5ri6Kzo6MiWSeOpOFGA&amp;ust=144621688126910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hyperlink" Target="http://www.google.cz/url?sa=i&amp;rct=j&amp;q=&amp;esrc=s&amp;source=images&amp;cd=&amp;cad=rja&amp;uact=8&amp;ved=0CAcQjRxqFQoTCJ_dxJP458gCFYM9GgodRhEHlg&amp;url=http://www.dailymail.co.uk/news/article-2201221/Rare-500-year-old-illustrated-medical-book-shows-doctors-analysing-urine-diagnose-illness-brushing-lice-boys-hair.html&amp;psig=AFQjCNGitsoNuKj5ri6Kzo6MiWSeOpOFGA&amp;ust=1446216881269101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ved=0CAcQjRxqFQoTCPuu-6OO6MgCFYrUGgodUfsNxg&amp;url=http://apkfun.co/iris-iq-200.html&amp;psig=AFQjCNHzlG4MSzf19JKU8Aye-IOzUhmBUA&amp;ust=144622288664764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41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google.cz/url?sa=i&amp;rct=j&amp;q=&amp;esrc=s&amp;source=images&amp;cd=&amp;ved=0CAcQjRxqFQoTCJqx2b2P6MgCFciGGgod1BAIyQ&amp;url=https://www.mojemedicina.cz/pro-lekare/praxe/laboratorni-medicina/cobas-6500-automaticka-mocova-linka/&amp;bvm=bv.106130839,d.d2s&amp;psig=AFQjCNFemvN0chah4JnEDiKm34zpcdIjNQ&amp;ust=144622305648807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4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google.com/url?sa=i&amp;source=images&amp;cd=&amp;cad=rja&amp;uact=8&amp;ved=2ahUKEwiGxaDHzq_bAhXUhKYKHQOHBKkQjRx6BAgBEAU&amp;url=https://www.healthcare.siemens.com/urinalysis/systems/atellica-1500-automated-urinalysis-system&amp;psig=AOvVaw2RhPGyIMDSsc_sn9p2IKZ_&amp;ust=1527844532746572" TargetMode="Externa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5.png"/><Relationship Id="rId2" Type="http://schemas.openxmlformats.org/officeDocument/2006/relationships/tags" Target="../tags/tag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4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4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is.muni.cz/do/rect/el/estud/lf/js15/mikroskop/web/index_en.html" TargetMode="External"/><Relationship Id="rId2" Type="http://schemas.openxmlformats.org/officeDocument/2006/relationships/hyperlink" Target="http://www.sekk.cz/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hyperlink" Target="http://www.calculi.cz/images/konkrementy/KMD.png" TargetMode="External"/><Relationship Id="rId7" Type="http://schemas.openxmlformats.org/officeDocument/2006/relationships/image" Target="http://www.calculi.cz/images/konkrementy/WH1.png" TargetMode="External"/><Relationship Id="rId2" Type="http://schemas.openxmlformats.org/officeDocument/2006/relationships/hyperlink" Target="http://www.calculi.cz/images/konkrementy/KM.pn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hyperlink" Target="http://www.calculi.cz/images/konkrementy/WH.png" TargetMode="External"/><Relationship Id="rId4" Type="http://schemas.openxmlformats.org/officeDocument/2006/relationships/hyperlink" Target="http://www.calculi.cz/images/konkrementy/WD.png" TargetMode="External"/><Relationship Id="rId9" Type="http://schemas.openxmlformats.org/officeDocument/2006/relationships/image" Target="http://www.calculi.cz/images/konkrementy/KMD1.png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http://216.wz.cz/gallery/1077197986_11.jpg" TargetMode="Externa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hyperlink" Target="http://www.google.cz/url?sa=i&amp;rct=j&amp;q=&amp;esrc=s&amp;source=images&amp;cd=&amp;cad=rja&amp;uact=8&amp;ved=0CAcQjRxqFQoTCP2T1qTS9MgCFUqdGgodSY4JfQ&amp;url=http://www.calculi.cz/material.php?doc%3Dst&amp;psig=AFQjCNEIl1iwoHdb7WL9Hi0boGJrD-AZMQ&amp;ust=1446653441430792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2675383"/>
          </a:xfrm>
        </p:spPr>
        <p:txBody>
          <a:bodyPr/>
          <a:lstStyle/>
          <a:p>
            <a:r>
              <a:rPr lang="cs-CZ" sz="5400" dirty="0" smtClean="0"/>
              <a:t>Současné možnosti automatizace močové analýzy</a:t>
            </a:r>
            <a:endParaRPr lang="cs-CZ" sz="5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572344"/>
          </a:xfrm>
        </p:spPr>
        <p:txBody>
          <a:bodyPr>
            <a:normAutofit/>
          </a:bodyPr>
          <a:lstStyle/>
          <a:p>
            <a:pPr algn="just"/>
            <a:r>
              <a:rPr lang="cs-CZ" sz="2000" b="1" dirty="0" smtClean="0">
                <a:solidFill>
                  <a:schemeClr val="tx2"/>
                </a:solidFill>
              </a:rPr>
              <a:t>                                           Miroslava Beňovská</a:t>
            </a:r>
          </a:p>
          <a:p>
            <a:pPr algn="just"/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smtClean="0">
                <a:solidFill>
                  <a:schemeClr val="tx2"/>
                </a:solidFill>
              </a:rPr>
              <a:t>                   </a:t>
            </a:r>
            <a:endParaRPr lang="cs-CZ" sz="1800" b="1" i="1" dirty="0">
              <a:solidFill>
                <a:schemeClr val="tx1"/>
              </a:solidFill>
            </a:endParaRPr>
          </a:p>
        </p:txBody>
      </p:sp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7150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20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76250"/>
            <a:ext cx="8229600" cy="5977086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b="1" dirty="0" smtClean="0"/>
              <a:t>Bilirubin:</a:t>
            </a:r>
            <a:r>
              <a:rPr lang="cs-CZ" altLang="cs-CZ" dirty="0"/>
              <a:t> </a:t>
            </a:r>
            <a:r>
              <a:rPr lang="cs-CZ" altLang="cs-CZ" dirty="0" smtClean="0"/>
              <a:t>test je založen na kopulaci bilirubinu s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dirty="0" smtClean="0"/>
              <a:t>diazoniovou solí</a:t>
            </a:r>
            <a:r>
              <a:rPr lang="cs-CZ" altLang="cs-CZ" b="1" dirty="0" smtClean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b="1" dirty="0" smtClean="0"/>
              <a:t> 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b="1" dirty="0" err="1" smtClean="0"/>
              <a:t>Urobilinogen</a:t>
            </a:r>
            <a:r>
              <a:rPr lang="cs-CZ" altLang="cs-CZ" b="1" dirty="0" smtClean="0"/>
              <a:t>:</a:t>
            </a:r>
            <a:r>
              <a:rPr lang="cs-CZ" altLang="cs-CZ" dirty="0"/>
              <a:t> </a:t>
            </a:r>
            <a:r>
              <a:rPr lang="cs-CZ" altLang="cs-CZ" dirty="0" smtClean="0"/>
              <a:t>reaguje se stabilní diazoniovou solí v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dirty="0" smtClean="0"/>
              <a:t>kyselém prostředí za vzniku červeného azobarviva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dirty="0" smtClean="0"/>
          </a:p>
          <a:p>
            <a:pPr>
              <a:lnSpc>
                <a:spcPct val="80000"/>
              </a:lnSpc>
              <a:buNone/>
            </a:pPr>
            <a:r>
              <a:rPr lang="cs-CZ" altLang="cs-CZ" b="1" dirty="0" smtClean="0"/>
              <a:t>Leukocyty:</a:t>
            </a:r>
            <a:r>
              <a:rPr lang="cs-CZ" altLang="cs-CZ" dirty="0"/>
              <a:t> </a:t>
            </a:r>
            <a:r>
              <a:rPr lang="cs-CZ" altLang="cs-CZ" dirty="0" smtClean="0"/>
              <a:t>test na </a:t>
            </a:r>
            <a:r>
              <a:rPr lang="cs-CZ" altLang="cs-CZ" dirty="0"/>
              <a:t>základě přítomnosti esteráz </a:t>
            </a:r>
            <a:endParaRPr lang="cs-CZ" altLang="cs-CZ" dirty="0" smtClean="0"/>
          </a:p>
          <a:p>
            <a:pPr>
              <a:lnSpc>
                <a:spcPct val="80000"/>
              </a:lnSpc>
              <a:buNone/>
            </a:pPr>
            <a:r>
              <a:rPr lang="cs-CZ" altLang="cs-CZ" dirty="0" smtClean="0"/>
              <a:t>granulocytů, které štěpí </a:t>
            </a:r>
            <a:r>
              <a:rPr lang="cs-CZ" altLang="cs-CZ" dirty="0"/>
              <a:t>ester </a:t>
            </a:r>
            <a:r>
              <a:rPr lang="cs-CZ" altLang="cs-CZ" dirty="0" err="1"/>
              <a:t>indoxylu</a:t>
            </a:r>
            <a:r>
              <a:rPr lang="cs-CZ" altLang="cs-CZ" dirty="0"/>
              <a:t> na </a:t>
            </a:r>
            <a:r>
              <a:rPr lang="cs-CZ" altLang="cs-CZ" dirty="0" err="1" smtClean="0"/>
              <a:t>indoxyl</a:t>
            </a:r>
            <a:r>
              <a:rPr lang="cs-CZ" altLang="cs-CZ" dirty="0" smtClean="0"/>
              <a:t> – ten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dirty="0" smtClean="0"/>
              <a:t>dává </a:t>
            </a:r>
            <a:r>
              <a:rPr lang="cs-CZ" altLang="cs-CZ" dirty="0"/>
              <a:t>s diazoniovou solí barevný fialový produkt</a:t>
            </a:r>
          </a:p>
          <a:p>
            <a:pPr>
              <a:lnSpc>
                <a:spcPct val="80000"/>
              </a:lnSpc>
              <a:buNone/>
            </a:pPr>
            <a:endParaRPr lang="cs-CZ" altLang="cs-CZ" b="1" dirty="0"/>
          </a:p>
          <a:p>
            <a:pPr>
              <a:lnSpc>
                <a:spcPct val="80000"/>
              </a:lnSpc>
              <a:buNone/>
            </a:pPr>
            <a:r>
              <a:rPr lang="cs-CZ" altLang="cs-CZ" b="1" dirty="0" smtClean="0"/>
              <a:t>Erytrocyty:</a:t>
            </a:r>
            <a:r>
              <a:rPr lang="cs-CZ" altLang="cs-CZ" dirty="0"/>
              <a:t> </a:t>
            </a:r>
            <a:r>
              <a:rPr lang="cs-CZ" altLang="cs-CZ" dirty="0" smtClean="0"/>
              <a:t>erytrocyty </a:t>
            </a:r>
            <a:r>
              <a:rPr lang="cs-CZ" altLang="cs-CZ" dirty="0"/>
              <a:t>jsou </a:t>
            </a:r>
            <a:r>
              <a:rPr lang="cs-CZ" altLang="cs-CZ" dirty="0" err="1"/>
              <a:t>hemolyzovány</a:t>
            </a:r>
            <a:r>
              <a:rPr lang="cs-CZ" altLang="cs-CZ" dirty="0"/>
              <a:t> na </a:t>
            </a:r>
            <a:endParaRPr lang="cs-CZ" altLang="cs-CZ" dirty="0" smtClean="0"/>
          </a:p>
          <a:p>
            <a:pPr>
              <a:lnSpc>
                <a:spcPct val="80000"/>
              </a:lnSpc>
              <a:buNone/>
            </a:pPr>
            <a:r>
              <a:rPr lang="cs-CZ" altLang="cs-CZ" dirty="0" smtClean="0"/>
              <a:t>hemoglobin - ten </a:t>
            </a:r>
            <a:r>
              <a:rPr lang="cs-CZ" altLang="cs-CZ" dirty="0"/>
              <a:t>katalyzuje oxidaci indikátoru </a:t>
            </a:r>
            <a:endParaRPr lang="cs-CZ" altLang="cs-CZ" dirty="0" smtClean="0"/>
          </a:p>
          <a:p>
            <a:pPr>
              <a:lnSpc>
                <a:spcPct val="80000"/>
              </a:lnSpc>
              <a:buNone/>
            </a:pPr>
            <a:r>
              <a:rPr lang="cs-CZ" altLang="cs-CZ" dirty="0" smtClean="0"/>
              <a:t>(</a:t>
            </a:r>
            <a:r>
              <a:rPr lang="cs-CZ" altLang="cs-CZ" dirty="0"/>
              <a:t>organický hydroperoxid) – v přítomnosti </a:t>
            </a:r>
            <a:endParaRPr lang="cs-CZ" altLang="cs-CZ" dirty="0" smtClean="0"/>
          </a:p>
          <a:p>
            <a:pPr>
              <a:lnSpc>
                <a:spcPct val="80000"/>
              </a:lnSpc>
              <a:buNone/>
            </a:pPr>
            <a:r>
              <a:rPr lang="cs-CZ" altLang="cs-CZ" dirty="0" err="1" smtClean="0"/>
              <a:t>pseudoperoxidasy</a:t>
            </a:r>
            <a:r>
              <a:rPr lang="cs-CZ" altLang="cs-CZ" dirty="0" smtClean="0"/>
              <a:t> </a:t>
            </a:r>
            <a:r>
              <a:rPr lang="cs-CZ" altLang="cs-CZ" dirty="0"/>
              <a:t>(ze žluté na zelenomodrou)</a:t>
            </a:r>
          </a:p>
          <a:p>
            <a:pPr>
              <a:lnSpc>
                <a:spcPct val="80000"/>
              </a:lnSpc>
            </a:pPr>
            <a:endParaRPr lang="cs-CZ" altLang="cs-CZ" dirty="0"/>
          </a:p>
          <a:p>
            <a:pPr>
              <a:lnSpc>
                <a:spcPct val="80000"/>
              </a:lnSpc>
              <a:buNone/>
            </a:pPr>
            <a:r>
              <a:rPr lang="cs-CZ" altLang="cs-CZ" b="1" dirty="0" smtClean="0"/>
              <a:t>Další </a:t>
            </a:r>
            <a:r>
              <a:rPr lang="cs-CZ" altLang="cs-CZ" b="1" dirty="0"/>
              <a:t>zóny</a:t>
            </a:r>
            <a:r>
              <a:rPr lang="cs-CZ" altLang="cs-CZ" dirty="0"/>
              <a:t> – kompenzace, </a:t>
            </a:r>
            <a:r>
              <a:rPr lang="cs-CZ" altLang="cs-CZ" dirty="0" err="1"/>
              <a:t>turbidita</a:t>
            </a:r>
            <a:endParaRPr lang="cs-CZ" altLang="cs-CZ" dirty="0"/>
          </a:p>
          <a:p>
            <a:pPr eaLnBrk="1" hangingPunct="1">
              <a:lnSpc>
                <a:spcPct val="80000"/>
              </a:lnSpc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404630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0" y="-15875"/>
            <a:ext cx="4716016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cs typeface="Times New Roman" pitchFamily="18" charset="0"/>
              </a:rPr>
              <a:t>Hodnocení chemické analýzy moče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graphicFrame>
        <p:nvGraphicFramePr>
          <p:cNvPr id="52170" name="Group 970"/>
          <p:cNvGraphicFramePr>
            <a:graphicFrameLocks noGrp="1"/>
          </p:cNvGraphicFramePr>
          <p:nvPr/>
        </p:nvGraphicFramePr>
        <p:xfrm>
          <a:off x="1682750" y="506413"/>
          <a:ext cx="5865812" cy="6385308"/>
        </p:xfrm>
        <a:graphic>
          <a:graphicData uri="http://schemas.openxmlformats.org/drawingml/2006/table">
            <a:tbl>
              <a:tblPr/>
              <a:tblGrid>
                <a:gridCol w="4349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494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889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82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7943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0829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37149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28417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28417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37149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08291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69925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208291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498502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4266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č.met.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analyt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arbitrární jednotky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8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+-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8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leukocyty (elem/ul)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neg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8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nitrity (dusitany)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neg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+2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9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bílkovina  (g/l)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neg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9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glukóza  (mmol/l)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8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ketony  </a:t>
                      </a:r>
                      <a:r>
                        <a:rPr kumimoji="0" lang="cs-CZ" altLang="cs-CZ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(mmol/l)</a:t>
                      </a:r>
                      <a:r>
                        <a:rPr kumimoji="0" lang="cs-CZ" altLang="cs-CZ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neg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18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urobilinogen  (µmol/l)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endParaRPr kumimoji="0" lang="de-DE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&gt;150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18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bilirubin (umol/l)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neg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&gt;100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18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krev-ery (mg/l)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neg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18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absolutní hodnoty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9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hustota (g/ml)      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1,000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1,005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1,010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1,015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1,020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1,025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1,030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518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518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9359" name="Rectangle 971"/>
          <p:cNvSpPr>
            <a:spLocks noChangeArrowheads="1"/>
          </p:cNvSpPr>
          <p:nvPr/>
        </p:nvSpPr>
        <p:spPr bwMode="auto">
          <a:xfrm>
            <a:off x="0" y="6884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299038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38"/>
            <a:ext cx="8229600" cy="1125537"/>
          </a:xfrm>
        </p:spPr>
        <p:txBody>
          <a:bodyPr/>
          <a:lstStyle/>
          <a:p>
            <a:pPr eaLnBrk="1" hangingPunct="1"/>
            <a:r>
              <a:rPr lang="cs-CZ" altLang="cs-CZ" sz="3600" b="1" smtClean="0"/>
              <a:t>Chemická analýza moče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cs-CZ" altLang="cs-CZ" b="1" dirty="0" smtClean="0"/>
              <a:t>Příklady analyzátorů</a:t>
            </a:r>
          </a:p>
          <a:p>
            <a:pPr eaLnBrk="1" hangingPunct="1">
              <a:defRPr/>
            </a:pPr>
            <a:r>
              <a:rPr lang="cs-CZ" altLang="cs-CZ" sz="2000" b="1" dirty="0" smtClean="0"/>
              <a:t>menší - často poloautomaty: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b="1" dirty="0" smtClean="0"/>
              <a:t>   </a:t>
            </a:r>
            <a:r>
              <a:rPr lang="cs-CZ" altLang="cs-CZ" sz="2000" b="1" dirty="0" err="1" smtClean="0"/>
              <a:t>Urisys</a:t>
            </a:r>
            <a:r>
              <a:rPr lang="cs-CZ" altLang="cs-CZ" sz="2000" b="1" dirty="0" smtClean="0"/>
              <a:t> 1800 (</a:t>
            </a:r>
            <a:r>
              <a:rPr lang="cs-CZ" altLang="cs-CZ" sz="2000" b="1" dirty="0" err="1" smtClean="0"/>
              <a:t>Roche</a:t>
            </a:r>
            <a:r>
              <a:rPr lang="cs-CZ" altLang="cs-CZ" sz="2000" b="1" dirty="0" smtClean="0"/>
              <a:t>  </a:t>
            </a:r>
            <a:r>
              <a:rPr lang="cs-CZ" altLang="cs-CZ" sz="2000" b="1" dirty="0" err="1" smtClean="0"/>
              <a:t>Diagnostic</a:t>
            </a:r>
            <a:r>
              <a:rPr lang="cs-CZ" altLang="cs-CZ" sz="2000" b="1" dirty="0" smtClean="0"/>
              <a:t>)                                                              </a:t>
            </a:r>
          </a:p>
          <a:p>
            <a:pPr>
              <a:buFontTx/>
              <a:buNone/>
              <a:defRPr/>
            </a:pPr>
            <a:r>
              <a:rPr lang="cs-CZ" altLang="cs-CZ" sz="2000" b="1" dirty="0" smtClean="0"/>
              <a:t>   </a:t>
            </a:r>
            <a:r>
              <a:rPr lang="cs-CZ" altLang="cs-CZ" sz="2000" b="1" dirty="0" err="1" smtClean="0"/>
              <a:t>Aution</a:t>
            </a:r>
            <a:r>
              <a:rPr lang="cs-CZ" altLang="cs-CZ" sz="2000" b="1" dirty="0" smtClean="0"/>
              <a:t> JET (</a:t>
            </a:r>
            <a:r>
              <a:rPr lang="cs-CZ" altLang="cs-CZ" sz="2000" b="1" dirty="0" err="1" smtClean="0"/>
              <a:t>Arkray</a:t>
            </a:r>
            <a:r>
              <a:rPr lang="cs-CZ" altLang="cs-CZ" sz="2000" b="1" dirty="0" smtClean="0"/>
              <a:t>)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2000" b="1" dirty="0" smtClean="0"/>
              <a:t>   </a:t>
            </a:r>
            <a:r>
              <a:rPr lang="cs-CZ" altLang="cs-CZ" sz="2000" b="1" dirty="0" err="1" smtClean="0"/>
              <a:t>Clinitek</a:t>
            </a:r>
            <a:r>
              <a:rPr lang="cs-CZ" altLang="cs-CZ" sz="2000" b="1" dirty="0" smtClean="0"/>
              <a:t> STATUS (Siemens)</a:t>
            </a:r>
          </a:p>
          <a:p>
            <a:pPr marL="0" indent="0" eaLnBrk="1" hangingPunct="1">
              <a:buFontTx/>
              <a:buNone/>
              <a:defRPr/>
            </a:pPr>
            <a:endParaRPr lang="cs-CZ" altLang="cs-CZ" sz="2000" b="1" dirty="0" smtClean="0"/>
          </a:p>
          <a:p>
            <a:pPr marL="0" indent="0" eaLnBrk="1" hangingPunct="1">
              <a:buFontTx/>
              <a:buNone/>
              <a:defRPr/>
            </a:pPr>
            <a:endParaRPr lang="cs-CZ" altLang="cs-CZ" sz="2000" b="1" dirty="0" smtClean="0"/>
          </a:p>
          <a:p>
            <a:pPr>
              <a:defRPr/>
            </a:pPr>
            <a:r>
              <a:rPr lang="cs-CZ" altLang="cs-CZ" sz="2000" b="1" dirty="0" smtClean="0"/>
              <a:t>vysokokapacitní :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b="1" dirty="0" smtClean="0"/>
              <a:t>   </a:t>
            </a:r>
            <a:r>
              <a:rPr lang="cs-CZ" altLang="cs-CZ" sz="2000" b="1" dirty="0" err="1" smtClean="0"/>
              <a:t>Urisys</a:t>
            </a:r>
            <a:r>
              <a:rPr lang="cs-CZ" altLang="cs-CZ" sz="2000" b="1" dirty="0" smtClean="0"/>
              <a:t> 2400 (</a:t>
            </a:r>
            <a:r>
              <a:rPr lang="cs-CZ" altLang="cs-CZ" sz="2000" b="1" dirty="0" err="1" smtClean="0"/>
              <a:t>Roche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Diagnostic</a:t>
            </a:r>
            <a:r>
              <a:rPr lang="cs-CZ" altLang="cs-CZ" sz="2000" b="1" dirty="0" smtClean="0"/>
              <a:t>)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b="1" dirty="0" smtClean="0"/>
              <a:t>   </a:t>
            </a:r>
            <a:r>
              <a:rPr lang="cs-CZ" altLang="cs-CZ" sz="2000" b="1" dirty="0" err="1" smtClean="0"/>
              <a:t>Aution</a:t>
            </a:r>
            <a:r>
              <a:rPr lang="cs-CZ" altLang="cs-CZ" sz="2000" b="1" dirty="0" smtClean="0"/>
              <a:t> Max AX -4030 (</a:t>
            </a:r>
            <a:r>
              <a:rPr lang="cs-CZ" altLang="cs-CZ" sz="2000" b="1" dirty="0" err="1" smtClean="0"/>
              <a:t>Arkray</a:t>
            </a:r>
            <a:r>
              <a:rPr lang="cs-CZ" altLang="cs-CZ" sz="2000" b="1" dirty="0" smtClean="0"/>
              <a:t>)</a:t>
            </a:r>
          </a:p>
        </p:txBody>
      </p:sp>
      <p:pic>
        <p:nvPicPr>
          <p:cNvPr id="59396" name="Picture 2" descr="C:\Users\Mirka\Documents\Nová slož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852738"/>
            <a:ext cx="24003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93663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70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dirty="0" err="1" smtClean="0"/>
              <a:t>Urisys</a:t>
            </a:r>
            <a:r>
              <a:rPr lang="cs-CZ" altLang="cs-CZ" sz="3600" b="1" dirty="0" smtClean="0"/>
              <a:t> 2400 (</a:t>
            </a:r>
            <a:r>
              <a:rPr lang="cs-CZ" altLang="cs-CZ" sz="3600" b="1" dirty="0" err="1" smtClean="0"/>
              <a:t>Roche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Diagnostic</a:t>
            </a:r>
            <a:r>
              <a:rPr lang="cs-CZ" altLang="cs-CZ" sz="3600" b="1" dirty="0" smtClean="0"/>
              <a:t>)</a:t>
            </a:r>
          </a:p>
        </p:txBody>
      </p:sp>
      <p:sp>
        <p:nvSpPr>
          <p:cNvPr id="8195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18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 smtClean="0"/>
              <a:t>plně automatický močový analyzátor pro střední a velké laboratoře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 smtClean="0"/>
              <a:t>kazety s 400 vyšetřovacími proužky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 smtClean="0"/>
              <a:t>snadné vkládání vzorků ve stojanech, posuv po pásovém dopravníku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 smtClean="0"/>
              <a:t>identifikace vzorků integrovanou čtečkou čárového kódu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 smtClean="0"/>
              <a:t>pozice pro </a:t>
            </a:r>
            <a:r>
              <a:rPr lang="cs-CZ" altLang="cs-CZ" sz="1800" dirty="0" err="1" smtClean="0"/>
              <a:t>statimové</a:t>
            </a:r>
            <a:r>
              <a:rPr lang="cs-CZ" altLang="cs-CZ" sz="1800" dirty="0" smtClean="0"/>
              <a:t> vzorky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 smtClean="0"/>
              <a:t>minimální objem vzorku 1.5ml </a:t>
            </a:r>
          </a:p>
        </p:txBody>
      </p:sp>
      <p:sp>
        <p:nvSpPr>
          <p:cNvPr id="8196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aphicFrame>
        <p:nvGraphicFramePr>
          <p:cNvPr id="8197" name="Object 10"/>
          <p:cNvGraphicFramePr>
            <a:graphicFrameLocks noChangeAspect="1"/>
          </p:cNvGraphicFramePr>
          <p:nvPr/>
        </p:nvGraphicFramePr>
        <p:xfrm>
          <a:off x="1042988" y="1844675"/>
          <a:ext cx="3186112" cy="348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r:id="rId3" imgW="6400000" imgH="8019048" progId="MSPhotoEd.3">
                  <p:embed/>
                </p:oleObj>
              </mc:Choice>
              <mc:Fallback>
                <p:oleObj r:id="rId3" imgW="6400000" imgH="801904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844675"/>
                        <a:ext cx="3186112" cy="3484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691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/>
          <a:lstStyle/>
          <a:p>
            <a:pPr eaLnBrk="1" hangingPunct="1"/>
            <a:r>
              <a:rPr lang="cs-CZ" altLang="cs-CZ" sz="3600" b="1" dirty="0" err="1" smtClean="0"/>
              <a:t>Urisys</a:t>
            </a:r>
            <a:r>
              <a:rPr lang="cs-CZ" altLang="cs-CZ" sz="3600" b="1" dirty="0" smtClean="0"/>
              <a:t> 2400 (</a:t>
            </a:r>
            <a:r>
              <a:rPr lang="cs-CZ" altLang="cs-CZ" sz="3600" b="1" dirty="0" err="1" smtClean="0"/>
              <a:t>Roche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Diagnostic</a:t>
            </a:r>
            <a:r>
              <a:rPr lang="cs-CZ" altLang="cs-CZ" sz="3600" b="1" dirty="0" smtClean="0"/>
              <a:t>)</a:t>
            </a:r>
          </a:p>
        </p:txBody>
      </p:sp>
      <p:pic>
        <p:nvPicPr>
          <p:cNvPr id="9219" name="Picture 5" descr="str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6263"/>
            <a:ext cx="9144000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75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936104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3200" b="1" dirty="0" smtClean="0"/>
              <a:t>Močový sediment, mikroskopické vyšetření</a:t>
            </a:r>
            <a:br>
              <a:rPr lang="cs-CZ" altLang="cs-CZ" sz="3200" b="1" dirty="0" smtClean="0"/>
            </a:br>
            <a:r>
              <a:rPr lang="cs-CZ" altLang="cs-CZ" sz="2800" dirty="0" smtClean="0"/>
              <a:t>(manuálně)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</a:pPr>
            <a:endParaRPr lang="cs-CZ" altLang="cs-CZ" sz="2400" b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200" b="1" dirty="0" smtClean="0"/>
              <a:t>Specifikace vzorku 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200" dirty="0" smtClean="0"/>
              <a:t>    </a:t>
            </a:r>
            <a:r>
              <a:rPr lang="cs-CZ" altLang="cs-CZ" sz="2200" b="1" dirty="0" smtClean="0">
                <a:solidFill>
                  <a:schemeClr val="accent1"/>
                </a:solidFill>
              </a:rPr>
              <a:t>první nebo častěji druhá ranní moče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200" dirty="0" smtClean="0"/>
              <a:t>v noci </a:t>
            </a:r>
            <a:r>
              <a:rPr lang="cs-CZ" altLang="cs-CZ" sz="2200" dirty="0" err="1" smtClean="0"/>
              <a:t>zakoncentrování</a:t>
            </a:r>
            <a:r>
              <a:rPr lang="cs-CZ" altLang="cs-CZ" sz="2200" dirty="0" smtClean="0"/>
              <a:t>  -  patologické hodnoty výraznější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200" dirty="0" smtClean="0"/>
              <a:t>druhá ranní moč - elementy neleží dlouho v močovém měchýři, nedochází k jejich rozpadu</a:t>
            </a:r>
          </a:p>
          <a:p>
            <a:pPr eaLnBrk="1" hangingPunct="1">
              <a:lnSpc>
                <a:spcPct val="80000"/>
              </a:lnSpc>
            </a:pPr>
            <a:endParaRPr lang="cs-CZ" altLang="cs-CZ" sz="2200" dirty="0" smtClean="0"/>
          </a:p>
          <a:p>
            <a:pPr>
              <a:buNone/>
            </a:pPr>
            <a:r>
              <a:rPr lang="cs-CZ" altLang="cs-CZ" sz="2200" b="1" dirty="0"/>
              <a:t>Příprava pacienta :</a:t>
            </a:r>
          </a:p>
          <a:p>
            <a:r>
              <a:rPr lang="cs-CZ" altLang="cs-CZ" sz="2200" dirty="0"/>
              <a:t>běžný příjem tekutin </a:t>
            </a:r>
          </a:p>
          <a:p>
            <a:r>
              <a:rPr lang="cs-CZ" altLang="cs-CZ" sz="2200" dirty="0"/>
              <a:t>omytí genitálií vodou – ne desinfekcí</a:t>
            </a:r>
          </a:p>
          <a:p>
            <a:r>
              <a:rPr lang="cs-CZ" altLang="cs-CZ" sz="2200" dirty="0"/>
              <a:t>středního proud moče (mimo období menstruace)</a:t>
            </a:r>
          </a:p>
          <a:p>
            <a:pPr marL="0" indent="0">
              <a:buNone/>
            </a:pPr>
            <a:endParaRPr lang="cs-CZ" altLang="cs-CZ" sz="2200" dirty="0"/>
          </a:p>
          <a:p>
            <a:pPr>
              <a:buNone/>
            </a:pPr>
            <a:r>
              <a:rPr lang="cs-CZ" altLang="cs-CZ" sz="2200" b="1" dirty="0" smtClean="0"/>
              <a:t>Příprava sedimentu – </a:t>
            </a:r>
            <a:r>
              <a:rPr lang="cs-CZ" altLang="cs-CZ" sz="2200" b="1" dirty="0"/>
              <a:t>manuální provedení:</a:t>
            </a:r>
          </a:p>
          <a:p>
            <a:r>
              <a:rPr lang="cs-CZ" altLang="cs-CZ" sz="2200" dirty="0"/>
              <a:t>sediment </a:t>
            </a:r>
            <a:r>
              <a:rPr lang="cs-CZ" altLang="cs-CZ" sz="2200" dirty="0" smtClean="0"/>
              <a:t>ze </a:t>
            </a:r>
            <a:r>
              <a:rPr lang="cs-CZ" altLang="cs-CZ" sz="2200" dirty="0"/>
              <a:t>4 ml nativní moči </a:t>
            </a:r>
          </a:p>
          <a:p>
            <a:r>
              <a:rPr lang="cs-CZ" altLang="cs-CZ" sz="2200" dirty="0"/>
              <a:t>odstředěním při  2000 </a:t>
            </a:r>
            <a:r>
              <a:rPr lang="cs-CZ" altLang="cs-CZ" sz="2200" dirty="0" err="1"/>
              <a:t>rpm</a:t>
            </a:r>
            <a:r>
              <a:rPr lang="cs-CZ" altLang="cs-CZ" sz="2200" dirty="0"/>
              <a:t>, 5 minut, pokojová teplota, </a:t>
            </a:r>
            <a:r>
              <a:rPr lang="cs-CZ" altLang="cs-CZ" sz="2200" dirty="0" err="1"/>
              <a:t>supernatant</a:t>
            </a:r>
            <a:r>
              <a:rPr lang="cs-CZ" altLang="cs-CZ" sz="2200" dirty="0"/>
              <a:t> odlít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201595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549274"/>
            <a:ext cx="8229600" cy="6048077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 smtClean="0"/>
              <a:t> </a:t>
            </a:r>
            <a:r>
              <a:rPr lang="cs-CZ" altLang="cs-CZ" sz="2000" b="1" dirty="0" smtClean="0"/>
              <a:t>Mikroskopické vyšetření: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10x </a:t>
            </a:r>
            <a:r>
              <a:rPr lang="cs-CZ" altLang="cs-CZ" sz="2000" dirty="0" err="1" smtClean="0"/>
              <a:t>zakoncentrovaná</a:t>
            </a:r>
            <a:r>
              <a:rPr lang="cs-CZ" altLang="cs-CZ" sz="2000" dirty="0" smtClean="0"/>
              <a:t> moč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400 násobném zvětšení.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1. preparát na mikroskopickém sklíčku  - počet částic na zorné pole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 smtClean="0"/>
              <a:t>      2. v komůrce Fast </a:t>
            </a:r>
            <a:r>
              <a:rPr lang="cs-CZ" altLang="cs-CZ" sz="2000" dirty="0" err="1" smtClean="0"/>
              <a:t>Read</a:t>
            </a:r>
            <a:r>
              <a:rPr lang="cs-CZ" altLang="cs-CZ" sz="2000" dirty="0" smtClean="0"/>
              <a:t>  - počet částic  na 1 µl nativní moče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 smtClean="0"/>
              <a:t>Erytrocyty, leukocyty, válce a </a:t>
            </a:r>
            <a:r>
              <a:rPr lang="cs-CZ" altLang="cs-CZ" sz="2000" dirty="0" err="1" smtClean="0"/>
              <a:t>epitelie</a:t>
            </a:r>
            <a:r>
              <a:rPr lang="cs-CZ" altLang="cs-CZ" sz="2000" dirty="0" smtClean="0"/>
              <a:t> – </a:t>
            </a:r>
            <a:r>
              <a:rPr lang="cs-CZ" altLang="cs-CZ" sz="2000" b="1" dirty="0" smtClean="0"/>
              <a:t>počet/</a:t>
            </a:r>
            <a:r>
              <a:rPr lang="cs-CZ" altLang="cs-CZ" sz="2000" b="1" dirty="0" smtClean="0">
                <a:latin typeface="Aharoni"/>
                <a:cs typeface="Aharoni"/>
              </a:rPr>
              <a:t>µ</a:t>
            </a:r>
            <a:r>
              <a:rPr lang="cs-CZ" altLang="cs-CZ" sz="2000" b="1" dirty="0" smtClean="0"/>
              <a:t>l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 smtClean="0"/>
              <a:t>Bakterie, kvasinky, hlen a krystaly - přítomny, četné, záplava..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 smtClean="0">
                <a:solidFill>
                  <a:schemeClr val="accent1"/>
                </a:solidFill>
              </a:rPr>
              <a:t>Provedení do jedné hodiny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Supravitální</a:t>
            </a:r>
            <a:r>
              <a:rPr lang="cs-CZ" altLang="cs-CZ" sz="2000" b="1" dirty="0" smtClean="0"/>
              <a:t> barvení dle </a:t>
            </a:r>
            <a:r>
              <a:rPr lang="cs-CZ" altLang="cs-CZ" sz="2000" b="1" dirty="0" err="1" smtClean="0"/>
              <a:t>Sternheimera</a:t>
            </a:r>
            <a:r>
              <a:rPr lang="cs-CZ" altLang="cs-CZ" sz="2000" b="1" dirty="0" smtClean="0"/>
              <a:t>:</a:t>
            </a:r>
            <a:endParaRPr lang="cs-CZ" altLang="cs-CZ" sz="20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dvojsložková barva  - modř a červeň 1:1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lepší rozeznatelnost </a:t>
            </a:r>
            <a:r>
              <a:rPr lang="cs-CZ" altLang="cs-CZ" sz="2000" dirty="0" err="1" smtClean="0"/>
              <a:t>epitelií</a:t>
            </a:r>
            <a:r>
              <a:rPr lang="cs-CZ" altLang="cs-CZ" sz="2000" dirty="0" smtClean="0"/>
              <a:t> a válců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potíže  při počítání většího počtu erytrocytů (růžová) a leukocytů (modrá)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 smtClean="0">
                <a:solidFill>
                  <a:schemeClr val="accent1"/>
                </a:solidFill>
              </a:rPr>
              <a:t>V dnešní době většinou jen jako rozhodčí analýza nebo při poruše automatu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251103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smtClean="0"/>
              <a:t>Hodnocení močového sedimentu:</a:t>
            </a:r>
            <a:r>
              <a:rPr lang="cs-CZ" altLang="cs-CZ" sz="3600" i="1" smtClean="0"/>
              <a:t/>
            </a:r>
            <a:br>
              <a:rPr lang="cs-CZ" altLang="cs-CZ" sz="3600" i="1" smtClean="0"/>
            </a:br>
            <a:endParaRPr lang="cs-CZ" altLang="cs-CZ" sz="3600" i="1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052513"/>
            <a:ext cx="8229600" cy="53292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800" b="1" dirty="0" smtClean="0"/>
              <a:t>Leukocyty (shluky) a erytrocyty</a:t>
            </a:r>
            <a:r>
              <a:rPr lang="cs-CZ" altLang="cs-CZ" sz="1800" dirty="0" smtClean="0"/>
              <a:t> – viz chemické hodnocení moče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 err="1" smtClean="0"/>
              <a:t>Epitelie</a:t>
            </a:r>
            <a:r>
              <a:rPr lang="cs-CZ" altLang="cs-CZ" sz="1800" b="1" dirty="0" smtClean="0"/>
              <a:t> 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b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 smtClean="0"/>
              <a:t>       </a:t>
            </a:r>
            <a:r>
              <a:rPr lang="cs-CZ" altLang="cs-CZ" sz="1800" dirty="0" smtClean="0">
                <a:solidFill>
                  <a:srgbClr val="C00000"/>
                </a:solidFill>
              </a:rPr>
              <a:t>Dlaždicové</a:t>
            </a:r>
            <a:r>
              <a:rPr lang="cs-CZ" altLang="cs-CZ" sz="1800" dirty="0" smtClean="0"/>
              <a:t> (</a:t>
            </a:r>
            <a:r>
              <a:rPr lang="cs-CZ" altLang="cs-CZ" sz="1800" dirty="0" err="1" smtClean="0"/>
              <a:t>skvamózní</a:t>
            </a:r>
            <a:r>
              <a:rPr lang="cs-CZ" altLang="cs-CZ" sz="1800" dirty="0" smtClean="0"/>
              <a:t>) – pochází z </a:t>
            </a:r>
            <a:r>
              <a:rPr lang="cs-CZ" altLang="cs-CZ" sz="1800" dirty="0" err="1" smtClean="0"/>
              <a:t>uretry</a:t>
            </a:r>
            <a:r>
              <a:rPr lang="cs-CZ" altLang="cs-CZ" sz="1800" dirty="0" smtClean="0"/>
              <a:t> a vagíny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 smtClean="0"/>
              <a:t>                          nepravidelný tvar, velké, dobře viditelné jádro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 smtClean="0"/>
              <a:t>                          minimální klinický význam – kontaminace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 smtClean="0"/>
              <a:t>                          častý nález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 smtClean="0"/>
              <a:t>       </a:t>
            </a:r>
            <a:r>
              <a:rPr lang="cs-CZ" altLang="cs-CZ" sz="1800" dirty="0" smtClean="0">
                <a:solidFill>
                  <a:srgbClr val="C00000"/>
                </a:solidFill>
              </a:rPr>
              <a:t>Buňky přechodného epitelu </a:t>
            </a:r>
            <a:r>
              <a:rPr lang="cs-CZ" altLang="cs-CZ" sz="1800" dirty="0" smtClean="0"/>
              <a:t>– jedná se o buňky </a:t>
            </a:r>
            <a:r>
              <a:rPr lang="cs-CZ" altLang="cs-CZ" sz="1800" dirty="0" err="1" smtClean="0"/>
              <a:t>epit</a:t>
            </a:r>
            <a:r>
              <a:rPr lang="cs-CZ" altLang="cs-CZ" sz="1800" dirty="0" smtClean="0"/>
              <a:t>. výstelky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 smtClean="0"/>
              <a:t>                          </a:t>
            </a:r>
            <a:r>
              <a:rPr lang="cs-CZ" altLang="cs-CZ" sz="1800" dirty="0" err="1" smtClean="0"/>
              <a:t>urinálního</a:t>
            </a:r>
            <a:r>
              <a:rPr lang="cs-CZ" altLang="cs-CZ" sz="1800" dirty="0" smtClean="0"/>
              <a:t> traktu – močový měchýř, proximální část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 smtClean="0"/>
              <a:t>                                                        </a:t>
            </a:r>
            <a:r>
              <a:rPr lang="cs-CZ" altLang="cs-CZ" sz="1800" dirty="0" err="1" smtClean="0"/>
              <a:t>uretry</a:t>
            </a:r>
            <a:r>
              <a:rPr lang="cs-CZ" altLang="cs-CZ" sz="1800" dirty="0" smtClean="0"/>
              <a:t> u mužů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 smtClean="0"/>
              <a:t>                          z hlubších vrstev  - hustší a kulatější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 smtClean="0"/>
              <a:t>                          kontakt s močí, </a:t>
            </a:r>
            <a:r>
              <a:rPr lang="cs-CZ" altLang="cs-CZ" sz="1800" dirty="0" err="1" smtClean="0"/>
              <a:t>absorbce</a:t>
            </a:r>
            <a:r>
              <a:rPr lang="cs-CZ" altLang="cs-CZ" sz="1800" smtClean="0"/>
              <a:t> </a:t>
            </a:r>
            <a:r>
              <a:rPr lang="cs-CZ" altLang="cs-CZ" sz="1800" smtClean="0"/>
              <a:t>vody</a:t>
            </a:r>
            <a:endParaRPr lang="cs-CZ" altLang="cs-CZ" sz="1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 smtClean="0"/>
              <a:t>                          menší než dlaždicové </a:t>
            </a:r>
            <a:r>
              <a:rPr lang="cs-CZ" altLang="cs-CZ" sz="1800" dirty="0" err="1" smtClean="0"/>
              <a:t>epitelie</a:t>
            </a:r>
            <a:endParaRPr lang="cs-CZ" altLang="cs-CZ" sz="1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 smtClean="0"/>
              <a:t>                          možnost dvou </a:t>
            </a:r>
            <a:r>
              <a:rPr lang="cs-CZ" altLang="cs-CZ" sz="1800" dirty="0" err="1" smtClean="0"/>
              <a:t>jáder</a:t>
            </a:r>
            <a:r>
              <a:rPr lang="cs-CZ" altLang="cs-CZ" sz="1800" dirty="0" smtClean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 smtClean="0"/>
              <a:t>                          menší počet může být normální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 smtClean="0"/>
              <a:t>                          velké množství  - infekce, léky</a:t>
            </a:r>
          </a:p>
        </p:txBody>
      </p:sp>
    </p:spTree>
    <p:extLst>
      <p:ext uri="{BB962C8B-B14F-4D97-AF65-F5344CB8AC3E}">
        <p14:creationId xmlns:p14="http://schemas.microsoft.com/office/powerpoint/2010/main" val="2975609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075613" cy="57213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endParaRPr lang="cs-CZ" altLang="cs-CZ" sz="2400" b="1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400" b="1" smtClean="0"/>
              <a:t>Epitelie 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/>
              <a:t>    </a:t>
            </a:r>
            <a:r>
              <a:rPr lang="cs-CZ" altLang="cs-CZ" sz="2400" smtClean="0">
                <a:solidFill>
                  <a:srgbClr val="C00000"/>
                </a:solidFill>
              </a:rPr>
              <a:t>Renální tubulární  </a:t>
            </a:r>
            <a:r>
              <a:rPr lang="cs-CZ" altLang="cs-CZ" sz="2400" smtClean="0"/>
              <a:t>– významný nález, velmi zřídka               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při renální tubulární nekróze nebo virové infekci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malé, asi dvakrát větší než neutrofily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polyedrické, mají často excentrické ohraničené jádro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smtClean="0"/>
          </a:p>
          <a:p>
            <a:pPr eaLnBrk="1" hangingPunct="1">
              <a:lnSpc>
                <a:spcPct val="90000"/>
              </a:lnSpc>
            </a:pPr>
            <a:endParaRPr lang="cs-CZ" altLang="cs-CZ" sz="2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smtClean="0"/>
              <a:t>Oválná tuková tělíska</a:t>
            </a:r>
            <a:r>
              <a:rPr lang="cs-CZ" altLang="cs-CZ" sz="2400" smtClean="0"/>
              <a:t> 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/>
              <a:t> renální tubulární epitelie nebo makrofágy naplněné tukem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 při velké permeabilitě glomerulu - snížený albumin,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/>
              <a:t>     zvýšená syntéza proteinů a lipoproteinů</a:t>
            </a:r>
          </a:p>
        </p:txBody>
      </p:sp>
    </p:spTree>
    <p:extLst>
      <p:ext uri="{BB962C8B-B14F-4D97-AF65-F5344CB8AC3E}">
        <p14:creationId xmlns:p14="http://schemas.microsoft.com/office/powerpoint/2010/main" val="4073498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/>
              <a:t>Válce: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smtClean="0">
                <a:solidFill>
                  <a:srgbClr val="C00000"/>
                </a:solidFill>
              </a:rPr>
              <a:t>precipitací proteinu v tubulech ledvin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základ tvoří Tamm – Horsfallův glykoprotein, který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je sekretován z renálních tubulárních buňěk 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tvorbu válců podporuje -  kyselejší pH,  přítomnost větší koncentrace plasmových bílkovin,  dehydrataci organismu, náročná fyzické aktivitě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definovaná vnější linie, paralelní strany, zakulacené konce, tvar tubulu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úlomky válců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bez barvení pod mikroskopem špatně viditelné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fázová kontrastní mikroskopie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hyalinní, buněčné, granulované, tukové, voskové a směsné</a:t>
            </a:r>
          </a:p>
        </p:txBody>
      </p:sp>
    </p:spTree>
    <p:extLst>
      <p:ext uri="{BB962C8B-B14F-4D97-AF65-F5344CB8AC3E}">
        <p14:creationId xmlns:p14="http://schemas.microsoft.com/office/powerpoint/2010/main" val="3903256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US" sz="3600" dirty="0" err="1" smtClean="0"/>
              <a:t>Histor</a:t>
            </a:r>
            <a:r>
              <a:rPr lang="cs-CZ" sz="3600" dirty="0" err="1" smtClean="0"/>
              <a:t>ie</a:t>
            </a:r>
            <a:endParaRPr lang="en-US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r>
              <a:rPr lang="en-US" sz="1800" dirty="0" smtClean="0"/>
              <a:t>1500 </a:t>
            </a:r>
            <a:r>
              <a:rPr lang="cs-CZ" sz="1800" dirty="0" smtClean="0"/>
              <a:t>př.n.l. – </a:t>
            </a:r>
            <a:r>
              <a:rPr lang="en-US" sz="1800" dirty="0" err="1" smtClean="0"/>
              <a:t>Egyp</a:t>
            </a:r>
            <a:r>
              <a:rPr lang="cs-CZ" sz="1800" dirty="0" err="1"/>
              <a:t>ť</a:t>
            </a:r>
            <a:r>
              <a:rPr lang="cs-CZ" sz="1800" dirty="0" err="1" smtClean="0"/>
              <a:t>ané</a:t>
            </a:r>
            <a:r>
              <a:rPr lang="cs-CZ" sz="1800" dirty="0" smtClean="0"/>
              <a:t> zjistili, že někteří pacienti mají zvýšený objem moče, která přitahuje mravence </a:t>
            </a:r>
          </a:p>
          <a:p>
            <a:r>
              <a:rPr lang="cs-CZ" sz="1800" dirty="0" smtClean="0"/>
              <a:t>V 6.stol. – Indové zjistili, že sladká moč je spojena s nemocí </a:t>
            </a:r>
          </a:p>
          <a:p>
            <a:r>
              <a:rPr lang="cs-CZ" sz="1800" dirty="0" smtClean="0"/>
              <a:t>V r.1674 – anglický lékař Thomas </a:t>
            </a:r>
            <a:r>
              <a:rPr lang="cs-CZ" sz="1800" dirty="0" err="1" smtClean="0"/>
              <a:t>Willis</a:t>
            </a:r>
            <a:r>
              <a:rPr lang="cs-CZ" sz="1800" dirty="0" smtClean="0"/>
              <a:t> zařadil ochutnávání moče do rutinní praxe a zavedl pojem Diabetes </a:t>
            </a:r>
            <a:r>
              <a:rPr lang="cs-CZ" sz="1800" dirty="0" err="1" smtClean="0"/>
              <a:t>mellitus</a:t>
            </a:r>
            <a:endParaRPr lang="cs-CZ" sz="1800" dirty="0" smtClean="0"/>
          </a:p>
        </p:txBody>
      </p:sp>
      <p:pic>
        <p:nvPicPr>
          <p:cNvPr id="4" name="Picture 4" descr="http://3.bp.blogspot.com/_ijVOsJdq68M/TSE_K0pEyUI/AAAAAAAAAG0/LmphTBOURCU/s1600/1-2UrineFlask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33" y="2378452"/>
            <a:ext cx="3276319" cy="431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i.dailymail.co.uk/i/pix/2012/09/10/article-2201221-14F06618000005DC-679_312x486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390567"/>
            <a:ext cx="2772353" cy="431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05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ejmout0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0"/>
            <a:ext cx="7999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1132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229600" cy="57213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smtClean="0"/>
              <a:t>Hyalinní válce</a:t>
            </a:r>
            <a:r>
              <a:rPr lang="cs-CZ" altLang="cs-CZ" sz="2400" smtClean="0"/>
              <a:t> -  barví se světle růžově nebo světle modře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nález, který není patologický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objevují se v koncentrované kyselé moči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ve velkém počtu - záněty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úzké v důsledku otoku tubulů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smtClean="0"/>
              <a:t>Buněčné válce</a:t>
            </a:r>
            <a:r>
              <a:rPr lang="cs-CZ" altLang="cs-CZ" sz="2400" smtClean="0"/>
              <a:t> – erytrocytární, leukocytární (granulocytární), z renálních tubulárních epitelií, bakteriální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patologický nález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/>
              <a:t>Erytrocytární –při glomerulární nefritidě, nejkřehčí,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/>
              <a:t>                            nalezeny vyjímečně</a:t>
            </a:r>
          </a:p>
        </p:txBody>
      </p:sp>
    </p:spTree>
    <p:extLst>
      <p:ext uri="{BB962C8B-B14F-4D97-AF65-F5344CB8AC3E}">
        <p14:creationId xmlns:p14="http://schemas.microsoft.com/office/powerpoint/2010/main" val="1997353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29600" cy="56499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   </a:t>
            </a:r>
            <a:r>
              <a:rPr lang="cs-CZ" altLang="cs-CZ" sz="2000" b="1" smtClean="0"/>
              <a:t>Leukocytární</a:t>
            </a:r>
            <a:r>
              <a:rPr lang="cs-CZ" altLang="cs-CZ" sz="2000" smtClean="0"/>
              <a:t> – nejčastěji z neutrofilů při zánětech a infekcích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   </a:t>
            </a:r>
            <a:r>
              <a:rPr lang="cs-CZ" altLang="cs-CZ" sz="2000" b="1" smtClean="0"/>
              <a:t>Z renálních tubulárních epitelií</a:t>
            </a:r>
            <a:r>
              <a:rPr lang="cs-CZ" altLang="cs-CZ" sz="2000" smtClean="0"/>
              <a:t> –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po otravě Hg nebo etylenglykolem, hepatitidě, kdy dochází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    k poškození tubulů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    Nelze-li určit částice  - válec  buněčný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    </a:t>
            </a:r>
            <a:r>
              <a:rPr lang="cs-CZ" altLang="cs-CZ" sz="2000" b="1" smtClean="0"/>
              <a:t>Přeměna válců: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po vytvoření nezůstávají ve stejném stavu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postupně se vyvíjí.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čím déle v ledvině (tlak), tím pozdější stádium válců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buňky v buněčných válcích postupně degenerují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zborcení, ztrátě buněčné membrány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tvorba granulí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granule podléhají další degeneraci, ztrátě struktury, válcová hmota zhoustne, zkřehne a zvoskovatí</a:t>
            </a:r>
          </a:p>
        </p:txBody>
      </p:sp>
    </p:spTree>
    <p:extLst>
      <p:ext uri="{BB962C8B-B14F-4D97-AF65-F5344CB8AC3E}">
        <p14:creationId xmlns:p14="http://schemas.microsoft.com/office/powerpoint/2010/main" val="1883402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29600" cy="56499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b="1" smtClean="0"/>
              <a:t>Granulované válce: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granule vznikají po rozbití buněčné membrány ve válci či tubulech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 malý počet  po intenzivní fyzické aktivitě (velký počet u otužilců)                          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větší počet je silně patologický.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obsahují agregované plasmatické proteiny,  fibrinogen, globuliny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nelze určit původ buňek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několik granulí - válce hyalinní</a:t>
            </a:r>
          </a:p>
        </p:txBody>
      </p:sp>
    </p:spTree>
    <p:extLst>
      <p:ext uri="{BB962C8B-B14F-4D97-AF65-F5344CB8AC3E}">
        <p14:creationId xmlns:p14="http://schemas.microsoft.com/office/powerpoint/2010/main" val="12157881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147050" cy="57213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smtClean="0"/>
              <a:t>Voskové válce</a:t>
            </a:r>
            <a:r>
              <a:rPr lang="cs-CZ" altLang="cs-CZ" sz="2400" smtClean="0"/>
              <a:t>  - nejzávažnější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při chronickém onemocnění ledvin  - válce renálního selhání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homogenní struktura, mohou přecházet ve válec jiného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smtClean="0"/>
              <a:t>    typu – např. granulovaný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nejširší, nepravidelné zlomené konce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vypovídají o poškození tubulů, obsahují částečky ledvin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smtClean="0"/>
              <a:t>Tukové válce</a:t>
            </a:r>
            <a:r>
              <a:rPr lang="cs-CZ" altLang="cs-CZ" sz="2400" smtClean="0"/>
              <a:t> – při silné renální dysfunkci, nefrotickém syndromu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v moči s pěnou, silně  zvýšenou CB a Alb, u diabetiků, po intoxikaci Hg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obsahují oválná tuková tělíska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speciálním barvením lze rozlišit převahu Chol či TG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smtClean="0"/>
              <a:t>Pseudoválce</a:t>
            </a:r>
            <a:r>
              <a:rPr lang="cs-CZ" altLang="cs-CZ" sz="2400" smtClean="0"/>
              <a:t> – např. vlákna hlenu, shluk buněk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</p:spTree>
    <p:extLst>
      <p:ext uri="{BB962C8B-B14F-4D97-AF65-F5344CB8AC3E}">
        <p14:creationId xmlns:p14="http://schemas.microsoft.com/office/powerpoint/2010/main" val="1724408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49275"/>
            <a:ext cx="8229600" cy="5576888"/>
          </a:xfrm>
        </p:spPr>
        <p:txBody>
          <a:bodyPr/>
          <a:lstStyle/>
          <a:p>
            <a:pPr eaLnBrk="1" hangingPunct="1"/>
            <a:endParaRPr lang="cs-CZ" altLang="cs-CZ" sz="2800" b="1" dirty="0" smtClean="0"/>
          </a:p>
          <a:p>
            <a:pPr eaLnBrk="1" hangingPunct="1"/>
            <a:endParaRPr lang="cs-CZ" altLang="cs-CZ" sz="2800" b="1" dirty="0" smtClean="0"/>
          </a:p>
          <a:p>
            <a:pPr eaLnBrk="1" hangingPunct="1">
              <a:buFontTx/>
              <a:buNone/>
            </a:pPr>
            <a:r>
              <a:rPr lang="cs-CZ" altLang="cs-CZ" sz="2800" b="1" dirty="0" smtClean="0"/>
              <a:t>Krystaly a drť</a:t>
            </a:r>
            <a:r>
              <a:rPr lang="cs-CZ" altLang="cs-CZ" sz="2800" dirty="0" smtClean="0"/>
              <a:t>:</a:t>
            </a:r>
          </a:p>
          <a:p>
            <a:pPr eaLnBrk="1" hangingPunct="1">
              <a:buFontTx/>
              <a:buNone/>
            </a:pPr>
            <a:endParaRPr lang="cs-CZ" altLang="cs-CZ" sz="2800" dirty="0" smtClean="0"/>
          </a:p>
          <a:p>
            <a:pPr eaLnBrk="1" hangingPunct="1"/>
            <a:r>
              <a:rPr lang="cs-CZ" altLang="cs-CZ" sz="2800" dirty="0" smtClean="0"/>
              <a:t>nepříliš významný nález</a:t>
            </a:r>
          </a:p>
          <a:p>
            <a:pPr eaLnBrk="1" hangingPunct="1"/>
            <a:r>
              <a:rPr lang="cs-CZ" altLang="cs-CZ" sz="2800" dirty="0" smtClean="0"/>
              <a:t>oxaláty, kyselina močová, fosfáty a </a:t>
            </a:r>
            <a:r>
              <a:rPr lang="cs-CZ" altLang="cs-CZ" sz="2800" dirty="0" err="1" smtClean="0"/>
              <a:t>tripelfosfáty</a:t>
            </a:r>
            <a:endParaRPr lang="cs-CZ" altLang="cs-CZ" sz="2800" dirty="0" smtClean="0"/>
          </a:p>
          <a:p>
            <a:pPr eaLnBrk="1" hangingPunct="1"/>
            <a:r>
              <a:rPr lang="cs-CZ" altLang="cs-CZ" sz="2800" dirty="0" err="1" smtClean="0"/>
              <a:t>vyjímečně</a:t>
            </a:r>
            <a:r>
              <a:rPr lang="cs-CZ" altLang="cs-CZ" sz="2800" dirty="0" smtClean="0"/>
              <a:t> lékové, bilirubinové, cystinové a </a:t>
            </a:r>
            <a:r>
              <a:rPr lang="cs-CZ" altLang="cs-CZ" sz="2800" dirty="0" err="1" smtClean="0"/>
              <a:t>myoglobulinové</a:t>
            </a:r>
            <a:r>
              <a:rPr lang="cs-CZ" altLang="cs-CZ" sz="2800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188533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/>
          <p:cNvSpPr>
            <a:spLocks noGrp="1"/>
          </p:cNvSpPr>
          <p:nvPr>
            <p:ph type="title"/>
          </p:nvPr>
        </p:nvSpPr>
        <p:spPr>
          <a:xfrm>
            <a:off x="107950" y="71438"/>
            <a:ext cx="8928100" cy="1125537"/>
          </a:xfrm>
        </p:spPr>
        <p:txBody>
          <a:bodyPr/>
          <a:lstStyle/>
          <a:p>
            <a:r>
              <a:rPr lang="cs-CZ" altLang="cs-CZ" sz="3600" b="1" smtClean="0"/>
              <a:t>Automatická morfologická analýza moče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850" y="1268413"/>
            <a:ext cx="8640763" cy="5589587"/>
          </a:xfrm>
        </p:spPr>
        <p:txBody>
          <a:bodyPr>
            <a:normAutofit fontScale="55000" lnSpcReduction="20000"/>
          </a:bodyPr>
          <a:lstStyle/>
          <a:p>
            <a:pPr marL="0" indent="0">
              <a:buFontTx/>
              <a:buNone/>
              <a:defRPr/>
            </a:pPr>
            <a:r>
              <a:rPr lang="cs-CZ" sz="3800" b="1" dirty="0" smtClean="0"/>
              <a:t>Techniky:</a:t>
            </a:r>
          </a:p>
          <a:p>
            <a:pPr marL="0" indent="0">
              <a:buFontTx/>
              <a:buNone/>
              <a:defRPr/>
            </a:pPr>
            <a:endParaRPr lang="cs-CZ" sz="3800" b="1" dirty="0" smtClean="0"/>
          </a:p>
          <a:p>
            <a:pPr marL="0" indent="0">
              <a:buFontTx/>
              <a:buNone/>
              <a:defRPr/>
            </a:pPr>
            <a:r>
              <a:rPr lang="cs-CZ" sz="3800" b="1" dirty="0" smtClean="0">
                <a:solidFill>
                  <a:schemeClr val="accent1"/>
                </a:solidFill>
              </a:rPr>
              <a:t>     </a:t>
            </a:r>
            <a:r>
              <a:rPr lang="cs-CZ" sz="3800" b="1" dirty="0" err="1" smtClean="0">
                <a:solidFill>
                  <a:schemeClr val="tx2"/>
                </a:solidFill>
              </a:rPr>
              <a:t>Flow</a:t>
            </a:r>
            <a:r>
              <a:rPr lang="cs-CZ" sz="3800" b="1" dirty="0" smtClean="0">
                <a:solidFill>
                  <a:schemeClr val="tx2"/>
                </a:solidFill>
              </a:rPr>
              <a:t> </a:t>
            </a:r>
            <a:r>
              <a:rPr lang="cs-CZ" sz="3800" b="1" dirty="0" err="1" smtClean="0">
                <a:solidFill>
                  <a:schemeClr val="tx2"/>
                </a:solidFill>
              </a:rPr>
              <a:t>cytometrie</a:t>
            </a:r>
            <a:endParaRPr lang="cs-CZ" sz="3800" b="1" dirty="0" smtClean="0">
              <a:solidFill>
                <a:schemeClr val="tx2"/>
              </a:solidFill>
            </a:endParaRPr>
          </a:p>
          <a:p>
            <a:pPr marL="0" indent="0">
              <a:buFontTx/>
              <a:buNone/>
              <a:defRPr/>
            </a:pPr>
            <a:endParaRPr lang="cs-CZ" sz="3800" b="1" dirty="0" smtClean="0">
              <a:solidFill>
                <a:schemeClr val="tx2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cs-CZ" sz="3800" b="1" dirty="0" smtClean="0">
                <a:solidFill>
                  <a:schemeClr val="tx2"/>
                </a:solidFill>
              </a:rPr>
              <a:t>     </a:t>
            </a:r>
            <a:r>
              <a:rPr lang="cs-CZ" sz="3800" b="1" dirty="0">
                <a:solidFill>
                  <a:schemeClr val="tx2"/>
                </a:solidFill>
              </a:rPr>
              <a:t>D</a:t>
            </a:r>
            <a:r>
              <a:rPr lang="cs-CZ" sz="3800" b="1" dirty="0" smtClean="0">
                <a:solidFill>
                  <a:schemeClr val="tx2"/>
                </a:solidFill>
              </a:rPr>
              <a:t>igitální zobrazení (mikroskopie) močových částic  </a:t>
            </a:r>
          </a:p>
          <a:p>
            <a:pPr marL="0" indent="0">
              <a:buFontTx/>
              <a:buNone/>
              <a:defRPr/>
            </a:pPr>
            <a:r>
              <a:rPr lang="cs-CZ" sz="3800" b="1" dirty="0" smtClean="0"/>
              <a:t>          využívá se CCD kamera, </a:t>
            </a:r>
            <a:r>
              <a:rPr lang="cs-CZ" sz="3800" b="1" dirty="0"/>
              <a:t>mikroskopický </a:t>
            </a:r>
            <a:r>
              <a:rPr lang="cs-CZ" sz="3800" b="1" dirty="0" smtClean="0"/>
              <a:t>objektiv</a:t>
            </a:r>
          </a:p>
          <a:p>
            <a:pPr marL="0" indent="0">
              <a:buFontTx/>
              <a:buNone/>
              <a:defRPr/>
            </a:pPr>
            <a:r>
              <a:rPr lang="cs-CZ" sz="3800" b="1" dirty="0" smtClean="0"/>
              <a:t>            </a:t>
            </a:r>
            <a:r>
              <a:rPr lang="cs-CZ" sz="3800" b="1" dirty="0" smtClean="0">
                <a:solidFill>
                  <a:schemeClr val="tx2"/>
                </a:solidFill>
              </a:rPr>
              <a:t>- Průtoková cela, průběžné snímání, </a:t>
            </a:r>
          </a:p>
          <a:p>
            <a:pPr marL="0" indent="0">
              <a:buFontTx/>
              <a:buNone/>
              <a:defRPr/>
            </a:pPr>
            <a:r>
              <a:rPr lang="cs-CZ" sz="3800" b="1" dirty="0">
                <a:solidFill>
                  <a:schemeClr val="tx2"/>
                </a:solidFill>
              </a:rPr>
              <a:t> </a:t>
            </a:r>
            <a:r>
              <a:rPr lang="cs-CZ" sz="3800" b="1" dirty="0" smtClean="0">
                <a:solidFill>
                  <a:schemeClr val="tx2"/>
                </a:solidFill>
              </a:rPr>
              <a:t>              nekoncentrovaná moč</a:t>
            </a:r>
          </a:p>
          <a:p>
            <a:pPr marL="0" indent="0">
              <a:buFontTx/>
              <a:buNone/>
              <a:defRPr/>
            </a:pPr>
            <a:r>
              <a:rPr lang="cs-CZ" sz="3800" b="1" dirty="0">
                <a:solidFill>
                  <a:schemeClr val="tx2"/>
                </a:solidFill>
              </a:rPr>
              <a:t> </a:t>
            </a:r>
            <a:r>
              <a:rPr lang="cs-CZ" sz="3800" b="1" dirty="0" smtClean="0">
                <a:solidFill>
                  <a:schemeClr val="tx2"/>
                </a:solidFill>
              </a:rPr>
              <a:t>           - Automatická analýza močového sedimentu – </a:t>
            </a:r>
          </a:p>
          <a:p>
            <a:pPr marL="0" indent="0">
              <a:buFontTx/>
              <a:buNone/>
              <a:defRPr/>
            </a:pPr>
            <a:r>
              <a:rPr lang="cs-CZ" sz="3800" b="1" dirty="0">
                <a:solidFill>
                  <a:schemeClr val="tx2"/>
                </a:solidFill>
              </a:rPr>
              <a:t> </a:t>
            </a:r>
            <a:r>
              <a:rPr lang="cs-CZ" sz="3800" b="1" dirty="0" smtClean="0">
                <a:solidFill>
                  <a:schemeClr val="tx2"/>
                </a:solidFill>
              </a:rPr>
              <a:t>              </a:t>
            </a:r>
            <a:r>
              <a:rPr lang="cs-CZ" sz="3800" b="1" dirty="0" err="1" smtClean="0">
                <a:solidFill>
                  <a:schemeClr val="tx2"/>
                </a:solidFill>
              </a:rPr>
              <a:t>zakoncentrovaná</a:t>
            </a:r>
            <a:r>
              <a:rPr lang="cs-CZ" sz="3800" b="1" dirty="0" smtClean="0">
                <a:solidFill>
                  <a:schemeClr val="tx2"/>
                </a:solidFill>
              </a:rPr>
              <a:t> moč</a:t>
            </a:r>
          </a:p>
          <a:p>
            <a:pPr marL="0" indent="0">
              <a:buFontTx/>
              <a:buNone/>
              <a:defRPr/>
            </a:pPr>
            <a:r>
              <a:rPr lang="cs-CZ" sz="3800" b="1" dirty="0">
                <a:solidFill>
                  <a:schemeClr val="tx2"/>
                </a:solidFill>
              </a:rPr>
              <a:t> </a:t>
            </a:r>
            <a:r>
              <a:rPr lang="cs-CZ" sz="3800" b="1" dirty="0" smtClean="0">
                <a:solidFill>
                  <a:schemeClr val="tx2"/>
                </a:solidFill>
              </a:rPr>
              <a:t>                               S centrifugací</a:t>
            </a:r>
          </a:p>
          <a:p>
            <a:pPr marL="0" indent="0">
              <a:buFontTx/>
              <a:buNone/>
              <a:defRPr/>
            </a:pPr>
            <a:r>
              <a:rPr lang="cs-CZ" sz="3800" b="1" dirty="0">
                <a:solidFill>
                  <a:schemeClr val="tx2"/>
                </a:solidFill>
              </a:rPr>
              <a:t> </a:t>
            </a:r>
            <a:r>
              <a:rPr lang="cs-CZ" sz="3800" b="1" dirty="0" smtClean="0">
                <a:solidFill>
                  <a:schemeClr val="tx2"/>
                </a:solidFill>
              </a:rPr>
              <a:t>                               S využitím sedimentace</a:t>
            </a:r>
          </a:p>
          <a:p>
            <a:pPr marL="0" indent="0">
              <a:buFontTx/>
              <a:buNone/>
              <a:defRPr/>
            </a:pPr>
            <a:endParaRPr lang="cs-CZ" sz="1900" b="1" dirty="0">
              <a:solidFill>
                <a:schemeClr val="tx2"/>
              </a:solidFill>
            </a:endParaRPr>
          </a:p>
          <a:p>
            <a:pPr marL="0" indent="0">
              <a:buFontTx/>
              <a:buNone/>
              <a:defRPr/>
            </a:pPr>
            <a:endParaRPr lang="cs-CZ" sz="1900" b="1" dirty="0" smtClean="0">
              <a:solidFill>
                <a:schemeClr val="tx2"/>
              </a:solidFill>
            </a:endParaRPr>
          </a:p>
          <a:p>
            <a:pPr marL="0" indent="0">
              <a:buFontTx/>
              <a:buNone/>
              <a:defRPr/>
            </a:pPr>
            <a:endParaRPr lang="cs-CZ" sz="1900" b="1" dirty="0" smtClean="0">
              <a:solidFill>
                <a:schemeClr val="tx2"/>
              </a:solidFill>
            </a:endParaRPr>
          </a:p>
          <a:p>
            <a:pPr marL="0" indent="0">
              <a:buNone/>
              <a:defRPr/>
            </a:pPr>
            <a:r>
              <a:rPr lang="cs-CZ" altLang="cs-CZ" sz="45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Kompletní systém močové </a:t>
            </a:r>
            <a:r>
              <a:rPr lang="cs-CZ" altLang="cs-CZ" sz="45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analýzy – diagnostické proužky + morfologie </a:t>
            </a:r>
            <a:r>
              <a:rPr lang="cs-CZ" altLang="cs-CZ" sz="3600" b="1" dirty="0" smtClean="0">
                <a:solidFill>
                  <a:schemeClr val="tx2"/>
                </a:solidFill>
              </a:rPr>
              <a:t>(</a:t>
            </a:r>
            <a:r>
              <a:rPr lang="cs-CZ" altLang="cs-CZ" sz="3600" b="1" dirty="0">
                <a:solidFill>
                  <a:schemeClr val="tx2"/>
                </a:solidFill>
              </a:rPr>
              <a:t>výsledky mají být v souladu, </a:t>
            </a:r>
            <a:r>
              <a:rPr lang="cs-CZ" altLang="cs-CZ" sz="3600" b="1" dirty="0" err="1">
                <a:solidFill>
                  <a:schemeClr val="tx2"/>
                </a:solidFill>
              </a:rPr>
              <a:t>diskrepantní</a:t>
            </a:r>
            <a:r>
              <a:rPr lang="cs-CZ" altLang="cs-CZ" sz="3600" b="1" dirty="0">
                <a:solidFill>
                  <a:schemeClr val="tx2"/>
                </a:solidFill>
              </a:rPr>
              <a:t> nálezy po obarvení prohlížet pod mikroskopem)</a:t>
            </a:r>
            <a:endParaRPr lang="cs-CZ" sz="3600" b="1" dirty="0">
              <a:solidFill>
                <a:schemeClr val="tx2"/>
              </a:solidFill>
            </a:endParaRPr>
          </a:p>
          <a:p>
            <a:pPr marL="0" indent="0">
              <a:buFontTx/>
              <a:buNone/>
              <a:defRPr/>
            </a:pPr>
            <a:endParaRPr lang="cs-CZ" sz="3000" b="1" dirty="0">
              <a:solidFill>
                <a:schemeClr val="tx2"/>
              </a:solidFill>
            </a:endParaRPr>
          </a:p>
        </p:txBody>
      </p:sp>
      <p:pic>
        <p:nvPicPr>
          <p:cNvPr id="6144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4" descr="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57150"/>
            <a:ext cx="6111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92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772816"/>
            <a:ext cx="8064896" cy="4353347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                 </a:t>
            </a:r>
            <a:r>
              <a:rPr lang="cs-CZ" sz="3200" b="1" dirty="0" err="1" smtClean="0">
                <a:solidFill>
                  <a:schemeClr val="tx1"/>
                </a:solidFill>
              </a:rPr>
              <a:t>Flow</a:t>
            </a:r>
            <a:r>
              <a:rPr lang="cs-CZ" sz="3200" b="1" dirty="0" smtClean="0">
                <a:solidFill>
                  <a:schemeClr val="tx1"/>
                </a:solidFill>
              </a:rPr>
              <a:t> (průtoková) </a:t>
            </a:r>
            <a:r>
              <a:rPr lang="cs-CZ" sz="3200" b="1" dirty="0" err="1" smtClean="0">
                <a:solidFill>
                  <a:schemeClr val="tx1"/>
                </a:solidFill>
              </a:rPr>
              <a:t>cytometrie</a:t>
            </a:r>
            <a:endParaRPr lang="cs-CZ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2498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Průtoková cytometrie</a:t>
            </a:r>
          </a:p>
        </p:txBody>
      </p:sp>
      <p:sp>
        <p:nvSpPr>
          <p:cNvPr id="59395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499992" y="1600200"/>
            <a:ext cx="4186808" cy="5141168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dirty="0" smtClean="0"/>
              <a:t>UF 100 (</a:t>
            </a:r>
            <a:r>
              <a:rPr lang="cs-CZ" altLang="cs-CZ" sz="2000" b="1" dirty="0" err="1" smtClean="0"/>
              <a:t>Sysmex</a:t>
            </a:r>
            <a:r>
              <a:rPr lang="cs-CZ" altLang="cs-CZ" sz="2000" b="1" dirty="0" smtClean="0"/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b="1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p</a:t>
            </a:r>
            <a:r>
              <a:rPr lang="cs-CZ" altLang="cs-CZ" sz="2000" b="1" dirty="0" smtClean="0"/>
              <a:t>rvní přístroj na automatickou morfologii moče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vzorek moče je automaticky naředěn a obarven a obklopen kapalinou neobsahující žádné buňky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prochází měřící celou, kde je ozářen argonovým laserem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fluorescence a rozptyl světla vznikající po ozáření se detekuje a je specifická pro jednotlivé buňky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výsledky jsou vydány jako počet buněk /</a:t>
            </a:r>
            <a:r>
              <a:rPr lang="cs-CZ" altLang="cs-CZ" sz="2000" dirty="0" err="1" smtClean="0"/>
              <a:t>ul</a:t>
            </a:r>
            <a:r>
              <a:rPr lang="cs-CZ" altLang="cs-CZ" sz="2000" dirty="0" smtClean="0"/>
              <a:t> (erytrocyty, leukocyty atd.)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nevýhoda - jednotlivé částice nemůže obsluha prohlížet</a:t>
            </a:r>
          </a:p>
        </p:txBody>
      </p:sp>
      <p:pic>
        <p:nvPicPr>
          <p:cNvPr id="59396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2060575"/>
            <a:ext cx="3671887" cy="3744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638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b="1" smtClean="0"/>
              <a:t>Grafický výstup z přístroje</a:t>
            </a:r>
            <a:r>
              <a:rPr lang="cs-CZ" altLang="cs-CZ" sz="4000" b="1" smtClean="0"/>
              <a:t/>
            </a:r>
            <a:br>
              <a:rPr lang="cs-CZ" altLang="cs-CZ" sz="4000" b="1" smtClean="0"/>
            </a:br>
            <a:r>
              <a:rPr lang="cs-CZ" altLang="cs-CZ" sz="2800" b="1" smtClean="0"/>
              <a:t>UF 100 (Sysmex)</a:t>
            </a:r>
            <a:br>
              <a:rPr lang="cs-CZ" altLang="cs-CZ" sz="2800" b="1" smtClean="0"/>
            </a:br>
            <a:endParaRPr lang="cs-CZ" altLang="cs-CZ" sz="2800" b="1" smtClean="0"/>
          </a:p>
        </p:txBody>
      </p:sp>
      <p:pic>
        <p:nvPicPr>
          <p:cNvPr id="60419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557338"/>
            <a:ext cx="7848600" cy="4679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344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dirty="0" smtClean="0"/>
              <a:t>Automatizovaná analýza moče</a:t>
            </a:r>
          </a:p>
        </p:txBody>
      </p:sp>
      <p:sp>
        <p:nvSpPr>
          <p:cNvPr id="55299" name="Zástupný symbol pro obsah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cs-CZ" altLang="cs-CZ" sz="2800" b="1" dirty="0" smtClean="0"/>
              <a:t>Chemická analýza moče</a:t>
            </a:r>
            <a:endParaRPr lang="cs-CZ" altLang="cs-CZ" sz="2800" b="1" dirty="0"/>
          </a:p>
          <a:p>
            <a:pPr marL="0" indent="0">
              <a:spcBef>
                <a:spcPts val="300"/>
              </a:spcBef>
              <a:buNone/>
            </a:pPr>
            <a:r>
              <a:rPr lang="cs-CZ" altLang="cs-CZ" sz="2800" b="1" dirty="0" smtClean="0"/>
              <a:t>   +</a:t>
            </a:r>
          </a:p>
          <a:p>
            <a:pPr>
              <a:spcBef>
                <a:spcPts val="300"/>
              </a:spcBef>
            </a:pPr>
            <a:r>
              <a:rPr lang="cs-CZ" altLang="cs-CZ" sz="2800" b="1" dirty="0" smtClean="0"/>
              <a:t>Automatická morfologická analýza moče</a:t>
            </a:r>
            <a:endParaRPr lang="cs-CZ" alt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329681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cs-CZ" sz="3600" b="1" dirty="0">
                <a:cs typeface="Times New Roman" pitchFamily="18" charset="0"/>
              </a:rPr>
              <a:t>AU-4050, </a:t>
            </a:r>
            <a:r>
              <a:rPr lang="cs-CZ" sz="3600" b="1" dirty="0" err="1">
                <a:cs typeface="Times New Roman" pitchFamily="18" charset="0"/>
              </a:rPr>
              <a:t>Arkray</a:t>
            </a:r>
            <a:r>
              <a:rPr lang="cs-CZ" sz="3600" b="1" dirty="0">
                <a:cs typeface="Times New Roman" pitchFamily="18" charset="0"/>
              </a:rPr>
              <a:t> </a:t>
            </a:r>
            <a:endParaRPr lang="en-US" sz="3600" dirty="0"/>
          </a:p>
        </p:txBody>
      </p:sp>
      <p:pic>
        <p:nvPicPr>
          <p:cNvPr id="5" name="Picture 3" descr="G:\obrazovka.jpg"/>
          <p:cNvPicPr>
            <a:picLocks noChangeAspect="1" noChangeArrowheads="1"/>
          </p:cNvPicPr>
          <p:nvPr/>
        </p:nvPicPr>
        <p:blipFill>
          <a:blip r:embed="rId3"/>
          <a:srcRect b="6785"/>
          <a:stretch>
            <a:fillRect/>
          </a:stretch>
        </p:blipFill>
        <p:spPr bwMode="auto">
          <a:xfrm>
            <a:off x="3105391" y="2590215"/>
            <a:ext cx="6038609" cy="4221682"/>
          </a:xfrm>
          <a:prstGeom prst="rect">
            <a:avLst/>
          </a:prstGeom>
          <a:noFill/>
        </p:spPr>
      </p:pic>
      <p:pic>
        <p:nvPicPr>
          <p:cNvPr id="4" name="Picture 2" descr="E:\DCIM\131_PANA\P1310425.JPG"/>
          <p:cNvPicPr>
            <a:picLocks noChangeAspect="1" noChangeArrowheads="1"/>
          </p:cNvPicPr>
          <p:nvPr/>
        </p:nvPicPr>
        <p:blipFill>
          <a:blip r:embed="rId4" cstate="print"/>
          <a:srcRect l="30194" t="2164" r="1623" b="11111"/>
          <a:stretch>
            <a:fillRect/>
          </a:stretch>
        </p:blipFill>
        <p:spPr bwMode="auto">
          <a:xfrm>
            <a:off x="0" y="1916832"/>
            <a:ext cx="5150533" cy="4916331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5150533" y="1628800"/>
            <a:ext cx="3993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Automat</a:t>
            </a:r>
            <a:r>
              <a:rPr lang="cs-CZ" dirty="0" err="1">
                <a:latin typeface="+mj-lt"/>
              </a:rPr>
              <a:t>ická</a:t>
            </a:r>
            <a:r>
              <a:rPr lang="cs-CZ" dirty="0">
                <a:latin typeface="+mj-lt"/>
              </a:rPr>
              <a:t> analýza diagnostických proužků</a:t>
            </a:r>
            <a:r>
              <a:rPr lang="en-US" dirty="0">
                <a:latin typeface="+mj-lt"/>
              </a:rPr>
              <a:t> </a:t>
            </a:r>
            <a:r>
              <a:rPr lang="cs-CZ" dirty="0">
                <a:latin typeface="+mj-lt"/>
              </a:rPr>
              <a:t>+ </a:t>
            </a:r>
            <a:r>
              <a:rPr lang="en-US" dirty="0" err="1">
                <a:latin typeface="+mj-lt"/>
              </a:rPr>
              <a:t>fluorescen</a:t>
            </a:r>
            <a:r>
              <a:rPr lang="cs-CZ" dirty="0">
                <a:latin typeface="+mj-lt"/>
              </a:rPr>
              <a:t>ční </a:t>
            </a:r>
            <a:r>
              <a:rPr lang="en-US" dirty="0">
                <a:latin typeface="+mj-lt"/>
              </a:rPr>
              <a:t>flow </a:t>
            </a:r>
            <a:r>
              <a:rPr lang="en-US" dirty="0" err="1">
                <a:latin typeface="+mj-lt"/>
              </a:rPr>
              <a:t>cytometr</a:t>
            </a:r>
            <a:r>
              <a:rPr lang="cs-CZ" dirty="0" err="1">
                <a:latin typeface="+mj-lt"/>
              </a:rPr>
              <a:t>ie</a:t>
            </a:r>
            <a:endParaRPr lang="cs-CZ" dirty="0">
              <a:latin typeface="+mj-lt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596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cs-CZ" sz="3600" b="1" dirty="0" smtClean="0">
                <a:effectLst/>
              </a:rPr>
              <a:t>UN-</a:t>
            </a:r>
            <a:r>
              <a:rPr lang="cs-CZ" sz="3600" b="1" dirty="0" err="1" smtClean="0">
                <a:effectLst/>
              </a:rPr>
              <a:t>Series</a:t>
            </a:r>
            <a:r>
              <a:rPr lang="cs-CZ" sz="3600" b="1" dirty="0" smtClean="0">
                <a:effectLst/>
              </a:rPr>
              <a:t>, </a:t>
            </a:r>
            <a:r>
              <a:rPr lang="cs-CZ" sz="3600" b="1" dirty="0" err="1" smtClean="0">
                <a:effectLst/>
              </a:rPr>
              <a:t>Sysmex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00200"/>
            <a:ext cx="8435280" cy="51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>
                <a:solidFill>
                  <a:schemeClr val="tx1"/>
                </a:solidFill>
              </a:rPr>
              <a:t>Nově na trhu:</a:t>
            </a:r>
          </a:p>
          <a:p>
            <a:pPr marL="0" indent="0">
              <a:buNone/>
            </a:pPr>
            <a:endParaRPr lang="cs-CZ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800" b="1" dirty="0" smtClean="0"/>
              <a:t>            UN3000-111</a:t>
            </a:r>
            <a:endParaRPr lang="cs-CZ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cs-CZ" sz="1800" b="1" dirty="0" smtClean="0">
                <a:solidFill>
                  <a:schemeClr val="tx1"/>
                </a:solidFill>
              </a:rPr>
              <a:t>    </a:t>
            </a:r>
          </a:p>
          <a:p>
            <a:pPr marL="0" indent="0">
              <a:buNone/>
            </a:pPr>
            <a:r>
              <a:rPr lang="cs-CZ" sz="1800" b="1" dirty="0" smtClean="0">
                <a:solidFill>
                  <a:schemeClr val="tx2"/>
                </a:solidFill>
              </a:rPr>
              <a:t>      </a:t>
            </a:r>
          </a:p>
          <a:p>
            <a:pPr marL="0" indent="0">
              <a:buNone/>
            </a:pPr>
            <a:r>
              <a:rPr lang="cs-CZ" sz="1800" b="1" dirty="0">
                <a:solidFill>
                  <a:schemeClr val="tx2"/>
                </a:solidFill>
              </a:rPr>
              <a:t> </a:t>
            </a:r>
            <a:r>
              <a:rPr lang="cs-CZ" sz="1800" b="1" dirty="0" smtClean="0">
                <a:solidFill>
                  <a:schemeClr val="tx2"/>
                </a:solidFill>
              </a:rPr>
              <a:t>     UC-3500 + UF-5000/4000 + UD-10</a:t>
            </a:r>
          </a:p>
          <a:p>
            <a:pPr marL="0" indent="0">
              <a:buNone/>
            </a:pPr>
            <a:r>
              <a:rPr lang="cs-CZ" sz="1800" b="1" dirty="0" smtClean="0">
                <a:solidFill>
                  <a:schemeClr val="tx1"/>
                </a:solidFill>
              </a:rPr>
              <a:t>      (Chemická analýza + </a:t>
            </a:r>
            <a:r>
              <a:rPr lang="cs-CZ" sz="1800" b="1" dirty="0" err="1" smtClean="0">
                <a:solidFill>
                  <a:schemeClr val="tx1"/>
                </a:solidFill>
              </a:rPr>
              <a:t>Flow</a:t>
            </a:r>
            <a:r>
              <a:rPr lang="cs-CZ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err="1" smtClean="0">
                <a:solidFill>
                  <a:schemeClr val="tx1"/>
                </a:solidFill>
              </a:rPr>
              <a:t>cytometrie</a:t>
            </a:r>
            <a:r>
              <a:rPr lang="cs-CZ" sz="1800" b="1" dirty="0" smtClean="0">
                <a:solidFill>
                  <a:schemeClr val="tx1"/>
                </a:solidFill>
              </a:rPr>
              <a:t> + digitální zobrazení elementů)</a:t>
            </a:r>
          </a:p>
          <a:p>
            <a:pPr marL="0" indent="0">
              <a:buNone/>
            </a:pP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      </a:t>
            </a:r>
          </a:p>
          <a:p>
            <a:pPr marL="0" indent="0">
              <a:buNone/>
            </a:pPr>
            <a:r>
              <a:rPr lang="cs-CZ" sz="1800" b="1" dirty="0" smtClean="0">
                <a:solidFill>
                  <a:schemeClr val="tx1"/>
                </a:solidFill>
              </a:rPr>
              <a:t>       Modulární koncept</a:t>
            </a:r>
            <a:endParaRPr lang="cs-CZ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601" y="57150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235" y="908720"/>
            <a:ext cx="5969829" cy="3394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0048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2008"/>
            <a:ext cx="8229600" cy="1052736"/>
          </a:xfrm>
        </p:spPr>
        <p:txBody>
          <a:bodyPr/>
          <a:lstStyle/>
          <a:p>
            <a:r>
              <a:rPr lang="cs-CZ" sz="3600" b="1" dirty="0" smtClean="0"/>
              <a:t>UF-5000/4000, </a:t>
            </a:r>
            <a:r>
              <a:rPr lang="cs-CZ" sz="3600" b="1" dirty="0" err="1" smtClean="0"/>
              <a:t>Sysmex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2200" b="1" dirty="0" err="1" smtClean="0">
                <a:solidFill>
                  <a:schemeClr val="tx1"/>
                </a:solidFill>
              </a:rPr>
              <a:t>Flow</a:t>
            </a:r>
            <a:r>
              <a:rPr lang="cs-CZ" sz="2200" b="1" dirty="0" smtClean="0">
                <a:solidFill>
                  <a:schemeClr val="tx1"/>
                </a:solidFill>
              </a:rPr>
              <a:t> </a:t>
            </a:r>
            <a:r>
              <a:rPr lang="cs-CZ" sz="2200" b="1" dirty="0" err="1" smtClean="0">
                <a:solidFill>
                  <a:schemeClr val="tx1"/>
                </a:solidFill>
              </a:rPr>
              <a:t>cytometr</a:t>
            </a:r>
            <a:r>
              <a:rPr lang="cs-CZ" sz="2200" b="1" dirty="0" smtClean="0">
                <a:solidFill>
                  <a:schemeClr val="tx1"/>
                </a:solidFill>
              </a:rPr>
              <a:t> – </a:t>
            </a:r>
            <a:r>
              <a:rPr lang="cs-CZ" sz="2200" b="1" dirty="0" smtClean="0">
                <a:solidFill>
                  <a:schemeClr val="tx2"/>
                </a:solidFill>
              </a:rPr>
              <a:t>28 parametrů</a:t>
            </a:r>
          </a:p>
          <a:p>
            <a:r>
              <a:rPr lang="cs-CZ" sz="2200" b="1" dirty="0" smtClean="0">
                <a:solidFill>
                  <a:schemeClr val="tx1"/>
                </a:solidFill>
              </a:rPr>
              <a:t>2 ml moče</a:t>
            </a:r>
          </a:p>
          <a:p>
            <a:r>
              <a:rPr lang="cs-CZ" sz="2200" b="1" dirty="0" smtClean="0">
                <a:solidFill>
                  <a:schemeClr val="tx1"/>
                </a:solidFill>
              </a:rPr>
              <a:t>105/80 vzorků moče/hod.</a:t>
            </a:r>
          </a:p>
          <a:p>
            <a:endParaRPr lang="cs-CZ" sz="2200" b="1" dirty="0" smtClean="0">
              <a:solidFill>
                <a:schemeClr val="tx1"/>
              </a:solidFill>
            </a:endParaRPr>
          </a:p>
          <a:p>
            <a:endParaRPr lang="cs-CZ" sz="22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200" b="1" dirty="0" err="1">
                <a:solidFill>
                  <a:schemeClr val="tx1"/>
                </a:solidFill>
              </a:rPr>
              <a:t>Flow</a:t>
            </a:r>
            <a:r>
              <a:rPr lang="cs-CZ" sz="2200" b="1" dirty="0">
                <a:solidFill>
                  <a:schemeClr val="tx1"/>
                </a:solidFill>
              </a:rPr>
              <a:t> </a:t>
            </a:r>
            <a:r>
              <a:rPr lang="cs-CZ" sz="2200" b="1" dirty="0" err="1" smtClean="0">
                <a:solidFill>
                  <a:schemeClr val="tx1"/>
                </a:solidFill>
              </a:rPr>
              <a:t>cytometrie</a:t>
            </a:r>
            <a:endParaRPr lang="cs-CZ" sz="2200" b="1" dirty="0" smtClean="0">
              <a:solidFill>
                <a:schemeClr val="tx1"/>
              </a:solidFill>
            </a:endParaRPr>
          </a:p>
          <a:p>
            <a:r>
              <a:rPr lang="cs-CZ" sz="2200" b="1" dirty="0" smtClean="0">
                <a:solidFill>
                  <a:schemeClr val="tx1"/>
                </a:solidFill>
              </a:rPr>
              <a:t>Po </a:t>
            </a:r>
            <a:r>
              <a:rPr lang="cs-CZ" sz="2200" b="1" dirty="0">
                <a:solidFill>
                  <a:schemeClr val="tx1"/>
                </a:solidFill>
              </a:rPr>
              <a:t>nasátí </a:t>
            </a:r>
            <a:r>
              <a:rPr lang="cs-CZ" sz="2200" b="1" dirty="0" smtClean="0">
                <a:solidFill>
                  <a:schemeClr val="tx1"/>
                </a:solidFill>
              </a:rPr>
              <a:t>proces </a:t>
            </a:r>
            <a:r>
              <a:rPr lang="cs-CZ" sz="2200" b="1" dirty="0">
                <a:solidFill>
                  <a:schemeClr val="tx1"/>
                </a:solidFill>
              </a:rPr>
              <a:t>značení </a:t>
            </a:r>
            <a:r>
              <a:rPr lang="cs-CZ" sz="2200" b="1" dirty="0" smtClean="0">
                <a:solidFill>
                  <a:schemeClr val="tx1"/>
                </a:solidFill>
              </a:rPr>
              <a:t>fluorescenční značkou</a:t>
            </a:r>
          </a:p>
          <a:p>
            <a:r>
              <a:rPr lang="cs-CZ" sz="2200" b="1" dirty="0" smtClean="0">
                <a:solidFill>
                  <a:schemeClr val="tx1"/>
                </a:solidFill>
              </a:rPr>
              <a:t>Ozáření vzorku výkonným </a:t>
            </a:r>
            <a:r>
              <a:rPr lang="cs-CZ" sz="2200" b="1" dirty="0">
                <a:solidFill>
                  <a:schemeClr val="tx2"/>
                </a:solidFill>
              </a:rPr>
              <a:t>modrý </a:t>
            </a:r>
            <a:r>
              <a:rPr lang="cs-CZ" sz="2200" b="1" dirty="0" smtClean="0">
                <a:solidFill>
                  <a:schemeClr val="tx2"/>
                </a:solidFill>
              </a:rPr>
              <a:t>laserem</a:t>
            </a:r>
            <a:endParaRPr lang="cs-CZ" sz="2200" b="1" dirty="0" smtClean="0">
              <a:solidFill>
                <a:schemeClr val="tx1"/>
              </a:solidFill>
            </a:endParaRPr>
          </a:p>
          <a:p>
            <a:r>
              <a:rPr lang="cs-CZ" sz="2200" b="1" dirty="0" smtClean="0">
                <a:solidFill>
                  <a:schemeClr val="tx1"/>
                </a:solidFill>
              </a:rPr>
              <a:t>Dva měřící kanály (buňky se značeným jádrem nebo povrchem)</a:t>
            </a:r>
            <a:endParaRPr lang="cs-CZ" sz="2200" b="1" dirty="0">
              <a:solidFill>
                <a:schemeClr val="tx1"/>
              </a:solidFill>
            </a:endParaRPr>
          </a:p>
          <a:p>
            <a:r>
              <a:rPr lang="cs-CZ" sz="2200" b="1" dirty="0">
                <a:solidFill>
                  <a:schemeClr val="tx1"/>
                </a:solidFill>
              </a:rPr>
              <a:t>Laserová technologie detekce částic umožňuje </a:t>
            </a:r>
            <a:r>
              <a:rPr lang="cs-CZ" sz="2200" b="1" dirty="0">
                <a:solidFill>
                  <a:schemeClr val="tx2"/>
                </a:solidFill>
              </a:rPr>
              <a:t>každý element odlišit podle specifických signálů</a:t>
            </a:r>
            <a:r>
              <a:rPr lang="cs-CZ" sz="2200" b="1" dirty="0">
                <a:solidFill>
                  <a:schemeClr val="tx1"/>
                </a:solidFill>
              </a:rPr>
              <a:t> charakterizujících velikost, </a:t>
            </a:r>
            <a:r>
              <a:rPr lang="cs-CZ" sz="2200" b="1" dirty="0" smtClean="0">
                <a:solidFill>
                  <a:schemeClr val="tx1"/>
                </a:solidFill>
              </a:rPr>
              <a:t>tvar, </a:t>
            </a:r>
            <a:r>
              <a:rPr lang="cs-CZ" sz="2200" b="1" dirty="0">
                <a:solidFill>
                  <a:schemeClr val="tx1"/>
                </a:solidFill>
              </a:rPr>
              <a:t>vnitřní </a:t>
            </a:r>
            <a:r>
              <a:rPr lang="cs-CZ" sz="2200" b="1" dirty="0" smtClean="0">
                <a:solidFill>
                  <a:schemeClr val="tx1"/>
                </a:solidFill>
              </a:rPr>
              <a:t>strukturu, polarizační vlastnosti</a:t>
            </a:r>
          </a:p>
          <a:p>
            <a:r>
              <a:rPr lang="cs-CZ" sz="2200" b="1" dirty="0" smtClean="0">
                <a:solidFill>
                  <a:schemeClr val="tx2"/>
                </a:solidFill>
              </a:rPr>
              <a:t>QC pro 5 parametrů </a:t>
            </a:r>
            <a:r>
              <a:rPr lang="cs-CZ" sz="2200" b="1" dirty="0" smtClean="0">
                <a:solidFill>
                  <a:schemeClr val="tx1"/>
                </a:solidFill>
              </a:rPr>
              <a:t>– </a:t>
            </a:r>
            <a:r>
              <a:rPr lang="cs-CZ" sz="2200" b="1" dirty="0" err="1" smtClean="0">
                <a:solidFill>
                  <a:schemeClr val="tx1"/>
                </a:solidFill>
              </a:rPr>
              <a:t>ery</a:t>
            </a:r>
            <a:r>
              <a:rPr lang="cs-CZ" sz="2200" b="1" dirty="0" smtClean="0">
                <a:solidFill>
                  <a:schemeClr val="tx1"/>
                </a:solidFill>
              </a:rPr>
              <a:t>, </a:t>
            </a:r>
            <a:r>
              <a:rPr lang="cs-CZ" sz="2200" b="1" dirty="0" err="1" smtClean="0">
                <a:solidFill>
                  <a:schemeClr val="tx1"/>
                </a:solidFill>
              </a:rPr>
              <a:t>leu</a:t>
            </a:r>
            <a:r>
              <a:rPr lang="cs-CZ" sz="2200" b="1" dirty="0" smtClean="0">
                <a:solidFill>
                  <a:schemeClr val="tx1"/>
                </a:solidFill>
              </a:rPr>
              <a:t>, </a:t>
            </a:r>
            <a:r>
              <a:rPr lang="cs-CZ" sz="2200" b="1" dirty="0" err="1" smtClean="0">
                <a:solidFill>
                  <a:schemeClr val="tx1"/>
                </a:solidFill>
              </a:rPr>
              <a:t>epitelie</a:t>
            </a:r>
            <a:r>
              <a:rPr lang="cs-CZ" sz="2200" b="1" dirty="0" smtClean="0">
                <a:solidFill>
                  <a:schemeClr val="tx1"/>
                </a:solidFill>
              </a:rPr>
              <a:t>, válce, bakterie </a:t>
            </a:r>
            <a:endParaRPr lang="cs-CZ" sz="2200" b="1" dirty="0">
              <a:solidFill>
                <a:srgbClr val="FF0000"/>
              </a:solidFill>
            </a:endParaRP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7150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6881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cs-CZ" sz="3600" b="1" dirty="0" smtClean="0"/>
              <a:t>UF-5000/4000, </a:t>
            </a:r>
            <a:r>
              <a:rPr lang="cs-CZ" sz="3600" b="1" dirty="0" err="1" smtClean="0"/>
              <a:t>Sysmex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smtClean="0">
                <a:solidFill>
                  <a:schemeClr val="tx2"/>
                </a:solidFill>
              </a:rPr>
              <a:t>Speciální funkce: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Stanovení </a:t>
            </a:r>
            <a:r>
              <a:rPr lang="cs-CZ" sz="2000" b="1" dirty="0" smtClean="0">
                <a:solidFill>
                  <a:schemeClr val="tx2"/>
                </a:solidFill>
              </a:rPr>
              <a:t>počtu bakterií </a:t>
            </a:r>
            <a:r>
              <a:rPr lang="cs-CZ" sz="2000" b="1" dirty="0">
                <a:solidFill>
                  <a:schemeClr val="tx1"/>
                </a:solidFill>
              </a:rPr>
              <a:t>(pro výběr vzorků ke kultivaci) včetně </a:t>
            </a:r>
            <a:r>
              <a:rPr lang="cs-CZ" sz="2000" b="1" dirty="0" smtClean="0">
                <a:solidFill>
                  <a:schemeClr val="tx1"/>
                </a:solidFill>
              </a:rPr>
              <a:t>rozlišení dle Grahamova barvení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Kvantifikace </a:t>
            </a:r>
            <a:r>
              <a:rPr lang="cs-CZ" sz="2000" b="1" dirty="0" err="1" smtClean="0">
                <a:solidFill>
                  <a:schemeClr val="tx1"/>
                </a:solidFill>
              </a:rPr>
              <a:t>epitelií</a:t>
            </a:r>
            <a:r>
              <a:rPr lang="cs-CZ" sz="2000" b="1" dirty="0" smtClean="0">
                <a:solidFill>
                  <a:schemeClr val="tx1"/>
                </a:solidFill>
              </a:rPr>
              <a:t> včetně přechodných a renálních </a:t>
            </a:r>
          </a:p>
          <a:p>
            <a:r>
              <a:rPr lang="cs-CZ" sz="2000" b="1" dirty="0" smtClean="0">
                <a:solidFill>
                  <a:schemeClr val="tx2"/>
                </a:solidFill>
              </a:rPr>
              <a:t>Rozlišení erytrocytů a krystalů </a:t>
            </a:r>
            <a:r>
              <a:rPr lang="cs-CZ" sz="2000" b="1" dirty="0" smtClean="0">
                <a:solidFill>
                  <a:schemeClr val="tx1"/>
                </a:solidFill>
              </a:rPr>
              <a:t>– polarizační filtr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Klasifikuje zvlášť </a:t>
            </a:r>
            <a:r>
              <a:rPr lang="cs-CZ" sz="2000" b="1" dirty="0" err="1" smtClean="0">
                <a:solidFill>
                  <a:schemeClr val="tx1"/>
                </a:solidFill>
              </a:rPr>
              <a:t>lyzované</a:t>
            </a:r>
            <a:r>
              <a:rPr lang="cs-CZ" sz="2000" b="1" dirty="0" smtClean="0">
                <a:solidFill>
                  <a:schemeClr val="tx1"/>
                </a:solidFill>
              </a:rPr>
              <a:t> erytrocyty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Analýza jiných tělních tekutin – </a:t>
            </a:r>
            <a:r>
              <a:rPr lang="cs-CZ" sz="2000" b="1" dirty="0" err="1" smtClean="0">
                <a:solidFill>
                  <a:schemeClr val="tx2"/>
                </a:solidFill>
              </a:rPr>
              <a:t>likvory</a:t>
            </a:r>
            <a:r>
              <a:rPr lang="cs-CZ" sz="2000" b="1" dirty="0" smtClean="0">
                <a:solidFill>
                  <a:schemeClr val="tx2"/>
                </a:solidFill>
              </a:rPr>
              <a:t>, punktáty</a:t>
            </a:r>
          </a:p>
          <a:p>
            <a:endParaRPr lang="cs-CZ" sz="2000" b="1" dirty="0">
              <a:solidFill>
                <a:schemeClr val="tx1"/>
              </a:solidFill>
            </a:endParaRPr>
          </a:p>
        </p:txBody>
      </p:sp>
      <p:pic>
        <p:nvPicPr>
          <p:cNvPr id="19458" name="Picture 2" descr="UF-5000 fully automated analyzer of formed elements in ur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424" y="4437113"/>
            <a:ext cx="3451995" cy="230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" y="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9319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cs-CZ" sz="3600" b="1" dirty="0" smtClean="0"/>
              <a:t>UF-5000/4000</a:t>
            </a:r>
            <a:r>
              <a:rPr lang="cs-CZ" sz="3600" b="1" dirty="0"/>
              <a:t> </a:t>
            </a:r>
            <a:r>
              <a:rPr lang="cs-CZ" sz="3600" b="1" dirty="0" smtClean="0"/>
              <a:t>- </a:t>
            </a:r>
            <a:r>
              <a:rPr lang="cs-CZ" sz="3600" b="1" dirty="0" err="1" smtClean="0"/>
              <a:t>scattergram</a:t>
            </a:r>
            <a:endParaRPr lang="cs-CZ" sz="3600" dirty="0"/>
          </a:p>
        </p:txBody>
      </p:sp>
      <p:pic>
        <p:nvPicPr>
          <p:cNvPr id="1026" name="Picture 2" descr="C:\Users\27232\AppData\Local\Microsoft\Windows\Temporary Internet Files\Content.Outlook\YXZ4HDAN\Dr Ben UF50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1707"/>
            <a:ext cx="7974659" cy="599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560" y="75213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7" y="77594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8613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0137"/>
          </a:xfrm>
        </p:spPr>
        <p:txBody>
          <a:bodyPr/>
          <a:lstStyle/>
          <a:p>
            <a:r>
              <a:rPr lang="cs-CZ" sz="3600" b="1" dirty="0" smtClean="0"/>
              <a:t>UN 3000, </a:t>
            </a:r>
            <a:r>
              <a:rPr lang="cs-CZ" sz="3600" b="1" dirty="0" err="1" smtClean="0"/>
              <a:t>Sysmex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600200"/>
            <a:ext cx="8507288" cy="4525963"/>
          </a:xfrm>
        </p:spPr>
        <p:txBody>
          <a:bodyPr/>
          <a:lstStyle/>
          <a:p>
            <a:pPr marL="0" indent="0" fontAlgn="base">
              <a:buNone/>
            </a:pPr>
            <a:r>
              <a:rPr lang="cs-CZ" b="1" dirty="0" smtClean="0">
                <a:solidFill>
                  <a:schemeClr val="tx1"/>
                </a:solidFill>
              </a:rPr>
              <a:t>UN3000-111WS  </a:t>
            </a:r>
            <a:r>
              <a:rPr lang="cs-CZ" b="1" dirty="0" smtClean="0">
                <a:solidFill>
                  <a:schemeClr val="tx2"/>
                </a:solidFill>
              </a:rPr>
              <a:t>Kompletní močová analýza</a:t>
            </a:r>
            <a:endParaRPr lang="cs-CZ" dirty="0" smtClean="0">
              <a:solidFill>
                <a:schemeClr val="tx2"/>
              </a:solidFill>
            </a:endParaRPr>
          </a:p>
          <a:p>
            <a:pPr marL="0" indent="0" fontAlgn="base">
              <a:buNone/>
            </a:pPr>
            <a:endParaRPr lang="cs-CZ" sz="2000" b="1" dirty="0" smtClean="0">
              <a:solidFill>
                <a:schemeClr val="tx2"/>
              </a:solidFill>
            </a:endParaRPr>
          </a:p>
          <a:p>
            <a:pPr marL="0" indent="0" fontAlgn="base">
              <a:buNone/>
            </a:pPr>
            <a:r>
              <a:rPr lang="cs-CZ" sz="2000" b="1" dirty="0" smtClean="0">
                <a:solidFill>
                  <a:schemeClr val="tx2"/>
                </a:solidFill>
              </a:rPr>
              <a:t>Složeno z:</a:t>
            </a:r>
          </a:p>
          <a:p>
            <a:pPr fontAlgn="base"/>
            <a:r>
              <a:rPr lang="cs-CZ" sz="2000" b="1" dirty="0" smtClean="0">
                <a:solidFill>
                  <a:schemeClr val="tx1"/>
                </a:solidFill>
              </a:rPr>
              <a:t>UC-3500</a:t>
            </a:r>
            <a:endParaRPr lang="cs-CZ" sz="2000" b="1" dirty="0">
              <a:solidFill>
                <a:schemeClr val="tx1"/>
              </a:solidFill>
            </a:endParaRPr>
          </a:p>
          <a:p>
            <a:pPr fontAlgn="base"/>
            <a:r>
              <a:rPr lang="cs-CZ" sz="2000" b="1" dirty="0">
                <a:solidFill>
                  <a:schemeClr val="tx1"/>
                </a:solidFill>
              </a:rPr>
              <a:t>UF-5000/4000</a:t>
            </a:r>
          </a:p>
          <a:p>
            <a:pPr fontAlgn="base"/>
            <a:r>
              <a:rPr lang="cs-CZ" sz="2000" b="1" dirty="0">
                <a:solidFill>
                  <a:schemeClr val="tx1"/>
                </a:solidFill>
              </a:rPr>
              <a:t>UD-10</a:t>
            </a:r>
          </a:p>
          <a:p>
            <a:pPr fontAlgn="base"/>
            <a:r>
              <a:rPr lang="cs-CZ" sz="2000" dirty="0" smtClean="0">
                <a:solidFill>
                  <a:schemeClr val="tx1"/>
                </a:solidFill>
              </a:rPr>
              <a:t>Dráhy pro vstup</a:t>
            </a:r>
          </a:p>
          <a:p>
            <a:pPr marL="0" indent="0" fontAlgn="base">
              <a:buNone/>
            </a:pP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smtClean="0">
                <a:solidFill>
                  <a:schemeClr val="tx1"/>
                </a:solidFill>
              </a:rPr>
              <a:t>   a výstup vzorků</a:t>
            </a:r>
          </a:p>
          <a:p>
            <a:pPr fontAlgn="base"/>
            <a:r>
              <a:rPr lang="cs-CZ" sz="2000" dirty="0" smtClean="0">
                <a:solidFill>
                  <a:schemeClr val="tx1"/>
                </a:solidFill>
              </a:rPr>
              <a:t>Podstavce s </a:t>
            </a:r>
          </a:p>
          <a:p>
            <a:pPr marL="0" indent="0" fontAlgn="base">
              <a:buNone/>
            </a:pPr>
            <a:r>
              <a:rPr lang="cs-CZ" sz="2000" dirty="0" smtClean="0">
                <a:solidFill>
                  <a:schemeClr val="tx1"/>
                </a:solidFill>
              </a:rPr>
              <a:t>     úložným prostorem</a:t>
            </a: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76872"/>
            <a:ext cx="5640735" cy="3897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6" y="35741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715" y="35741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252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9078144" cy="32403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sz="3600" b="1" dirty="0" smtClean="0"/>
              <a:t>Digitální mikroskopie</a:t>
            </a:r>
            <a:br>
              <a:rPr lang="cs-CZ" altLang="cs-CZ" sz="3600" b="1" dirty="0" smtClean="0"/>
            </a:br>
            <a:r>
              <a:rPr lang="cs-CZ" altLang="cs-CZ" sz="2400" b="1" dirty="0" smtClean="0"/>
              <a:t>nekoncentrované moče </a:t>
            </a:r>
            <a:br>
              <a:rPr lang="cs-CZ" altLang="cs-CZ" sz="2400" b="1" dirty="0" smtClean="0"/>
            </a:br>
            <a:endParaRPr lang="cs-CZ" altLang="cs-CZ" sz="3600" b="1" dirty="0" smtClean="0"/>
          </a:p>
        </p:txBody>
      </p:sp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4" y="57150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"/>
          <p:cNvSpPr>
            <a:spLocks noGrp="1" noChangeArrowheads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/>
          <a:lstStyle/>
          <a:p>
            <a:pPr eaLnBrk="1" hangingPunct="1"/>
            <a:r>
              <a:rPr lang="cs-CZ" altLang="cs-CZ" sz="4000" dirty="0" smtClean="0"/>
              <a:t>  </a:t>
            </a:r>
            <a:r>
              <a:rPr lang="cs-CZ" altLang="cs-CZ" sz="3600" b="1" dirty="0" smtClean="0"/>
              <a:t>IQ 200 (IRIS) – mikroskopická analýza</a:t>
            </a:r>
          </a:p>
        </p:txBody>
      </p:sp>
      <p:sp>
        <p:nvSpPr>
          <p:cNvPr id="62467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2003 - plně automatizovaná mikroskopická analýza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60 vzorků/hod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možnost prohlížení částic na obrazovce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možnost přeřazení do jiné kategorie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přístroj rozlišuje 12 základních kategorií (např. erytrocyty, leukocyty, </a:t>
            </a:r>
            <a:r>
              <a:rPr lang="cs-CZ" altLang="cs-CZ" sz="2000" dirty="0" err="1" smtClean="0"/>
              <a:t>epitelie</a:t>
            </a:r>
            <a:r>
              <a:rPr lang="cs-CZ" altLang="cs-CZ" sz="2000" dirty="0" smtClean="0"/>
              <a:t>, válce) a umožňuje tvorbu podkategorií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archivace zobrazení</a:t>
            </a:r>
          </a:p>
        </p:txBody>
      </p:sp>
      <p:pic>
        <p:nvPicPr>
          <p:cNvPr id="62468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060575"/>
            <a:ext cx="4038600" cy="2605088"/>
          </a:xfrm>
          <a:noFill/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258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IQ 200 (IRIS)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b="1" dirty="0" smtClean="0"/>
              <a:t>Princip přístroje: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 dirty="0" smtClean="0"/>
              <a:t>tenká vrstvička vzorku </a:t>
            </a:r>
            <a:r>
              <a:rPr lang="cs-CZ" altLang="cs-CZ" b="1" dirty="0" err="1" smtClean="0"/>
              <a:t>sendvičovitě</a:t>
            </a:r>
            <a:r>
              <a:rPr lang="cs-CZ" altLang="cs-CZ" b="1" dirty="0" smtClean="0"/>
              <a:t> uzavřená mezi vrstvy suspendované tekutiny se dostává do mikroskopu, který je spojen s digitální kamerou</a:t>
            </a:r>
          </a:p>
          <a:p>
            <a:pPr eaLnBrk="1" hangingPunct="1">
              <a:lnSpc>
                <a:spcPct val="90000"/>
              </a:lnSpc>
            </a:pPr>
            <a:endParaRPr lang="cs-CZ" altLang="cs-CZ" b="1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b="1" dirty="0" smtClean="0"/>
              <a:t>kamera s využitím stroboskopu zachytí 500 obrázků z jednoho vzorku - výsledný obraz je digitalizován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b="1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b="1" dirty="0" smtClean="0"/>
              <a:t>jednotlivé obrazy částic jsou izolovány do rámečků – každá částice zvlášť </a:t>
            </a:r>
          </a:p>
        </p:txBody>
      </p:sp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27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eaLnBrk="1" hangingPunct="1"/>
            <a:r>
              <a:rPr lang="cs-CZ" altLang="cs-CZ" sz="4000" dirty="0" smtClean="0"/>
              <a:t>Erytrocyty – zobrazení z IQ 200</a:t>
            </a:r>
          </a:p>
        </p:txBody>
      </p:sp>
      <p:pic>
        <p:nvPicPr>
          <p:cNvPr id="64515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628775"/>
            <a:ext cx="7200900" cy="4752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9999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FFFF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4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Chemická analýza moče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endParaRPr lang="cs-CZ" altLang="cs-CZ" sz="2400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automatizace od 80. let minulého století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přístroje využívají stanovení parametrů pomocí diagnostických proužků (suchá chemie)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err="1" smtClean="0"/>
              <a:t>semikvantitativní</a:t>
            </a:r>
            <a:r>
              <a:rPr lang="cs-CZ" altLang="cs-CZ" sz="2400" dirty="0" smtClean="0"/>
              <a:t> stanovení </a:t>
            </a:r>
            <a:r>
              <a:rPr lang="cs-CZ" altLang="cs-CZ" sz="2400" b="1" dirty="0" smtClean="0"/>
              <a:t>bilirubinu, </a:t>
            </a:r>
            <a:r>
              <a:rPr lang="cs-CZ" altLang="cs-CZ" sz="2400" b="1" dirty="0" err="1" smtClean="0"/>
              <a:t>urobilinogenu</a:t>
            </a:r>
            <a:r>
              <a:rPr lang="cs-CZ" altLang="cs-CZ" sz="2400" b="1" dirty="0" smtClean="0"/>
              <a:t>, bílkoviny, ketonů, hemoglobinu, leukocytů, dusitanů, pH, glukosy a specifické hmotnosti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standardizace měřící procedury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namáčení proužků x pipetování na jednotlivé reakční zóny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analýza  na principu </a:t>
            </a:r>
            <a:r>
              <a:rPr lang="cs-CZ" altLang="cs-CZ" b="1" dirty="0" smtClean="0"/>
              <a:t>reflexní fotometrie </a:t>
            </a:r>
            <a:r>
              <a:rPr lang="cs-CZ" altLang="cs-CZ" dirty="0" smtClean="0"/>
              <a:t>(případně </a:t>
            </a:r>
            <a:r>
              <a:rPr lang="cs-CZ" altLang="cs-CZ" b="1" dirty="0" smtClean="0"/>
              <a:t>digitální fotografie </a:t>
            </a:r>
            <a:r>
              <a:rPr lang="cs-CZ" altLang="cs-CZ" dirty="0" smtClean="0"/>
              <a:t>diagnostického proužku s vyvinutým zbarvením - </a:t>
            </a:r>
            <a:r>
              <a:rPr lang="cs-CZ" altLang="cs-CZ" dirty="0" err="1" smtClean="0"/>
              <a:t>Atellica</a:t>
            </a:r>
            <a:r>
              <a:rPr lang="cs-CZ" altLang="cs-CZ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453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838" y="44624"/>
            <a:ext cx="8943974" cy="115212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800" b="1" dirty="0" err="1" smtClean="0"/>
              <a:t>iRICELL</a:t>
            </a:r>
            <a:r>
              <a:rPr lang="cs-CZ" sz="2800" b="1" dirty="0" smtClean="0"/>
              <a:t> 3000plus</a:t>
            </a:r>
            <a:br>
              <a:rPr lang="cs-CZ" sz="2800" b="1" dirty="0" smtClean="0"/>
            </a:br>
            <a:r>
              <a:rPr lang="cs-CZ" sz="2800" b="1" dirty="0" smtClean="0"/>
              <a:t>IQ 200 SPRINT + </a:t>
            </a:r>
            <a:r>
              <a:rPr lang="cs-CZ" sz="2800" b="1" dirty="0" err="1" smtClean="0"/>
              <a:t>ichemVelocity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Beckman</a:t>
            </a:r>
            <a:endParaRPr lang="en-US" sz="2800" b="1" dirty="0"/>
          </a:p>
        </p:txBody>
      </p:sp>
      <p:pic>
        <p:nvPicPr>
          <p:cNvPr id="4100" name="Picture 4" descr="http://www.axonlab.com/var/em_plain_site/storage/images/media/bilder/axonlab-schweiz/produkte/urindiagnostik/iricell-2000-3000_2/4971-1-ger-CH/iRICELL-2000-3000_2_lightbox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61753"/>
            <a:ext cx="8162925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043608" y="1340768"/>
            <a:ext cx="7093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+mj-lt"/>
              </a:rPr>
              <a:t>Automatická mikroskopie + chemická analýza moče</a:t>
            </a:r>
          </a:p>
          <a:p>
            <a:r>
              <a:rPr lang="cs-CZ" b="1" dirty="0" smtClean="0">
                <a:latin typeface="+mj-lt"/>
              </a:rPr>
              <a:t>                                                                      100 testů/hod.</a:t>
            </a:r>
            <a:endParaRPr lang="cs-CZ" b="1" dirty="0">
              <a:latin typeface="+mj-lt"/>
            </a:endParaRPr>
          </a:p>
        </p:txBody>
      </p:sp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V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57150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27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147248" cy="2204864"/>
          </a:xfrm>
        </p:spPr>
        <p:txBody>
          <a:bodyPr/>
          <a:lstStyle/>
          <a:p>
            <a:r>
              <a:rPr lang="cs-CZ" sz="3200" b="1" dirty="0" err="1"/>
              <a:t>iRICELL</a:t>
            </a:r>
            <a:r>
              <a:rPr lang="cs-CZ" sz="3200" b="1" dirty="0"/>
              <a:t> 3000plus =IQ 200 </a:t>
            </a:r>
            <a:r>
              <a:rPr lang="cs-CZ" sz="3200" b="1" dirty="0" smtClean="0"/>
              <a:t>SPRINT</a:t>
            </a:r>
            <a:br>
              <a:rPr lang="cs-CZ" sz="3200" b="1" dirty="0" smtClean="0"/>
            </a:br>
            <a:r>
              <a:rPr lang="cs-CZ" sz="3200" b="1" dirty="0" smtClean="0"/>
              <a:t>+  </a:t>
            </a:r>
            <a:r>
              <a:rPr lang="cs-CZ" sz="3200" b="1" dirty="0" err="1" smtClean="0"/>
              <a:t>ichemVelocity</a:t>
            </a:r>
            <a:r>
              <a:rPr lang="cs-CZ" sz="3200" b="1" dirty="0"/>
              <a:t>, </a:t>
            </a:r>
            <a:r>
              <a:rPr lang="cs-CZ" sz="3200" b="1" dirty="0" err="1" smtClean="0"/>
              <a:t>Beckman</a:t>
            </a:r>
            <a:r>
              <a:rPr lang="cs-CZ" sz="3200" b="1" dirty="0" smtClean="0"/>
              <a:t> </a:t>
            </a:r>
            <a:r>
              <a:rPr lang="cs-CZ" b="1" dirty="0"/>
              <a:t/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3204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b="1" dirty="0" smtClean="0">
                <a:solidFill>
                  <a:schemeClr val="tx1"/>
                </a:solidFill>
              </a:rPr>
              <a:t>IQ </a:t>
            </a:r>
            <a:r>
              <a:rPr lang="cs-CZ" sz="2000" b="1" dirty="0">
                <a:solidFill>
                  <a:schemeClr val="tx1"/>
                </a:solidFill>
              </a:rPr>
              <a:t>200 </a:t>
            </a:r>
            <a:r>
              <a:rPr lang="cs-CZ" sz="2000" b="1" dirty="0" smtClean="0">
                <a:solidFill>
                  <a:schemeClr val="tx1"/>
                </a:solidFill>
              </a:rPr>
              <a:t>SPRINT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100 testů/hod.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12 základních a </a:t>
            </a:r>
            <a:r>
              <a:rPr lang="cs-CZ" sz="2000" dirty="0">
                <a:solidFill>
                  <a:schemeClr val="tx1"/>
                </a:solidFill>
              </a:rPr>
              <a:t>27 předem </a:t>
            </a:r>
            <a:endParaRPr lang="cs-CZ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smtClean="0">
                <a:solidFill>
                  <a:schemeClr val="tx1"/>
                </a:solidFill>
              </a:rPr>
              <a:t>      definovaných podkategorií</a:t>
            </a:r>
            <a:endParaRPr lang="cs-CZ" sz="2000" b="1" dirty="0" smtClean="0"/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b="1" dirty="0" smtClean="0"/>
          </a:p>
          <a:p>
            <a:pPr marL="0" indent="0">
              <a:buNone/>
            </a:pPr>
            <a:endParaRPr lang="cs-CZ" sz="2000" b="1" dirty="0" smtClean="0"/>
          </a:p>
          <a:p>
            <a:pPr marL="0" indent="0">
              <a:buNone/>
            </a:pPr>
            <a:r>
              <a:rPr lang="cs-CZ" sz="2000" b="1" dirty="0" err="1" smtClean="0">
                <a:solidFill>
                  <a:schemeClr val="tx1"/>
                </a:solidFill>
              </a:rPr>
              <a:t>ichemVelocity</a:t>
            </a:r>
            <a:r>
              <a:rPr lang="cs-CZ" sz="2000" b="1" dirty="0" smtClean="0">
                <a:solidFill>
                  <a:schemeClr val="tx1"/>
                </a:solidFill>
              </a:rPr>
              <a:t>: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Minim. Objem 2 ml moče</a:t>
            </a:r>
          </a:p>
          <a:p>
            <a:r>
              <a:rPr lang="cs-CZ" sz="2000" dirty="0">
                <a:solidFill>
                  <a:schemeClr val="tx1"/>
                </a:solidFill>
              </a:rPr>
              <a:t>240 vzorků / </a:t>
            </a:r>
            <a:r>
              <a:rPr lang="cs-CZ" sz="2000" dirty="0" smtClean="0">
                <a:solidFill>
                  <a:schemeClr val="tx1"/>
                </a:solidFill>
              </a:rPr>
              <a:t>hodinu</a:t>
            </a:r>
          </a:p>
          <a:p>
            <a:r>
              <a:rPr lang="cs-CZ" sz="2000" dirty="0" smtClean="0">
                <a:solidFill>
                  <a:schemeClr val="tx1"/>
                </a:solidFill>
              </a:rPr>
              <a:t>13 </a:t>
            </a:r>
            <a:r>
              <a:rPr lang="cs-CZ" sz="2000" dirty="0">
                <a:solidFill>
                  <a:schemeClr val="tx1"/>
                </a:solidFill>
              </a:rPr>
              <a:t>metod včetně hustoty, barvy a </a:t>
            </a:r>
            <a:r>
              <a:rPr lang="cs-CZ" sz="2000" dirty="0" smtClean="0">
                <a:solidFill>
                  <a:schemeClr val="tx1"/>
                </a:solidFill>
              </a:rPr>
              <a:t>zákalu (askorbová)</a:t>
            </a:r>
            <a:endParaRPr lang="cs-CZ" sz="2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/>
            </a:r>
            <a:br>
              <a:rPr lang="cs-CZ" sz="2000" b="1" dirty="0">
                <a:solidFill>
                  <a:schemeClr val="tx1"/>
                </a:solidFill>
              </a:rPr>
            </a:b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18434" name="Picture 2" descr="C:\Users\Mirka\Documents\Nová složka\stažený soub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76872"/>
            <a:ext cx="3457748" cy="193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irka\Documents\Nová složka\UNC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6839"/>
            <a:ext cx="1448002" cy="3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47529" cy="373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V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6593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1907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75224\Documents\Vzdělávání\E-learning\Mocky\IQ\My Pictures\Granulvalce\granulovane valce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4" y="57150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28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863947"/>
          </a:xfrm>
        </p:spPr>
        <p:txBody>
          <a:bodyPr/>
          <a:lstStyle/>
          <a:p>
            <a:pPr eaLnBrk="1" hangingPunct="1"/>
            <a:r>
              <a:rPr lang="cs-CZ" altLang="cs-CZ" sz="3600" b="1" dirty="0" smtClean="0"/>
              <a:t>FUS-2000, DIRUI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1772816"/>
            <a:ext cx="464400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cs-CZ" b="1" dirty="0">
                <a:latin typeface="+mj-lt"/>
              </a:rPr>
              <a:t>Přístroj je </a:t>
            </a:r>
            <a:r>
              <a:rPr lang="cs-CZ" b="1" dirty="0">
                <a:solidFill>
                  <a:schemeClr val="tx2"/>
                </a:solidFill>
                <a:latin typeface="+mj-lt"/>
              </a:rPr>
              <a:t>hybridní močový analyzátor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cs-CZ" b="1" dirty="0">
              <a:latin typeface="+mj-lt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cs-CZ" b="1" dirty="0">
                <a:latin typeface="+mj-lt"/>
              </a:rPr>
              <a:t>Provádí chemickou analýzu i </a:t>
            </a:r>
            <a:r>
              <a:rPr lang="cs-CZ" b="1" dirty="0" smtClean="0">
                <a:latin typeface="+mj-lt"/>
              </a:rPr>
              <a:t>digitální zobrazovací </a:t>
            </a:r>
            <a:r>
              <a:rPr lang="cs-CZ" b="1" dirty="0">
                <a:latin typeface="+mj-lt"/>
              </a:rPr>
              <a:t>vyšetření </a:t>
            </a:r>
            <a:r>
              <a:rPr lang="cs-CZ" b="1" dirty="0" smtClean="0">
                <a:latin typeface="+mj-lt"/>
              </a:rPr>
              <a:t>moče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cs-CZ" b="1" dirty="0">
              <a:latin typeface="+mj-lt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cs-CZ" b="1" dirty="0">
                <a:solidFill>
                  <a:srgbClr val="C00000"/>
                </a:solidFill>
              </a:rPr>
              <a:t>Princip je stejný jako u systému </a:t>
            </a:r>
          </a:p>
          <a:p>
            <a:pPr>
              <a:defRPr/>
            </a:pPr>
            <a:r>
              <a:rPr lang="cs-CZ" b="1" dirty="0">
                <a:solidFill>
                  <a:srgbClr val="C00000"/>
                </a:solidFill>
              </a:rPr>
              <a:t>     </a:t>
            </a:r>
            <a:r>
              <a:rPr lang="cs-CZ" b="1" dirty="0" err="1">
                <a:solidFill>
                  <a:srgbClr val="C00000"/>
                </a:solidFill>
              </a:rPr>
              <a:t>iQ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smtClean="0">
                <a:solidFill>
                  <a:srgbClr val="C00000"/>
                </a:solidFill>
              </a:rPr>
              <a:t>200 (provádí 650 snímků/vzorek), </a:t>
            </a:r>
          </a:p>
          <a:p>
            <a:pPr>
              <a:defRPr/>
            </a:pPr>
            <a:r>
              <a:rPr lang="cs-CZ" b="1" dirty="0" smtClean="0">
                <a:solidFill>
                  <a:srgbClr val="C00000"/>
                </a:solidFill>
              </a:rPr>
              <a:t>     ale zařízení </a:t>
            </a:r>
            <a:r>
              <a:rPr lang="cs-CZ" b="1" dirty="0">
                <a:solidFill>
                  <a:srgbClr val="C00000"/>
                </a:solidFill>
              </a:rPr>
              <a:t>je umístěno v </a:t>
            </a:r>
            <a:r>
              <a:rPr lang="cs-CZ" b="1" dirty="0" smtClean="0">
                <a:solidFill>
                  <a:srgbClr val="C00000"/>
                </a:solidFill>
              </a:rPr>
              <a:t>jedné skříni</a:t>
            </a:r>
            <a:endParaRPr lang="cs-CZ" b="1" dirty="0">
              <a:latin typeface="+mj-lt"/>
            </a:endParaRPr>
          </a:p>
          <a:p>
            <a:pPr>
              <a:defRPr/>
            </a:pPr>
            <a:endParaRPr lang="cs-CZ" b="1" dirty="0">
              <a:latin typeface="+mj-lt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cs-CZ" b="1" dirty="0">
                <a:latin typeface="+mj-lt"/>
              </a:rPr>
              <a:t>Pro obě metodiky je využit </a:t>
            </a:r>
            <a:endParaRPr lang="cs-CZ" b="1" dirty="0" smtClean="0">
              <a:latin typeface="+mj-lt"/>
            </a:endParaRPr>
          </a:p>
          <a:p>
            <a:pPr>
              <a:defRPr/>
            </a:pPr>
            <a:r>
              <a:rPr lang="cs-CZ" b="1" dirty="0">
                <a:latin typeface="+mj-lt"/>
              </a:rPr>
              <a:t> </a:t>
            </a:r>
            <a:r>
              <a:rPr lang="cs-CZ" b="1" dirty="0" smtClean="0">
                <a:latin typeface="+mj-lt"/>
              </a:rPr>
              <a:t>    jeden </a:t>
            </a:r>
            <a:r>
              <a:rPr lang="cs-CZ" b="1" dirty="0" err="1">
                <a:latin typeface="+mj-lt"/>
              </a:rPr>
              <a:t>pipetor</a:t>
            </a:r>
            <a:endParaRPr lang="cs-CZ" b="1" dirty="0">
              <a:latin typeface="+mj-lt"/>
            </a:endParaRPr>
          </a:p>
          <a:p>
            <a:pPr>
              <a:defRPr/>
            </a:pPr>
            <a:endParaRPr lang="cs-CZ" b="1" dirty="0">
              <a:latin typeface="+mj-lt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485" y="3981450"/>
            <a:ext cx="5054327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63885"/>
          </a:xfrm>
        </p:spPr>
        <p:txBody>
          <a:bodyPr/>
          <a:lstStyle/>
          <a:p>
            <a:r>
              <a:rPr lang="en-US" altLang="cs-CZ" sz="3600" b="1" dirty="0" smtClean="0"/>
              <a:t>FUS-2000</a:t>
            </a:r>
            <a:endParaRPr lang="cs-CZ" altLang="cs-CZ" sz="3600" b="1" dirty="0" smtClean="0"/>
          </a:p>
        </p:txBody>
      </p:sp>
      <p:sp>
        <p:nvSpPr>
          <p:cNvPr id="61443" name="Rectangle 3"/>
          <p:cNvSpPr>
            <a:spLocks noGrp="1"/>
          </p:cNvSpPr>
          <p:nvPr>
            <p:ph type="body" idx="1"/>
          </p:nvPr>
        </p:nvSpPr>
        <p:spPr>
          <a:xfrm>
            <a:off x="457200" y="1700808"/>
            <a:ext cx="8229600" cy="4425355"/>
          </a:xfrm>
        </p:spPr>
        <p:txBody>
          <a:bodyPr>
            <a:normAutofit lnSpcReduction="10000"/>
          </a:bodyPr>
          <a:lstStyle/>
          <a:p>
            <a:r>
              <a:rPr lang="cs-CZ" altLang="cs-CZ" sz="2000" b="1" dirty="0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Výkon</a:t>
            </a:r>
            <a:r>
              <a:rPr lang="en-US" altLang="cs-CZ" sz="2000" b="1" dirty="0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:</a:t>
            </a:r>
            <a:r>
              <a:rPr lang="en-US" altLang="cs-CZ" sz="2000" b="1" dirty="0" smtClean="0">
                <a:ea typeface="宋体" pitchFamily="2" charset="-122"/>
                <a:cs typeface="Arial" charset="0"/>
              </a:rPr>
              <a:t> </a:t>
            </a:r>
            <a:r>
              <a:rPr lang="en-US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120 tests/hour</a:t>
            </a:r>
          </a:p>
          <a:p>
            <a:r>
              <a:rPr lang="en-US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Minim</a:t>
            </a:r>
            <a:r>
              <a:rPr lang="cs-CZ" altLang="cs-CZ" sz="2000" b="1" dirty="0" err="1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ální</a:t>
            </a: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 objem</a:t>
            </a:r>
            <a:r>
              <a:rPr lang="en-US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 – 3 m</a:t>
            </a: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L</a:t>
            </a:r>
          </a:p>
          <a:p>
            <a:r>
              <a:rPr lang="cs-CZ" altLang="cs-CZ" sz="2000" b="1" dirty="0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Doba analýzy - 100s</a:t>
            </a:r>
          </a:p>
          <a:p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Při nedostatku materiálu se provede pouze mikroskopie</a:t>
            </a:r>
          </a:p>
          <a:p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Možnost zvětšení částic</a:t>
            </a:r>
          </a:p>
          <a:p>
            <a:r>
              <a:rPr lang="cs-CZ" altLang="cs-CZ" sz="2000" b="1" dirty="0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Speciální mytí po hustých</a:t>
            </a:r>
          </a:p>
          <a:p>
            <a:pPr marL="0" indent="0">
              <a:buNone/>
            </a:pPr>
            <a:r>
              <a:rPr lang="cs-CZ" altLang="cs-CZ" sz="2000" b="1" dirty="0">
                <a:solidFill>
                  <a:schemeClr val="tx2"/>
                </a:solidFill>
                <a:ea typeface="宋体" pitchFamily="2" charset="-122"/>
                <a:cs typeface="Arial" charset="0"/>
              </a:rPr>
              <a:t> </a:t>
            </a:r>
            <a:r>
              <a:rPr lang="cs-CZ" altLang="cs-CZ" sz="2000" b="1" dirty="0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   vzorcích</a:t>
            </a:r>
          </a:p>
          <a:p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Tichý chod přístroje</a:t>
            </a:r>
          </a:p>
          <a:p>
            <a:r>
              <a:rPr lang="cs-CZ" altLang="cs-CZ" sz="2000" b="1" dirty="0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Big </a:t>
            </a:r>
            <a:r>
              <a:rPr lang="cs-CZ" altLang="cs-CZ" sz="2000" b="1" dirty="0" err="1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picture</a:t>
            </a:r>
            <a:r>
              <a:rPr lang="cs-CZ" altLang="cs-CZ" sz="2000" b="1" dirty="0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 </a:t>
            </a: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– odpovídá</a:t>
            </a:r>
          </a:p>
          <a:p>
            <a:pPr marL="0" indent="0">
              <a:buNone/>
            </a:pP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    mikroskopickému poli</a:t>
            </a:r>
          </a:p>
          <a:p>
            <a:r>
              <a:rPr lang="cs-CZ" altLang="cs-CZ" sz="2000" b="1" dirty="0" err="1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Chem.anal</a:t>
            </a: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.-reflexní fotometrie</a:t>
            </a:r>
          </a:p>
          <a:p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Fyzik. </a:t>
            </a:r>
            <a:r>
              <a:rPr lang="cs-CZ" altLang="cs-CZ" sz="2000" b="1" dirty="0" err="1">
                <a:solidFill>
                  <a:schemeClr val="tx1"/>
                </a:solidFill>
                <a:ea typeface="宋体" pitchFamily="2" charset="-122"/>
                <a:cs typeface="Arial" charset="0"/>
              </a:rPr>
              <a:t>a</a:t>
            </a:r>
            <a:r>
              <a:rPr lang="cs-CZ" altLang="cs-CZ" sz="2000" b="1" dirty="0" err="1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nal</a:t>
            </a: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. – refraktometrie (na </a:t>
            </a:r>
            <a:r>
              <a:rPr lang="cs-CZ" altLang="cs-CZ" sz="2000" b="1" dirty="0" err="1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spec</a:t>
            </a: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. hustotu) + měření barvy </a:t>
            </a:r>
            <a:r>
              <a:rPr lang="cs-CZ" altLang="cs-CZ" sz="2000" b="1" dirty="0">
                <a:solidFill>
                  <a:schemeClr val="tx1"/>
                </a:solidFill>
                <a:ea typeface="宋体" pitchFamily="2" charset="-122"/>
                <a:cs typeface="Arial" charset="0"/>
              </a:rPr>
              <a:t>a</a:t>
            </a: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 turbidity</a:t>
            </a:r>
            <a:endParaRPr lang="en-US" altLang="cs-CZ" sz="2000" b="1" dirty="0" smtClean="0">
              <a:solidFill>
                <a:schemeClr val="tx1"/>
              </a:solidFill>
              <a:ea typeface="宋体" pitchFamily="2" charset="-122"/>
              <a:cs typeface="Arial" charset="0"/>
            </a:endParaRPr>
          </a:p>
        </p:txBody>
      </p:sp>
      <p:pic>
        <p:nvPicPr>
          <p:cNvPr id="6144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842" y="3140968"/>
            <a:ext cx="3062528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163" y="61913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18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altLang="cs-CZ" sz="3600" b="1" dirty="0" err="1" smtClean="0"/>
              <a:t>Uric</a:t>
            </a:r>
            <a:r>
              <a:rPr lang="cs-CZ" altLang="cs-CZ" sz="3600" b="1" dirty="0" smtClean="0"/>
              <a:t> acid</a:t>
            </a:r>
          </a:p>
        </p:txBody>
      </p:sp>
      <p:pic>
        <p:nvPicPr>
          <p:cNvPr id="1026" name="Picture 2" descr="G:\Screenshots\KM masivni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70" r="21753" b="40951"/>
          <a:stretch/>
        </p:blipFill>
        <p:spPr bwMode="auto">
          <a:xfrm>
            <a:off x="1" y="980728"/>
            <a:ext cx="9144000" cy="56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56644"/>
            <a:ext cx="115252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2" y="39181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20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3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DIRUI FUS-3000Plus</a:t>
            </a:r>
          </a:p>
        </p:txBody>
      </p:sp>
      <p:sp>
        <p:nvSpPr>
          <p:cNvPr id="51216" name="Rectangle 1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sz="2000" dirty="0">
                <a:solidFill>
                  <a:schemeClr val="accent2"/>
                </a:solidFill>
              </a:rPr>
              <a:t>Technická vylepšení: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000" dirty="0" smtClean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0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Sledování teploty a vlhkosti proužků v zásobníku, stabilita 3 dny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Integrovaný promývací roztok, vylepšené promývání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Funkce síta vzorků - </a:t>
            </a:r>
            <a:r>
              <a:rPr lang="cs-CZ" altLang="cs-CZ" sz="2000" dirty="0" err="1">
                <a:solidFill>
                  <a:schemeClr val="tx1"/>
                </a:solidFill>
              </a:rPr>
              <a:t>gating</a:t>
            </a:r>
            <a:endParaRPr lang="cs-CZ" altLang="cs-CZ" sz="2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Měření kontrol v jednom stojanu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Vylepšená správa reagencií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Snížení aspirovaného množství vzorku </a:t>
            </a:r>
            <a:r>
              <a:rPr lang="cs-CZ" altLang="cs-CZ" sz="2000" b="1" dirty="0">
                <a:solidFill>
                  <a:schemeClr val="tx1"/>
                </a:solidFill>
              </a:rPr>
              <a:t>pro chemické vyšetření </a:t>
            </a:r>
            <a:r>
              <a:rPr lang="cs-CZ" altLang="cs-CZ" sz="2000" b="1" dirty="0" smtClean="0">
                <a:solidFill>
                  <a:schemeClr val="tx1"/>
                </a:solidFill>
              </a:rPr>
              <a:t>na </a:t>
            </a:r>
            <a:r>
              <a:rPr lang="cs-CZ" altLang="cs-CZ" sz="2000" b="1" dirty="0">
                <a:solidFill>
                  <a:schemeClr val="tx1"/>
                </a:solidFill>
              </a:rPr>
              <a:t>0.4ml</a:t>
            </a:r>
          </a:p>
        </p:txBody>
      </p:sp>
      <p:sp>
        <p:nvSpPr>
          <p:cNvPr id="51215" name="Rectangle 1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sz="2000" dirty="0">
                <a:solidFill>
                  <a:schemeClr val="accent2"/>
                </a:solidFill>
              </a:rPr>
              <a:t>Vylepšení měřených parametrů:</a:t>
            </a:r>
          </a:p>
          <a:p>
            <a:pPr>
              <a:lnSpc>
                <a:spcPct val="90000"/>
              </a:lnSpc>
            </a:pPr>
            <a:endParaRPr lang="cs-CZ" altLang="cs-CZ" sz="20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000" b="1" dirty="0">
                <a:solidFill>
                  <a:schemeClr val="tx1"/>
                </a:solidFill>
              </a:rPr>
              <a:t>Zvětšení elementů odpovídá HPF – 400x</a:t>
            </a:r>
          </a:p>
          <a:p>
            <a:pPr>
              <a:lnSpc>
                <a:spcPct val="90000"/>
              </a:lnSpc>
            </a:pPr>
            <a:r>
              <a:rPr lang="cs-CZ" altLang="cs-CZ" sz="2000" b="1" dirty="0">
                <a:solidFill>
                  <a:schemeClr val="tx1"/>
                </a:solidFill>
              </a:rPr>
              <a:t>4 násobné navýšení počtu snímků zorných polí oproti předchozímu modelu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Rozdělení erytrocytů do 5 kategorií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Rozdělení bakterií do 2 kategorií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Měření konduktivity vzorku</a:t>
            </a:r>
          </a:p>
        </p:txBody>
      </p:sp>
    </p:spTree>
    <p:extLst>
      <p:ext uri="{BB962C8B-B14F-4D97-AF65-F5344CB8AC3E}">
        <p14:creationId xmlns:p14="http://schemas.microsoft.com/office/powerpoint/2010/main" val="347692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DIRUI FUS-1000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sz="2000" b="1" dirty="0">
                <a:solidFill>
                  <a:srgbClr val="A50021"/>
                </a:solidFill>
              </a:rPr>
              <a:t>Technická vylepšení: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0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Sledování teploty a vlhkosti proužků v zásobníku, stabilita 3 dny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Funkce síta vzorků - „</a:t>
            </a:r>
            <a:r>
              <a:rPr lang="cs-CZ" altLang="cs-CZ" sz="2000" dirty="0" err="1">
                <a:solidFill>
                  <a:schemeClr val="tx1"/>
                </a:solidFill>
              </a:rPr>
              <a:t>gating</a:t>
            </a:r>
            <a:r>
              <a:rPr lang="cs-CZ" altLang="cs-CZ" sz="2000" dirty="0">
                <a:solidFill>
                  <a:schemeClr val="tx1"/>
                </a:solidFill>
              </a:rPr>
              <a:t>“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Měření kontrol v jednom stojanu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Vylepšená správa reagencií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sz="2000" b="1" dirty="0">
                <a:solidFill>
                  <a:srgbClr val="A50021"/>
                </a:solidFill>
              </a:rPr>
              <a:t>Vylepšení měřených parametrů:</a:t>
            </a:r>
          </a:p>
          <a:p>
            <a:pPr>
              <a:lnSpc>
                <a:spcPct val="90000"/>
              </a:lnSpc>
            </a:pPr>
            <a:endParaRPr lang="cs-CZ" altLang="cs-CZ" sz="20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000" b="1" dirty="0">
                <a:solidFill>
                  <a:schemeClr val="tx1"/>
                </a:solidFill>
              </a:rPr>
              <a:t>Nejmenší hybridní močový analyzátor na světe</a:t>
            </a:r>
          </a:p>
          <a:p>
            <a:pPr>
              <a:lnSpc>
                <a:spcPct val="90000"/>
              </a:lnSpc>
            </a:pPr>
            <a:r>
              <a:rPr lang="cs-CZ" altLang="cs-CZ" sz="2000" b="1" dirty="0">
                <a:solidFill>
                  <a:schemeClr val="tx1"/>
                </a:solidFill>
              </a:rPr>
              <a:t>Zvětšení elementů odpovídá HPF – 400x, stejně jako FUS-3000Plus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Rychlost 60 </a:t>
            </a:r>
            <a:r>
              <a:rPr lang="cs-CZ" altLang="cs-CZ" sz="2000" dirty="0" err="1">
                <a:solidFill>
                  <a:schemeClr val="tx1"/>
                </a:solidFill>
              </a:rPr>
              <a:t>vz</a:t>
            </a:r>
            <a:r>
              <a:rPr lang="cs-CZ" altLang="cs-CZ" sz="2000" dirty="0">
                <a:solidFill>
                  <a:schemeClr val="tx1"/>
                </a:solidFill>
              </a:rPr>
              <a:t>./hod.</a:t>
            </a:r>
            <a:endParaRPr lang="en-US" altLang="cs-CZ" sz="2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altLang="cs-CZ" sz="2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cs-CZ" sz="2000" dirty="0" err="1">
                <a:solidFill>
                  <a:schemeClr val="tx1"/>
                </a:solidFill>
              </a:rPr>
              <a:t>Oproti</a:t>
            </a:r>
            <a:r>
              <a:rPr lang="en-US" altLang="cs-CZ" sz="2000" dirty="0">
                <a:solidFill>
                  <a:schemeClr val="tx1"/>
                </a:solidFill>
              </a:rPr>
              <a:t> FUS-3000 </a:t>
            </a:r>
            <a:r>
              <a:rPr lang="cs-CZ" altLang="cs-CZ" sz="2000" dirty="0">
                <a:solidFill>
                  <a:schemeClr val="tx1"/>
                </a:solidFill>
              </a:rPr>
              <a:t>postrádá</a:t>
            </a:r>
            <a:endParaRPr lang="en-US" altLang="cs-CZ" sz="2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1000" dirty="0">
                <a:solidFill>
                  <a:schemeClr val="tx1"/>
                </a:solidFill>
              </a:rPr>
              <a:t>(x) Rozdělení </a:t>
            </a:r>
            <a:r>
              <a:rPr lang="cs-CZ" altLang="cs-CZ" sz="1000" dirty="0" err="1">
                <a:solidFill>
                  <a:schemeClr val="tx1"/>
                </a:solidFill>
              </a:rPr>
              <a:t>ery</a:t>
            </a:r>
            <a:r>
              <a:rPr lang="cs-CZ" altLang="cs-CZ" sz="1000" dirty="0">
                <a:solidFill>
                  <a:schemeClr val="tx1"/>
                </a:solidFill>
              </a:rPr>
              <a:t> do 5 skupin</a:t>
            </a:r>
          </a:p>
          <a:p>
            <a:pPr>
              <a:lnSpc>
                <a:spcPct val="90000"/>
              </a:lnSpc>
            </a:pPr>
            <a:r>
              <a:rPr lang="cs-CZ" altLang="cs-CZ" sz="1000" dirty="0">
                <a:solidFill>
                  <a:schemeClr val="tx1"/>
                </a:solidFill>
              </a:rPr>
              <a:t>(x) Rozdělení bakterií do 2 skupin</a:t>
            </a:r>
          </a:p>
          <a:p>
            <a:pPr>
              <a:lnSpc>
                <a:spcPct val="90000"/>
              </a:lnSpc>
            </a:pPr>
            <a:r>
              <a:rPr lang="cs-CZ" altLang="cs-CZ" sz="1000" dirty="0">
                <a:solidFill>
                  <a:schemeClr val="tx1"/>
                </a:solidFill>
              </a:rPr>
              <a:t>(x) Měření konduktivity vzorku</a:t>
            </a:r>
          </a:p>
          <a:p>
            <a:pPr>
              <a:lnSpc>
                <a:spcPct val="90000"/>
              </a:lnSpc>
            </a:pPr>
            <a:r>
              <a:rPr lang="cs-CZ" altLang="cs-CZ" sz="1000" dirty="0">
                <a:solidFill>
                  <a:schemeClr val="tx1"/>
                </a:solidFill>
              </a:rPr>
              <a:t>(x) Vysoká rychlost</a:t>
            </a:r>
          </a:p>
          <a:p>
            <a:pPr>
              <a:lnSpc>
                <a:spcPct val="90000"/>
              </a:lnSpc>
            </a:pPr>
            <a:r>
              <a:rPr lang="cs-CZ" altLang="cs-CZ" sz="1000" dirty="0">
                <a:solidFill>
                  <a:schemeClr val="tx1"/>
                </a:solidFill>
              </a:rPr>
              <a:t>(x) Kapacitní podavač stojánků</a:t>
            </a:r>
          </a:p>
          <a:p>
            <a:pPr>
              <a:lnSpc>
                <a:spcPct val="90000"/>
              </a:lnSpc>
            </a:pPr>
            <a:endParaRPr lang="cs-CZ" altLang="cs-CZ" sz="1000" b="1" dirty="0"/>
          </a:p>
          <a:p>
            <a:pPr>
              <a:lnSpc>
                <a:spcPct val="90000"/>
              </a:lnSpc>
            </a:pPr>
            <a:endParaRPr lang="cs-CZ" alt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428945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12776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3600" b="1" dirty="0" smtClean="0"/>
              <a:t>Simulace zorného pole</a:t>
            </a:r>
            <a:br>
              <a:rPr lang="cs-CZ" altLang="cs-CZ" sz="3600" b="1" dirty="0" smtClean="0"/>
            </a:br>
            <a:r>
              <a:rPr lang="cs-CZ" altLang="cs-CZ" sz="2400" dirty="0" smtClean="0"/>
              <a:t>(funkci mají všechny analyzátory </a:t>
            </a:r>
            <a:r>
              <a:rPr lang="cs-CZ" altLang="cs-CZ" sz="2400" dirty="0" err="1" smtClean="0"/>
              <a:t>Dirui</a:t>
            </a:r>
            <a:r>
              <a:rPr lang="cs-CZ" altLang="cs-CZ" sz="2400" dirty="0" smtClean="0"/>
              <a:t>) </a:t>
            </a:r>
          </a:p>
        </p:txBody>
      </p:sp>
      <p:pic>
        <p:nvPicPr>
          <p:cNvPr id="6147" name="Picture 5" descr="Big Picture (2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688" y="1600200"/>
            <a:ext cx="8047037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4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ERY - </a:t>
            </a:r>
            <a:r>
              <a:rPr lang="cs-CZ" altLang="cs-CZ" dirty="0" err="1" smtClean="0"/>
              <a:t>akantocyty</a:t>
            </a:r>
            <a:endParaRPr lang="cs-CZ" altLang="cs-CZ" dirty="0" smtClean="0"/>
          </a:p>
        </p:txBody>
      </p:sp>
      <p:pic>
        <p:nvPicPr>
          <p:cNvPr id="9219" name="Picture 4" descr="ARBC (2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688" y="1600200"/>
            <a:ext cx="8047037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1486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chemeClr val="tx2"/>
                </a:solidFill>
                <a:latin typeface="+mn-lt"/>
              </a:rPr>
              <a:t>Diagnostické proužky</a:t>
            </a: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2339975" y="1773238"/>
            <a:ext cx="6346825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Matrice pro suchá činidla</a:t>
            </a:r>
            <a:r>
              <a:rPr lang="cs-CZ" altLang="cs-CZ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 - Impregnovaná vlákna</a:t>
            </a:r>
            <a:endParaRPr lang="cs-CZ" altLang="cs-CZ" sz="2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Analyzovaný vzorek (moč) je aplikován  na  povrch  pevné  fáze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Difunduje</a:t>
            </a:r>
            <a:r>
              <a:rPr lang="cs-CZ" altLang="cs-CZ" sz="2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do její matrice a  </a:t>
            </a:r>
            <a:r>
              <a:rPr lang="cs-CZ" altLang="cs-CZ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rozpouští</a:t>
            </a:r>
            <a:r>
              <a:rPr lang="cs-CZ" altLang="cs-CZ" sz="2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 suché  činidlo, které  je  v  matrici dispergováno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Rozpuštěné </a:t>
            </a:r>
            <a:r>
              <a:rPr lang="cs-CZ" altLang="cs-CZ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činidlo reaguje s analyzovanou látkou</a:t>
            </a:r>
            <a:r>
              <a:rPr lang="cs-CZ" altLang="cs-CZ" sz="2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za vzniku barevného produktu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Výsledné zbarvení  na  povrchu pevné  fáze je sledováno vizuálně nebo instrumentálně</a:t>
            </a:r>
          </a:p>
        </p:txBody>
      </p:sp>
      <p:pic>
        <p:nvPicPr>
          <p:cNvPr id="307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89138"/>
            <a:ext cx="1914525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06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Spermie</a:t>
            </a:r>
          </a:p>
        </p:txBody>
      </p:sp>
      <p:pic>
        <p:nvPicPr>
          <p:cNvPr id="26627" name="Picture 4" descr="SPRM (3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688" y="1600200"/>
            <a:ext cx="8047037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31501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/>
              <a:t>Tripelfosfáty</a:t>
            </a:r>
            <a:endParaRPr lang="cs-CZ" altLang="cs-CZ" dirty="0" smtClean="0"/>
          </a:p>
        </p:txBody>
      </p:sp>
      <p:pic>
        <p:nvPicPr>
          <p:cNvPr id="32771" name="Picture 4" descr="MAPH (1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688" y="1600200"/>
            <a:ext cx="8047037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592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64502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600" b="1" dirty="0"/>
              <a:t>Automatická analýza močového </a:t>
            </a:r>
            <a:r>
              <a:rPr lang="cs-CZ" sz="3600" b="1" dirty="0" smtClean="0"/>
              <a:t>sedimentu </a:t>
            </a:r>
            <a:r>
              <a:rPr lang="cs-CZ" sz="2400" b="1" dirty="0" smtClean="0"/>
              <a:t>– </a:t>
            </a:r>
            <a:r>
              <a:rPr lang="cs-CZ" sz="2400" b="1" dirty="0" smtClean="0">
                <a:solidFill>
                  <a:schemeClr val="tx1"/>
                </a:solidFill>
              </a:rPr>
              <a:t>s centrifugací</a:t>
            </a:r>
            <a:endParaRPr lang="cs-CZ" sz="2400" dirty="0">
              <a:solidFill>
                <a:schemeClr val="tx1"/>
              </a:solidFill>
            </a:endParaRPr>
          </a:p>
        </p:txBody>
      </p:sp>
      <p:pic>
        <p:nvPicPr>
          <p:cNvPr id="3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1" y="76992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30956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4387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8435280" cy="112474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sz="2800" b="1" dirty="0" smtClean="0"/>
              <a:t>LabUMat2 </a:t>
            </a:r>
            <a:r>
              <a:rPr lang="cs-CZ" altLang="cs-CZ" sz="2800" b="1" dirty="0"/>
              <a:t>and </a:t>
            </a:r>
            <a:r>
              <a:rPr lang="cs-CZ" altLang="cs-CZ" sz="2800" b="1" dirty="0" smtClean="0"/>
              <a:t>UriSed3 </a:t>
            </a:r>
            <a:r>
              <a:rPr lang="cs-CZ" altLang="cs-CZ" sz="2800" b="1" dirty="0"/>
              <a:t>, </a:t>
            </a:r>
            <a:r>
              <a:rPr lang="cs-CZ" altLang="cs-CZ" sz="2800" b="1" dirty="0" smtClean="0"/>
              <a:t>77 </a:t>
            </a:r>
            <a:r>
              <a:rPr lang="cs-CZ" altLang="cs-CZ" sz="2800" dirty="0" smtClean="0"/>
              <a:t>Elektronika </a:t>
            </a:r>
            <a:br>
              <a:rPr lang="cs-CZ" altLang="cs-CZ" sz="2800" dirty="0" smtClean="0"/>
            </a:br>
            <a:r>
              <a:rPr lang="cs-CZ" altLang="cs-CZ" sz="2800" dirty="0" smtClean="0"/>
              <a:t>(dodává </a:t>
            </a:r>
            <a:r>
              <a:rPr lang="cs-CZ" altLang="cs-CZ" sz="2800" dirty="0" err="1" smtClean="0"/>
              <a:t>Biovendor</a:t>
            </a:r>
            <a:r>
              <a:rPr lang="cs-CZ" altLang="cs-CZ" sz="2800" dirty="0" smtClean="0"/>
              <a:t>)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>
                <a:solidFill>
                  <a:schemeClr val="tx1"/>
                </a:solidFill>
              </a:rPr>
              <a:t>Kompletní systém na analýzu moče</a:t>
            </a:r>
          </a:p>
        </p:txBody>
      </p:sp>
      <p:pic>
        <p:nvPicPr>
          <p:cNvPr id="20483" name="Picture 3" descr="C:\Users\Mirka\Documents\Nová složka\urised3_pc_labumat2_front_kics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46" y="2564904"/>
            <a:ext cx="9022877" cy="337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1" y="44624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188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482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5679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4400" b="1" dirty="0" smtClean="0"/>
              <a:t>LabUMat2, 77 Elektronika</a:t>
            </a:r>
            <a:br>
              <a:rPr lang="cs-CZ" sz="4400" b="1" dirty="0" smtClean="0"/>
            </a:br>
            <a:r>
              <a:rPr lang="cs-CZ" sz="3200" b="1" dirty="0" smtClean="0"/>
              <a:t>dodává </a:t>
            </a:r>
            <a:r>
              <a:rPr lang="cs-CZ" sz="3200" b="1" dirty="0" err="1" smtClean="0"/>
              <a:t>Biovendor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solidFill>
                  <a:schemeClr val="tx1"/>
                </a:solidFill>
              </a:rPr>
              <a:t>Chemická analýza moče pomocí diagnostických proužků</a:t>
            </a:r>
          </a:p>
          <a:p>
            <a:endParaRPr lang="cs-CZ" sz="2000" b="1" dirty="0" smtClean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240 tests/hour</a:t>
            </a: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Možno vložit až 100 vzorků</a:t>
            </a: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Stačí 2 ml  moče</a:t>
            </a: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2"/>
                </a:solidFill>
              </a:rPr>
              <a:t>Automatizované</a:t>
            </a:r>
            <a:r>
              <a:rPr lang="en-US" sz="2000" b="1" dirty="0" smtClean="0">
                <a:solidFill>
                  <a:schemeClr val="tx2"/>
                </a:solidFill>
              </a:rPr>
              <a:t> QC</a:t>
            </a:r>
            <a:endParaRPr lang="en-US" sz="2000" b="1" dirty="0">
              <a:solidFill>
                <a:schemeClr val="tx2"/>
              </a:solidFill>
            </a:endParaRPr>
          </a:p>
          <a:p>
            <a:endParaRPr lang="cs-CZ" dirty="0"/>
          </a:p>
        </p:txBody>
      </p:sp>
      <p:pic>
        <p:nvPicPr>
          <p:cNvPr id="22530" name="Picture 2" descr="C:\Users\Mirka\Documents\Nová složka\labumat2_thumbna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501008"/>
            <a:ext cx="2710541" cy="253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1" y="24074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669" y="4317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215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cs-CZ" sz="3600" b="1" dirty="0" err="1" smtClean="0"/>
              <a:t>Urised</a:t>
            </a:r>
            <a:r>
              <a:rPr lang="cs-CZ" sz="3600" b="1" dirty="0" smtClean="0"/>
              <a:t> </a:t>
            </a:r>
            <a:r>
              <a:rPr lang="cs-CZ" sz="3600" b="1" dirty="0"/>
              <a:t>3, 77 Elektronika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15</a:t>
            </a:r>
            <a:r>
              <a:rPr lang="cs-CZ" sz="1800" b="1" dirty="0" smtClean="0">
                <a:solidFill>
                  <a:schemeClr val="tx1"/>
                </a:solidFill>
              </a:rPr>
              <a:t> obrazů</a:t>
            </a:r>
            <a:r>
              <a:rPr lang="en-US" sz="1800" b="1" dirty="0">
                <a:solidFill>
                  <a:schemeClr val="tx1"/>
                </a:solidFill>
              </a:rPr>
              <a:t>/</a:t>
            </a:r>
            <a:r>
              <a:rPr lang="cs-CZ" sz="1800" b="1" dirty="0">
                <a:solidFill>
                  <a:schemeClr val="tx1"/>
                </a:solidFill>
              </a:rPr>
              <a:t>vzorek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endParaRPr lang="cs-CZ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endParaRPr lang="cs-CZ" sz="1800" b="1" dirty="0">
              <a:solidFill>
                <a:schemeClr val="tx1"/>
              </a:solidFill>
            </a:endParaRPr>
          </a:p>
          <a:p>
            <a:r>
              <a:rPr lang="cs-CZ" altLang="cs-CZ" sz="1800" b="1" dirty="0">
                <a:solidFill>
                  <a:schemeClr val="tx1"/>
                </a:solidFill>
              </a:rPr>
              <a:t>Výkon </a:t>
            </a:r>
            <a:r>
              <a:rPr lang="cs-CZ" altLang="cs-CZ" sz="1800" b="1" dirty="0">
                <a:solidFill>
                  <a:schemeClr val="tx2"/>
                </a:solidFill>
              </a:rPr>
              <a:t>120 vzorků/hod</a:t>
            </a:r>
            <a:r>
              <a:rPr lang="cs-CZ" altLang="cs-CZ" sz="1800" b="1" dirty="0" smtClean="0">
                <a:solidFill>
                  <a:schemeClr val="tx2"/>
                </a:solidFill>
              </a:rPr>
              <a:t>.</a:t>
            </a:r>
          </a:p>
          <a:p>
            <a:endParaRPr lang="cs-CZ" altLang="cs-CZ" sz="1800" b="1" dirty="0" smtClean="0">
              <a:solidFill>
                <a:schemeClr val="tx1"/>
              </a:solidFill>
            </a:endParaRPr>
          </a:p>
          <a:p>
            <a:r>
              <a:rPr lang="cs-CZ" sz="1800" b="1" dirty="0" err="1">
                <a:solidFill>
                  <a:schemeClr val="tx2"/>
                </a:solidFill>
              </a:rPr>
              <a:t>Zakoncentrování</a:t>
            </a:r>
            <a:r>
              <a:rPr lang="cs-CZ" sz="1800" b="1" dirty="0">
                <a:solidFill>
                  <a:schemeClr val="tx2"/>
                </a:solidFill>
              </a:rPr>
              <a:t> </a:t>
            </a:r>
            <a:r>
              <a:rPr lang="en-US" sz="1800" b="1" dirty="0">
                <a:solidFill>
                  <a:schemeClr val="tx2"/>
                </a:solidFill>
              </a:rPr>
              <a:t>20×</a:t>
            </a:r>
            <a:r>
              <a:rPr lang="cs-CZ" sz="1800" b="1" dirty="0">
                <a:solidFill>
                  <a:schemeClr val="tx1"/>
                </a:solidFill>
              </a:rPr>
              <a:t> (Evropské doporučení pro močovou analýzu</a:t>
            </a:r>
            <a:r>
              <a:rPr lang="cs-CZ" sz="1800" b="1" dirty="0" smtClean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endParaRPr lang="cs-CZ" sz="1800" b="1" dirty="0" smtClean="0">
              <a:solidFill>
                <a:schemeClr val="tx1"/>
              </a:solidFill>
            </a:endParaRPr>
          </a:p>
          <a:p>
            <a:r>
              <a:rPr lang="cs-CZ" sz="1800" b="1" dirty="0" smtClean="0">
                <a:solidFill>
                  <a:schemeClr val="accent1"/>
                </a:solidFill>
              </a:rPr>
              <a:t>Manuální </a:t>
            </a:r>
            <a:r>
              <a:rPr lang="en-US" sz="1800" b="1" dirty="0" smtClean="0">
                <a:solidFill>
                  <a:schemeClr val="accent1"/>
                </a:solidFill>
              </a:rPr>
              <a:t> mi</a:t>
            </a:r>
            <a:r>
              <a:rPr lang="cs-CZ" sz="1800" b="1" dirty="0" smtClean="0">
                <a:solidFill>
                  <a:schemeClr val="accent1"/>
                </a:solidFill>
              </a:rPr>
              <a:t>k</a:t>
            </a:r>
            <a:r>
              <a:rPr lang="en-US" sz="1800" b="1" dirty="0" err="1" smtClean="0">
                <a:solidFill>
                  <a:schemeClr val="accent1"/>
                </a:solidFill>
              </a:rPr>
              <a:t>ros</a:t>
            </a:r>
            <a:r>
              <a:rPr lang="cs-CZ" sz="1800" b="1" dirty="0" err="1" smtClean="0">
                <a:solidFill>
                  <a:schemeClr val="accent1"/>
                </a:solidFill>
              </a:rPr>
              <a:t>kopický</a:t>
            </a:r>
            <a:r>
              <a:rPr lang="en-US" sz="1800" b="1" dirty="0" smtClean="0">
                <a:solidFill>
                  <a:schemeClr val="accent1"/>
                </a:solidFill>
              </a:rPr>
              <a:t> m</a:t>
            </a:r>
            <a:r>
              <a:rPr lang="cs-CZ" sz="1800" b="1" dirty="0" smtClean="0">
                <a:solidFill>
                  <a:schemeClr val="accent1"/>
                </a:solidFill>
              </a:rPr>
              <a:t>ó</a:t>
            </a:r>
            <a:r>
              <a:rPr lang="en-US" sz="1800" b="1" dirty="0" smtClean="0">
                <a:solidFill>
                  <a:schemeClr val="accent1"/>
                </a:solidFill>
              </a:rPr>
              <a:t>d: </a:t>
            </a:r>
            <a:r>
              <a:rPr lang="cs-CZ" sz="1800" b="1" dirty="0" smtClean="0">
                <a:solidFill>
                  <a:schemeClr val="accent1"/>
                </a:solidFill>
              </a:rPr>
              <a:t>Možnost prohlédnout kterékoliv pole v kyvetě tak, že jsou vidět i pohybující se mikroorganizmy</a:t>
            </a:r>
          </a:p>
          <a:p>
            <a:endParaRPr lang="cs-CZ" sz="1800" b="1" dirty="0" smtClean="0">
              <a:solidFill>
                <a:schemeClr val="tx1"/>
              </a:solidFill>
            </a:endParaRPr>
          </a:p>
          <a:p>
            <a:r>
              <a:rPr lang="cs-CZ" sz="1800" b="1" dirty="0" smtClean="0">
                <a:solidFill>
                  <a:schemeClr val="tx1"/>
                </a:solidFill>
              </a:rPr>
              <a:t>Funkce zoom </a:t>
            </a: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 </a:t>
            </a:r>
            <a:endParaRPr lang="cs-CZ" sz="1800" b="1" dirty="0" smtClean="0">
              <a:solidFill>
                <a:schemeClr val="tx1"/>
              </a:solidFill>
            </a:endParaRPr>
          </a:p>
          <a:p>
            <a:r>
              <a:rPr lang="cs-CZ" sz="1800" b="1" dirty="0">
                <a:solidFill>
                  <a:schemeClr val="tx2"/>
                </a:solidFill>
              </a:rPr>
              <a:t>Automatizované</a:t>
            </a:r>
            <a:r>
              <a:rPr lang="en-US" sz="1800" b="1" dirty="0">
                <a:solidFill>
                  <a:schemeClr val="tx2"/>
                </a:solidFill>
              </a:rPr>
              <a:t> QC</a:t>
            </a:r>
          </a:p>
          <a:p>
            <a:endParaRPr lang="cs-CZ" sz="1800" b="1" dirty="0" smtClean="0">
              <a:solidFill>
                <a:schemeClr val="tx1"/>
              </a:solidFill>
            </a:endParaRPr>
          </a:p>
          <a:p>
            <a:r>
              <a:rPr lang="cs-CZ" sz="1800" b="1" dirty="0" smtClean="0">
                <a:solidFill>
                  <a:schemeClr val="tx2"/>
                </a:solidFill>
              </a:rPr>
              <a:t>Bez </a:t>
            </a:r>
            <a:r>
              <a:rPr lang="en-US" sz="1800" b="1" dirty="0" smtClean="0">
                <a:solidFill>
                  <a:schemeClr val="tx2"/>
                </a:solidFill>
              </a:rPr>
              <a:t>carry</a:t>
            </a:r>
            <a:r>
              <a:rPr lang="cs-CZ" sz="1800" b="1" dirty="0" smtClean="0">
                <a:solidFill>
                  <a:schemeClr val="tx2"/>
                </a:solidFill>
              </a:rPr>
              <a:t> </a:t>
            </a:r>
            <a:r>
              <a:rPr lang="en-US" sz="1800" b="1" dirty="0" smtClean="0">
                <a:solidFill>
                  <a:schemeClr val="tx2"/>
                </a:solidFill>
              </a:rPr>
              <a:t>over</a:t>
            </a:r>
            <a:endParaRPr lang="cs-CZ" sz="1800" b="1" dirty="0" smtClean="0">
              <a:solidFill>
                <a:schemeClr val="tx2"/>
              </a:solidFill>
            </a:endParaRPr>
          </a:p>
          <a:p>
            <a:endParaRPr lang="cs-CZ" sz="1800" b="1" dirty="0" smtClean="0">
              <a:solidFill>
                <a:schemeClr val="tx1"/>
              </a:solidFill>
            </a:endParaRPr>
          </a:p>
          <a:p>
            <a:r>
              <a:rPr lang="cs-CZ" sz="1800" b="1" dirty="0" smtClean="0">
                <a:solidFill>
                  <a:schemeClr val="tx1"/>
                </a:solidFill>
              </a:rPr>
              <a:t>Vyhodnocovací modul rozeznává </a:t>
            </a:r>
            <a:r>
              <a:rPr lang="cs-CZ" sz="1800" b="1" dirty="0" smtClean="0">
                <a:solidFill>
                  <a:schemeClr val="tx2"/>
                </a:solidFill>
              </a:rPr>
              <a:t>zvlášť koky a tyčkové bakterie</a:t>
            </a:r>
            <a:endParaRPr lang="cs-CZ" sz="1800" b="1" dirty="0">
              <a:solidFill>
                <a:schemeClr val="tx2"/>
              </a:solidFill>
            </a:endParaRPr>
          </a:p>
          <a:p>
            <a:endParaRPr lang="cs-CZ" sz="2000" dirty="0"/>
          </a:p>
        </p:txBody>
      </p:sp>
      <p:pic>
        <p:nvPicPr>
          <p:cNvPr id="23554" name="Picture 2" descr="C:\Users\Mirka\Documents\Nová složka\urised_3_sideview_kics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916" y="3932006"/>
            <a:ext cx="2506457" cy="198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62684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842" y="90953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78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cs-CZ" altLang="cs-CZ" sz="3600" b="1" dirty="0" err="1" smtClean="0"/>
              <a:t>Urised</a:t>
            </a:r>
            <a:r>
              <a:rPr lang="cs-CZ" altLang="cs-CZ" sz="3600" b="1" dirty="0" smtClean="0"/>
              <a:t> 3</a:t>
            </a:r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24744"/>
            <a:ext cx="8435280" cy="5733256"/>
          </a:xfrm>
        </p:spPr>
        <p:txBody>
          <a:bodyPr>
            <a:normAutofit/>
          </a:bodyPr>
          <a:lstStyle/>
          <a:p>
            <a:r>
              <a:rPr lang="cs-CZ" altLang="cs-CZ" b="1" dirty="0" smtClean="0">
                <a:solidFill>
                  <a:schemeClr val="tx1"/>
                </a:solidFill>
              </a:rPr>
              <a:t>Vybaven</a:t>
            </a:r>
            <a:r>
              <a:rPr lang="cs-CZ" altLang="cs-CZ" b="1" dirty="0" smtClean="0">
                <a:solidFill>
                  <a:schemeClr val="accent1"/>
                </a:solidFill>
              </a:rPr>
              <a:t> </a:t>
            </a:r>
            <a:r>
              <a:rPr lang="cs-CZ" altLang="cs-CZ" b="1" dirty="0" smtClean="0">
                <a:solidFill>
                  <a:schemeClr val="tx2"/>
                </a:solidFill>
              </a:rPr>
              <a:t>fázovým kontrastem</a:t>
            </a:r>
          </a:p>
          <a:p>
            <a:endParaRPr lang="cs-CZ" altLang="cs-CZ" b="1" dirty="0" smtClean="0"/>
          </a:p>
          <a:p>
            <a:r>
              <a:rPr lang="cs-CZ" altLang="cs-CZ" b="1" dirty="0" smtClean="0">
                <a:solidFill>
                  <a:schemeClr val="tx1"/>
                </a:solidFill>
              </a:rPr>
              <a:t>Speciální kombinace </a:t>
            </a:r>
          </a:p>
          <a:p>
            <a:pPr marL="0" indent="0">
              <a:buNone/>
            </a:pPr>
            <a:r>
              <a:rPr lang="cs-CZ" altLang="cs-CZ" b="1" dirty="0">
                <a:solidFill>
                  <a:schemeClr val="tx1"/>
                </a:solidFill>
              </a:rPr>
              <a:t> </a:t>
            </a:r>
            <a:r>
              <a:rPr lang="cs-CZ" altLang="cs-CZ" b="1" dirty="0" smtClean="0">
                <a:solidFill>
                  <a:schemeClr val="tx1"/>
                </a:solidFill>
              </a:rPr>
              <a:t>   světelné mikroskopie</a:t>
            </a:r>
          </a:p>
          <a:p>
            <a:pPr marL="0" indent="0">
              <a:buNone/>
            </a:pPr>
            <a:r>
              <a:rPr lang="cs-CZ" altLang="cs-CZ" b="1" dirty="0">
                <a:solidFill>
                  <a:schemeClr val="tx1"/>
                </a:solidFill>
              </a:rPr>
              <a:t> </a:t>
            </a:r>
            <a:r>
              <a:rPr lang="cs-CZ" altLang="cs-CZ" b="1" dirty="0" smtClean="0">
                <a:solidFill>
                  <a:schemeClr val="tx1"/>
                </a:solidFill>
              </a:rPr>
              <a:t>   a fázového kontrastu</a:t>
            </a:r>
          </a:p>
          <a:p>
            <a:endParaRPr lang="cs-CZ" altLang="cs-CZ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altLang="cs-CZ" b="1" dirty="0" smtClean="0">
              <a:solidFill>
                <a:schemeClr val="tx1"/>
              </a:solidFill>
            </a:endParaRPr>
          </a:p>
          <a:p>
            <a:r>
              <a:rPr lang="cs-CZ" altLang="cs-CZ" b="1" dirty="0" smtClean="0">
                <a:solidFill>
                  <a:schemeClr val="tx1"/>
                </a:solidFill>
              </a:rPr>
              <a:t>Sledováno trojnásobné množství vzorku v porovnání s </a:t>
            </a:r>
            <a:r>
              <a:rPr lang="cs-CZ" altLang="cs-CZ" b="1" dirty="0" err="1" smtClean="0">
                <a:solidFill>
                  <a:schemeClr val="tx1"/>
                </a:solidFill>
              </a:rPr>
              <a:t>UriSed</a:t>
            </a:r>
            <a:r>
              <a:rPr lang="cs-CZ" altLang="cs-CZ" b="1" dirty="0" smtClean="0">
                <a:solidFill>
                  <a:schemeClr val="tx1"/>
                </a:solidFill>
              </a:rPr>
              <a:t> 2</a:t>
            </a:r>
          </a:p>
          <a:p>
            <a:endParaRPr lang="cs-CZ" altLang="cs-CZ" b="1" dirty="0" smtClean="0">
              <a:solidFill>
                <a:schemeClr val="tx1"/>
              </a:solidFill>
            </a:endParaRPr>
          </a:p>
          <a:p>
            <a:r>
              <a:rPr lang="cs-CZ" altLang="cs-CZ" b="1" dirty="0" smtClean="0">
                <a:solidFill>
                  <a:schemeClr val="tx1"/>
                </a:solidFill>
              </a:rPr>
              <a:t>Kompatibilita s </a:t>
            </a:r>
            <a:r>
              <a:rPr lang="cs-CZ" altLang="cs-CZ" b="1" dirty="0" err="1" smtClean="0">
                <a:solidFill>
                  <a:schemeClr val="tx1"/>
                </a:solidFill>
              </a:rPr>
              <a:t>LabUMat</a:t>
            </a:r>
            <a:r>
              <a:rPr lang="cs-CZ" altLang="cs-CZ" b="1" dirty="0" smtClean="0">
                <a:solidFill>
                  <a:schemeClr val="tx1"/>
                </a:solidFill>
              </a:rPr>
              <a:t> 2, </a:t>
            </a:r>
            <a:r>
              <a:rPr lang="cs-CZ" altLang="cs-CZ" dirty="0">
                <a:solidFill>
                  <a:schemeClr val="tx1"/>
                </a:solidFill>
              </a:rPr>
              <a:t>porovnání výsledků s chemickou analýzou </a:t>
            </a:r>
          </a:p>
          <a:p>
            <a:endParaRPr lang="cs-CZ" altLang="cs-CZ" b="1" dirty="0" smtClean="0"/>
          </a:p>
          <a:p>
            <a:endParaRPr lang="cs-CZ" altLang="cs-CZ" b="1" dirty="0" smtClean="0"/>
          </a:p>
        </p:txBody>
      </p:sp>
      <p:pic>
        <p:nvPicPr>
          <p:cNvPr id="9220" name="Picture 4" descr="https://www.novolab-labware.com/media/catalog/product/cache/3/thumbnail/555x361/9df78eab33525d08d6e5fb8d27136e95/U/r/Urised_3+PC%20laye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56792"/>
            <a:ext cx="4032448" cy="262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1" y="45528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30956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0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cs-CZ" altLang="cs-CZ" sz="3600" b="1" dirty="0" err="1"/>
              <a:t>Urised</a:t>
            </a:r>
            <a:r>
              <a:rPr lang="cs-CZ" altLang="cs-CZ" sz="3600" b="1" dirty="0"/>
              <a:t> 3</a:t>
            </a:r>
            <a:endParaRPr lang="cs-CZ" sz="3600" dirty="0"/>
          </a:p>
        </p:txBody>
      </p:sp>
      <p:pic>
        <p:nvPicPr>
          <p:cNvPr id="24578" name="Picture 2" descr="Composit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271183"/>
            <a:ext cx="3276172" cy="245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Bright-fiel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3166864" cy="237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Phase contrast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1844823"/>
            <a:ext cx="3166863" cy="237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548582" y="4211782"/>
            <a:ext cx="2595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Fázový kontrast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755576" y="4219973"/>
            <a:ext cx="2257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Světelný mikroskop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732240" y="6381328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Složený obraz</a:t>
            </a:r>
            <a:endParaRPr lang="cs-CZ" dirty="0"/>
          </a:p>
        </p:txBody>
      </p:sp>
      <p:pic>
        <p:nvPicPr>
          <p:cNvPr id="9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2" y="46036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V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6036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23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:\kuku images\s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5536" y="-24971"/>
            <a:ext cx="8652229" cy="69217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074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Mirka\Documents\Nová složka\67460-758956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70" y="0"/>
            <a:ext cx="9160570" cy="689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085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chemeClr val="tx2"/>
                </a:solidFill>
                <a:latin typeface="+mn-lt"/>
              </a:rPr>
              <a:t>Celulózová impregnovaná vlákna</a:t>
            </a: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457200" y="1628775"/>
            <a:ext cx="82296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Celulózová matrice</a:t>
            </a:r>
            <a:r>
              <a:rPr lang="cs-CZ" altLang="cs-CZ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(firma Bayer – Siemens) porézní či polopropustná</a:t>
            </a:r>
          </a:p>
          <a:p>
            <a:pPr eaLnBrk="1" hangingPunct="1"/>
            <a:endParaRPr lang="cs-CZ" altLang="cs-CZ" sz="2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eaLnBrk="1" hangingPunct="1"/>
            <a:r>
              <a:rPr lang="cs-CZ" altLang="cs-CZ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Reagencie v suché formě distribuovány </a:t>
            </a:r>
          </a:p>
          <a:p>
            <a:pPr eaLnBrk="1" hangingPunct="1">
              <a:buFontTx/>
              <a:buNone/>
            </a:pPr>
            <a:r>
              <a:rPr lang="cs-CZ" altLang="cs-CZ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  </a:t>
            </a:r>
            <a:r>
              <a:rPr lang="cs-CZ" altLang="cs-CZ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- do matrice</a:t>
            </a:r>
          </a:p>
          <a:p>
            <a:pPr eaLnBrk="1" hangingPunct="1">
              <a:buFontTx/>
              <a:buNone/>
            </a:pPr>
            <a:r>
              <a:rPr lang="cs-CZ" altLang="cs-CZ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  - na povrchu matrice</a:t>
            </a:r>
          </a:p>
          <a:p>
            <a:pPr eaLnBrk="1" hangingPunct="1">
              <a:buFontTx/>
              <a:buNone/>
            </a:pPr>
            <a:endParaRPr lang="cs-CZ" altLang="cs-CZ" sz="24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eaLnBrk="1" hangingPunct="1"/>
            <a:r>
              <a:rPr lang="cs-CZ" altLang="cs-CZ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Postupná impregnace a </a:t>
            </a:r>
            <a:r>
              <a:rPr lang="cs-CZ" altLang="cs-CZ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zasoušení</a:t>
            </a:r>
            <a:r>
              <a:rPr lang="cs-CZ" altLang="cs-CZ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jednotlivých činidel</a:t>
            </a:r>
          </a:p>
          <a:p>
            <a:pPr eaLnBrk="1" hangingPunct="1"/>
            <a:endParaRPr lang="cs-CZ" altLang="cs-CZ" sz="2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eaLnBrk="1" hangingPunct="1"/>
            <a:r>
              <a:rPr lang="cs-CZ" altLang="cs-CZ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Činidla oddělena</a:t>
            </a:r>
            <a:r>
              <a:rPr lang="cs-CZ" altLang="cs-CZ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separační vrstvou polymeru (ta při hydrataci praskne)</a:t>
            </a:r>
          </a:p>
        </p:txBody>
      </p:sp>
    </p:spTree>
    <p:extLst>
      <p:ext uri="{BB962C8B-B14F-4D97-AF65-F5344CB8AC3E}">
        <p14:creationId xmlns:p14="http://schemas.microsoft.com/office/powerpoint/2010/main" val="19851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25265"/>
            <a:ext cx="8063880" cy="1600200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3600" b="1" dirty="0" err="1" smtClean="0"/>
              <a:t>cobas</a:t>
            </a:r>
            <a:r>
              <a:rPr lang="cs-CZ" sz="3600" b="1" dirty="0" smtClean="0"/>
              <a:t> 6500, </a:t>
            </a:r>
            <a:r>
              <a:rPr lang="cs-CZ" sz="3600" b="1" dirty="0" err="1" smtClean="0"/>
              <a:t>Roche</a:t>
            </a:r>
            <a:r>
              <a:rPr lang="cs-CZ" sz="3600" b="1" dirty="0" smtClean="0"/>
              <a:t/>
            </a:r>
            <a:br>
              <a:rPr lang="cs-CZ" sz="3600" b="1" dirty="0" smtClean="0"/>
            </a:br>
            <a:r>
              <a:rPr lang="cs-CZ" sz="2400" b="1" dirty="0" smtClean="0"/>
              <a:t>močový sediment + </a:t>
            </a:r>
            <a:r>
              <a:rPr lang="cs-CZ" sz="2400" b="1" dirty="0" err="1" smtClean="0"/>
              <a:t>chem</a:t>
            </a:r>
            <a:r>
              <a:rPr lang="cs-CZ" sz="2400" b="1" dirty="0" smtClean="0"/>
              <a:t>. analýza</a:t>
            </a:r>
            <a:endParaRPr lang="en-US" sz="2400" b="1" dirty="0"/>
          </a:p>
        </p:txBody>
      </p:sp>
      <p:pic>
        <p:nvPicPr>
          <p:cNvPr id="7170" name="Picture 2" descr="https://www.mojemedicina.cz/files/videos/2014_11_27_CB_DGN_Ferdova-cobas-6500/slides/slide_03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8" b="10693"/>
          <a:stretch/>
        </p:blipFill>
        <p:spPr bwMode="auto">
          <a:xfrm>
            <a:off x="484875" y="2348880"/>
            <a:ext cx="79629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http://www.cobas.com/content/internet/product/cobas/en/home/product/urinalysis-testing/cobas-6500-urine-analyzer-series/_jcr_content/mainParsys/tabs/tabsParsys/tabitem/firstProductDetailsParsys/image/image.img.jpg/14321221950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308" y="980728"/>
            <a:ext cx="2546647" cy="146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3" y="44624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775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94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80920" cy="115212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sz="3600" b="1" dirty="0" err="1" smtClean="0"/>
              <a:t>cobas</a:t>
            </a:r>
            <a:r>
              <a:rPr lang="cs-CZ" altLang="cs-CZ" sz="3600" b="1" dirty="0" smtClean="0"/>
              <a:t> 6500 - automatický systém na močovou analýzu</a:t>
            </a:r>
            <a:endParaRPr lang="cs-CZ" altLang="cs-CZ" sz="3600" dirty="0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388" y="1484784"/>
            <a:ext cx="8964612" cy="5373216"/>
          </a:xfrm>
        </p:spPr>
        <p:txBody>
          <a:bodyPr>
            <a:normAutofit/>
          </a:bodyPr>
          <a:lstStyle/>
          <a:p>
            <a:pPr indent="0">
              <a:spcBef>
                <a:spcPts val="0"/>
              </a:spcBef>
              <a:buNone/>
              <a:defRPr/>
            </a:pPr>
            <a:endParaRPr lang="cs-CZ" sz="2000" b="1" dirty="0">
              <a:solidFill>
                <a:schemeClr val="tx1"/>
              </a:solidFill>
            </a:endParaRPr>
          </a:p>
          <a:p>
            <a:pPr indent="0">
              <a:spcBef>
                <a:spcPts val="0"/>
              </a:spcBef>
              <a:buNone/>
              <a:defRPr/>
            </a:pPr>
            <a:r>
              <a:rPr lang="cs-CZ" sz="2000" b="1" dirty="0" smtClean="0">
                <a:solidFill>
                  <a:schemeClr val="tx1"/>
                </a:solidFill>
              </a:rPr>
              <a:t>Spojením modulů </a:t>
            </a:r>
            <a:r>
              <a:rPr lang="cs-CZ" sz="2000" b="1" dirty="0" err="1">
                <a:solidFill>
                  <a:schemeClr val="tx1"/>
                </a:solidFill>
              </a:rPr>
              <a:t>cobas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</a:rPr>
              <a:t>u</a:t>
            </a:r>
            <a:r>
              <a:rPr lang="cs-CZ" sz="2000" b="1" dirty="0">
                <a:solidFill>
                  <a:schemeClr val="tx1"/>
                </a:solidFill>
              </a:rPr>
              <a:t> 601 </a:t>
            </a:r>
            <a:r>
              <a:rPr lang="cs-CZ" sz="2000" b="1" dirty="0" smtClean="0">
                <a:solidFill>
                  <a:schemeClr val="tx1"/>
                </a:solidFill>
              </a:rPr>
              <a:t>a </a:t>
            </a:r>
            <a:r>
              <a:rPr lang="cs-CZ" sz="2000" b="1" dirty="0" err="1" smtClean="0">
                <a:solidFill>
                  <a:schemeClr val="tx1"/>
                </a:solidFill>
              </a:rPr>
              <a:t>cobas</a:t>
            </a:r>
            <a:r>
              <a:rPr lang="cs-CZ" sz="2000" b="1" dirty="0" smtClean="0">
                <a:solidFill>
                  <a:schemeClr val="tx1"/>
                </a:solidFill>
              </a:rPr>
              <a:t> u 701</a:t>
            </a:r>
          </a:p>
          <a:p>
            <a:pPr marL="0" indent="0">
              <a:buNone/>
            </a:pPr>
            <a:r>
              <a:rPr lang="cs-CZ" sz="2000" b="1" dirty="0" smtClean="0">
                <a:solidFill>
                  <a:schemeClr val="tx1"/>
                </a:solidFill>
              </a:rPr>
              <a:t>    vzniká </a:t>
            </a:r>
            <a:r>
              <a:rPr lang="cs-CZ" sz="2000" b="1" dirty="0" smtClean="0">
                <a:solidFill>
                  <a:schemeClr val="tx2"/>
                </a:solidFill>
              </a:rPr>
              <a:t>platforma </a:t>
            </a:r>
            <a:r>
              <a:rPr lang="cs-CZ" sz="2000" b="1" dirty="0">
                <a:solidFill>
                  <a:schemeClr val="tx2"/>
                </a:solidFill>
              </a:rPr>
              <a:t>s automatickým </a:t>
            </a:r>
            <a:endParaRPr lang="cs-CZ" sz="2000" b="1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smtClean="0">
                <a:solidFill>
                  <a:schemeClr val="tx2"/>
                </a:solidFill>
              </a:rPr>
              <a:t>    transportem </a:t>
            </a:r>
            <a:r>
              <a:rPr lang="cs-CZ" sz="2000" b="1" dirty="0">
                <a:solidFill>
                  <a:schemeClr val="tx2"/>
                </a:solidFill>
              </a:rPr>
              <a:t>vzorků celým </a:t>
            </a:r>
            <a:r>
              <a:rPr lang="cs-CZ" sz="2000" b="1" dirty="0" smtClean="0">
                <a:solidFill>
                  <a:schemeClr val="tx2"/>
                </a:solidFill>
              </a:rPr>
              <a:t>systémem</a:t>
            </a:r>
          </a:p>
          <a:p>
            <a:pPr marL="0" indent="0">
              <a:buNone/>
            </a:pPr>
            <a:endParaRPr lang="cs-CZ" sz="2000" b="1" dirty="0" smtClean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Analýza diagnostickým proužkem první</a:t>
            </a:r>
          </a:p>
          <a:p>
            <a:endParaRPr lang="cs-CZ" sz="2000" b="1" dirty="0" smtClean="0">
              <a:solidFill>
                <a:schemeClr val="tx1"/>
              </a:solidFill>
            </a:endParaRPr>
          </a:p>
          <a:p>
            <a:r>
              <a:rPr lang="cs-CZ" sz="2000" b="1" dirty="0">
                <a:solidFill>
                  <a:schemeClr val="tx1"/>
                </a:solidFill>
              </a:rPr>
              <a:t>Možnost vyšetření sedimentu jen </a:t>
            </a:r>
            <a:r>
              <a:rPr lang="cs-CZ" sz="2000" b="1" dirty="0" smtClean="0">
                <a:solidFill>
                  <a:schemeClr val="tx1"/>
                </a:solidFill>
              </a:rPr>
              <a:t>u pozitivních výsledků</a:t>
            </a:r>
          </a:p>
          <a:p>
            <a:endParaRPr lang="cs-CZ" sz="2000" b="1" dirty="0" smtClean="0">
              <a:solidFill>
                <a:schemeClr val="tx1"/>
              </a:solidFill>
            </a:endParaRPr>
          </a:p>
          <a:p>
            <a:r>
              <a:rPr lang="cs-CZ" sz="2000" b="1" dirty="0">
                <a:solidFill>
                  <a:schemeClr val="tx1"/>
                </a:solidFill>
              </a:rPr>
              <a:t>Uživatel může nastavit pravidla křížové kontroly</a:t>
            </a:r>
          </a:p>
          <a:p>
            <a:pPr marL="0" indent="0">
              <a:buNone/>
            </a:pPr>
            <a:r>
              <a:rPr lang="cs-CZ" sz="2000" b="1" dirty="0" smtClean="0">
                <a:solidFill>
                  <a:schemeClr val="tx1"/>
                </a:solidFill>
              </a:rPr>
              <a:t>    a validace</a:t>
            </a:r>
          </a:p>
          <a:p>
            <a:pPr marL="0" indent="0">
              <a:buNone/>
            </a:pPr>
            <a:endParaRPr lang="cs-CZ" sz="2000" b="1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FontTx/>
              <a:buNone/>
              <a:defRPr/>
            </a:pPr>
            <a:endParaRPr lang="cs-CZ" sz="2400" b="1" dirty="0" smtClean="0"/>
          </a:p>
          <a:p>
            <a:pPr>
              <a:defRPr/>
            </a:pPr>
            <a:endParaRPr lang="cs-CZ" sz="2400" b="1" dirty="0" smtClean="0"/>
          </a:p>
        </p:txBody>
      </p:sp>
      <p:pic>
        <p:nvPicPr>
          <p:cNvPr id="5" name="Picture 2" descr="http://www.cobas.com/content/internet/product/cobas/en/home/product/urinalysis-testing/cobas-6500-urine-analyzer-series/_jcr_content/mainParsys/tabs/tabsParsys/tabitem/firstProductDetailsParsys/image/image.img.jpg/1432122195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378977"/>
            <a:ext cx="2376264" cy="136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132856"/>
            <a:ext cx="1951484" cy="167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" y="46036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V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6036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5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270892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600" b="1" dirty="0"/>
              <a:t>Modul </a:t>
            </a:r>
            <a:r>
              <a:rPr lang="cs-CZ" sz="3600" b="1" dirty="0" err="1"/>
              <a:t>cobas</a:t>
            </a:r>
            <a:r>
              <a:rPr lang="cs-CZ" sz="3600" b="1" dirty="0"/>
              <a:t> u </a:t>
            </a:r>
            <a:r>
              <a:rPr lang="cs-CZ" sz="3600" b="1" dirty="0" smtClean="0"/>
              <a:t>601</a:t>
            </a:r>
            <a:r>
              <a:rPr lang="cs-CZ" sz="2400" dirty="0" smtClean="0"/>
              <a:t>-</a:t>
            </a:r>
            <a:r>
              <a:rPr lang="cs-CZ" sz="2400" dirty="0"/>
              <a:t>analýza moči pomocí testovacích proužků</a:t>
            </a:r>
            <a:br>
              <a:rPr lang="cs-CZ" sz="2400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537322"/>
            <a:ext cx="8229600" cy="5112568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solidFill>
                  <a:schemeClr val="tx1"/>
                </a:solidFill>
              </a:rPr>
              <a:t>Kapacita </a:t>
            </a:r>
            <a:r>
              <a:rPr lang="cs-CZ" sz="2000" b="1" dirty="0">
                <a:solidFill>
                  <a:schemeClr val="tx1"/>
                </a:solidFill>
              </a:rPr>
              <a:t>až 240 </a:t>
            </a:r>
            <a:r>
              <a:rPr lang="cs-CZ" sz="2000" b="1" dirty="0" smtClean="0">
                <a:solidFill>
                  <a:schemeClr val="tx1"/>
                </a:solidFill>
              </a:rPr>
              <a:t>vzorků/ hod.</a:t>
            </a:r>
            <a:endParaRPr lang="cs-CZ" sz="2000" b="1" dirty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400 </a:t>
            </a:r>
            <a:r>
              <a:rPr lang="cs-CZ" sz="2000" b="1" dirty="0">
                <a:solidFill>
                  <a:schemeClr val="tx1"/>
                </a:solidFill>
              </a:rPr>
              <a:t>proužků v kazetě </a:t>
            </a:r>
            <a:r>
              <a:rPr lang="cs-CZ" sz="2000" b="1" dirty="0" smtClean="0">
                <a:solidFill>
                  <a:schemeClr val="tx1"/>
                </a:solidFill>
              </a:rPr>
              <a:t>se </a:t>
            </a:r>
            <a:r>
              <a:rPr lang="cs-CZ" sz="2000" b="1" dirty="0" smtClean="0">
                <a:solidFill>
                  <a:schemeClr val="tx2"/>
                </a:solidFill>
              </a:rPr>
              <a:t>značením RFID</a:t>
            </a:r>
            <a:endParaRPr lang="cs-CZ" sz="2000" b="1" dirty="0">
              <a:solidFill>
                <a:schemeClr val="tx2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Obrazový </a:t>
            </a:r>
            <a:r>
              <a:rPr lang="cs-CZ" sz="2000" b="1" dirty="0">
                <a:solidFill>
                  <a:schemeClr val="tx1"/>
                </a:solidFill>
              </a:rPr>
              <a:t>senzor (kamerový čip) </a:t>
            </a:r>
            <a:endParaRPr lang="cs-CZ" sz="2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</a:rPr>
              <a:t>   provádí fotometrická měření </a:t>
            </a:r>
          </a:p>
          <a:p>
            <a:r>
              <a:rPr lang="cs-CZ" sz="2000" b="1" dirty="0">
                <a:solidFill>
                  <a:schemeClr val="tx1"/>
                </a:solidFill>
              </a:rPr>
              <a:t>O</a:t>
            </a:r>
            <a:r>
              <a:rPr lang="cs-CZ" sz="2000" b="1" dirty="0" smtClean="0">
                <a:solidFill>
                  <a:schemeClr val="tx1"/>
                </a:solidFill>
              </a:rPr>
              <a:t>dlišení </a:t>
            </a:r>
            <a:r>
              <a:rPr lang="cs-CZ" sz="2000" b="1" dirty="0">
                <a:solidFill>
                  <a:schemeClr val="tx1"/>
                </a:solidFill>
              </a:rPr>
              <a:t>intaktních </a:t>
            </a:r>
            <a:r>
              <a:rPr lang="cs-CZ" sz="2000" b="1" dirty="0" smtClean="0">
                <a:solidFill>
                  <a:schemeClr val="tx1"/>
                </a:solidFill>
              </a:rPr>
              <a:t>a </a:t>
            </a:r>
            <a:r>
              <a:rPr lang="cs-CZ" sz="2000" b="1" dirty="0" err="1" smtClean="0">
                <a:solidFill>
                  <a:schemeClr val="tx1"/>
                </a:solidFill>
              </a:rPr>
              <a:t>lyzovaných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</a:rPr>
              <a:t>erytrocytů 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</a:rPr>
              <a:t>    </a:t>
            </a:r>
            <a:r>
              <a:rPr lang="cs-CZ" sz="1600" dirty="0" smtClean="0">
                <a:solidFill>
                  <a:schemeClr val="tx1"/>
                </a:solidFill>
              </a:rPr>
              <a:t>(do </a:t>
            </a:r>
            <a:r>
              <a:rPr lang="cs-CZ" sz="1600" dirty="0">
                <a:solidFill>
                  <a:schemeClr val="tx1"/>
                </a:solidFill>
              </a:rPr>
              <a:t>50 </a:t>
            </a:r>
            <a:r>
              <a:rPr lang="cs-CZ" sz="1600" dirty="0" smtClean="0">
                <a:solidFill>
                  <a:schemeClr val="tx1"/>
                </a:solidFill>
              </a:rPr>
              <a:t>Ery/</a:t>
            </a:r>
            <a:r>
              <a:rPr lang="el-GR" sz="1600" dirty="0">
                <a:solidFill>
                  <a:schemeClr val="tx1"/>
                </a:solidFill>
              </a:rPr>
              <a:t>μ</a:t>
            </a:r>
            <a:r>
              <a:rPr lang="cs-CZ" sz="1600" dirty="0" smtClean="0">
                <a:solidFill>
                  <a:schemeClr val="tx1"/>
                </a:solidFill>
              </a:rPr>
              <a:t>L)</a:t>
            </a:r>
          </a:p>
          <a:p>
            <a:pPr marL="0" indent="0">
              <a:buNone/>
            </a:pPr>
            <a:endParaRPr lang="cs-CZ" sz="2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000" b="1" dirty="0" smtClean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2"/>
                </a:solidFill>
              </a:rPr>
              <a:t>12 </a:t>
            </a:r>
            <a:r>
              <a:rPr lang="cs-CZ" sz="2000" b="1" dirty="0">
                <a:solidFill>
                  <a:schemeClr val="tx2"/>
                </a:solidFill>
              </a:rPr>
              <a:t>parametrů: </a:t>
            </a:r>
            <a:r>
              <a:rPr lang="cs-CZ" sz="2000" b="1" dirty="0">
                <a:solidFill>
                  <a:schemeClr val="tx1"/>
                </a:solidFill>
              </a:rPr>
              <a:t>pH, leukocyty, dusitany, bílkovina,</a:t>
            </a:r>
          </a:p>
          <a:p>
            <a:pPr marL="0" indent="0">
              <a:buNone/>
            </a:pPr>
            <a:r>
              <a:rPr lang="cs-CZ" sz="2000" b="1" dirty="0" smtClean="0">
                <a:solidFill>
                  <a:schemeClr val="tx1"/>
                </a:solidFill>
              </a:rPr>
              <a:t>     glukóza</a:t>
            </a:r>
            <a:r>
              <a:rPr lang="cs-CZ" sz="2000" b="1" dirty="0">
                <a:solidFill>
                  <a:schemeClr val="tx1"/>
                </a:solidFill>
              </a:rPr>
              <a:t>, ketolátky, </a:t>
            </a:r>
            <a:r>
              <a:rPr lang="cs-CZ" sz="2000" b="1" dirty="0" err="1">
                <a:solidFill>
                  <a:schemeClr val="tx1"/>
                </a:solidFill>
              </a:rPr>
              <a:t>urobilinogen</a:t>
            </a:r>
            <a:r>
              <a:rPr lang="cs-CZ" sz="2000" b="1" dirty="0">
                <a:solidFill>
                  <a:schemeClr val="tx1"/>
                </a:solidFill>
              </a:rPr>
              <a:t>, bilirubin, </a:t>
            </a:r>
            <a:r>
              <a:rPr lang="cs-CZ" sz="2000" b="1" dirty="0" smtClean="0">
                <a:solidFill>
                  <a:schemeClr val="tx1"/>
                </a:solidFill>
              </a:rPr>
              <a:t>   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</a:rPr>
              <a:t>    erytrocyty, hustota</a:t>
            </a:r>
            <a:r>
              <a:rPr lang="cs-CZ" sz="2000" b="1" dirty="0">
                <a:solidFill>
                  <a:schemeClr val="tx1"/>
                </a:solidFill>
              </a:rPr>
              <a:t>, barva a </a:t>
            </a:r>
            <a:r>
              <a:rPr lang="cs-CZ" sz="2000" b="1" dirty="0" smtClean="0">
                <a:solidFill>
                  <a:schemeClr val="tx1"/>
                </a:solidFill>
              </a:rPr>
              <a:t>zákal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 Proužky </a:t>
            </a:r>
            <a:r>
              <a:rPr lang="cs-CZ" sz="2000" b="1" dirty="0">
                <a:solidFill>
                  <a:schemeClr val="tx1"/>
                </a:solidFill>
              </a:rPr>
              <a:t>s rezistencí vůči kyselině askorbové</a:t>
            </a: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702" y="2060848"/>
            <a:ext cx="2304256" cy="1352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21364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202" y="6329289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602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552" y="404664"/>
            <a:ext cx="9112448" cy="273630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600" b="1" dirty="0"/>
              <a:t>Modul </a:t>
            </a:r>
            <a:r>
              <a:rPr lang="cs-CZ" sz="3600" b="1" dirty="0" err="1"/>
              <a:t>cobas</a:t>
            </a:r>
            <a:r>
              <a:rPr lang="cs-CZ" sz="3600" b="1" dirty="0"/>
              <a:t> u </a:t>
            </a:r>
            <a:r>
              <a:rPr lang="cs-CZ" sz="3600" b="1" dirty="0" smtClean="0"/>
              <a:t>701 </a:t>
            </a:r>
            <a:r>
              <a:rPr lang="cs-CZ" sz="4400" dirty="0" smtClean="0"/>
              <a:t>– </a:t>
            </a:r>
            <a:r>
              <a:rPr lang="cs-CZ" sz="2400" dirty="0" smtClean="0"/>
              <a:t>automatizované mikroskopické vyšetření</a:t>
            </a:r>
            <a:r>
              <a:rPr lang="cs-CZ" sz="2400" dirty="0"/>
              <a:t> </a:t>
            </a:r>
            <a:r>
              <a:rPr lang="cs-CZ" sz="2400" dirty="0" smtClean="0"/>
              <a:t>močového </a:t>
            </a:r>
            <a:r>
              <a:rPr lang="cs-CZ" sz="2400" dirty="0"/>
              <a:t>sedimentu.</a:t>
            </a:r>
            <a:br>
              <a:rPr lang="cs-CZ" sz="2400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5229200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solidFill>
                  <a:schemeClr val="tx1"/>
                </a:solidFill>
              </a:rPr>
              <a:t>Kapacita </a:t>
            </a:r>
            <a:r>
              <a:rPr lang="cs-CZ" sz="2000" b="1" dirty="0">
                <a:solidFill>
                  <a:schemeClr val="tx1"/>
                </a:solidFill>
              </a:rPr>
              <a:t>až 116 </a:t>
            </a:r>
            <a:r>
              <a:rPr lang="cs-CZ" sz="2000" b="1" dirty="0" smtClean="0">
                <a:solidFill>
                  <a:schemeClr val="tx1"/>
                </a:solidFill>
              </a:rPr>
              <a:t>vzorků/hod.</a:t>
            </a:r>
            <a:endParaRPr lang="cs-CZ" sz="2000" b="1" dirty="0">
              <a:solidFill>
                <a:schemeClr val="tx1"/>
              </a:solidFill>
            </a:endParaRPr>
          </a:p>
          <a:p>
            <a:r>
              <a:rPr lang="pl-PL" sz="2000" b="1" dirty="0" smtClean="0">
                <a:solidFill>
                  <a:schemeClr val="tx1"/>
                </a:solidFill>
              </a:rPr>
              <a:t>Koncepce </a:t>
            </a:r>
            <a:r>
              <a:rPr lang="pl-PL" sz="2000" b="1" dirty="0">
                <a:solidFill>
                  <a:schemeClr val="tx1"/>
                </a:solidFill>
              </a:rPr>
              <a:t>bez reagencií </a:t>
            </a:r>
            <a:endParaRPr lang="pl-PL" sz="2000" b="1" dirty="0" smtClean="0">
              <a:solidFill>
                <a:schemeClr val="tx1"/>
              </a:solidFill>
            </a:endParaRPr>
          </a:p>
          <a:p>
            <a:r>
              <a:rPr lang="cs-CZ" sz="2000" b="1" dirty="0">
                <a:solidFill>
                  <a:schemeClr val="tx1"/>
                </a:solidFill>
              </a:rPr>
              <a:t>J</a:t>
            </a:r>
            <a:r>
              <a:rPr lang="cs-CZ" sz="2000" b="1" dirty="0" smtClean="0">
                <a:solidFill>
                  <a:schemeClr val="tx1"/>
                </a:solidFill>
              </a:rPr>
              <a:t>ednorázové </a:t>
            </a:r>
            <a:r>
              <a:rPr lang="cs-CZ" sz="2000" b="1" dirty="0">
                <a:solidFill>
                  <a:schemeClr val="tx1"/>
                </a:solidFill>
              </a:rPr>
              <a:t>kyvety (</a:t>
            </a:r>
            <a:r>
              <a:rPr lang="cs-CZ" sz="2000" b="1" dirty="0" smtClean="0">
                <a:solidFill>
                  <a:schemeClr val="tx1"/>
                </a:solidFill>
              </a:rPr>
              <a:t>400 </a:t>
            </a:r>
            <a:r>
              <a:rPr lang="cs-CZ" sz="2000" b="1" dirty="0">
                <a:solidFill>
                  <a:schemeClr val="tx1"/>
                </a:solidFill>
              </a:rPr>
              <a:t>kyvet v kazetě se</a:t>
            </a:r>
          </a:p>
          <a:p>
            <a:pPr marL="0" indent="0">
              <a:buNone/>
            </a:pPr>
            <a:r>
              <a:rPr lang="cs-CZ" sz="2000" b="1" dirty="0" smtClean="0">
                <a:solidFill>
                  <a:schemeClr val="tx1"/>
                </a:solidFill>
              </a:rPr>
              <a:t>     značením RFID)</a:t>
            </a:r>
          </a:p>
          <a:p>
            <a:pPr marL="0" indent="0">
              <a:buNone/>
            </a:pPr>
            <a:endParaRPr lang="cs-CZ" sz="2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b="1" dirty="0" smtClean="0">
                <a:solidFill>
                  <a:schemeClr val="tx2"/>
                </a:solidFill>
              </a:rPr>
              <a:t>Postup:</a:t>
            </a:r>
          </a:p>
          <a:p>
            <a:r>
              <a:rPr lang="cs-CZ" sz="2000" b="1" dirty="0" err="1" smtClean="0">
                <a:solidFill>
                  <a:schemeClr val="tx1"/>
                </a:solidFill>
              </a:rPr>
              <a:t>Resuspendace</a:t>
            </a:r>
            <a:r>
              <a:rPr lang="cs-CZ" sz="2000" b="1" dirty="0" smtClean="0">
                <a:solidFill>
                  <a:schemeClr val="tx1"/>
                </a:solidFill>
              </a:rPr>
              <a:t> vzorku</a:t>
            </a:r>
            <a:endParaRPr lang="cs-CZ" sz="2000" b="1" dirty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Pipetování vzorku </a:t>
            </a:r>
            <a:r>
              <a:rPr lang="cs-CZ" sz="2000" b="1" dirty="0">
                <a:solidFill>
                  <a:schemeClr val="tx1"/>
                </a:solidFill>
              </a:rPr>
              <a:t>do </a:t>
            </a:r>
            <a:r>
              <a:rPr lang="cs-CZ" sz="2000" b="1" dirty="0" smtClean="0">
                <a:solidFill>
                  <a:schemeClr val="tx1"/>
                </a:solidFill>
              </a:rPr>
              <a:t>kyvet</a:t>
            </a:r>
            <a:endParaRPr lang="cs-CZ" sz="2000" b="1" dirty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Centrifugace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Zachycení, uchování </a:t>
            </a:r>
            <a:r>
              <a:rPr lang="cs-CZ" sz="2000" b="1" dirty="0">
                <a:solidFill>
                  <a:schemeClr val="tx1"/>
                </a:solidFill>
              </a:rPr>
              <a:t>a </a:t>
            </a:r>
            <a:r>
              <a:rPr lang="cs-CZ" sz="2000" b="1" dirty="0" smtClean="0">
                <a:solidFill>
                  <a:schemeClr val="tx1"/>
                </a:solidFill>
              </a:rPr>
              <a:t>zobrazení </a:t>
            </a:r>
            <a:r>
              <a:rPr lang="cs-CZ" sz="2000" b="1" dirty="0">
                <a:solidFill>
                  <a:schemeClr val="tx1"/>
                </a:solidFill>
              </a:rPr>
              <a:t>až 15 snímků z </a:t>
            </a:r>
            <a:r>
              <a:rPr lang="cs-CZ" sz="2000" b="1" dirty="0" smtClean="0">
                <a:solidFill>
                  <a:schemeClr val="tx1"/>
                </a:solidFill>
              </a:rPr>
              <a:t>centrifugovaného vzorku</a:t>
            </a:r>
            <a:endParaRPr lang="cs-CZ" sz="2000" b="1" dirty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Funkce </a:t>
            </a:r>
            <a:r>
              <a:rPr lang="cs-CZ" sz="2000" b="1" dirty="0" err="1">
                <a:solidFill>
                  <a:schemeClr val="tx1"/>
                </a:solidFill>
              </a:rPr>
              <a:t>reklasifikace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</a:rPr>
              <a:t>umožňuje přehodnotit určení </a:t>
            </a:r>
            <a:r>
              <a:rPr lang="cs-CZ" sz="2000" b="1" dirty="0">
                <a:solidFill>
                  <a:schemeClr val="tx1"/>
                </a:solidFill>
              </a:rPr>
              <a:t>každé </a:t>
            </a:r>
            <a:r>
              <a:rPr lang="cs-CZ" sz="2000" b="1" dirty="0" smtClean="0">
                <a:solidFill>
                  <a:schemeClr val="tx1"/>
                </a:solidFill>
              </a:rPr>
              <a:t>částice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538" y="2852936"/>
            <a:ext cx="2042103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1" y="82102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946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107504" y="0"/>
            <a:ext cx="8856984" cy="620688"/>
          </a:xfrm>
        </p:spPr>
        <p:txBody>
          <a:bodyPr/>
          <a:lstStyle/>
          <a:p>
            <a:r>
              <a:rPr lang="cs-CZ" altLang="cs-CZ" sz="3600" b="1" dirty="0" err="1" smtClean="0"/>
              <a:t>cobas</a:t>
            </a:r>
            <a:r>
              <a:rPr lang="cs-CZ" altLang="cs-CZ" sz="3600" b="1" dirty="0" smtClean="0"/>
              <a:t> 6500 – image z modulu </a:t>
            </a:r>
            <a:r>
              <a:rPr lang="cs-CZ" altLang="cs-CZ" sz="3600" b="1" dirty="0" err="1" smtClean="0"/>
              <a:t>cobas</a:t>
            </a:r>
            <a:r>
              <a:rPr lang="cs-CZ" altLang="cs-CZ" sz="3600" b="1" dirty="0" smtClean="0"/>
              <a:t> u701</a:t>
            </a:r>
            <a:endParaRPr lang="cs-CZ" altLang="cs-CZ" sz="3600" dirty="0" smtClean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616620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654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 err="1"/>
              <a:t>Atellica</a:t>
            </a:r>
            <a:r>
              <a:rPr lang="cs-CZ" sz="3600" b="1" dirty="0"/>
              <a:t> 1500, Siemens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2000" b="1" dirty="0" smtClean="0"/>
          </a:p>
          <a:p>
            <a:endParaRPr lang="cs-CZ" sz="2000" b="1" dirty="0"/>
          </a:p>
          <a:p>
            <a:endParaRPr lang="cs-CZ" sz="2000" b="1" dirty="0" smtClean="0"/>
          </a:p>
          <a:p>
            <a:r>
              <a:rPr lang="cs-CZ" sz="2000" b="1" dirty="0" smtClean="0">
                <a:solidFill>
                  <a:schemeClr val="tx1"/>
                </a:solidFill>
              </a:rPr>
              <a:t>Uvedení na trh 10/2017</a:t>
            </a:r>
          </a:p>
          <a:p>
            <a:endParaRPr lang="cs-CZ" sz="2000" b="1" dirty="0" smtClean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Bez fázového kontrastu</a:t>
            </a:r>
          </a:p>
          <a:p>
            <a:endParaRPr lang="cs-CZ" sz="2000" b="1" dirty="0" smtClean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Rozlišuje přímo </a:t>
            </a:r>
            <a:r>
              <a:rPr lang="cs-CZ" sz="2000" b="1" dirty="0" smtClean="0">
                <a:solidFill>
                  <a:schemeClr val="accent1"/>
                </a:solidFill>
              </a:rPr>
              <a:t>10 druhů krystalů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accent1"/>
                </a:solidFill>
              </a:rPr>
              <a:t> </a:t>
            </a:r>
            <a:r>
              <a:rPr lang="cs-CZ" sz="2000" b="1" dirty="0" smtClean="0">
                <a:solidFill>
                  <a:schemeClr val="accent1"/>
                </a:solidFill>
              </a:rPr>
              <a:t>                               bakterie - koky x tyčky</a:t>
            </a:r>
            <a:endParaRPr lang="cs-CZ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8509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cs-CZ" sz="3600" b="1" dirty="0" err="1"/>
              <a:t>Atellica</a:t>
            </a:r>
            <a:r>
              <a:rPr lang="cs-CZ" sz="3600" b="1" dirty="0"/>
              <a:t> 1500, Siemens</a:t>
            </a:r>
            <a:endParaRPr lang="cs-CZ" sz="3600" dirty="0"/>
          </a:p>
        </p:txBody>
      </p:sp>
      <p:sp>
        <p:nvSpPr>
          <p:cNvPr id="4" name="AutoShape 4" descr="Resultat d'imatges de atellica 1500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07797" y="-2185987"/>
            <a:ext cx="4128291" cy="309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pic>
        <p:nvPicPr>
          <p:cNvPr id="4101" name="Picture 5" descr="\\fnbrno.cz\tree\Home\27232\My Pictures\Atellica 15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6780245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9236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6" descr="H_DX_CLINITEKNovus_LoadCartridge_0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642" y="1673902"/>
            <a:ext cx="3085432" cy="286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28643" y="4773715"/>
            <a:ext cx="2976269" cy="953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1799" b="1" dirty="0">
                <a:solidFill>
                  <a:schemeClr val="accent3"/>
                </a:solidFill>
                <a:latin typeface="Calibri" panose="020F0502020204030204" pitchFamily="34" charset="0"/>
              </a:rPr>
              <a:t>Cassette Loading</a:t>
            </a:r>
          </a:p>
          <a:p>
            <a:pPr>
              <a:spcAft>
                <a:spcPts val="600"/>
              </a:spcAft>
            </a:pPr>
            <a:r>
              <a:rPr lang="en-US" altLang="en-US" sz="1399" dirty="0">
                <a:latin typeface="Calibri" panose="020F0502020204030204" pitchFamily="34" charset="0"/>
              </a:rPr>
              <a:t>RFID tagged cassette</a:t>
            </a:r>
          </a:p>
          <a:p>
            <a:pPr>
              <a:spcAft>
                <a:spcPts val="600"/>
              </a:spcAft>
            </a:pPr>
            <a:r>
              <a:rPr lang="en-US" altLang="en-US" sz="1399" dirty="0" smtClean="0">
                <a:latin typeface="Calibri" panose="020F0502020204030204" pitchFamily="34" charset="0"/>
              </a:rPr>
              <a:t>14 </a:t>
            </a:r>
            <a:r>
              <a:rPr lang="en-US" altLang="en-US" sz="1399" dirty="0">
                <a:latin typeface="Calibri" panose="020F0502020204030204" pitchFamily="34" charset="0"/>
              </a:rPr>
              <a:t>days onboard stability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251520" y="188640"/>
            <a:ext cx="8643278" cy="899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ctr"/>
            <a:r>
              <a:rPr lang="cs-CZ" sz="3600" dirty="0" smtClean="0">
                <a:latin typeface="+mn-lt"/>
              </a:rPr>
              <a:t>Reagenční karty v kazetě místo diagnostických proužků</a:t>
            </a:r>
            <a:r>
              <a:rPr lang="en-US" sz="3600" dirty="0">
                <a:latin typeface="+mn-lt"/>
              </a:rPr>
              <a:t/>
            </a:r>
            <a:br>
              <a:rPr lang="en-US" sz="3600" dirty="0">
                <a:latin typeface="+mn-lt"/>
              </a:rPr>
            </a:br>
            <a:endParaRPr lang="en-US" sz="3600" kern="0" dirty="0">
              <a:latin typeface="+mn-lt"/>
            </a:endParaRPr>
          </a:p>
        </p:txBody>
      </p:sp>
      <p:pic>
        <p:nvPicPr>
          <p:cNvPr id="13" name="Picture 2" descr="D:\Market materials\Novus\Novus Uptodate\Images and video\CN_Cardhandler_640x480[1]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9479" y="1673902"/>
            <a:ext cx="2863332" cy="286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008415" y="4773484"/>
            <a:ext cx="2844397" cy="876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1799" b="1" dirty="0">
                <a:solidFill>
                  <a:schemeClr val="accent3"/>
                </a:solidFill>
                <a:latin typeface="Calibri" panose="020F0502020204030204" pitchFamily="34" charset="0"/>
              </a:rPr>
              <a:t>Reagent cards</a:t>
            </a:r>
          </a:p>
          <a:p>
            <a:pPr>
              <a:spcAft>
                <a:spcPts val="600"/>
              </a:spcAft>
            </a:pPr>
            <a:r>
              <a:rPr lang="en-US" altLang="en-US" sz="1399" dirty="0" smtClean="0">
                <a:latin typeface="Calibri" panose="020F0502020204030204" pitchFamily="34" charset="0"/>
              </a:rPr>
              <a:t>Prevent </a:t>
            </a:r>
            <a:r>
              <a:rPr lang="en-US" altLang="en-US" sz="1399" dirty="0">
                <a:latin typeface="Calibri" panose="020F0502020204030204" pitchFamily="34" charset="0"/>
              </a:rPr>
              <a:t>strip jamming and improves downtime</a:t>
            </a:r>
          </a:p>
        </p:txBody>
      </p:sp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5455" y="3828280"/>
            <a:ext cx="561813" cy="70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58"/>
          <p:cNvSpPr txBox="1">
            <a:spLocks noChangeArrowheads="1"/>
          </p:cNvSpPr>
          <p:nvPr/>
        </p:nvSpPr>
        <p:spPr bwMode="auto">
          <a:xfrm>
            <a:off x="5316944" y="6367818"/>
            <a:ext cx="3427215" cy="123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800" b="1" dirty="0">
                <a:solidFill>
                  <a:schemeClr val="accent1"/>
                </a:solidFill>
                <a:cs typeface="Arial" charset="0"/>
              </a:rPr>
              <a:t>Not available for sale in the U.S. Product availability varies by country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51520" y="5650262"/>
            <a:ext cx="8643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b="1" dirty="0" smtClean="0"/>
              <a:t>Princip </a:t>
            </a:r>
            <a:r>
              <a:rPr lang="cs-CZ" altLang="cs-CZ" b="1" dirty="0" err="1" smtClean="0"/>
              <a:t>chem</a:t>
            </a:r>
            <a:r>
              <a:rPr lang="cs-CZ" altLang="cs-CZ" b="1" dirty="0" smtClean="0"/>
              <a:t>. analýzy: Digitální </a:t>
            </a:r>
            <a:r>
              <a:rPr lang="cs-CZ" altLang="cs-CZ" b="1" dirty="0"/>
              <a:t>fotografie </a:t>
            </a:r>
            <a:r>
              <a:rPr lang="cs-CZ" altLang="cs-CZ" dirty="0"/>
              <a:t>diagnostického proužku s vyvinutým zbarvením </a:t>
            </a:r>
            <a:endParaRPr lang="cs-CZ" altLang="cs-CZ" dirty="0" smtClean="0"/>
          </a:p>
          <a:p>
            <a:r>
              <a:rPr lang="cs-CZ" dirty="0" smtClean="0"/>
              <a:t>Vychází z chemického analyzátoru </a:t>
            </a:r>
            <a:r>
              <a:rPr lang="cs-CZ" dirty="0" err="1" smtClean="0"/>
              <a:t>Clinitek</a:t>
            </a:r>
            <a:r>
              <a:rPr lang="cs-CZ" dirty="0" smtClean="0"/>
              <a:t> </a:t>
            </a:r>
            <a:r>
              <a:rPr lang="cs-CZ" dirty="0" err="1" smtClean="0"/>
              <a:t>Novus</a:t>
            </a:r>
            <a:endParaRPr lang="cs-CZ" dirty="0" smtClean="0"/>
          </a:p>
          <a:p>
            <a:r>
              <a:rPr lang="cs-CZ" dirty="0" smtClean="0"/>
              <a:t>Výkon – </a:t>
            </a:r>
            <a:r>
              <a:rPr lang="cs-CZ" dirty="0" err="1" smtClean="0"/>
              <a:t>chem.vyšetření</a:t>
            </a:r>
            <a:r>
              <a:rPr lang="cs-CZ" dirty="0" smtClean="0"/>
              <a:t>: 200 vzorků/hod.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41874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95" y="3389"/>
          <a:ext cx="1190" cy="1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5" y="3389"/>
                        <a:ext cx="1190" cy="15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0816" y="0"/>
            <a:ext cx="7677567" cy="134076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799" dirty="0">
                <a:latin typeface="Calibri" panose="020F0502020204030204" pitchFamily="34" charset="0"/>
              </a:rPr>
              <a:t/>
            </a:r>
            <a:br>
              <a:rPr lang="en-US" sz="2799" dirty="0">
                <a:latin typeface="Calibri" panose="020F0502020204030204" pitchFamily="34" charset="0"/>
              </a:rPr>
            </a:br>
            <a:r>
              <a:rPr lang="cs-CZ" sz="3600" dirty="0" err="1"/>
              <a:t>Atellica</a:t>
            </a:r>
            <a:r>
              <a:rPr lang="cs-CZ" sz="3600" dirty="0"/>
              <a:t> 1500, </a:t>
            </a:r>
            <a:r>
              <a:rPr lang="cs-CZ" sz="3600" dirty="0" smtClean="0"/>
              <a:t>Siemens</a:t>
            </a:r>
            <a:br>
              <a:rPr lang="cs-CZ" sz="3600" dirty="0" smtClean="0"/>
            </a:br>
            <a:r>
              <a:rPr lang="cs-CZ" sz="2400" b="0" dirty="0" smtClean="0"/>
              <a:t>Automatická mikroskopie po centrifugaci –</a:t>
            </a:r>
            <a:br>
              <a:rPr lang="cs-CZ" sz="2400" b="0" dirty="0" smtClean="0"/>
            </a:br>
            <a:r>
              <a:rPr lang="cs-CZ" sz="2400" b="0" dirty="0" smtClean="0"/>
              <a:t>vychází z 77 Elektronika (100 vzorků/hod.)</a:t>
            </a:r>
            <a:endParaRPr lang="cs-CZ" sz="2400" b="0" dirty="0"/>
          </a:p>
        </p:txBody>
      </p:sp>
      <p:pic>
        <p:nvPicPr>
          <p:cNvPr id="8" name="Picture 6" descr="D:\Seuss launch\Marketing collaterals\Image library\Image for Michelle-UCSF\Images with annotation\EPI-NEC-WBC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818" y="1686849"/>
            <a:ext cx="4026977" cy="402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0" name="Picture 40" descr="D:\Seuss launch\Marketing collaterals\Image library\Image library\160607_10_42_33_S0022-1_-_08_b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7208" y="1652034"/>
            <a:ext cx="4027910" cy="402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3298" y="5853793"/>
            <a:ext cx="5096395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088415"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solidFill>
                  <a:srgbClr val="EC6602"/>
                </a:solidFill>
                <a:latin typeface="Calibri" panose="020F0502020204030204" pitchFamily="34" charset="0"/>
              </a:rPr>
              <a:t>Clear “In-focus” Images from </a:t>
            </a:r>
            <a:r>
              <a:rPr lang="en-US" b="1" dirty="0" err="1">
                <a:solidFill>
                  <a:srgbClr val="EC6602"/>
                </a:solidFill>
                <a:latin typeface="Calibri" panose="020F0502020204030204" pitchFamily="34" charset="0"/>
              </a:rPr>
              <a:t>Atellica</a:t>
            </a:r>
            <a:r>
              <a:rPr lang="en-US" b="1" dirty="0">
                <a:solidFill>
                  <a:srgbClr val="EC6602"/>
                </a:solidFill>
                <a:latin typeface="Calibri" panose="020F0502020204030204" pitchFamily="34" charset="0"/>
              </a:rPr>
              <a:t> 1500 UA System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1493" y="5882290"/>
            <a:ext cx="1824667" cy="2907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088415">
              <a:lnSpc>
                <a:spcPct val="90000"/>
              </a:lnSpc>
              <a:spcAft>
                <a:spcPts val="600"/>
              </a:spcAft>
            </a:pPr>
            <a:r>
              <a:rPr lang="en-US" sz="2099" b="1" dirty="0">
                <a:solidFill>
                  <a:srgbClr val="EC6602"/>
                </a:solidFill>
                <a:latin typeface="Calibri" panose="020F0502020204030204" pitchFamily="34" charset="0"/>
              </a:rPr>
              <a:t>“</a:t>
            </a:r>
            <a:r>
              <a:rPr lang="en-US" b="1" dirty="0">
                <a:solidFill>
                  <a:srgbClr val="EC6602"/>
                </a:solidFill>
                <a:latin typeface="Calibri" panose="020F0502020204030204" pitchFamily="34" charset="0"/>
              </a:rPr>
              <a:t>Off-focus” Images</a:t>
            </a:r>
          </a:p>
        </p:txBody>
      </p:sp>
      <p:sp>
        <p:nvSpPr>
          <p:cNvPr id="10" name="TextBox 158"/>
          <p:cNvSpPr txBox="1">
            <a:spLocks noChangeArrowheads="1"/>
          </p:cNvSpPr>
          <p:nvPr/>
        </p:nvSpPr>
        <p:spPr bwMode="auto">
          <a:xfrm>
            <a:off x="5307903" y="6388099"/>
            <a:ext cx="3427215" cy="123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800" b="1" dirty="0">
                <a:solidFill>
                  <a:schemeClr val="accent1"/>
                </a:solidFill>
                <a:cs typeface="Arial" charset="0"/>
              </a:rPr>
              <a:t>Not available for sale in the U.S. Product availability varies by country</a:t>
            </a:r>
          </a:p>
        </p:txBody>
      </p:sp>
    </p:spTree>
    <p:extLst>
      <p:ext uri="{BB962C8B-B14F-4D97-AF65-F5344CB8AC3E}">
        <p14:creationId xmlns:p14="http://schemas.microsoft.com/office/powerpoint/2010/main" val="28717674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cs-CZ" sz="3200" b="1" dirty="0" err="1"/>
              <a:t>Atellica</a:t>
            </a:r>
            <a:r>
              <a:rPr lang="cs-CZ" sz="3200" b="1" dirty="0"/>
              <a:t> 1500, Siemens</a:t>
            </a:r>
          </a:p>
        </p:txBody>
      </p:sp>
      <p:pic>
        <p:nvPicPr>
          <p:cNvPr id="1026" name="Picture 2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96217"/>
            <a:ext cx="7751506" cy="581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191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chemeClr val="tx2"/>
                </a:solidFill>
                <a:latin typeface="+mn-lt"/>
              </a:rPr>
              <a:t>Reflexní fotometrie</a:t>
            </a:r>
          </a:p>
        </p:txBody>
      </p:sp>
      <p:pic>
        <p:nvPicPr>
          <p:cNvPr id="512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1387683"/>
            <a:ext cx="5545137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10"/>
          <p:cNvSpPr txBox="1">
            <a:spLocks noChangeArrowheads="1"/>
          </p:cNvSpPr>
          <p:nvPr/>
        </p:nvSpPr>
        <p:spPr bwMode="auto">
          <a:xfrm>
            <a:off x="1743075" y="40973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25" name="Text Box 13"/>
          <p:cNvSpPr txBox="1">
            <a:spLocks noChangeArrowheads="1"/>
          </p:cNvSpPr>
          <p:nvPr/>
        </p:nvSpPr>
        <p:spPr bwMode="auto">
          <a:xfrm>
            <a:off x="1203325" y="4425950"/>
            <a:ext cx="7329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26" name="Text Box 14"/>
          <p:cNvSpPr txBox="1">
            <a:spLocks noChangeArrowheads="1"/>
          </p:cNvSpPr>
          <p:nvPr/>
        </p:nvSpPr>
        <p:spPr bwMode="auto">
          <a:xfrm>
            <a:off x="323850" y="3860800"/>
            <a:ext cx="8569325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Impregnovaná vlákna mají vysokou opacitu (neprůhlednost)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Ke stanovení jejich zbarvení nutno využít reflexní fotometrii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  </a:t>
            </a:r>
            <a:r>
              <a:rPr lang="cs-CZ" altLang="cs-CZ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- </a:t>
            </a:r>
            <a:r>
              <a:rPr lang="cs-CZ" altLang="cs-CZ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měření ze stejné strany jako nanesen vzorek, ale na jiném místě (</a:t>
            </a:r>
            <a:r>
              <a:rPr lang="cs-CZ" alt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Roche</a:t>
            </a:r>
            <a:r>
              <a:rPr lang="cs-CZ" altLang="cs-CZ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, vhodné i pro plnou krev – přístroj </a:t>
            </a:r>
            <a:r>
              <a:rPr lang="cs-CZ" alt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Reflotron</a:t>
            </a:r>
            <a:r>
              <a:rPr lang="cs-CZ" altLang="cs-CZ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  - měření z opačné strany než aplikován vzorek (vícevrstvé filmy)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71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64502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600" b="1" dirty="0"/>
              <a:t>Automatická analýza močového </a:t>
            </a:r>
            <a:r>
              <a:rPr lang="cs-CZ" sz="3600" b="1" dirty="0" smtClean="0"/>
              <a:t>sedimentu </a:t>
            </a:r>
            <a:r>
              <a:rPr lang="cs-CZ" sz="2400" b="1" dirty="0" smtClean="0"/>
              <a:t>– s využitím </a:t>
            </a:r>
            <a:r>
              <a:rPr lang="cs-CZ" sz="2400" b="1" dirty="0" smtClean="0">
                <a:solidFill>
                  <a:schemeClr val="tx1"/>
                </a:solidFill>
              </a:rPr>
              <a:t>sedimentace</a:t>
            </a:r>
            <a:endParaRPr lang="cs-CZ" sz="2400" dirty="0">
              <a:solidFill>
                <a:schemeClr val="tx1"/>
              </a:solidFill>
            </a:endParaRPr>
          </a:p>
        </p:txBody>
      </p:sp>
      <p:pic>
        <p:nvPicPr>
          <p:cNvPr id="3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128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606" y="48275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292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841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600" b="1" dirty="0" smtClean="0"/>
              <a:t>UD-10, </a:t>
            </a:r>
            <a:r>
              <a:rPr lang="cs-CZ" sz="3600" b="1" dirty="0" err="1" smtClean="0"/>
              <a:t>Sysmex</a:t>
            </a:r>
            <a:r>
              <a:rPr lang="cs-CZ" sz="3600" b="1" dirty="0" smtClean="0"/>
              <a:t/>
            </a:r>
            <a:br>
              <a:rPr lang="cs-CZ" sz="3600" b="1" dirty="0" smtClean="0"/>
            </a:br>
            <a:r>
              <a:rPr lang="cs-CZ" sz="2000" b="1" dirty="0" smtClean="0"/>
              <a:t>(viz výše)</a:t>
            </a:r>
            <a:r>
              <a:rPr lang="cs-CZ" sz="3600" b="1" dirty="0"/>
              <a:t/>
            </a:r>
            <a:br>
              <a:rPr lang="cs-CZ" sz="3600" b="1" dirty="0"/>
            </a:b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556792"/>
            <a:ext cx="8435280" cy="4569371"/>
          </a:xfrm>
        </p:spPr>
        <p:txBody>
          <a:bodyPr>
            <a:norm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Využívá </a:t>
            </a:r>
            <a:r>
              <a:rPr lang="cs-CZ" sz="2000" b="1" dirty="0">
                <a:solidFill>
                  <a:schemeClr val="tx2"/>
                </a:solidFill>
              </a:rPr>
              <a:t>přirozenou sedimentaci účinkem gravitace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Přístroj k digitálnímu zobrazení močových elementů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Metoda skenování polí pomocí CCD kamery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Používá se </a:t>
            </a:r>
            <a:r>
              <a:rPr lang="cs-CZ" sz="2000" b="1" dirty="0" smtClean="0">
                <a:solidFill>
                  <a:schemeClr val="tx2"/>
                </a:solidFill>
              </a:rPr>
              <a:t>vždy v kombinaci s UF-5000/4000 </a:t>
            </a:r>
            <a:r>
              <a:rPr lang="cs-CZ" sz="2000" b="1" dirty="0" smtClean="0">
                <a:solidFill>
                  <a:schemeClr val="tx1"/>
                </a:solidFill>
              </a:rPr>
              <a:t>pro kompletní analýzu elementů v moči a také s </a:t>
            </a:r>
            <a:r>
              <a:rPr lang="cs-CZ" sz="2000" b="1" dirty="0" err="1" smtClean="0">
                <a:solidFill>
                  <a:schemeClr val="tx1"/>
                </a:solidFill>
              </a:rPr>
              <a:t>chem</a:t>
            </a:r>
            <a:r>
              <a:rPr lang="cs-CZ" sz="2000" b="1" dirty="0" smtClean="0">
                <a:solidFill>
                  <a:schemeClr val="tx1"/>
                </a:solidFill>
              </a:rPr>
              <a:t>. </a:t>
            </a:r>
            <a:r>
              <a:rPr lang="cs-CZ" sz="2000" b="1" dirty="0" err="1" smtClean="0">
                <a:solidFill>
                  <a:schemeClr val="tx1"/>
                </a:solidFill>
              </a:rPr>
              <a:t>anal</a:t>
            </a:r>
            <a:r>
              <a:rPr lang="cs-CZ" sz="2000" b="1" dirty="0" smtClean="0">
                <a:solidFill>
                  <a:schemeClr val="tx1"/>
                </a:solidFill>
              </a:rPr>
              <a:t>. </a:t>
            </a:r>
            <a:r>
              <a:rPr lang="cs-CZ" sz="2000" b="1" dirty="0">
                <a:solidFill>
                  <a:schemeClr val="tx1"/>
                </a:solidFill>
              </a:rPr>
              <a:t>moče </a:t>
            </a:r>
            <a:r>
              <a:rPr lang="cs-CZ" sz="2000" b="1" dirty="0" smtClean="0">
                <a:solidFill>
                  <a:schemeClr val="tx1"/>
                </a:solidFill>
              </a:rPr>
              <a:t>UC-3500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Uživatelsky nastavitelná </a:t>
            </a:r>
            <a:r>
              <a:rPr lang="cs-CZ" sz="2000" b="1" dirty="0" smtClean="0">
                <a:solidFill>
                  <a:schemeClr val="tx2"/>
                </a:solidFill>
              </a:rPr>
              <a:t>pravidla 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smtClean="0">
                <a:solidFill>
                  <a:schemeClr val="tx2"/>
                </a:solidFill>
              </a:rPr>
              <a:t>    výběru vzorku k analýze na UD-10</a:t>
            </a:r>
            <a:r>
              <a:rPr lang="cs-CZ" sz="2000" b="1" dirty="0" smtClean="0">
                <a:solidFill>
                  <a:schemeClr val="tx1"/>
                </a:solidFill>
              </a:rPr>
              <a:t> (potvrzení 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</a:rPr>
              <a:t>    typu válce, krystalu, renální </a:t>
            </a:r>
            <a:r>
              <a:rPr lang="cs-CZ" sz="2000" b="1" dirty="0" err="1" smtClean="0">
                <a:solidFill>
                  <a:schemeClr val="tx1"/>
                </a:solidFill>
              </a:rPr>
              <a:t>epitelie</a:t>
            </a:r>
            <a:r>
              <a:rPr lang="cs-CZ" sz="2000" b="1" dirty="0" smtClean="0">
                <a:solidFill>
                  <a:schemeClr val="tx1"/>
                </a:solidFill>
              </a:rPr>
              <a:t>)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Funkce </a:t>
            </a:r>
            <a:r>
              <a:rPr lang="cs-CZ" sz="2000" b="1" dirty="0">
                <a:solidFill>
                  <a:schemeClr val="tx2"/>
                </a:solidFill>
              </a:rPr>
              <a:t>z</a:t>
            </a:r>
            <a:r>
              <a:rPr lang="cs-CZ" sz="2000" b="1" dirty="0" smtClean="0">
                <a:solidFill>
                  <a:schemeClr val="tx2"/>
                </a:solidFill>
              </a:rPr>
              <a:t>oom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Rutinní mód 50 vzorků/hod.</a:t>
            </a:r>
          </a:p>
          <a:p>
            <a:pPr marL="0" indent="0">
              <a:buNone/>
            </a:pPr>
            <a:r>
              <a:rPr lang="cs-CZ" sz="2000" b="1" dirty="0" smtClean="0">
                <a:solidFill>
                  <a:schemeClr val="tx1"/>
                </a:solidFill>
              </a:rPr>
              <a:t>                          40 polí/vzorek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1,6 ml moče (</a:t>
            </a:r>
            <a:r>
              <a:rPr lang="cs-CZ" sz="2000" b="1" dirty="0" err="1" smtClean="0">
                <a:solidFill>
                  <a:schemeClr val="tx1"/>
                </a:solidFill>
              </a:rPr>
              <a:t>statim</a:t>
            </a:r>
            <a:r>
              <a:rPr lang="cs-CZ" sz="2000" b="1" dirty="0" smtClean="0">
                <a:solidFill>
                  <a:schemeClr val="tx1"/>
                </a:solidFill>
              </a:rPr>
              <a:t> 0,6 ml)</a:t>
            </a:r>
          </a:p>
          <a:p>
            <a:endParaRPr lang="cs-CZ" sz="2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000" b="1" dirty="0" smtClean="0">
              <a:solidFill>
                <a:schemeClr val="tx1"/>
              </a:solidFill>
            </a:endParaRPr>
          </a:p>
          <a:p>
            <a:endParaRPr lang="cs-CZ" sz="2000" b="1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Mirka\Documents\Nová složka\UD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462" y="3284984"/>
            <a:ext cx="2437756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UD10 Sysmex imag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56" y="-5680"/>
            <a:ext cx="2520280" cy="165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" y="3009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V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2931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8025"/>
          </a:xfrm>
        </p:spPr>
        <p:txBody>
          <a:bodyPr/>
          <a:lstStyle/>
          <a:p>
            <a:r>
              <a:rPr lang="cs-CZ" sz="3600" b="1" dirty="0"/>
              <a:t>UN </a:t>
            </a:r>
            <a:r>
              <a:rPr lang="cs-CZ" sz="3600" b="1" dirty="0" smtClean="0"/>
              <a:t>3000</a:t>
            </a:r>
            <a:endParaRPr lang="cs-CZ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97" y="708025"/>
            <a:ext cx="8863012" cy="614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4" y="44624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1310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en-GB" sz="3600" b="1" dirty="0" smtClean="0"/>
              <a:t>LAURA </a:t>
            </a:r>
            <a:r>
              <a:rPr lang="cs-CZ" sz="3600" b="1" dirty="0" smtClean="0"/>
              <a:t>XL, Erba </a:t>
            </a:r>
            <a:r>
              <a:rPr lang="cs-CZ" sz="3600" b="1" dirty="0" err="1" smtClean="0"/>
              <a:t>Lachema</a:t>
            </a:r>
            <a:endParaRPr lang="en-GB" sz="3600" b="1" dirty="0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250584" y="1196752"/>
            <a:ext cx="8758615" cy="5661248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  <a:buNone/>
            </a:pPr>
            <a:endParaRPr lang="cs-CZ" sz="2800" b="1" dirty="0" smtClean="0"/>
          </a:p>
          <a:p>
            <a:pPr>
              <a:spcBef>
                <a:spcPts val="400"/>
              </a:spcBef>
              <a:buNone/>
            </a:pPr>
            <a:endParaRPr lang="cs-CZ" sz="2800" b="1" dirty="0"/>
          </a:p>
          <a:p>
            <a:pPr>
              <a:spcBef>
                <a:spcPts val="400"/>
              </a:spcBef>
              <a:buNone/>
            </a:pPr>
            <a:endParaRPr lang="cs-CZ" sz="2800" b="1" dirty="0" smtClean="0"/>
          </a:p>
          <a:p>
            <a:pPr>
              <a:spcBef>
                <a:spcPts val="400"/>
              </a:spcBef>
              <a:buNone/>
            </a:pPr>
            <a:endParaRPr lang="cs-CZ" sz="2800" b="1" dirty="0" smtClean="0"/>
          </a:p>
          <a:p>
            <a:pPr>
              <a:spcBef>
                <a:spcPts val="400"/>
              </a:spcBef>
              <a:buNone/>
            </a:pPr>
            <a:endParaRPr lang="cs-CZ" sz="2800" b="1" dirty="0"/>
          </a:p>
          <a:p>
            <a:pPr>
              <a:spcBef>
                <a:spcPts val="400"/>
              </a:spcBef>
              <a:buNone/>
            </a:pPr>
            <a:endParaRPr lang="en-GB" sz="2800" b="1" dirty="0" smtClean="0"/>
          </a:p>
          <a:p>
            <a:pPr>
              <a:spcBef>
                <a:spcPts val="400"/>
              </a:spcBef>
            </a:pPr>
            <a:r>
              <a:rPr lang="en-GB" sz="2000" b="1" dirty="0" smtClean="0">
                <a:solidFill>
                  <a:schemeClr val="tx1"/>
                </a:solidFill>
              </a:rPr>
              <a:t>Hybrid</a:t>
            </a:r>
            <a:r>
              <a:rPr lang="cs-CZ" sz="2000" b="1" dirty="0" smtClean="0">
                <a:solidFill>
                  <a:schemeClr val="tx1"/>
                </a:solidFill>
              </a:rPr>
              <a:t>ní koncept</a:t>
            </a:r>
            <a:r>
              <a:rPr lang="en-GB" sz="2000" b="1" dirty="0" smtClean="0">
                <a:solidFill>
                  <a:schemeClr val="tx1"/>
                </a:solidFill>
              </a:rPr>
              <a:t> </a:t>
            </a:r>
            <a:r>
              <a:rPr lang="en-GB" sz="2000" dirty="0" smtClean="0">
                <a:solidFill>
                  <a:schemeClr val="tx1"/>
                </a:solidFill>
              </a:rPr>
              <a:t>: </a:t>
            </a:r>
            <a:r>
              <a:rPr lang="cs-CZ" sz="2000" b="1" dirty="0" smtClean="0">
                <a:solidFill>
                  <a:schemeClr val="tx2"/>
                </a:solidFill>
              </a:rPr>
              <a:t>analýza diagnostickými proužky a  vyšetření močového sedimentu </a:t>
            </a:r>
            <a:r>
              <a:rPr lang="cs-CZ" sz="2000" dirty="0" smtClean="0">
                <a:solidFill>
                  <a:schemeClr val="tx1"/>
                </a:solidFill>
              </a:rPr>
              <a:t>v jedné skříni</a:t>
            </a:r>
            <a:endParaRPr lang="en-GB" sz="2000" dirty="0" smtClean="0">
              <a:solidFill>
                <a:schemeClr val="tx1"/>
              </a:solidFill>
            </a:endParaRPr>
          </a:p>
          <a:p>
            <a:pPr>
              <a:spcBef>
                <a:spcPts val="400"/>
              </a:spcBef>
            </a:pPr>
            <a:r>
              <a:rPr lang="cs-CZ" sz="2000" b="1" dirty="0" err="1" smtClean="0">
                <a:solidFill>
                  <a:schemeClr val="tx1"/>
                </a:solidFill>
              </a:rPr>
              <a:t>Zakoncentrování</a:t>
            </a:r>
            <a:r>
              <a:rPr lang="cs-CZ" sz="2000" b="1" dirty="0" smtClean="0">
                <a:solidFill>
                  <a:schemeClr val="tx1"/>
                </a:solidFill>
              </a:rPr>
              <a:t> moče a tvorba sedimentu bez centrifugace </a:t>
            </a:r>
          </a:p>
          <a:p>
            <a:pPr>
              <a:spcBef>
                <a:spcPts val="400"/>
              </a:spcBef>
            </a:pPr>
            <a:r>
              <a:rPr lang="cs-CZ" sz="2000" b="1" dirty="0" smtClean="0">
                <a:solidFill>
                  <a:schemeClr val="tx1"/>
                </a:solidFill>
              </a:rPr>
              <a:t>Určování částic </a:t>
            </a:r>
            <a:r>
              <a:rPr lang="cs-CZ" sz="2000" dirty="0" smtClean="0">
                <a:solidFill>
                  <a:schemeClr val="tx1"/>
                </a:solidFill>
              </a:rPr>
              <a:t>v sedimentu s využitím softwaru</a:t>
            </a:r>
            <a:r>
              <a:rPr lang="cs-CZ" sz="2000" b="1" dirty="0" smtClean="0">
                <a:solidFill>
                  <a:schemeClr val="tx1"/>
                </a:solidFill>
              </a:rPr>
              <a:t> s umělou inteligencí</a:t>
            </a:r>
            <a:endParaRPr lang="en-GB" sz="2000" dirty="0" smtClean="0">
              <a:solidFill>
                <a:schemeClr val="tx1"/>
              </a:solidFill>
            </a:endParaRPr>
          </a:p>
          <a:p>
            <a:pPr>
              <a:spcBef>
                <a:spcPts val="400"/>
              </a:spcBef>
            </a:pPr>
            <a:r>
              <a:rPr lang="cs-CZ" sz="2000" b="1" dirty="0" smtClean="0">
                <a:solidFill>
                  <a:schemeClr val="tx1"/>
                </a:solidFill>
              </a:rPr>
              <a:t>Automatické turbidimetrické měření fyzikálních parametrů </a:t>
            </a:r>
            <a:r>
              <a:rPr lang="en-GB" sz="2000" dirty="0" smtClean="0">
                <a:solidFill>
                  <a:schemeClr val="tx1"/>
                </a:solidFill>
              </a:rPr>
              <a:t>(</a:t>
            </a:r>
            <a:r>
              <a:rPr lang="cs-CZ" sz="2000" dirty="0" smtClean="0">
                <a:solidFill>
                  <a:schemeClr val="tx1"/>
                </a:solidFill>
              </a:rPr>
              <a:t>barva a zákal moče</a:t>
            </a:r>
            <a:r>
              <a:rPr lang="en-GB" sz="2000" dirty="0" smtClean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7" name="Picture 4" descr="Laura_XL_Def5883_mo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908720"/>
            <a:ext cx="5904656" cy="3114706"/>
          </a:xfrm>
          <a:prstGeom prst="rect">
            <a:avLst/>
          </a:prstGeom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72541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4979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76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Zástupný symbol pro obsah 10"/>
          <p:cNvSpPr>
            <a:spLocks noGrp="1"/>
          </p:cNvSpPr>
          <p:nvPr>
            <p:ph idx="1"/>
          </p:nvPr>
        </p:nvSpPr>
        <p:spPr>
          <a:xfrm>
            <a:off x="250825" y="1484784"/>
            <a:ext cx="8713663" cy="4949250"/>
          </a:xfr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None/>
            </a:pPr>
            <a:endParaRPr lang="cs-CZ" sz="800" dirty="0" smtClean="0">
              <a:latin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Měřící módy</a:t>
            </a:r>
            <a:r>
              <a:rPr lang="en-GB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:</a:t>
            </a:r>
          </a:p>
          <a:p>
            <a:pPr lvl="3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GB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sz="20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Hybrid</a:t>
            </a:r>
            <a:r>
              <a:rPr lang="en-GB" sz="20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 (1</a:t>
            </a:r>
            <a:r>
              <a:rPr lang="cs-CZ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0</a:t>
            </a:r>
            <a:r>
              <a:rPr lang="en-GB" sz="20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0 </a:t>
            </a:r>
            <a:r>
              <a:rPr lang="cs-CZ" sz="20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vzorků/hod.</a:t>
            </a:r>
            <a:r>
              <a:rPr lang="en-GB" sz="20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)</a:t>
            </a:r>
          </a:p>
          <a:p>
            <a:pPr lvl="3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GB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Chemie (</a:t>
            </a:r>
            <a:r>
              <a:rPr lang="cs-CZ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240 vzorků/hod.)</a:t>
            </a:r>
            <a:endParaRPr lang="en-GB" sz="20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3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GB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Sediment </a:t>
            </a: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(180 </a:t>
            </a:r>
            <a:r>
              <a:rPr lang="cs-CZ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vzorků/hod.)</a:t>
            </a:r>
            <a:endParaRPr lang="en-GB" sz="20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en-GB" sz="2000" b="1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Identifi</a:t>
            </a:r>
            <a:r>
              <a:rPr lang="cs-CZ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k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</a:t>
            </a:r>
            <a:r>
              <a:rPr lang="cs-CZ" sz="20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ce</a:t>
            </a:r>
            <a:r>
              <a:rPr lang="cs-CZ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spotřebního materiálu - RFID</a:t>
            </a:r>
            <a:endParaRPr lang="en-GB" sz="20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Analýza sedimentu – </a:t>
            </a:r>
            <a:r>
              <a:rPr lang="cs-CZ" sz="20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sedimentace s využitím gravitace</a:t>
            </a: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(5 min.)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cs-CZ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                                       14 kyvet vedle sebe současně</a:t>
            </a:r>
            <a:endParaRPr lang="en-GB" sz="20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Minimální objem </a:t>
            </a:r>
            <a:r>
              <a:rPr lang="en-GB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– 2,0 ml</a:t>
            </a:r>
          </a:p>
          <a:p>
            <a:pPr>
              <a:spcBef>
                <a:spcPts val="300"/>
              </a:spcBef>
            </a:pP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Aspirovaný objem </a:t>
            </a:r>
            <a:r>
              <a:rPr lang="en-GB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– </a:t>
            </a: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0,8</a:t>
            </a:r>
            <a:r>
              <a:rPr lang="en-GB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ml</a:t>
            </a:r>
          </a:p>
          <a:p>
            <a:pPr>
              <a:spcBef>
                <a:spcPts val="300"/>
              </a:spcBef>
            </a:pP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Spotřební materiál chemie: </a:t>
            </a:r>
            <a:r>
              <a:rPr lang="en-GB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d</a:t>
            </a: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e</a:t>
            </a:r>
            <a:r>
              <a:rPr lang="en-GB" sz="20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stil</a:t>
            </a:r>
            <a:r>
              <a:rPr lang="cs-CZ" sz="20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ovaná</a:t>
            </a: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voda, diagnostické proužky </a:t>
            </a:r>
          </a:p>
          <a:p>
            <a:pPr>
              <a:spcBef>
                <a:spcPts val="300"/>
              </a:spcBef>
            </a:pPr>
            <a:r>
              <a:rPr lang="cs-CZ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Spotřební materiál </a:t>
            </a:r>
            <a:r>
              <a:rPr lang="en-GB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sediment: </a:t>
            </a:r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d</a:t>
            </a:r>
            <a:r>
              <a:rPr lang="cs-CZ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e</a:t>
            </a:r>
            <a:r>
              <a:rPr lang="en-GB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stil</a:t>
            </a:r>
            <a:r>
              <a:rPr lang="cs-CZ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ovaná</a:t>
            </a:r>
            <a:r>
              <a:rPr lang="cs-CZ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voda</a:t>
            </a:r>
            <a:r>
              <a:rPr lang="en-GB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, </a:t>
            </a: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roztok </a:t>
            </a:r>
            <a:r>
              <a:rPr lang="cs-CZ" sz="20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Opti</a:t>
            </a:r>
            <a:r>
              <a:rPr lang="cs-CZ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-sol XL</a:t>
            </a:r>
            <a:endParaRPr lang="en-GB" sz="20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Nadpis 10"/>
          <p:cNvSpPr txBox="1">
            <a:spLocks/>
          </p:cNvSpPr>
          <p:nvPr/>
        </p:nvSpPr>
        <p:spPr>
          <a:xfrm>
            <a:off x="457200" y="19269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chemeClr val="tx2"/>
                </a:solidFill>
              </a:rPr>
              <a:t>LAURA </a:t>
            </a:r>
            <a:r>
              <a:rPr lang="cs-CZ" b="1" dirty="0" smtClean="0">
                <a:solidFill>
                  <a:schemeClr val="tx2"/>
                </a:solidFill>
              </a:rPr>
              <a:t>XL</a:t>
            </a:r>
            <a:endParaRPr lang="en-GB" b="1" dirty="0">
              <a:solidFill>
                <a:schemeClr val="tx2"/>
              </a:solidFill>
            </a:endParaRPr>
          </a:p>
        </p:txBody>
      </p:sp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3" y="72866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27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AU" sz="14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ts val="700"/>
              </a:spcBef>
              <a:buClr>
                <a:srgbClr val="0000CC"/>
              </a:buClr>
              <a:buFont typeface="FuturaSCTCEBoo" pitchFamily="2" charset="0"/>
              <a:buNone/>
            </a:pPr>
            <a:endParaRPr lang="cs-CZ" sz="1600" b="1">
              <a:solidFill>
                <a:srgbClr val="0000CC"/>
              </a:solidFill>
            </a:endParaRPr>
          </a:p>
        </p:txBody>
      </p:sp>
      <p:sp>
        <p:nvSpPr>
          <p:cNvPr id="15365" name="Rectangle 12"/>
          <p:cNvSpPr>
            <a:spLocks noChangeArrowheads="1"/>
          </p:cNvSpPr>
          <p:nvPr/>
        </p:nvSpPr>
        <p:spPr bwMode="auto">
          <a:xfrm>
            <a:off x="251521" y="1114520"/>
            <a:ext cx="8640959" cy="348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8138" indent="-338138" defTabSz="449263">
              <a:spcBef>
                <a:spcPct val="200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800" b="1" dirty="0">
              <a:solidFill>
                <a:srgbClr val="006600"/>
              </a:solidFill>
              <a:latin typeface="Calibri" panose="020F0502020204030204" pitchFamily="34" charset="0"/>
            </a:endParaRPr>
          </a:p>
          <a:p>
            <a:pPr marL="338138" indent="-338138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cs-CZ" b="1" dirty="0" smtClean="0">
              <a:latin typeface="Century Gothic" panose="020B0502020202020204" pitchFamily="34" charset="0"/>
            </a:endParaRPr>
          </a:p>
          <a:p>
            <a:pPr marL="338138" indent="-338138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b="1" dirty="0" smtClean="0">
                <a:latin typeface="Century Gothic" panose="020B0502020202020204" pitchFamily="34" charset="0"/>
              </a:rPr>
              <a:t>Měřící princip</a:t>
            </a:r>
            <a:r>
              <a:rPr lang="en-GB" b="1" dirty="0" smtClean="0">
                <a:latin typeface="Century Gothic" panose="020B0502020202020204" pitchFamily="34" charset="0"/>
              </a:rPr>
              <a:t>: </a:t>
            </a:r>
            <a:r>
              <a:rPr lang="cs-CZ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digitální </a:t>
            </a:r>
            <a:r>
              <a:rPr lang="en-GB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micros</a:t>
            </a:r>
            <a:r>
              <a:rPr lang="cs-CZ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k</a:t>
            </a:r>
            <a:r>
              <a:rPr lang="en-GB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op</a:t>
            </a:r>
            <a:r>
              <a:rPr lang="cs-CZ" b="1" dirty="0" err="1" smtClean="0">
                <a:solidFill>
                  <a:schemeClr val="tx2"/>
                </a:solidFill>
                <a:latin typeface="Century Gothic" panose="020B0502020202020204" pitchFamily="34" charset="0"/>
              </a:rPr>
              <a:t>ie</a:t>
            </a:r>
            <a:r>
              <a:rPr lang="cs-CZ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cs-CZ" b="1" dirty="0">
                <a:latin typeface="Century Gothic" panose="020B0502020202020204" pitchFamily="34" charset="0"/>
              </a:rPr>
              <a:t>– </a:t>
            </a:r>
            <a:r>
              <a:rPr lang="cs-CZ" b="1" dirty="0" smtClean="0">
                <a:latin typeface="Century Gothic" panose="020B0502020202020204" pitchFamily="34" charset="0"/>
              </a:rPr>
              <a:t>automatizovaná světelná mikroskopie </a:t>
            </a:r>
          </a:p>
          <a:p>
            <a:pPr defTabSz="449263">
              <a:spcBef>
                <a:spcPct val="200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b="1" dirty="0">
                <a:latin typeface="Century Gothic" panose="020B0502020202020204" pitchFamily="34" charset="0"/>
              </a:rPr>
              <a:t> </a:t>
            </a:r>
            <a:r>
              <a:rPr lang="cs-CZ" b="1" dirty="0" smtClean="0">
                <a:latin typeface="Century Gothic" panose="020B0502020202020204" pitchFamily="34" charset="0"/>
              </a:rPr>
              <a:t>     </a:t>
            </a:r>
            <a:r>
              <a:rPr lang="en-GB" b="1" dirty="0" smtClean="0">
                <a:latin typeface="Century Gothic" panose="020B0502020202020204" pitchFamily="34" charset="0"/>
              </a:rPr>
              <a:t>(</a:t>
            </a:r>
            <a:r>
              <a:rPr lang="cs-CZ" b="1" dirty="0">
                <a:latin typeface="Century Gothic" panose="020B0502020202020204" pitchFamily="34" charset="0"/>
              </a:rPr>
              <a:t>15 </a:t>
            </a:r>
            <a:r>
              <a:rPr lang="cs-CZ" b="1" dirty="0" smtClean="0">
                <a:latin typeface="Century Gothic" panose="020B0502020202020204" pitchFamily="34" charset="0"/>
              </a:rPr>
              <a:t>obrázků/vzorek, celé pole</a:t>
            </a:r>
            <a:r>
              <a:rPr lang="en-GB" b="1" dirty="0" smtClean="0">
                <a:latin typeface="Century Gothic" panose="020B0502020202020204" pitchFamily="34" charset="0"/>
              </a:rPr>
              <a:t>)</a:t>
            </a:r>
            <a:r>
              <a:rPr lang="cs-CZ" b="1" dirty="0" smtClean="0">
                <a:latin typeface="Century Gothic" panose="020B0502020202020204" pitchFamily="34" charset="0"/>
              </a:rPr>
              <a:t> </a:t>
            </a:r>
            <a:endParaRPr lang="cs-CZ" b="1" dirty="0">
              <a:latin typeface="Century Gothic" panose="020B0502020202020204" pitchFamily="34" charset="0"/>
            </a:endParaRPr>
          </a:p>
          <a:p>
            <a:pPr marL="338138" indent="-338138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b="1" dirty="0" smtClean="0">
                <a:latin typeface="Century Gothic" panose="020B0502020202020204" pitchFamily="34" charset="0"/>
              </a:rPr>
              <a:t>Sofistikovaný software</a:t>
            </a:r>
            <a:endParaRPr lang="cs-CZ" b="1" dirty="0">
              <a:latin typeface="Century Gothic" panose="020B0502020202020204" pitchFamily="34" charset="0"/>
            </a:endParaRPr>
          </a:p>
          <a:p>
            <a:pPr marL="338138" indent="-338138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b="1" dirty="0" smtClean="0">
                <a:latin typeface="Century Gothic" panose="020B0502020202020204" pitchFamily="34" charset="0"/>
              </a:rPr>
              <a:t>Zobrazení elementů podobné jako pod světelným mikroskopem</a:t>
            </a:r>
            <a:endParaRPr lang="en-GB" b="1" dirty="0">
              <a:latin typeface="Century Gothic" panose="020B0502020202020204" pitchFamily="34" charset="0"/>
            </a:endParaRPr>
          </a:p>
          <a:p>
            <a:pPr marL="338138" indent="-338138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b="1" dirty="0" smtClean="0">
                <a:latin typeface="Century Gothic" panose="020B0502020202020204" pitchFamily="34" charset="0"/>
              </a:rPr>
              <a:t>Automatické vyhodnocení + možnost manuálního přeřazení uživatelem</a:t>
            </a:r>
            <a:endParaRPr lang="cs-CZ" b="1" dirty="0">
              <a:latin typeface="Century Gothic" panose="020B0502020202020204" pitchFamily="34" charset="0"/>
            </a:endParaRPr>
          </a:p>
          <a:p>
            <a:pPr marL="338138" indent="-338138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b="1" dirty="0">
                <a:solidFill>
                  <a:schemeClr val="tx2"/>
                </a:solidFill>
                <a:latin typeface="Century Gothic" panose="020B0502020202020204" pitchFamily="34" charset="0"/>
              </a:rPr>
              <a:t>16 </a:t>
            </a:r>
            <a:r>
              <a:rPr lang="cs-CZ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automatických/16 manuálních kategorií</a:t>
            </a:r>
            <a:endParaRPr lang="cs-CZ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marL="338138" indent="-338138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b="1" dirty="0" err="1" smtClean="0">
                <a:latin typeface="Century Gothic" panose="020B0502020202020204" pitchFamily="34" charset="0"/>
              </a:rPr>
              <a:t>Zakoncentrování</a:t>
            </a:r>
            <a:r>
              <a:rPr lang="cs-CZ" b="1" dirty="0" smtClean="0">
                <a:latin typeface="Century Gothic" panose="020B0502020202020204" pitchFamily="34" charset="0"/>
              </a:rPr>
              <a:t> moče </a:t>
            </a:r>
            <a:r>
              <a:rPr lang="cs-CZ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bez centrifugace</a:t>
            </a:r>
            <a:endParaRPr lang="en-GB" b="1" dirty="0" smtClean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defTabSz="449263">
              <a:spcBef>
                <a:spcPct val="200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b="1" dirty="0">
                <a:latin typeface="Century Gothic" panose="020B0502020202020204" pitchFamily="34" charset="0"/>
              </a:rPr>
              <a:t> </a:t>
            </a:r>
            <a:r>
              <a:rPr lang="cs-CZ" b="1" dirty="0" smtClean="0">
                <a:latin typeface="Century Gothic" panose="020B0502020202020204" pitchFamily="34" charset="0"/>
              </a:rPr>
              <a:t>     </a:t>
            </a:r>
            <a:r>
              <a:rPr lang="en-GB" b="1" dirty="0" smtClean="0">
                <a:latin typeface="Century Gothic" panose="020B0502020202020204" pitchFamily="34" charset="0"/>
              </a:rPr>
              <a:t>(</a:t>
            </a:r>
            <a:r>
              <a:rPr lang="cs-CZ" b="1" dirty="0" smtClean="0">
                <a:latin typeface="Century Gothic" panose="020B0502020202020204" pitchFamily="34" charset="0"/>
              </a:rPr>
              <a:t>centrifugace může vést k degradaci elementů</a:t>
            </a:r>
            <a:r>
              <a:rPr lang="en-GB" b="1" dirty="0" smtClean="0">
                <a:latin typeface="Century Gothic" panose="020B0502020202020204" pitchFamily="34" charset="0"/>
              </a:rPr>
              <a:t>)</a:t>
            </a:r>
            <a:endParaRPr lang="cs-CZ" b="1" dirty="0" smtClean="0">
              <a:latin typeface="Century Gothic" panose="020B0502020202020204" pitchFamily="34" charset="0"/>
            </a:endParaRPr>
          </a:p>
        </p:txBody>
      </p:sp>
      <p:pic>
        <p:nvPicPr>
          <p:cNvPr id="15371" name="Picture 2"/>
          <p:cNvPicPr>
            <a:picLocks noChangeAspect="1" noChangeArrowheads="1"/>
          </p:cNvPicPr>
          <p:nvPr/>
        </p:nvPicPr>
        <p:blipFill>
          <a:blip r:embed="rId3" cstate="print"/>
          <a:srcRect l="25731" t="25220" r="52686" b="34422"/>
          <a:stretch>
            <a:fillRect/>
          </a:stretch>
        </p:blipFill>
        <p:spPr bwMode="auto">
          <a:xfrm>
            <a:off x="6019800" y="4598551"/>
            <a:ext cx="2016224" cy="206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Nadpis 10"/>
          <p:cNvSpPr txBox="1">
            <a:spLocks/>
          </p:cNvSpPr>
          <p:nvPr/>
        </p:nvSpPr>
        <p:spPr>
          <a:xfrm>
            <a:off x="457200" y="411162"/>
            <a:ext cx="8229600" cy="128964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solidFill>
                  <a:schemeClr val="tx2"/>
                </a:solidFill>
                <a:latin typeface="+mn-lt"/>
              </a:rPr>
              <a:t>LAURA </a:t>
            </a:r>
            <a:r>
              <a:rPr lang="cs-CZ" sz="3600" b="1" dirty="0" smtClean="0">
                <a:solidFill>
                  <a:schemeClr val="tx2"/>
                </a:solidFill>
                <a:latin typeface="+mn-lt"/>
              </a:rPr>
              <a:t>XL – analýza sedimentu </a:t>
            </a:r>
            <a:endParaRPr lang="en-GB" sz="36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7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46036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V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479" y="46036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09331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250585" y="764198"/>
            <a:ext cx="8569887" cy="6093802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  <a:buNone/>
            </a:pPr>
            <a:r>
              <a:rPr lang="cs-CZ" sz="2200" b="1" dirty="0" smtClean="0">
                <a:solidFill>
                  <a:schemeClr val="tx1"/>
                </a:solidFill>
              </a:rPr>
              <a:t>Močový sediment</a:t>
            </a:r>
            <a:r>
              <a:rPr lang="en-GB" sz="2200" b="1" dirty="0" smtClean="0">
                <a:solidFill>
                  <a:schemeClr val="tx1"/>
                </a:solidFill>
              </a:rPr>
              <a:t>: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900" b="1" dirty="0" smtClean="0">
                <a:solidFill>
                  <a:schemeClr val="tx2"/>
                </a:solidFill>
              </a:rPr>
              <a:t>       Automatické rozlišení následujících kategorií</a:t>
            </a:r>
            <a:r>
              <a:rPr lang="en-GB" sz="1900" b="1" dirty="0" smtClean="0">
                <a:solidFill>
                  <a:schemeClr val="tx2"/>
                </a:solidFill>
              </a:rPr>
              <a:t>:</a:t>
            </a: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2100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Leukocyty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Shluky leukocytů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Erytrocyty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Dlaždicové </a:t>
            </a:r>
            <a:r>
              <a:rPr lang="cs-CZ" sz="1800" b="1" dirty="0" err="1" smtClean="0">
                <a:solidFill>
                  <a:schemeClr val="tx1"/>
                </a:solidFill>
              </a:rPr>
              <a:t>epitelie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Jiné </a:t>
            </a:r>
            <a:r>
              <a:rPr lang="cs-CZ" sz="1800" b="1" dirty="0" err="1" smtClean="0">
                <a:solidFill>
                  <a:schemeClr val="tx1"/>
                </a:solidFill>
              </a:rPr>
              <a:t>epitelie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Hyalinní válce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Patologické válce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2"/>
                </a:solidFill>
              </a:rPr>
              <a:t>Oxalát vápenatý</a:t>
            </a:r>
            <a:endParaRPr lang="en-GB" sz="1800" b="1" dirty="0" smtClean="0">
              <a:solidFill>
                <a:schemeClr val="tx2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2"/>
                </a:solidFill>
              </a:rPr>
              <a:t>Tripel fosfát</a:t>
            </a:r>
            <a:endParaRPr lang="en-GB" sz="1800" b="1" dirty="0" smtClean="0">
              <a:solidFill>
                <a:schemeClr val="tx2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2"/>
                </a:solidFill>
              </a:rPr>
              <a:t> </a:t>
            </a:r>
            <a:r>
              <a:rPr lang="cs-CZ" sz="1800" b="1" dirty="0" smtClean="0">
                <a:solidFill>
                  <a:schemeClr val="tx2"/>
                </a:solidFill>
              </a:rPr>
              <a:t>Kyselina močová</a:t>
            </a:r>
            <a:endParaRPr lang="en-GB" sz="1800" b="1" dirty="0" smtClean="0">
              <a:solidFill>
                <a:schemeClr val="tx2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Bakterie - tyčky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Ba</a:t>
            </a:r>
            <a:r>
              <a:rPr lang="cs-CZ" sz="1800" b="1" dirty="0" smtClean="0">
                <a:solidFill>
                  <a:schemeClr val="tx1"/>
                </a:solidFill>
              </a:rPr>
              <a:t>k</a:t>
            </a:r>
            <a:r>
              <a:rPr lang="en-GB" sz="1800" b="1" dirty="0" err="1" smtClean="0">
                <a:solidFill>
                  <a:schemeClr val="tx1"/>
                </a:solidFill>
              </a:rPr>
              <a:t>teri</a:t>
            </a:r>
            <a:r>
              <a:rPr lang="cs-CZ" sz="1800" b="1" dirty="0" smtClean="0">
                <a:solidFill>
                  <a:schemeClr val="tx1"/>
                </a:solidFill>
              </a:rPr>
              <a:t>e</a:t>
            </a: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– koky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Kvasinky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Hlen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Sperm</a:t>
            </a:r>
            <a:r>
              <a:rPr lang="cs-CZ" sz="1800" b="1" dirty="0" err="1" smtClean="0">
                <a:solidFill>
                  <a:schemeClr val="tx1"/>
                </a:solidFill>
              </a:rPr>
              <a:t>ie</a:t>
            </a:r>
            <a:r>
              <a:rPr lang="en-GB" sz="1800" b="1" dirty="0" smtClean="0">
                <a:solidFill>
                  <a:schemeClr val="tx1"/>
                </a:solidFill>
              </a:rPr>
              <a:t> </a:t>
            </a: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Neklasifikované buňky</a:t>
            </a:r>
          </a:p>
          <a:p>
            <a:pPr marL="914400" lvl="2" indent="0">
              <a:spcBef>
                <a:spcPts val="0"/>
              </a:spcBef>
              <a:buSzPct val="75000"/>
              <a:buNone/>
            </a:pPr>
            <a:endParaRPr lang="cs-CZ" sz="1800" dirty="0" smtClean="0">
              <a:solidFill>
                <a:schemeClr val="tx1"/>
              </a:solidFill>
            </a:endParaRPr>
          </a:p>
          <a:p>
            <a:pPr marL="914400" lvl="2" indent="0">
              <a:spcBef>
                <a:spcPts val="0"/>
              </a:spcBef>
              <a:buSzPct val="75000"/>
              <a:buNone/>
            </a:pPr>
            <a:r>
              <a:rPr lang="cs-CZ" sz="1800" dirty="0" smtClean="0">
                <a:solidFill>
                  <a:schemeClr val="tx1"/>
                </a:solidFill>
              </a:rPr>
              <a:t>Do dalších připravených kategorií možno přeřadit částice manuálně</a:t>
            </a:r>
            <a:endParaRPr lang="cs-CZ" sz="1800" dirty="0">
              <a:solidFill>
                <a:schemeClr val="tx1"/>
              </a:solidFill>
            </a:endParaRPr>
          </a:p>
          <a:p>
            <a:pPr lvl="2"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endParaRPr lang="cs-CZ" sz="1800" dirty="0"/>
          </a:p>
          <a:p>
            <a:pPr marL="0" lvl="2" indent="0">
              <a:spcBef>
                <a:spcPts val="0"/>
              </a:spcBef>
              <a:buSzPct val="75000"/>
              <a:buNone/>
            </a:pPr>
            <a:endParaRPr lang="cs-CZ" sz="1100" dirty="0" smtClean="0"/>
          </a:p>
        </p:txBody>
      </p:sp>
      <p:sp>
        <p:nvSpPr>
          <p:cNvPr id="14" name="Nadpis 10"/>
          <p:cNvSpPr txBox="1">
            <a:spLocks/>
          </p:cNvSpPr>
          <p:nvPr/>
        </p:nvSpPr>
        <p:spPr>
          <a:xfrm>
            <a:off x="457200" y="19269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solidFill>
                  <a:schemeClr val="tx2"/>
                </a:solidFill>
                <a:latin typeface="+mn-lt"/>
              </a:rPr>
              <a:t>LAURA </a:t>
            </a:r>
            <a:r>
              <a:rPr lang="cs-CZ" sz="3600" b="1" dirty="0" smtClean="0">
                <a:solidFill>
                  <a:schemeClr val="tx2"/>
                </a:solidFill>
                <a:latin typeface="+mn-lt"/>
              </a:rPr>
              <a:t>XL</a:t>
            </a:r>
            <a:endParaRPr lang="en-GB" sz="36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153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660" y="44623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899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083" y="1528396"/>
            <a:ext cx="8327835" cy="4770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Nadpis 10"/>
          <p:cNvSpPr txBox="1">
            <a:spLocks/>
          </p:cNvSpPr>
          <p:nvPr/>
        </p:nvSpPr>
        <p:spPr>
          <a:xfrm>
            <a:off x="457200" y="19269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chemeClr val="tx2"/>
                </a:solidFill>
                <a:latin typeface="+mn-lt"/>
              </a:rPr>
              <a:t>LAURA </a:t>
            </a:r>
            <a:r>
              <a:rPr lang="cs-CZ" sz="3600" b="1" dirty="0">
                <a:solidFill>
                  <a:schemeClr val="tx2"/>
                </a:solidFill>
                <a:latin typeface="+mn-lt"/>
              </a:rPr>
              <a:t>XL – </a:t>
            </a:r>
            <a:r>
              <a:rPr lang="cs-CZ" sz="2000" b="1" dirty="0">
                <a:solidFill>
                  <a:schemeClr val="tx2"/>
                </a:solidFill>
                <a:latin typeface="+mn-lt"/>
              </a:rPr>
              <a:t>jednotlivé částice </a:t>
            </a:r>
            <a:r>
              <a:rPr lang="cs-CZ" sz="2000" b="1" dirty="0" smtClean="0">
                <a:solidFill>
                  <a:schemeClr val="tx2"/>
                </a:solidFill>
                <a:latin typeface="+mn-lt"/>
              </a:rPr>
              <a:t>(ZOOM)</a:t>
            </a:r>
            <a:endParaRPr lang="en-GB" sz="20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3" y="109777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40" y="63739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3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0"/>
          <p:cNvSpPr txBox="1">
            <a:spLocks/>
          </p:cNvSpPr>
          <p:nvPr/>
        </p:nvSpPr>
        <p:spPr>
          <a:xfrm>
            <a:off x="457200" y="0"/>
            <a:ext cx="8229600" cy="8367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chemeClr val="tx2"/>
                </a:solidFill>
              </a:rPr>
              <a:t>LAURA </a:t>
            </a:r>
            <a:r>
              <a:rPr lang="cs-CZ" sz="3600" b="1" dirty="0">
                <a:solidFill>
                  <a:schemeClr val="tx2"/>
                </a:solidFill>
              </a:rPr>
              <a:t>XL</a:t>
            </a:r>
            <a:endParaRPr lang="en-GB" sz="3600" b="1" dirty="0">
              <a:solidFill>
                <a:schemeClr val="tx2"/>
              </a:solidFill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457201" y="692696"/>
            <a:ext cx="8135814" cy="6165304"/>
            <a:chOff x="958645" y="1000174"/>
            <a:chExt cx="7202709" cy="5395136"/>
          </a:xfrm>
        </p:grpSpPr>
        <p:pic>
          <p:nvPicPr>
            <p:cNvPr id="23" name="Obrázek 5" descr="bunecny_valec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58646" y="1000174"/>
              <a:ext cx="3605206" cy="2707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ovéPole 2"/>
            <p:cNvSpPr txBox="1"/>
            <p:nvPr/>
          </p:nvSpPr>
          <p:spPr>
            <a:xfrm>
              <a:off x="1056527" y="1122189"/>
              <a:ext cx="12112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Gran CAST</a:t>
              </a:r>
              <a:endParaRPr lang="cs-CZ" b="1" dirty="0"/>
            </a:p>
          </p:txBody>
        </p:sp>
        <p:pic>
          <p:nvPicPr>
            <p:cNvPr id="24" name="Obrázek 5" descr="hlen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63853" y="1000174"/>
              <a:ext cx="3597501" cy="2707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ovéPole 15"/>
            <p:cNvSpPr txBox="1"/>
            <p:nvPr/>
          </p:nvSpPr>
          <p:spPr>
            <a:xfrm>
              <a:off x="4670970" y="1127294"/>
              <a:ext cx="6939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MUC</a:t>
              </a:r>
              <a:endParaRPr lang="cs-CZ" b="1" dirty="0"/>
            </a:p>
          </p:txBody>
        </p:sp>
        <p:pic>
          <p:nvPicPr>
            <p:cNvPr id="25" name="Obrázek 5" descr="ROD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58645" y="3708118"/>
              <a:ext cx="3606170" cy="2687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ovéPole 16"/>
            <p:cNvSpPr txBox="1"/>
            <p:nvPr/>
          </p:nvSpPr>
          <p:spPr>
            <a:xfrm>
              <a:off x="1069731" y="3897421"/>
              <a:ext cx="923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BACR</a:t>
              </a:r>
              <a:endParaRPr lang="cs-CZ" b="1" dirty="0"/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62125" y="3692831"/>
              <a:ext cx="3599229" cy="2702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ovéPole 17"/>
            <p:cNvSpPr txBox="1"/>
            <p:nvPr/>
          </p:nvSpPr>
          <p:spPr>
            <a:xfrm>
              <a:off x="4670970" y="3897421"/>
              <a:ext cx="14156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YST</a:t>
              </a:r>
              <a:endParaRPr lang="cs-CZ" b="1" dirty="0"/>
            </a:p>
          </p:txBody>
        </p:sp>
      </p:grpSp>
      <p:pic>
        <p:nvPicPr>
          <p:cNvPr id="12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8" y="46036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V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8901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099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Výhody a nevýhody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>
            <a:normAutofit fontScale="92500"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Přístroje využívající sedimentaci a centrifugaci – </a:t>
            </a:r>
            <a:r>
              <a:rPr lang="cs-CZ" b="1" dirty="0" smtClean="0">
                <a:solidFill>
                  <a:schemeClr val="tx1"/>
                </a:solidFill>
              </a:rPr>
              <a:t>potíže s hustými vzorky </a:t>
            </a:r>
            <a:r>
              <a:rPr lang="cs-CZ" dirty="0" smtClean="0">
                <a:solidFill>
                  <a:schemeClr val="tx1"/>
                </a:solidFill>
              </a:rPr>
              <a:t>(některé je třeba dělat pod mikroskopem, některé částice se musí označit)</a:t>
            </a:r>
          </a:p>
          <a:p>
            <a:endParaRPr lang="cs-CZ" b="1" dirty="0" smtClean="0">
              <a:solidFill>
                <a:schemeClr val="tx1"/>
              </a:solidFill>
            </a:endParaRPr>
          </a:p>
          <a:p>
            <a:r>
              <a:rPr lang="cs-CZ" b="1" dirty="0" smtClean="0">
                <a:solidFill>
                  <a:schemeClr val="tx1"/>
                </a:solidFill>
              </a:rPr>
              <a:t>Velké zvětšení – </a:t>
            </a:r>
            <a:r>
              <a:rPr lang="cs-CZ" dirty="0" smtClean="0">
                <a:solidFill>
                  <a:schemeClr val="tx1"/>
                </a:solidFill>
              </a:rPr>
              <a:t>pěkně vidět </a:t>
            </a:r>
            <a:r>
              <a:rPr lang="cs-CZ" b="1" dirty="0" smtClean="0">
                <a:solidFill>
                  <a:schemeClr val="tx1"/>
                </a:solidFill>
              </a:rPr>
              <a:t>(Laura, </a:t>
            </a:r>
            <a:r>
              <a:rPr lang="cs-CZ" b="1" dirty="0" err="1">
                <a:solidFill>
                  <a:schemeClr val="tx1"/>
                </a:solidFill>
              </a:rPr>
              <a:t>A</a:t>
            </a:r>
            <a:r>
              <a:rPr lang="cs-CZ" b="1" dirty="0" err="1" smtClean="0">
                <a:solidFill>
                  <a:schemeClr val="tx1"/>
                </a:solidFill>
              </a:rPr>
              <a:t>tellica</a:t>
            </a:r>
            <a:r>
              <a:rPr lang="cs-CZ" b="1" dirty="0" smtClean="0">
                <a:solidFill>
                  <a:schemeClr val="tx1"/>
                </a:solidFill>
              </a:rPr>
              <a:t>, </a:t>
            </a:r>
            <a:r>
              <a:rPr lang="cs-CZ" b="1" dirty="0" err="1" smtClean="0">
                <a:solidFill>
                  <a:schemeClr val="tx1"/>
                </a:solidFill>
              </a:rPr>
              <a:t>cobas</a:t>
            </a:r>
            <a:r>
              <a:rPr lang="cs-CZ" b="1" dirty="0" smtClean="0">
                <a:solidFill>
                  <a:schemeClr val="tx1"/>
                </a:solidFill>
              </a:rPr>
              <a:t>)</a:t>
            </a:r>
          </a:p>
          <a:p>
            <a:endParaRPr lang="cs-CZ" b="1" dirty="0" smtClean="0">
              <a:solidFill>
                <a:schemeClr val="tx1"/>
              </a:solidFill>
            </a:endParaRPr>
          </a:p>
          <a:p>
            <a:r>
              <a:rPr lang="cs-CZ" b="1" dirty="0" smtClean="0">
                <a:solidFill>
                  <a:schemeClr val="tx1"/>
                </a:solidFill>
              </a:rPr>
              <a:t>Rychlost prvního vzorku </a:t>
            </a:r>
            <a:r>
              <a:rPr lang="cs-CZ" dirty="0" smtClean="0">
                <a:solidFill>
                  <a:schemeClr val="tx1"/>
                </a:solidFill>
              </a:rPr>
              <a:t>– výhodné pro jednotlivé </a:t>
            </a:r>
            <a:r>
              <a:rPr lang="cs-CZ" b="1" dirty="0" err="1" smtClean="0">
                <a:solidFill>
                  <a:schemeClr val="tx1"/>
                </a:solidFill>
              </a:rPr>
              <a:t>statimy</a:t>
            </a:r>
            <a:r>
              <a:rPr lang="cs-CZ" b="1" dirty="0" smtClean="0">
                <a:solidFill>
                  <a:schemeClr val="tx1"/>
                </a:solidFill>
              </a:rPr>
              <a:t> (FUS)</a:t>
            </a:r>
          </a:p>
          <a:p>
            <a:endParaRPr lang="cs-CZ" b="1" dirty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Rozdíly v kvalitě a pružnosti software</a:t>
            </a:r>
          </a:p>
          <a:p>
            <a:endParaRPr lang="cs-CZ" b="1" dirty="0" smtClean="0">
              <a:solidFill>
                <a:schemeClr val="tx1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03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68413"/>
          </a:xfrm>
        </p:spPr>
        <p:txBody>
          <a:bodyPr/>
          <a:lstStyle/>
          <a:p>
            <a:pPr eaLnBrk="1" hangingPunct="1"/>
            <a:r>
              <a:rPr lang="cs-CZ" altLang="cs-CZ" sz="3600" b="1" smtClean="0">
                <a:cs typeface="Arial" charset="0"/>
              </a:rPr>
              <a:t>Chemická analýza moče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800" b="1" dirty="0" smtClean="0"/>
              <a:t>Reflexní fotometrie:</a:t>
            </a:r>
          </a:p>
          <a:p>
            <a:pPr eaLnBrk="1" hangingPunct="1"/>
            <a:r>
              <a:rPr lang="cs-CZ" altLang="cs-CZ" sz="2400" dirty="0" smtClean="0"/>
              <a:t>zdroj světla - </a:t>
            </a:r>
            <a:r>
              <a:rPr lang="cs-CZ" altLang="cs-CZ" sz="2400" b="1" dirty="0" smtClean="0">
                <a:solidFill>
                  <a:schemeClr val="tx2"/>
                </a:solidFill>
              </a:rPr>
              <a:t>světlo emitující diody</a:t>
            </a:r>
          </a:p>
          <a:p>
            <a:pPr eaLnBrk="1" hangingPunct="1"/>
            <a:r>
              <a:rPr lang="cs-CZ" altLang="cs-CZ" sz="2400" dirty="0" smtClean="0"/>
              <a:t>emitují světlo o různých přesně definovaných vlnových délkách – světlo pak dopadá v různých úhlech na reagenční zóny diagnostického proužku </a:t>
            </a:r>
          </a:p>
          <a:p>
            <a:pPr eaLnBrk="1" hangingPunct="1"/>
            <a:r>
              <a:rPr lang="cs-CZ" altLang="cs-CZ" sz="2400" b="1" dirty="0" smtClean="0">
                <a:solidFill>
                  <a:schemeClr val="tx2"/>
                </a:solidFill>
              </a:rPr>
              <a:t>světlo je odráženo na fotodiodu</a:t>
            </a:r>
            <a:r>
              <a:rPr lang="cs-CZ" altLang="cs-CZ" sz="2400" dirty="0" smtClean="0"/>
              <a:t>, která slouží jako detektor</a:t>
            </a:r>
          </a:p>
          <a:p>
            <a:pPr eaLnBrk="1" hangingPunct="1"/>
            <a:r>
              <a:rPr lang="cs-CZ" altLang="cs-CZ" sz="2400" dirty="0" smtClean="0"/>
              <a:t>intenzita odraženého světla závisí na vybarvení reakční zóny (od bílé zóny se odráží prakticky 100%, čím tmavší zóna, tím víc světla je absorbováno)</a:t>
            </a:r>
          </a:p>
        </p:txBody>
      </p:sp>
    </p:spTree>
    <p:extLst>
      <p:ext uri="{BB962C8B-B14F-4D97-AF65-F5344CB8AC3E}">
        <p14:creationId xmlns:p14="http://schemas.microsoft.com/office/powerpoint/2010/main" val="210908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24136"/>
          </a:xfrm>
        </p:spPr>
        <p:txBody>
          <a:bodyPr/>
          <a:lstStyle/>
          <a:p>
            <a:r>
              <a:rPr lang="cs-CZ" sz="3600" b="1" dirty="0"/>
              <a:t>M</a:t>
            </a:r>
            <a:r>
              <a:rPr lang="cs-CZ" sz="3600" b="1" dirty="0" smtClean="0"/>
              <a:t>očové atlasy - identifikace elementů</a:t>
            </a:r>
            <a:endParaRPr lang="en-US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80520"/>
          </a:xfrm>
        </p:spPr>
        <p:txBody>
          <a:bodyPr>
            <a:normAutofit lnSpcReduction="10000"/>
          </a:bodyPr>
          <a:lstStyle/>
          <a:p>
            <a:pPr lvl="1"/>
            <a:endParaRPr lang="cs-CZ" sz="2800" dirty="0" smtClean="0">
              <a:hlinkClick r:id=""/>
            </a:endParaRPr>
          </a:p>
          <a:p>
            <a:pPr lvl="1"/>
            <a:r>
              <a:rPr lang="cs-CZ" sz="2800" dirty="0" smtClean="0">
                <a:hlinkClick r:id=""/>
              </a:rPr>
              <a:t>http</a:t>
            </a:r>
            <a:r>
              <a:rPr lang="cs-CZ" sz="2800" dirty="0">
                <a:hlinkClick r:id="rId2"/>
              </a:rPr>
              <a:t>://www.sekk.cz</a:t>
            </a:r>
            <a:r>
              <a:rPr lang="cs-CZ" sz="2800" dirty="0" smtClean="0">
                <a:hlinkClick r:id="rId2"/>
              </a:rPr>
              <a:t>/</a:t>
            </a:r>
            <a:endParaRPr lang="cs-CZ" sz="2800" dirty="0" smtClean="0"/>
          </a:p>
          <a:p>
            <a:pPr marL="457200" lvl="1" indent="0">
              <a:buNone/>
            </a:pPr>
            <a:endParaRPr lang="cs-CZ" sz="2800" dirty="0" smtClean="0"/>
          </a:p>
          <a:p>
            <a:pPr lvl="1"/>
            <a:r>
              <a:rPr lang="cs-CZ" sz="2800" dirty="0">
                <a:solidFill>
                  <a:schemeClr val="accent1"/>
                </a:solidFill>
                <a:hlinkClick r:id="rId3"/>
              </a:rPr>
              <a:t>http://</a:t>
            </a:r>
            <a:r>
              <a:rPr lang="cs-CZ" sz="2800" dirty="0" smtClean="0">
                <a:solidFill>
                  <a:schemeClr val="accent1"/>
                </a:solidFill>
                <a:hlinkClick r:id="rId3"/>
              </a:rPr>
              <a:t>is.muni.cz/do/rect/el/estud/lf/js15/mikroskop/web/index_en.html</a:t>
            </a:r>
            <a:endParaRPr lang="cs-CZ" sz="2800" dirty="0" smtClean="0">
              <a:solidFill>
                <a:schemeClr val="accent1"/>
              </a:solidFill>
            </a:endParaRPr>
          </a:p>
          <a:p>
            <a:pPr marL="0" indent="0">
              <a:buNone/>
              <a:defRPr/>
            </a:pPr>
            <a:r>
              <a:rPr lang="cs-CZ" sz="2800" dirty="0" smtClean="0">
                <a:solidFill>
                  <a:schemeClr val="accent1"/>
                </a:solidFill>
              </a:rPr>
              <a:t>             </a:t>
            </a:r>
            <a:r>
              <a:rPr lang="en-US" b="1" dirty="0" smtClean="0"/>
              <a:t>- </a:t>
            </a:r>
            <a:r>
              <a:rPr lang="cs-CZ" b="1" dirty="0"/>
              <a:t>Mikroskopické nálezy barveného sedimentu</a:t>
            </a:r>
            <a:endParaRPr lang="en-US" b="1" dirty="0"/>
          </a:p>
          <a:p>
            <a:pPr marL="0" indent="0">
              <a:buNone/>
              <a:defRPr/>
            </a:pPr>
            <a:r>
              <a:rPr lang="cs-CZ" b="1" dirty="0" smtClean="0"/>
              <a:t>               </a:t>
            </a:r>
            <a:r>
              <a:rPr lang="en-US" b="1" dirty="0" smtClean="0"/>
              <a:t>- </a:t>
            </a:r>
            <a:r>
              <a:rPr lang="cs-CZ" b="1" dirty="0"/>
              <a:t>Mikroskopické nálezy nativního sedimentu</a:t>
            </a:r>
            <a:r>
              <a:rPr lang="en-US" b="1" dirty="0"/>
              <a:t>    </a:t>
            </a:r>
            <a:endParaRPr lang="cs-CZ" b="1" dirty="0"/>
          </a:p>
          <a:p>
            <a:pPr marL="0" indent="0">
              <a:buNone/>
              <a:defRPr/>
            </a:pPr>
            <a:r>
              <a:rPr lang="cs-CZ" b="1" dirty="0"/>
              <a:t>	   </a:t>
            </a:r>
            <a:r>
              <a:rPr lang="cs-CZ" b="1" dirty="0" smtClean="0"/>
              <a:t> </a:t>
            </a:r>
            <a:r>
              <a:rPr lang="en-US" b="1" dirty="0"/>
              <a:t>- </a:t>
            </a:r>
            <a:r>
              <a:rPr lang="cs-CZ" b="1" dirty="0"/>
              <a:t>Nálezy z </a:t>
            </a:r>
            <a:r>
              <a:rPr lang="en-US" b="1" dirty="0"/>
              <a:t>automatic</a:t>
            </a:r>
            <a:r>
              <a:rPr lang="cs-CZ" b="1" dirty="0" err="1"/>
              <a:t>kého</a:t>
            </a:r>
            <a:r>
              <a:rPr lang="en-US" b="1" dirty="0"/>
              <a:t> </a:t>
            </a:r>
            <a:r>
              <a:rPr lang="en-US" b="1" dirty="0" err="1"/>
              <a:t>analyz</a:t>
            </a:r>
            <a:r>
              <a:rPr lang="cs-CZ" b="1" dirty="0" err="1"/>
              <a:t>átoru</a:t>
            </a:r>
            <a:r>
              <a:rPr lang="en-US" b="1" dirty="0"/>
              <a:t> </a:t>
            </a:r>
            <a:r>
              <a:rPr lang="en-US" b="1" dirty="0" err="1"/>
              <a:t>iQ</a:t>
            </a:r>
            <a:r>
              <a:rPr lang="en-US" b="1" dirty="0"/>
              <a:t> </a:t>
            </a:r>
            <a:r>
              <a:rPr lang="en-US" b="1" dirty="0" smtClean="0"/>
              <a:t>200</a:t>
            </a:r>
            <a:r>
              <a:rPr lang="cs-CZ" b="1" dirty="0" smtClean="0"/>
              <a:t> </a:t>
            </a:r>
          </a:p>
          <a:p>
            <a:pPr marL="0" indent="0">
              <a:buNone/>
              <a:defRPr/>
            </a:pPr>
            <a:r>
              <a:rPr lang="cs-CZ" b="1" dirty="0"/>
              <a:t> </a:t>
            </a:r>
            <a:r>
              <a:rPr lang="cs-CZ" b="1" dirty="0" smtClean="0"/>
              <a:t>                a </a:t>
            </a:r>
            <a:r>
              <a:rPr lang="cs-CZ" b="1" dirty="0"/>
              <a:t>FUS-2000</a:t>
            </a:r>
            <a:endParaRPr lang="en-US" b="1" dirty="0"/>
          </a:p>
          <a:p>
            <a:pPr marL="0" indent="0">
              <a:buNone/>
              <a:defRPr/>
            </a:pPr>
            <a:r>
              <a:rPr lang="en-US" b="1" dirty="0" smtClean="0"/>
              <a:t> </a:t>
            </a:r>
            <a:endParaRPr lang="en-US" b="1" dirty="0"/>
          </a:p>
          <a:p>
            <a:pPr marL="457200" lvl="1" indent="0">
              <a:buNone/>
            </a:pPr>
            <a:endParaRPr lang="cs-CZ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6410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48680"/>
            <a:ext cx="7772400" cy="936104"/>
          </a:xfrm>
        </p:spPr>
        <p:txBody>
          <a:bodyPr/>
          <a:lstStyle/>
          <a:p>
            <a:pPr eaLnBrk="1" hangingPunct="1"/>
            <a:r>
              <a:rPr lang="cs-CZ" altLang="cs-CZ" sz="3600" b="1" dirty="0" smtClean="0">
                <a:ea typeface="Arial Unicode MS" pitchFamily="34" charset="-128"/>
                <a:cs typeface="Arial Unicode MS" pitchFamily="34" charset="-128"/>
              </a:rPr>
              <a:t>Močové konkrementy </a:t>
            </a:r>
            <a:r>
              <a:rPr lang="cs-CZ" altLang="cs-CZ" sz="3200" dirty="0" smtClean="0">
                <a:ea typeface="Arial Unicode MS" pitchFamily="34" charset="-128"/>
                <a:cs typeface="Arial Unicode MS" pitchFamily="34" charset="-128"/>
              </a:rPr>
              <a:t/>
            </a:r>
            <a:br>
              <a:rPr lang="cs-CZ" altLang="cs-CZ" sz="3200" dirty="0" smtClean="0">
                <a:ea typeface="Arial Unicode MS" pitchFamily="34" charset="-128"/>
                <a:cs typeface="Arial Unicode MS" pitchFamily="34" charset="-128"/>
              </a:rPr>
            </a:br>
            <a:endParaRPr lang="cs-CZ" altLang="cs-CZ" sz="3200" dirty="0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36712"/>
            <a:ext cx="7772400" cy="5760640"/>
          </a:xfrm>
        </p:spPr>
        <p:txBody>
          <a:bodyPr>
            <a:normAutofit fontScale="92500" lnSpcReduction="20000"/>
          </a:bodyPr>
          <a:lstStyle/>
          <a:p>
            <a:pPr marL="0" indent="0" algn="just" eaLnBrk="1" hangingPunct="1">
              <a:lnSpc>
                <a:spcPct val="90000"/>
              </a:lnSpc>
              <a:buNone/>
            </a:pPr>
            <a:r>
              <a:rPr lang="cs-CZ" altLang="cs-CZ" sz="2400" b="1" dirty="0" smtClean="0"/>
              <a:t>Nejčastější typy:</a:t>
            </a:r>
          </a:p>
          <a:p>
            <a:pPr algn="just" eaLnBrk="1" hangingPunct="1">
              <a:lnSpc>
                <a:spcPct val="90000"/>
              </a:lnSpc>
            </a:pPr>
            <a:r>
              <a:rPr lang="cs-CZ" altLang="cs-CZ" sz="2400" b="1" dirty="0" smtClean="0">
                <a:solidFill>
                  <a:schemeClr val="accent1"/>
                </a:solidFill>
              </a:rPr>
              <a:t>K</a:t>
            </a:r>
            <a:r>
              <a:rPr lang="cs-CZ" altLang="cs-CZ" sz="2400" b="1" dirty="0" smtClean="0">
                <a:solidFill>
                  <a:schemeClr val="accent1"/>
                </a:solidFill>
                <a:ea typeface="Arial Unicode MS" pitchFamily="34" charset="-128"/>
                <a:cs typeface="Arial Unicode MS" pitchFamily="34" charset="-128"/>
              </a:rPr>
              <a:t>ysel</a:t>
            </a:r>
            <a:r>
              <a:rPr lang="cs-CZ" altLang="cs-CZ" sz="2400" b="1" dirty="0" smtClean="0">
                <a:solidFill>
                  <a:schemeClr val="accent1"/>
                </a:solidFill>
              </a:rPr>
              <a:t>á</a:t>
            </a:r>
            <a:r>
              <a:rPr lang="cs-CZ" altLang="cs-CZ" sz="2400" b="1" dirty="0" smtClean="0">
                <a:solidFill>
                  <a:schemeClr val="accent1"/>
                </a:solidFill>
                <a:ea typeface="Arial Unicode MS" pitchFamily="34" charset="-128"/>
                <a:cs typeface="Arial Unicode MS" pitchFamily="34" charset="-128"/>
              </a:rPr>
              <a:t> moč </a:t>
            </a:r>
            <a:r>
              <a:rPr lang="cs-CZ" altLang="cs-CZ" sz="2400" dirty="0" smtClean="0"/>
              <a:t>-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sz="2400" b="1" dirty="0" smtClean="0">
                <a:ea typeface="Arial Unicode MS" pitchFamily="34" charset="-128"/>
                <a:cs typeface="Arial Unicode MS" pitchFamily="34" charset="-128"/>
              </a:rPr>
              <a:t>oxalát vápenat</a:t>
            </a:r>
            <a:r>
              <a:rPr lang="cs-CZ" altLang="cs-CZ" sz="2400" b="1" dirty="0" smtClean="0"/>
              <a:t>ý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0" indent="0" algn="just" eaLnBrk="1" hangingPunct="1">
              <a:lnSpc>
                <a:spcPct val="90000"/>
              </a:lnSpc>
              <a:buNone/>
            </a:pPr>
            <a:r>
              <a:rPr lang="cs-CZ" altLang="cs-CZ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               </a:t>
            </a:r>
            <a:r>
              <a:rPr lang="cs-CZ" altLang="cs-CZ" sz="2400" dirty="0" err="1" smtClean="0">
                <a:ea typeface="Arial Unicode MS" pitchFamily="34" charset="-128"/>
                <a:cs typeface="Arial Unicode MS" pitchFamily="34" charset="-128"/>
              </a:rPr>
              <a:t>monohydrát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- whewellit </a:t>
            </a:r>
            <a:r>
              <a:rPr lang="cs-CZ" altLang="cs-CZ" sz="2400" dirty="0" smtClean="0"/>
              <a:t>,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sz="2400" dirty="0" err="1" smtClean="0">
                <a:ea typeface="Arial Unicode MS" pitchFamily="34" charset="-128"/>
                <a:cs typeface="Arial Unicode MS" pitchFamily="34" charset="-128"/>
              </a:rPr>
              <a:t>dihydrát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 - </a:t>
            </a:r>
            <a:r>
              <a:rPr lang="cs-CZ" altLang="cs-CZ" sz="2400" dirty="0" err="1" smtClean="0">
                <a:ea typeface="Arial Unicode MS" pitchFamily="34" charset="-128"/>
                <a:cs typeface="Arial Unicode MS" pitchFamily="34" charset="-128"/>
              </a:rPr>
              <a:t>wheddellit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</a:t>
            </a:r>
            <a:endParaRPr lang="cs-CZ" altLang="cs-CZ" sz="2400" dirty="0" smtClean="0"/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 smtClean="0"/>
              <a:t>    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cs-CZ" altLang="cs-CZ" b="1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b="1" dirty="0" smtClean="0">
                <a:ea typeface="Arial Unicode MS" pitchFamily="34" charset="-128"/>
                <a:cs typeface="Arial Unicode MS" pitchFamily="34" charset="-128"/>
              </a:rPr>
              <a:t>                            </a:t>
            </a:r>
            <a:r>
              <a:rPr lang="cs-CZ" altLang="cs-CZ" sz="2400" b="1" dirty="0" smtClean="0">
                <a:ea typeface="Arial Unicode MS" pitchFamily="34" charset="-128"/>
                <a:cs typeface="Arial Unicode MS" pitchFamily="34" charset="-128"/>
              </a:rPr>
              <a:t>kyselin</a:t>
            </a:r>
            <a:r>
              <a:rPr lang="cs-CZ" altLang="cs-CZ" sz="2400" b="1" dirty="0" smtClean="0"/>
              <a:t>a</a:t>
            </a:r>
            <a:r>
              <a:rPr lang="cs-CZ" altLang="cs-CZ" sz="2400" b="1" dirty="0" smtClean="0">
                <a:ea typeface="Arial Unicode MS" pitchFamily="34" charset="-128"/>
                <a:cs typeface="Arial Unicode MS" pitchFamily="34" charset="-128"/>
              </a:rPr>
              <a:t> močov</a:t>
            </a:r>
            <a:r>
              <a:rPr lang="cs-CZ" altLang="cs-CZ" sz="2400" b="1" dirty="0" smtClean="0"/>
              <a:t>á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a její soli (</a:t>
            </a:r>
            <a:r>
              <a:rPr lang="cs-CZ" altLang="cs-CZ" sz="2400" dirty="0" err="1" smtClean="0">
                <a:ea typeface="Arial Unicode MS" pitchFamily="34" charset="-128"/>
                <a:cs typeface="Arial Unicode MS" pitchFamily="34" charset="-128"/>
              </a:rPr>
              <a:t>uricit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cs-CZ" altLang="cs-CZ" sz="2400" dirty="0" smtClean="0"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 smtClean="0">
                <a:solidFill>
                  <a:schemeClr val="accent1"/>
                </a:solidFill>
              </a:rPr>
              <a:t>A</a:t>
            </a:r>
            <a:r>
              <a:rPr lang="cs-CZ" altLang="cs-CZ" sz="2400" b="1" dirty="0" smtClean="0">
                <a:solidFill>
                  <a:schemeClr val="accent1"/>
                </a:solidFill>
                <a:ea typeface="Arial Unicode MS" pitchFamily="34" charset="-128"/>
                <a:cs typeface="Arial Unicode MS" pitchFamily="34" charset="-128"/>
              </a:rPr>
              <a:t>lkalick</a:t>
            </a:r>
            <a:r>
              <a:rPr lang="cs-CZ" altLang="cs-CZ" sz="2400" b="1" dirty="0" smtClean="0">
                <a:solidFill>
                  <a:schemeClr val="accent1"/>
                </a:solidFill>
              </a:rPr>
              <a:t>á</a:t>
            </a:r>
            <a:r>
              <a:rPr lang="cs-CZ" altLang="cs-CZ" b="1" dirty="0">
                <a:solidFill>
                  <a:schemeClr val="accent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sz="2400" b="1" dirty="0" smtClean="0">
                <a:solidFill>
                  <a:schemeClr val="accent1"/>
                </a:solidFill>
                <a:ea typeface="Arial Unicode MS" pitchFamily="34" charset="-128"/>
                <a:cs typeface="Arial Unicode MS" pitchFamily="34" charset="-128"/>
              </a:rPr>
              <a:t>moč </a:t>
            </a:r>
            <a:r>
              <a:rPr lang="cs-CZ" altLang="cs-CZ" sz="2400" dirty="0" smtClean="0"/>
              <a:t>– </a:t>
            </a:r>
            <a:r>
              <a:rPr lang="cs-CZ" altLang="cs-CZ" sz="2400" b="1" dirty="0" smtClean="0">
                <a:ea typeface="Arial Unicode MS" pitchFamily="34" charset="-128"/>
                <a:cs typeface="Arial Unicode MS" pitchFamily="34" charset="-128"/>
              </a:rPr>
              <a:t>fosfáty: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   </a:t>
            </a:r>
            <a:r>
              <a:rPr lang="cs-CZ" altLang="cs-CZ" sz="2400" b="1" dirty="0" smtClean="0">
                <a:ea typeface="Arial Unicode MS" pitchFamily="34" charset="-128"/>
                <a:cs typeface="Arial Unicode MS" pitchFamily="34" charset="-128"/>
              </a:rPr>
              <a:t>fosforečnan </a:t>
            </a:r>
            <a:r>
              <a:rPr lang="cs-CZ" altLang="cs-CZ" sz="2400" b="1" dirty="0" err="1" smtClean="0">
                <a:ea typeface="Arial Unicode MS" pitchFamily="34" charset="-128"/>
                <a:cs typeface="Arial Unicode MS" pitchFamily="34" charset="-128"/>
              </a:rPr>
              <a:t>hořečnatoamonný</a:t>
            </a:r>
            <a:r>
              <a:rPr lang="cs-CZ" altLang="cs-CZ" sz="2400" b="1" dirty="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cs-CZ" altLang="cs-CZ" sz="2400" dirty="0" err="1" smtClean="0">
                <a:ea typeface="Arial Unicode MS" pitchFamily="34" charset="-128"/>
                <a:cs typeface="Arial Unicode MS" pitchFamily="34" charset="-128"/>
              </a:rPr>
              <a:t>struvit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);  směs fosforečnanu a uhličitanu vápenatého (karbonát apatit),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2400" b="1" dirty="0" smtClean="0">
                <a:ea typeface="Arial Unicode MS" pitchFamily="34" charset="-128"/>
                <a:cs typeface="Arial Unicode MS" pitchFamily="34" charset="-128"/>
              </a:rPr>
              <a:t>    fosforečnan vápenatý 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(apatit, </a:t>
            </a:r>
            <a:r>
              <a:rPr lang="cs-CZ" altLang="cs-CZ" sz="2400" dirty="0" err="1" smtClean="0">
                <a:ea typeface="Arial Unicode MS" pitchFamily="34" charset="-128"/>
                <a:cs typeface="Arial Unicode MS" pitchFamily="34" charset="-128"/>
              </a:rPr>
              <a:t>bru</a:t>
            </a:r>
            <a:r>
              <a:rPr lang="cs-CZ" altLang="cs-CZ" sz="2400" dirty="0" err="1" smtClean="0"/>
              <a:t>s</a:t>
            </a:r>
            <a:r>
              <a:rPr lang="cs-CZ" altLang="cs-CZ" sz="2400" dirty="0" err="1" smtClean="0">
                <a:ea typeface="Arial Unicode MS" pitchFamily="34" charset="-128"/>
                <a:cs typeface="Arial Unicode MS" pitchFamily="34" charset="-128"/>
              </a:rPr>
              <a:t>hit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či </a:t>
            </a:r>
            <a:r>
              <a:rPr lang="cs-CZ" altLang="cs-CZ" sz="2400" dirty="0" err="1" smtClean="0">
                <a:ea typeface="Arial Unicode MS" pitchFamily="34" charset="-128"/>
                <a:cs typeface="Arial Unicode MS" pitchFamily="34" charset="-128"/>
              </a:rPr>
              <a:t>monelit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sz="2400" dirty="0" smtClean="0"/>
          </a:p>
          <a:p>
            <a:pPr algn="just" eaLnBrk="1" hangingPunct="1">
              <a:lnSpc>
                <a:spcPct val="90000"/>
              </a:lnSpc>
            </a:pPr>
            <a:r>
              <a:rPr lang="cs-CZ" altLang="cs-CZ" sz="2400" dirty="0" smtClean="0"/>
              <a:t>N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a základě metabolické choroby – cystinové, xantinové kameny</a:t>
            </a:r>
          </a:p>
          <a:p>
            <a:pPr marL="0" indent="0" algn="just" eaLnBrk="1" hangingPunct="1">
              <a:lnSpc>
                <a:spcPct val="90000"/>
              </a:lnSpc>
              <a:buNone/>
            </a:pPr>
            <a:endParaRPr lang="cs-CZ" altLang="cs-CZ" sz="2400" dirty="0" smtClean="0"/>
          </a:p>
          <a:p>
            <a:pPr algn="just" eaLnBrk="1" hangingPunct="1">
              <a:lnSpc>
                <a:spcPct val="90000"/>
              </a:lnSpc>
            </a:pP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sz="2400" dirty="0" smtClean="0"/>
              <a:t>L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ékové</a:t>
            </a:r>
            <a:endParaRPr lang="cs-CZ" altLang="cs-CZ" sz="2400" dirty="0" smtClean="0"/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cs-CZ" altLang="cs-CZ" sz="2400" dirty="0" smtClean="0"/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 smtClean="0">
                <a:cs typeface="Times New Roman" pitchFamily="18" charset="0"/>
              </a:rPr>
              <a:t>Konkrementy  často tvoří  směsi jednotlivých minerálů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</a:t>
            </a:r>
            <a:endParaRPr lang="cs-CZ" altLang="cs-CZ" sz="2400" dirty="0" smtClean="0"/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 smtClean="0"/>
              <a:t>Rozměry – písek až několik centimetrů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301043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ob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0425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5" descr="ob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006725"/>
            <a:ext cx="5580062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516216" y="908720"/>
            <a:ext cx="262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400" b="1" dirty="0">
                <a:latin typeface="+mn-lt"/>
                <a:ea typeface="Arial Unicode MS" pitchFamily="34" charset="-128"/>
                <a:cs typeface="Arial Unicode MS" pitchFamily="34" charset="-128"/>
              </a:rPr>
              <a:t>WHEWELLIT</a:t>
            </a:r>
            <a:br>
              <a:rPr lang="cs-CZ" altLang="cs-CZ" sz="2400" b="1" dirty="0">
                <a:latin typeface="+mn-lt"/>
                <a:ea typeface="Arial Unicode MS" pitchFamily="34" charset="-128"/>
                <a:cs typeface="Arial Unicode MS" pitchFamily="34" charset="-128"/>
              </a:rPr>
            </a:br>
            <a:endParaRPr lang="cs-CZ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560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2"/>
            <a:ext cx="7772400" cy="1295871"/>
          </a:xfrm>
        </p:spPr>
        <p:txBody>
          <a:bodyPr/>
          <a:lstStyle/>
          <a:p>
            <a:pPr eaLnBrk="1" hangingPunct="1"/>
            <a:r>
              <a:rPr lang="cs-CZ" altLang="cs-CZ" sz="3600" b="1" dirty="0" smtClean="0">
                <a:cs typeface="Arial" charset="0"/>
              </a:rPr>
              <a:t>Metody používané při analýze močových konkrementů </a:t>
            </a:r>
            <a:endParaRPr lang="cs-CZ" altLang="cs-CZ" sz="3600" dirty="0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57338"/>
            <a:ext cx="7772400" cy="4824412"/>
          </a:xfrm>
        </p:spPr>
        <p:txBody>
          <a:bodyPr>
            <a:normAutofit/>
          </a:bodyPr>
          <a:lstStyle/>
          <a:p>
            <a:pPr marL="514350" indent="-514350" eaLnBrk="1" hangingPunct="1">
              <a:lnSpc>
                <a:spcPct val="90000"/>
              </a:lnSpc>
              <a:buFontTx/>
              <a:buAutoNum type="arabicParenR"/>
            </a:pPr>
            <a:r>
              <a:rPr lang="cs-CZ" altLang="cs-CZ" sz="2800" b="1" dirty="0" smtClean="0">
                <a:solidFill>
                  <a:schemeClr val="accent1"/>
                </a:solidFill>
                <a:cs typeface="Arial" charset="0"/>
              </a:rPr>
              <a:t>INFRAČERVENÁ SPEKTROSKOPIE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sz="2800" b="1" dirty="0" smtClean="0"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cs typeface="Times New Roman" pitchFamily="18" charset="0"/>
              </a:rPr>
              <a:t>zkoumá absorpci </a:t>
            </a:r>
            <a:r>
              <a:rPr lang="cs-CZ" altLang="cs-CZ" sz="2400" dirty="0" smtClean="0"/>
              <a:t>IČ</a:t>
            </a:r>
            <a:r>
              <a:rPr lang="cs-CZ" altLang="cs-CZ" sz="2400" dirty="0" smtClean="0">
                <a:cs typeface="Times New Roman" pitchFamily="18" charset="0"/>
              </a:rPr>
              <a:t> záření molekulami vzorku</a:t>
            </a:r>
            <a:endParaRPr lang="cs-CZ" altLang="cs-CZ" sz="2400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cs typeface="Times New Roman" pitchFamily="18" charset="0"/>
              </a:rPr>
              <a:t>informace o přítomných funkčních skupinách a o molekulové struktuře látky  </a:t>
            </a:r>
            <a:endParaRPr lang="cs-CZ" altLang="cs-CZ" sz="2400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cs typeface="Times New Roman" pitchFamily="18" charset="0"/>
              </a:rPr>
              <a:t>absorpční spektrum je pro látku  charakteristické</a:t>
            </a:r>
            <a:endParaRPr lang="cs-CZ" altLang="cs-CZ" sz="2400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p</a:t>
            </a:r>
            <a:r>
              <a:rPr lang="cs-CZ" altLang="cs-CZ" sz="2400" dirty="0" smtClean="0">
                <a:cs typeface="Times New Roman" pitchFamily="18" charset="0"/>
              </a:rPr>
              <a:t>ři absorpci záření v </a:t>
            </a:r>
            <a:r>
              <a:rPr lang="cs-CZ" altLang="cs-CZ" sz="2400" dirty="0" smtClean="0"/>
              <a:t>IČ</a:t>
            </a:r>
            <a:r>
              <a:rPr lang="cs-CZ" altLang="cs-CZ" sz="2400" dirty="0" smtClean="0">
                <a:cs typeface="Times New Roman" pitchFamily="18" charset="0"/>
              </a:rPr>
              <a:t> změna vibračních a rotačních stavů molekuly </a:t>
            </a:r>
            <a:endParaRPr lang="cs-CZ" altLang="cs-CZ" sz="2400" dirty="0" smtClean="0"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sz="2400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 smtClean="0"/>
              <a:t>k</a:t>
            </a:r>
            <a:r>
              <a:rPr lang="cs-CZ" altLang="cs-CZ" sz="2400" b="1" dirty="0" smtClean="0">
                <a:ea typeface="Arial Unicode MS" pitchFamily="34" charset="-128"/>
                <a:cs typeface="Arial Unicode MS" pitchFamily="34" charset="-128"/>
              </a:rPr>
              <a:t>onkrement</a:t>
            </a:r>
            <a:r>
              <a:rPr lang="cs-CZ" altLang="cs-CZ" sz="2400" b="1" dirty="0" smtClean="0"/>
              <a:t>y -</a:t>
            </a:r>
            <a:r>
              <a:rPr lang="cs-CZ" altLang="cs-CZ" sz="2400" b="1" dirty="0" smtClean="0">
                <a:ea typeface="Arial Unicode MS" pitchFamily="34" charset="-128"/>
                <a:cs typeface="Arial Unicode MS" pitchFamily="34" charset="-128"/>
              </a:rPr>
              <a:t> střední oblast spektra- dominují vibrační změny</a:t>
            </a:r>
            <a:endParaRPr lang="cs-CZ" altLang="cs-CZ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371214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6632"/>
            <a:ext cx="7772400" cy="936104"/>
          </a:xfrm>
        </p:spPr>
        <p:txBody>
          <a:bodyPr/>
          <a:lstStyle/>
          <a:p>
            <a:pPr eaLnBrk="1" hangingPunct="1"/>
            <a:r>
              <a:rPr lang="cs-CZ" altLang="cs-CZ" sz="3600" b="1" dirty="0" smtClean="0">
                <a:cs typeface="Arial" charset="0"/>
              </a:rPr>
              <a:t>Infračervené spektrum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340768"/>
            <a:ext cx="7991475" cy="5328591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dirty="0" smtClean="0">
                <a:cs typeface="Times New Roman" pitchFamily="18" charset="0"/>
              </a:rPr>
              <a:t>Znázorňuje závislost absorbance A nebo transmitance T na vlnočtu nebo vlnové délce  </a:t>
            </a:r>
            <a:endParaRPr lang="cs-CZ" altLang="cs-CZ" dirty="0" smtClean="0"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>
                <a:cs typeface="Times New Roman" pitchFamily="18" charset="0"/>
              </a:rPr>
              <a:t>V infračerveném spektru se rozlišují dvě oblasti: </a:t>
            </a:r>
            <a:endParaRPr lang="cs-CZ" altLang="cs-CZ" dirty="0" smtClean="0"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 smtClean="0"/>
              <a:t>   - skupinových vibrací mezi 4 000 až 1 400 cm</a:t>
            </a:r>
            <a:r>
              <a:rPr lang="cs-CZ" altLang="cs-CZ" baseline="30000" dirty="0" smtClean="0"/>
              <a:t>-1</a:t>
            </a:r>
            <a:r>
              <a:rPr lang="cs-CZ" altLang="cs-CZ" dirty="0" smtClean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 smtClean="0"/>
              <a:t>   </a:t>
            </a:r>
            <a:r>
              <a:rPr lang="cs-CZ" altLang="cs-CZ" b="1" dirty="0" smtClean="0"/>
              <a:t>-"otisku palce"</a:t>
            </a:r>
            <a:r>
              <a:rPr lang="cs-CZ" altLang="cs-CZ" dirty="0" smtClean="0"/>
              <a:t> pod 1 400 cm</a:t>
            </a:r>
            <a:r>
              <a:rPr lang="cs-CZ" altLang="cs-CZ" baseline="30000" dirty="0" smtClean="0"/>
              <a:t>-1</a:t>
            </a:r>
            <a:r>
              <a:rPr lang="cs-CZ" altLang="cs-CZ" dirty="0" smtClean="0"/>
              <a:t> – vibrace charakteristické pro molekulu určité chemické sloučeniny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dirty="0" smtClean="0"/>
          </a:p>
          <a:p>
            <a:pPr>
              <a:lnSpc>
                <a:spcPct val="90000"/>
              </a:lnSpc>
              <a:buNone/>
            </a:pPr>
            <a:r>
              <a:rPr lang="cs-CZ" altLang="cs-CZ" b="1" dirty="0">
                <a:cs typeface="Arial" charset="0"/>
              </a:rPr>
              <a:t>Metodika přípravy </a:t>
            </a:r>
            <a:r>
              <a:rPr lang="cs-CZ" altLang="cs-CZ" b="1" dirty="0" smtClean="0">
                <a:cs typeface="Arial" charset="0"/>
              </a:rPr>
              <a:t>vzorků - </a:t>
            </a:r>
            <a:r>
              <a:rPr lang="cs-CZ" altLang="cs-CZ" b="1" dirty="0" err="1" smtClean="0">
                <a:ea typeface="Arial Unicode MS" pitchFamily="34" charset="-128"/>
                <a:cs typeface="Arial Unicode MS" pitchFamily="34" charset="-128"/>
              </a:rPr>
              <a:t>KBr</a:t>
            </a:r>
            <a:r>
              <a:rPr lang="cs-CZ" altLang="cs-CZ" b="1" dirty="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b="1" dirty="0">
                <a:ea typeface="Arial Unicode MS" pitchFamily="34" charset="-128"/>
                <a:cs typeface="Arial Unicode MS" pitchFamily="34" charset="-128"/>
              </a:rPr>
              <a:t>technika</a:t>
            </a:r>
            <a:endParaRPr lang="cs-CZ" altLang="cs-CZ" b="1" dirty="0"/>
          </a:p>
          <a:p>
            <a:pPr>
              <a:lnSpc>
                <a:spcPct val="90000"/>
              </a:lnSpc>
            </a:pPr>
            <a:r>
              <a:rPr lang="cs-CZ" altLang="cs-CZ" dirty="0">
                <a:ea typeface="Arial Unicode MS" pitchFamily="34" charset="-128"/>
                <a:cs typeface="Arial Unicode MS" pitchFamily="34" charset="-128"/>
              </a:rPr>
              <a:t>lisování směsi jemně rozetřené analyzované látky s </a:t>
            </a:r>
            <a:r>
              <a:rPr lang="cs-CZ" altLang="cs-CZ" dirty="0" err="1">
                <a:ea typeface="Arial Unicode MS" pitchFamily="34" charset="-128"/>
                <a:cs typeface="Arial Unicode MS" pitchFamily="34" charset="-128"/>
              </a:rPr>
              <a:t>KBr</a:t>
            </a:r>
            <a:r>
              <a:rPr lang="cs-CZ" altLang="cs-CZ" dirty="0">
                <a:ea typeface="Arial Unicode MS" pitchFamily="34" charset="-128"/>
                <a:cs typeface="Arial Unicode MS" pitchFamily="34" charset="-128"/>
              </a:rPr>
              <a:t> pod tlakem - vznik průhledné tablety </a:t>
            </a:r>
          </a:p>
          <a:p>
            <a:pPr>
              <a:lnSpc>
                <a:spcPct val="90000"/>
              </a:lnSpc>
              <a:buNone/>
            </a:pPr>
            <a:endParaRPr lang="cs-CZ" alt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231353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1"/>
          <p:cNvSpPr>
            <a:spLocks noChangeArrowheads="1"/>
          </p:cNvSpPr>
          <p:nvPr/>
        </p:nvSpPr>
        <p:spPr bwMode="auto">
          <a:xfrm>
            <a:off x="0" y="0"/>
            <a:ext cx="91440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1200">
                <a:latin typeface="Arial" charset="0"/>
                <a:cs typeface="Arial" charset="0"/>
              </a:rPr>
              <a:t> </a:t>
            </a:r>
            <a:endParaRPr lang="cs-CZ" altLang="cs-CZ" sz="12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cs-CZ" altLang="cs-CZ" sz="2000" b="1">
                <a:latin typeface="Arial" charset="0"/>
                <a:cs typeface="Arial" charset="0"/>
              </a:rPr>
              <a:t>Příklady IČ spekter:</a:t>
            </a:r>
            <a:endParaRPr lang="cs-CZ" altLang="cs-CZ" sz="20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cs-CZ" altLang="cs-CZ" sz="1200" b="1">
                <a:latin typeface="Arial" charset="0"/>
                <a:cs typeface="Arial" charset="0"/>
              </a:rPr>
              <a:t> </a:t>
            </a:r>
            <a:endParaRPr lang="cs-CZ" altLang="cs-CZ" sz="12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cs-CZ" altLang="cs-CZ"/>
          </a:p>
        </p:txBody>
      </p:sp>
      <p:grpSp>
        <p:nvGrpSpPr>
          <p:cNvPr id="31747" name="Group 30"/>
          <p:cNvGrpSpPr>
            <a:grpSpLocks/>
          </p:cNvGrpSpPr>
          <p:nvPr/>
        </p:nvGrpSpPr>
        <p:grpSpPr bwMode="auto">
          <a:xfrm>
            <a:off x="900113" y="3068638"/>
            <a:ext cx="6978650" cy="1308100"/>
            <a:chOff x="6" y="639"/>
            <a:chExt cx="4396" cy="824"/>
          </a:xfrm>
        </p:grpSpPr>
        <p:sp>
          <p:nvSpPr>
            <p:cNvPr id="31752" name="Rectangle 22"/>
            <p:cNvSpPr>
              <a:spLocks noChangeArrowheads="1"/>
            </p:cNvSpPr>
            <p:nvPr/>
          </p:nvSpPr>
          <p:spPr bwMode="auto">
            <a:xfrm>
              <a:off x="6" y="639"/>
              <a:ext cx="1806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 sz="1800"/>
            </a:p>
          </p:txBody>
        </p:sp>
        <p:sp>
          <p:nvSpPr>
            <p:cNvPr id="31753" name="Rectangle 23"/>
            <p:cNvSpPr>
              <a:spLocks noChangeArrowheads="1"/>
            </p:cNvSpPr>
            <p:nvPr/>
          </p:nvSpPr>
          <p:spPr bwMode="auto">
            <a:xfrm>
              <a:off x="1812" y="639"/>
              <a:ext cx="2590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31754" name="Rectangle 24">
              <a:hlinkClick r:id="rId2"/>
            </p:cNvPr>
            <p:cNvSpPr>
              <a:spLocks noChangeArrowheads="1" noTextEdit="1"/>
            </p:cNvSpPr>
            <p:nvPr/>
          </p:nvSpPr>
          <p:spPr bwMode="auto">
            <a:xfrm>
              <a:off x="6" y="1036"/>
              <a:ext cx="1806" cy="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sp>
          <p:nvSpPr>
            <p:cNvPr id="31755" name="Rectangle 25">
              <a:hlinkClick r:id="rId3"/>
            </p:cNvPr>
            <p:cNvSpPr>
              <a:spLocks noChangeArrowheads="1" noTextEdit="1"/>
            </p:cNvSpPr>
            <p:nvPr/>
          </p:nvSpPr>
          <p:spPr bwMode="auto">
            <a:xfrm>
              <a:off x="1812" y="1036"/>
              <a:ext cx="2590" cy="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sp>
          <p:nvSpPr>
            <p:cNvPr id="31756" name="Rectangle 26"/>
            <p:cNvSpPr>
              <a:spLocks noChangeArrowheads="1"/>
            </p:cNvSpPr>
            <p:nvPr/>
          </p:nvSpPr>
          <p:spPr bwMode="auto">
            <a:xfrm>
              <a:off x="6" y="1042"/>
              <a:ext cx="1806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cs-CZ" altLang="cs-CZ" sz="1600" b="1">
                  <a:latin typeface="Arial" charset="0"/>
                </a:rPr>
                <a:t>2) </a:t>
              </a:r>
              <a:r>
                <a:rPr lang="cs-CZ" altLang="cs-CZ" sz="1600" b="1">
                  <a:latin typeface="Arial" charset="0"/>
                  <a:cs typeface="Arial" charset="0"/>
                </a:rPr>
                <a:t>Weddellit</a:t>
              </a:r>
              <a:endParaRPr lang="cs-CZ" altLang="cs-CZ" sz="1600" b="1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  <a:p>
              <a:endParaRPr lang="cs-CZ" altLang="cs-CZ" sz="1600" b="1">
                <a:latin typeface="Arial" charset="0"/>
              </a:endParaRPr>
            </a:p>
          </p:txBody>
        </p:sp>
        <p:sp>
          <p:nvSpPr>
            <p:cNvPr id="31757" name="Rectangle 27"/>
            <p:cNvSpPr>
              <a:spLocks noChangeArrowheads="1"/>
            </p:cNvSpPr>
            <p:nvPr/>
          </p:nvSpPr>
          <p:spPr bwMode="auto">
            <a:xfrm>
              <a:off x="1812" y="1042"/>
              <a:ext cx="2590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31758" name="Rectangle 28">
              <a:hlinkClick r:id="rId4"/>
            </p:cNvPr>
            <p:cNvSpPr>
              <a:spLocks noChangeArrowheads="1" noTextEdit="1"/>
            </p:cNvSpPr>
            <p:nvPr/>
          </p:nvSpPr>
          <p:spPr bwMode="auto">
            <a:xfrm>
              <a:off x="6" y="1439"/>
              <a:ext cx="1806" cy="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sp>
          <p:nvSpPr>
            <p:cNvPr id="31759" name="Rectangle 29">
              <a:hlinkClick r:id="rId5"/>
            </p:cNvPr>
            <p:cNvSpPr>
              <a:spLocks noChangeArrowheads="1" noTextEdit="1"/>
            </p:cNvSpPr>
            <p:nvPr/>
          </p:nvSpPr>
          <p:spPr bwMode="auto">
            <a:xfrm>
              <a:off x="1812" y="1439"/>
              <a:ext cx="2590" cy="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</p:grpSp>
      <p:sp>
        <p:nvSpPr>
          <p:cNvPr id="31748" name="Rectangle 31"/>
          <p:cNvSpPr>
            <a:spLocks noChangeArrowheads="1"/>
          </p:cNvSpPr>
          <p:nvPr/>
        </p:nvSpPr>
        <p:spPr bwMode="auto">
          <a:xfrm>
            <a:off x="539750" y="3068638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12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</a:t>
            </a:r>
            <a:endParaRPr lang="cs-CZ" altLang="cs-CZ" sz="12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cs-CZ" altLang="cs-CZ"/>
          </a:p>
        </p:txBody>
      </p:sp>
      <p:pic>
        <p:nvPicPr>
          <p:cNvPr id="31749" name="Picture 32" descr="Whewellit">
            <a:hlinkClick r:id="rId5"/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500438"/>
            <a:ext cx="5256213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33" descr="Kyselina močová dihydrát">
            <a:hlinkClick r:id="rId3"/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88913"/>
            <a:ext cx="5256213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ectangle 34"/>
          <p:cNvSpPr>
            <a:spLocks noChangeArrowheads="1"/>
          </p:cNvSpPr>
          <p:nvPr/>
        </p:nvSpPr>
        <p:spPr bwMode="auto">
          <a:xfrm>
            <a:off x="755650" y="1844675"/>
            <a:ext cx="26368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1600" b="1">
                <a:latin typeface="Arial" charset="0"/>
              </a:rPr>
              <a:t>1) Kyselina močová</a:t>
            </a:r>
          </a:p>
        </p:txBody>
      </p:sp>
    </p:spTree>
    <p:extLst>
      <p:ext uri="{BB962C8B-B14F-4D97-AF65-F5344CB8AC3E}">
        <p14:creationId xmlns:p14="http://schemas.microsoft.com/office/powerpoint/2010/main" val="309861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641"/>
            <a:ext cx="7772400" cy="1008112"/>
          </a:xfrm>
        </p:spPr>
        <p:txBody>
          <a:bodyPr/>
          <a:lstStyle/>
          <a:p>
            <a:pPr eaLnBrk="1" hangingPunct="1"/>
            <a:r>
              <a:rPr lang="cs-CZ" altLang="cs-CZ" sz="2800" b="1" dirty="0" smtClean="0">
                <a:ea typeface="Arial Unicode MS" pitchFamily="34" charset="-128"/>
                <a:cs typeface="Arial Unicode MS" pitchFamily="34" charset="-128"/>
              </a:rPr>
              <a:t>2) </a:t>
            </a:r>
            <a:r>
              <a:rPr lang="cs-CZ" altLang="cs-CZ" sz="2800" b="1" dirty="0" smtClean="0">
                <a:cs typeface="Arial" charset="0"/>
              </a:rPr>
              <a:t>POLARIZAČNÍ MIKROSKOPIE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68413"/>
            <a:ext cx="7772400" cy="5329237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90000"/>
              </a:lnSpc>
            </a:pPr>
            <a:r>
              <a:rPr lang="cs-CZ" altLang="cs-CZ" dirty="0" smtClean="0"/>
              <a:t>V</a:t>
            </a:r>
            <a:r>
              <a:rPr lang="cs-CZ" altLang="cs-CZ" dirty="0" smtClean="0">
                <a:cs typeface="Times New Roman" pitchFamily="18" charset="0"/>
              </a:rPr>
              <a:t>yu</a:t>
            </a:r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ž</a:t>
            </a:r>
            <a:r>
              <a:rPr lang="cs-CZ" altLang="cs-CZ" dirty="0" smtClean="0">
                <a:cs typeface="Times New Roman" pitchFamily="18" charset="0"/>
              </a:rPr>
              <a:t>i</a:t>
            </a:r>
            <a:r>
              <a:rPr lang="cs-CZ" altLang="cs-CZ" dirty="0" smtClean="0"/>
              <a:t>tí</a:t>
            </a:r>
            <a:r>
              <a:rPr lang="cs-CZ" altLang="cs-CZ" dirty="0" smtClean="0">
                <a:cs typeface="Times New Roman" pitchFamily="18" charset="0"/>
              </a:rPr>
              <a:t> v geologii, mineralogii a metalurgii</a:t>
            </a:r>
            <a:endParaRPr lang="cs-CZ" altLang="cs-CZ" dirty="0" smtClean="0"/>
          </a:p>
          <a:p>
            <a:pPr algn="just" eaLnBrk="1" hangingPunct="1">
              <a:lnSpc>
                <a:spcPct val="90000"/>
              </a:lnSpc>
            </a:pPr>
            <a:r>
              <a:rPr lang="cs-CZ" altLang="cs-CZ" dirty="0" smtClean="0"/>
              <a:t>V</a:t>
            </a:r>
            <a:r>
              <a:rPr lang="cs-CZ" altLang="cs-CZ" dirty="0" smtClean="0">
                <a:cs typeface="Times New Roman" pitchFamily="18" charset="0"/>
              </a:rPr>
              <a:t>ybaven polariza</a:t>
            </a:r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č</a:t>
            </a:r>
            <a:r>
              <a:rPr lang="cs-CZ" altLang="cs-CZ" dirty="0" smtClean="0">
                <a:cs typeface="Times New Roman" pitchFamily="18" charset="0"/>
              </a:rPr>
              <a:t>ním za</a:t>
            </a:r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ř</a:t>
            </a:r>
            <a:r>
              <a:rPr lang="cs-CZ" altLang="cs-CZ" dirty="0" smtClean="0">
                <a:cs typeface="Times New Roman" pitchFamily="18" charset="0"/>
              </a:rPr>
              <a:t>ízením</a:t>
            </a:r>
            <a:endParaRPr lang="cs-CZ" altLang="cs-CZ" dirty="0" smtClean="0"/>
          </a:p>
          <a:p>
            <a:pPr algn="just" eaLnBrk="1" hangingPunct="1">
              <a:lnSpc>
                <a:spcPct val="90000"/>
              </a:lnSpc>
            </a:pPr>
            <a:r>
              <a:rPr lang="cs-CZ" altLang="cs-CZ" dirty="0" smtClean="0"/>
              <a:t>U</a:t>
            </a:r>
            <a:r>
              <a:rPr lang="cs-CZ" altLang="cs-CZ" dirty="0" smtClean="0">
                <a:cs typeface="Times New Roman" pitchFamily="18" charset="0"/>
              </a:rPr>
              <a:t>mo</a:t>
            </a:r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ž</a:t>
            </a:r>
            <a:r>
              <a:rPr lang="cs-CZ" altLang="cs-CZ" dirty="0" smtClean="0"/>
              <a:t>ň</a:t>
            </a:r>
            <a:r>
              <a:rPr lang="cs-CZ" altLang="cs-CZ" dirty="0" smtClean="0">
                <a:cs typeface="Times New Roman" pitchFamily="18" charset="0"/>
              </a:rPr>
              <a:t>uje studovat vlastnosti minerál</a:t>
            </a:r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ů</a:t>
            </a:r>
            <a:r>
              <a:rPr lang="cs-CZ" altLang="cs-CZ" dirty="0" smtClean="0">
                <a:cs typeface="Times New Roman" pitchFamily="18" charset="0"/>
              </a:rPr>
              <a:t>, které nejsou patrné v</a:t>
            </a:r>
            <a:r>
              <a:rPr lang="cs-CZ" altLang="cs-CZ" dirty="0" smtClean="0"/>
              <a:t> </a:t>
            </a:r>
            <a:r>
              <a:rPr lang="cs-CZ" altLang="cs-CZ" dirty="0" smtClean="0">
                <a:cs typeface="Times New Roman" pitchFamily="18" charset="0"/>
              </a:rPr>
              <a:t>nepolarizovaném sv</a:t>
            </a:r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ě</a:t>
            </a:r>
            <a:r>
              <a:rPr lang="cs-CZ" altLang="cs-CZ" dirty="0" smtClean="0">
                <a:cs typeface="Times New Roman" pitchFamily="18" charset="0"/>
              </a:rPr>
              <a:t>tle</a:t>
            </a:r>
            <a:endParaRPr lang="cs-CZ" altLang="cs-CZ" dirty="0" smtClean="0"/>
          </a:p>
          <a:p>
            <a:pPr algn="just" eaLnBrk="1" hangingPunct="1">
              <a:lnSpc>
                <a:spcPct val="90000"/>
              </a:lnSpc>
            </a:pPr>
            <a:r>
              <a:rPr lang="cs-CZ" altLang="cs-CZ" dirty="0" smtClean="0">
                <a:cs typeface="Times New Roman" pitchFamily="18" charset="0"/>
              </a:rPr>
              <a:t>Hodnocení komplikované</a:t>
            </a:r>
            <a:endParaRPr lang="cs-CZ" altLang="cs-CZ" dirty="0" smtClean="0"/>
          </a:p>
        </p:txBody>
      </p:sp>
      <p:pic>
        <p:nvPicPr>
          <p:cNvPr id="4" name="Picture 2" descr="Polarizační mikrosko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73016"/>
            <a:ext cx="3307043" cy="306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http://www.calculi.cz/obr.php?img=PolarST1.jpg&amp;dir=st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67" y="3573016"/>
            <a:ext cx="3820820" cy="308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7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60649"/>
            <a:ext cx="7772400" cy="720080"/>
          </a:xfrm>
        </p:spPr>
        <p:txBody>
          <a:bodyPr/>
          <a:lstStyle/>
          <a:p>
            <a:pPr eaLnBrk="1" hangingPunct="1"/>
            <a:r>
              <a:rPr lang="cs-CZ" altLang="cs-CZ" sz="3600" b="1" dirty="0" smtClean="0"/>
              <a:t>Principy jednotlivých stanovení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1124744"/>
            <a:ext cx="8352159" cy="5399881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cs-CZ" altLang="cs-CZ" sz="2000" b="1" dirty="0" smtClean="0"/>
              <a:t>Specifická hustota – často ne na </a:t>
            </a:r>
            <a:r>
              <a:rPr lang="cs-CZ" altLang="cs-CZ" sz="2000" b="1" dirty="0" err="1" smtClean="0"/>
              <a:t>diag</a:t>
            </a:r>
            <a:r>
              <a:rPr lang="cs-CZ" altLang="cs-CZ" sz="2000" b="1" dirty="0" smtClean="0"/>
              <a:t>. proužku - refraktometricky</a:t>
            </a:r>
            <a:endParaRPr lang="cs-CZ" altLang="cs-CZ" sz="2000" dirty="0"/>
          </a:p>
          <a:p>
            <a:pPr algn="l" eaLnBrk="1" hangingPunct="1">
              <a:lnSpc>
                <a:spcPct val="80000"/>
              </a:lnSpc>
            </a:pPr>
            <a:endParaRPr lang="cs-CZ" altLang="cs-CZ" sz="2000" b="1" dirty="0" smtClean="0"/>
          </a:p>
          <a:p>
            <a:pPr algn="l" eaLnBrk="1" hangingPunct="1">
              <a:lnSpc>
                <a:spcPct val="80000"/>
              </a:lnSpc>
            </a:pPr>
            <a:r>
              <a:rPr lang="cs-CZ" altLang="cs-CZ" sz="2000" b="1" dirty="0" smtClean="0"/>
              <a:t>pH:</a:t>
            </a:r>
            <a:r>
              <a:rPr lang="cs-CZ" altLang="cs-CZ" sz="2000" dirty="0"/>
              <a:t> </a:t>
            </a:r>
            <a:r>
              <a:rPr lang="cs-CZ" altLang="cs-CZ" sz="2000" dirty="0" smtClean="0"/>
              <a:t>měřeno pomocí </a:t>
            </a:r>
            <a:r>
              <a:rPr lang="cs-CZ" altLang="cs-CZ" sz="2000" dirty="0"/>
              <a:t>kombinace</a:t>
            </a:r>
            <a:r>
              <a:rPr lang="cs-CZ" altLang="cs-CZ" sz="2000" dirty="0" smtClean="0"/>
              <a:t> acidobazických indikátorů</a:t>
            </a:r>
          </a:p>
          <a:p>
            <a:pPr algn="l" eaLnBrk="1" hangingPunct="1">
              <a:lnSpc>
                <a:spcPct val="80000"/>
              </a:lnSpc>
            </a:pPr>
            <a:endParaRPr lang="cs-CZ" altLang="cs-CZ" sz="2000" b="1" dirty="0"/>
          </a:p>
          <a:p>
            <a:pPr algn="l" eaLnBrk="1" hangingPunct="1">
              <a:lnSpc>
                <a:spcPct val="80000"/>
              </a:lnSpc>
            </a:pPr>
            <a:r>
              <a:rPr lang="cs-CZ" altLang="cs-CZ" sz="2000" b="1" dirty="0" smtClean="0"/>
              <a:t>Nitrity:</a:t>
            </a:r>
            <a:r>
              <a:rPr lang="cs-CZ" altLang="cs-CZ" sz="2000" dirty="0"/>
              <a:t> </a:t>
            </a:r>
            <a:r>
              <a:rPr lang="cs-CZ" altLang="cs-CZ" sz="2000" dirty="0" smtClean="0"/>
              <a:t>vznik </a:t>
            </a:r>
            <a:r>
              <a:rPr lang="cs-CZ" altLang="cs-CZ" sz="2000" dirty="0"/>
              <a:t>dusitanů redukcí dusičnanů vlivem patogenních </a:t>
            </a:r>
            <a:r>
              <a:rPr lang="cs-CZ" altLang="cs-CZ" sz="2000" dirty="0" smtClean="0"/>
              <a:t>mikrobů - </a:t>
            </a:r>
            <a:r>
              <a:rPr lang="cs-CZ" altLang="cs-CZ" sz="2000" dirty="0"/>
              <a:t>dusitanový anion s aromatickým aminem v kyselém prostředí tvoří </a:t>
            </a:r>
            <a:r>
              <a:rPr lang="cs-CZ" altLang="cs-CZ" sz="2000" dirty="0" err="1"/>
              <a:t>diazo</a:t>
            </a:r>
            <a:r>
              <a:rPr lang="cs-CZ" altLang="cs-CZ" sz="2000" dirty="0"/>
              <a:t>-sloučeninu, ta kopuluje s vhodnou látkou  na </a:t>
            </a:r>
            <a:r>
              <a:rPr lang="cs-CZ" altLang="cs-CZ" sz="2000" dirty="0" smtClean="0"/>
              <a:t>červené azobarvivo </a:t>
            </a:r>
          </a:p>
          <a:p>
            <a:pPr algn="l" eaLnBrk="1" hangingPunct="1">
              <a:lnSpc>
                <a:spcPct val="80000"/>
              </a:lnSpc>
            </a:pPr>
            <a:endParaRPr lang="cs-CZ" altLang="cs-CZ" sz="2000" b="1" dirty="0"/>
          </a:p>
          <a:p>
            <a:pPr algn="l">
              <a:lnSpc>
                <a:spcPct val="80000"/>
              </a:lnSpc>
            </a:pPr>
            <a:r>
              <a:rPr lang="cs-CZ" altLang="cs-CZ" sz="2000" b="1" dirty="0" smtClean="0"/>
              <a:t>Bílkovina:</a:t>
            </a:r>
            <a:r>
              <a:rPr lang="cs-CZ" altLang="cs-CZ" sz="2000" b="1" dirty="0"/>
              <a:t> </a:t>
            </a:r>
            <a:r>
              <a:rPr lang="cs-CZ" altLang="cs-CZ" sz="2000" dirty="0" smtClean="0"/>
              <a:t>změna </a:t>
            </a:r>
            <a:r>
              <a:rPr lang="cs-CZ" altLang="cs-CZ" sz="2000" dirty="0"/>
              <a:t>barvy acidobazického </a:t>
            </a:r>
            <a:r>
              <a:rPr lang="cs-CZ" altLang="cs-CZ" sz="2000" dirty="0" smtClean="0"/>
              <a:t>indikátoru  - test </a:t>
            </a:r>
            <a:r>
              <a:rPr lang="cs-CZ" altLang="cs-CZ" sz="2000" dirty="0"/>
              <a:t>je citlivý především na albumin, podstatně nižší citlivost vykazuje vůči globulinům a Bence-</a:t>
            </a:r>
            <a:r>
              <a:rPr lang="cs-CZ" altLang="cs-CZ" sz="2000" dirty="0" err="1"/>
              <a:t>Jonesově</a:t>
            </a:r>
            <a:r>
              <a:rPr lang="cs-CZ" altLang="cs-CZ" sz="2000" dirty="0"/>
              <a:t> </a:t>
            </a:r>
            <a:r>
              <a:rPr lang="cs-CZ" altLang="cs-CZ" sz="2000" dirty="0" smtClean="0"/>
              <a:t>bílkovině</a:t>
            </a:r>
          </a:p>
          <a:p>
            <a:pPr algn="l">
              <a:lnSpc>
                <a:spcPct val="80000"/>
              </a:lnSpc>
            </a:pPr>
            <a:endParaRPr lang="cs-CZ" altLang="cs-CZ" sz="2000" dirty="0"/>
          </a:p>
          <a:p>
            <a:pPr algn="l">
              <a:lnSpc>
                <a:spcPct val="80000"/>
              </a:lnSpc>
            </a:pPr>
            <a:r>
              <a:rPr lang="cs-CZ" altLang="cs-CZ" sz="2000" b="1" dirty="0" smtClean="0"/>
              <a:t>Glukosa:</a:t>
            </a:r>
            <a:r>
              <a:rPr lang="cs-CZ" altLang="cs-CZ" sz="2000" dirty="0" smtClean="0"/>
              <a:t> je </a:t>
            </a:r>
            <a:r>
              <a:rPr lang="cs-CZ" altLang="cs-CZ" sz="2000" dirty="0"/>
              <a:t>v přítomnosti </a:t>
            </a:r>
            <a:r>
              <a:rPr lang="cs-CZ" altLang="cs-CZ" sz="2000" dirty="0" err="1"/>
              <a:t>glukosooxidázy</a:t>
            </a:r>
            <a:r>
              <a:rPr lang="cs-CZ" altLang="cs-CZ" sz="2000" dirty="0"/>
              <a:t> oxidována na </a:t>
            </a:r>
            <a:r>
              <a:rPr lang="cs-CZ" altLang="cs-CZ" sz="2000" dirty="0" err="1" smtClean="0"/>
              <a:t>glukonolakton</a:t>
            </a:r>
            <a:r>
              <a:rPr lang="cs-CZ" altLang="cs-CZ" sz="2000" dirty="0" smtClean="0"/>
              <a:t> a peroxid vodíku - v</a:t>
            </a:r>
            <a:r>
              <a:rPr lang="cs-CZ" altLang="cs-CZ" sz="2000" dirty="0"/>
              <a:t> přítomnosti peroxidázy peroxid vodíku oxiduje indikátor  za vzniku zelené barvy  </a:t>
            </a:r>
            <a:endParaRPr lang="cs-CZ" altLang="cs-CZ" sz="2000" dirty="0" smtClean="0"/>
          </a:p>
          <a:p>
            <a:pPr algn="l">
              <a:lnSpc>
                <a:spcPct val="80000"/>
              </a:lnSpc>
            </a:pPr>
            <a:endParaRPr lang="cs-CZ" altLang="cs-CZ" sz="2000" dirty="0" smtClean="0"/>
          </a:p>
          <a:p>
            <a:pPr algn="l">
              <a:lnSpc>
                <a:spcPct val="80000"/>
              </a:lnSpc>
            </a:pPr>
            <a:r>
              <a:rPr lang="cs-CZ" altLang="cs-CZ" sz="2000" b="1" dirty="0" smtClean="0"/>
              <a:t>Ketony:</a:t>
            </a:r>
            <a:r>
              <a:rPr lang="cs-CZ" altLang="cs-CZ" sz="2000" dirty="0"/>
              <a:t> </a:t>
            </a:r>
            <a:r>
              <a:rPr lang="cs-CZ" altLang="cs-CZ" sz="2000" dirty="0" smtClean="0"/>
              <a:t>ketolátky </a:t>
            </a:r>
            <a:r>
              <a:rPr lang="cs-CZ" altLang="cs-CZ" sz="2000" dirty="0"/>
              <a:t>reagují s </a:t>
            </a:r>
            <a:r>
              <a:rPr lang="cs-CZ" altLang="cs-CZ" sz="2000" dirty="0" err="1"/>
              <a:t>nitroprusidem</a:t>
            </a:r>
            <a:r>
              <a:rPr lang="cs-CZ" altLang="cs-CZ" sz="2000" dirty="0"/>
              <a:t> sodným v silně alkalickém prostředí </a:t>
            </a:r>
            <a:r>
              <a:rPr lang="cs-CZ" altLang="cs-CZ" sz="2000" dirty="0" smtClean="0"/>
              <a:t>za vzniku fialového zbarvení</a:t>
            </a:r>
          </a:p>
        </p:txBody>
      </p:sp>
    </p:spTree>
    <p:extLst>
      <p:ext uri="{BB962C8B-B14F-4D97-AF65-F5344CB8AC3E}">
        <p14:creationId xmlns:p14="http://schemas.microsoft.com/office/powerpoint/2010/main" val="189112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kutivní">
  <a:themeElements>
    <a:clrScheme name="Exekutivní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kutivní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kutivní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4ppTags>
  <Name>Title (big bar down)</Name>
  <PpLayout>1</PpLayout>
  <Index>1</Index>
</p4ppTags>
</file>

<file path=customXml/item2.xml><?xml version="1.0" encoding="utf-8"?>
<p4ppTags>
  <Name>Free Content</Name>
  <PpLayout>11</PpLayout>
  <Index>9</Index>
</p4ppTags>
</file>

<file path=customXml/item3.xml><?xml version="1.0" encoding="utf-8"?>
<p4ppTags>
  <Name>Free Content</Name>
  <PpLayout>11</PpLayout>
  <Index>9</Index>
</p4ppTags>
</file>

<file path=customXml/itemProps1.xml><?xml version="1.0" encoding="utf-8"?>
<ds:datastoreItem xmlns:ds="http://schemas.openxmlformats.org/officeDocument/2006/customXml" ds:itemID="{3308563B-83E2-48B7-9834-69CBDA6FBDE0}">
  <ds:schemaRefs/>
</ds:datastoreItem>
</file>

<file path=customXml/itemProps2.xml><?xml version="1.0" encoding="utf-8"?>
<ds:datastoreItem xmlns:ds="http://schemas.openxmlformats.org/officeDocument/2006/customXml" ds:itemID="{2955EDC1-E95D-440F-8092-821C1BF4E6AF}">
  <ds:schemaRefs/>
</ds:datastoreItem>
</file>

<file path=customXml/itemProps3.xml><?xml version="1.0" encoding="utf-8"?>
<ds:datastoreItem xmlns:ds="http://schemas.openxmlformats.org/officeDocument/2006/customXml" ds:itemID="{8D5861A2-F110-45DF-AD75-2C8C71AD9355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6873</TotalTime>
  <Words>2895</Words>
  <Application>Microsoft Office PowerPoint</Application>
  <PresentationFormat>Předvádění na obrazovce (4:3)</PresentationFormat>
  <Paragraphs>749</Paragraphs>
  <Slides>86</Slides>
  <Notes>11</Notes>
  <HiddenSlides>0</HiddenSlides>
  <MMClips>0</MMClips>
  <ScaleCrop>false</ScaleCrop>
  <HeadingPairs>
    <vt:vector size="8" baseType="variant">
      <vt:variant>
        <vt:lpstr>Použitá písma</vt:lpstr>
      </vt:variant>
      <vt:variant>
        <vt:i4>12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86</vt:i4>
      </vt:variant>
    </vt:vector>
  </HeadingPairs>
  <TitlesOfParts>
    <vt:vector size="101" baseType="lpstr">
      <vt:lpstr>Arial Unicode MS</vt:lpstr>
      <vt:lpstr>ＭＳ Ｐゴシック</vt:lpstr>
      <vt:lpstr>宋体</vt:lpstr>
      <vt:lpstr>Aharoni</vt:lpstr>
      <vt:lpstr>Arial</vt:lpstr>
      <vt:lpstr>Calibri</vt:lpstr>
      <vt:lpstr>Century Gothic</vt:lpstr>
      <vt:lpstr>Courier New</vt:lpstr>
      <vt:lpstr>FuturaSCTCEBoo</vt:lpstr>
      <vt:lpstr>Palatino Linotype</vt:lpstr>
      <vt:lpstr>Times New Roman</vt:lpstr>
      <vt:lpstr>Wingdings</vt:lpstr>
      <vt:lpstr>Exekutivní</vt:lpstr>
      <vt:lpstr>MSPhotoEd.3</vt:lpstr>
      <vt:lpstr>think-cell Slide</vt:lpstr>
      <vt:lpstr>Současné možnosti automatizace močové analýzy</vt:lpstr>
      <vt:lpstr>Historie</vt:lpstr>
      <vt:lpstr>Automatizovaná analýza moče</vt:lpstr>
      <vt:lpstr>Chemická analýza moče</vt:lpstr>
      <vt:lpstr>Prezentace aplikace PowerPoint</vt:lpstr>
      <vt:lpstr>Prezentace aplikace PowerPoint</vt:lpstr>
      <vt:lpstr>Prezentace aplikace PowerPoint</vt:lpstr>
      <vt:lpstr>Chemická analýza moče</vt:lpstr>
      <vt:lpstr>Principy jednotlivých stanovení</vt:lpstr>
      <vt:lpstr>Prezentace aplikace PowerPoint</vt:lpstr>
      <vt:lpstr>Prezentace aplikace PowerPoint</vt:lpstr>
      <vt:lpstr>Chemická analýza moče</vt:lpstr>
      <vt:lpstr>Urisys 2400 (Roche Diagnostic)</vt:lpstr>
      <vt:lpstr>Urisys 2400 (Roche Diagnostic)</vt:lpstr>
      <vt:lpstr>Močový sediment, mikroskopické vyšetření (manuálně)</vt:lpstr>
      <vt:lpstr>Prezentace aplikace PowerPoint</vt:lpstr>
      <vt:lpstr>Hodnocení močového sedimentu: </vt:lpstr>
      <vt:lpstr>Prezentace aplikace PowerPoint</vt:lpstr>
      <vt:lpstr>Válce: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Automatická morfologická analýza moče</vt:lpstr>
      <vt:lpstr>Prezentace aplikace PowerPoint</vt:lpstr>
      <vt:lpstr>Průtoková cytometrie</vt:lpstr>
      <vt:lpstr>Grafický výstup z přístroje UF 100 (Sysmex) </vt:lpstr>
      <vt:lpstr>AU-4050, Arkray </vt:lpstr>
      <vt:lpstr>UN-Series, Sysmex</vt:lpstr>
      <vt:lpstr>UF-5000/4000, Sysmex</vt:lpstr>
      <vt:lpstr>UF-5000/4000, Sysmex</vt:lpstr>
      <vt:lpstr>UF-5000/4000 - scattergram</vt:lpstr>
      <vt:lpstr>UN 3000, Sysmex</vt:lpstr>
      <vt:lpstr>Digitální mikroskopie nekoncentrované moče  </vt:lpstr>
      <vt:lpstr>  IQ 200 (IRIS) – mikroskopická analýza</vt:lpstr>
      <vt:lpstr>IQ 200 (IRIS)</vt:lpstr>
      <vt:lpstr>Erytrocyty – zobrazení z IQ 200</vt:lpstr>
      <vt:lpstr>iRICELL 3000plus IQ 200 SPRINT + ichemVelocity, Beckman</vt:lpstr>
      <vt:lpstr>iRICELL 3000plus =IQ 200 SPRINT +  ichemVelocity, Beckman  </vt:lpstr>
      <vt:lpstr>Prezentace aplikace PowerPoint</vt:lpstr>
      <vt:lpstr>FUS-2000, DIRUI</vt:lpstr>
      <vt:lpstr>FUS-2000</vt:lpstr>
      <vt:lpstr>Uric acid</vt:lpstr>
      <vt:lpstr>DIRUI FUS-3000Plus</vt:lpstr>
      <vt:lpstr>DIRUI FUS-1000</vt:lpstr>
      <vt:lpstr>Simulace zorného pole (funkci mají všechny analyzátory Dirui) </vt:lpstr>
      <vt:lpstr>ERY - akantocyty</vt:lpstr>
      <vt:lpstr>Spermie</vt:lpstr>
      <vt:lpstr>Tripelfosfáty</vt:lpstr>
      <vt:lpstr>Automatická analýza močového sedimentu – s centrifugací</vt:lpstr>
      <vt:lpstr>LabUMat2 and UriSed3 , 77 Elektronika  (dodává Biovendor)</vt:lpstr>
      <vt:lpstr>LabUMat2, 77 Elektronika dodává Biovendor</vt:lpstr>
      <vt:lpstr>Urised 3, 77 Elektronika</vt:lpstr>
      <vt:lpstr>Urised 3</vt:lpstr>
      <vt:lpstr>Urised 3</vt:lpstr>
      <vt:lpstr>Prezentace aplikace PowerPoint</vt:lpstr>
      <vt:lpstr>Prezentace aplikace PowerPoint</vt:lpstr>
      <vt:lpstr> cobas 6500, Roche močový sediment + chem. analýza</vt:lpstr>
      <vt:lpstr>cobas 6500 - automatický systém na močovou analýzu</vt:lpstr>
      <vt:lpstr>Modul cobas u 601-analýza moči pomocí testovacích proužků  </vt:lpstr>
      <vt:lpstr>Modul cobas u 701 – automatizované mikroskopické vyšetření močového sedimentu.  </vt:lpstr>
      <vt:lpstr>cobas 6500 – image z modulu cobas u701</vt:lpstr>
      <vt:lpstr>Atellica 1500, Siemens</vt:lpstr>
      <vt:lpstr>Atellica 1500, Siemens</vt:lpstr>
      <vt:lpstr>Prezentace aplikace PowerPoint</vt:lpstr>
      <vt:lpstr> Atellica 1500, Siemens Automatická mikroskopie po centrifugaci – vychází z 77 Elektronika (100 vzorků/hod.)</vt:lpstr>
      <vt:lpstr>Atellica 1500, Siemens</vt:lpstr>
      <vt:lpstr>Automatická analýza močového sedimentu – s využitím sedimentace</vt:lpstr>
      <vt:lpstr>UD-10, Sysmex (viz výše) </vt:lpstr>
      <vt:lpstr>UN 3000</vt:lpstr>
      <vt:lpstr>LAURA XL, Erba Lachema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Výhody a nevýhody</vt:lpstr>
      <vt:lpstr>Močové atlasy - identifikace elementů</vt:lpstr>
      <vt:lpstr>Močové konkrementy  </vt:lpstr>
      <vt:lpstr>Prezentace aplikace PowerPoint</vt:lpstr>
      <vt:lpstr>Metody používané při analýze močových konkrementů </vt:lpstr>
      <vt:lpstr>Infračervené spektrum</vt:lpstr>
      <vt:lpstr>Prezentace aplikace PowerPoint</vt:lpstr>
      <vt:lpstr>2) POLARIZAČNÍ MIKROSKOPIE</vt:lpstr>
    </vt:vector>
  </TitlesOfParts>
  <Company>Fakultni Nemocnice Brno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Elescys (Roche)</dc:title>
  <dc:creator>okbhfnb</dc:creator>
  <cp:lastModifiedBy>Beňovská Miroslava</cp:lastModifiedBy>
  <cp:revision>365</cp:revision>
  <dcterms:created xsi:type="dcterms:W3CDTF">2006-04-01T12:34:12Z</dcterms:created>
  <dcterms:modified xsi:type="dcterms:W3CDTF">2024-10-22T17:46:05Z</dcterms:modified>
</cp:coreProperties>
</file>