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301" r:id="rId6"/>
    <p:sldId id="297" r:id="rId7"/>
    <p:sldId id="268" r:id="rId8"/>
    <p:sldId id="260" r:id="rId9"/>
    <p:sldId id="264" r:id="rId10"/>
    <p:sldId id="262" r:id="rId11"/>
    <p:sldId id="265" r:id="rId12"/>
    <p:sldId id="266" r:id="rId13"/>
    <p:sldId id="289" r:id="rId14"/>
    <p:sldId id="302" r:id="rId15"/>
    <p:sldId id="286" r:id="rId16"/>
    <p:sldId id="287" r:id="rId17"/>
    <p:sldId id="267" r:id="rId18"/>
    <p:sldId id="269" r:id="rId19"/>
    <p:sldId id="270" r:id="rId20"/>
    <p:sldId id="295" r:id="rId21"/>
    <p:sldId id="296" r:id="rId22"/>
    <p:sldId id="278" r:id="rId23"/>
    <p:sldId id="279" r:id="rId24"/>
    <p:sldId id="293" r:id="rId25"/>
    <p:sldId id="272" r:id="rId26"/>
    <p:sldId id="273" r:id="rId27"/>
    <p:sldId id="274" r:id="rId28"/>
    <p:sldId id="275" r:id="rId29"/>
    <p:sldId id="288" r:id="rId30"/>
    <p:sldId id="276" r:id="rId31"/>
    <p:sldId id="303" r:id="rId32"/>
    <p:sldId id="277" r:id="rId33"/>
    <p:sldId id="280" r:id="rId34"/>
    <p:sldId id="300" r:id="rId35"/>
    <p:sldId id="298" r:id="rId36"/>
    <p:sldId id="294" r:id="rId37"/>
    <p:sldId id="281" r:id="rId38"/>
    <p:sldId id="284" r:id="rId39"/>
    <p:sldId id="299" r:id="rId40"/>
    <p:sldId id="283" r:id="rId41"/>
    <p:sldId id="285" r:id="rId42"/>
  </p:sldIdLst>
  <p:sldSz cx="9144000" cy="6858000" type="screen4x3"/>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2462" autoAdjust="0"/>
  </p:normalViewPr>
  <p:slideViewPr>
    <p:cSldViewPr>
      <p:cViewPr varScale="1">
        <p:scale>
          <a:sx n="118" d="100"/>
          <a:sy n="118" d="100"/>
        </p:scale>
        <p:origin x="1602" y="96"/>
      </p:cViewPr>
      <p:guideLst>
        <p:guide orient="horz" pos="2160"/>
        <p:guide pos="2880"/>
      </p:guideLst>
    </p:cSldViewPr>
  </p:slideViewPr>
  <p:outlineViewPr>
    <p:cViewPr>
      <p:scale>
        <a:sx n="33" d="100"/>
        <a:sy n="33" d="100"/>
      </p:scale>
      <p:origin x="0" y="-33390"/>
    </p:cViewPr>
  </p:outlineViewPr>
  <p:notesTextViewPr>
    <p:cViewPr>
      <p:scale>
        <a:sx n="1" d="1"/>
        <a:sy n="1" d="1"/>
      </p:scale>
      <p:origin x="0" y="0"/>
    </p:cViewPr>
  </p:notesTextViewPr>
  <p:sorterViewPr>
    <p:cViewPr>
      <p:scale>
        <a:sx n="100" d="100"/>
        <a:sy n="100" d="100"/>
      </p:scale>
      <p:origin x="0" y="8550"/>
    </p:cViewPr>
  </p:sorterViewPr>
  <p:notesViewPr>
    <p:cSldViewPr>
      <p:cViewPr varScale="1">
        <p:scale>
          <a:sx n="75" d="100"/>
          <a:sy n="75" d="100"/>
        </p:scale>
        <p:origin x="21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BB9BA8A-3321-468F-87B5-0FF5D779A730}" type="datetimeFigureOut">
              <a:rPr lang="cs-CZ" smtClean="0"/>
              <a:t>15.12.2024</a:t>
            </a:fld>
            <a:endParaRPr lang="cs-CZ"/>
          </a:p>
        </p:txBody>
      </p:sp>
      <p:sp>
        <p:nvSpPr>
          <p:cNvPr id="4" name="Zástupný symbol pro obrázek snímku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BCE1F968-4FE0-4605-A064-58F66826BE04}" type="slidenum">
              <a:rPr lang="cs-CZ" smtClean="0"/>
              <a:t>‹#›</a:t>
            </a:fld>
            <a:endParaRPr lang="cs-CZ"/>
          </a:p>
        </p:txBody>
      </p:sp>
    </p:spTree>
    <p:extLst>
      <p:ext uri="{BB962C8B-B14F-4D97-AF65-F5344CB8AC3E}">
        <p14:creationId xmlns:p14="http://schemas.microsoft.com/office/powerpoint/2010/main" val="108843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a:t>
            </a:fld>
            <a:endParaRPr lang="cs-CZ"/>
          </a:p>
        </p:txBody>
      </p:sp>
    </p:spTree>
    <p:extLst>
      <p:ext uri="{BB962C8B-B14F-4D97-AF65-F5344CB8AC3E}">
        <p14:creationId xmlns:p14="http://schemas.microsoft.com/office/powerpoint/2010/main" val="121520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11</a:t>
            </a:fld>
            <a:endParaRPr lang="cs-CZ"/>
          </a:p>
        </p:txBody>
      </p:sp>
    </p:spTree>
    <p:extLst>
      <p:ext uri="{BB962C8B-B14F-4D97-AF65-F5344CB8AC3E}">
        <p14:creationId xmlns:p14="http://schemas.microsoft.com/office/powerpoint/2010/main" val="2375564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12</a:t>
            </a:fld>
            <a:endParaRPr lang="cs-CZ"/>
          </a:p>
        </p:txBody>
      </p:sp>
    </p:spTree>
    <p:extLst>
      <p:ext uri="{BB962C8B-B14F-4D97-AF65-F5344CB8AC3E}">
        <p14:creationId xmlns:p14="http://schemas.microsoft.com/office/powerpoint/2010/main" val="3594095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13</a:t>
            </a:fld>
            <a:endParaRPr lang="cs-CZ"/>
          </a:p>
        </p:txBody>
      </p:sp>
    </p:spTree>
    <p:extLst>
      <p:ext uri="{BB962C8B-B14F-4D97-AF65-F5344CB8AC3E}">
        <p14:creationId xmlns:p14="http://schemas.microsoft.com/office/powerpoint/2010/main" val="132675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15</a:t>
            </a:fld>
            <a:endParaRPr lang="cs-CZ"/>
          </a:p>
        </p:txBody>
      </p:sp>
    </p:spTree>
    <p:extLst>
      <p:ext uri="{BB962C8B-B14F-4D97-AF65-F5344CB8AC3E}">
        <p14:creationId xmlns:p14="http://schemas.microsoft.com/office/powerpoint/2010/main" val="4193734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16</a:t>
            </a:fld>
            <a:endParaRPr lang="cs-CZ"/>
          </a:p>
        </p:txBody>
      </p:sp>
    </p:spTree>
    <p:extLst>
      <p:ext uri="{BB962C8B-B14F-4D97-AF65-F5344CB8AC3E}">
        <p14:creationId xmlns:p14="http://schemas.microsoft.com/office/powerpoint/2010/main" val="100842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17</a:t>
            </a:fld>
            <a:endParaRPr lang="cs-CZ"/>
          </a:p>
        </p:txBody>
      </p:sp>
    </p:spTree>
    <p:extLst>
      <p:ext uri="{BB962C8B-B14F-4D97-AF65-F5344CB8AC3E}">
        <p14:creationId xmlns:p14="http://schemas.microsoft.com/office/powerpoint/2010/main" val="348080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buFont typeface="Wingdings" panose="05000000000000000000" pitchFamily="2" charset="2"/>
              <a:buChar char="§"/>
            </a:pPr>
            <a:r>
              <a:rPr lang="cs-CZ" sz="1200" dirty="0" smtClean="0">
                <a:ea typeface="Meiryo UI" panose="020B0604030504040204" pitchFamily="34" charset="-128"/>
                <a:cs typeface="Meiryo UI" panose="020B0604030504040204" pitchFamily="34" charset="-128"/>
              </a:rPr>
              <a:t>Většina hemu se tvoří v kostní dřeni, při jeho odbourávání dochází </a:t>
            </a:r>
            <a:br>
              <a:rPr lang="cs-CZ" sz="1200" dirty="0" smtClean="0">
                <a:ea typeface="Meiryo UI" panose="020B0604030504040204" pitchFamily="34" charset="-128"/>
                <a:cs typeface="Meiryo UI" panose="020B0604030504040204" pitchFamily="34" charset="-128"/>
              </a:rPr>
            </a:br>
            <a:r>
              <a:rPr lang="cs-CZ" sz="1200" dirty="0" smtClean="0">
                <a:ea typeface="Meiryo UI" panose="020B0604030504040204" pitchFamily="34" charset="-128"/>
                <a:cs typeface="Meiryo UI" panose="020B0604030504040204" pitchFamily="34" charset="-128"/>
              </a:rPr>
              <a:t>k tvorbě žlučových barviv</a:t>
            </a:r>
          </a:p>
          <a:p>
            <a:pPr algn="l">
              <a:buFont typeface="Wingdings" panose="05000000000000000000" pitchFamily="2" charset="2"/>
              <a:buChar char="§"/>
            </a:pPr>
            <a:r>
              <a:rPr lang="cs-CZ" sz="1200" dirty="0" smtClean="0">
                <a:ea typeface="Meiryo UI" panose="020B0604030504040204" pitchFamily="34" charset="-128"/>
                <a:cs typeface="Meiryo UI" panose="020B0604030504040204" pitchFamily="34" charset="-128"/>
              </a:rPr>
              <a:t>Degradací globinu vznikají aminokyseliny</a:t>
            </a:r>
          </a:p>
          <a:p>
            <a:pPr algn="l">
              <a:buFont typeface="Wingdings" panose="05000000000000000000" pitchFamily="2" charset="2"/>
              <a:buChar char="§"/>
            </a:pPr>
            <a:r>
              <a:rPr lang="cs-CZ" sz="1200" dirty="0" smtClean="0">
                <a:ea typeface="Meiryo UI" panose="020B0604030504040204" pitchFamily="34" charset="-128"/>
                <a:cs typeface="Meiryo UI" panose="020B0604030504040204" pitchFamily="34" charset="-128"/>
              </a:rPr>
              <a:t>Volný </a:t>
            </a:r>
            <a:r>
              <a:rPr lang="cs-CZ" sz="1200" dirty="0" err="1" smtClean="0">
                <a:ea typeface="Meiryo UI" panose="020B0604030504040204" pitchFamily="34" charset="-128"/>
                <a:cs typeface="Meiryo UI" panose="020B0604030504040204" pitchFamily="34" charset="-128"/>
              </a:rPr>
              <a:t>Hb</a:t>
            </a:r>
            <a:r>
              <a:rPr lang="cs-CZ" sz="1200" dirty="0" smtClean="0">
                <a:ea typeface="Meiryo UI" panose="020B0604030504040204" pitchFamily="34" charset="-128"/>
                <a:cs typeface="Meiryo UI" panose="020B0604030504040204" pitchFamily="34" charset="-128"/>
              </a:rPr>
              <a:t> se váže na </a:t>
            </a:r>
            <a:r>
              <a:rPr lang="cs-CZ" sz="1200" dirty="0" err="1" smtClean="0">
                <a:ea typeface="Meiryo UI" panose="020B0604030504040204" pitchFamily="34" charset="-128"/>
                <a:cs typeface="Meiryo UI" panose="020B0604030504040204" pitchFamily="34" charset="-128"/>
              </a:rPr>
              <a:t>haptoglobin</a:t>
            </a:r>
            <a:r>
              <a:rPr lang="cs-CZ" sz="1200" dirty="0" smtClean="0">
                <a:ea typeface="Meiryo UI" panose="020B0604030504040204" pitchFamily="34" charset="-128"/>
                <a:cs typeface="Meiryo UI" panose="020B0604030504040204" pitchFamily="34" charset="-128"/>
              </a:rPr>
              <a:t> – ochrana ledvin</a:t>
            </a:r>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18</a:t>
            </a:fld>
            <a:endParaRPr lang="cs-CZ"/>
          </a:p>
        </p:txBody>
      </p:sp>
    </p:spTree>
    <p:extLst>
      <p:ext uri="{BB962C8B-B14F-4D97-AF65-F5344CB8AC3E}">
        <p14:creationId xmlns:p14="http://schemas.microsoft.com/office/powerpoint/2010/main" val="141034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19</a:t>
            </a:fld>
            <a:endParaRPr lang="cs-CZ"/>
          </a:p>
        </p:txBody>
      </p:sp>
    </p:spTree>
    <p:extLst>
      <p:ext uri="{BB962C8B-B14F-4D97-AF65-F5344CB8AC3E}">
        <p14:creationId xmlns:p14="http://schemas.microsoft.com/office/powerpoint/2010/main" val="3249600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Některé zdroje až 2-3 měsíce zpětně</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Glyk</a:t>
            </a:r>
            <a:r>
              <a:rPr lang="cs-CZ" dirty="0"/>
              <a:t>. </a:t>
            </a:r>
            <a:r>
              <a:rPr lang="cs-CZ" dirty="0" err="1"/>
              <a:t>Hemogl</a:t>
            </a:r>
            <a:r>
              <a:rPr lang="cs-CZ" dirty="0"/>
              <a:t>.:</a:t>
            </a:r>
            <a:r>
              <a:rPr lang="cs-CZ" baseline="0" dirty="0"/>
              <a:t> vznik spontánní neenzymatickou vazbou glukózy na hemoglobin. Glykovaný hemoglobin pak přetrvává po celou dobu života Ery (120 dní)</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20</a:t>
            </a:fld>
            <a:endParaRPr lang="cs-CZ"/>
          </a:p>
        </p:txBody>
      </p:sp>
    </p:spTree>
    <p:extLst>
      <p:ext uri="{BB962C8B-B14F-4D97-AF65-F5344CB8AC3E}">
        <p14:creationId xmlns:p14="http://schemas.microsoft.com/office/powerpoint/2010/main" val="344146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Některé zdroje až 2-3 měsíce zpětně</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Glyk</a:t>
            </a:r>
            <a:r>
              <a:rPr lang="cs-CZ" dirty="0"/>
              <a:t>. </a:t>
            </a:r>
            <a:r>
              <a:rPr lang="cs-CZ" dirty="0" err="1"/>
              <a:t>Hemogl</a:t>
            </a:r>
            <a:r>
              <a:rPr lang="cs-CZ" dirty="0"/>
              <a:t>.:</a:t>
            </a:r>
            <a:r>
              <a:rPr lang="cs-CZ" baseline="0" dirty="0"/>
              <a:t> vznik spontánní neenzymatickou vazbou glukózy na hemoglobin. Glykovaný hemoglobin pak přetrvává po celou dobu života Ery (120 dní)</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21</a:t>
            </a:fld>
            <a:endParaRPr lang="cs-CZ"/>
          </a:p>
        </p:txBody>
      </p:sp>
    </p:spTree>
    <p:extLst>
      <p:ext uri="{BB962C8B-B14F-4D97-AF65-F5344CB8AC3E}">
        <p14:creationId xmlns:p14="http://schemas.microsoft.com/office/powerpoint/2010/main" val="344146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a:t>
            </a:fld>
            <a:endParaRPr lang="cs-CZ"/>
          </a:p>
        </p:txBody>
      </p:sp>
    </p:spTree>
    <p:extLst>
      <p:ext uri="{BB962C8B-B14F-4D97-AF65-F5344CB8AC3E}">
        <p14:creationId xmlns:p14="http://schemas.microsoft.com/office/powerpoint/2010/main" val="1174528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22</a:t>
            </a:fld>
            <a:endParaRPr lang="cs-CZ"/>
          </a:p>
        </p:txBody>
      </p:sp>
    </p:spTree>
    <p:extLst>
      <p:ext uri="{BB962C8B-B14F-4D97-AF65-F5344CB8AC3E}">
        <p14:creationId xmlns:p14="http://schemas.microsoft.com/office/powerpoint/2010/main" val="2321831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23</a:t>
            </a:fld>
            <a:endParaRPr lang="cs-CZ"/>
          </a:p>
        </p:txBody>
      </p:sp>
    </p:spTree>
    <p:extLst>
      <p:ext uri="{BB962C8B-B14F-4D97-AF65-F5344CB8AC3E}">
        <p14:creationId xmlns:p14="http://schemas.microsoft.com/office/powerpoint/2010/main" val="3516629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vyšší odolnost vůči malárii je způsobená vyšší propustností membrány srpkovitých erytrocytů pro kalium s poklesem intracelulárního K+, což nevyhovuje nárokům </a:t>
            </a:r>
            <a:r>
              <a:rPr lang="cs-CZ" sz="1200" b="0" i="1" u="none" strike="noStrike" kern="1200" baseline="0" dirty="0" err="1">
                <a:solidFill>
                  <a:schemeClr val="tx1"/>
                </a:solidFill>
                <a:latin typeface="+mn-lt"/>
                <a:ea typeface="+mn-ea"/>
                <a:cs typeface="+mn-cs"/>
              </a:rPr>
              <a:t>Plasmodium</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falciparum</a:t>
            </a:r>
            <a:r>
              <a:rPr lang="cs-CZ" sz="1200" b="0" i="1"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na přežívání </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24</a:t>
            </a:fld>
            <a:endParaRPr lang="cs-CZ"/>
          </a:p>
        </p:txBody>
      </p:sp>
    </p:spTree>
    <p:extLst>
      <p:ext uri="{BB962C8B-B14F-4D97-AF65-F5344CB8AC3E}">
        <p14:creationId xmlns:p14="http://schemas.microsoft.com/office/powerpoint/2010/main" val="413768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25</a:t>
            </a:fld>
            <a:endParaRPr lang="cs-CZ"/>
          </a:p>
        </p:txBody>
      </p:sp>
    </p:spTree>
    <p:extLst>
      <p:ext uri="{BB962C8B-B14F-4D97-AF65-F5344CB8AC3E}">
        <p14:creationId xmlns:p14="http://schemas.microsoft.com/office/powerpoint/2010/main" val="4138725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lnSpc>
                <a:spcPct val="90000"/>
              </a:lnSpc>
            </a:pPr>
            <a:r>
              <a:rPr lang="cs-CZ" dirty="0" smtClean="0"/>
              <a:t>Na </a:t>
            </a:r>
            <a:r>
              <a:rPr lang="cs-CZ" dirty="0" err="1" smtClean="0"/>
              <a:t>oximetrech</a:t>
            </a:r>
            <a:r>
              <a:rPr lang="cs-CZ" dirty="0" smtClean="0"/>
              <a:t> a </a:t>
            </a:r>
            <a:r>
              <a:rPr lang="cs-CZ" dirty="0" err="1" smtClean="0"/>
              <a:t>oximetrických</a:t>
            </a:r>
            <a:r>
              <a:rPr lang="cs-CZ" dirty="0" smtClean="0"/>
              <a:t> modulech v ABR se také měří spektrofotometricky</a:t>
            </a:r>
            <a:r>
              <a:rPr lang="cs-CZ" baseline="0" dirty="0" smtClean="0"/>
              <a:t> deriváty. </a:t>
            </a:r>
            <a:r>
              <a:rPr lang="cs-CZ" altLang="cs-CZ" sz="1200" dirty="0" smtClean="0"/>
              <a:t>Stanovuje se celkový hemoglobin, oxyhemoglobin, </a:t>
            </a:r>
            <a:r>
              <a:rPr lang="cs-CZ" altLang="cs-CZ" sz="1200" dirty="0" err="1" smtClean="0"/>
              <a:t>karbonylhemoglobin</a:t>
            </a:r>
            <a:r>
              <a:rPr lang="cs-CZ" altLang="cs-CZ" sz="1200" dirty="0" smtClean="0"/>
              <a:t>, </a:t>
            </a:r>
            <a:r>
              <a:rPr lang="cs-CZ" altLang="cs-CZ" sz="1200" dirty="0" err="1" smtClean="0"/>
              <a:t>methemoglobin</a:t>
            </a:r>
            <a:r>
              <a:rPr lang="cs-CZ" altLang="cs-CZ" sz="1200" dirty="0" smtClean="0"/>
              <a:t> a </a:t>
            </a:r>
            <a:r>
              <a:rPr lang="cs-CZ" altLang="cs-CZ" sz="1200" dirty="0" err="1" smtClean="0"/>
              <a:t>sulfhemoglobin</a:t>
            </a:r>
            <a:endParaRPr lang="cs-CZ" altLang="cs-CZ" sz="1200" dirty="0" smtClean="0"/>
          </a:p>
          <a:p>
            <a:pPr eaLnBrk="1" hangingPunct="1">
              <a:lnSpc>
                <a:spcPct val="90000"/>
              </a:lnSpc>
            </a:pPr>
            <a:r>
              <a:rPr lang="cs-CZ" altLang="cs-CZ" sz="1200" dirty="0" smtClean="0"/>
              <a:t>K </a:t>
            </a:r>
            <a:r>
              <a:rPr lang="cs-CZ" altLang="cs-CZ" sz="1200" dirty="0" err="1" smtClean="0"/>
              <a:t>methemoglobinu</a:t>
            </a:r>
            <a:r>
              <a:rPr lang="cs-CZ" altLang="cs-CZ" sz="1200" dirty="0" smtClean="0"/>
              <a:t> i </a:t>
            </a:r>
            <a:r>
              <a:rPr lang="cs-CZ" altLang="cs-CZ" sz="1200" dirty="0" err="1" smtClean="0"/>
              <a:t>sulfhemoglobinu</a:t>
            </a:r>
            <a:r>
              <a:rPr lang="cs-CZ" altLang="cs-CZ" sz="1200" dirty="0" smtClean="0"/>
              <a:t> jsou rovněž popsány fotometrické metody</a:t>
            </a:r>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26</a:t>
            </a:fld>
            <a:endParaRPr lang="cs-CZ"/>
          </a:p>
        </p:txBody>
      </p:sp>
    </p:spTree>
    <p:extLst>
      <p:ext uri="{BB962C8B-B14F-4D97-AF65-F5344CB8AC3E}">
        <p14:creationId xmlns:p14="http://schemas.microsoft.com/office/powerpoint/2010/main" val="154858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27</a:t>
            </a:fld>
            <a:endParaRPr lang="cs-CZ"/>
          </a:p>
        </p:txBody>
      </p:sp>
    </p:spTree>
    <p:extLst>
      <p:ext uri="{BB962C8B-B14F-4D97-AF65-F5344CB8AC3E}">
        <p14:creationId xmlns:p14="http://schemas.microsoft.com/office/powerpoint/2010/main" val="3695458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28</a:t>
            </a:fld>
            <a:endParaRPr lang="cs-CZ"/>
          </a:p>
        </p:txBody>
      </p:sp>
    </p:spTree>
    <p:extLst>
      <p:ext uri="{BB962C8B-B14F-4D97-AF65-F5344CB8AC3E}">
        <p14:creationId xmlns:p14="http://schemas.microsoft.com/office/powerpoint/2010/main" val="905247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29</a:t>
            </a:fld>
            <a:endParaRPr lang="cs-CZ"/>
          </a:p>
        </p:txBody>
      </p:sp>
    </p:spTree>
    <p:extLst>
      <p:ext uri="{BB962C8B-B14F-4D97-AF65-F5344CB8AC3E}">
        <p14:creationId xmlns:p14="http://schemas.microsoft.com/office/powerpoint/2010/main" val="3068176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30</a:t>
            </a:fld>
            <a:endParaRPr lang="cs-CZ"/>
          </a:p>
        </p:txBody>
      </p:sp>
    </p:spTree>
    <p:extLst>
      <p:ext uri="{BB962C8B-B14F-4D97-AF65-F5344CB8AC3E}">
        <p14:creationId xmlns:p14="http://schemas.microsoft.com/office/powerpoint/2010/main" val="2422911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Z-Z (trans) konfigurace</a:t>
            </a:r>
            <a:r>
              <a:rPr lang="cs-CZ" baseline="0" dirty="0" smtClean="0"/>
              <a:t> stabilizována 6 vodíkovými můstky. Působením světla – přechod na E-E (cis) konfiguraci – rozpustnější (450 </a:t>
            </a:r>
            <a:r>
              <a:rPr lang="cs-CZ" baseline="0" dirty="0" err="1" smtClean="0"/>
              <a:t>nm</a:t>
            </a:r>
            <a:r>
              <a:rPr lang="cs-CZ" baseline="0" dirty="0" smtClean="0"/>
              <a:t>, fototerapie u novorozenců)</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32</a:t>
            </a:fld>
            <a:endParaRPr lang="cs-CZ"/>
          </a:p>
        </p:txBody>
      </p:sp>
    </p:spTree>
    <p:extLst>
      <p:ext uri="{BB962C8B-B14F-4D97-AF65-F5344CB8AC3E}">
        <p14:creationId xmlns:p14="http://schemas.microsoft.com/office/powerpoint/2010/main" val="359221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ALA: vzniká́ kondenzací glycinu se </a:t>
            </a:r>
            <a:r>
              <a:rPr lang="cs-CZ" sz="1200" b="0" i="0" kern="1200" dirty="0" err="1" smtClean="0">
                <a:solidFill>
                  <a:schemeClr val="tx1"/>
                </a:solidFill>
                <a:effectLst/>
                <a:latin typeface="+mn-lt"/>
                <a:ea typeface="+mn-ea"/>
                <a:cs typeface="+mn-cs"/>
              </a:rPr>
              <a:t>sukcinyl-CoA</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následnou</a:t>
            </a:r>
            <a:r>
              <a:rPr lang="cs-CZ" sz="1200" b="0" i="0" kern="1200" dirty="0" smtClean="0">
                <a:solidFill>
                  <a:schemeClr val="tx1"/>
                </a:solidFill>
                <a:effectLst/>
                <a:latin typeface="+mn-lt"/>
                <a:ea typeface="+mn-ea"/>
                <a:cs typeface="+mn-cs"/>
              </a:rPr>
              <a:t> dekarboxylací </a:t>
            </a:r>
            <a:r>
              <a:rPr lang="cs-CZ" sz="1200" b="0" i="0" kern="1200" dirty="0" err="1" smtClean="0">
                <a:solidFill>
                  <a:schemeClr val="tx1"/>
                </a:solidFill>
                <a:effectLst/>
                <a:latin typeface="+mn-lt"/>
                <a:ea typeface="+mn-ea"/>
                <a:cs typeface="+mn-cs"/>
              </a:rPr>
              <a:t>intermediátu</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této</a:t>
            </a:r>
            <a:r>
              <a:rPr lang="cs-CZ" sz="1200" b="0" i="0" kern="1200" dirty="0" smtClean="0">
                <a:solidFill>
                  <a:schemeClr val="tx1"/>
                </a:solidFill>
                <a:effectLst/>
                <a:latin typeface="+mn-lt"/>
                <a:ea typeface="+mn-ea"/>
                <a:cs typeface="+mn-cs"/>
              </a:rPr>
              <a:t> reakce</a:t>
            </a:r>
          </a:p>
          <a:p>
            <a:r>
              <a:rPr lang="cs-CZ" sz="1200" b="0" i="0" kern="1200" dirty="0" smtClean="0">
                <a:solidFill>
                  <a:schemeClr val="tx1"/>
                </a:solidFill>
                <a:effectLst/>
                <a:latin typeface="+mn-lt"/>
                <a:ea typeface="+mn-ea"/>
                <a:cs typeface="+mn-cs"/>
              </a:rPr>
              <a:t>katalýza: 5-ALA </a:t>
            </a:r>
            <a:r>
              <a:rPr lang="cs-CZ" sz="1200" b="0" i="0" kern="1200" dirty="0" err="1" smtClean="0">
                <a:solidFill>
                  <a:schemeClr val="tx1"/>
                </a:solidFill>
                <a:effectLst/>
                <a:latin typeface="+mn-lt"/>
                <a:ea typeface="+mn-ea"/>
                <a:cs typeface="+mn-cs"/>
              </a:rPr>
              <a:t>synthasa</a:t>
            </a:r>
            <a:r>
              <a:rPr lang="cs-CZ" sz="1200" b="0" i="0" kern="1200" dirty="0" smtClean="0">
                <a:solidFill>
                  <a:schemeClr val="tx1"/>
                </a:solidFill>
                <a:effectLst/>
                <a:latin typeface="+mn-lt"/>
                <a:ea typeface="+mn-ea"/>
                <a:cs typeface="+mn-cs"/>
              </a:rPr>
              <a:t> (ALAS), vitamin B6 (PLP)</a:t>
            </a:r>
          </a:p>
          <a:p>
            <a:r>
              <a:rPr lang="cs-CZ" sz="1200" b="0" i="0" kern="1200" dirty="0" smtClean="0">
                <a:solidFill>
                  <a:schemeClr val="tx1"/>
                </a:solidFill>
                <a:effectLst/>
                <a:latin typeface="+mn-lt"/>
                <a:ea typeface="+mn-ea"/>
                <a:cs typeface="+mn-cs"/>
              </a:rPr>
              <a:t>lokalizace: matrix mitochondrie</a:t>
            </a:r>
          </a:p>
          <a:p>
            <a:r>
              <a:rPr lang="cs-CZ" sz="1200" b="0" i="0" kern="1200" dirty="0" smtClean="0">
                <a:solidFill>
                  <a:schemeClr val="tx1"/>
                </a:solidFill>
                <a:effectLst/>
                <a:latin typeface="+mn-lt"/>
                <a:ea typeface="+mn-ea"/>
                <a:cs typeface="+mn-cs"/>
              </a:rPr>
              <a:t>PBG: ALA-</a:t>
            </a:r>
            <a:r>
              <a:rPr lang="cs-CZ" sz="1200" b="0" i="0" kern="1200" dirty="0" err="1" smtClean="0">
                <a:solidFill>
                  <a:schemeClr val="tx1"/>
                </a:solidFill>
                <a:effectLst/>
                <a:latin typeface="+mn-lt"/>
                <a:ea typeface="+mn-ea"/>
                <a:cs typeface="+mn-cs"/>
              </a:rPr>
              <a:t>dehydratasa</a:t>
            </a:r>
            <a:r>
              <a:rPr lang="cs-CZ" sz="1200" b="0" i="0" kern="1200" dirty="0" smtClean="0">
                <a:solidFill>
                  <a:schemeClr val="tx1"/>
                </a:solidFill>
                <a:effectLst/>
                <a:latin typeface="+mn-lt"/>
                <a:ea typeface="+mn-ea"/>
                <a:cs typeface="+mn-cs"/>
              </a:rPr>
              <a:t> = </a:t>
            </a:r>
            <a:r>
              <a:rPr lang="cs-CZ" sz="1200" b="0" i="0" kern="1200" dirty="0" err="1" smtClean="0">
                <a:solidFill>
                  <a:schemeClr val="tx1"/>
                </a:solidFill>
                <a:effectLst/>
                <a:latin typeface="+mn-lt"/>
                <a:ea typeface="+mn-ea"/>
                <a:cs typeface="+mn-cs"/>
              </a:rPr>
              <a:t>porfobilinogensyntáza</a:t>
            </a:r>
            <a:r>
              <a:rPr lang="cs-CZ" sz="1200" b="0" i="0" kern="1200" dirty="0" smtClean="0">
                <a:solidFill>
                  <a:schemeClr val="tx1"/>
                </a:solidFill>
                <a:effectLst/>
                <a:latin typeface="+mn-lt"/>
                <a:ea typeface="+mn-ea"/>
                <a:cs typeface="+mn-cs"/>
              </a:rPr>
              <a:t> - vznik </a:t>
            </a:r>
            <a:r>
              <a:rPr lang="cs-CZ" sz="1200" b="0" i="0" kern="1200" dirty="0" err="1" smtClean="0">
                <a:solidFill>
                  <a:schemeClr val="tx1"/>
                </a:solidFill>
                <a:effectLst/>
                <a:latin typeface="+mn-lt"/>
                <a:ea typeface="+mn-ea"/>
                <a:cs typeface="+mn-cs"/>
              </a:rPr>
              <a:t>porfobilinogenu</a:t>
            </a:r>
            <a:r>
              <a:rPr lang="cs-CZ" sz="1200" b="0" i="0" kern="1200" dirty="0" smtClean="0">
                <a:solidFill>
                  <a:schemeClr val="tx1"/>
                </a:solidFill>
                <a:effectLst/>
                <a:latin typeface="+mn-lt"/>
                <a:ea typeface="+mn-ea"/>
                <a:cs typeface="+mn-cs"/>
              </a:rPr>
              <a:t> z 2 molekul ALA</a:t>
            </a:r>
          </a:p>
          <a:p>
            <a:r>
              <a:rPr lang="cs-CZ" sz="1200" b="0" i="0" kern="1200" dirty="0" smtClean="0">
                <a:solidFill>
                  <a:schemeClr val="tx1"/>
                </a:solidFill>
                <a:effectLst/>
                <a:latin typeface="+mn-lt"/>
                <a:ea typeface="+mn-ea"/>
                <a:cs typeface="+mn-cs"/>
              </a:rPr>
              <a:t>̶ katalýza: 5-ALA </a:t>
            </a:r>
            <a:r>
              <a:rPr lang="cs-CZ" sz="1200" b="0" i="0" kern="1200" dirty="0" err="1" smtClean="0">
                <a:solidFill>
                  <a:schemeClr val="tx1"/>
                </a:solidFill>
                <a:effectLst/>
                <a:latin typeface="+mn-lt"/>
                <a:ea typeface="+mn-ea"/>
                <a:cs typeface="+mn-cs"/>
              </a:rPr>
              <a:t>dehydratasa</a:t>
            </a:r>
            <a:r>
              <a:rPr lang="cs-CZ" sz="1200" b="0" i="0" kern="1200" dirty="0" smtClean="0">
                <a:solidFill>
                  <a:schemeClr val="tx1"/>
                </a:solidFill>
                <a:effectLst/>
                <a:latin typeface="+mn-lt"/>
                <a:ea typeface="+mn-ea"/>
                <a:cs typeface="+mn-cs"/>
              </a:rPr>
              <a:t> (ALAD), Zn2+</a:t>
            </a:r>
          </a:p>
          <a:p>
            <a:r>
              <a:rPr lang="cs-CZ" sz="1200" b="0" i="0" kern="1200" dirty="0" smtClean="0">
                <a:solidFill>
                  <a:schemeClr val="tx1"/>
                </a:solidFill>
                <a:effectLst/>
                <a:latin typeface="+mn-lt"/>
                <a:ea typeface="+mn-ea"/>
                <a:cs typeface="+mn-cs"/>
              </a:rPr>
              <a:t>̶ lokalizace: cytosol</a:t>
            </a:r>
          </a:p>
          <a:p>
            <a:r>
              <a:rPr lang="cs-CZ" sz="1200" b="0" i="0" kern="1200" dirty="0" smtClean="0">
                <a:solidFill>
                  <a:schemeClr val="tx1"/>
                </a:solidFill>
                <a:effectLst/>
                <a:latin typeface="+mn-lt"/>
                <a:ea typeface="+mn-ea"/>
                <a:cs typeface="+mn-cs"/>
              </a:rPr>
              <a:t>̶ ireversibilní inhibice reakce vazbou Pb2+ iontů ve vazebných místech pro Zn2+</a:t>
            </a:r>
          </a:p>
          <a:p>
            <a:r>
              <a:rPr lang="cs-CZ" sz="1200" b="0" i="0" kern="1200" dirty="0" smtClean="0">
                <a:solidFill>
                  <a:schemeClr val="tx1"/>
                </a:solidFill>
                <a:effectLst/>
                <a:latin typeface="+mn-lt"/>
                <a:ea typeface="+mn-ea"/>
                <a:cs typeface="+mn-cs"/>
              </a:rPr>
              <a:t>choroby: porfyrie z ALAD deficience, otrava olovem !</a:t>
            </a:r>
          </a:p>
          <a:p>
            <a:r>
              <a:rPr lang="cs-CZ" sz="1200" b="0" i="0" kern="1200" dirty="0" smtClean="0">
                <a:solidFill>
                  <a:schemeClr val="tx1"/>
                </a:solidFill>
                <a:effectLst/>
                <a:latin typeface="+mn-lt"/>
                <a:ea typeface="+mn-ea"/>
                <a:cs typeface="+mn-cs"/>
              </a:rPr>
              <a:t>nejvýznamnější regulační bod syntézy</a:t>
            </a:r>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a:t>
            </a:fld>
            <a:endParaRPr lang="cs-CZ"/>
          </a:p>
        </p:txBody>
      </p:sp>
    </p:spTree>
    <p:extLst>
      <p:ext uri="{BB962C8B-B14F-4D97-AF65-F5344CB8AC3E}">
        <p14:creationId xmlns:p14="http://schemas.microsoft.com/office/powerpoint/2010/main" val="1607789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33</a:t>
            </a:fld>
            <a:endParaRPr lang="cs-CZ"/>
          </a:p>
        </p:txBody>
      </p:sp>
    </p:spTree>
    <p:extLst>
      <p:ext uri="{BB962C8B-B14F-4D97-AF65-F5344CB8AC3E}">
        <p14:creationId xmlns:p14="http://schemas.microsoft.com/office/powerpoint/2010/main" val="2013468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34</a:t>
            </a:fld>
            <a:endParaRPr lang="cs-CZ"/>
          </a:p>
        </p:txBody>
      </p:sp>
    </p:spTree>
    <p:extLst>
      <p:ext uri="{BB962C8B-B14F-4D97-AF65-F5344CB8AC3E}">
        <p14:creationId xmlns:p14="http://schemas.microsoft.com/office/powerpoint/2010/main" val="1505004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35</a:t>
            </a:fld>
            <a:endParaRPr lang="cs-CZ"/>
          </a:p>
        </p:txBody>
      </p:sp>
    </p:spTree>
    <p:extLst>
      <p:ext uri="{BB962C8B-B14F-4D97-AF65-F5344CB8AC3E}">
        <p14:creationId xmlns:p14="http://schemas.microsoft.com/office/powerpoint/2010/main" val="2542525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36</a:t>
            </a:fld>
            <a:endParaRPr lang="cs-CZ"/>
          </a:p>
        </p:txBody>
      </p:sp>
    </p:spTree>
    <p:extLst>
      <p:ext uri="{BB962C8B-B14F-4D97-AF65-F5344CB8AC3E}">
        <p14:creationId xmlns:p14="http://schemas.microsoft.com/office/powerpoint/2010/main" val="3411680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Pozn. Jádrový ikterus (</a:t>
            </a:r>
            <a:r>
              <a:rPr lang="cs-CZ" dirty="0" err="1" smtClean="0"/>
              <a:t>kernikterus</a:t>
            </a:r>
            <a:r>
              <a:rPr lang="cs-CZ" dirty="0" smtClean="0"/>
              <a:t>): </a:t>
            </a:r>
            <a:r>
              <a:rPr lang="cs-CZ" sz="1200" b="1" i="0" kern="1200" dirty="0" smtClean="0">
                <a:solidFill>
                  <a:schemeClr val="tx1"/>
                </a:solidFill>
                <a:effectLst/>
                <a:latin typeface="+mn-lt"/>
                <a:ea typeface="+mn-ea"/>
                <a:cs typeface="+mn-cs"/>
              </a:rPr>
              <a:t>závažná, nicméně vzácná komplikace</a:t>
            </a:r>
            <a:r>
              <a:rPr lang="cs-CZ" sz="1200" b="1" i="0" kern="1200" baseline="0" dirty="0" smtClean="0">
                <a:solidFill>
                  <a:schemeClr val="tx1"/>
                </a:solidFill>
                <a:effectLst/>
                <a:latin typeface="+mn-lt"/>
                <a:ea typeface="+mn-ea"/>
                <a:cs typeface="+mn-cs"/>
              </a:rPr>
              <a:t> </a:t>
            </a:r>
            <a:r>
              <a:rPr lang="cs-CZ" sz="1200" b="1" i="0" kern="1200" dirty="0" err="1" smtClean="0">
                <a:solidFill>
                  <a:schemeClr val="tx1"/>
                </a:solidFill>
                <a:effectLst/>
                <a:latin typeface="+mn-lt"/>
                <a:ea typeface="+mn-ea"/>
                <a:cs typeface="+mn-cs"/>
              </a:rPr>
              <a:t>hyperbilirubinemie</a:t>
            </a:r>
            <a:r>
              <a:rPr lang="cs-CZ" sz="1200" b="0" i="0" kern="1200" dirty="0" smtClean="0">
                <a:solidFill>
                  <a:schemeClr val="tx1"/>
                </a:solidFill>
                <a:effectLst/>
                <a:latin typeface="+mn-lt"/>
                <a:ea typeface="+mn-ea"/>
                <a:cs typeface="+mn-cs"/>
              </a:rPr>
              <a:t>. Vzniká </a:t>
            </a:r>
            <a:r>
              <a:rPr lang="cs-CZ" sz="1200" b="1" i="0" kern="1200" dirty="0" smtClean="0">
                <a:solidFill>
                  <a:schemeClr val="tx1"/>
                </a:solidFill>
                <a:effectLst/>
                <a:latin typeface="+mn-lt"/>
                <a:ea typeface="+mn-ea"/>
                <a:cs typeface="+mn-cs"/>
              </a:rPr>
              <a:t>ukládáním nekonjugovaného bilirubinu do mozkové tkáně</a:t>
            </a:r>
            <a:r>
              <a:rPr lang="cs-CZ" sz="1200" b="0" i="0" kern="1200" dirty="0" smtClean="0">
                <a:solidFill>
                  <a:schemeClr val="tx1"/>
                </a:solidFill>
                <a:effectLst/>
                <a:latin typeface="+mn-lt"/>
                <a:ea typeface="+mn-ea"/>
                <a:cs typeface="+mn-cs"/>
              </a:rPr>
              <a:t>, bazálních ganglií a mozkového kmene. </a:t>
            </a:r>
            <a:r>
              <a:rPr lang="cs-CZ" sz="1200" b="1" i="0" kern="1200" dirty="0" smtClean="0">
                <a:solidFill>
                  <a:schemeClr val="tx1"/>
                </a:solidFill>
                <a:effectLst/>
                <a:latin typeface="+mn-lt"/>
                <a:ea typeface="+mn-ea"/>
                <a:cs typeface="+mn-cs"/>
              </a:rPr>
              <a:t>Přesná hodnota koncentrace </a:t>
            </a:r>
            <a:r>
              <a:rPr lang="cs-CZ" sz="1200" b="0" i="0" kern="1200" dirty="0" smtClean="0">
                <a:solidFill>
                  <a:schemeClr val="tx1"/>
                </a:solidFill>
                <a:effectLst/>
                <a:latin typeface="+mn-lt"/>
                <a:ea typeface="+mn-ea"/>
                <a:cs typeface="+mn-cs"/>
              </a:rPr>
              <a:t>bilirubinu, která vede ke vzniku </a:t>
            </a:r>
            <a:r>
              <a:rPr lang="cs-CZ" sz="1200" b="0" i="0" kern="1200" dirty="0" err="1" smtClean="0">
                <a:solidFill>
                  <a:schemeClr val="tx1"/>
                </a:solidFill>
                <a:effectLst/>
                <a:latin typeface="+mn-lt"/>
                <a:ea typeface="+mn-ea"/>
                <a:cs typeface="+mn-cs"/>
              </a:rPr>
              <a:t>kernikteru</a:t>
            </a:r>
            <a:r>
              <a:rPr lang="cs-CZ" sz="1200" b="0" i="0" kern="1200" dirty="0" smtClean="0">
                <a:solidFill>
                  <a:schemeClr val="tx1"/>
                </a:solidFill>
                <a:effectLst/>
                <a:latin typeface="+mn-lt"/>
                <a:ea typeface="+mn-ea"/>
                <a:cs typeface="+mn-cs"/>
              </a:rPr>
              <a:t> </a:t>
            </a:r>
            <a:r>
              <a:rPr lang="cs-CZ" sz="1200" b="1" i="0" kern="1200" dirty="0" smtClean="0">
                <a:solidFill>
                  <a:schemeClr val="tx1"/>
                </a:solidFill>
                <a:effectLst/>
                <a:latin typeface="+mn-lt"/>
                <a:ea typeface="+mn-ea"/>
                <a:cs typeface="+mn-cs"/>
              </a:rPr>
              <a:t>není známa</a:t>
            </a:r>
            <a:r>
              <a:rPr lang="cs-CZ" sz="1200" b="0" i="0" kern="1200" dirty="0" smtClean="0">
                <a:solidFill>
                  <a:schemeClr val="tx1"/>
                </a:solidFill>
                <a:effectLst/>
                <a:latin typeface="+mn-lt"/>
                <a:ea typeface="+mn-ea"/>
                <a:cs typeface="+mn-cs"/>
              </a:rPr>
              <a:t>. Nejprve se objevují mírné, nespecifické příznaky toxického působení bilirubinu na centrální nervový systém: letargie, problémy s krmením, vysoce laděný pláč a hypotonie. Asi po týdnu se rozvíjí zvýšená dráždivost, </a:t>
            </a:r>
            <a:r>
              <a:rPr lang="cs-CZ" sz="1200" b="0" i="0" kern="1200" dirty="0" err="1" smtClean="0">
                <a:solidFill>
                  <a:schemeClr val="tx1"/>
                </a:solidFill>
                <a:effectLst/>
                <a:latin typeface="+mn-lt"/>
                <a:ea typeface="+mn-ea"/>
                <a:cs typeface="+mn-cs"/>
              </a:rPr>
              <a:t>opistotonus</a:t>
            </a:r>
            <a:r>
              <a:rPr lang="cs-CZ" sz="1200" b="0" i="0" kern="1200" dirty="0" smtClean="0">
                <a:solidFill>
                  <a:schemeClr val="tx1"/>
                </a:solidFill>
                <a:effectLst/>
                <a:latin typeface="+mn-lt"/>
                <a:ea typeface="+mn-ea"/>
                <a:cs typeface="+mn-cs"/>
              </a:rPr>
              <a:t>, křeče, apnoe, hypertonie, teploty. Může vést k rozvoji chronické encefalopatie, ve formě </a:t>
            </a:r>
            <a:r>
              <a:rPr lang="cs-CZ" sz="1200" b="0" i="0" u="none" strike="noStrike" kern="1200" dirty="0" smtClean="0">
                <a:solidFill>
                  <a:schemeClr val="tx1"/>
                </a:solidFill>
                <a:effectLst/>
                <a:latin typeface="+mn-lt"/>
                <a:ea typeface="+mn-ea"/>
                <a:cs typeface="+mn-cs"/>
              </a:rPr>
              <a:t>dětské mozkové obrny </a:t>
            </a:r>
            <a:r>
              <a:rPr lang="cs-CZ" sz="1200" b="0" i="0" kern="1200" dirty="0" smtClean="0">
                <a:solidFill>
                  <a:schemeClr val="tx1"/>
                </a:solidFill>
                <a:effectLst/>
                <a:latin typeface="+mn-lt"/>
                <a:ea typeface="+mn-ea"/>
                <a:cs typeface="+mn-cs"/>
              </a:rPr>
              <a:t>(</a:t>
            </a:r>
            <a:r>
              <a:rPr lang="cs-CZ" sz="1200" b="0" i="0" kern="1200" dirty="0" err="1" smtClean="0">
                <a:solidFill>
                  <a:schemeClr val="tx1"/>
                </a:solidFill>
                <a:effectLst/>
                <a:latin typeface="+mn-lt"/>
                <a:ea typeface="+mn-ea"/>
                <a:cs typeface="+mn-cs"/>
              </a:rPr>
              <a:t>atetoidní</a:t>
            </a:r>
            <a:r>
              <a:rPr lang="cs-CZ" sz="1200" b="0" i="0" kern="1200" dirty="0" smtClean="0">
                <a:solidFill>
                  <a:schemeClr val="tx1"/>
                </a:solidFill>
                <a:effectLst/>
                <a:latin typeface="+mn-lt"/>
                <a:ea typeface="+mn-ea"/>
                <a:cs typeface="+mn-cs"/>
              </a:rPr>
              <a:t> forma), mentální retardace, dentální dysplazie, poruchy sluchu až hluchoty a paralýzy okohybných svalů.</a:t>
            </a:r>
            <a:br>
              <a:rPr lang="cs-CZ" sz="1200" b="0" i="0" kern="1200" dirty="0" smtClean="0">
                <a:solidFill>
                  <a:schemeClr val="tx1"/>
                </a:solidFill>
                <a:effectLst/>
                <a:latin typeface="+mn-lt"/>
                <a:ea typeface="+mn-ea"/>
                <a:cs typeface="+mn-cs"/>
              </a:rPr>
            </a:br>
            <a:r>
              <a:rPr lang="cs-CZ" sz="1200" b="0" i="0" kern="1200" dirty="0" smtClean="0">
                <a:solidFill>
                  <a:schemeClr val="tx1"/>
                </a:solidFill>
                <a:effectLst/>
                <a:latin typeface="+mn-lt"/>
                <a:ea typeface="+mn-ea"/>
                <a:cs typeface="+mn-cs"/>
              </a:rPr>
              <a:t>Fototerapie u novorozenců s cílem předejít jádrovému ikteru</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37</a:t>
            </a:fld>
            <a:endParaRPr lang="cs-CZ"/>
          </a:p>
        </p:txBody>
      </p:sp>
    </p:spTree>
    <p:extLst>
      <p:ext uri="{BB962C8B-B14F-4D97-AF65-F5344CB8AC3E}">
        <p14:creationId xmlns:p14="http://schemas.microsoft.com/office/powerpoint/2010/main" val="3749885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38</a:t>
            </a:fld>
            <a:endParaRPr lang="cs-CZ"/>
          </a:p>
        </p:txBody>
      </p:sp>
    </p:spTree>
    <p:extLst>
      <p:ext uri="{BB962C8B-B14F-4D97-AF65-F5344CB8AC3E}">
        <p14:creationId xmlns:p14="http://schemas.microsoft.com/office/powerpoint/2010/main" val="3251117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Fotometrické</a:t>
            </a:r>
            <a:r>
              <a:rPr lang="cs-CZ" baseline="0" dirty="0" smtClean="0"/>
              <a:t> stanovení</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39</a:t>
            </a:fld>
            <a:endParaRPr lang="cs-CZ"/>
          </a:p>
        </p:txBody>
      </p:sp>
    </p:spTree>
    <p:extLst>
      <p:ext uri="{BB962C8B-B14F-4D97-AF65-F5344CB8AC3E}">
        <p14:creationId xmlns:p14="http://schemas.microsoft.com/office/powerpoint/2010/main" val="2893295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40</a:t>
            </a:fld>
            <a:endParaRPr lang="cs-CZ"/>
          </a:p>
        </p:txBody>
      </p:sp>
    </p:spTree>
    <p:extLst>
      <p:ext uri="{BB962C8B-B14F-4D97-AF65-F5344CB8AC3E}">
        <p14:creationId xmlns:p14="http://schemas.microsoft.com/office/powerpoint/2010/main" val="2858995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41</a:t>
            </a:fld>
            <a:endParaRPr lang="cs-CZ"/>
          </a:p>
        </p:txBody>
      </p:sp>
    </p:spTree>
    <p:extLst>
      <p:ext uri="{BB962C8B-B14F-4D97-AF65-F5344CB8AC3E}">
        <p14:creationId xmlns:p14="http://schemas.microsoft.com/office/powerpoint/2010/main" val="384609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4</a:t>
            </a:fld>
            <a:endParaRPr lang="cs-CZ"/>
          </a:p>
        </p:txBody>
      </p:sp>
    </p:spTree>
    <p:extLst>
      <p:ext uri="{BB962C8B-B14F-4D97-AF65-F5344CB8AC3E}">
        <p14:creationId xmlns:p14="http://schemas.microsoft.com/office/powerpoint/2010/main" val="313489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Místo</a:t>
            </a:r>
            <a:r>
              <a:rPr lang="cs-CZ" baseline="0" dirty="0" smtClean="0"/>
              <a:t> projevu nemusí být stejné jako místo vzniku (jaterní porfyrie x kožní projevy)</a:t>
            </a:r>
          </a:p>
          <a:p>
            <a:r>
              <a:rPr lang="cs-CZ" baseline="0" dirty="0" smtClean="0"/>
              <a:t>AIP – akutní intermitentní porfyrie</a:t>
            </a:r>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6</a:t>
            </a:fld>
            <a:endParaRPr lang="cs-CZ"/>
          </a:p>
        </p:txBody>
      </p:sp>
    </p:spTree>
    <p:extLst>
      <p:ext uri="{BB962C8B-B14F-4D97-AF65-F5344CB8AC3E}">
        <p14:creationId xmlns:p14="http://schemas.microsoft.com/office/powerpoint/2010/main" val="313489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Dědičné metabolické</a:t>
            </a:r>
            <a:r>
              <a:rPr lang="cs-CZ" baseline="0" dirty="0" smtClean="0"/>
              <a:t> poruchy </a:t>
            </a:r>
            <a:r>
              <a:rPr lang="cs-CZ" baseline="0" dirty="0" err="1" smtClean="0"/>
              <a:t>způs</a:t>
            </a:r>
            <a:r>
              <a:rPr lang="cs-CZ" baseline="0" dirty="0" smtClean="0"/>
              <a:t>. Enzym. Deficiencí (většinou </a:t>
            </a:r>
            <a:r>
              <a:rPr lang="cs-CZ" baseline="0" dirty="0" err="1" smtClean="0"/>
              <a:t>monozomálně</a:t>
            </a:r>
            <a:r>
              <a:rPr lang="cs-CZ" baseline="0" dirty="0" smtClean="0"/>
              <a:t> dědičné = porfyrie</a:t>
            </a:r>
          </a:p>
          <a:p>
            <a:r>
              <a:rPr lang="cs-CZ" baseline="0" dirty="0" smtClean="0"/>
              <a:t>Jiné (získané) abnormality porfyrinového metabolismu – např. intoxikace olovem</a:t>
            </a:r>
          </a:p>
          <a:p>
            <a:r>
              <a:rPr lang="cs-CZ" baseline="0" dirty="0" smtClean="0"/>
              <a:t>(</a:t>
            </a:r>
            <a:r>
              <a:rPr lang="cs-CZ" baseline="0" dirty="0" err="1" smtClean="0"/>
              <a:t>Pseudoporfyrie</a:t>
            </a:r>
            <a:r>
              <a:rPr lang="cs-CZ" baseline="0" dirty="0" smtClean="0"/>
              <a:t> – kožní léze podobné jako u </a:t>
            </a:r>
            <a:r>
              <a:rPr lang="cs-CZ" baseline="0" dirty="0" err="1" smtClean="0"/>
              <a:t>porfyria</a:t>
            </a:r>
            <a:r>
              <a:rPr lang="cs-CZ" baseline="0" dirty="0" smtClean="0"/>
              <a:t> </a:t>
            </a:r>
            <a:r>
              <a:rPr lang="cs-CZ" baseline="0" dirty="0" err="1" smtClean="0"/>
              <a:t>cutanea</a:t>
            </a:r>
            <a:r>
              <a:rPr lang="cs-CZ" baseline="0" dirty="0" smtClean="0"/>
              <a:t> </a:t>
            </a:r>
            <a:r>
              <a:rPr lang="cs-CZ" baseline="0" dirty="0" err="1" smtClean="0"/>
              <a:t>tarda</a:t>
            </a:r>
            <a:r>
              <a:rPr lang="cs-CZ" baseline="0" dirty="0" smtClean="0"/>
              <a:t> – při vzniku PBG a při zabudovávání hemu)</a:t>
            </a:r>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7</a:t>
            </a:fld>
            <a:endParaRPr lang="cs-CZ"/>
          </a:p>
        </p:txBody>
      </p:sp>
    </p:spTree>
    <p:extLst>
      <p:ext uri="{BB962C8B-B14F-4D97-AF65-F5344CB8AC3E}">
        <p14:creationId xmlns:p14="http://schemas.microsoft.com/office/powerpoint/2010/main" val="3922516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Hromadění porfyrinů</a:t>
            </a:r>
            <a:r>
              <a:rPr lang="cs-CZ" baseline="0" dirty="0"/>
              <a:t> nebo jejich prekurzorů ve tkáních</a:t>
            </a:r>
          </a:p>
          <a:p>
            <a:r>
              <a:rPr lang="cs-CZ" baseline="0" dirty="0"/>
              <a:t>Zvýšená hladina v plazmě nebo Ery</a:t>
            </a:r>
          </a:p>
          <a:p>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8</a:t>
            </a:fld>
            <a:endParaRPr lang="cs-CZ"/>
          </a:p>
        </p:txBody>
      </p:sp>
    </p:spTree>
    <p:extLst>
      <p:ext uri="{BB962C8B-B14F-4D97-AF65-F5344CB8AC3E}">
        <p14:creationId xmlns:p14="http://schemas.microsoft.com/office/powerpoint/2010/main" val="274489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Typ porfyrie – podle toho, kde je zvýšená</a:t>
            </a:r>
            <a:r>
              <a:rPr lang="cs-CZ" baseline="0" dirty="0" smtClean="0"/>
              <a:t> koncentrace porfyrinů (erytrocyty/játra), nesouvisí s místem projevu</a:t>
            </a:r>
          </a:p>
          <a:p>
            <a:r>
              <a:rPr lang="cs-CZ" baseline="0" dirty="0" smtClean="0"/>
              <a:t>PCT je jaterní chronická porfyrie způsobená dlouhodobým deficitem enzymu UROD</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9</a:t>
            </a:fld>
            <a:endParaRPr lang="cs-CZ"/>
          </a:p>
        </p:txBody>
      </p:sp>
    </p:spTree>
    <p:extLst>
      <p:ext uri="{BB962C8B-B14F-4D97-AF65-F5344CB8AC3E}">
        <p14:creationId xmlns:p14="http://schemas.microsoft.com/office/powerpoint/2010/main" val="377435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analýza enzymů - výjimečně, v ČR se provádí ve</a:t>
            </a:r>
          </a:p>
          <a:p>
            <a:r>
              <a:rPr lang="cs-CZ" sz="1200" b="0" i="0" kern="1200" dirty="0" smtClean="0">
                <a:solidFill>
                  <a:schemeClr val="tx1"/>
                </a:solidFill>
                <a:effectLst/>
                <a:latin typeface="+mn-lt"/>
                <a:ea typeface="+mn-ea"/>
                <a:cs typeface="+mn-cs"/>
              </a:rPr>
              <a:t>VFN Praha (dehydratáza 5-aminolevulátu)</a:t>
            </a:r>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10</a:t>
            </a:fld>
            <a:endParaRPr lang="cs-CZ"/>
          </a:p>
        </p:txBody>
      </p:sp>
    </p:spTree>
    <p:extLst>
      <p:ext uri="{BB962C8B-B14F-4D97-AF65-F5344CB8AC3E}">
        <p14:creationId xmlns:p14="http://schemas.microsoft.com/office/powerpoint/2010/main" val="351612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15.12.2024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5525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15.12.2024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83768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15.12.2024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56989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15.12.2024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9633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15.12.2024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410219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37E05A7-06AA-44BD-AEBD-F3CBE40B9A96}" type="datetimeFigureOut">
              <a:rPr lang="cs-CZ" smtClean="0"/>
              <a:t>15.12.2024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01083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37E05A7-06AA-44BD-AEBD-F3CBE40B9A96}" type="datetimeFigureOut">
              <a:rPr lang="cs-CZ" smtClean="0"/>
              <a:t>15.12.2024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47725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37E05A7-06AA-44BD-AEBD-F3CBE40B9A96}" type="datetimeFigureOut">
              <a:rPr lang="cs-CZ" smtClean="0"/>
              <a:t>15.12.2024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77889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37E05A7-06AA-44BD-AEBD-F3CBE40B9A96}" type="datetimeFigureOut">
              <a:rPr lang="cs-CZ" smtClean="0"/>
              <a:t>15.12.2024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8160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37E05A7-06AA-44BD-AEBD-F3CBE40B9A96}" type="datetimeFigureOut">
              <a:rPr lang="cs-CZ" smtClean="0"/>
              <a:t>15.12.2024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401093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37E05A7-06AA-44BD-AEBD-F3CBE40B9A96}" type="datetimeFigureOut">
              <a:rPr lang="cs-CZ" smtClean="0"/>
              <a:t>15.12.2024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61053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t="-11000" b="-12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E05A7-06AA-44BD-AEBD-F3CBE40B9A96}" type="datetimeFigureOut">
              <a:rPr lang="cs-CZ" smtClean="0"/>
              <a:t>15.12.2024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5D03F-30D6-4DB0-8230-CFC831CF557B}" type="slidenum">
              <a:rPr lang="cs-CZ" smtClean="0"/>
              <a:t>‹#›</a:t>
            </a:fld>
            <a:endParaRPr lang="cs-CZ"/>
          </a:p>
        </p:txBody>
      </p:sp>
    </p:spTree>
    <p:extLst>
      <p:ext uri="{BB962C8B-B14F-4D97-AF65-F5344CB8AC3E}">
        <p14:creationId xmlns:p14="http://schemas.microsoft.com/office/powerpoint/2010/main" val="172803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11000" b="-12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b="1" dirty="0">
                <a:effectLst>
                  <a:glow rad="63500">
                    <a:schemeClr val="accent2">
                      <a:satMod val="175000"/>
                      <a:alpha val="40000"/>
                    </a:schemeClr>
                  </a:glow>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Krevní barviva</a:t>
            </a:r>
          </a:p>
        </p:txBody>
      </p:sp>
      <p:sp>
        <p:nvSpPr>
          <p:cNvPr id="3" name="Podnadpis 2"/>
          <p:cNvSpPr>
            <a:spLocks noGrp="1"/>
          </p:cNvSpPr>
          <p:nvPr>
            <p:ph type="subTitle" idx="1"/>
          </p:nvPr>
        </p:nvSpPr>
        <p:spPr>
          <a:xfrm>
            <a:off x="2738038" y="4941168"/>
            <a:ext cx="6400800" cy="1752600"/>
          </a:xfrm>
        </p:spPr>
        <p:txBody>
          <a:bodyPr>
            <a:normAutofit/>
          </a:bodyPr>
          <a:lstStyle/>
          <a:p>
            <a:pPr algn="r"/>
            <a:r>
              <a:rPr lang="cs-CZ" sz="2800" dirty="0">
                <a:solidFill>
                  <a:schemeClr val="tx1"/>
                </a:solidFill>
              </a:rPr>
              <a:t>Jana </a:t>
            </a:r>
            <a:r>
              <a:rPr lang="cs-CZ" sz="2800" dirty="0" smtClean="0">
                <a:solidFill>
                  <a:schemeClr val="tx1"/>
                </a:solidFill>
              </a:rPr>
              <a:t>Tomanová</a:t>
            </a:r>
            <a:endParaRPr lang="cs-CZ" sz="2800" dirty="0">
              <a:solidFill>
                <a:schemeClr val="tx1"/>
              </a:solidFill>
            </a:endParaRPr>
          </a:p>
        </p:txBody>
      </p:sp>
    </p:spTree>
    <p:extLst>
      <p:ext uri="{BB962C8B-B14F-4D97-AF65-F5344CB8AC3E}">
        <p14:creationId xmlns:p14="http://schemas.microsoft.com/office/powerpoint/2010/main" val="550465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celkových porfyrinů</a:t>
            </a:r>
            <a:endParaRPr lang="cs-CZ" sz="3200" dirty="0"/>
          </a:p>
        </p:txBody>
      </p:sp>
      <p:sp>
        <p:nvSpPr>
          <p:cNvPr id="3" name="Zástupný symbol pro obsah 2"/>
          <p:cNvSpPr>
            <a:spLocks noGrp="1"/>
          </p:cNvSpPr>
          <p:nvPr>
            <p:ph idx="1"/>
          </p:nvPr>
        </p:nvSpPr>
        <p:spPr>
          <a:xfrm>
            <a:off x="457200" y="1052736"/>
            <a:ext cx="8229600" cy="5073427"/>
          </a:xfrm>
        </p:spPr>
        <p:txBody>
          <a:bodyPr>
            <a:normAutofit lnSpcReduction="10000"/>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Charakteristické </a:t>
            </a:r>
            <a:r>
              <a:rPr lang="cs-CZ" sz="1800" dirty="0" err="1">
                <a:latin typeface="Meiryo UI" panose="020B0604030504040204" pitchFamily="34" charset="-128"/>
                <a:ea typeface="Meiryo UI" panose="020B0604030504040204" pitchFamily="34" charset="-128"/>
                <a:cs typeface="Meiryo UI" panose="020B0604030504040204" pitchFamily="34" charset="-128"/>
              </a:rPr>
              <a:t>absorbční</a:t>
            </a:r>
            <a:r>
              <a:rPr lang="cs-CZ" sz="1800" dirty="0">
                <a:latin typeface="Meiryo UI" panose="020B0604030504040204" pitchFamily="34" charset="-128"/>
                <a:ea typeface="Meiryo UI" panose="020B0604030504040204" pitchFamily="34" charset="-128"/>
                <a:cs typeface="Meiryo UI" panose="020B0604030504040204" pitchFamily="34" charset="-128"/>
              </a:rPr>
              <a:t> spektrum – </a:t>
            </a: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Soretův</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pás</a:t>
            </a:r>
            <a:r>
              <a:rPr lang="cs-CZ" sz="1800" dirty="0">
                <a:latin typeface="Meiryo UI" panose="020B0604030504040204" pitchFamily="34" charset="-128"/>
                <a:ea typeface="Meiryo UI" panose="020B0604030504040204" pitchFamily="34" charset="-128"/>
                <a:cs typeface="Meiryo UI" panose="020B0604030504040204" pitchFamily="34" charset="-128"/>
              </a:rPr>
              <a:t>, s maximem okolo 400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Spektrofotometrická křivka v oblasti 350 – 450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 (při vyšším obsahu URO posun </a:t>
            </a:r>
            <a:r>
              <a:rPr lang="cs-CZ" sz="1800" dirty="0" err="1">
                <a:latin typeface="Meiryo UI" panose="020B0604030504040204" pitchFamily="34" charset="-128"/>
                <a:ea typeface="Meiryo UI" panose="020B0604030504040204" pitchFamily="34" charset="-128"/>
                <a:cs typeface="Meiryo UI" panose="020B0604030504040204" pitchFamily="34" charset="-128"/>
              </a:rPr>
              <a:t>absorbčního</a:t>
            </a:r>
            <a:r>
              <a:rPr lang="cs-CZ" sz="1800" dirty="0">
                <a:latin typeface="Meiryo UI" panose="020B0604030504040204" pitchFamily="34" charset="-128"/>
                <a:ea typeface="Meiryo UI" panose="020B0604030504040204" pitchFamily="34" charset="-128"/>
                <a:cs typeface="Meiryo UI" panose="020B0604030504040204" pitchFamily="34" charset="-128"/>
              </a:rPr>
              <a:t> maxima na 405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Materiál: okyselená (H</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SO</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4</a:t>
            </a:r>
            <a:r>
              <a:rPr lang="cs-CZ" sz="1800" dirty="0">
                <a:latin typeface="Meiryo UI" panose="020B0604030504040204" pitchFamily="34" charset="-128"/>
                <a:ea typeface="Meiryo UI" panose="020B0604030504040204" pitchFamily="34" charset="-128"/>
                <a:cs typeface="Meiryo UI" panose="020B0604030504040204" pitchFamily="34" charset="-128"/>
              </a:rPr>
              <a:t>) jednorázová moč, chráněná před světlem</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Referenční rozmezí: </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do 144 </a:t>
            </a:r>
            <a:r>
              <a:rPr lang="el-GR"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μ</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g/l </a:t>
            </a:r>
            <a:r>
              <a:rPr lang="cs-CZ" sz="1800" dirty="0">
                <a:latin typeface="Meiryo UI" panose="020B0604030504040204" pitchFamily="34" charset="-128"/>
                <a:ea typeface="Meiryo UI" panose="020B0604030504040204" pitchFamily="34" charset="-128"/>
                <a:cs typeface="Meiryo UI" panose="020B0604030504040204" pitchFamily="34" charset="-128"/>
              </a:rPr>
              <a:t>(0,22 </a:t>
            </a:r>
            <a:r>
              <a:rPr lang="el-GR" sz="1800" dirty="0">
                <a:latin typeface="Meiryo UI" panose="020B0604030504040204" pitchFamily="34" charset="-128"/>
                <a:ea typeface="Meiryo UI" panose="020B0604030504040204" pitchFamily="34" charset="-128"/>
                <a:cs typeface="Meiryo UI" panose="020B0604030504040204" pitchFamily="34" charset="-128"/>
              </a:rPr>
              <a:t>μ</a:t>
            </a:r>
            <a:r>
              <a:rPr lang="cs-CZ" sz="1800" dirty="0">
                <a:latin typeface="Meiryo UI" panose="020B0604030504040204" pitchFamily="34" charset="-128"/>
                <a:ea typeface="Meiryo UI" panose="020B0604030504040204" pitchFamily="34" charset="-128"/>
                <a:cs typeface="Meiryo UI" panose="020B0604030504040204" pitchFamily="34" charset="-128"/>
              </a:rPr>
              <a:t>mol/l)</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V případě pozitivity následuje další vyšetření moče – stanovení jednotlivých porfyrinů, stanovení prekurzorů porfyrinů (ALA, PBG), a případně i enzymů v krvi podílejících se na tvorbě a přeměně porfyrinů (výjimečně).</a:t>
            </a: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Méně často možnost stanovení porfyrinů ve stolici, erytrocytech či plazmě</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6" name="Obráze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204864"/>
            <a:ext cx="6391275" cy="3771900"/>
          </a:xfrm>
          <a:prstGeom prst="rect">
            <a:avLst/>
          </a:prstGeom>
        </p:spPr>
      </p:pic>
    </p:spTree>
    <p:extLst>
      <p:ext uri="{BB962C8B-B14F-4D97-AF65-F5344CB8AC3E}">
        <p14:creationId xmlns:p14="http://schemas.microsoft.com/office/powerpoint/2010/main" val="40479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jednotlivých porfyrinů</a:t>
            </a:r>
            <a:endParaRPr lang="cs-CZ" sz="3200" dirty="0"/>
          </a:p>
        </p:txBody>
      </p:sp>
      <p:sp>
        <p:nvSpPr>
          <p:cNvPr id="3" name="Zástupný symbol pro obsah 2"/>
          <p:cNvSpPr>
            <a:spLocks noGrp="1"/>
          </p:cNvSpPr>
          <p:nvPr>
            <p:ph idx="1"/>
          </p:nvPr>
        </p:nvSpPr>
        <p:spPr>
          <a:xfrm>
            <a:off x="457200" y="980728"/>
            <a:ext cx="8229600" cy="5145435"/>
          </a:xfrm>
        </p:spPr>
        <p:txBody>
          <a:bodyPr>
            <a:normAutofit/>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V kyselém prostředí po ozáření UV světlem (400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 silně fluoreskují v červené oblasti (550-650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HPLC na reverzní fázi s fluorescenční detekcí</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Materiál: konzervovaná (Na</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CO</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3</a:t>
            </a:r>
            <a:r>
              <a:rPr lang="cs-CZ" sz="1800" dirty="0">
                <a:latin typeface="Meiryo UI" panose="020B0604030504040204" pitchFamily="34" charset="-128"/>
                <a:ea typeface="Meiryo UI" panose="020B0604030504040204" pitchFamily="34" charset="-128"/>
                <a:cs typeface="Meiryo UI" panose="020B0604030504040204" pitchFamily="34" charset="-128"/>
              </a:rPr>
              <a:t>) sbíraná moč (24 h), chráněná před světlem</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Referenční rozmezí:</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URO: </a:t>
            </a:r>
            <a:r>
              <a:rPr lang="cs-CZ" sz="1800" b="1" dirty="0">
                <a:latin typeface="Meiryo UI" panose="020B0604030504040204" pitchFamily="34" charset="-128"/>
                <a:ea typeface="Meiryo UI" panose="020B0604030504040204" pitchFamily="34" charset="-128"/>
                <a:cs typeface="Meiryo UI" panose="020B0604030504040204" pitchFamily="34" charset="-128"/>
              </a:rPr>
              <a:t>do 0,050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KOPRO: </a:t>
            </a:r>
            <a:r>
              <a:rPr lang="cs-CZ" sz="1800" b="1" dirty="0">
                <a:latin typeface="Meiryo UI" panose="020B0604030504040204" pitchFamily="34" charset="-128"/>
                <a:ea typeface="Meiryo UI" panose="020B0604030504040204" pitchFamily="34" charset="-128"/>
                <a:cs typeface="Meiryo UI" panose="020B0604030504040204" pitchFamily="34" charset="-128"/>
              </a:rPr>
              <a:t>do 0,280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HEPTA: </a:t>
            </a:r>
            <a:r>
              <a:rPr lang="cs-CZ" sz="1800" b="1" dirty="0">
                <a:latin typeface="Meiryo UI" panose="020B0604030504040204" pitchFamily="34" charset="-128"/>
                <a:ea typeface="Meiryo UI" panose="020B0604030504040204" pitchFamily="34" charset="-128"/>
                <a:cs typeface="Meiryo UI" panose="020B0604030504040204" pitchFamily="34" charset="-128"/>
              </a:rPr>
              <a:t>do 0,014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HEXA: </a:t>
            </a:r>
            <a:r>
              <a:rPr lang="cs-CZ" sz="1800" b="1" dirty="0">
                <a:latin typeface="Meiryo UI" panose="020B0604030504040204" pitchFamily="34" charset="-128"/>
                <a:ea typeface="Meiryo UI" panose="020B0604030504040204" pitchFamily="34" charset="-128"/>
                <a:cs typeface="Meiryo UI" panose="020B0604030504040204" pitchFamily="34" charset="-128"/>
              </a:rPr>
              <a:t>do 0,006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PENTA: </a:t>
            </a:r>
            <a:r>
              <a:rPr lang="cs-CZ" sz="1800" b="1" dirty="0">
                <a:latin typeface="Meiryo UI" panose="020B0604030504040204" pitchFamily="34" charset="-128"/>
                <a:ea typeface="Meiryo UI" panose="020B0604030504040204" pitchFamily="34" charset="-128"/>
                <a:cs typeface="Meiryo UI" panose="020B0604030504040204" pitchFamily="34" charset="-128"/>
              </a:rPr>
              <a:t>do 0,005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353716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jednotlivých porfyrinů</a:t>
            </a:r>
            <a:endParaRPr lang="cs-CZ" sz="3200"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821760"/>
            <a:ext cx="5976664" cy="6010430"/>
          </a:xfrm>
        </p:spPr>
      </p:pic>
      <p:pic>
        <p:nvPicPr>
          <p:cNvPr id="5" name="Picture 8" descr="ob1">
            <a:extLst>
              <a:ext uri="{FF2B5EF4-FFF2-40B4-BE49-F238E27FC236}">
                <a16:creationId xmlns:a16="http://schemas.microsoft.com/office/drawing/2014/main" id="{65923D92-3B7E-4506-B986-915C1AF5BF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2195736" y="764704"/>
            <a:ext cx="3076575" cy="3724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5528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fr-FR"/>
          </a:p>
        </p:txBody>
      </p:sp>
      <p:pic>
        <p:nvPicPr>
          <p:cNvPr id="6" name="Zástupný symbol pro obsah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3648" y="-658924"/>
            <a:ext cx="4793787" cy="7516924"/>
          </a:xfrm>
        </p:spPr>
      </p:pic>
      <p:sp>
        <p:nvSpPr>
          <p:cNvPr id="8" name="TextovéPole 7"/>
          <p:cNvSpPr txBox="1"/>
          <p:nvPr/>
        </p:nvSpPr>
        <p:spPr>
          <a:xfrm>
            <a:off x="6178891" y="5661248"/>
            <a:ext cx="2965109" cy="1200329"/>
          </a:xfrm>
          <a:prstGeom prst="rect">
            <a:avLst/>
          </a:prstGeom>
          <a:noFill/>
        </p:spPr>
        <p:txBody>
          <a:bodyPr wrap="square" rtlCol="0">
            <a:spAutoFit/>
          </a:bodyPr>
          <a:lstStyle/>
          <a:p>
            <a:r>
              <a:rPr lang="cs-CZ" dirty="0"/>
              <a:t>Zdroj: TIETZ </a:t>
            </a:r>
            <a:r>
              <a:rPr lang="cs-CZ" dirty="0" err="1"/>
              <a:t>Textbook</a:t>
            </a:r>
            <a:r>
              <a:rPr lang="cs-CZ" dirty="0"/>
              <a:t> </a:t>
            </a:r>
            <a:r>
              <a:rPr lang="cs-CZ" dirty="0" err="1"/>
              <a:t>of</a:t>
            </a:r>
            <a:r>
              <a:rPr lang="cs-CZ" dirty="0"/>
              <a:t> </a:t>
            </a:r>
            <a:r>
              <a:rPr lang="cs-CZ" dirty="0" err="1"/>
              <a:t>Clinical</a:t>
            </a:r>
            <a:r>
              <a:rPr lang="cs-CZ" dirty="0"/>
              <a:t> </a:t>
            </a:r>
            <a:r>
              <a:rPr lang="cs-CZ" dirty="0" err="1"/>
              <a:t>Chemistry</a:t>
            </a:r>
            <a:r>
              <a:rPr lang="cs-CZ" dirty="0"/>
              <a:t> and </a:t>
            </a:r>
            <a:r>
              <a:rPr lang="cs-CZ" dirty="0" err="1"/>
              <a:t>Molecular</a:t>
            </a:r>
            <a:r>
              <a:rPr lang="cs-CZ" dirty="0"/>
              <a:t> </a:t>
            </a:r>
            <a:r>
              <a:rPr lang="cs-CZ" dirty="0" err="1"/>
              <a:t>Diagnostic</a:t>
            </a:r>
            <a:r>
              <a:rPr lang="cs-CZ" dirty="0"/>
              <a:t>, Washington, 2006</a:t>
            </a:r>
            <a:endParaRPr lang="fr-FR" dirty="0"/>
          </a:p>
        </p:txBody>
      </p:sp>
    </p:spTree>
    <p:extLst>
      <p:ext uri="{BB962C8B-B14F-4D97-AF65-F5344CB8AC3E}">
        <p14:creationId xmlns:p14="http://schemas.microsoft.com/office/powerpoint/2010/main" val="400427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smtClean="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prekursorů porfyrinů</a:t>
            </a:r>
            <a:endParaRPr lang="cs-CZ" sz="3200" dirty="0"/>
          </a:p>
        </p:txBody>
      </p:sp>
      <p:sp>
        <p:nvSpPr>
          <p:cNvPr id="4" name="Zástupný symbol pro obsah 2"/>
          <p:cNvSpPr>
            <a:spLocks noGrp="1"/>
          </p:cNvSpPr>
          <p:nvPr>
            <p:ph idx="1"/>
          </p:nvPr>
        </p:nvSpPr>
        <p:spPr/>
        <p:txBody>
          <a:bodyPr>
            <a:normAutofit/>
          </a:bodyPr>
          <a:lstStyle/>
          <a:p>
            <a:pPr algn="just" eaLnBrk="1" hangingPunct="1">
              <a:lnSpc>
                <a:spcPct val="80000"/>
              </a:lnSpc>
              <a:buNone/>
              <a:defRPr/>
            </a:pPr>
            <a:r>
              <a:rPr lang="cs-CZ" altLang="cs-CZ" sz="2000" b="1" dirty="0"/>
              <a:t>Stanovení </a:t>
            </a:r>
            <a:r>
              <a:rPr lang="cs-CZ" altLang="cs-CZ" sz="2000" b="1" dirty="0" err="1"/>
              <a:t>porfobilinogenu</a:t>
            </a:r>
            <a:r>
              <a:rPr lang="cs-CZ" altLang="cs-CZ" sz="2000" b="1" dirty="0"/>
              <a:t> (PBG) v moči - spektrofotometricky:</a:t>
            </a:r>
            <a:endParaRPr lang="cs-CZ" altLang="cs-CZ" sz="2000" dirty="0"/>
          </a:p>
          <a:p>
            <a:pPr eaLnBrk="1" hangingPunct="1">
              <a:defRPr/>
            </a:pPr>
            <a:r>
              <a:rPr lang="cs-CZ" altLang="cs-CZ" sz="2000" dirty="0"/>
              <a:t>Reakce </a:t>
            </a:r>
            <a:r>
              <a:rPr lang="cs-CZ" altLang="cs-CZ" sz="2000" dirty="0" err="1"/>
              <a:t>porfobilinogenu</a:t>
            </a:r>
            <a:r>
              <a:rPr lang="cs-CZ" altLang="cs-CZ" sz="2000" dirty="0"/>
              <a:t> v kyselém prostředí </a:t>
            </a:r>
            <a:br>
              <a:rPr lang="cs-CZ" altLang="cs-CZ" sz="2000" dirty="0"/>
            </a:br>
            <a:r>
              <a:rPr lang="cs-CZ" altLang="cs-CZ" sz="2000" dirty="0"/>
              <a:t>s p-</a:t>
            </a:r>
            <a:r>
              <a:rPr lang="cs-CZ" altLang="cs-CZ" sz="2000" dirty="0" err="1"/>
              <a:t>dimetylaminobenzaldehydem</a:t>
            </a:r>
            <a:r>
              <a:rPr lang="cs-CZ" altLang="cs-CZ" sz="2000" dirty="0"/>
              <a:t> </a:t>
            </a:r>
          </a:p>
          <a:p>
            <a:pPr algn="just" eaLnBrk="1" hangingPunct="1">
              <a:lnSpc>
                <a:spcPct val="80000"/>
              </a:lnSpc>
              <a:defRPr/>
            </a:pPr>
            <a:r>
              <a:rPr lang="cs-CZ" altLang="cs-CZ" sz="2000" dirty="0"/>
              <a:t>Vznik červeného kondenzačního produktu</a:t>
            </a:r>
          </a:p>
          <a:p>
            <a:pPr algn="just" eaLnBrk="1" hangingPunct="1">
              <a:lnSpc>
                <a:spcPct val="80000"/>
              </a:lnSpc>
              <a:defRPr/>
            </a:pPr>
            <a:r>
              <a:rPr lang="cs-CZ" altLang="cs-CZ" sz="2000" dirty="0"/>
              <a:t>Referenční rozmezí: do 36 </a:t>
            </a:r>
            <a:r>
              <a:rPr lang="cs-CZ" altLang="cs-CZ" sz="2000" dirty="0" err="1"/>
              <a:t>umol</a:t>
            </a:r>
            <a:r>
              <a:rPr lang="cs-CZ" altLang="cs-CZ" sz="2000" dirty="0"/>
              <a:t>/l</a:t>
            </a:r>
          </a:p>
          <a:p>
            <a:pPr marL="0" indent="0" algn="just" eaLnBrk="1" hangingPunct="1">
              <a:lnSpc>
                <a:spcPct val="80000"/>
              </a:lnSpc>
              <a:buNone/>
              <a:defRPr/>
            </a:pPr>
            <a:endParaRPr lang="cs-CZ" altLang="cs-CZ" sz="2000" dirty="0"/>
          </a:p>
          <a:p>
            <a:pPr marL="0" indent="0" algn="just" eaLnBrk="1" hangingPunct="1">
              <a:lnSpc>
                <a:spcPct val="80000"/>
              </a:lnSpc>
              <a:buNone/>
              <a:defRPr/>
            </a:pPr>
            <a:endParaRPr lang="cs-CZ" altLang="cs-CZ" sz="2000" dirty="0"/>
          </a:p>
          <a:p>
            <a:pPr algn="just" eaLnBrk="1" hangingPunct="1">
              <a:lnSpc>
                <a:spcPct val="80000"/>
              </a:lnSpc>
              <a:buNone/>
              <a:defRPr/>
            </a:pPr>
            <a:r>
              <a:rPr lang="cs-CZ" altLang="cs-CZ" sz="2000" b="1" dirty="0"/>
              <a:t>Stanovení 5-aminolevulátu v moči - HPLC:</a:t>
            </a:r>
          </a:p>
          <a:p>
            <a:pPr algn="just" eaLnBrk="1" hangingPunct="1">
              <a:defRPr/>
            </a:pPr>
            <a:r>
              <a:rPr lang="cs-CZ" altLang="cs-CZ" sz="2000" dirty="0"/>
              <a:t>5-aminolevulát se reakcí s </a:t>
            </a:r>
            <a:r>
              <a:rPr lang="cs-CZ" altLang="cs-CZ" sz="2000" dirty="0" err="1"/>
              <a:t>acetylacetonem</a:t>
            </a:r>
            <a:r>
              <a:rPr lang="cs-CZ" altLang="cs-CZ" sz="2000" dirty="0"/>
              <a:t> a formaldehydem převede na fluorescenční derivát</a:t>
            </a:r>
          </a:p>
          <a:p>
            <a:pPr algn="just" eaLnBrk="1" hangingPunct="1">
              <a:lnSpc>
                <a:spcPct val="80000"/>
              </a:lnSpc>
              <a:defRPr/>
            </a:pPr>
            <a:r>
              <a:rPr lang="cs-CZ" altLang="cs-CZ" sz="2000" dirty="0"/>
              <a:t>Stanovení HPLC metodou s fluorescenčním detektorem</a:t>
            </a:r>
          </a:p>
          <a:p>
            <a:pPr algn="just" eaLnBrk="1" hangingPunct="1">
              <a:lnSpc>
                <a:spcPct val="80000"/>
              </a:lnSpc>
              <a:defRPr/>
            </a:pPr>
            <a:r>
              <a:rPr lang="cs-CZ" altLang="cs-CZ" sz="2000" dirty="0"/>
              <a:t>Referenční rozmezí: do 20 </a:t>
            </a:r>
            <a:r>
              <a:rPr lang="cs-CZ" altLang="cs-CZ" sz="2000" dirty="0" err="1"/>
              <a:t>umol</a:t>
            </a:r>
            <a:r>
              <a:rPr lang="cs-CZ" altLang="cs-CZ" sz="2000" dirty="0"/>
              <a:t>/l</a:t>
            </a:r>
          </a:p>
          <a:p>
            <a:pPr algn="just"/>
            <a:endParaRPr lang="cs-CZ" sz="2000" dirty="0"/>
          </a:p>
        </p:txBody>
      </p:sp>
    </p:spTree>
    <p:extLst>
      <p:ext uri="{BB962C8B-B14F-4D97-AF65-F5344CB8AC3E}">
        <p14:creationId xmlns:p14="http://schemas.microsoft.com/office/powerpoint/2010/main" val="494610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sz="3200" dirty="0"/>
          </a:p>
        </p:txBody>
      </p:sp>
      <p:sp>
        <p:nvSpPr>
          <p:cNvPr id="3" name="Zástupný symbol pro obsah 2"/>
          <p:cNvSpPr>
            <a:spLocks noGrp="1"/>
          </p:cNvSpPr>
          <p:nvPr>
            <p:ph idx="1"/>
          </p:nvPr>
        </p:nvSpPr>
        <p:spPr>
          <a:xfrm>
            <a:off x="457200" y="908720"/>
            <a:ext cx="8229600" cy="5217443"/>
          </a:xfrm>
        </p:spPr>
        <p:txBody>
          <a:bodyPr>
            <a:normAutofit/>
          </a:bodyPr>
          <a:lstStyle/>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Anamnéza</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Pacient byl přijat pro podezření na porfyrii (poruchu syntézy hemu). Poslední dva roky se mu objevovaly pigmentové skvrny na rukou, byl vyšetřen na kožní klinice, kde na základě kožní biopsie vzniklo podezření na porfyrii. Laboratorně měl pacient opakovaně pozitivní porfyriny v moči. Za hospitalizace byla provedena jaterní biopsie a laboratorní diagnostika protilátek, pacient byl nadále sledován ambulantně. Byla mu doporučena abstinence a nevystavovat se přímému slunci.</a:t>
            </a:r>
          </a:p>
        </p:txBody>
      </p:sp>
    </p:spTree>
    <p:extLst>
      <p:ext uri="{BB962C8B-B14F-4D97-AF65-F5344CB8AC3E}">
        <p14:creationId xmlns:p14="http://schemas.microsoft.com/office/powerpoint/2010/main" val="3273538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891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sz="32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359" y="1052736"/>
            <a:ext cx="6898239" cy="4824535"/>
          </a:xfrm>
          <a:prstGeom prst="rect">
            <a:avLst/>
          </a:prstGeom>
        </p:spPr>
      </p:pic>
    </p:spTree>
    <p:extLst>
      <p:ext uri="{BB962C8B-B14F-4D97-AF65-F5344CB8AC3E}">
        <p14:creationId xmlns:p14="http://schemas.microsoft.com/office/powerpoint/2010/main" val="2506897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823"/>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Hemoglobin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t>
            </a:r>
          </a:p>
        </p:txBody>
      </p:sp>
      <p:sp>
        <p:nvSpPr>
          <p:cNvPr id="3" name="Zástupný symbol pro obsah 2"/>
          <p:cNvSpPr>
            <a:spLocks noGrp="1"/>
          </p:cNvSpPr>
          <p:nvPr>
            <p:ph idx="1"/>
          </p:nvPr>
        </p:nvSpPr>
        <p:spPr>
          <a:xfrm>
            <a:off x="457200" y="980728"/>
            <a:ext cx="8229600" cy="5145435"/>
          </a:xfrm>
        </p:spPr>
        <p:txBody>
          <a:bodyPr>
            <a:normAutofit/>
          </a:bodyPr>
          <a:lstStyle/>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Transportní </a:t>
            </a:r>
            <a:r>
              <a:rPr lang="cs-CZ" sz="1800" dirty="0" err="1">
                <a:latin typeface="Meiryo UI" panose="020B0604030504040204" pitchFamily="34" charset="-128"/>
                <a:ea typeface="Meiryo UI" panose="020B0604030504040204" pitchFamily="34" charset="-128"/>
                <a:cs typeface="Meiryo UI" panose="020B0604030504040204" pitchFamily="34" charset="-128"/>
              </a:rPr>
              <a:t>metaloprotein</a:t>
            </a:r>
            <a:r>
              <a:rPr lang="cs-CZ" sz="1800" dirty="0">
                <a:latin typeface="Meiryo UI" panose="020B0604030504040204" pitchFamily="34" charset="-128"/>
                <a:ea typeface="Meiryo UI" panose="020B0604030504040204" pitchFamily="34" charset="-128"/>
                <a:cs typeface="Meiryo UI" panose="020B0604030504040204" pitchFamily="34" charset="-128"/>
              </a:rPr>
              <a:t> v červených krvinkách</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Přenos krevních plynů - především </a:t>
            </a:r>
            <a:r>
              <a:rPr lang="cs-CZ" sz="1800" b="1" dirty="0">
                <a:latin typeface="Meiryo UI" panose="020B0604030504040204" pitchFamily="34" charset="-128"/>
                <a:ea typeface="Meiryo UI" panose="020B0604030504040204" pitchFamily="34" charset="-128"/>
                <a:cs typeface="Meiryo UI" panose="020B0604030504040204" pitchFamily="34" charset="-128"/>
              </a:rPr>
              <a:t>O</a:t>
            </a:r>
            <a:r>
              <a:rPr lang="cs-CZ" sz="18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 z plic do periferních tkání, ale i části </a:t>
            </a:r>
            <a:r>
              <a:rPr lang="cs-CZ" sz="1800" b="1" dirty="0">
                <a:latin typeface="Meiryo UI" panose="020B0604030504040204" pitchFamily="34" charset="-128"/>
                <a:ea typeface="Meiryo UI" panose="020B0604030504040204" pitchFamily="34" charset="-128"/>
                <a:cs typeface="Meiryo UI" panose="020B0604030504040204" pitchFamily="34" charset="-128"/>
              </a:rPr>
              <a:t>CO</a:t>
            </a:r>
            <a:r>
              <a:rPr lang="cs-CZ" sz="18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 v opačném směru</a:t>
            </a: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Důležitý </a:t>
            </a:r>
            <a:r>
              <a:rPr lang="cs-CZ" sz="1800" b="1" dirty="0" err="1">
                <a:latin typeface="Meiryo UI" panose="020B0604030504040204" pitchFamily="34" charset="-128"/>
                <a:ea typeface="Meiryo UI" panose="020B0604030504040204" pitchFamily="34" charset="-128"/>
                <a:cs typeface="Meiryo UI" panose="020B0604030504040204" pitchFamily="34" charset="-128"/>
              </a:rPr>
              <a:t>pufrační</a:t>
            </a:r>
            <a:r>
              <a:rPr lang="cs-CZ" sz="1800" b="1" dirty="0">
                <a:latin typeface="Meiryo UI" panose="020B0604030504040204" pitchFamily="34" charset="-128"/>
                <a:ea typeface="Meiryo UI" panose="020B0604030504040204" pitchFamily="34" charset="-128"/>
                <a:cs typeface="Meiryo UI" panose="020B0604030504040204" pitchFamily="34" charset="-128"/>
              </a:rPr>
              <a:t> systém krve </a:t>
            </a:r>
            <a:r>
              <a:rPr lang="cs-CZ" sz="1800" dirty="0">
                <a:latin typeface="Meiryo UI" panose="020B0604030504040204" pitchFamily="34" charset="-128"/>
                <a:ea typeface="Meiryo UI" panose="020B0604030504040204" pitchFamily="34" charset="-128"/>
                <a:cs typeface="Meiryo UI" panose="020B0604030504040204" pitchFamily="34" charset="-128"/>
              </a:rPr>
              <a:t>– vazba H</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a:t>
            </a:r>
            <a:r>
              <a:rPr lang="cs-CZ" sz="1800" dirty="0">
                <a:latin typeface="Meiryo UI" panose="020B0604030504040204" pitchFamily="34" charset="-128"/>
                <a:ea typeface="Meiryo UI" panose="020B0604030504040204" pitchFamily="34" charset="-128"/>
                <a:cs typeface="Meiryo UI" panose="020B0604030504040204" pitchFamily="34" charset="-128"/>
              </a:rPr>
              <a:t> na postranní řetězce His (především v periferní tkáni)</a:t>
            </a:r>
          </a:p>
          <a:p>
            <a:pPr>
              <a:buFont typeface="Wingdings" panose="05000000000000000000" pitchFamily="2" charset="2"/>
              <a:buChar char="§"/>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Koncentrace </a:t>
            </a:r>
            <a:r>
              <a:rPr lang="cs-CZ" sz="1800" dirty="0" err="1">
                <a:latin typeface="Meiryo UI" panose="020B0604030504040204" pitchFamily="34" charset="-128"/>
                <a:ea typeface="Meiryo UI" panose="020B0604030504040204" pitchFamily="34" charset="-128"/>
                <a:cs typeface="Meiryo UI" panose="020B0604030504040204" pitchFamily="34" charset="-128"/>
              </a:rPr>
              <a:t>Hb</a:t>
            </a:r>
            <a:r>
              <a:rPr lang="cs-CZ" sz="1800" dirty="0">
                <a:latin typeface="Meiryo UI" panose="020B0604030504040204" pitchFamily="34" charset="-128"/>
                <a:ea typeface="Meiryo UI" panose="020B0604030504040204" pitchFamily="34" charset="-128"/>
                <a:cs typeface="Meiryo UI" panose="020B0604030504040204" pitchFamily="34" charset="-128"/>
              </a:rPr>
              <a:t> v krvi se liší podle pohlaví:</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ženy: </a:t>
            </a:r>
            <a:r>
              <a:rPr lang="cs-CZ" sz="1800" b="1" dirty="0">
                <a:latin typeface="Meiryo UI" panose="020B0604030504040204" pitchFamily="34" charset="-128"/>
                <a:ea typeface="Meiryo UI" panose="020B0604030504040204" pitchFamily="34" charset="-128"/>
                <a:cs typeface="Meiryo UI" panose="020B0604030504040204" pitchFamily="34" charset="-128"/>
              </a:rPr>
              <a:t>120-162 g/l</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muži: </a:t>
            </a:r>
            <a:r>
              <a:rPr lang="cs-CZ" sz="1800" b="1" dirty="0">
                <a:latin typeface="Meiryo UI" panose="020B0604030504040204" pitchFamily="34" charset="-128"/>
                <a:ea typeface="Meiryo UI" panose="020B0604030504040204" pitchFamily="34" charset="-128"/>
                <a:cs typeface="Meiryo UI" panose="020B0604030504040204" pitchFamily="34" charset="-128"/>
              </a:rPr>
              <a:t>135-172 g/l</a:t>
            </a:r>
          </a:p>
        </p:txBody>
      </p:sp>
    </p:spTree>
    <p:extLst>
      <p:ext uri="{BB962C8B-B14F-4D97-AF65-F5344CB8AC3E}">
        <p14:creationId xmlns:p14="http://schemas.microsoft.com/office/powerpoint/2010/main" val="24974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Hemoglobin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t>
            </a:r>
            <a:endParaRPr lang="cs-CZ" sz="3200" dirty="0"/>
          </a:p>
        </p:txBody>
      </p:sp>
      <p:sp>
        <p:nvSpPr>
          <p:cNvPr id="3" name="Zástupný symbol pro obsah 2"/>
          <p:cNvSpPr>
            <a:spLocks noGrp="1"/>
          </p:cNvSpPr>
          <p:nvPr>
            <p:ph idx="1"/>
          </p:nvPr>
        </p:nvSpPr>
        <p:spPr>
          <a:xfrm>
            <a:off x="457200" y="980728"/>
            <a:ext cx="8435280" cy="5760640"/>
          </a:xfrm>
        </p:spPr>
        <p:txBody>
          <a:bodyPr>
            <a:normAutofit lnSpcReduction="10000"/>
          </a:bodyPr>
          <a:lstStyle/>
          <a:p>
            <a:pPr>
              <a:buFont typeface="Wingdings" panose="05000000000000000000" pitchFamily="2" charset="2"/>
              <a:buChar char="§"/>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err="1">
                <a:latin typeface="Meiryo UI" panose="020B0604030504040204" pitchFamily="34" charset="-128"/>
                <a:ea typeface="Meiryo UI" panose="020B0604030504040204" pitchFamily="34" charset="-128"/>
                <a:cs typeface="Meiryo UI" panose="020B0604030504040204" pitchFamily="34" charset="-128"/>
              </a:rPr>
              <a:t>Tetramer</a:t>
            </a:r>
            <a:r>
              <a:rPr lang="cs-CZ" sz="1800" dirty="0">
                <a:latin typeface="Meiryo UI" panose="020B0604030504040204" pitchFamily="34" charset="-128"/>
                <a:ea typeface="Meiryo UI" panose="020B0604030504040204" pitchFamily="34" charset="-128"/>
                <a:cs typeface="Meiryo UI" panose="020B0604030504040204" pitchFamily="34" charset="-128"/>
              </a:rPr>
              <a:t> – podjednotky spojeny H-můstky a iontovými vazbami </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Každá podjednotka složena z proteinové části – </a:t>
            </a:r>
            <a:r>
              <a:rPr lang="cs-CZ" sz="1800" b="1" dirty="0">
                <a:latin typeface="Meiryo UI" panose="020B0604030504040204" pitchFamily="34" charset="-128"/>
                <a:ea typeface="Meiryo UI" panose="020B0604030504040204" pitchFamily="34" charset="-128"/>
                <a:cs typeface="Meiryo UI" panose="020B0604030504040204" pitchFamily="34" charset="-128"/>
              </a:rPr>
              <a:t>globinu</a:t>
            </a:r>
            <a:r>
              <a:rPr lang="cs-CZ" sz="1800" dirty="0">
                <a:latin typeface="Meiryo UI" panose="020B0604030504040204" pitchFamily="34" charset="-128"/>
                <a:ea typeface="Meiryo UI" panose="020B0604030504040204" pitchFamily="34" charset="-128"/>
                <a:cs typeface="Meiryo UI" panose="020B0604030504040204" pitchFamily="34" charset="-128"/>
              </a:rPr>
              <a:t> a </a:t>
            </a:r>
            <a:r>
              <a:rPr lang="cs-CZ" sz="1800" dirty="0" err="1">
                <a:latin typeface="Meiryo UI" panose="020B0604030504040204" pitchFamily="34" charset="-128"/>
                <a:ea typeface="Meiryo UI" panose="020B0604030504040204" pitchFamily="34" charset="-128"/>
                <a:cs typeface="Meiryo UI" panose="020B0604030504040204" pitchFamily="34" charset="-128"/>
              </a:rPr>
              <a:t>prostetické</a:t>
            </a:r>
            <a:r>
              <a:rPr lang="cs-CZ" sz="1800" dirty="0">
                <a:latin typeface="Meiryo UI" panose="020B0604030504040204" pitchFamily="34" charset="-128"/>
                <a:ea typeface="Meiryo UI" panose="020B0604030504040204" pitchFamily="34" charset="-128"/>
                <a:cs typeface="Meiryo UI" panose="020B0604030504040204" pitchFamily="34" charset="-128"/>
              </a:rPr>
              <a:t> skupiny – </a:t>
            </a:r>
            <a:r>
              <a:rPr lang="cs-CZ" sz="1800" b="1" dirty="0">
                <a:latin typeface="Meiryo UI" panose="020B0604030504040204" pitchFamily="34" charset="-128"/>
                <a:ea typeface="Meiryo UI" panose="020B0604030504040204" pitchFamily="34" charset="-128"/>
                <a:cs typeface="Meiryo UI" panose="020B0604030504040204" pitchFamily="34" charset="-128"/>
              </a:rPr>
              <a:t>hemu </a:t>
            </a:r>
            <a:r>
              <a:rPr lang="cs-CZ" sz="1800" dirty="0">
                <a:latin typeface="Meiryo UI" panose="020B0604030504040204" pitchFamily="34" charset="-128"/>
                <a:ea typeface="Meiryo UI" panose="020B0604030504040204" pitchFamily="34" charset="-128"/>
                <a:cs typeface="Meiryo UI" panose="020B0604030504040204" pitchFamily="34" charset="-128"/>
              </a:rPr>
              <a:t>s centrálním kationtem </a:t>
            </a:r>
            <a:r>
              <a:rPr lang="cs-CZ" sz="1800" b="1" dirty="0">
                <a:latin typeface="Meiryo UI" panose="020B0604030504040204" pitchFamily="34" charset="-128"/>
                <a:ea typeface="Meiryo UI" panose="020B0604030504040204" pitchFamily="34" charset="-128"/>
                <a:cs typeface="Meiryo UI" panose="020B0604030504040204" pitchFamily="34" charset="-128"/>
              </a:rPr>
              <a:t>Fe</a:t>
            </a:r>
            <a:r>
              <a:rPr lang="cs-CZ" sz="1800" b="1" baseline="30000" dirty="0">
                <a:latin typeface="Meiryo UI" panose="020B0604030504040204" pitchFamily="34" charset="-128"/>
                <a:ea typeface="Meiryo UI" panose="020B0604030504040204" pitchFamily="34" charset="-128"/>
                <a:cs typeface="Meiryo UI" panose="020B0604030504040204" pitchFamily="34" charset="-128"/>
              </a:rPr>
              <a:t>2+</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(pevně vázán koordinačně kovalentními vazbami)</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 několik typů molekul </a:t>
            </a:r>
            <a:r>
              <a:rPr lang="cs-CZ" sz="1800" dirty="0" err="1">
                <a:latin typeface="Meiryo UI" panose="020B0604030504040204" pitchFamily="34" charset="-128"/>
                <a:ea typeface="Meiryo UI" panose="020B0604030504040204" pitchFamily="34" charset="-128"/>
                <a:cs typeface="Meiryo UI" panose="020B0604030504040204" pitchFamily="34" charset="-128"/>
              </a:rPr>
              <a:t>Hb</a:t>
            </a:r>
            <a:r>
              <a:rPr lang="cs-CZ" sz="1800" dirty="0">
                <a:latin typeface="Meiryo UI" panose="020B0604030504040204" pitchFamily="34" charset="-128"/>
                <a:ea typeface="Meiryo UI" panose="020B0604030504040204" pitchFamily="34" charset="-128"/>
                <a:cs typeface="Meiryo UI" panose="020B0604030504040204" pitchFamily="34" charset="-128"/>
              </a:rPr>
              <a:t> – rozlišujeme podle globinových řetězců </a:t>
            </a:r>
            <a:r>
              <a:rPr lang="el-GR" sz="1800" dirty="0">
                <a:latin typeface="Meiryo UI" panose="020B0604030504040204" pitchFamily="34" charset="-128"/>
                <a:ea typeface="Meiryo UI" panose="020B0604030504040204" pitchFamily="34" charset="-128"/>
                <a:cs typeface="Meiryo UI" panose="020B0604030504040204" pitchFamily="34" charset="-128"/>
              </a:rPr>
              <a:t>(α, β, γ, δ, ε a ζ)</a:t>
            </a: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Adultní</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600" b="1" i="1" dirty="0" err="1">
                <a:latin typeface="Meiryo UI" panose="020B0604030504040204" pitchFamily="34" charset="-128"/>
                <a:ea typeface="Meiryo UI" panose="020B0604030504040204" pitchFamily="34" charset="-128"/>
                <a:cs typeface="Meiryo UI" panose="020B0604030504040204" pitchFamily="34" charset="-128"/>
              </a:rPr>
              <a:t>Hb</a:t>
            </a:r>
            <a:r>
              <a:rPr lang="cs-CZ" sz="1600" b="1" i="1" dirty="0">
                <a:latin typeface="Meiryo UI" panose="020B0604030504040204" pitchFamily="34" charset="-128"/>
                <a:ea typeface="Meiryo UI" panose="020B0604030504040204" pitchFamily="34" charset="-128"/>
                <a:cs typeface="Meiryo UI" panose="020B0604030504040204" pitchFamily="34" charset="-128"/>
              </a:rPr>
              <a:t> A1 (2</a:t>
            </a:r>
            <a:r>
              <a:rPr lang="el-GR" sz="1600" b="1" i="1" dirty="0">
                <a:latin typeface="Meiryo UI" panose="020B0604030504040204" pitchFamily="34" charset="-128"/>
                <a:ea typeface="Meiryo UI" panose="020B0604030504040204" pitchFamily="34" charset="-128"/>
                <a:cs typeface="Meiryo UI" panose="020B0604030504040204" pitchFamily="34" charset="-128"/>
              </a:rPr>
              <a:t>α2β)</a:t>
            </a:r>
            <a:r>
              <a:rPr lang="el-GR" sz="1600" dirty="0">
                <a:latin typeface="Meiryo UI" panose="020B0604030504040204" pitchFamily="34" charset="-128"/>
                <a:ea typeface="Meiryo UI" panose="020B0604030504040204" pitchFamily="34" charset="-128"/>
                <a:cs typeface="Meiryo UI" panose="020B0604030504040204" pitchFamily="34" charset="-128"/>
              </a:rPr>
              <a:t>: </a:t>
            </a:r>
            <a:r>
              <a:rPr lang="cs-CZ" sz="1600" dirty="0">
                <a:latin typeface="Meiryo UI" panose="020B0604030504040204" pitchFamily="34" charset="-128"/>
                <a:ea typeface="Meiryo UI" panose="020B0604030504040204" pitchFamily="34" charset="-128"/>
                <a:cs typeface="Meiryo UI" panose="020B0604030504040204" pitchFamily="34" charset="-128"/>
              </a:rPr>
              <a:t>majoritní forma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r>
              <a:rPr lang="cs-CZ" sz="1600" dirty="0">
                <a:latin typeface="Meiryo UI" panose="020B0604030504040204" pitchFamily="34" charset="-128"/>
                <a:ea typeface="Meiryo UI" panose="020B0604030504040204" pitchFamily="34" charset="-128"/>
                <a:cs typeface="Meiryo UI" panose="020B0604030504040204" pitchFamily="34" charset="-128"/>
              </a:rPr>
              <a:t> u dospělých a dětí nad 7 měsíců </a:t>
            </a:r>
            <a:endParaRPr lang="cs-CZ" sz="1600" baseline="30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600" b="1" dirty="0" err="1">
                <a:latin typeface="Meiryo UI" panose="020B0604030504040204" pitchFamily="34" charset="-128"/>
                <a:ea typeface="Meiryo UI" panose="020B0604030504040204" pitchFamily="34" charset="-128"/>
                <a:cs typeface="Meiryo UI" panose="020B0604030504040204" pitchFamily="34" charset="-128"/>
              </a:rPr>
              <a:t>Hb</a:t>
            </a:r>
            <a:r>
              <a:rPr lang="cs-CZ" sz="1600" b="1" dirty="0">
                <a:latin typeface="Meiryo UI" panose="020B0604030504040204" pitchFamily="34" charset="-128"/>
                <a:ea typeface="Meiryo UI" panose="020B0604030504040204" pitchFamily="34" charset="-128"/>
                <a:cs typeface="Meiryo UI" panose="020B0604030504040204" pitchFamily="34" charset="-128"/>
              </a:rPr>
              <a:t> A2 (2</a:t>
            </a:r>
            <a:r>
              <a:rPr lang="el-GR" sz="1600" b="1" dirty="0">
                <a:latin typeface="Meiryo UI" panose="020B0604030504040204" pitchFamily="34" charset="-128"/>
                <a:ea typeface="Meiryo UI" panose="020B0604030504040204" pitchFamily="34" charset="-128"/>
                <a:cs typeface="Meiryo UI" panose="020B0604030504040204" pitchFamily="34" charset="-128"/>
              </a:rPr>
              <a:t>α2δ): </a:t>
            </a:r>
            <a:r>
              <a:rPr lang="cs-CZ" sz="1600" dirty="0">
                <a:latin typeface="Meiryo UI" panose="020B0604030504040204" pitchFamily="34" charset="-128"/>
                <a:ea typeface="Meiryo UI" panose="020B0604030504040204" pitchFamily="34" charset="-128"/>
                <a:cs typeface="Meiryo UI" panose="020B0604030504040204" pitchFamily="34" charset="-128"/>
              </a:rPr>
              <a:t>minoritní forma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r>
              <a:rPr lang="cs-CZ" sz="1600" dirty="0">
                <a:latin typeface="Meiryo UI" panose="020B0604030504040204" pitchFamily="34" charset="-128"/>
                <a:ea typeface="Meiryo UI" panose="020B0604030504040204" pitchFamily="34" charset="-128"/>
                <a:cs typeface="Meiryo UI" panose="020B0604030504040204" pitchFamily="34" charset="-128"/>
              </a:rPr>
              <a:t> dospělých, tvoří přibližně 2 % 		                           celkového </a:t>
            </a:r>
            <a:r>
              <a:rPr lang="cs-CZ" sz="1600" dirty="0" err="1">
                <a:latin typeface="Meiryo UI" panose="020B0604030504040204" pitchFamily="34" charset="-128"/>
                <a:ea typeface="Meiryo UI" panose="020B0604030504040204" pitchFamily="34" charset="-128"/>
                <a:cs typeface="Meiryo UI" panose="020B0604030504040204" pitchFamily="34" charset="-128"/>
              </a:rPr>
              <a:t>HbA</a:t>
            </a:r>
            <a:endParaRPr lang="cs-CZ" sz="16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6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Fetální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600" dirty="0">
                <a:latin typeface="Meiryo UI" panose="020B0604030504040204" pitchFamily="34" charset="-128"/>
                <a:ea typeface="Meiryo UI" panose="020B0604030504040204" pitchFamily="34" charset="-128"/>
                <a:cs typeface="Meiryo UI" panose="020B0604030504040204" pitchFamily="34" charset="-128"/>
              </a:rPr>
              <a:t>	 - </a:t>
            </a:r>
            <a:r>
              <a:rPr lang="cs-CZ" sz="1600" b="1" i="1" dirty="0" err="1">
                <a:latin typeface="Meiryo UI" panose="020B0604030504040204" pitchFamily="34" charset="-128"/>
                <a:ea typeface="Meiryo UI" panose="020B0604030504040204" pitchFamily="34" charset="-128"/>
                <a:cs typeface="Meiryo UI" panose="020B0604030504040204" pitchFamily="34" charset="-128"/>
              </a:rPr>
              <a:t>Hb</a:t>
            </a:r>
            <a:r>
              <a:rPr lang="cs-CZ" sz="1600" b="1" i="1" dirty="0">
                <a:latin typeface="Meiryo UI" panose="020B0604030504040204" pitchFamily="34" charset="-128"/>
                <a:ea typeface="Meiryo UI" panose="020B0604030504040204" pitchFamily="34" charset="-128"/>
                <a:cs typeface="Meiryo UI" panose="020B0604030504040204" pitchFamily="34" charset="-128"/>
              </a:rPr>
              <a:t> F (2</a:t>
            </a:r>
            <a:r>
              <a:rPr lang="el-GR" sz="1600" b="1" i="1" dirty="0">
                <a:latin typeface="Meiryo UI" panose="020B0604030504040204" pitchFamily="34" charset="-128"/>
                <a:ea typeface="Meiryo UI" panose="020B0604030504040204" pitchFamily="34" charset="-128"/>
                <a:cs typeface="Meiryo UI" panose="020B0604030504040204" pitchFamily="34" charset="-128"/>
              </a:rPr>
              <a:t>α2γ</a:t>
            </a:r>
            <a:r>
              <a:rPr lang="cs-CZ" sz="1600" b="1" i="1" dirty="0">
                <a:latin typeface="Meiryo UI" panose="020B0604030504040204" pitchFamily="34" charset="-128"/>
                <a:ea typeface="Meiryo UI" panose="020B0604030504040204" pitchFamily="34" charset="-128"/>
                <a:cs typeface="Meiryo UI" panose="020B0604030504040204" pitchFamily="34" charset="-128"/>
              </a:rPr>
              <a:t>)</a:t>
            </a:r>
            <a:r>
              <a:rPr lang="cs-CZ" sz="1600" dirty="0">
                <a:latin typeface="Meiryo UI" panose="020B0604030504040204" pitchFamily="34" charset="-128"/>
                <a:ea typeface="Meiryo UI" panose="020B0604030504040204" pitchFamily="34" charset="-128"/>
                <a:cs typeface="Meiryo UI" panose="020B0604030504040204" pitchFamily="34" charset="-128"/>
              </a:rPr>
              <a:t>: tvořen u plodu, po narození je odbouráván a 			                        nahrazován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r>
              <a:rPr lang="cs-CZ" sz="1600" dirty="0">
                <a:latin typeface="Meiryo UI" panose="020B0604030504040204" pitchFamily="34" charset="-128"/>
                <a:ea typeface="Meiryo UI" panose="020B0604030504040204" pitchFamily="34" charset="-128"/>
                <a:cs typeface="Meiryo UI" panose="020B0604030504040204" pitchFamily="34" charset="-128"/>
              </a:rPr>
              <a:t> A; u novorozenců až 70% celkového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endParaRPr lang="cs-CZ" sz="16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600" dirty="0">
                <a:latin typeface="Meiryo UI" panose="020B0604030504040204" pitchFamily="34" charset="-128"/>
                <a:ea typeface="Meiryo UI" panose="020B0604030504040204" pitchFamily="34" charset="-128"/>
                <a:cs typeface="Meiryo UI" panose="020B0604030504040204" pitchFamily="34" charset="-128"/>
              </a:rPr>
              <a:t>	</a:t>
            </a:r>
            <a:r>
              <a:rPr lang="cs-CZ" sz="1300" b="1" dirty="0">
                <a:latin typeface="Meiryo UI" panose="020B0604030504040204" pitchFamily="34" charset="-128"/>
                <a:ea typeface="Meiryo UI" panose="020B0604030504040204" pitchFamily="34" charset="-128"/>
                <a:cs typeface="Meiryo UI" panose="020B0604030504040204" pitchFamily="34" charset="-128"/>
              </a:rPr>
              <a:t>Embryonální </a:t>
            </a:r>
            <a:r>
              <a:rPr lang="cs-CZ" sz="1300" b="1" dirty="0" err="1">
                <a:latin typeface="Meiryo UI" panose="020B0604030504040204" pitchFamily="34" charset="-128"/>
                <a:ea typeface="Meiryo UI" panose="020B0604030504040204" pitchFamily="34" charset="-128"/>
                <a:cs typeface="Meiryo UI" panose="020B0604030504040204" pitchFamily="34" charset="-128"/>
              </a:rPr>
              <a:t>Hb</a:t>
            </a:r>
            <a:endParaRPr lang="cs-CZ" sz="13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300" dirty="0">
                <a:latin typeface="Meiryo UI" panose="020B0604030504040204" pitchFamily="34" charset="-128"/>
                <a:ea typeface="Meiryo UI" panose="020B0604030504040204" pitchFamily="34" charset="-128"/>
                <a:cs typeface="Meiryo UI" panose="020B0604030504040204" pitchFamily="34" charset="-128"/>
              </a:rPr>
              <a:t>	 - tvořen u embryí buňkami krevních ostrůvků žloutkového váčku v prvních týdnech </a:t>
            </a:r>
          </a:p>
          <a:p>
            <a:pPr marL="0" indent="0">
              <a:buNone/>
            </a:pPr>
            <a:r>
              <a:rPr lang="cs-CZ" sz="1300" dirty="0">
                <a:latin typeface="Meiryo UI" panose="020B0604030504040204" pitchFamily="34" charset="-128"/>
                <a:ea typeface="Meiryo UI" panose="020B0604030504040204" pitchFamily="34" charset="-128"/>
                <a:cs typeface="Meiryo UI" panose="020B0604030504040204" pitchFamily="34" charset="-128"/>
              </a:rPr>
              <a:t>	   vývoje, později je nahrazen </a:t>
            </a:r>
            <a:r>
              <a:rPr lang="cs-CZ" sz="1300" dirty="0" err="1">
                <a:latin typeface="Meiryo UI" panose="020B0604030504040204" pitchFamily="34" charset="-128"/>
                <a:ea typeface="Meiryo UI" panose="020B0604030504040204" pitchFamily="34" charset="-128"/>
                <a:cs typeface="Meiryo UI" panose="020B0604030504040204" pitchFamily="34" charset="-128"/>
              </a:rPr>
              <a:t>Hb</a:t>
            </a:r>
            <a:r>
              <a:rPr lang="cs-CZ" sz="1300" dirty="0">
                <a:latin typeface="Meiryo UI" panose="020B0604030504040204" pitchFamily="34" charset="-128"/>
                <a:ea typeface="Meiryo UI" panose="020B0604030504040204" pitchFamily="34" charset="-128"/>
                <a:cs typeface="Meiryo UI" panose="020B0604030504040204" pitchFamily="34" charset="-128"/>
              </a:rPr>
              <a:t> F</a:t>
            </a:r>
          </a:p>
          <a:p>
            <a:pPr marL="0" indent="0">
              <a:buNone/>
            </a:pPr>
            <a:r>
              <a:rPr lang="cs-CZ" sz="1300" dirty="0">
                <a:latin typeface="Meiryo UI" panose="020B0604030504040204" pitchFamily="34" charset="-128"/>
                <a:ea typeface="Meiryo UI" panose="020B0604030504040204" pitchFamily="34" charset="-128"/>
                <a:cs typeface="Meiryo UI" panose="020B0604030504040204" pitchFamily="34" charset="-128"/>
              </a:rPr>
              <a:t>	 - </a:t>
            </a:r>
            <a:r>
              <a:rPr lang="cs-CZ" sz="1300" dirty="0" err="1">
                <a:latin typeface="Meiryo UI" panose="020B0604030504040204" pitchFamily="34" charset="-128"/>
                <a:ea typeface="Meiryo UI" panose="020B0604030504040204" pitchFamily="34" charset="-128"/>
                <a:cs typeface="Meiryo UI" panose="020B0604030504040204" pitchFamily="34" charset="-128"/>
              </a:rPr>
              <a:t>Gower</a:t>
            </a:r>
            <a:r>
              <a:rPr lang="cs-CZ" sz="1300" dirty="0">
                <a:latin typeface="Meiryo UI" panose="020B0604030504040204" pitchFamily="34" charset="-128"/>
                <a:ea typeface="Meiryo UI" panose="020B0604030504040204" pitchFamily="34" charset="-128"/>
                <a:cs typeface="Meiryo UI" panose="020B0604030504040204" pitchFamily="34" charset="-128"/>
              </a:rPr>
              <a:t> I (2</a:t>
            </a:r>
            <a:r>
              <a:rPr lang="el-GR" sz="1300" dirty="0">
                <a:latin typeface="Meiryo UI" panose="020B0604030504040204" pitchFamily="34" charset="-128"/>
                <a:ea typeface="Meiryo UI" panose="020B0604030504040204" pitchFamily="34" charset="-128"/>
                <a:cs typeface="Meiryo UI" panose="020B0604030504040204" pitchFamily="34" charset="-128"/>
              </a:rPr>
              <a:t>ζ2ε), </a:t>
            </a:r>
            <a:r>
              <a:rPr lang="cs-CZ" sz="1300" dirty="0" err="1">
                <a:latin typeface="Meiryo UI" panose="020B0604030504040204" pitchFamily="34" charset="-128"/>
                <a:ea typeface="Meiryo UI" panose="020B0604030504040204" pitchFamily="34" charset="-128"/>
                <a:cs typeface="Meiryo UI" panose="020B0604030504040204" pitchFamily="34" charset="-128"/>
              </a:rPr>
              <a:t>Gower</a:t>
            </a:r>
            <a:r>
              <a:rPr lang="cs-CZ" sz="1300" dirty="0">
                <a:latin typeface="Meiryo UI" panose="020B0604030504040204" pitchFamily="34" charset="-128"/>
                <a:ea typeface="Meiryo UI" panose="020B0604030504040204" pitchFamily="34" charset="-128"/>
                <a:cs typeface="Meiryo UI" panose="020B0604030504040204" pitchFamily="34" charset="-128"/>
              </a:rPr>
              <a:t> II (2</a:t>
            </a:r>
            <a:r>
              <a:rPr lang="el-GR" sz="1300" dirty="0">
                <a:latin typeface="Meiryo UI" panose="020B0604030504040204" pitchFamily="34" charset="-128"/>
                <a:ea typeface="Meiryo UI" panose="020B0604030504040204" pitchFamily="34" charset="-128"/>
                <a:cs typeface="Meiryo UI" panose="020B0604030504040204" pitchFamily="34" charset="-128"/>
              </a:rPr>
              <a:t>α2ε), </a:t>
            </a:r>
            <a:r>
              <a:rPr lang="cs-CZ" sz="1300" dirty="0">
                <a:latin typeface="Meiryo UI" panose="020B0604030504040204" pitchFamily="34" charset="-128"/>
                <a:ea typeface="Meiryo UI" panose="020B0604030504040204" pitchFamily="34" charset="-128"/>
                <a:cs typeface="Meiryo UI" panose="020B0604030504040204" pitchFamily="34" charset="-128"/>
              </a:rPr>
              <a:t>Portland (2</a:t>
            </a:r>
            <a:r>
              <a:rPr lang="el-GR" sz="1300" dirty="0">
                <a:latin typeface="Meiryo UI" panose="020B0604030504040204" pitchFamily="34" charset="-128"/>
                <a:ea typeface="Meiryo UI" panose="020B0604030504040204" pitchFamily="34" charset="-128"/>
                <a:cs typeface="Meiryo UI" panose="020B0604030504040204" pitchFamily="34" charset="-128"/>
              </a:rPr>
              <a:t>ζ2γ)</a:t>
            </a:r>
            <a:r>
              <a:rPr lang="cs-CZ" sz="1300" dirty="0">
                <a:latin typeface="Meiryo UI" panose="020B0604030504040204" pitchFamily="34" charset="-128"/>
                <a:ea typeface="Meiryo UI" panose="020B0604030504040204" pitchFamily="34" charset="-128"/>
                <a:cs typeface="Meiryo UI" panose="020B0604030504040204" pitchFamily="34" charset="-128"/>
              </a:rPr>
              <a:t> </a:t>
            </a:r>
            <a:r>
              <a:rPr lang="cs-CZ" sz="1600" dirty="0">
                <a:latin typeface="Meiryo UI" panose="020B0604030504040204" pitchFamily="34" charset="-128"/>
                <a:ea typeface="Meiryo UI" panose="020B0604030504040204" pitchFamily="34" charset="-128"/>
                <a:cs typeface="Meiryo UI" panose="020B0604030504040204" pitchFamily="34" charset="-128"/>
              </a:rPr>
              <a:t> </a:t>
            </a:r>
          </a:p>
          <a:p>
            <a:pPr>
              <a:buFont typeface="Wingdings" panose="05000000000000000000" pitchFamily="2" charset="2"/>
              <a:buChar char="§"/>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2928" y="2852936"/>
            <a:ext cx="431107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456" y="821761"/>
            <a:ext cx="4716016" cy="374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2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Deriváty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5" name="Zástupný symbol pro obsah 4"/>
          <p:cNvSpPr>
            <a:spLocks noGrp="1"/>
          </p:cNvSpPr>
          <p:nvPr>
            <p:ph idx="1"/>
          </p:nvPr>
        </p:nvSpPr>
        <p:spPr>
          <a:xfrm>
            <a:off x="457200" y="836712"/>
            <a:ext cx="8229600" cy="5904656"/>
          </a:xfrm>
        </p:spPr>
        <p:txBody>
          <a:bodyPr>
            <a:normAutofit fontScale="92500" lnSpcReduction="20000"/>
          </a:bodyPr>
          <a:lstStyle/>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Oxy</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t>
            </a: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deoxy</a:t>
            </a:r>
            <a:r>
              <a:rPr lang="cs-CZ" sz="1800" b="1" i="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a:latin typeface="Meiryo UI" panose="020B0604030504040204" pitchFamily="34" charset="-128"/>
                <a:ea typeface="Meiryo UI" panose="020B0604030504040204" pitchFamily="34" charset="-128"/>
                <a:cs typeface="Meiryo UI" panose="020B0604030504040204" pitchFamily="34" charset="-128"/>
              </a:rPr>
              <a:t>s</a:t>
            </a:r>
            <a:r>
              <a:rPr lang="cs-CZ" sz="1700" dirty="0">
                <a:latin typeface="Meiryo UI" panose="020B0604030504040204" pitchFamily="34" charset="-128"/>
                <a:ea typeface="Meiryo UI" panose="020B0604030504040204" pitchFamily="34" charset="-128"/>
                <a:cs typeface="Meiryo UI" panose="020B0604030504040204" pitchFamily="34" charset="-128"/>
              </a:rPr>
              <a:t> navázaným / </a:t>
            </a:r>
            <a:r>
              <a:rPr lang="cs-CZ" sz="1700" b="1" dirty="0">
                <a:latin typeface="Meiryo UI" panose="020B0604030504040204" pitchFamily="34" charset="-128"/>
                <a:ea typeface="Meiryo UI" panose="020B0604030504040204" pitchFamily="34" charset="-128"/>
                <a:cs typeface="Meiryo UI" panose="020B0604030504040204" pitchFamily="34" charset="-128"/>
              </a:rPr>
              <a:t>bez</a:t>
            </a:r>
            <a:r>
              <a:rPr lang="cs-CZ" sz="1700" i="1" dirty="0">
                <a:latin typeface="Meiryo UI" panose="020B0604030504040204" pitchFamily="34" charset="-128"/>
                <a:ea typeface="Meiryo UI" panose="020B0604030504040204" pitchFamily="34" charset="-128"/>
                <a:cs typeface="Meiryo UI" panose="020B0604030504040204" pitchFamily="34" charset="-128"/>
              </a:rPr>
              <a:t> navázaného </a:t>
            </a:r>
            <a:r>
              <a:rPr lang="cs-CZ" sz="1700" b="1" dirty="0">
                <a:latin typeface="Meiryo UI" panose="020B0604030504040204" pitchFamily="34" charset="-128"/>
                <a:ea typeface="Meiryo UI" panose="020B0604030504040204" pitchFamily="34" charset="-128"/>
                <a:cs typeface="Meiryo UI" panose="020B0604030504040204" pitchFamily="34" charset="-128"/>
              </a:rPr>
              <a:t>O</a:t>
            </a:r>
            <a:r>
              <a:rPr lang="cs-CZ" sz="17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má jasně/</a:t>
            </a:r>
            <a:r>
              <a:rPr lang="cs-CZ" sz="1700" i="1" dirty="0">
                <a:latin typeface="Meiryo UI" panose="020B0604030504040204" pitchFamily="34" charset="-128"/>
                <a:ea typeface="Meiryo UI" panose="020B0604030504040204" pitchFamily="34" charset="-128"/>
                <a:cs typeface="Meiryo UI" panose="020B0604030504040204" pitchFamily="34" charset="-128"/>
              </a:rPr>
              <a:t>tmavě</a:t>
            </a:r>
            <a:r>
              <a:rPr lang="cs-CZ" sz="1700" dirty="0">
                <a:latin typeface="Meiryo UI" panose="020B0604030504040204" pitchFamily="34" charset="-128"/>
                <a:ea typeface="Meiryo UI" panose="020B0604030504040204" pitchFamily="34" charset="-128"/>
                <a:cs typeface="Meiryo UI" panose="020B0604030504040204" pitchFamily="34" charset="-128"/>
              </a:rPr>
              <a:t> 	     červenou barvu</a:t>
            </a:r>
          </a:p>
          <a:p>
            <a:pPr algn="just">
              <a:buFont typeface="Wingdings" panose="05000000000000000000" pitchFamily="2" charset="2"/>
              <a:buChar char="§"/>
            </a:pPr>
            <a:endParaRPr lang="cs-CZ" sz="9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KarbaminoHb</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a:latin typeface="Meiryo UI" panose="020B0604030504040204" pitchFamily="34" charset="-128"/>
                <a:ea typeface="Meiryo UI" panose="020B0604030504040204" pitchFamily="34" charset="-128"/>
                <a:cs typeface="Meiryo UI" panose="020B0604030504040204" pitchFamily="34" charset="-128"/>
              </a:rPr>
              <a:t>CO</a:t>
            </a:r>
            <a:r>
              <a:rPr lang="cs-CZ" sz="17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navázaný přes -NH</a:t>
            </a:r>
            <a:r>
              <a:rPr lang="cs-CZ" sz="17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konec </a:t>
            </a:r>
            <a:r>
              <a:rPr lang="el-GR" sz="1700" dirty="0">
                <a:latin typeface="Meiryo UI" panose="020B0604030504040204" pitchFamily="34" charset="-128"/>
                <a:ea typeface="Meiryo UI" panose="020B0604030504040204" pitchFamily="34" charset="-128"/>
                <a:cs typeface="Meiryo UI" panose="020B0604030504040204" pitchFamily="34" charset="-128"/>
              </a:rPr>
              <a:t>β</a:t>
            </a:r>
            <a:r>
              <a:rPr lang="cs-CZ" sz="1700" dirty="0">
                <a:latin typeface="Meiryo UI" panose="020B0604030504040204" pitchFamily="34" charset="-128"/>
                <a:ea typeface="Meiryo UI" panose="020B0604030504040204" pitchFamily="34" charset="-128"/>
                <a:cs typeface="Meiryo UI" panose="020B0604030504040204" pitchFamily="34" charset="-128"/>
              </a:rPr>
              <a:t> řetězce</a:t>
            </a:r>
          </a:p>
          <a:p>
            <a:pPr algn="just">
              <a:buFont typeface="Wingdings" panose="05000000000000000000" pitchFamily="2" charset="2"/>
              <a:buChar char="§"/>
            </a:pPr>
            <a:endParaRPr lang="cs-CZ" sz="9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KarbonylHb</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reversibilní vazba </a:t>
            </a:r>
            <a:r>
              <a:rPr lang="cs-CZ" sz="1700" b="1" dirty="0">
                <a:latin typeface="Meiryo UI" panose="020B0604030504040204" pitchFamily="34" charset="-128"/>
                <a:ea typeface="Meiryo UI" panose="020B0604030504040204" pitchFamily="34" charset="-128"/>
                <a:cs typeface="Meiryo UI" panose="020B0604030504040204" pitchFamily="34" charset="-128"/>
              </a:rPr>
              <a:t>CO</a:t>
            </a:r>
            <a:r>
              <a:rPr lang="cs-CZ" sz="1700" dirty="0">
                <a:latin typeface="Meiryo UI" panose="020B0604030504040204" pitchFamily="34" charset="-128"/>
                <a:ea typeface="Meiryo UI" panose="020B0604030504040204" pitchFamily="34" charset="-128"/>
                <a:cs typeface="Meiryo UI" panose="020B0604030504040204" pitchFamily="34" charset="-128"/>
              </a:rPr>
              <a:t>, který se na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2+ </a:t>
            </a:r>
            <a:r>
              <a:rPr lang="cs-CZ" sz="1700" dirty="0">
                <a:latin typeface="Meiryo UI" panose="020B0604030504040204" pitchFamily="34" charset="-128"/>
                <a:ea typeface="Meiryo UI" panose="020B0604030504040204" pitchFamily="34" charset="-128"/>
                <a:cs typeface="Meiryo UI" panose="020B0604030504040204" pitchFamily="34" charset="-128"/>
              </a:rPr>
              <a:t>váže asi 200-300x 	     pevněji než O</a:t>
            </a:r>
            <a:r>
              <a:rPr lang="cs-CZ" sz="17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i když je vazba reverzibilní, za normálního 		     tlaku jej O</a:t>
            </a:r>
            <a:r>
              <a:rPr lang="cs-CZ" sz="17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z vazby nevytlačí; snížená schopnost krve 		     transportovat kyslík ⇒ </a:t>
            </a:r>
            <a:r>
              <a:rPr lang="cs-CZ" sz="1700" b="1" dirty="0">
                <a:latin typeface="Meiryo UI" panose="020B0604030504040204" pitchFamily="34" charset="-128"/>
                <a:ea typeface="Meiryo UI" panose="020B0604030504040204" pitchFamily="34" charset="-128"/>
                <a:cs typeface="Meiryo UI" panose="020B0604030504040204" pitchFamily="34" charset="-128"/>
              </a:rPr>
              <a:t>tkáňová hypoxie</a:t>
            </a: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indent="0" algn="just">
              <a:buNone/>
            </a:pPr>
            <a:r>
              <a:rPr lang="cs-CZ" sz="1700" dirty="0">
                <a:latin typeface="Meiryo UI" panose="020B0604030504040204" pitchFamily="34" charset="-128"/>
                <a:ea typeface="Meiryo UI" panose="020B0604030504040204" pitchFamily="34" charset="-128"/>
                <a:cs typeface="Meiryo UI" panose="020B0604030504040204" pitchFamily="34" charset="-128"/>
              </a:rPr>
              <a:t>	     - jasně červené zbarvení krve</a:t>
            </a:r>
          </a:p>
          <a:p>
            <a:pPr indent="0" algn="just">
              <a:buNone/>
            </a:pPr>
            <a:endParaRPr lang="cs-CZ" sz="9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MetHb</a:t>
            </a: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700" dirty="0">
                <a:latin typeface="Meiryo UI" panose="020B0604030504040204" pitchFamily="34" charset="-128"/>
                <a:ea typeface="Meiryo UI" panose="020B0604030504040204" pitchFamily="34" charset="-128"/>
                <a:cs typeface="Meiryo UI" panose="020B0604030504040204" pitchFamily="34" charset="-128"/>
              </a:rPr>
              <a:t>oxidace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2+ </a:t>
            </a:r>
            <a:r>
              <a:rPr lang="cs-CZ" sz="1700" dirty="0">
                <a:latin typeface="Meiryo UI" panose="020B0604030504040204" pitchFamily="34" charset="-128"/>
                <a:ea typeface="Meiryo UI" panose="020B0604030504040204" pitchFamily="34" charset="-128"/>
                <a:cs typeface="Meiryo UI" panose="020B0604030504040204" pitchFamily="34" charset="-128"/>
              </a:rPr>
              <a:t>na </a:t>
            </a:r>
            <a:r>
              <a:rPr lang="cs-CZ" sz="1700" b="1" dirty="0">
                <a:latin typeface="Meiryo UI" panose="020B0604030504040204" pitchFamily="34" charset="-128"/>
                <a:ea typeface="Meiryo UI" panose="020B0604030504040204" pitchFamily="34" charset="-128"/>
                <a:cs typeface="Meiryo UI" panose="020B0604030504040204" pitchFamily="34" charset="-128"/>
              </a:rPr>
              <a:t>Fe</a:t>
            </a:r>
            <a:r>
              <a:rPr lang="cs-CZ" sz="1700" b="1"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700" dirty="0">
                <a:latin typeface="Meiryo UI" panose="020B0604030504040204" pitchFamily="34" charset="-128"/>
                <a:ea typeface="Meiryo UI" panose="020B0604030504040204" pitchFamily="34" charset="-128"/>
                <a:cs typeface="Meiryo UI" panose="020B0604030504040204" pitchFamily="34" charset="-128"/>
              </a:rPr>
              <a:t>; za normálních podmínek v krvi asi  </a:t>
            </a:r>
          </a:p>
          <a:p>
            <a:pPr marL="0" indent="0" algn="just">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0,5 – 1 %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MetHb</a:t>
            </a: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marL="0" indent="1077913" algn="just">
              <a:buNone/>
            </a:pPr>
            <a:r>
              <a:rPr lang="cs-CZ" sz="1700" dirty="0">
                <a:latin typeface="Meiryo UI" panose="020B0604030504040204" pitchFamily="34" charset="-128"/>
                <a:ea typeface="Meiryo UI" panose="020B0604030504040204" pitchFamily="34" charset="-128"/>
                <a:cs typeface="Meiryo UI" panose="020B0604030504040204" pitchFamily="34" charset="-128"/>
              </a:rPr>
              <a:t>- hnědé zbarvení krve</a:t>
            </a:r>
          </a:p>
          <a:p>
            <a:pPr algn="just">
              <a:buFont typeface="Wingdings" panose="05000000000000000000" pitchFamily="2" charset="2"/>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           - zpětná redukce: </a:t>
            </a:r>
            <a:r>
              <a:rPr lang="cs-CZ" sz="1700" b="1" dirty="0">
                <a:latin typeface="Meiryo UI" panose="020B0604030504040204" pitchFamily="34" charset="-128"/>
                <a:ea typeface="Meiryo UI" panose="020B0604030504040204" pitchFamily="34" charset="-128"/>
                <a:cs typeface="Meiryo UI" panose="020B0604030504040204" pitchFamily="34" charset="-128"/>
              </a:rPr>
              <a:t>NADH</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err="1">
                <a:latin typeface="Meiryo UI" panose="020B0604030504040204" pitchFamily="34" charset="-128"/>
                <a:ea typeface="Meiryo UI" panose="020B0604030504040204" pitchFamily="34" charset="-128"/>
                <a:cs typeface="Meiryo UI" panose="020B0604030504040204" pitchFamily="34" charset="-128"/>
              </a:rPr>
              <a:t>methemoglobin</a:t>
            </a:r>
            <a:r>
              <a:rPr lang="cs-CZ" sz="1700" b="1" dirty="0">
                <a:latin typeface="Meiryo UI" panose="020B0604030504040204" pitchFamily="34" charset="-128"/>
                <a:ea typeface="Meiryo UI" panose="020B0604030504040204" pitchFamily="34" charset="-128"/>
                <a:cs typeface="Meiryo UI" panose="020B0604030504040204" pitchFamily="34" charset="-128"/>
              </a:rPr>
              <a:t> reduktáza </a:t>
            </a:r>
            <a:r>
              <a:rPr lang="cs-CZ" sz="1700" dirty="0">
                <a:latin typeface="Meiryo UI" panose="020B0604030504040204" pitchFamily="34" charset="-128"/>
                <a:ea typeface="Meiryo UI" panose="020B0604030504040204" pitchFamily="34" charset="-128"/>
                <a:cs typeface="Meiryo UI" panose="020B0604030504040204" pitchFamily="34" charset="-128"/>
              </a:rPr>
              <a:t>(není plně 	      vyvinutý u dětí do 1 roku, navíc: u dětí větší aktivita </a:t>
            </a:r>
            <a:r>
              <a:rPr lang="cs-CZ" sz="1700" dirty="0" err="1">
                <a:latin typeface="Meiryo UI" panose="020B0604030504040204" pitchFamily="34" charset="-128"/>
                <a:ea typeface="Meiryo UI" panose="020B0604030504040204" pitchFamily="34" charset="-128"/>
                <a:cs typeface="Meiryo UI" panose="020B0604030504040204" pitchFamily="34" charset="-128"/>
              </a:rPr>
              <a:t>interstinální</a:t>
            </a:r>
            <a:r>
              <a:rPr lang="cs-CZ" sz="1700" dirty="0">
                <a:latin typeface="Meiryo UI" panose="020B0604030504040204" pitchFamily="34" charset="-128"/>
                <a:ea typeface="Meiryo UI" panose="020B0604030504040204" pitchFamily="34" charset="-128"/>
                <a:cs typeface="Meiryo UI" panose="020B0604030504040204" pitchFamily="34" charset="-128"/>
              </a:rPr>
              <a:t> 	      flóry (hlavně </a:t>
            </a:r>
            <a:r>
              <a:rPr lang="cs-CZ" sz="1700" dirty="0" err="1">
                <a:latin typeface="Meiryo UI" panose="020B0604030504040204" pitchFamily="34" charset="-128"/>
                <a:ea typeface="Meiryo UI" panose="020B0604030504040204" pitchFamily="34" charset="-128"/>
                <a:cs typeface="Meiryo UI" panose="020B0604030504040204" pitchFamily="34" charset="-128"/>
              </a:rPr>
              <a:t>E.coli</a:t>
            </a:r>
            <a:r>
              <a:rPr lang="cs-CZ" sz="1700" dirty="0">
                <a:latin typeface="Meiryo UI" panose="020B0604030504040204" pitchFamily="34" charset="-128"/>
                <a:ea typeface="Meiryo UI" panose="020B0604030504040204" pitchFamily="34" charset="-128"/>
                <a:cs typeface="Meiryo UI" panose="020B0604030504040204" pitchFamily="34" charset="-128"/>
              </a:rPr>
              <a:t>) = větší redukční schopnost – přeměna 	      		dusičnanů na dusitany)</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riziko </a:t>
            </a:r>
            <a:r>
              <a:rPr lang="cs-CZ" sz="1700" dirty="0" err="1">
                <a:latin typeface="Meiryo UI" panose="020B0604030504040204" pitchFamily="34" charset="-128"/>
                <a:ea typeface="Meiryo UI" panose="020B0604030504040204" pitchFamily="34" charset="-128"/>
                <a:cs typeface="Meiryo UI" panose="020B0604030504040204" pitchFamily="34" charset="-128"/>
              </a:rPr>
              <a:t>methemoglobinemie</a:t>
            </a:r>
            <a:r>
              <a:rPr lang="cs-CZ" sz="1700" dirty="0">
                <a:latin typeface="Meiryo UI" panose="020B0604030504040204" pitchFamily="34" charset="-128"/>
                <a:ea typeface="Meiryo UI" panose="020B0604030504040204" pitchFamily="34" charset="-128"/>
                <a:cs typeface="Meiryo UI" panose="020B0604030504040204" pitchFamily="34" charset="-128"/>
              </a:rPr>
              <a:t> u dětí při pití vody s obsahem 	      	      dusičnanů</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oxidaci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2+ </a:t>
            </a:r>
            <a:r>
              <a:rPr lang="cs-CZ" sz="1700" dirty="0">
                <a:latin typeface="Meiryo UI" panose="020B0604030504040204" pitchFamily="34" charset="-128"/>
                <a:ea typeface="Meiryo UI" panose="020B0604030504040204" pitchFamily="34" charset="-128"/>
                <a:cs typeface="Meiryo UI" panose="020B0604030504040204" pitchFamily="34" charset="-128"/>
              </a:rPr>
              <a:t>na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700" dirty="0">
                <a:latin typeface="Meiryo UI" panose="020B0604030504040204" pitchFamily="34" charset="-128"/>
                <a:ea typeface="Meiryo UI" panose="020B0604030504040204" pitchFamily="34" charset="-128"/>
                <a:cs typeface="Meiryo UI" panose="020B0604030504040204" pitchFamily="34" charset="-128"/>
              </a:rPr>
              <a:t> mohou způsobovat např. i anilíny (barviva) 	     nebo </a:t>
            </a:r>
            <a:r>
              <a:rPr lang="cs-CZ" sz="1700" dirty="0" err="1">
                <a:latin typeface="Meiryo UI" panose="020B0604030504040204" pitchFamily="34" charset="-128"/>
                <a:ea typeface="Meiryo UI" panose="020B0604030504040204" pitchFamily="34" charset="-128"/>
                <a:cs typeface="Meiryo UI" panose="020B0604030504040204" pitchFamily="34" charset="-128"/>
              </a:rPr>
              <a:t>sulfoamidy</a:t>
            </a:r>
            <a:r>
              <a:rPr lang="cs-CZ" sz="1700" dirty="0">
                <a:latin typeface="Meiryo UI" panose="020B0604030504040204" pitchFamily="34" charset="-128"/>
                <a:ea typeface="Meiryo UI" panose="020B0604030504040204" pitchFamily="34" charset="-128"/>
                <a:cs typeface="Meiryo UI" panose="020B0604030504040204" pitchFamily="34" charset="-128"/>
              </a:rPr>
              <a:t> (léčiva)</a:t>
            </a:r>
          </a:p>
          <a:p>
            <a:pPr algn="just">
              <a:buFont typeface="Wingdings" panose="05000000000000000000" pitchFamily="2" charset="2"/>
              <a:buChar char="§"/>
            </a:pPr>
            <a:endParaRPr lang="cs-CZ" sz="900" baseline="300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700" b="1" dirty="0" err="1">
                <a:latin typeface="Meiryo UI" panose="020B0604030504040204" pitchFamily="34" charset="-128"/>
                <a:ea typeface="Meiryo UI" panose="020B0604030504040204" pitchFamily="34" charset="-128"/>
                <a:cs typeface="Meiryo UI" panose="020B0604030504040204" pitchFamily="34" charset="-128"/>
              </a:rPr>
              <a:t>SulfHb</a:t>
            </a:r>
            <a:r>
              <a:rPr lang="cs-CZ" sz="1700" b="1" dirty="0">
                <a:latin typeface="Meiryo UI" panose="020B0604030504040204" pitchFamily="34" charset="-128"/>
                <a:ea typeface="Meiryo UI" panose="020B0604030504040204" pitchFamily="34" charset="-128"/>
                <a:cs typeface="Meiryo UI" panose="020B0604030504040204" pitchFamily="34" charset="-128"/>
              </a:rPr>
              <a:t> – </a:t>
            </a:r>
            <a:r>
              <a:rPr lang="cs-CZ" sz="1700" dirty="0">
                <a:latin typeface="Meiryo UI" panose="020B0604030504040204" pitchFamily="34" charset="-128"/>
                <a:ea typeface="Meiryo UI" panose="020B0604030504040204" pitchFamily="34" charset="-128"/>
                <a:cs typeface="Meiryo UI" panose="020B0604030504040204" pitchFamily="34" charset="-128"/>
              </a:rPr>
              <a:t>cyanóza, toxické příčiny (sulfonamidy, nitrity, nitroglycerin, 	  	   acetanilid), není známá léčba – zabránění další intoxikaci, </a:t>
            </a:r>
          </a:p>
          <a:p>
            <a:pPr marL="0" indent="0" algn="just">
              <a:buNone/>
            </a:pPr>
            <a:r>
              <a:rPr lang="cs-CZ" sz="1700" dirty="0">
                <a:latin typeface="Meiryo UI" panose="020B0604030504040204" pitchFamily="34" charset="-128"/>
                <a:ea typeface="Meiryo UI" panose="020B0604030504040204" pitchFamily="34" charset="-128"/>
                <a:cs typeface="Meiryo UI" panose="020B0604030504040204" pitchFamily="34" charset="-128"/>
              </a:rPr>
              <a:t>	   persistence po celou dobu života erytrocytů</a:t>
            </a:r>
          </a:p>
          <a:p>
            <a:pPr marL="0" indent="0" algn="just">
              <a:buNone/>
            </a:pPr>
            <a:endParaRPr lang="cs-CZ" sz="900" b="1"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700" b="1" dirty="0" err="1">
                <a:latin typeface="Meiryo UI" panose="020B0604030504040204" pitchFamily="34" charset="-128"/>
                <a:ea typeface="Meiryo UI" panose="020B0604030504040204" pitchFamily="34" charset="-128"/>
                <a:cs typeface="Meiryo UI" panose="020B0604030504040204" pitchFamily="34" charset="-128"/>
              </a:rPr>
              <a:t>KyanHb</a:t>
            </a: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38107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13284" y="792023"/>
            <a:ext cx="5760640" cy="6340197"/>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cs-CZ" dirty="0" smtClean="0">
                <a:latin typeface="Meiryo UI" panose="020B0604030504040204" pitchFamily="34" charset="-128"/>
                <a:ea typeface="Meiryo UI" panose="020B0604030504040204" pitchFamily="34" charset="-128"/>
                <a:cs typeface="Meiryo UI" panose="020B0604030504040204" pitchFamily="34" charset="-128"/>
              </a:rPr>
              <a:t>Sloučeniny odvozené od </a:t>
            </a:r>
            <a:r>
              <a:rPr lang="cs-CZ" dirty="0" err="1" smtClean="0">
                <a:latin typeface="Meiryo UI" panose="020B0604030504040204" pitchFamily="34" charset="-128"/>
                <a:ea typeface="Meiryo UI" panose="020B0604030504040204" pitchFamily="34" charset="-128"/>
                <a:cs typeface="Meiryo UI" panose="020B0604030504040204" pitchFamily="34" charset="-128"/>
              </a:rPr>
              <a:t>porfinu</a:t>
            </a: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spcAft>
                <a:spcPts val="600"/>
              </a:spcAft>
              <a:buFont typeface="Wingdings" panose="05000000000000000000" pitchFamily="2" charset="2"/>
              <a:buChar char="§"/>
            </a:pPr>
            <a:r>
              <a:rPr lang="cs-CZ" dirty="0" err="1" smtClean="0">
                <a:latin typeface="Meiryo UI" panose="020B0604030504040204" pitchFamily="34" charset="-128"/>
                <a:ea typeface="Meiryo UI" panose="020B0604030504040204" pitchFamily="34" charset="-128"/>
                <a:cs typeface="Meiryo UI" panose="020B0604030504040204" pitchFamily="34" charset="-128"/>
              </a:rPr>
              <a:t>tetrapyrolové</a:t>
            </a:r>
            <a:r>
              <a:rPr lang="cs-CZ" dirty="0" smtClean="0">
                <a:latin typeface="Meiryo UI" panose="020B0604030504040204" pitchFamily="34" charset="-128"/>
                <a:ea typeface="Meiryo UI" panose="020B0604030504040204" pitchFamily="34" charset="-128"/>
                <a:cs typeface="Meiryo UI" panose="020B0604030504040204" pitchFamily="34" charset="-128"/>
              </a:rPr>
              <a:t> </a:t>
            </a:r>
            <a:r>
              <a:rPr lang="cs-CZ" dirty="0">
                <a:latin typeface="Meiryo UI" panose="020B0604030504040204" pitchFamily="34" charset="-128"/>
                <a:ea typeface="Meiryo UI" panose="020B0604030504040204" pitchFamily="34" charset="-128"/>
                <a:cs typeface="Meiryo UI" panose="020B0604030504040204" pitchFamily="34" charset="-128"/>
              </a:rPr>
              <a:t>jádro (</a:t>
            </a:r>
            <a:r>
              <a:rPr lang="cs-CZ" dirty="0" err="1">
                <a:latin typeface="Meiryo UI" panose="020B0604030504040204" pitchFamily="34" charset="-128"/>
                <a:ea typeface="Meiryo UI" panose="020B0604030504040204" pitchFamily="34" charset="-128"/>
                <a:cs typeface="Meiryo UI" panose="020B0604030504040204" pitchFamily="34" charset="-128"/>
              </a:rPr>
              <a:t>porfin</a:t>
            </a:r>
            <a:r>
              <a:rPr lang="cs-CZ" dirty="0">
                <a:latin typeface="Meiryo UI" panose="020B0604030504040204" pitchFamily="34" charset="-128"/>
                <a:ea typeface="Meiryo UI" panose="020B0604030504040204" pitchFamily="34" charset="-128"/>
                <a:cs typeface="Meiryo UI" panose="020B0604030504040204" pitchFamily="34" charset="-128"/>
              </a:rPr>
              <a:t>)</a:t>
            </a:r>
          </a:p>
          <a:p>
            <a:pPr marL="342900" indent="-342900">
              <a:spcAft>
                <a:spcPts val="600"/>
              </a:spcAft>
              <a:buFont typeface="Wingdings" panose="05000000000000000000" pitchFamily="2" charset="2"/>
              <a:buChar char="§"/>
            </a:pPr>
            <a:r>
              <a:rPr lang="cs-CZ" dirty="0" err="1">
                <a:latin typeface="Meiryo UI" panose="020B0604030504040204" pitchFamily="34" charset="-128"/>
                <a:ea typeface="Meiryo UI" panose="020B0604030504040204" pitchFamily="34" charset="-128"/>
                <a:cs typeface="Meiryo UI" panose="020B0604030504040204" pitchFamily="34" charset="-128"/>
              </a:rPr>
              <a:t>substiuenty</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err="1">
                <a:latin typeface="Meiryo UI" panose="020B0604030504040204" pitchFamily="34" charset="-128"/>
                <a:ea typeface="Meiryo UI" panose="020B0604030504040204" pitchFamily="34" charset="-128"/>
                <a:cs typeface="Meiryo UI" panose="020B0604030504040204" pitchFamily="34" charset="-128"/>
              </a:rPr>
              <a:t>methyl</a:t>
            </a:r>
            <a:r>
              <a:rPr lang="cs-CZ" dirty="0">
                <a:latin typeface="Meiryo UI" panose="020B0604030504040204" pitchFamily="34" charset="-128"/>
                <a:ea typeface="Meiryo UI" panose="020B0604030504040204" pitchFamily="34" charset="-128"/>
                <a:cs typeface="Meiryo UI" panose="020B0604030504040204" pitchFamily="34" charset="-128"/>
              </a:rPr>
              <a:t>, vinyl, acetyl, </a:t>
            </a:r>
            <a:r>
              <a:rPr lang="cs-CZ" dirty="0" err="1">
                <a:latin typeface="Meiryo UI" panose="020B0604030504040204" pitchFamily="34" charset="-128"/>
                <a:ea typeface="Meiryo UI" panose="020B0604030504040204" pitchFamily="34" charset="-128"/>
                <a:cs typeface="Meiryo UI" panose="020B0604030504040204" pitchFamily="34" charset="-128"/>
              </a:rPr>
              <a:t>propionyl</a:t>
            </a:r>
            <a:r>
              <a:rPr lang="cs-CZ" dirty="0">
                <a:latin typeface="Meiryo UI" panose="020B0604030504040204" pitchFamily="34" charset="-128"/>
                <a:ea typeface="Meiryo UI" panose="020B0604030504040204" pitchFamily="34" charset="-128"/>
                <a:cs typeface="Meiryo UI" panose="020B0604030504040204" pitchFamily="34" charset="-128"/>
              </a:rPr>
              <a:t> aj.)</a:t>
            </a:r>
          </a:p>
          <a:p>
            <a:pPr marL="342900" indent="-342900">
              <a:spcAft>
                <a:spcPts val="600"/>
              </a:spcAft>
              <a:buFont typeface="Wingdings" panose="05000000000000000000" pitchFamily="2" charset="2"/>
              <a:buChar char="§"/>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spcAft>
                <a:spcPts val="600"/>
              </a:spcAft>
              <a:buFont typeface="Wingdings" panose="05000000000000000000" pitchFamily="2" charset="2"/>
              <a:buChar char="§"/>
            </a:pPr>
            <a:r>
              <a:rPr lang="cs-CZ" dirty="0" err="1">
                <a:latin typeface="Meiryo UI" panose="020B0604030504040204" pitchFamily="34" charset="-128"/>
                <a:ea typeface="Meiryo UI" panose="020B0604030504040204" pitchFamily="34" charset="-128"/>
                <a:cs typeface="Meiryo UI" panose="020B0604030504040204" pitchFamily="34" charset="-128"/>
              </a:rPr>
              <a:t>metaloporfyriny</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err="1">
                <a:latin typeface="Meiryo UI" panose="020B0604030504040204" pitchFamily="34" charset="-128"/>
                <a:ea typeface="Meiryo UI" panose="020B0604030504040204" pitchFamily="34" charset="-128"/>
                <a:cs typeface="Meiryo UI" panose="020B0604030504040204" pitchFamily="34" charset="-128"/>
              </a:rPr>
              <a:t>Fe</a:t>
            </a:r>
            <a:r>
              <a:rPr lang="cs-CZ" dirty="0">
                <a:latin typeface="Meiryo UI" panose="020B0604030504040204" pitchFamily="34" charset="-128"/>
                <a:ea typeface="Meiryo UI" panose="020B0604030504040204" pitchFamily="34" charset="-128"/>
                <a:cs typeface="Meiryo UI" panose="020B0604030504040204" pitchFamily="34" charset="-128"/>
              </a:rPr>
              <a:t>, Mg, Co, </a:t>
            </a:r>
            <a:r>
              <a:rPr lang="cs-CZ" dirty="0" err="1">
                <a:latin typeface="Meiryo UI" panose="020B0604030504040204" pitchFamily="34" charset="-128"/>
                <a:ea typeface="Meiryo UI" panose="020B0604030504040204" pitchFamily="34" charset="-128"/>
                <a:cs typeface="Meiryo UI" panose="020B0604030504040204" pitchFamily="34" charset="-128"/>
              </a:rPr>
              <a:t>Pb</a:t>
            </a:r>
            <a:r>
              <a:rPr lang="cs-CZ" dirty="0" smtClean="0">
                <a:latin typeface="Meiryo UI" panose="020B0604030504040204" pitchFamily="34" charset="-128"/>
                <a:ea typeface="Meiryo UI" panose="020B0604030504040204" pitchFamily="34" charset="-128"/>
                <a:cs typeface="Meiryo UI" panose="020B0604030504040204" pitchFamily="34" charset="-128"/>
              </a:rPr>
              <a:t>)</a:t>
            </a: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spcAft>
                <a:spcPts val="600"/>
              </a:spcAft>
              <a:buFont typeface="Wingdings" panose="05000000000000000000" pitchFamily="2" charset="2"/>
              <a:buChar char="§"/>
            </a:pPr>
            <a:r>
              <a:rPr lang="cs-CZ" dirty="0">
                <a:latin typeface="Meiryo UI" panose="020B0604030504040204" pitchFamily="34" charset="-128"/>
                <a:ea typeface="Meiryo UI" panose="020B0604030504040204" pitchFamily="34" charset="-128"/>
                <a:cs typeface="Meiryo UI" panose="020B0604030504040204" pitchFamily="34" charset="-128"/>
              </a:rPr>
              <a:t>Podle počtu karboxylových skupin rozlišujeme </a:t>
            </a:r>
            <a:r>
              <a:rPr lang="cs-CZ" dirty="0" err="1">
                <a:latin typeface="Meiryo UI" panose="020B0604030504040204" pitchFamily="34" charset="-128"/>
                <a:ea typeface="Meiryo UI" panose="020B0604030504040204" pitchFamily="34" charset="-128"/>
                <a:cs typeface="Meiryo UI" panose="020B0604030504040204" pitchFamily="34" charset="-128"/>
              </a:rPr>
              <a:t>okta</a:t>
            </a:r>
            <a:r>
              <a:rPr lang="cs-CZ" dirty="0">
                <a:latin typeface="Meiryo UI" panose="020B0604030504040204" pitchFamily="34" charset="-128"/>
                <a:ea typeface="Meiryo UI" panose="020B0604030504040204" pitchFamily="34" charset="-128"/>
                <a:cs typeface="Meiryo UI" panose="020B0604030504040204" pitchFamily="34" charset="-128"/>
              </a:rPr>
              <a:t> (8, </a:t>
            </a:r>
            <a:r>
              <a:rPr lang="cs-CZ" dirty="0" err="1">
                <a:latin typeface="Meiryo UI" panose="020B0604030504040204" pitchFamily="34" charset="-128"/>
                <a:ea typeface="Meiryo UI" panose="020B0604030504040204" pitchFamily="34" charset="-128"/>
                <a:cs typeface="Meiryo UI" panose="020B0604030504040204" pitchFamily="34" charset="-128"/>
              </a:rPr>
              <a:t>uroporfyrin</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err="1">
                <a:latin typeface="Meiryo UI" panose="020B0604030504040204" pitchFamily="34" charset="-128"/>
                <a:ea typeface="Meiryo UI" panose="020B0604030504040204" pitchFamily="34" charset="-128"/>
                <a:cs typeface="Meiryo UI" panose="020B0604030504040204" pitchFamily="34" charset="-128"/>
              </a:rPr>
              <a:t>hepta</a:t>
            </a:r>
            <a:r>
              <a:rPr lang="cs-CZ" dirty="0">
                <a:latin typeface="Meiryo UI" panose="020B0604030504040204" pitchFamily="34" charset="-128"/>
                <a:ea typeface="Meiryo UI" panose="020B0604030504040204" pitchFamily="34" charset="-128"/>
                <a:cs typeface="Meiryo UI" panose="020B0604030504040204" pitchFamily="34" charset="-128"/>
              </a:rPr>
              <a:t> (7), </a:t>
            </a:r>
            <a:r>
              <a:rPr lang="cs-CZ" dirty="0" err="1">
                <a:latin typeface="Meiryo UI" panose="020B0604030504040204" pitchFamily="34" charset="-128"/>
                <a:ea typeface="Meiryo UI" panose="020B0604030504040204" pitchFamily="34" charset="-128"/>
                <a:cs typeface="Meiryo UI" panose="020B0604030504040204" pitchFamily="34" charset="-128"/>
              </a:rPr>
              <a:t>hexa</a:t>
            </a:r>
            <a:r>
              <a:rPr lang="cs-CZ" dirty="0">
                <a:latin typeface="Meiryo UI" panose="020B0604030504040204" pitchFamily="34" charset="-128"/>
                <a:ea typeface="Meiryo UI" panose="020B0604030504040204" pitchFamily="34" charset="-128"/>
                <a:cs typeface="Meiryo UI" panose="020B0604030504040204" pitchFamily="34" charset="-128"/>
              </a:rPr>
              <a:t> (6), </a:t>
            </a:r>
            <a:r>
              <a:rPr lang="cs-CZ" dirty="0" err="1">
                <a:latin typeface="Meiryo UI" panose="020B0604030504040204" pitchFamily="34" charset="-128"/>
                <a:ea typeface="Meiryo UI" panose="020B0604030504040204" pitchFamily="34" charset="-128"/>
                <a:cs typeface="Meiryo UI" panose="020B0604030504040204" pitchFamily="34" charset="-128"/>
              </a:rPr>
              <a:t>penta</a:t>
            </a:r>
            <a:r>
              <a:rPr lang="cs-CZ" dirty="0">
                <a:latin typeface="Meiryo UI" panose="020B0604030504040204" pitchFamily="34" charset="-128"/>
                <a:ea typeface="Meiryo UI" panose="020B0604030504040204" pitchFamily="34" charset="-128"/>
                <a:cs typeface="Meiryo UI" panose="020B0604030504040204" pitchFamily="34" charset="-128"/>
              </a:rPr>
              <a:t> (5) </a:t>
            </a:r>
            <a:r>
              <a:rPr lang="cs-CZ" dirty="0" err="1">
                <a:latin typeface="Meiryo UI" panose="020B0604030504040204" pitchFamily="34" charset="-128"/>
                <a:ea typeface="Meiryo UI" panose="020B0604030504040204" pitchFamily="34" charset="-128"/>
                <a:cs typeface="Meiryo UI" panose="020B0604030504040204" pitchFamily="34" charset="-128"/>
              </a:rPr>
              <a:t>tetra</a:t>
            </a:r>
            <a:r>
              <a:rPr lang="cs-CZ" dirty="0">
                <a:latin typeface="Meiryo UI" panose="020B0604030504040204" pitchFamily="34" charset="-128"/>
                <a:ea typeface="Meiryo UI" panose="020B0604030504040204" pitchFamily="34" charset="-128"/>
                <a:cs typeface="Meiryo UI" panose="020B0604030504040204" pitchFamily="34" charset="-128"/>
              </a:rPr>
              <a:t> (4, </a:t>
            </a:r>
            <a:r>
              <a:rPr lang="cs-CZ" dirty="0" err="1">
                <a:latin typeface="Meiryo UI" panose="020B0604030504040204" pitchFamily="34" charset="-128"/>
                <a:ea typeface="Meiryo UI" panose="020B0604030504040204" pitchFamily="34" charset="-128"/>
                <a:cs typeface="Meiryo UI" panose="020B0604030504040204" pitchFamily="34" charset="-128"/>
              </a:rPr>
              <a:t>koproporfyrin</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smtClean="0">
                <a:latin typeface="Meiryo UI" panose="020B0604030504040204" pitchFamily="34" charset="-128"/>
                <a:ea typeface="Meiryo UI" panose="020B0604030504040204" pitchFamily="34" charset="-128"/>
                <a:cs typeface="Meiryo UI" panose="020B0604030504040204" pitchFamily="34" charset="-128"/>
              </a:rPr>
              <a:t>porfyrin</a:t>
            </a:r>
          </a:p>
          <a:p>
            <a:pPr marL="342900" indent="-342900">
              <a:spcAft>
                <a:spcPts val="600"/>
              </a:spcAft>
              <a:buFont typeface="Wingdings" panose="05000000000000000000" pitchFamily="2" charset="2"/>
              <a:buChar char="§"/>
            </a:pPr>
            <a:endParaRPr lang="cs-CZ" dirty="0" smtClean="0">
              <a:latin typeface="Meiryo UI" panose="020B0604030504040204" pitchFamily="34" charset="-128"/>
              <a:ea typeface="Meiryo UI" panose="020B0604030504040204" pitchFamily="34" charset="-128"/>
              <a:cs typeface="Meiryo UI" panose="020B0604030504040204" pitchFamily="34" charset="-128"/>
            </a:endParaRPr>
          </a:p>
          <a:p>
            <a:pPr marL="342900" indent="-342900">
              <a:spcAft>
                <a:spcPts val="600"/>
              </a:spcAft>
              <a:buFont typeface="Wingdings" panose="05000000000000000000" pitchFamily="2" charset="2"/>
              <a:buChar char="§"/>
            </a:pPr>
            <a:r>
              <a:rPr lang="cs-CZ" dirty="0" smtClean="0">
                <a:latin typeface="Meiryo UI" panose="020B0604030504040204" pitchFamily="34" charset="-128"/>
                <a:ea typeface="Meiryo UI" panose="020B0604030504040204" pitchFamily="34" charset="-128"/>
                <a:cs typeface="Meiryo UI" panose="020B0604030504040204" pitchFamily="34" charset="-128"/>
              </a:rPr>
              <a:t>Dle uspořádání substituentů C1-8:</a:t>
            </a:r>
          </a:p>
          <a:p>
            <a:pPr lvl="1">
              <a:spcAft>
                <a:spcPts val="600"/>
              </a:spcAft>
            </a:pPr>
            <a:r>
              <a:rPr lang="cs-CZ" dirty="0" smtClean="0">
                <a:latin typeface="Meiryo UI" panose="020B0604030504040204" pitchFamily="34" charset="-128"/>
                <a:ea typeface="Meiryo UI" panose="020B0604030504040204" pitchFamily="34" charset="-128"/>
                <a:cs typeface="Meiryo UI" panose="020B0604030504040204" pitchFamily="34" charset="-128"/>
              </a:rPr>
              <a:t>-Symetrické: porfyriny typu I</a:t>
            </a:r>
          </a:p>
          <a:p>
            <a:pPr lvl="1">
              <a:spcAft>
                <a:spcPts val="600"/>
              </a:spcAft>
            </a:pPr>
            <a:r>
              <a:rPr lang="cs-CZ" dirty="0" smtClean="0">
                <a:latin typeface="Meiryo UI" panose="020B0604030504040204" pitchFamily="34" charset="-128"/>
                <a:ea typeface="Meiryo UI" panose="020B0604030504040204" pitchFamily="34" charset="-128"/>
                <a:cs typeface="Meiryo UI" panose="020B0604030504040204" pitchFamily="34" charset="-128"/>
              </a:rPr>
              <a:t>-Asymetrické: porfyriny typu III (nejvýznamnější: hem)</a:t>
            </a:r>
            <a:endParaRPr lang="cs-CZ" dirty="0">
              <a:latin typeface="Meiryo UI" panose="020B0604030504040204" pitchFamily="34" charset="-128"/>
              <a:ea typeface="Meiryo UI" panose="020B0604030504040204" pitchFamily="34" charset="-128"/>
              <a:cs typeface="Meiryo UI" panose="020B0604030504040204" pitchFamily="34" charset="-128"/>
            </a:endParaRPr>
          </a:p>
          <a:p>
            <a:pPr>
              <a:lnSpc>
                <a:spcPct val="150000"/>
              </a:lnSpc>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Wingdings" panose="05000000000000000000" pitchFamily="2" charset="2"/>
              <a:buChar char="§"/>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Courier New" panose="02070309020205020404" pitchFamily="49" charset="0"/>
              <a:buChar char="o"/>
            </a:pPr>
            <a:endParaRPr lang="cs-CZ" sz="2000" dirty="0">
              <a:ln w="12700">
                <a:solidFill>
                  <a:schemeClr val="tx1"/>
                </a:solidFill>
                <a:prstDash val="solid"/>
              </a:ln>
              <a:effectLst/>
              <a:latin typeface="Meiryo UI" panose="020B0604030504040204" pitchFamily="34" charset="-128"/>
              <a:ea typeface="Meiryo UI" panose="020B0604030504040204" pitchFamily="34" charset="-128"/>
              <a:cs typeface="Meiryo UI" panose="020B0604030504040204" pitchFamily="34" charset="-128"/>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764704"/>
            <a:ext cx="2381250" cy="2390775"/>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0"/>
            <a:ext cx="3672408" cy="4305583"/>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4011" y="87426"/>
            <a:ext cx="3819989" cy="4221088"/>
          </a:xfrm>
          <a:prstGeom prst="rect">
            <a:avLst/>
          </a:prstGeom>
        </p:spPr>
      </p:pic>
      <p:sp>
        <p:nvSpPr>
          <p:cNvPr id="2" name="TextovéPole 1"/>
          <p:cNvSpPr txBox="1"/>
          <p:nvPr/>
        </p:nvSpPr>
        <p:spPr>
          <a:xfrm>
            <a:off x="598632" y="192544"/>
            <a:ext cx="2592288" cy="584775"/>
          </a:xfrm>
          <a:prstGeom prst="rect">
            <a:avLst/>
          </a:prstGeom>
          <a:noFill/>
        </p:spPr>
        <p:txBody>
          <a:bodyPr wrap="square" rtlCol="0">
            <a:spAutoFit/>
          </a:bodyPr>
          <a:lstStyle/>
          <a:p>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Porfyriny</a:t>
            </a:r>
            <a:endParaRPr lang="cs-CZ" sz="3200" dirty="0"/>
          </a:p>
        </p:txBody>
      </p:sp>
    </p:spTree>
    <p:extLst>
      <p:ext uri="{BB962C8B-B14F-4D97-AF65-F5344CB8AC3E}">
        <p14:creationId xmlns:p14="http://schemas.microsoft.com/office/powerpoint/2010/main" val="280141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5721499"/>
          </a:xfrm>
        </p:spPr>
        <p:txBody>
          <a:bodyPr/>
          <a:lstStyle/>
          <a:p>
            <a:r>
              <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Glykovaný hemoglobin (HbA1c) </a:t>
            </a:r>
          </a:p>
          <a:p>
            <a:endPar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lvl="3"/>
            <a:r>
              <a:rPr lang="cs-CZ" dirty="0">
                <a:latin typeface="Meiryo UI" panose="020B0604030504040204" pitchFamily="34" charset="-128"/>
                <a:ea typeface="Meiryo UI" panose="020B0604030504040204" pitchFamily="34" charset="-128"/>
                <a:cs typeface="Meiryo UI" panose="020B0604030504040204" pitchFamily="34" charset="-128"/>
              </a:rPr>
              <a:t>neenzymatická vazba glukózy na řetězce globinu </a:t>
            </a:r>
          </a:p>
          <a:p>
            <a:pPr lvl="3"/>
            <a:r>
              <a:rPr lang="cs-CZ" dirty="0">
                <a:latin typeface="Meiryo UI" panose="020B0604030504040204" pitchFamily="34" charset="-128"/>
                <a:ea typeface="Meiryo UI" panose="020B0604030504040204" pitchFamily="34" charset="-128"/>
                <a:cs typeface="Meiryo UI" panose="020B0604030504040204" pitchFamily="34" charset="-128"/>
              </a:rPr>
              <a:t>udává se v </a:t>
            </a:r>
            <a:r>
              <a:rPr lang="cs-CZ" dirty="0" err="1">
                <a:latin typeface="Meiryo UI" panose="020B0604030504040204" pitchFamily="34" charset="-128"/>
                <a:ea typeface="Meiryo UI" panose="020B0604030504040204" pitchFamily="34" charset="-128"/>
                <a:cs typeface="Meiryo UI" panose="020B0604030504040204" pitchFamily="34" charset="-128"/>
              </a:rPr>
              <a:t>mmol</a:t>
            </a:r>
            <a:r>
              <a:rPr lang="cs-CZ" dirty="0">
                <a:latin typeface="Meiryo UI" panose="020B0604030504040204" pitchFamily="34" charset="-128"/>
                <a:ea typeface="Meiryo UI" panose="020B0604030504040204" pitchFamily="34" charset="-128"/>
                <a:cs typeface="Meiryo UI" panose="020B0604030504040204" pitchFamily="34" charset="-128"/>
              </a:rPr>
              <a:t> glykovaného/mol celkového hemoglobinu</a:t>
            </a:r>
          </a:p>
          <a:p>
            <a:pPr lvl="3"/>
            <a:r>
              <a:rPr lang="cs-CZ" dirty="0">
                <a:latin typeface="Meiryo UI" panose="020B0604030504040204" pitchFamily="34" charset="-128"/>
                <a:ea typeface="Meiryo UI" panose="020B0604030504040204" pitchFamily="34" charset="-128"/>
                <a:cs typeface="Meiryo UI" panose="020B0604030504040204" pitchFamily="34" charset="-128"/>
              </a:rPr>
              <a:t>za normálních podmínek asi 20 – 42 </a:t>
            </a:r>
            <a:r>
              <a:rPr lang="cs-CZ" dirty="0" err="1">
                <a:latin typeface="Meiryo UI" panose="020B0604030504040204" pitchFamily="34" charset="-128"/>
                <a:ea typeface="Meiryo UI" panose="020B0604030504040204" pitchFamily="34" charset="-128"/>
                <a:cs typeface="Meiryo UI" panose="020B0604030504040204" pitchFamily="34" charset="-128"/>
              </a:rPr>
              <a:t>mmol</a:t>
            </a:r>
            <a:r>
              <a:rPr lang="cs-CZ" dirty="0">
                <a:latin typeface="Meiryo UI" panose="020B0604030504040204" pitchFamily="34" charset="-128"/>
                <a:ea typeface="Meiryo UI" panose="020B0604030504040204" pitchFamily="34" charset="-128"/>
                <a:cs typeface="Meiryo UI" panose="020B0604030504040204" pitchFamily="34" charset="-128"/>
              </a:rPr>
              <a:t>/mol,     u dobré kompenzace diabetu do 53 </a:t>
            </a:r>
            <a:r>
              <a:rPr lang="cs-CZ" dirty="0" err="1">
                <a:latin typeface="Meiryo UI" panose="020B0604030504040204" pitchFamily="34" charset="-128"/>
                <a:ea typeface="Meiryo UI" panose="020B0604030504040204" pitchFamily="34" charset="-128"/>
                <a:cs typeface="Meiryo UI" panose="020B0604030504040204" pitchFamily="34" charset="-128"/>
              </a:rPr>
              <a:t>mmol</a:t>
            </a:r>
            <a:r>
              <a:rPr lang="cs-CZ" dirty="0">
                <a:latin typeface="Meiryo UI" panose="020B0604030504040204" pitchFamily="34" charset="-128"/>
                <a:ea typeface="Meiryo UI" panose="020B0604030504040204" pitchFamily="34" charset="-128"/>
                <a:cs typeface="Meiryo UI" panose="020B0604030504040204" pitchFamily="34" charset="-128"/>
              </a:rPr>
              <a:t>/mol</a:t>
            </a:r>
          </a:p>
          <a:p>
            <a:pPr lvl="3"/>
            <a:r>
              <a:rPr lang="cs-CZ" dirty="0">
                <a:latin typeface="Meiryo UI" panose="020B0604030504040204" pitchFamily="34" charset="-128"/>
                <a:ea typeface="Meiryo UI" panose="020B0604030504040204" pitchFamily="34" charset="-128"/>
                <a:cs typeface="Meiryo UI" panose="020B0604030504040204" pitchFamily="34" charset="-128"/>
              </a:rPr>
              <a:t>parametr pro zpětné sledování </a:t>
            </a:r>
            <a:r>
              <a:rPr lang="cs-CZ" dirty="0" err="1">
                <a:latin typeface="Meiryo UI" panose="020B0604030504040204" pitchFamily="34" charset="-128"/>
                <a:ea typeface="Meiryo UI" panose="020B0604030504040204" pitchFamily="34" charset="-128"/>
                <a:cs typeface="Meiryo UI" panose="020B0604030504040204" pitchFamily="34" charset="-128"/>
              </a:rPr>
              <a:t>compliance</a:t>
            </a:r>
            <a:r>
              <a:rPr lang="cs-CZ" dirty="0">
                <a:latin typeface="Meiryo UI" panose="020B0604030504040204" pitchFamily="34" charset="-128"/>
                <a:ea typeface="Meiryo UI" panose="020B0604030504040204" pitchFamily="34" charset="-128"/>
                <a:cs typeface="Meiryo UI" panose="020B0604030504040204" pitchFamily="34" charset="-128"/>
              </a:rPr>
              <a:t> pacienta při léčbě diabetu</a:t>
            </a:r>
          </a:p>
          <a:p>
            <a:pPr lvl="3"/>
            <a:r>
              <a:rPr lang="cs-CZ" dirty="0">
                <a:latin typeface="Meiryo UI" panose="020B0604030504040204" pitchFamily="34" charset="-128"/>
                <a:ea typeface="Meiryo UI" panose="020B0604030504040204" pitchFamily="34" charset="-128"/>
                <a:cs typeface="Meiryo UI" panose="020B0604030504040204" pitchFamily="34" charset="-128"/>
              </a:rPr>
              <a:t>Vysoká hodnota (</a:t>
            </a:r>
            <a:r>
              <a:rPr lang="en-US" dirty="0">
                <a:latin typeface="Meiryo UI" panose="020B0604030504040204" pitchFamily="34" charset="-128"/>
                <a:ea typeface="Meiryo UI" panose="020B0604030504040204" pitchFamily="34" charset="-128"/>
                <a:cs typeface="Meiryo UI" panose="020B0604030504040204" pitchFamily="34" charset="-128"/>
              </a:rPr>
              <a:t>&gt;60 </a:t>
            </a:r>
            <a:r>
              <a:rPr lang="en-US" dirty="0" err="1">
                <a:latin typeface="Meiryo UI" panose="020B0604030504040204" pitchFamily="34" charset="-128"/>
                <a:ea typeface="Meiryo UI" panose="020B0604030504040204" pitchFamily="34" charset="-128"/>
                <a:cs typeface="Meiryo UI" panose="020B0604030504040204" pitchFamily="34" charset="-128"/>
              </a:rPr>
              <a:t>mmol</a:t>
            </a:r>
            <a:r>
              <a:rPr lang="en-US" dirty="0">
                <a:latin typeface="Meiryo UI" panose="020B0604030504040204" pitchFamily="34" charset="-128"/>
                <a:ea typeface="Meiryo UI" panose="020B0604030504040204" pitchFamily="34" charset="-128"/>
                <a:cs typeface="Meiryo UI" panose="020B0604030504040204" pitchFamily="34" charset="-128"/>
              </a:rPr>
              <a:t>/</a:t>
            </a:r>
            <a:r>
              <a:rPr lang="en-US" dirty="0" err="1">
                <a:latin typeface="Meiryo UI" panose="020B0604030504040204" pitchFamily="34" charset="-128"/>
                <a:ea typeface="Meiryo UI" panose="020B0604030504040204" pitchFamily="34" charset="-128"/>
                <a:cs typeface="Meiryo UI" panose="020B0604030504040204" pitchFamily="34" charset="-128"/>
              </a:rPr>
              <a:t>mol</a:t>
            </a:r>
            <a:r>
              <a:rPr lang="en-US" dirty="0">
                <a:latin typeface="Meiryo UI" panose="020B0604030504040204" pitchFamily="34" charset="-128"/>
                <a:ea typeface="Meiryo UI" panose="020B0604030504040204" pitchFamily="34" charset="-128"/>
                <a:cs typeface="Meiryo UI" panose="020B0604030504040204" pitchFamily="34" charset="-128"/>
              </a:rPr>
              <a:t>] </a:t>
            </a:r>
            <a:r>
              <a:rPr lang="cs-CZ" dirty="0">
                <a:latin typeface="Meiryo UI" panose="020B0604030504040204" pitchFamily="34" charset="-128"/>
                <a:ea typeface="Meiryo UI" panose="020B0604030504040204" pitchFamily="34" charset="-128"/>
                <a:cs typeface="Meiryo UI" panose="020B0604030504040204" pitchFamily="34" charset="-128"/>
              </a:rPr>
              <a:t>– vysoké riziko rozvoje dlouhodobých komplikací (retino-, </a:t>
            </a:r>
            <a:r>
              <a:rPr lang="cs-CZ" dirty="0" err="1">
                <a:latin typeface="Meiryo UI" panose="020B0604030504040204" pitchFamily="34" charset="-128"/>
                <a:ea typeface="Meiryo UI" panose="020B0604030504040204" pitchFamily="34" charset="-128"/>
                <a:cs typeface="Meiryo UI" panose="020B0604030504040204" pitchFamily="34" charset="-128"/>
              </a:rPr>
              <a:t>nefro</a:t>
            </a:r>
            <a:r>
              <a:rPr lang="cs-CZ" dirty="0">
                <a:latin typeface="Meiryo UI" panose="020B0604030504040204" pitchFamily="34" charset="-128"/>
                <a:ea typeface="Meiryo UI" panose="020B0604030504040204" pitchFamily="34" charset="-128"/>
                <a:cs typeface="Meiryo UI" panose="020B0604030504040204" pitchFamily="34" charset="-128"/>
              </a:rPr>
              <a:t>-, neuro-, kardiopatie)</a:t>
            </a:r>
          </a:p>
          <a:p>
            <a:pPr lvl="3"/>
            <a:r>
              <a:rPr lang="cs-CZ" dirty="0">
                <a:latin typeface="Meiryo UI" panose="020B0604030504040204" pitchFamily="34" charset="-128"/>
                <a:ea typeface="Meiryo UI" panose="020B0604030504040204" pitchFamily="34" charset="-128"/>
                <a:cs typeface="Meiryo UI" panose="020B0604030504040204" pitchFamily="34" charset="-128"/>
              </a:rPr>
              <a:t>kompenzace diabetu až 6-8 týdnů zpětně</a:t>
            </a:r>
          </a:p>
          <a:p>
            <a:endParaRPr lang="fr-FR" dirty="0"/>
          </a:p>
        </p:txBody>
      </p:sp>
    </p:spTree>
    <p:extLst>
      <p:ext uri="{BB962C8B-B14F-4D97-AF65-F5344CB8AC3E}">
        <p14:creationId xmlns:p14="http://schemas.microsoft.com/office/powerpoint/2010/main" val="1773649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5721499"/>
          </a:xfrm>
        </p:spPr>
        <p:txBody>
          <a:bodyPr/>
          <a:lstStyle/>
          <a:p>
            <a:r>
              <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Glykovaný hemoglobin (HbA1c) </a:t>
            </a:r>
          </a:p>
          <a:p>
            <a:endPar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980728"/>
            <a:ext cx="6115911" cy="394613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628800"/>
            <a:ext cx="3976861" cy="476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0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891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Syntéza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309410"/>
            <a:ext cx="4392488" cy="548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67544" y="940078"/>
            <a:ext cx="8208912" cy="369332"/>
          </a:xfrm>
          <a:prstGeom prst="rect">
            <a:avLst/>
          </a:prstGeom>
          <a:noFill/>
        </p:spPr>
        <p:txBody>
          <a:bodyPr wrap="square" rtlCol="0">
            <a:spAutoFit/>
          </a:bodyPr>
          <a:lstStyle/>
          <a:p>
            <a:r>
              <a:rPr lang="cs-CZ" dirty="0">
                <a:latin typeface="Meiryo UI" panose="020B0604030504040204" pitchFamily="34" charset="-128"/>
                <a:ea typeface="Meiryo UI" panose="020B0604030504040204" pitchFamily="34" charset="-128"/>
                <a:cs typeface="Meiryo UI" panose="020B0604030504040204" pitchFamily="34" charset="-128"/>
              </a:rPr>
              <a:t>- v kostní dřeni a erytroblastech  (nikoliv v erytrocytech!)</a:t>
            </a:r>
          </a:p>
        </p:txBody>
      </p:sp>
    </p:spTree>
    <p:extLst>
      <p:ext uri="{BB962C8B-B14F-4D97-AF65-F5344CB8AC3E}">
        <p14:creationId xmlns:p14="http://schemas.microsoft.com/office/powerpoint/2010/main" val="32972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tvorby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3" name="Zástupný symbol pro obsah 2"/>
          <p:cNvSpPr>
            <a:spLocks noGrp="1"/>
          </p:cNvSpPr>
          <p:nvPr>
            <p:ph idx="1"/>
          </p:nvPr>
        </p:nvSpPr>
        <p:spPr>
          <a:xfrm>
            <a:off x="457200" y="908720"/>
            <a:ext cx="8435280" cy="5217443"/>
          </a:xfrm>
        </p:spPr>
        <p:txBody>
          <a:bodyPr>
            <a:normAutofit/>
          </a:bodyPr>
          <a:lstStyle/>
          <a:p>
            <a:pPr>
              <a:buFont typeface="Wingdings" panose="05000000000000000000" pitchFamily="2" charset="2"/>
              <a:buChar char="§"/>
            </a:pP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syntézy hemu</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800" b="1" dirty="0">
                <a:latin typeface="Meiryo UI" panose="020B0604030504040204" pitchFamily="34" charset="-128"/>
                <a:ea typeface="Meiryo UI" panose="020B0604030504040204" pitchFamily="34" charset="-128"/>
                <a:cs typeface="Meiryo UI" panose="020B0604030504040204" pitchFamily="34" charset="-128"/>
              </a:rPr>
              <a:t>porfyrie</a:t>
            </a:r>
          </a:p>
          <a:p>
            <a:pPr marL="0" indent="0">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sideropenická</a:t>
            </a:r>
            <a:r>
              <a:rPr lang="cs-CZ" sz="1800" b="1" dirty="0">
                <a:latin typeface="Meiryo UI" panose="020B0604030504040204" pitchFamily="34" charset="-128"/>
                <a:ea typeface="Meiryo UI" panose="020B0604030504040204" pitchFamily="34" charset="-128"/>
                <a:cs typeface="Meiryo UI" panose="020B0604030504040204" pitchFamily="34" charset="-128"/>
              </a:rPr>
              <a:t> anémie </a:t>
            </a:r>
            <a:r>
              <a:rPr lang="cs-CZ" sz="1800" dirty="0">
                <a:latin typeface="Meiryo UI" panose="020B0604030504040204" pitchFamily="34" charset="-128"/>
                <a:ea typeface="Meiryo UI" panose="020B0604030504040204" pitchFamily="34" charset="-128"/>
                <a:cs typeface="Meiryo UI" panose="020B0604030504040204" pitchFamily="34" charset="-128"/>
              </a:rPr>
              <a:t>– anémie z nedostatku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800" b="1" dirty="0">
                <a:latin typeface="Meiryo UI" panose="020B0604030504040204" pitchFamily="34" charset="-128"/>
                <a:ea typeface="Meiryo UI" panose="020B0604030504040204" pitchFamily="34" charset="-128"/>
                <a:cs typeface="Meiryo UI" panose="020B0604030504040204" pitchFamily="34" charset="-128"/>
              </a:rPr>
              <a:t>anémie chronických nemocí </a:t>
            </a:r>
            <a:r>
              <a:rPr lang="cs-CZ" sz="1800" dirty="0">
                <a:latin typeface="Meiryo UI" panose="020B0604030504040204" pitchFamily="34" charset="-128"/>
                <a:ea typeface="Meiryo UI" panose="020B0604030504040204" pitchFamily="34" charset="-128"/>
                <a:cs typeface="Meiryo UI" panose="020B0604030504040204" pitchFamily="34" charset="-128"/>
              </a:rPr>
              <a:t>– porucha mobilizace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800" b="1" dirty="0" err="1">
                <a:latin typeface="Meiryo UI" panose="020B0604030504040204" pitchFamily="34" charset="-128"/>
                <a:ea typeface="Meiryo UI" panose="020B0604030504040204" pitchFamily="34" charset="-128"/>
                <a:cs typeface="Meiryo UI" panose="020B0604030504040204" pitchFamily="34" charset="-128"/>
              </a:rPr>
              <a:t>sideroblastická</a:t>
            </a:r>
            <a:r>
              <a:rPr lang="cs-CZ" sz="1800" b="1" dirty="0">
                <a:latin typeface="Meiryo UI" panose="020B0604030504040204" pitchFamily="34" charset="-128"/>
                <a:ea typeface="Meiryo UI" panose="020B0604030504040204" pitchFamily="34" charset="-128"/>
                <a:cs typeface="Meiryo UI" panose="020B0604030504040204" pitchFamily="34" charset="-128"/>
              </a:rPr>
              <a:t> anémie</a:t>
            </a:r>
            <a:r>
              <a:rPr lang="cs-CZ" sz="1800" dirty="0">
                <a:latin typeface="Meiryo UI" panose="020B0604030504040204" pitchFamily="34" charset="-128"/>
                <a:ea typeface="Meiryo UI" panose="020B0604030504040204" pitchFamily="34" charset="-128"/>
                <a:cs typeface="Meiryo UI" panose="020B0604030504040204" pitchFamily="34" charset="-128"/>
              </a:rPr>
              <a:t> – porucha inkorporace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r>
              <a:rPr lang="cs-CZ" sz="1800" dirty="0">
                <a:latin typeface="Meiryo UI" panose="020B0604030504040204" pitchFamily="34" charset="-128"/>
                <a:ea typeface="Meiryo UI" panose="020B0604030504040204" pitchFamily="34" charset="-128"/>
                <a:cs typeface="Meiryo UI" panose="020B0604030504040204" pitchFamily="34" charset="-128"/>
              </a:rPr>
              <a:t> do </a:t>
            </a:r>
            <a:r>
              <a:rPr lang="cs-CZ" sz="1800" dirty="0" err="1">
                <a:latin typeface="Meiryo UI" panose="020B0604030504040204" pitchFamily="34" charset="-128"/>
                <a:ea typeface="Meiryo UI" panose="020B0604030504040204" pitchFamily="34" charset="-128"/>
                <a:cs typeface="Meiryo UI" panose="020B0604030504040204" pitchFamily="34" charset="-128"/>
              </a:rPr>
              <a:t>Hb</a:t>
            </a:r>
            <a:r>
              <a:rPr lang="cs-CZ" sz="1800" dirty="0">
                <a:latin typeface="Meiryo UI" panose="020B0604030504040204" pitchFamily="34" charset="-128"/>
                <a:ea typeface="Meiryo UI" panose="020B0604030504040204" pitchFamily="34" charset="-128"/>
                <a:cs typeface="Meiryo UI" panose="020B0604030504040204" pitchFamily="34" charset="-128"/>
              </a:rPr>
              <a:t> 	  	  (porucha syntézy </a:t>
            </a:r>
            <a:r>
              <a:rPr lang="cs-CZ" sz="1800" dirty="0" err="1">
                <a:latin typeface="Meiryo UI" panose="020B0604030504040204" pitchFamily="34" charset="-128"/>
                <a:ea typeface="Meiryo UI" panose="020B0604030504040204" pitchFamily="34" charset="-128"/>
                <a:cs typeface="Meiryo UI" panose="020B0604030504040204" pitchFamily="34" charset="-128"/>
              </a:rPr>
              <a:t>protoporfyrinu</a:t>
            </a:r>
            <a:r>
              <a:rPr lang="cs-CZ" sz="1800" dirty="0">
                <a:latin typeface="Meiryo UI" panose="020B0604030504040204" pitchFamily="34" charset="-128"/>
                <a:ea typeface="Meiryo UI" panose="020B0604030504040204" pitchFamily="34" charset="-128"/>
                <a:cs typeface="Meiryo UI" panose="020B0604030504040204" pitchFamily="34" charset="-128"/>
              </a:rPr>
              <a:t> s tvorbou prstenčitých 	 	  </a:t>
            </a:r>
            <a:r>
              <a:rPr lang="cs-CZ" sz="1800" dirty="0" err="1">
                <a:latin typeface="Meiryo UI" panose="020B0604030504040204" pitchFamily="34" charset="-128"/>
                <a:ea typeface="Meiryo UI" panose="020B0604030504040204" pitchFamily="34" charset="-128"/>
                <a:cs typeface="Meiryo UI" panose="020B0604030504040204" pitchFamily="34" charset="-128"/>
              </a:rPr>
              <a:t>sideroblastů</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a:buFont typeface="Wingdings" panose="05000000000000000000" pitchFamily="2" charset="2"/>
              <a:buChar char="§"/>
            </a:pP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867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tvorby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fr-FR" sz="3200" dirty="0"/>
          </a:p>
        </p:txBody>
      </p:sp>
      <p:sp>
        <p:nvSpPr>
          <p:cNvPr id="3" name="Zástupný symbol pro obsah 2"/>
          <p:cNvSpPr>
            <a:spLocks noGrp="1"/>
          </p:cNvSpPr>
          <p:nvPr>
            <p:ph idx="1"/>
          </p:nvPr>
        </p:nvSpPr>
        <p:spPr>
          <a:xfrm>
            <a:off x="457200" y="1052736"/>
            <a:ext cx="8435280" cy="5616624"/>
          </a:xfrm>
        </p:spPr>
        <p:txBody>
          <a:bodyPr>
            <a:normAutofit fontScale="85000" lnSpcReduction="10000"/>
          </a:bodyPr>
          <a:lstStyle/>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syntézy globinu</a:t>
            </a:r>
          </a:p>
          <a:p>
            <a:pPr marL="0" indent="0">
              <a:buNone/>
            </a:pP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b="1" dirty="0">
                <a:latin typeface="Meiryo UI" panose="020B0604030504040204" pitchFamily="34" charset="-128"/>
                <a:ea typeface="Meiryo UI" panose="020B0604030504040204" pitchFamily="34" charset="-128"/>
                <a:cs typeface="Meiryo UI" panose="020B0604030504040204" pitchFamily="34" charset="-128"/>
              </a:rPr>
              <a:t>talasémie</a:t>
            </a:r>
            <a:r>
              <a:rPr lang="cs-CZ" sz="1900" dirty="0">
                <a:latin typeface="Meiryo UI" panose="020B0604030504040204" pitchFamily="34" charset="-128"/>
                <a:ea typeface="Meiryo UI" panose="020B0604030504040204" pitchFamily="34" charset="-128"/>
                <a:cs typeface="Meiryo UI" panose="020B0604030504040204" pitchFamily="34" charset="-128"/>
              </a:rPr>
              <a:t> – geneticky podmíněná snížená nebo chybějící 	   	 	syntéza některého z globinových řetězců </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i="1" dirty="0">
                <a:latin typeface="Meiryo UI" panose="020B0604030504040204" pitchFamily="34" charset="-128"/>
                <a:ea typeface="Meiryo UI" panose="020B0604030504040204" pitchFamily="34" charset="-128"/>
                <a:cs typeface="Meiryo UI" panose="020B0604030504040204" pitchFamily="34" charset="-128"/>
              </a:rPr>
              <a:t>Beta-talasémie – </a:t>
            </a:r>
            <a:r>
              <a:rPr lang="cs-CZ" sz="1900" dirty="0">
                <a:latin typeface="Meiryo UI" panose="020B0604030504040204" pitchFamily="34" charset="-128"/>
                <a:ea typeface="Meiryo UI" panose="020B0604030504040204" pitchFamily="34" charset="-128"/>
                <a:cs typeface="Meiryo UI" panose="020B0604030504040204" pitchFamily="34" charset="-128"/>
              </a:rPr>
              <a:t>omezena produkce ß-řetězců, kompenzace 			syntézou HbA</a:t>
            </a:r>
            <a:r>
              <a:rPr lang="cs-CZ" sz="19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dirty="0" err="1">
                <a:latin typeface="Meiryo UI" panose="020B0604030504040204" pitchFamily="34" charset="-128"/>
                <a:ea typeface="Meiryo UI" panose="020B0604030504040204" pitchFamily="34" charset="-128"/>
                <a:cs typeface="Meiryo UI" panose="020B0604030504040204" pitchFamily="34" charset="-128"/>
              </a:rPr>
              <a:t>HbF</a:t>
            </a:r>
            <a:r>
              <a:rPr lang="cs-CZ" sz="1900" dirty="0">
                <a:latin typeface="Meiryo UI" panose="020B0604030504040204" pitchFamily="34" charset="-128"/>
                <a:ea typeface="Meiryo UI" panose="020B0604030504040204" pitchFamily="34" charset="-128"/>
                <a:cs typeface="Meiryo UI" panose="020B0604030504040204" pitchFamily="34" charset="-128"/>
              </a:rPr>
              <a:t>, (fragilnější Ery, porucha 				zabudovávání </a:t>
            </a:r>
            <a:r>
              <a:rPr lang="cs-CZ" sz="1900" dirty="0" err="1">
                <a:latin typeface="Meiryo UI" panose="020B0604030504040204" pitchFamily="34" charset="-128"/>
                <a:ea typeface="Meiryo UI" panose="020B0604030504040204" pitchFamily="34" charset="-128"/>
                <a:cs typeface="Meiryo UI" panose="020B0604030504040204" pitchFamily="34" charset="-128"/>
              </a:rPr>
              <a:t>Fe</a:t>
            </a:r>
            <a:r>
              <a:rPr lang="cs-CZ" sz="19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endParaRPr lang="cs-CZ" sz="19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a:t>
            </a:r>
            <a:r>
              <a:rPr lang="cs-CZ" sz="1900" b="1" dirty="0" err="1">
                <a:latin typeface="Meiryo UI" panose="020B0604030504040204" pitchFamily="34" charset="-128"/>
                <a:ea typeface="Meiryo UI" panose="020B0604030504040204" pitchFamily="34" charset="-128"/>
                <a:cs typeface="Meiryo UI" panose="020B0604030504040204" pitchFamily="34" charset="-128"/>
              </a:rPr>
              <a:t>hemoglobinopatie</a:t>
            </a:r>
            <a:r>
              <a:rPr lang="cs-CZ" sz="1900" dirty="0">
                <a:latin typeface="Meiryo UI" panose="020B0604030504040204" pitchFamily="34" charset="-128"/>
                <a:ea typeface="Meiryo UI" panose="020B0604030504040204" pitchFamily="34" charset="-128"/>
                <a:cs typeface="Meiryo UI" panose="020B0604030504040204" pitchFamily="34" charset="-128"/>
              </a:rPr>
              <a:t> – vrozené defekty genu tvořícího 				řetězce globinu </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záměna aminokyselin a následná syntéza 			          patologicky změněné molekuly </a:t>
            </a:r>
            <a:r>
              <a:rPr lang="cs-CZ" sz="1900" dirty="0" err="1">
                <a:latin typeface="Meiryo UI" panose="020B0604030504040204" pitchFamily="34" charset="-128"/>
                <a:ea typeface="Meiryo UI" panose="020B0604030504040204" pitchFamily="34" charset="-128"/>
                <a:cs typeface="Meiryo UI" panose="020B0604030504040204" pitchFamily="34" charset="-128"/>
              </a:rPr>
              <a:t>Hb</a:t>
            </a:r>
            <a:r>
              <a:rPr lang="cs-CZ" sz="1900" dirty="0">
                <a:latin typeface="Meiryo UI" panose="020B0604030504040204" pitchFamily="34" charset="-128"/>
                <a:ea typeface="Meiryo UI" panose="020B0604030504040204" pitchFamily="34" charset="-128"/>
                <a:cs typeface="Meiryo UI" panose="020B0604030504040204" pitchFamily="34" charset="-128"/>
              </a:rPr>
              <a:t> 				          (varianty hemoglobinu); nejznámější:</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i="1" dirty="0" err="1">
                <a:latin typeface="Meiryo UI" panose="020B0604030504040204" pitchFamily="34" charset="-128"/>
                <a:ea typeface="Meiryo UI" panose="020B0604030504040204" pitchFamily="34" charset="-128"/>
                <a:cs typeface="Meiryo UI" panose="020B0604030504040204" pitchFamily="34" charset="-128"/>
              </a:rPr>
              <a:t>Hemoglobinopatie</a:t>
            </a:r>
            <a:r>
              <a:rPr lang="cs-CZ" sz="1900" i="1" dirty="0">
                <a:latin typeface="Meiryo UI" panose="020B0604030504040204" pitchFamily="34" charset="-128"/>
                <a:ea typeface="Meiryo UI" panose="020B0604030504040204" pitchFamily="34" charset="-128"/>
                <a:cs typeface="Meiryo UI" panose="020B0604030504040204" pitchFamily="34" charset="-128"/>
              </a:rPr>
              <a:t> S</a:t>
            </a:r>
            <a:r>
              <a:rPr lang="cs-CZ" sz="1900" dirty="0">
                <a:latin typeface="Meiryo UI" panose="020B0604030504040204" pitchFamily="34" charset="-128"/>
                <a:ea typeface="Meiryo UI" panose="020B0604030504040204" pitchFamily="34" charset="-128"/>
                <a:cs typeface="Meiryo UI" panose="020B0604030504040204" pitchFamily="34" charset="-128"/>
              </a:rPr>
              <a:t> (Srpkovitá anémie, </a:t>
            </a:r>
            <a:r>
              <a:rPr lang="cs-CZ" sz="1900" dirty="0" err="1">
                <a:latin typeface="Meiryo UI" panose="020B0604030504040204" pitchFamily="34" charset="-128"/>
                <a:ea typeface="Meiryo UI" panose="020B0604030504040204" pitchFamily="34" charset="-128"/>
                <a:cs typeface="Meiryo UI" panose="020B0604030504040204" pitchFamily="34" charset="-128"/>
              </a:rPr>
              <a:t>Glutamin</a:t>
            </a:r>
            <a:r>
              <a:rPr lang="cs-CZ" sz="1900" dirty="0">
                <a:latin typeface="Meiryo UI" panose="020B0604030504040204" pitchFamily="34" charset="-128"/>
                <a:ea typeface="Meiryo UI" panose="020B0604030504040204" pitchFamily="34" charset="-128"/>
                <a:cs typeface="Meiryo UI" panose="020B0604030504040204" pitchFamily="34" charset="-128"/>
              </a:rPr>
              <a:t> ß6 → Val)</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hemolytické projevy, zkrácené přežívání drepanocytů, 			ztráta negativního náboje </a:t>
            </a:r>
            <a:r>
              <a:rPr lang="cs-CZ" sz="1900" dirty="0" err="1">
                <a:latin typeface="Meiryo UI" panose="020B0604030504040204" pitchFamily="34" charset="-128"/>
                <a:ea typeface="Meiryo UI" panose="020B0604030504040204" pitchFamily="34" charset="-128"/>
                <a:cs typeface="Meiryo UI" panose="020B0604030504040204" pitchFamily="34" charset="-128"/>
              </a:rPr>
              <a:t>Hb</a:t>
            </a:r>
            <a:endParaRPr lang="cs-CZ" sz="19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vyšší odolnost vůči malárii</a:t>
            </a:r>
          </a:p>
          <a:p>
            <a:pPr marL="0" indent="0">
              <a:buNone/>
            </a:pPr>
            <a:endParaRPr lang="cs-CZ" sz="1900" dirty="0">
              <a:latin typeface="Meiryo UI" panose="020B0604030504040204" pitchFamily="34" charset="-128"/>
              <a:ea typeface="Meiryo UI" panose="020B0604030504040204" pitchFamily="34" charset="-128"/>
              <a:cs typeface="Meiryo UI" panose="020B0604030504040204" pitchFamily="34" charset="-128"/>
            </a:endParaRPr>
          </a:p>
          <a:p>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Analýza globinových řetězců</a:t>
            </a:r>
            <a:endParaRPr lang="cs-CZ" sz="1000" dirty="0"/>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800" dirty="0">
                <a:latin typeface="Meiryo UI" panose="020B0604030504040204" pitchFamily="34" charset="-128"/>
                <a:ea typeface="Meiryo UI" panose="020B0604030504040204" pitchFamily="34" charset="-128"/>
                <a:cs typeface="Meiryo UI" panose="020B0604030504040204" pitchFamily="34" charset="-128"/>
              </a:rPr>
              <a:t>disociace globinových řetězců a hemu</a:t>
            </a: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800" dirty="0">
                <a:latin typeface="Meiryo UI" panose="020B0604030504040204" pitchFamily="34" charset="-128"/>
                <a:ea typeface="Meiryo UI" panose="020B0604030504040204" pitchFamily="34" charset="-128"/>
                <a:cs typeface="Meiryo UI" panose="020B0604030504040204" pitchFamily="34" charset="-128"/>
              </a:rPr>
              <a:t>následná separace – elektroforeticky, HPLC, isoelektrická </a:t>
            </a:r>
            <a:r>
              <a:rPr lang="cs-CZ" sz="1800" dirty="0" err="1">
                <a:latin typeface="Meiryo UI" panose="020B0604030504040204" pitchFamily="34" charset="-128"/>
                <a:ea typeface="Meiryo UI" panose="020B0604030504040204" pitchFamily="34" charset="-128"/>
                <a:cs typeface="Meiryo UI" panose="020B0604030504040204" pitchFamily="34" charset="-128"/>
              </a:rPr>
              <a:t>fokuzace</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možná i analýza pomocí MS</a:t>
            </a:r>
          </a:p>
        </p:txBody>
      </p:sp>
    </p:spTree>
    <p:extLst>
      <p:ext uri="{BB962C8B-B14F-4D97-AF65-F5344CB8AC3E}">
        <p14:creationId xmlns:p14="http://schemas.microsoft.com/office/powerpoint/2010/main" val="2128343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925"/>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107504" y="836712"/>
            <a:ext cx="8856984" cy="5289451"/>
          </a:xfrm>
        </p:spPr>
        <p:txBody>
          <a:bodyPr>
            <a:normAutofit/>
          </a:bodyPr>
          <a:lstStyle/>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Spektrofotometrické měření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tHb</a:t>
            </a:r>
            <a:r>
              <a:rPr lang="cs-CZ" sz="1700" dirty="0">
                <a:latin typeface="Meiryo UI" panose="020B0604030504040204" pitchFamily="34" charset="-128"/>
                <a:ea typeface="Meiryo UI" panose="020B0604030504040204" pitchFamily="34" charset="-128"/>
                <a:cs typeface="Meiryo UI" panose="020B0604030504040204" pitchFamily="34" charset="-128"/>
              </a:rPr>
              <a:t> i jeho deriváty mají charakteristická absorpční spektra ve viditelné oblasti záření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typická výrazná absorpční maxima v oblasti </a:t>
            </a:r>
            <a:r>
              <a:rPr lang="cs-CZ" sz="1700" b="1" dirty="0">
                <a:latin typeface="Meiryo UI" panose="020B0604030504040204" pitchFamily="34" charset="-128"/>
                <a:ea typeface="Meiryo UI" panose="020B0604030504040204" pitchFamily="34" charset="-128"/>
                <a:cs typeface="Meiryo UI" panose="020B0604030504040204" pitchFamily="34" charset="-128"/>
              </a:rPr>
              <a:t>400–430</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err="1">
                <a:latin typeface="Meiryo UI" panose="020B0604030504040204" pitchFamily="34" charset="-128"/>
                <a:ea typeface="Meiryo UI" panose="020B0604030504040204" pitchFamily="34" charset="-128"/>
                <a:cs typeface="Meiryo UI" panose="020B0604030504040204" pitchFamily="34" charset="-128"/>
              </a:rPr>
              <a:t>nm</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a:t>
            </a:r>
            <a:r>
              <a:rPr lang="cs-CZ" sz="1700" dirty="0" err="1">
                <a:latin typeface="Meiryo UI" panose="020B0604030504040204" pitchFamily="34" charset="-128"/>
                <a:ea typeface="Meiryo UI" panose="020B0604030504040204" pitchFamily="34" charset="-128"/>
                <a:cs typeface="Meiryo UI" panose="020B0604030504040204" pitchFamily="34" charset="-128"/>
              </a:rPr>
              <a:t>Soretův</a:t>
            </a:r>
            <a:r>
              <a:rPr lang="cs-CZ" sz="1700" dirty="0">
                <a:latin typeface="Meiryo UI" panose="020B0604030504040204" pitchFamily="34" charset="-128"/>
                <a:ea typeface="Meiryo UI" panose="020B0604030504040204" pitchFamily="34" charset="-128"/>
                <a:cs typeface="Meiryo UI" panose="020B0604030504040204" pitchFamily="34" charset="-128"/>
              </a:rPr>
              <a:t> pás), další absorpční vrcholy jsou podstatně nižší</a:t>
            </a:r>
          </a:p>
          <a:p>
            <a:pPr>
              <a:buFont typeface="Wingdings" panose="05000000000000000000" pitchFamily="2" charset="2"/>
              <a:buChar char="§"/>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979712"/>
            <a:ext cx="7576570" cy="473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467544" y="980728"/>
            <a:ext cx="8496944" cy="5318051"/>
          </a:xfrm>
        </p:spPr>
        <p:txBody>
          <a:bodyPr>
            <a:normAutofit/>
          </a:bodyPr>
          <a:lstStyle/>
          <a:p>
            <a:pPr>
              <a:buFont typeface="Wingdings" panose="05000000000000000000" pitchFamily="2" charset="2"/>
              <a:buChar char="§"/>
            </a:pPr>
            <a:r>
              <a:rPr lang="cs-CZ" sz="18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v plné krvi</a:t>
            </a:r>
          </a:p>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v rámci vyšetření krevního obrazu na </a:t>
            </a:r>
            <a:r>
              <a:rPr lang="cs-CZ" sz="1800" b="1" dirty="0">
                <a:latin typeface="Meiryo UI" panose="020B0604030504040204" pitchFamily="34" charset="-128"/>
                <a:ea typeface="Meiryo UI" panose="020B0604030504040204" pitchFamily="34" charset="-128"/>
                <a:cs typeface="Meiryo UI" panose="020B0604030504040204" pitchFamily="34" charset="-128"/>
              </a:rPr>
              <a:t>hematologických</a:t>
            </a: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analyzátorech</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lýza</a:t>
            </a:r>
            <a:r>
              <a:rPr lang="cs-CZ" sz="1800" dirty="0">
                <a:latin typeface="Meiryo UI" panose="020B0604030504040204" pitchFamily="34" charset="-128"/>
                <a:ea typeface="Meiryo UI" panose="020B0604030504040204" pitchFamily="34" charset="-128"/>
                <a:cs typeface="Meiryo UI" panose="020B0604030504040204" pitchFamily="34" charset="-128"/>
              </a:rPr>
              <a:t> erytrocytů a tvorba opticky stálého 	  	  barevného komplexu s </a:t>
            </a:r>
            <a:r>
              <a:rPr lang="cs-CZ" sz="1800" dirty="0" err="1">
                <a:latin typeface="Meiryo UI" panose="020B0604030504040204" pitchFamily="34" charset="-128"/>
                <a:ea typeface="Meiryo UI" panose="020B0604030504040204" pitchFamily="34" charset="-128"/>
                <a:cs typeface="Meiryo UI" panose="020B0604030504040204" pitchFamily="34" charset="-128"/>
              </a:rPr>
              <a:t>lauryl</a:t>
            </a:r>
            <a:r>
              <a:rPr lang="cs-CZ" sz="1800" dirty="0">
                <a:latin typeface="Meiryo UI" panose="020B0604030504040204" pitchFamily="34" charset="-128"/>
                <a:ea typeface="Meiryo UI" panose="020B0604030504040204" pitchFamily="34" charset="-128"/>
                <a:cs typeface="Meiryo UI" panose="020B0604030504040204" pitchFamily="34" charset="-128"/>
              </a:rPr>
              <a:t> sulfátem sodným nebo</a:t>
            </a:r>
          </a:p>
          <a:p>
            <a:pPr marL="0" indent="0" algn="just">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imidazolem</a:t>
            </a:r>
          </a:p>
          <a:p>
            <a:pPr marL="0" indent="0" algn="just">
              <a:buNone/>
            </a:pPr>
            <a:endParaRPr lang="cs-CZ" sz="1800" i="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a:t>
            </a:r>
            <a:r>
              <a:rPr lang="cs-CZ" sz="1800" dirty="0">
                <a:latin typeface="Meiryo UI" panose="020B0604030504040204" pitchFamily="34" charset="-128"/>
                <a:ea typeface="Meiryo UI" panose="020B0604030504040204" pitchFamily="34" charset="-128"/>
                <a:cs typeface="Meiryo UI" panose="020B0604030504040204" pitchFamily="34" charset="-128"/>
              </a:rPr>
              <a:t>v rámci vyšetření acidobazické rovnováhy na </a:t>
            </a:r>
            <a:r>
              <a:rPr lang="cs-CZ" sz="1800" b="1" dirty="0">
                <a:latin typeface="Meiryo UI" panose="020B0604030504040204" pitchFamily="34" charset="-128"/>
                <a:ea typeface="Meiryo UI" panose="020B0604030504040204" pitchFamily="34" charset="-128"/>
                <a:cs typeface="Meiryo UI" panose="020B0604030504040204" pitchFamily="34" charset="-128"/>
              </a:rPr>
              <a:t>ABR 	  	  	  analyzátorech</a:t>
            </a:r>
            <a:r>
              <a:rPr lang="cs-CZ" sz="1800" dirty="0">
                <a:latin typeface="Meiryo UI" panose="020B0604030504040204" pitchFamily="34" charset="-128"/>
                <a:ea typeface="Meiryo UI" panose="020B0604030504040204" pitchFamily="34" charset="-128"/>
                <a:cs typeface="Meiryo UI" panose="020B0604030504040204" pitchFamily="34" charset="-128"/>
              </a:rPr>
              <a:t>: měření absorpce světla v plné krvi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ABL 825 </a:t>
            </a:r>
            <a:r>
              <a:rPr lang="cs-CZ" sz="1800" dirty="0" err="1">
                <a:latin typeface="Meiryo UI" panose="020B0604030504040204" pitchFamily="34" charset="-128"/>
                <a:ea typeface="Meiryo UI" panose="020B0604030504040204" pitchFamily="34" charset="-128"/>
                <a:cs typeface="Meiryo UI" panose="020B0604030504040204" pitchFamily="34" charset="-128"/>
              </a:rPr>
              <a:t>flex</a:t>
            </a:r>
            <a:r>
              <a:rPr lang="cs-CZ" sz="1800" dirty="0">
                <a:latin typeface="Meiryo UI" panose="020B0604030504040204" pitchFamily="34" charset="-128"/>
                <a:ea typeface="Meiryo UI" panose="020B0604030504040204" pitchFamily="34" charset="-128"/>
                <a:cs typeface="Meiryo UI" panose="020B0604030504040204" pitchFamily="34" charset="-128"/>
              </a:rPr>
              <a:t> (Radiometr) - 1 µl vzorku je ultrazvukově 	</a:t>
            </a:r>
            <a:r>
              <a:rPr lang="cs-CZ" sz="1800" dirty="0" err="1">
                <a:latin typeface="Meiryo UI" panose="020B0604030504040204" pitchFamily="34" charset="-128"/>
                <a:ea typeface="Meiryo UI" panose="020B0604030504040204" pitchFamily="34" charset="-128"/>
                <a:cs typeface="Meiryo UI" panose="020B0604030504040204" pitchFamily="34" charset="-128"/>
              </a:rPr>
              <a:t>zhemolyzován</a:t>
            </a:r>
            <a:r>
              <a:rPr lang="cs-CZ" sz="1800" dirty="0">
                <a:latin typeface="Meiryo UI" panose="020B0604030504040204" pitchFamily="34" charset="-128"/>
                <a:ea typeface="Meiryo UI" panose="020B0604030504040204" pitchFamily="34" charset="-128"/>
                <a:cs typeface="Meiryo UI" panose="020B0604030504040204" pitchFamily="34" charset="-128"/>
              </a:rPr>
              <a:t> v kyvetě, vytvoří se tím opticky čirý roztok,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měření </a:t>
            </a:r>
            <a:r>
              <a:rPr lang="cs-CZ" sz="1800" dirty="0">
                <a:latin typeface="Meiryo UI" panose="020B0604030504040204" pitchFamily="34" charset="-128"/>
                <a:ea typeface="Meiryo UI" panose="020B0604030504040204" pitchFamily="34" charset="-128"/>
                <a:cs typeface="Meiryo UI" panose="020B0604030504040204" pitchFamily="34" charset="-128"/>
              </a:rPr>
              <a:t>	absorbance </a:t>
            </a:r>
            <a:endParaRPr lang="cs-CZ" sz="1800" b="1" i="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Drabkinova</a:t>
            </a:r>
            <a:r>
              <a:rPr lang="cs-CZ" sz="1800" b="1" dirty="0">
                <a:latin typeface="Meiryo UI" panose="020B0604030504040204" pitchFamily="34" charset="-128"/>
                <a:ea typeface="Meiryo UI" panose="020B0604030504040204" pitchFamily="34" charset="-128"/>
                <a:cs typeface="Meiryo UI" panose="020B0604030504040204" pitchFamily="34" charset="-128"/>
              </a:rPr>
              <a:t> metoda (referenční)</a:t>
            </a:r>
            <a:r>
              <a:rPr lang="cs-CZ" sz="1800" dirty="0">
                <a:latin typeface="Meiryo UI" panose="020B0604030504040204" pitchFamily="34" charset="-128"/>
                <a:ea typeface="Meiryo UI" panose="020B0604030504040204" pitchFamily="34" charset="-128"/>
                <a:cs typeface="Meiryo UI" panose="020B0604030504040204" pitchFamily="34" charset="-128"/>
              </a:rPr>
              <a:t>: hemolýza, </a:t>
            </a:r>
            <a:r>
              <a:rPr lang="cs-CZ" sz="1800" b="1" dirty="0">
                <a:latin typeface="Meiryo UI" panose="020B0604030504040204" pitchFamily="34" charset="-128"/>
                <a:ea typeface="Meiryo UI" panose="020B0604030504040204" pitchFamily="34" charset="-128"/>
                <a:cs typeface="Meiryo UI" panose="020B0604030504040204" pitchFamily="34" charset="-128"/>
              </a:rPr>
              <a:t>oxidace Fe</a:t>
            </a:r>
            <a:r>
              <a:rPr lang="cs-CZ" sz="1800" b="1" baseline="30000" dirty="0">
                <a:latin typeface="Meiryo UI" panose="020B0604030504040204" pitchFamily="34" charset="-128"/>
                <a:ea typeface="Meiryo UI" panose="020B0604030504040204" pitchFamily="34" charset="-128"/>
                <a:cs typeface="Meiryo UI" panose="020B0604030504040204" pitchFamily="34" charset="-128"/>
              </a:rPr>
              <a:t>2+</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na 		  Fe</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hexakyanoželezitanem</a:t>
            </a:r>
            <a:r>
              <a:rPr lang="cs-CZ" sz="1800" dirty="0">
                <a:latin typeface="Meiryo UI" panose="020B0604030504040204" pitchFamily="34" charset="-128"/>
                <a:ea typeface="Meiryo UI" panose="020B0604030504040204" pitchFamily="34" charset="-128"/>
                <a:cs typeface="Meiryo UI" panose="020B0604030504040204" pitchFamily="34" charset="-128"/>
              </a:rPr>
              <a:t> draselným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r>
              <a:rPr lang="cs-CZ" sz="1800" baseline="30000" dirty="0" err="1">
                <a:latin typeface="Meiryo UI" panose="020B0604030504040204" pitchFamily="34" charset="-128"/>
                <a:ea typeface="Meiryo UI" panose="020B0604030504040204" pitchFamily="34" charset="-128"/>
                <a:cs typeface="Meiryo UI" panose="020B0604030504040204" pitchFamily="34" charset="-128"/>
              </a:rPr>
              <a:t>III</a:t>
            </a:r>
            <a:r>
              <a:rPr lang="cs-CZ" sz="1800" dirty="0">
                <a:latin typeface="Meiryo UI" panose="020B0604030504040204" pitchFamily="34" charset="-128"/>
                <a:ea typeface="Meiryo UI" panose="020B0604030504040204" pitchFamily="34" charset="-128"/>
                <a:cs typeface="Meiryo UI" panose="020B0604030504040204" pitchFamily="34" charset="-128"/>
              </a:rPr>
              <a:t>(CN)</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6</a:t>
            </a:r>
            <a:r>
              <a:rPr lang="cs-CZ" sz="1800" dirty="0">
                <a:latin typeface="Meiryo UI" panose="020B0604030504040204" pitchFamily="34" charset="-128"/>
                <a:ea typeface="Meiryo UI" panose="020B0604030504040204" pitchFamily="34" charset="-128"/>
                <a:cs typeface="Meiryo UI" panose="020B0604030504040204" pitchFamily="34" charset="-128"/>
              </a:rPr>
              <a:t>]</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za vzniku </a:t>
            </a:r>
            <a:r>
              <a:rPr lang="cs-CZ" sz="1800" b="1" dirty="0" err="1">
                <a:latin typeface="Meiryo UI" panose="020B0604030504040204" pitchFamily="34" charset="-128"/>
                <a:ea typeface="Meiryo UI" panose="020B0604030504040204" pitchFamily="34" charset="-128"/>
                <a:cs typeface="Meiryo UI" panose="020B0604030504040204" pitchFamily="34" charset="-128"/>
              </a:rPr>
              <a:t>metHb</a:t>
            </a:r>
            <a:r>
              <a:rPr lang="cs-CZ" sz="1800" dirty="0">
                <a:latin typeface="Meiryo UI" panose="020B0604030504040204" pitchFamily="34" charset="-128"/>
                <a:ea typeface="Meiryo UI" panose="020B0604030504040204" pitchFamily="34" charset="-128"/>
                <a:cs typeface="Meiryo UI" panose="020B0604030504040204" pitchFamily="34" charset="-128"/>
              </a:rPr>
              <a:t>, který je reakcí s KCN převeden na </a:t>
            </a:r>
            <a:r>
              <a:rPr lang="cs-CZ" sz="1800" b="1" dirty="0" err="1">
                <a:latin typeface="Meiryo UI" panose="020B0604030504040204" pitchFamily="34" charset="-128"/>
                <a:ea typeface="Meiryo UI" panose="020B0604030504040204" pitchFamily="34" charset="-128"/>
                <a:cs typeface="Meiryo UI" panose="020B0604030504040204" pitchFamily="34" charset="-128"/>
              </a:rPr>
              <a:t>kyanHb</a:t>
            </a: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s absorpčním maximem při 540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endParaRPr lang="cs-CZ" sz="1800" b="1" i="1"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5487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467544" y="836712"/>
            <a:ext cx="8229600" cy="5289451"/>
          </a:xfrm>
        </p:spPr>
        <p:txBody>
          <a:bodyPr>
            <a:normAutofit/>
          </a:bodyPr>
          <a:lstStyle/>
          <a:p>
            <a:pPr>
              <a:buFont typeface="Wingdings" panose="05000000000000000000" pitchFamily="2" charset="2"/>
              <a:buChar char="§"/>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2000" b="1" dirty="0">
                <a:latin typeface="Meiryo UI" panose="020B0604030504040204" pitchFamily="34" charset="-128"/>
                <a:ea typeface="Meiryo UI" panose="020B0604030504040204" pitchFamily="34" charset="-128"/>
                <a:cs typeface="Meiryo UI" panose="020B0604030504040204" pitchFamily="34" charset="-128"/>
              </a:rPr>
              <a:t>Stanovení derivátů </a:t>
            </a:r>
            <a:r>
              <a:rPr lang="cs-CZ" sz="2000" b="1" dirty="0" err="1">
                <a:latin typeface="Meiryo UI" panose="020B0604030504040204" pitchFamily="34" charset="-128"/>
                <a:ea typeface="Meiryo UI" panose="020B0604030504040204" pitchFamily="34" charset="-128"/>
                <a:cs typeface="Meiryo UI" panose="020B0604030504040204" pitchFamily="34" charset="-128"/>
              </a:rPr>
              <a:t>Hb</a:t>
            </a: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oximetry</a:t>
            </a:r>
            <a:r>
              <a:rPr lang="cs-CZ" sz="1800" dirty="0">
                <a:latin typeface="Meiryo UI" panose="020B0604030504040204" pitchFamily="34" charset="-128"/>
                <a:ea typeface="Meiryo UI" panose="020B0604030504040204" pitchFamily="34" charset="-128"/>
                <a:cs typeface="Meiryo UI" panose="020B0604030504040204" pitchFamily="34" charset="-128"/>
              </a:rPr>
              <a:t> jsou také součástí ABR analyzátorů</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spektrofotometrická stanovení při různých vlnových délkách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využití charakteristických absorpčních spekter derivátů</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800" b="1" i="1" dirty="0" err="1">
                <a:latin typeface="Meiryo UI" panose="020B0604030504040204" pitchFamily="34" charset="-128"/>
                <a:ea typeface="Meiryo UI" panose="020B0604030504040204" pitchFamily="34" charset="-128"/>
                <a:cs typeface="Meiryo UI" panose="020B0604030504040204" pitchFamily="34" charset="-128"/>
              </a:rPr>
              <a:t>oxy</a:t>
            </a:r>
            <a:r>
              <a:rPr lang="cs-CZ" sz="1800" b="1" i="1" dirty="0">
                <a:latin typeface="Meiryo UI" panose="020B0604030504040204" pitchFamily="34" charset="-128"/>
                <a:ea typeface="Meiryo UI" panose="020B0604030504040204" pitchFamily="34" charset="-128"/>
                <a:cs typeface="Meiryo UI" panose="020B0604030504040204" pitchFamily="34" charset="-128"/>
              </a:rPr>
              <a:t>-/</a:t>
            </a:r>
            <a:r>
              <a:rPr lang="cs-CZ" sz="1800" b="1" i="1" dirty="0" err="1">
                <a:latin typeface="Meiryo UI" panose="020B0604030504040204" pitchFamily="34" charset="-128"/>
                <a:ea typeface="Meiryo UI" panose="020B0604030504040204" pitchFamily="34" charset="-128"/>
                <a:cs typeface="Meiryo UI" panose="020B0604030504040204" pitchFamily="34" charset="-128"/>
              </a:rPr>
              <a:t>deoxyHb</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700" b="1" i="1" dirty="0" err="1">
                <a:latin typeface="Meiryo UI" panose="020B0604030504040204" pitchFamily="34" charset="-128"/>
                <a:ea typeface="Meiryo UI" panose="020B0604030504040204" pitchFamily="34" charset="-128"/>
                <a:cs typeface="Meiryo UI" panose="020B0604030504040204" pitchFamily="34" charset="-128"/>
              </a:rPr>
              <a:t>karbonylHb</a:t>
            </a:r>
            <a:r>
              <a:rPr lang="cs-CZ" sz="1700" dirty="0">
                <a:latin typeface="Meiryo UI" panose="020B0604030504040204" pitchFamily="34" charset="-128"/>
                <a:ea typeface="Meiryo UI" panose="020B0604030504040204" pitchFamily="34" charset="-128"/>
                <a:cs typeface="Meiryo UI" panose="020B0604030504040204" pitchFamily="34" charset="-128"/>
              </a:rPr>
              <a:t>: stabilní maximálně 4 h</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 </a:t>
            </a:r>
            <a:r>
              <a:rPr lang="cs-CZ" sz="1700" b="1" dirty="0" err="1">
                <a:latin typeface="Meiryo UI" panose="020B0604030504040204" pitchFamily="34" charset="-128"/>
                <a:ea typeface="Meiryo UI" panose="020B0604030504040204" pitchFamily="34" charset="-128"/>
                <a:cs typeface="Meiryo UI" panose="020B0604030504040204" pitchFamily="34" charset="-128"/>
              </a:rPr>
              <a:t>metHb</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8419741" cy="600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052736"/>
            <a:ext cx="6572448" cy="4929336"/>
          </a:xfrm>
          <a:prstGeom prst="rect">
            <a:avLst/>
          </a:prstGeom>
        </p:spPr>
      </p:pic>
    </p:spTree>
    <p:extLst>
      <p:ext uri="{BB962C8B-B14F-4D97-AF65-F5344CB8AC3E}">
        <p14:creationId xmlns:p14="http://schemas.microsoft.com/office/powerpoint/2010/main" val="41115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367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457200" y="836712"/>
            <a:ext cx="8229600" cy="5289451"/>
          </a:xfrm>
        </p:spPr>
        <p:txBody>
          <a:bodyPr>
            <a:normAutofit/>
          </a:bodyPr>
          <a:lstStyle/>
          <a:p>
            <a:pPr>
              <a:buFont typeface="Wingdings" panose="05000000000000000000" pitchFamily="2" charset="2"/>
              <a:buChar char="§"/>
            </a:pPr>
            <a:r>
              <a:rPr lang="cs-CZ" sz="1800" b="1" dirty="0">
                <a:latin typeface="Meiryo UI" panose="020B0604030504040204" pitchFamily="34" charset="-128"/>
                <a:ea typeface="Meiryo UI" panose="020B0604030504040204" pitchFamily="34" charset="-128"/>
                <a:cs typeface="Meiryo UI" panose="020B0604030504040204" pitchFamily="34" charset="-128"/>
              </a:rPr>
              <a:t>Stanovení volného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fHb</a:t>
            </a:r>
            <a:r>
              <a:rPr lang="cs-CZ" sz="1800" b="1" dirty="0">
                <a:latin typeface="Meiryo UI" panose="020B0604030504040204" pitchFamily="34" charset="-128"/>
                <a:ea typeface="Meiryo UI" panose="020B0604030504040204" pitchFamily="34" charset="-128"/>
                <a:cs typeface="Meiryo UI" panose="020B0604030504040204" pitchFamily="34" charset="-128"/>
              </a:rPr>
              <a:t>) v plasmě</a:t>
            </a:r>
          </a:p>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indikátor intravaskulární hemolýzy (při anemických stavech) </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dirty="0" err="1">
                <a:latin typeface="Meiryo UI" panose="020B0604030504040204" pitchFamily="34" charset="-128"/>
                <a:ea typeface="Meiryo UI" panose="020B0604030504040204" pitchFamily="34" charset="-128"/>
                <a:cs typeface="Meiryo UI" panose="020B0604030504040204" pitchFamily="34" charset="-128"/>
              </a:rPr>
              <a:t>Ref</a:t>
            </a:r>
            <a:r>
              <a:rPr lang="cs-CZ" sz="1700" dirty="0">
                <a:latin typeface="Meiryo UI" panose="020B0604030504040204" pitchFamily="34" charset="-128"/>
                <a:ea typeface="Meiryo UI" panose="020B0604030504040204" pitchFamily="34" charset="-128"/>
                <a:cs typeface="Meiryo UI" panose="020B0604030504040204" pitchFamily="34" charset="-128"/>
              </a:rPr>
              <a:t>. Mez do:</a:t>
            </a:r>
            <a:r>
              <a:rPr lang="cs-CZ" sz="1700" b="1" dirty="0">
                <a:latin typeface="Meiryo UI" panose="020B0604030504040204" pitchFamily="34" charset="-128"/>
                <a:ea typeface="Meiryo UI" panose="020B0604030504040204" pitchFamily="34" charset="-128"/>
                <a:cs typeface="Meiryo UI" panose="020B0604030504040204" pitchFamily="34" charset="-128"/>
              </a:rPr>
              <a:t> 50 mg/l (30 mg/l)</a:t>
            </a: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b="1" dirty="0">
                <a:latin typeface="Meiryo UI" panose="020B0604030504040204" pitchFamily="34" charset="-128"/>
                <a:ea typeface="Meiryo UI" panose="020B0604030504040204" pitchFamily="34" charset="-128"/>
                <a:cs typeface="Meiryo UI" panose="020B0604030504040204" pitchFamily="34" charset="-128"/>
              </a:rPr>
              <a:t>šetrný odběr</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Li</a:t>
            </a:r>
            <a:r>
              <a:rPr lang="cs-CZ" sz="1700" dirty="0">
                <a:latin typeface="Meiryo UI" panose="020B0604030504040204" pitchFamily="34" charset="-128"/>
                <a:ea typeface="Meiryo UI" panose="020B0604030504040204" pitchFamily="34" charset="-128"/>
                <a:cs typeface="Meiryo UI" panose="020B0604030504040204" pitchFamily="34" charset="-128"/>
              </a:rPr>
              <a:t>-heparin, centrifugace při 2000ot/min</a:t>
            </a:r>
          </a:p>
          <a:p>
            <a:pPr marL="0" indent="0">
              <a:buNone/>
            </a:pPr>
            <a:endParaRPr lang="cs-CZ" sz="1700" b="1"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i="1" dirty="0">
                <a:latin typeface="Meiryo UI" panose="020B0604030504040204" pitchFamily="34" charset="-128"/>
                <a:ea typeface="Meiryo UI" panose="020B0604030504040204" pitchFamily="34" charset="-128"/>
                <a:cs typeface="Meiryo UI" panose="020B0604030504040204" pitchFamily="34" charset="-128"/>
              </a:rPr>
              <a:t>	</a:t>
            </a:r>
            <a:r>
              <a:rPr lang="cs-CZ" sz="1700" i="1"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a:latin typeface="Meiryo UI" panose="020B0604030504040204" pitchFamily="34" charset="-128"/>
                <a:ea typeface="Meiryo UI" panose="020B0604030504040204" pitchFamily="34" charset="-128"/>
                <a:cs typeface="Meiryo UI" panose="020B0604030504040204" pitchFamily="34" charset="-128"/>
              </a:rPr>
              <a:t>automatický analyzátor</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semikvantitativní</a:t>
            </a:r>
            <a:r>
              <a:rPr lang="cs-CZ" sz="1700" dirty="0">
                <a:latin typeface="Meiryo UI" panose="020B0604030504040204" pitchFamily="34" charset="-128"/>
                <a:ea typeface="Meiryo UI" panose="020B0604030504040204" pitchFamily="34" charset="-128"/>
                <a:cs typeface="Meiryo UI" panose="020B0604030504040204" pitchFamily="34" charset="-128"/>
              </a:rPr>
              <a:t> stanovení, 	 	  využívá měření </a:t>
            </a:r>
            <a:r>
              <a:rPr lang="cs-CZ" sz="1700" b="1" dirty="0">
                <a:latin typeface="Meiryo UI" panose="020B0604030504040204" pitchFamily="34" charset="-128"/>
                <a:ea typeface="Meiryo UI" panose="020B0604030504040204" pitchFamily="34" charset="-128"/>
                <a:cs typeface="Meiryo UI" panose="020B0604030504040204" pitchFamily="34" charset="-128"/>
              </a:rPr>
              <a:t>sérových indexů </a:t>
            </a:r>
            <a:r>
              <a:rPr lang="cs-CZ" sz="1700" dirty="0">
                <a:latin typeface="Meiryo UI" panose="020B0604030504040204" pitchFamily="34" charset="-128"/>
                <a:ea typeface="Meiryo UI" panose="020B0604030504040204" pitchFamily="34" charset="-128"/>
                <a:cs typeface="Meiryo UI" panose="020B0604030504040204" pitchFamily="34" charset="-128"/>
              </a:rPr>
              <a:t>(hemoglobin, lipidy, 	 	  bilirubin), měření absorbance při několika různých vlnových 	  délkách (480, 505, 570, 600, 660 a 700 </a:t>
            </a:r>
            <a:r>
              <a:rPr lang="cs-CZ" sz="1700" dirty="0" err="1">
                <a:latin typeface="Meiryo UI" panose="020B0604030504040204" pitchFamily="34" charset="-128"/>
                <a:ea typeface="Meiryo UI" panose="020B0604030504040204" pitchFamily="34" charset="-128"/>
                <a:cs typeface="Meiryo UI" panose="020B0604030504040204" pitchFamily="34" charset="-128"/>
              </a:rPr>
              <a:t>nm</a:t>
            </a:r>
            <a:r>
              <a:rPr lang="cs-CZ" sz="17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b="1" dirty="0">
                <a:latin typeface="Meiryo UI" panose="020B0604030504040204" pitchFamily="34" charset="-128"/>
                <a:ea typeface="Meiryo UI" panose="020B0604030504040204" pitchFamily="34" charset="-128"/>
                <a:cs typeface="Meiryo UI" panose="020B0604030504040204" pitchFamily="34" charset="-128"/>
              </a:rPr>
              <a:t>ruční metoda</a:t>
            </a:r>
            <a:r>
              <a:rPr lang="cs-CZ" sz="1700" dirty="0">
                <a:latin typeface="Meiryo UI" panose="020B0604030504040204" pitchFamily="34" charset="-128"/>
                <a:ea typeface="Meiryo UI" panose="020B0604030504040204" pitchFamily="34" charset="-128"/>
                <a:cs typeface="Meiryo UI" panose="020B0604030504040204" pitchFamily="34" charset="-128"/>
              </a:rPr>
              <a:t>: spektrofotometrické měření při </a:t>
            </a:r>
            <a:r>
              <a:rPr lang="cs-CZ" sz="1700" b="1" dirty="0">
                <a:latin typeface="Meiryo UI" panose="020B0604030504040204" pitchFamily="34" charset="-128"/>
                <a:ea typeface="Meiryo UI" panose="020B0604030504040204" pitchFamily="34" charset="-128"/>
                <a:cs typeface="Meiryo UI" panose="020B0604030504040204" pitchFamily="34" charset="-128"/>
              </a:rPr>
              <a:t>340 – 600 </a:t>
            </a:r>
            <a:r>
              <a:rPr lang="cs-CZ" sz="1700" b="1" dirty="0" err="1">
                <a:latin typeface="Meiryo UI" panose="020B0604030504040204" pitchFamily="34" charset="-128"/>
                <a:ea typeface="Meiryo UI" panose="020B0604030504040204" pitchFamily="34" charset="-128"/>
                <a:cs typeface="Meiryo UI" panose="020B0604030504040204" pitchFamily="34" charset="-128"/>
              </a:rPr>
              <a:t>nm</a:t>
            </a:r>
            <a:r>
              <a:rPr lang="cs-CZ" sz="1700" dirty="0">
                <a:latin typeface="Meiryo UI" panose="020B0604030504040204" pitchFamily="34" charset="-128"/>
                <a:ea typeface="Meiryo UI" panose="020B0604030504040204" pitchFamily="34" charset="-128"/>
                <a:cs typeface="Meiryo UI" panose="020B0604030504040204" pitchFamily="34" charset="-128"/>
              </a:rPr>
              <a:t>, 	  absorpční maximum 420 </a:t>
            </a:r>
            <a:r>
              <a:rPr lang="cs-CZ" sz="1700" dirty="0" err="1" smtClean="0">
                <a:latin typeface="Meiryo UI" panose="020B0604030504040204" pitchFamily="34" charset="-128"/>
                <a:ea typeface="Meiryo UI" panose="020B0604030504040204" pitchFamily="34" charset="-128"/>
                <a:cs typeface="Meiryo UI" panose="020B0604030504040204" pitchFamily="34" charset="-128"/>
              </a:rPr>
              <a:t>nm</a:t>
            </a:r>
            <a:r>
              <a:rPr lang="cs-CZ" sz="1700" dirty="0" smtClean="0">
                <a:latin typeface="Meiryo UI" panose="020B0604030504040204" pitchFamily="34" charset="-128"/>
                <a:ea typeface="Meiryo UI" panose="020B0604030504040204" pitchFamily="34" charset="-128"/>
                <a:cs typeface="Meiryo UI" panose="020B0604030504040204" pitchFamily="34" charset="-128"/>
              </a:rPr>
              <a:t>. Derivuje se max. 403-405 </a:t>
            </a:r>
            <a:r>
              <a:rPr lang="cs-CZ" sz="1700" dirty="0" err="1" smtClean="0">
                <a:latin typeface="Meiryo UI" panose="020B0604030504040204" pitchFamily="34" charset="-128"/>
                <a:ea typeface="Meiryo UI" panose="020B0604030504040204" pitchFamily="34" charset="-128"/>
                <a:cs typeface="Meiryo UI" panose="020B0604030504040204" pitchFamily="34" charset="-128"/>
              </a:rPr>
              <a:t>nm</a:t>
            </a:r>
            <a:r>
              <a:rPr lang="cs-CZ" sz="1700" dirty="0" smtClean="0">
                <a:latin typeface="Meiryo UI" panose="020B0604030504040204" pitchFamily="34" charset="-128"/>
                <a:ea typeface="Meiryo UI" panose="020B0604030504040204" pitchFamily="34" charset="-128"/>
                <a:cs typeface="Meiryo UI" panose="020B0604030504040204" pitchFamily="34" charset="-128"/>
              </a:rPr>
              <a:t>.</a:t>
            </a:r>
            <a:endParaRPr lang="cs-CZ" sz="1700" b="1"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88640"/>
            <a:ext cx="7532844" cy="7556988"/>
          </a:xfrm>
          <a:prstGeom prst="rect">
            <a:avLst/>
          </a:prstGeom>
        </p:spPr>
      </p:pic>
    </p:spTree>
    <p:extLst>
      <p:ext uri="{BB962C8B-B14F-4D97-AF65-F5344CB8AC3E}">
        <p14:creationId xmlns:p14="http://schemas.microsoft.com/office/powerpoint/2010/main" val="17490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651208" y="188640"/>
            <a:ext cx="7377176" cy="523220"/>
          </a:xfrm>
          <a:prstGeom prst="rect">
            <a:avLst/>
          </a:prstGeom>
          <a:noFill/>
        </p:spPr>
        <p:txBody>
          <a:bodyPr wrap="square" rtlCol="0">
            <a:spAutoFit/>
          </a:bodyPr>
          <a:lstStyle/>
          <a:p>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Volný </a:t>
            </a:r>
            <a:r>
              <a:rPr lang="cs-CZ" sz="2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2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vs</a:t>
            </a:r>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bilirubin</a:t>
            </a:r>
          </a:p>
        </p:txBody>
      </p:sp>
      <p:sp>
        <p:nvSpPr>
          <p:cNvPr id="6" name="TextovéPole 5"/>
          <p:cNvSpPr txBox="1"/>
          <p:nvPr/>
        </p:nvSpPr>
        <p:spPr>
          <a:xfrm>
            <a:off x="651208" y="955224"/>
            <a:ext cx="6953560" cy="1923604"/>
          </a:xfrm>
          <a:prstGeom prst="rect">
            <a:avLst/>
          </a:prstGeom>
          <a:noFill/>
        </p:spPr>
        <p:txBody>
          <a:bodyPr wrap="square" rtlCol="0">
            <a:spAutoFit/>
          </a:bodyPr>
          <a:lstStyle/>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Sérum tmavě hnědé barvy</a:t>
            </a:r>
          </a:p>
          <a:p>
            <a:pPr marL="285750" indent="-285750">
              <a:buFontTx/>
              <a:buChar char="-"/>
            </a:pPr>
            <a:r>
              <a:rPr lang="cs-CZ" sz="1700" dirty="0" err="1">
                <a:latin typeface="Meiryo UI" panose="020B0604030504040204" pitchFamily="34" charset="-128"/>
                <a:ea typeface="Meiryo UI" panose="020B0604030504040204" pitchFamily="34" charset="-128"/>
                <a:cs typeface="Meiryo UI" panose="020B0604030504040204" pitchFamily="34" charset="-128"/>
              </a:rPr>
              <a:t>BilT</a:t>
            </a:r>
            <a:r>
              <a:rPr lang="cs-CZ" sz="1700" dirty="0">
                <a:latin typeface="Meiryo UI" panose="020B0604030504040204" pitchFamily="34" charset="-128"/>
                <a:ea typeface="Meiryo UI" panose="020B0604030504040204" pitchFamily="34" charset="-128"/>
                <a:cs typeface="Meiryo UI" panose="020B0604030504040204" pitchFamily="34" charset="-128"/>
              </a:rPr>
              <a:t> = 667,8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 (2,0 – 21,0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a:t>
            </a:r>
          </a:p>
          <a:p>
            <a:pPr marL="285750" indent="-285750">
              <a:buFontTx/>
              <a:buChar char="-"/>
            </a:pPr>
            <a:r>
              <a:rPr lang="cs-CZ" sz="1700" dirty="0" err="1">
                <a:latin typeface="Meiryo UI" panose="020B0604030504040204" pitchFamily="34" charset="-128"/>
                <a:ea typeface="Meiryo UI" panose="020B0604030504040204" pitchFamily="34" charset="-128"/>
                <a:cs typeface="Meiryo UI" panose="020B0604030504040204" pitchFamily="34" charset="-128"/>
              </a:rPr>
              <a:t>BilD</a:t>
            </a:r>
            <a:r>
              <a:rPr lang="cs-CZ" sz="1700" dirty="0">
                <a:latin typeface="Meiryo UI" panose="020B0604030504040204" pitchFamily="34" charset="-128"/>
                <a:ea typeface="Meiryo UI" panose="020B0604030504040204" pitchFamily="34" charset="-128"/>
                <a:cs typeface="Meiryo UI" panose="020B0604030504040204" pitchFamily="34" charset="-128"/>
              </a:rPr>
              <a:t> = 545,8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 (0,0 – 5,0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a:t>
            </a:r>
          </a:p>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SIH = 0,00</a:t>
            </a:r>
          </a:p>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SIL = 88,00</a:t>
            </a:r>
          </a:p>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SII = 837,00 </a:t>
            </a:r>
          </a:p>
          <a:p>
            <a:pPr marL="285750" indent="-285750">
              <a:buFontTx/>
              <a:buChar char="-"/>
            </a:pPr>
            <a:r>
              <a:rPr lang="cs-CZ" sz="1700" dirty="0" err="1">
                <a:latin typeface="Meiryo UI" panose="020B0604030504040204" pitchFamily="34" charset="-128"/>
                <a:ea typeface="Meiryo UI" panose="020B0604030504040204" pitchFamily="34" charset="-128"/>
                <a:cs typeface="Meiryo UI" panose="020B0604030504040204" pitchFamily="34" charset="-128"/>
              </a:rPr>
              <a:t>fHB</a:t>
            </a: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en-US" sz="1700" b="1" dirty="0">
                <a:solidFill>
                  <a:srgbClr val="C00000"/>
                </a:solidFill>
                <a:latin typeface="Meiryo UI" panose="020B0604030504040204" pitchFamily="34" charset="-128"/>
                <a:ea typeface="Meiryo UI" panose="020B0604030504040204" pitchFamily="34" charset="-128"/>
                <a:cs typeface="Meiryo UI" panose="020B0604030504040204" pitchFamily="34" charset="-128"/>
              </a:rPr>
              <a:t>&lt;</a:t>
            </a:r>
            <a:r>
              <a:rPr lang="cs-CZ" sz="1700" b="1" dirty="0">
                <a:solidFill>
                  <a:srgbClr val="C00000"/>
                </a:solidFill>
                <a:latin typeface="Meiryo UI" panose="020B0604030504040204" pitchFamily="34" charset="-128"/>
                <a:ea typeface="Meiryo UI" panose="020B0604030504040204" pitchFamily="34" charset="-128"/>
                <a:cs typeface="Meiryo UI" panose="020B0604030504040204" pitchFamily="34" charset="-128"/>
              </a:rPr>
              <a:t> 50 mg/L</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74732"/>
            <a:ext cx="7217664" cy="6132576"/>
          </a:xfrm>
          <a:prstGeom prst="rect">
            <a:avLst/>
          </a:prstGeom>
        </p:spPr>
      </p:pic>
    </p:spTree>
    <p:extLst>
      <p:ext uri="{BB962C8B-B14F-4D97-AF65-F5344CB8AC3E}">
        <p14:creationId xmlns:p14="http://schemas.microsoft.com/office/powerpoint/2010/main" val="7980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Nadpis 23"/>
          <p:cNvSpPr>
            <a:spLocks noGrp="1"/>
          </p:cNvSpPr>
          <p:nvPr>
            <p:ph type="title"/>
          </p:nvPr>
        </p:nvSpPr>
        <p:spPr>
          <a:xfrm>
            <a:off x="489288" y="147464"/>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Porfyriny – biosyntéza </a:t>
            </a:r>
            <a:endParaRPr lang="cs-CZ" sz="3200" dirty="0"/>
          </a:p>
        </p:txBody>
      </p:sp>
      <p:sp>
        <p:nvSpPr>
          <p:cNvPr id="2" name="Zástupný symbol pro obsah 1"/>
          <p:cNvSpPr>
            <a:spLocks noGrp="1"/>
          </p:cNvSpPr>
          <p:nvPr>
            <p:ph idx="1"/>
          </p:nvPr>
        </p:nvSpPr>
        <p:spPr/>
        <p:txBody>
          <a:bodyPr/>
          <a:lstStyle/>
          <a:p>
            <a:r>
              <a:rPr lang="cs-CZ" dirty="0"/>
              <a:t>Především v kostní dřeni (pro tvorbu hemoglobinu), játrech (tvorba </a:t>
            </a:r>
            <a:r>
              <a:rPr lang="cs-CZ" dirty="0" err="1"/>
              <a:t>hemoproteinů</a:t>
            </a:r>
            <a:r>
              <a:rPr lang="cs-CZ" dirty="0"/>
              <a:t>, cytochromů P-450)</a:t>
            </a:r>
          </a:p>
        </p:txBody>
      </p:sp>
      <p:sp>
        <p:nvSpPr>
          <p:cNvPr id="4" name="Obdélník 3"/>
          <p:cNvSpPr/>
          <p:nvPr/>
        </p:nvSpPr>
        <p:spPr>
          <a:xfrm>
            <a:off x="457200" y="886129"/>
            <a:ext cx="8027773" cy="58886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5" name="Obrázek 2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157" y="897808"/>
            <a:ext cx="8027773" cy="6020830"/>
          </a:xfrm>
          <a:prstGeom prst="rect">
            <a:avLst/>
          </a:prstGeom>
        </p:spPr>
      </p:pic>
      <p:sp>
        <p:nvSpPr>
          <p:cNvPr id="26" name="TextovéPole 25"/>
          <p:cNvSpPr txBox="1"/>
          <p:nvPr/>
        </p:nvSpPr>
        <p:spPr>
          <a:xfrm>
            <a:off x="0" y="6616602"/>
            <a:ext cx="3384376" cy="246221"/>
          </a:xfrm>
          <a:prstGeom prst="rect">
            <a:avLst/>
          </a:prstGeom>
          <a:noFill/>
        </p:spPr>
        <p:txBody>
          <a:bodyPr wrap="square" rtlCol="0">
            <a:spAutoFit/>
          </a:bodyPr>
          <a:lstStyle/>
          <a:p>
            <a:r>
              <a:rPr lang="cs-CZ" sz="1000" i="1" dirty="0"/>
              <a:t>http://www.reactome.org/figures/porphyrin_biosynthesis.jpg</a:t>
            </a:r>
          </a:p>
        </p:txBody>
      </p:sp>
    </p:spTree>
    <p:extLst>
      <p:ext uri="{BB962C8B-B14F-4D97-AF65-F5344CB8AC3E}">
        <p14:creationId xmlns:p14="http://schemas.microsoft.com/office/powerpoint/2010/main" val="34933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p:cNvGraphicFramePr>
            <a:graphicFrameLocks noGrp="1"/>
          </p:cNvGraphicFramePr>
          <p:nvPr>
            <p:extLst>
              <p:ext uri="{D42A27DB-BD31-4B8C-83A1-F6EECF244321}">
                <p14:modId xmlns:p14="http://schemas.microsoft.com/office/powerpoint/2010/main" val="1201293690"/>
              </p:ext>
            </p:extLst>
          </p:nvPr>
        </p:nvGraphicFramePr>
        <p:xfrm>
          <a:off x="794005" y="4099169"/>
          <a:ext cx="6210300" cy="630936"/>
        </p:xfrm>
        <a:graphic>
          <a:graphicData uri="http://schemas.openxmlformats.org/drawingml/2006/table">
            <a:tbl>
              <a:tblPr firstRow="1" firstCol="1" lastRow="1" lastCol="1" bandRow="1" bandCol="1">
                <a:tableStyleId>{5940675A-B579-460E-94D1-54222C63F5DA}</a:tableStyleId>
              </a:tblPr>
              <a:tblGrid>
                <a:gridCol w="1242060">
                  <a:extLst>
                    <a:ext uri="{9D8B030D-6E8A-4147-A177-3AD203B41FA5}">
                      <a16:colId xmlns:a16="http://schemas.microsoft.com/office/drawing/2014/main" val="20000"/>
                    </a:ext>
                  </a:extLst>
                </a:gridCol>
                <a:gridCol w="1242060">
                  <a:extLst>
                    <a:ext uri="{9D8B030D-6E8A-4147-A177-3AD203B41FA5}">
                      <a16:colId xmlns:a16="http://schemas.microsoft.com/office/drawing/2014/main" val="20001"/>
                    </a:ext>
                  </a:extLst>
                </a:gridCol>
                <a:gridCol w="1242060">
                  <a:extLst>
                    <a:ext uri="{9D8B030D-6E8A-4147-A177-3AD203B41FA5}">
                      <a16:colId xmlns:a16="http://schemas.microsoft.com/office/drawing/2014/main" val="20002"/>
                    </a:ext>
                  </a:extLst>
                </a:gridCol>
                <a:gridCol w="1242060">
                  <a:extLst>
                    <a:ext uri="{9D8B030D-6E8A-4147-A177-3AD203B41FA5}">
                      <a16:colId xmlns:a16="http://schemas.microsoft.com/office/drawing/2014/main" val="20003"/>
                    </a:ext>
                  </a:extLst>
                </a:gridCol>
                <a:gridCol w="1242060">
                  <a:extLst>
                    <a:ext uri="{9D8B030D-6E8A-4147-A177-3AD203B41FA5}">
                      <a16:colId xmlns:a16="http://schemas.microsoft.com/office/drawing/2014/main" val="20004"/>
                    </a:ext>
                  </a:extLst>
                </a:gridCol>
              </a:tblGrid>
              <a:tr h="357188">
                <a:tc>
                  <a:txBody>
                    <a:bodyPr/>
                    <a:lstStyle/>
                    <a:p>
                      <a:pPr fontAlgn="auto" hangingPunct="0">
                        <a:lnSpc>
                          <a:spcPct val="115000"/>
                        </a:lnSpc>
                        <a:spcAft>
                          <a:spcPts val="0"/>
                        </a:spcAft>
                      </a:pPr>
                      <a:r>
                        <a:rPr lang="cs-CZ" sz="1200" dirty="0" err="1">
                          <a:effectLst/>
                        </a:rPr>
                        <a:t>kolonoskopický</a:t>
                      </a:r>
                      <a:r>
                        <a:rPr lang="cs-CZ" sz="1200" dirty="0">
                          <a:effectLst/>
                        </a:rPr>
                        <a:t> nález </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Normální</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Nepokročilý adenom</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Pokročilý adenom</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karcinom</a:t>
                      </a:r>
                      <a:endParaRPr lang="cs-CZ" sz="1000" dirty="0">
                        <a:effectLst/>
                        <a:latin typeface="Arial"/>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0"/>
                  </a:ext>
                </a:extLst>
              </a:tr>
              <a:tr h="0">
                <a:tc>
                  <a:txBody>
                    <a:bodyPr/>
                    <a:lstStyle/>
                    <a:p>
                      <a:pPr fontAlgn="auto" hangingPunct="0">
                        <a:lnSpc>
                          <a:spcPct val="115000"/>
                        </a:lnSpc>
                        <a:spcAft>
                          <a:spcPts val="0"/>
                        </a:spcAft>
                      </a:pPr>
                      <a:r>
                        <a:rPr lang="cs-CZ" sz="1200" dirty="0">
                          <a:effectLst/>
                        </a:rPr>
                        <a:t>µg </a:t>
                      </a:r>
                      <a:r>
                        <a:rPr lang="cs-CZ" sz="1200" dirty="0" err="1">
                          <a:effectLst/>
                        </a:rPr>
                        <a:t>Hb</a:t>
                      </a:r>
                      <a:r>
                        <a:rPr lang="cs-CZ" sz="1200" dirty="0">
                          <a:effectLst/>
                        </a:rPr>
                        <a:t>/g</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5 – 9</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9 - 23</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63 - 131</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139 – 295</a:t>
                      </a:r>
                      <a:endParaRPr lang="cs-CZ" sz="1000" dirty="0">
                        <a:effectLst/>
                        <a:latin typeface="Arial"/>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1"/>
                  </a:ext>
                </a:extLst>
              </a:tr>
            </a:tbl>
          </a:graphicData>
        </a:graphic>
      </p:graphicFrame>
      <p:sp>
        <p:nvSpPr>
          <p:cNvPr id="2" name="Nadpis 1"/>
          <p:cNvSpPr>
            <a:spLocks noGrp="1"/>
          </p:cNvSpPr>
          <p:nvPr>
            <p:ph type="title"/>
          </p:nvPr>
        </p:nvSpPr>
        <p:spPr>
          <a:xfrm>
            <a:off x="323528"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323528" y="1124744"/>
            <a:ext cx="8229600" cy="5832648"/>
          </a:xfrm>
        </p:spPr>
        <p:txBody>
          <a:bodyPr>
            <a:normAutofit/>
          </a:bodyPr>
          <a:lstStyle/>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glykovaného hemoglobinu (HbA1c)</a:t>
            </a: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HPLC metoda</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700" b="1" dirty="0" err="1">
                <a:latin typeface="Meiryo UI" panose="020B0604030504040204" pitchFamily="34" charset="-128"/>
                <a:ea typeface="Meiryo UI" panose="020B0604030504040204" pitchFamily="34" charset="-128"/>
                <a:cs typeface="Meiryo UI" panose="020B0604030504040204" pitchFamily="34" charset="-128"/>
              </a:rPr>
              <a:t>Hb</a:t>
            </a:r>
            <a:r>
              <a:rPr lang="cs-CZ" sz="1700" b="1" dirty="0">
                <a:latin typeface="Meiryo UI" panose="020B0604030504040204" pitchFamily="34" charset="-128"/>
                <a:ea typeface="Meiryo UI" panose="020B0604030504040204" pitchFamily="34" charset="-128"/>
                <a:cs typeface="Meiryo UI" panose="020B0604030504040204" pitchFamily="34" charset="-128"/>
              </a:rPr>
              <a:t> ve stolici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imunochemické vyšetření okultního krvácení (časný projev 	  kolorektálního karcinomu, polypů a dalších onemocnění GT), 	  velmi citlivý test – detekce pouze lidského intaktního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 z dolní 	  části trávícího traktu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 je rychle degradován trávícími 	  	  enzymy), není ovlivněn potravou</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dirty="0" err="1">
                <a:latin typeface="Meiryo UI" panose="020B0604030504040204" pitchFamily="34" charset="-128"/>
                <a:ea typeface="Meiryo UI" panose="020B0604030504040204" pitchFamily="34" charset="-128"/>
                <a:cs typeface="Meiryo UI" panose="020B0604030504040204" pitchFamily="34" charset="-128"/>
              </a:rPr>
              <a:t>cut</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off</a:t>
            </a:r>
            <a:r>
              <a:rPr lang="cs-CZ" sz="1700" dirty="0">
                <a:latin typeface="Meiryo UI" panose="020B0604030504040204" pitchFamily="34" charset="-128"/>
                <a:ea typeface="Meiryo UI" panose="020B0604030504040204" pitchFamily="34" charset="-128"/>
                <a:cs typeface="Meiryo UI" panose="020B0604030504040204" pitchFamily="34" charset="-128"/>
              </a:rPr>
              <a:t> 15 µg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/g (75 </a:t>
            </a:r>
            <a:r>
              <a:rPr lang="cs-CZ" sz="1700" dirty="0" err="1">
                <a:latin typeface="Meiryo UI" panose="020B0604030504040204" pitchFamily="34" charset="-128"/>
                <a:ea typeface="Meiryo UI" panose="020B0604030504040204" pitchFamily="34" charset="-128"/>
                <a:cs typeface="Meiryo UI" panose="020B0604030504040204" pitchFamily="34" charset="-128"/>
              </a:rPr>
              <a:t>ng</a:t>
            </a:r>
            <a:r>
              <a:rPr lang="cs-CZ" sz="1700" dirty="0">
                <a:latin typeface="Meiryo UI" panose="020B0604030504040204" pitchFamily="34" charset="-128"/>
                <a:ea typeface="Meiryo UI" panose="020B0604030504040204" pitchFamily="34" charset="-128"/>
                <a:cs typeface="Meiryo UI" panose="020B0604030504040204" pitchFamily="34" charset="-128"/>
              </a:rPr>
              <a:t>/ml)</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700" b="1" dirty="0" err="1">
                <a:latin typeface="Meiryo UI" panose="020B0604030504040204" pitchFamily="34" charset="-128"/>
                <a:ea typeface="Meiryo UI" panose="020B0604030504040204" pitchFamily="34" charset="-128"/>
                <a:cs typeface="Meiryo UI" panose="020B0604030504040204" pitchFamily="34" charset="-128"/>
              </a:rPr>
              <a:t>Hb</a:t>
            </a:r>
            <a:r>
              <a:rPr lang="cs-CZ" sz="1700" b="1" dirty="0">
                <a:latin typeface="Meiryo UI" panose="020B0604030504040204" pitchFamily="34" charset="-128"/>
                <a:ea typeface="Meiryo UI" panose="020B0604030504040204" pitchFamily="34" charset="-128"/>
                <a:cs typeface="Meiryo UI" panose="020B0604030504040204" pitchFamily="34" charset="-128"/>
              </a:rPr>
              <a:t> v moči</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pomocí diagnostických proužků jako součást chemické 	 	  analýzy moče</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700" b="1" dirty="0" err="1">
                <a:latin typeface="Meiryo UI" panose="020B0604030504040204" pitchFamily="34" charset="-128"/>
                <a:ea typeface="Meiryo UI" panose="020B0604030504040204" pitchFamily="34" charset="-128"/>
                <a:cs typeface="Meiryo UI" panose="020B0604030504040204" pitchFamily="34" charset="-128"/>
              </a:rPr>
              <a:t>Hb</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err="1">
                <a:latin typeface="Meiryo UI" panose="020B0604030504040204" pitchFamily="34" charset="-128"/>
                <a:ea typeface="Meiryo UI" panose="020B0604030504040204" pitchFamily="34" charset="-128"/>
                <a:cs typeface="Meiryo UI" panose="020B0604030504040204" pitchFamily="34" charset="-128"/>
              </a:rPr>
              <a:t>metHb</a:t>
            </a:r>
            <a:r>
              <a:rPr lang="cs-CZ" sz="1700" b="1" dirty="0">
                <a:latin typeface="Meiryo UI" panose="020B0604030504040204" pitchFamily="34" charset="-128"/>
                <a:ea typeface="Meiryo UI" panose="020B0604030504040204" pitchFamily="34" charset="-128"/>
                <a:cs typeface="Meiryo UI" panose="020B0604030504040204" pitchFamily="34" charset="-128"/>
              </a:rPr>
              <a:t> a bilirubinu v </a:t>
            </a:r>
            <a:r>
              <a:rPr lang="cs-CZ" sz="1700" b="1" dirty="0" err="1">
                <a:latin typeface="Meiryo UI" panose="020B0604030504040204" pitchFamily="34" charset="-128"/>
                <a:ea typeface="Meiryo UI" panose="020B0604030504040204" pitchFamily="34" charset="-128"/>
                <a:cs typeface="Meiryo UI" panose="020B0604030504040204" pitchFamily="34" charset="-128"/>
              </a:rPr>
              <a:t>likvoru</a:t>
            </a: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diagnostika subarachnoidálního krvácení</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spektrofotometrické měření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595624"/>
            <a:ext cx="3692907" cy="404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333" y="4401112"/>
            <a:ext cx="3094040" cy="248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3356992"/>
            <a:ext cx="5076056" cy="3600008"/>
          </a:xfrm>
          <a:prstGeom prst="rect">
            <a:avLst/>
          </a:prstGeom>
        </p:spPr>
      </p:pic>
      <p:pic>
        <p:nvPicPr>
          <p:cNvPr id="5" name="Obráze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823598"/>
            <a:ext cx="5670470" cy="6034402"/>
          </a:xfrm>
          <a:prstGeom prst="rect">
            <a:avLst/>
          </a:prstGeom>
        </p:spPr>
      </p:pic>
      <p:cxnSp>
        <p:nvCxnSpPr>
          <p:cNvPr id="17" name="Přímá spojnice se šipkou 16"/>
          <p:cNvCxnSpPr/>
          <p:nvPr/>
        </p:nvCxnSpPr>
        <p:spPr>
          <a:xfrm>
            <a:off x="4837693" y="5616764"/>
            <a:ext cx="28803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 name="Přímá spojnice se šipkou 21"/>
          <p:cNvCxnSpPr/>
          <p:nvPr/>
        </p:nvCxnSpPr>
        <p:spPr>
          <a:xfrm>
            <a:off x="5468253" y="4911865"/>
            <a:ext cx="28803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0" name="TextovéPole 19"/>
          <p:cNvSpPr txBox="1"/>
          <p:nvPr/>
        </p:nvSpPr>
        <p:spPr>
          <a:xfrm>
            <a:off x="2227893" y="2535601"/>
            <a:ext cx="2520280" cy="584775"/>
          </a:xfrm>
          <a:prstGeom prst="rect">
            <a:avLst/>
          </a:prstGeom>
          <a:noFill/>
        </p:spPr>
        <p:txBody>
          <a:bodyPr wrap="square" rtlCol="0">
            <a:spAutoFit/>
          </a:bodyPr>
          <a:lstStyle/>
          <a:p>
            <a:r>
              <a:rPr lang="cs-CZ" sz="1600" dirty="0" err="1">
                <a:latin typeface="Meiryo UI" panose="020B0604030504040204" pitchFamily="34" charset="-128"/>
                <a:ea typeface="Meiryo UI" panose="020B0604030504040204" pitchFamily="34" charset="-128"/>
                <a:cs typeface="Meiryo UI" panose="020B0604030504040204" pitchFamily="34" charset="-128"/>
              </a:rPr>
              <a:t>OxyHb</a:t>
            </a:r>
            <a:r>
              <a:rPr lang="cs-CZ" sz="1600" dirty="0">
                <a:latin typeface="Meiryo UI" panose="020B0604030504040204" pitchFamily="34" charset="-128"/>
                <a:ea typeface="Meiryo UI" panose="020B0604030504040204" pitchFamily="34" charset="-128"/>
                <a:cs typeface="Meiryo UI" panose="020B0604030504040204" pitchFamily="34" charset="-128"/>
              </a:rPr>
              <a:t> – pozitivní</a:t>
            </a:r>
          </a:p>
          <a:p>
            <a:r>
              <a:rPr lang="cs-CZ" sz="1600" dirty="0">
                <a:latin typeface="Meiryo UI" panose="020B0604030504040204" pitchFamily="34" charset="-128"/>
                <a:ea typeface="Meiryo UI" panose="020B0604030504040204" pitchFamily="34" charset="-128"/>
                <a:cs typeface="Meiryo UI" panose="020B0604030504040204" pitchFamily="34" charset="-128"/>
              </a:rPr>
              <a:t>Bilirubin – pozitivní </a:t>
            </a:r>
          </a:p>
        </p:txBody>
      </p:sp>
    </p:spTree>
    <p:extLst>
      <p:ext uri="{BB962C8B-B14F-4D97-AF65-F5344CB8AC3E}">
        <p14:creationId xmlns:p14="http://schemas.microsoft.com/office/powerpoint/2010/main" val="4488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5"/>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07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smtClean="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Identifikace hemoglobinových variant</a:t>
            </a:r>
            <a:endParaRPr lang="cs-CZ" sz="3200" dirty="0"/>
          </a:p>
        </p:txBody>
      </p:sp>
      <p:sp>
        <p:nvSpPr>
          <p:cNvPr id="4" name="Rectangle 3">
            <a:extLst>
              <a:ext uri="{FF2B5EF4-FFF2-40B4-BE49-F238E27FC236}">
                <a16:creationId xmlns:a16="http://schemas.microsoft.com/office/drawing/2014/main" id="{7A459F69-FE46-436B-AFF5-4394F92FCEB5}"/>
              </a:ext>
            </a:extLst>
          </p:cNvPr>
          <p:cNvSpPr>
            <a:spLocks noGrp="1" noChangeArrowheads="1"/>
          </p:cNvSpPr>
          <p:nvPr>
            <p:ph idx="1"/>
          </p:nvPr>
        </p:nvSpPr>
        <p:spPr/>
        <p:txBody>
          <a:bodyPr/>
          <a:lstStyle/>
          <a:p>
            <a:pPr eaLnBrk="1" hangingPunct="1"/>
            <a:endParaRPr lang="cs-CZ" altLang="cs-CZ" dirty="0"/>
          </a:p>
          <a:p>
            <a:pPr eaLnBrk="1" hangingPunct="1"/>
            <a:r>
              <a:rPr lang="cs-CZ" altLang="cs-CZ" dirty="0"/>
              <a:t>Dříve se používala  elektroforéza</a:t>
            </a:r>
          </a:p>
          <a:p>
            <a:pPr eaLnBrk="1" hangingPunct="1"/>
            <a:r>
              <a:rPr lang="cs-CZ" altLang="cs-CZ" dirty="0"/>
              <a:t>Dnes dominují molekulární techniky, </a:t>
            </a:r>
            <a:r>
              <a:rPr lang="cs-CZ" altLang="cs-CZ" dirty="0" err="1"/>
              <a:t>imunometody</a:t>
            </a:r>
            <a:r>
              <a:rPr lang="cs-CZ" altLang="cs-CZ" dirty="0"/>
              <a:t>, HPLC,  kapilární elektroforéza a MS</a:t>
            </a:r>
          </a:p>
        </p:txBody>
      </p:sp>
    </p:spTree>
    <p:extLst>
      <p:ext uri="{BB962C8B-B14F-4D97-AF65-F5344CB8AC3E}">
        <p14:creationId xmlns:p14="http://schemas.microsoft.com/office/powerpoint/2010/main" val="2279120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Odbourávání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3" name="Zástupný symbol pro obsah 2"/>
          <p:cNvSpPr>
            <a:spLocks noGrp="1"/>
          </p:cNvSpPr>
          <p:nvPr>
            <p:ph idx="1"/>
          </p:nvPr>
        </p:nvSpPr>
        <p:spPr>
          <a:xfrm>
            <a:off x="457200" y="908720"/>
            <a:ext cx="8229600" cy="5544616"/>
          </a:xfrm>
        </p:spPr>
        <p:txBody>
          <a:bodyPr>
            <a:normAutofit/>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V </a:t>
            </a:r>
            <a:r>
              <a:rPr lang="cs-CZ" sz="1800" dirty="0" err="1">
                <a:latin typeface="Meiryo UI" panose="020B0604030504040204" pitchFamily="34" charset="-128"/>
                <a:ea typeface="Meiryo UI" panose="020B0604030504040204" pitchFamily="34" charset="-128"/>
                <a:cs typeface="Meiryo UI" panose="020B0604030504040204" pitchFamily="34" charset="-128"/>
              </a:rPr>
              <a:t>retikulo</a:t>
            </a:r>
            <a:r>
              <a:rPr lang="cs-CZ" sz="1800" dirty="0">
                <a:latin typeface="Meiryo UI" panose="020B0604030504040204" pitchFamily="34" charset="-128"/>
                <a:ea typeface="Meiryo UI" panose="020B0604030504040204" pitchFamily="34" charset="-128"/>
                <a:cs typeface="Meiryo UI" panose="020B0604030504040204" pitchFamily="34" charset="-128"/>
              </a:rPr>
              <a:t>-endoteliálním systému (RES)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slezina, kostní dřeň, játra, podkoží</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424" y="1657350"/>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 y="2151062"/>
            <a:ext cx="26035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4"/>
          <p:cNvCxnSpPr/>
          <p:nvPr/>
        </p:nvCxnSpPr>
        <p:spPr>
          <a:xfrm>
            <a:off x="2601268" y="2151062"/>
            <a:ext cx="1538684" cy="1349946"/>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7" name="Přímá spojnice 6"/>
          <p:cNvCxnSpPr/>
          <p:nvPr/>
        </p:nvCxnSpPr>
        <p:spPr>
          <a:xfrm flipV="1">
            <a:off x="2601268" y="3501008"/>
            <a:ext cx="1538684" cy="2863279"/>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289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Bilirubin</a:t>
            </a:r>
            <a:endParaRPr lang="cs-CZ" sz="3200" dirty="0"/>
          </a:p>
        </p:txBody>
      </p:sp>
      <p:sp>
        <p:nvSpPr>
          <p:cNvPr id="4" name="Zástupný symbol pro obsah 3"/>
          <p:cNvSpPr>
            <a:spLocks noGrp="1"/>
          </p:cNvSpPr>
          <p:nvPr>
            <p:ph idx="1"/>
          </p:nvPr>
        </p:nvSpPr>
        <p:spPr/>
        <p:txBody>
          <a:bodyPr>
            <a:normAutofit fontScale="70000" lnSpcReduction="20000"/>
          </a:bodyPr>
          <a:lstStyle/>
          <a:p>
            <a:pPr>
              <a:lnSpc>
                <a:spcPct val="90000"/>
              </a:lnSpc>
              <a:spcBef>
                <a:spcPts val="1200"/>
              </a:spcBef>
            </a:pPr>
            <a:r>
              <a:rPr lang="cs-CZ" altLang="cs-CZ" dirty="0"/>
              <a:t>Lineární </a:t>
            </a:r>
            <a:r>
              <a:rPr lang="cs-CZ" altLang="cs-CZ" dirty="0" err="1"/>
              <a:t>tetrapyrolové</a:t>
            </a:r>
            <a:r>
              <a:rPr lang="cs-CZ" altLang="cs-CZ" dirty="0"/>
              <a:t>  barvivo</a:t>
            </a:r>
          </a:p>
          <a:p>
            <a:pPr>
              <a:lnSpc>
                <a:spcPct val="90000"/>
              </a:lnSpc>
              <a:spcBef>
                <a:spcPts val="1200"/>
              </a:spcBef>
            </a:pPr>
            <a:r>
              <a:rPr lang="cs-CZ" altLang="cs-CZ" dirty="0"/>
              <a:t>Vzniká z uvolněného hemoglobinu při rozpadu erytrocytů</a:t>
            </a:r>
          </a:p>
          <a:p>
            <a:pPr>
              <a:lnSpc>
                <a:spcPct val="90000"/>
              </a:lnSpc>
              <a:spcBef>
                <a:spcPts val="1200"/>
              </a:spcBef>
            </a:pPr>
            <a:r>
              <a:rPr lang="cs-CZ" altLang="cs-CZ" dirty="0"/>
              <a:t>Není  jednotná látka - řada </a:t>
            </a:r>
            <a:r>
              <a:rPr lang="cs-CZ" altLang="cs-CZ" dirty="0" err="1"/>
              <a:t>tetrapyrolů</a:t>
            </a:r>
            <a:endParaRPr lang="cs-CZ" altLang="cs-CZ" dirty="0"/>
          </a:p>
          <a:p>
            <a:pPr>
              <a:lnSpc>
                <a:spcPct val="90000"/>
              </a:lnSpc>
              <a:spcBef>
                <a:spcPts val="1200"/>
              </a:spcBef>
            </a:pPr>
            <a:r>
              <a:rPr lang="cs-CZ" altLang="cs-CZ" dirty="0"/>
              <a:t>Erytrocyty zanikají a  hemoglobin metabolizuje  ve slezině </a:t>
            </a:r>
          </a:p>
          <a:p>
            <a:pPr>
              <a:lnSpc>
                <a:spcPct val="90000"/>
              </a:lnSpc>
              <a:spcBef>
                <a:spcPts val="1200"/>
              </a:spcBef>
            </a:pPr>
            <a:r>
              <a:rPr lang="cs-CZ" altLang="cs-CZ" dirty="0"/>
              <a:t>Vznik biliverdinu, ten redukován na bilirubin</a:t>
            </a:r>
          </a:p>
          <a:p>
            <a:pPr>
              <a:lnSpc>
                <a:spcPct val="90000"/>
              </a:lnSpc>
              <a:spcBef>
                <a:spcPts val="1200"/>
              </a:spcBef>
            </a:pPr>
            <a:r>
              <a:rPr lang="cs-CZ" altLang="cs-CZ" dirty="0"/>
              <a:t>Bilirubin  vázaný  na albumin  transportován do jater</a:t>
            </a:r>
          </a:p>
          <a:p>
            <a:pPr>
              <a:lnSpc>
                <a:spcPct val="90000"/>
              </a:lnSpc>
              <a:spcBef>
                <a:spcPts val="1200"/>
              </a:spcBef>
            </a:pPr>
            <a:r>
              <a:rPr lang="cs-CZ" altLang="cs-CZ" dirty="0"/>
              <a:t>V játrech extrahován </a:t>
            </a:r>
            <a:r>
              <a:rPr lang="cs-CZ" altLang="cs-CZ" dirty="0" err="1"/>
              <a:t>hepatocyty</a:t>
            </a:r>
            <a:r>
              <a:rPr lang="cs-CZ" altLang="cs-CZ" dirty="0"/>
              <a:t> a navázán na kyselinu </a:t>
            </a:r>
            <a:r>
              <a:rPr lang="cs-CZ" altLang="cs-CZ" dirty="0" err="1"/>
              <a:t>glukuronovou</a:t>
            </a:r>
            <a:r>
              <a:rPr lang="cs-CZ" altLang="cs-CZ" dirty="0"/>
              <a:t>– stává se ve vodě rozpustným</a:t>
            </a:r>
          </a:p>
          <a:p>
            <a:pPr>
              <a:lnSpc>
                <a:spcPct val="90000"/>
              </a:lnSpc>
              <a:spcBef>
                <a:spcPts val="1200"/>
              </a:spcBef>
            </a:pPr>
            <a:r>
              <a:rPr lang="cs-CZ" altLang="cs-CZ" dirty="0"/>
              <a:t>Konjugovaný bilirubin vylučován žlučovými cestami do tenkého střeva. </a:t>
            </a:r>
          </a:p>
          <a:p>
            <a:pPr>
              <a:lnSpc>
                <a:spcPct val="90000"/>
              </a:lnSpc>
              <a:spcBef>
                <a:spcPts val="1200"/>
              </a:spcBef>
            </a:pPr>
            <a:r>
              <a:rPr lang="cs-CZ" altLang="cs-CZ" dirty="0"/>
              <a:t>Tam redukce na  další barevné produkty (</a:t>
            </a:r>
            <a:r>
              <a:rPr lang="cs-CZ" altLang="cs-CZ" dirty="0" err="1"/>
              <a:t>urobilinogen</a:t>
            </a:r>
            <a:r>
              <a:rPr lang="cs-CZ" altLang="cs-CZ" dirty="0"/>
              <a:t>, </a:t>
            </a:r>
            <a:r>
              <a:rPr lang="cs-CZ" altLang="cs-CZ" dirty="0" err="1"/>
              <a:t>sterkobilinogen</a:t>
            </a:r>
            <a:r>
              <a:rPr lang="cs-CZ" altLang="cs-CZ" dirty="0"/>
              <a:t>)</a:t>
            </a:r>
          </a:p>
          <a:p>
            <a:pPr>
              <a:lnSpc>
                <a:spcPct val="90000"/>
              </a:lnSpc>
              <a:spcBef>
                <a:spcPts val="1200"/>
              </a:spcBef>
            </a:pPr>
            <a:r>
              <a:rPr lang="cs-CZ" altLang="cs-CZ" dirty="0"/>
              <a:t>Část vstřebána zpět do jater - část vylučována močí a stolicí</a:t>
            </a:r>
          </a:p>
          <a:p>
            <a:endParaRPr lang="cs-CZ" dirty="0"/>
          </a:p>
        </p:txBody>
      </p:sp>
    </p:spTree>
    <p:extLst>
      <p:ext uri="{BB962C8B-B14F-4D97-AF65-F5344CB8AC3E}">
        <p14:creationId xmlns:p14="http://schemas.microsoft.com/office/powerpoint/2010/main" val="1621900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Bilirubin</a:t>
            </a:r>
            <a:endParaRPr lang="cs-CZ" sz="3200" dirty="0"/>
          </a:p>
        </p:txBody>
      </p:sp>
      <p:sp>
        <p:nvSpPr>
          <p:cNvPr id="3" name="Zástupný symbol pro obsah 2"/>
          <p:cNvSpPr>
            <a:spLocks noGrp="1"/>
          </p:cNvSpPr>
          <p:nvPr>
            <p:ph idx="1"/>
          </p:nvPr>
        </p:nvSpPr>
        <p:spPr>
          <a:xfrm>
            <a:off x="251520" y="836712"/>
            <a:ext cx="8712968" cy="5289451"/>
          </a:xfrm>
        </p:spPr>
        <p:txBody>
          <a:bodyPr>
            <a:normAutofit/>
          </a:bodyPr>
          <a:lstStyle/>
          <a:p>
            <a:pPr>
              <a:buFont typeface="Wingdings" panose="05000000000000000000" pitchFamily="2" charset="2"/>
              <a:buChar char="§"/>
            </a:pP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Přímý</a:t>
            </a:r>
          </a:p>
          <a:p>
            <a:pPr marL="0" indent="0">
              <a:buNone/>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konjugovaný bilirubin, který po přidání směsi </a:t>
            </a:r>
            <a:r>
              <a:rPr lang="cs-CZ" sz="1800" dirty="0" err="1">
                <a:effectLst/>
                <a:latin typeface="Meiryo UI" panose="020B0604030504040204" pitchFamily="34" charset="-128"/>
                <a:ea typeface="Meiryo UI" panose="020B0604030504040204" pitchFamily="34" charset="-128"/>
                <a:cs typeface="Meiryo UI" panose="020B0604030504040204" pitchFamily="34" charset="-128"/>
              </a:rPr>
              <a:t>diazočinidel</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k </a:t>
            </a:r>
            <a:r>
              <a:rPr lang="cs-CZ" sz="1800" dirty="0" smtClean="0">
                <a:effectLst/>
                <a:latin typeface="Meiryo UI" panose="020B0604030504040204" pitchFamily="34" charset="-128"/>
                <a:ea typeface="Meiryo UI" panose="020B0604030504040204" pitchFamily="34" charset="-128"/>
                <a:cs typeface="Meiryo UI" panose="020B0604030504040204" pitchFamily="34" charset="-128"/>
              </a:rPr>
              <a:t>	séru dává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typické zbarvení</a:t>
            </a: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 navázán na </a:t>
            </a:r>
            <a:r>
              <a:rPr lang="cs-CZ" sz="1800" dirty="0" err="1">
                <a:latin typeface="Meiryo UI" panose="020B0604030504040204" pitchFamily="34" charset="-128"/>
                <a:ea typeface="Meiryo UI" panose="020B0604030504040204" pitchFamily="34" charset="-128"/>
                <a:cs typeface="Meiryo UI" panose="020B0604030504040204" pitchFamily="34" charset="-128"/>
              </a:rPr>
              <a:t>glukuronát</a:t>
            </a:r>
            <a:r>
              <a:rPr lang="cs-CZ" sz="1800" dirty="0">
                <a:latin typeface="Meiryo UI" panose="020B0604030504040204" pitchFamily="34" charset="-128"/>
                <a:ea typeface="Meiryo UI" panose="020B0604030504040204" pitchFamily="34" charset="-128"/>
                <a:cs typeface="Meiryo UI" panose="020B0604030504040204" pitchFamily="34" charset="-128"/>
              </a:rPr>
              <a:t> (mono- nebo di-</a:t>
            </a:r>
            <a:r>
              <a:rPr lang="cs-CZ" sz="1800" dirty="0" err="1">
                <a:latin typeface="Meiryo UI" panose="020B0604030504040204" pitchFamily="34" charset="-128"/>
                <a:ea typeface="Meiryo UI" panose="020B0604030504040204" pitchFamily="34" charset="-128"/>
                <a:cs typeface="Meiryo UI" panose="020B0604030504040204" pitchFamily="34" charset="-128"/>
              </a:rPr>
              <a:t>glukuronidy</a:t>
            </a:r>
            <a:r>
              <a:rPr lang="cs-CZ" sz="1800" dirty="0">
                <a:latin typeface="Meiryo UI" panose="020B0604030504040204" pitchFamily="34" charset="-128"/>
                <a:ea typeface="Meiryo UI" panose="020B0604030504040204" pitchFamily="34" charset="-128"/>
                <a:cs typeface="Meiryo UI" panose="020B0604030504040204" pitchFamily="34" charset="-128"/>
              </a:rPr>
              <a:t>)</a:t>
            </a: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 v krvi se fyziologicky vyskytuje jen ve stopových množstvích</a:t>
            </a: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 při déle trvající </a:t>
            </a:r>
            <a:r>
              <a:rPr lang="cs-CZ" sz="1800" dirty="0" err="1">
                <a:effectLst/>
                <a:latin typeface="Meiryo UI" panose="020B0604030504040204" pitchFamily="34" charset="-128"/>
                <a:ea typeface="Meiryo UI" panose="020B0604030504040204" pitchFamily="34" charset="-128"/>
                <a:cs typeface="Meiryo UI" panose="020B0604030504040204" pitchFamily="34" charset="-128"/>
              </a:rPr>
              <a:t>hyperbilirubinémii</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vznik kovalentní vazby mezi 	  	  konjugovaným bilirubinem a albuminem ⇒ </a:t>
            </a:r>
            <a:r>
              <a:rPr lang="el-GR" sz="1800" dirty="0">
                <a:effectLst/>
                <a:latin typeface="Meiryo UI" panose="020B0604030504040204" pitchFamily="34" charset="-128"/>
                <a:ea typeface="Meiryo UI" panose="020B0604030504040204" pitchFamily="34" charset="-128"/>
                <a:cs typeface="Meiryo UI" panose="020B0604030504040204" pitchFamily="34" charset="-128"/>
              </a:rPr>
              <a:t>δ</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-bilirubin</a:t>
            </a:r>
          </a:p>
          <a:p>
            <a:pPr marL="0" indent="0">
              <a:buNone/>
            </a:pPr>
            <a:endParaRPr lang="cs-CZ" sz="1800"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effectLst/>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Nepřímý </a:t>
            </a:r>
            <a:endParaRPr lang="cs-CZ" sz="1800" b="1"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effectLst/>
                <a:latin typeface="Meiryo UI" panose="020B0604030504040204" pitchFamily="34" charset="-128"/>
                <a:ea typeface="Meiryo UI" panose="020B0604030504040204" pitchFamily="34" charset="-128"/>
                <a:cs typeface="Meiryo UI" panose="020B0604030504040204" pitchFamily="34" charset="-128"/>
              </a:rPr>
              <a:t>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bilirubin vázaný na albumin, samostatně velmi špatně </a:t>
            </a:r>
            <a:r>
              <a:rPr lang="cs-CZ" sz="1800" dirty="0" smtClean="0">
                <a:effectLst/>
                <a:latin typeface="Meiryo UI" panose="020B0604030504040204" pitchFamily="34" charset="-128"/>
                <a:ea typeface="Meiryo UI" panose="020B0604030504040204" pitchFamily="34" charset="-128"/>
                <a:cs typeface="Meiryo UI" panose="020B0604030504040204" pitchFamily="34" charset="-128"/>
              </a:rPr>
              <a:t>	rozpustný </a:t>
            </a:r>
            <a:endParaRPr lang="cs-CZ" sz="1800"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 po přidání </a:t>
            </a:r>
            <a:r>
              <a:rPr lang="cs-CZ" sz="1800" dirty="0" err="1">
                <a:effectLst/>
                <a:latin typeface="Meiryo UI" panose="020B0604030504040204" pitchFamily="34" charset="-128"/>
                <a:ea typeface="Meiryo UI" panose="020B0604030504040204" pitchFamily="34" charset="-128"/>
                <a:cs typeface="Meiryo UI" panose="020B0604030504040204" pitchFamily="34" charset="-128"/>
              </a:rPr>
              <a:t>diazočinidel</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k séru nedává zbarvení přímo,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nutné nejprve uvolnit z vazby na albumin</a:t>
            </a:r>
            <a:endParaRPr lang="cs-CZ" sz="1800" b="1"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b="1" dirty="0">
              <a:effectLst/>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34060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Bilirubin</a:t>
            </a:r>
            <a:endParaRPr lang="cs-CZ" sz="3200" dirty="0"/>
          </a:p>
        </p:txBody>
      </p:sp>
      <p:sp>
        <p:nvSpPr>
          <p:cNvPr id="6" name="Zástupný symbol pro obsah 2">
            <a:extLst>
              <a:ext uri="{FF2B5EF4-FFF2-40B4-BE49-F238E27FC236}">
                <a16:creationId xmlns:a16="http://schemas.microsoft.com/office/drawing/2014/main" id="{832B4272-11CA-456F-96BA-99EF80185CB9}"/>
              </a:ext>
            </a:extLst>
          </p:cNvPr>
          <p:cNvSpPr>
            <a:spLocks noGrp="1"/>
          </p:cNvSpPr>
          <p:nvPr>
            <p:ph idx="1"/>
          </p:nvPr>
        </p:nvSpPr>
        <p:spPr>
          <a:xfrm>
            <a:off x="0" y="836712"/>
            <a:ext cx="9144000" cy="6021288"/>
          </a:xfrm>
        </p:spPr>
        <p:txBody>
          <a:bodyPr>
            <a:normAutofit fontScale="92500" lnSpcReduction="20000"/>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Při zvýšené koncentraci v krvi, </a:t>
            </a:r>
            <a:r>
              <a:rPr lang="cs-CZ" sz="1800" b="1" dirty="0" err="1">
                <a:latin typeface="Meiryo UI" panose="020B0604030504040204" pitchFamily="34" charset="-128"/>
                <a:ea typeface="Meiryo UI" panose="020B0604030504040204" pitchFamily="34" charset="-128"/>
                <a:cs typeface="Meiryo UI" panose="020B0604030504040204" pitchFamily="34" charset="-128"/>
              </a:rPr>
              <a:t>hyperbilirubinémii</a:t>
            </a:r>
            <a:r>
              <a:rPr lang="cs-CZ" sz="1800" dirty="0">
                <a:latin typeface="Meiryo UI" panose="020B0604030504040204" pitchFamily="34" charset="-128"/>
                <a:ea typeface="Meiryo UI" panose="020B0604030504040204" pitchFamily="34" charset="-128"/>
                <a:cs typeface="Meiryo UI" panose="020B0604030504040204" pitchFamily="34" charset="-128"/>
              </a:rPr>
              <a:t>, dochází ke žlutému zabarvení kůže a sliznic – ikterus, žloutenka</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Rozdělení </a:t>
            </a:r>
            <a:r>
              <a:rPr lang="cs-CZ" sz="1800" dirty="0" err="1">
                <a:latin typeface="Meiryo UI" panose="020B0604030504040204" pitchFamily="34" charset="-128"/>
                <a:ea typeface="Meiryo UI" panose="020B0604030504040204" pitchFamily="34" charset="-128"/>
                <a:cs typeface="Meiryo UI" panose="020B0604030504040204" pitchFamily="34" charset="-128"/>
              </a:rPr>
              <a:t>hyperbilirubinémií</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podle </a:t>
            </a:r>
            <a:r>
              <a:rPr lang="cs-CZ" sz="1800" i="1" u="sng" dirty="0">
                <a:latin typeface="Meiryo UI" panose="020B0604030504040204" pitchFamily="34" charset="-128"/>
                <a:ea typeface="Meiryo UI" panose="020B0604030504040204" pitchFamily="34" charset="-128"/>
                <a:cs typeface="Meiryo UI" panose="020B0604030504040204" pitchFamily="34" charset="-128"/>
              </a:rPr>
              <a:t>typu bilirubinu</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nekonjugované</a:t>
            </a: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při nadměrné tvorbě bilirubinu, ale i při 				  nezvýšené produkci bilirubinu, pokud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játra </a:t>
            </a:r>
            <a:r>
              <a:rPr lang="cs-CZ" sz="1800" dirty="0">
                <a:latin typeface="Meiryo UI" panose="020B0604030504040204" pitchFamily="34" charset="-128"/>
                <a:ea typeface="Meiryo UI" panose="020B0604030504040204" pitchFamily="34" charset="-128"/>
                <a:cs typeface="Meiryo UI" panose="020B0604030504040204" pitchFamily="34" charset="-128"/>
              </a:rPr>
              <a:t>nemají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dostatečnou </a:t>
            </a:r>
            <a:r>
              <a:rPr lang="cs-CZ" sz="1800" dirty="0" err="1">
                <a:latin typeface="Meiryo UI" panose="020B0604030504040204" pitchFamily="34" charset="-128"/>
                <a:ea typeface="Meiryo UI" panose="020B0604030504040204" pitchFamily="34" charset="-128"/>
                <a:cs typeface="Meiryo UI" panose="020B0604030504040204" pitchFamily="34" charset="-128"/>
              </a:rPr>
              <a:t>vychytávací</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nebo </a:t>
            </a:r>
            <a:r>
              <a:rPr lang="cs-CZ" sz="1800" dirty="0">
                <a:latin typeface="Meiryo UI" panose="020B0604030504040204" pitchFamily="34" charset="-128"/>
                <a:ea typeface="Meiryo UI" panose="020B0604030504040204" pitchFamily="34" charset="-128"/>
                <a:cs typeface="Meiryo UI" panose="020B0604030504040204" pitchFamily="34" charset="-128"/>
              </a:rPr>
              <a:t>konjugační schopnost</a:t>
            </a:r>
            <a:endParaRPr lang="cs-CZ" sz="1800" b="1"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konjugované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obstrukce žlučových cest (lithiáza, nádor…)</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smíšené</a:t>
            </a: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poškození </a:t>
            </a:r>
            <a:r>
              <a:rPr lang="cs-CZ" sz="1800" dirty="0" err="1">
                <a:latin typeface="Meiryo UI" panose="020B0604030504040204" pitchFamily="34" charset="-128"/>
                <a:ea typeface="Meiryo UI" panose="020B0604030504040204" pitchFamily="34" charset="-128"/>
                <a:cs typeface="Meiryo UI" panose="020B0604030504040204" pitchFamily="34" charset="-128"/>
              </a:rPr>
              <a:t>hepatocytů</a:t>
            </a:r>
            <a:r>
              <a:rPr lang="cs-CZ" sz="1800" dirty="0">
                <a:latin typeface="Meiryo UI" panose="020B0604030504040204" pitchFamily="34" charset="-128"/>
                <a:ea typeface="Meiryo UI" panose="020B0604030504040204" pitchFamily="34" charset="-128"/>
                <a:cs typeface="Meiryo UI" panose="020B0604030504040204" pitchFamily="34" charset="-128"/>
              </a:rPr>
              <a:t> s poruchou vychytávání a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konjugace </a:t>
            </a:r>
            <a:r>
              <a:rPr lang="cs-CZ" sz="1800" dirty="0">
                <a:latin typeface="Meiryo UI" panose="020B0604030504040204" pitchFamily="34" charset="-128"/>
                <a:ea typeface="Meiryo UI" panose="020B0604030504040204" pitchFamily="34" charset="-128"/>
                <a:cs typeface="Meiryo UI" panose="020B0604030504040204" pitchFamily="34" charset="-128"/>
              </a:rPr>
              <a:t>bilirubinu a porucha vylučování konjugovaného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bilirubinu </a:t>
            </a:r>
            <a:r>
              <a:rPr lang="cs-CZ" sz="1800" dirty="0">
                <a:latin typeface="Meiryo UI" panose="020B0604030504040204" pitchFamily="34" charset="-128"/>
                <a:ea typeface="Meiryo UI" panose="020B0604030504040204" pitchFamily="34" charset="-128"/>
                <a:cs typeface="Meiryo UI" panose="020B0604030504040204" pitchFamily="34" charset="-128"/>
              </a:rPr>
              <a:t>do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žluče</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podle </a:t>
            </a:r>
            <a:r>
              <a:rPr lang="cs-CZ" sz="1800" i="1" u="sng" dirty="0">
                <a:latin typeface="Meiryo UI" panose="020B0604030504040204" pitchFamily="34" charset="-128"/>
                <a:ea typeface="Meiryo UI" panose="020B0604030504040204" pitchFamily="34" charset="-128"/>
                <a:cs typeface="Meiryo UI" panose="020B0604030504040204" pitchFamily="34" charset="-128"/>
              </a:rPr>
              <a:t>vztahu vyvolávající příčiny k játrům</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prehepatální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 – nadměrný vznik bilirubinu při zdravých 		                      játrech, nejčastěji rozpad erytrocytů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ikterus hemolytický)</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 – při poškození jaterních buněk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(ikterus </a:t>
            </a:r>
            <a:r>
              <a:rPr lang="cs-CZ" sz="1800" dirty="0" err="1">
                <a:latin typeface="Meiryo UI" panose="020B0604030504040204" pitchFamily="34" charset="-128"/>
                <a:ea typeface="Meiryo UI" panose="020B0604030504040204" pitchFamily="34" charset="-128"/>
                <a:cs typeface="Meiryo UI" panose="020B0604030504040204" pitchFamily="34" charset="-128"/>
              </a:rPr>
              <a:t>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posthepatální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 – nejčastěji při obstrukci žlučových cest 		                       (ikterus obstrukční)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p>
        </p:txBody>
      </p:sp>
    </p:spTree>
    <p:extLst>
      <p:ext uri="{BB962C8B-B14F-4D97-AF65-F5344CB8AC3E}">
        <p14:creationId xmlns:p14="http://schemas.microsoft.com/office/powerpoint/2010/main" val="3579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Odbourávání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3" name="Zástupný symbol pro obsah 2"/>
          <p:cNvSpPr>
            <a:spLocks noGrp="1"/>
          </p:cNvSpPr>
          <p:nvPr>
            <p:ph idx="1"/>
          </p:nvPr>
        </p:nvSpPr>
        <p:spPr>
          <a:xfrm>
            <a:off x="457200" y="908720"/>
            <a:ext cx="8229600" cy="5544616"/>
          </a:xfrm>
        </p:spPr>
        <p:txBody>
          <a:bodyPr>
            <a:normAutofit/>
          </a:bodyPr>
          <a:lstStyle/>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424" y="1657350"/>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2601268" y="2151062"/>
            <a:ext cx="1538684" cy="1349946"/>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7" name="Přímá spojnice 6"/>
          <p:cNvCxnSpPr/>
          <p:nvPr/>
        </p:nvCxnSpPr>
        <p:spPr>
          <a:xfrm flipV="1">
            <a:off x="2601268" y="3501008"/>
            <a:ext cx="1538684" cy="2863279"/>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880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08720"/>
            <a:ext cx="8229600" cy="5472608"/>
          </a:xfrm>
        </p:spPr>
        <p:txBody>
          <a:bodyPr>
            <a:normAutofit/>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Referenční intervaly </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graphicFrame>
        <p:nvGraphicFramePr>
          <p:cNvPr id="4" name="Tabulka 3"/>
          <p:cNvGraphicFramePr>
            <a:graphicFrameLocks noGrp="1"/>
          </p:cNvGraphicFramePr>
          <p:nvPr>
            <p:extLst>
              <p:ext uri="{D42A27DB-BD31-4B8C-83A1-F6EECF244321}">
                <p14:modId xmlns:p14="http://schemas.microsoft.com/office/powerpoint/2010/main" val="2999137082"/>
              </p:ext>
            </p:extLst>
          </p:nvPr>
        </p:nvGraphicFramePr>
        <p:xfrm>
          <a:off x="1475656" y="1700808"/>
          <a:ext cx="6096000" cy="381000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gridSpan="2">
                  <a:txBody>
                    <a:bodyPr/>
                    <a:lstStyle/>
                    <a:p>
                      <a:pPr algn="ctr"/>
                      <a:r>
                        <a:rPr lang="cs-CZ" sz="2000" b="1" i="0" dirty="0">
                          <a:latin typeface="Meiryo UI" panose="020B0604030504040204" pitchFamily="34" charset="-128"/>
                          <a:ea typeface="Meiryo UI" panose="020B0604030504040204" pitchFamily="34" charset="-128"/>
                          <a:cs typeface="Meiryo UI" panose="020B0604030504040204" pitchFamily="34" charset="-128"/>
                        </a:rPr>
                        <a:t>Celkový </a:t>
                      </a:r>
                      <a:r>
                        <a:rPr lang="cs-CZ" sz="2000" b="1" i="0" dirty="0" smtClean="0">
                          <a:latin typeface="Meiryo UI" panose="020B0604030504040204" pitchFamily="34" charset="-128"/>
                          <a:ea typeface="Meiryo UI" panose="020B0604030504040204" pitchFamily="34" charset="-128"/>
                          <a:cs typeface="Meiryo UI" panose="020B0604030504040204" pitchFamily="34" charset="-128"/>
                        </a:rPr>
                        <a:t>bilirubin</a:t>
                      </a:r>
                      <a:endParaRPr lang="cs-CZ" sz="2000" b="1" i="0" dirty="0">
                        <a:latin typeface="Meiryo UI" panose="020B0604030504040204" pitchFamily="34" charset="-128"/>
                        <a:ea typeface="Meiryo UI" panose="020B0604030504040204" pitchFamily="34" charset="-128"/>
                        <a:cs typeface="Meiryo UI" panose="020B0604030504040204" pitchFamily="34" charset="-128"/>
                      </a:endParaRPr>
                    </a:p>
                  </a:txBody>
                  <a:tcPr/>
                </a:tc>
                <a:tc hMerge="1">
                  <a:txBody>
                    <a:bodyPr/>
                    <a:lstStyle/>
                    <a:p>
                      <a:endParaRPr lang="cs-CZ" dirty="0"/>
                    </a:p>
                  </a:txBody>
                  <a:tcPr/>
                </a:tc>
                <a:extLst>
                  <a:ext uri="{0D108BD9-81ED-4DB2-BD59-A6C34878D82A}">
                    <a16:rowId xmlns:a16="http://schemas.microsoft.com/office/drawing/2014/main" val="10000"/>
                  </a:ext>
                </a:extLst>
              </a:tr>
              <a:tr h="370840">
                <a:tc>
                  <a:txBody>
                    <a:bodyPr/>
                    <a:lstStyle/>
                    <a:p>
                      <a:pPr algn="ctr"/>
                      <a:r>
                        <a:rPr lang="cs-CZ" b="1" dirty="0">
                          <a:latin typeface="Meiryo UI" panose="020B0604030504040204" pitchFamily="34" charset="-128"/>
                          <a:ea typeface="Meiryo UI" panose="020B0604030504040204" pitchFamily="34" charset="-128"/>
                          <a:cs typeface="Meiryo UI" panose="020B0604030504040204" pitchFamily="34" charset="-128"/>
                        </a:rPr>
                        <a:t>Věk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a:latin typeface="Meiryo UI" panose="020B0604030504040204" pitchFamily="34" charset="-128"/>
                          <a:ea typeface="Meiryo UI" panose="020B0604030504040204" pitchFamily="34" charset="-128"/>
                          <a:cs typeface="Meiryo UI" panose="020B0604030504040204" pitchFamily="34" charset="-128"/>
                        </a:rPr>
                        <a:t>Koncentrace (</a:t>
                      </a:r>
                      <a:r>
                        <a:rPr lang="el-GR" b="1" dirty="0">
                          <a:latin typeface="Meiryo UI" panose="020B0604030504040204" pitchFamily="34" charset="-128"/>
                          <a:ea typeface="Meiryo UI" panose="020B0604030504040204" pitchFamily="34" charset="-128"/>
                          <a:cs typeface="Meiryo UI" panose="020B0604030504040204" pitchFamily="34" charset="-128"/>
                        </a:rPr>
                        <a:t>μ</a:t>
                      </a:r>
                      <a:r>
                        <a:rPr lang="cs-CZ" b="1" dirty="0">
                          <a:latin typeface="Meiryo UI" panose="020B0604030504040204" pitchFamily="34" charset="-128"/>
                          <a:ea typeface="Meiryo UI" panose="020B0604030504040204" pitchFamily="34" charset="-128"/>
                          <a:cs typeface="Meiryo UI" panose="020B0604030504040204" pitchFamily="34" charset="-128"/>
                        </a:rPr>
                        <a:t>mol/l)</a:t>
                      </a:r>
                    </a:p>
                  </a:txBody>
                  <a:tcPr/>
                </a:tc>
                <a:extLst>
                  <a:ext uri="{0D108BD9-81ED-4DB2-BD59-A6C34878D82A}">
                    <a16:rowId xmlns:a16="http://schemas.microsoft.com/office/drawing/2014/main" val="10001"/>
                  </a:ext>
                </a:extLst>
              </a:tr>
              <a:tr h="370840">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1 den</a:t>
                      </a:r>
                    </a:p>
                  </a:txBody>
                  <a:tcPr/>
                </a:tc>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34-103</a:t>
                      </a:r>
                    </a:p>
                  </a:txBody>
                  <a:tcPr/>
                </a:tc>
                <a:extLst>
                  <a:ext uri="{0D108BD9-81ED-4DB2-BD59-A6C34878D82A}">
                    <a16:rowId xmlns:a16="http://schemas.microsoft.com/office/drawing/2014/main" val="10002"/>
                  </a:ext>
                </a:extLst>
              </a:tr>
              <a:tr h="370840">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2 dny</a:t>
                      </a:r>
                    </a:p>
                  </a:txBody>
                  <a:tcPr/>
                </a:tc>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103-171</a:t>
                      </a:r>
                    </a:p>
                  </a:txBody>
                  <a:tcPr/>
                </a:tc>
                <a:extLst>
                  <a:ext uri="{0D108BD9-81ED-4DB2-BD59-A6C34878D82A}">
                    <a16:rowId xmlns:a16="http://schemas.microsoft.com/office/drawing/2014/main" val="10003"/>
                  </a:ext>
                </a:extLst>
              </a:tr>
              <a:tr h="370840">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3-5 dní</a:t>
                      </a:r>
                    </a:p>
                  </a:txBody>
                  <a:tcPr/>
                </a:tc>
                <a:tc>
                  <a:txBody>
                    <a:bodyPr/>
                    <a:lstStyle/>
                    <a:p>
                      <a:pPr algn="ctr"/>
                      <a:r>
                        <a:rPr lang="cs-CZ" sz="1400" dirty="0" smtClean="0">
                          <a:latin typeface="Meiryo UI" panose="020B0604030504040204" pitchFamily="34" charset="-128"/>
                          <a:ea typeface="Meiryo UI" panose="020B0604030504040204" pitchFamily="34" charset="-128"/>
                          <a:cs typeface="Meiryo UI" panose="020B0604030504040204" pitchFamily="34" charset="-128"/>
                        </a:rPr>
                        <a:t>68-137 (</a:t>
                      </a:r>
                      <a:r>
                        <a:rPr lang="cs-CZ" sz="1400" dirty="0" err="1" smtClean="0">
                          <a:latin typeface="Meiryo UI" panose="020B0604030504040204" pitchFamily="34" charset="-128"/>
                          <a:ea typeface="Meiryo UI" panose="020B0604030504040204" pitchFamily="34" charset="-128"/>
                          <a:cs typeface="Meiryo UI" panose="020B0604030504040204" pitchFamily="34" charset="-128"/>
                        </a:rPr>
                        <a:t>Tietz</a:t>
                      </a:r>
                      <a:r>
                        <a:rPr lang="cs-CZ" sz="1400" dirty="0" smtClean="0">
                          <a:latin typeface="Meiryo UI" panose="020B0604030504040204" pitchFamily="34" charset="-128"/>
                          <a:ea typeface="Meiryo UI" panose="020B0604030504040204" pitchFamily="34" charset="-128"/>
                          <a:cs typeface="Meiryo UI" panose="020B0604030504040204" pitchFamily="34" charset="-128"/>
                        </a:rPr>
                        <a:t>)</a:t>
                      </a:r>
                      <a:endParaRPr lang="cs-CZ" sz="14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4"/>
                  </a:ext>
                </a:extLst>
              </a:tr>
              <a:tr h="370840">
                <a:tc>
                  <a:txBody>
                    <a:bodyPr/>
                    <a:lstStyle/>
                    <a:p>
                      <a:pPr algn="ctr"/>
                      <a:r>
                        <a:rPr lang="cs-CZ" sz="2000" b="1" dirty="0">
                          <a:latin typeface="Meiryo UI" panose="020B0604030504040204" pitchFamily="34" charset="-128"/>
                          <a:ea typeface="Meiryo UI" panose="020B0604030504040204" pitchFamily="34" charset="-128"/>
                          <a:cs typeface="Meiryo UI" panose="020B0604030504040204" pitchFamily="34" charset="-128"/>
                        </a:rPr>
                        <a:t>1-99</a:t>
                      </a:r>
                    </a:p>
                  </a:txBody>
                  <a:tcPr/>
                </a:tc>
                <a:tc>
                  <a:txBody>
                    <a:bodyPr/>
                    <a:lstStyle/>
                    <a:p>
                      <a:pPr algn="ctr"/>
                      <a:r>
                        <a:rPr lang="cs-CZ" sz="2000" b="1" dirty="0" smtClean="0">
                          <a:latin typeface="Meiryo UI" panose="020B0604030504040204" pitchFamily="34" charset="-128"/>
                          <a:ea typeface="Meiryo UI" panose="020B0604030504040204" pitchFamily="34" charset="-128"/>
                          <a:cs typeface="Meiryo UI" panose="020B0604030504040204" pitchFamily="34" charset="-128"/>
                        </a:rPr>
                        <a:t>do</a:t>
                      </a:r>
                      <a:r>
                        <a:rPr lang="cs-CZ" sz="2000" b="1" baseline="0" dirty="0" smtClean="0">
                          <a:latin typeface="Meiryo UI" panose="020B0604030504040204" pitchFamily="34" charset="-128"/>
                          <a:ea typeface="Meiryo UI" panose="020B0604030504040204" pitchFamily="34" charset="-128"/>
                          <a:cs typeface="Meiryo UI" panose="020B0604030504040204" pitchFamily="34" charset="-128"/>
                        </a:rPr>
                        <a:t> 21 (</a:t>
                      </a:r>
                      <a:r>
                        <a:rPr lang="cs-CZ" sz="2000" b="1" baseline="0" dirty="0" err="1" smtClean="0">
                          <a:latin typeface="Meiryo UI" panose="020B0604030504040204" pitchFamily="34" charset="-128"/>
                          <a:ea typeface="Meiryo UI" panose="020B0604030504040204" pitchFamily="34" charset="-128"/>
                          <a:cs typeface="Meiryo UI" panose="020B0604030504040204" pitchFamily="34" charset="-128"/>
                        </a:rPr>
                        <a:t>Roche</a:t>
                      </a:r>
                      <a:r>
                        <a:rPr lang="cs-CZ" sz="2000" b="1" baseline="0" dirty="0" smtClean="0">
                          <a:latin typeface="Meiryo UI" panose="020B0604030504040204" pitchFamily="34" charset="-128"/>
                          <a:ea typeface="Meiryo UI" panose="020B0604030504040204" pitchFamily="34" charset="-128"/>
                          <a:cs typeface="Meiryo UI" panose="020B0604030504040204" pitchFamily="34" charset="-128"/>
                        </a:rPr>
                        <a:t>)</a:t>
                      </a:r>
                      <a:r>
                        <a:rPr lang="cs-CZ" sz="2000" b="1" dirty="0" smtClean="0">
                          <a:latin typeface="Meiryo UI" panose="020B0604030504040204" pitchFamily="34" charset="-128"/>
                          <a:ea typeface="Meiryo UI" panose="020B0604030504040204" pitchFamily="34" charset="-128"/>
                          <a:cs typeface="Meiryo UI" panose="020B0604030504040204" pitchFamily="34" charset="-128"/>
                        </a:rPr>
                        <a:t> </a:t>
                      </a: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5"/>
                  </a:ext>
                </a:extLst>
              </a:tr>
              <a:tr h="370840">
                <a:tc gridSpan="2">
                  <a:txBody>
                    <a:bodyPr/>
                    <a:lstStyle/>
                    <a:p>
                      <a:pPr algn="l"/>
                      <a:endParaRPr lang="cs-CZ" i="1" dirty="0">
                        <a:latin typeface="Meiryo UI" panose="020B0604030504040204" pitchFamily="34" charset="-128"/>
                        <a:ea typeface="Meiryo UI" panose="020B0604030504040204" pitchFamily="34" charset="-128"/>
                        <a:cs typeface="Meiryo UI" panose="020B0604030504040204" pitchFamily="34" charset="-128"/>
                      </a:endParaRPr>
                    </a:p>
                  </a:txBody>
                  <a:tcPr/>
                </a:tc>
                <a:tc hMerge="1">
                  <a:txBody>
                    <a:bodyPr/>
                    <a:lstStyle/>
                    <a:p>
                      <a:endParaRPr lang="cs-CZ"/>
                    </a:p>
                  </a:txBody>
                  <a:tcPr/>
                </a:tc>
                <a:extLst>
                  <a:ext uri="{0D108BD9-81ED-4DB2-BD59-A6C34878D82A}">
                    <a16:rowId xmlns:a16="http://schemas.microsoft.com/office/drawing/2014/main" val="10006"/>
                  </a:ext>
                </a:extLst>
              </a:tr>
              <a:tr h="370840">
                <a:tc gridSpan="2">
                  <a:txBody>
                    <a:bodyPr/>
                    <a:lstStyle/>
                    <a:p>
                      <a:pPr algn="ctr"/>
                      <a:r>
                        <a:rPr lang="cs-CZ" sz="2000" b="1" i="0" dirty="0">
                          <a:latin typeface="Meiryo UI" panose="020B0604030504040204" pitchFamily="34" charset="-128"/>
                          <a:ea typeface="Meiryo UI" panose="020B0604030504040204" pitchFamily="34" charset="-128"/>
                          <a:cs typeface="Meiryo UI" panose="020B0604030504040204" pitchFamily="34" charset="-128"/>
                        </a:rPr>
                        <a:t>Konjugovaný </a:t>
                      </a:r>
                      <a:r>
                        <a:rPr lang="cs-CZ" sz="2000" b="1" i="0" dirty="0" smtClean="0">
                          <a:latin typeface="Meiryo UI" panose="020B0604030504040204" pitchFamily="34" charset="-128"/>
                          <a:ea typeface="Meiryo UI" panose="020B0604030504040204" pitchFamily="34" charset="-128"/>
                          <a:cs typeface="Meiryo UI" panose="020B0604030504040204" pitchFamily="34" charset="-128"/>
                        </a:rPr>
                        <a:t>bilirubin</a:t>
                      </a:r>
                      <a:endParaRPr lang="cs-CZ" sz="2000" b="1" i="0" dirty="0">
                        <a:latin typeface="Meiryo UI" panose="020B0604030504040204" pitchFamily="34" charset="-128"/>
                        <a:ea typeface="Meiryo UI" panose="020B0604030504040204" pitchFamily="34" charset="-128"/>
                        <a:cs typeface="Meiryo UI" panose="020B0604030504040204" pitchFamily="34" charset="-128"/>
                      </a:endParaRPr>
                    </a:p>
                  </a:txBody>
                  <a:tcPr/>
                </a:tc>
                <a:tc hMerge="1">
                  <a:txBody>
                    <a:bodyPr/>
                    <a:lstStyle/>
                    <a:p>
                      <a:endParaRPr lang="cs-CZ" dirty="0"/>
                    </a:p>
                  </a:txBody>
                  <a:tcPr/>
                </a:tc>
                <a:extLst>
                  <a:ext uri="{0D108BD9-81ED-4DB2-BD59-A6C34878D82A}">
                    <a16:rowId xmlns:a16="http://schemas.microsoft.com/office/drawing/2014/main" val="10007"/>
                  </a:ext>
                </a:extLst>
              </a:tr>
              <a:tr h="370840">
                <a:tc>
                  <a:txBody>
                    <a:bodyPr/>
                    <a:lstStyle/>
                    <a:p>
                      <a:pPr algn="ctr"/>
                      <a:r>
                        <a:rPr lang="cs-CZ" b="1" dirty="0">
                          <a:latin typeface="Meiryo UI" panose="020B0604030504040204" pitchFamily="34" charset="-128"/>
                          <a:ea typeface="Meiryo UI" panose="020B0604030504040204" pitchFamily="34" charset="-128"/>
                          <a:cs typeface="Meiryo UI" panose="020B0604030504040204" pitchFamily="34" charset="-128"/>
                        </a:rPr>
                        <a:t>Věk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a:latin typeface="Meiryo UI" panose="020B0604030504040204" pitchFamily="34" charset="-128"/>
                          <a:ea typeface="Meiryo UI" panose="020B0604030504040204" pitchFamily="34" charset="-128"/>
                          <a:cs typeface="Meiryo UI" panose="020B0604030504040204" pitchFamily="34" charset="-128"/>
                        </a:rPr>
                        <a:t>Koncentrace (</a:t>
                      </a:r>
                      <a:r>
                        <a:rPr lang="el-GR" b="1" dirty="0">
                          <a:latin typeface="Meiryo UI" panose="020B0604030504040204" pitchFamily="34" charset="-128"/>
                          <a:ea typeface="Meiryo UI" panose="020B0604030504040204" pitchFamily="34" charset="-128"/>
                          <a:cs typeface="Meiryo UI" panose="020B0604030504040204" pitchFamily="34" charset="-128"/>
                        </a:rPr>
                        <a:t>μ</a:t>
                      </a:r>
                      <a:r>
                        <a:rPr lang="cs-CZ" b="1" dirty="0">
                          <a:latin typeface="Meiryo UI" panose="020B0604030504040204" pitchFamily="34" charset="-128"/>
                          <a:ea typeface="Meiryo UI" panose="020B0604030504040204" pitchFamily="34" charset="-128"/>
                          <a:cs typeface="Meiryo UI" panose="020B0604030504040204" pitchFamily="34" charset="-128"/>
                        </a:rPr>
                        <a:t>mol/l)</a:t>
                      </a:r>
                    </a:p>
                  </a:txBody>
                  <a:tcPr/>
                </a:tc>
                <a:extLst>
                  <a:ext uri="{0D108BD9-81ED-4DB2-BD59-A6C34878D82A}">
                    <a16:rowId xmlns:a16="http://schemas.microsoft.com/office/drawing/2014/main" val="10008"/>
                  </a:ext>
                </a:extLst>
              </a:tr>
              <a:tr h="370840">
                <a:tc>
                  <a:txBody>
                    <a:bodyPr/>
                    <a:lstStyle/>
                    <a:p>
                      <a:pPr algn="ctr"/>
                      <a:r>
                        <a:rPr lang="cs-CZ" sz="2000" b="1" dirty="0">
                          <a:latin typeface="Meiryo UI" panose="020B0604030504040204" pitchFamily="34" charset="-128"/>
                          <a:ea typeface="Meiryo UI" panose="020B0604030504040204" pitchFamily="34" charset="-128"/>
                          <a:cs typeface="Meiryo UI" panose="020B0604030504040204" pitchFamily="34" charset="-128"/>
                        </a:rPr>
                        <a:t>0-99 let</a:t>
                      </a:r>
                    </a:p>
                  </a:txBody>
                  <a:tcPr/>
                </a:tc>
                <a:tc>
                  <a:txBody>
                    <a:bodyPr/>
                    <a:lstStyle/>
                    <a:p>
                      <a:pPr algn="ctr"/>
                      <a:r>
                        <a:rPr lang="cs-CZ" sz="2000" b="1" dirty="0" smtClean="0">
                          <a:latin typeface="Meiryo UI" panose="020B0604030504040204" pitchFamily="34" charset="-128"/>
                          <a:ea typeface="Meiryo UI" panose="020B0604030504040204" pitchFamily="34" charset="-128"/>
                          <a:cs typeface="Meiryo UI" panose="020B0604030504040204" pitchFamily="34" charset="-128"/>
                        </a:rPr>
                        <a:t>do</a:t>
                      </a:r>
                      <a:r>
                        <a:rPr lang="cs-CZ" sz="2000" b="1" baseline="0" dirty="0" smtClean="0">
                          <a:latin typeface="Meiryo UI" panose="020B0604030504040204" pitchFamily="34" charset="-128"/>
                          <a:ea typeface="Meiryo UI" panose="020B0604030504040204" pitchFamily="34" charset="-128"/>
                          <a:cs typeface="Meiryo UI" panose="020B0604030504040204" pitchFamily="34" charset="-128"/>
                        </a:rPr>
                        <a:t> 5 (</a:t>
                      </a:r>
                      <a:r>
                        <a:rPr lang="cs-CZ" sz="2000" b="1" baseline="0" dirty="0" err="1" smtClean="0">
                          <a:latin typeface="Meiryo UI" panose="020B0604030504040204" pitchFamily="34" charset="-128"/>
                          <a:ea typeface="Meiryo UI" panose="020B0604030504040204" pitchFamily="34" charset="-128"/>
                          <a:cs typeface="Meiryo UI" panose="020B0604030504040204" pitchFamily="34" charset="-128"/>
                        </a:rPr>
                        <a:t>Roche</a:t>
                      </a:r>
                      <a:r>
                        <a:rPr lang="cs-CZ" sz="2000" b="1" baseline="0" dirty="0" smtClean="0">
                          <a:latin typeface="Meiryo UI" panose="020B0604030504040204" pitchFamily="34" charset="-128"/>
                          <a:ea typeface="Meiryo UI" panose="020B0604030504040204" pitchFamily="34" charset="-128"/>
                          <a:cs typeface="Meiryo UI" panose="020B0604030504040204" pitchFamily="34" charset="-128"/>
                        </a:rPr>
                        <a:t>)</a:t>
                      </a: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98277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08720"/>
            <a:ext cx="8229600" cy="5217443"/>
          </a:xfrm>
        </p:spPr>
        <p:txBody>
          <a:bodyPr>
            <a:normAutofit/>
          </a:bodyPr>
          <a:lstStyle/>
          <a:p>
            <a:pPr>
              <a:buFont typeface="Wingdings" panose="05000000000000000000" pitchFamily="2" charset="2"/>
              <a:buChar char="§"/>
            </a:pPr>
            <a:r>
              <a:rPr lang="cs-CZ" sz="20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Spektrofotometrické stanovení</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většina metod fotometrického stanovení bilirubinu vychází z 	   </a:t>
            </a:r>
            <a:r>
              <a:rPr lang="cs-CZ" sz="1700" b="1" dirty="0" err="1">
                <a:latin typeface="Meiryo UI" panose="020B0604030504040204" pitchFamily="34" charset="-128"/>
                <a:ea typeface="Meiryo UI" panose="020B0604030504040204" pitchFamily="34" charset="-128"/>
                <a:cs typeface="Meiryo UI" panose="020B0604030504040204" pitchFamily="34" charset="-128"/>
              </a:rPr>
              <a:t>diazotačních</a:t>
            </a:r>
            <a:r>
              <a:rPr lang="cs-CZ" sz="1700" b="1" dirty="0">
                <a:latin typeface="Meiryo UI" panose="020B0604030504040204" pitchFamily="34" charset="-128"/>
                <a:ea typeface="Meiryo UI" panose="020B0604030504040204" pitchFamily="34" charset="-128"/>
                <a:cs typeface="Meiryo UI" panose="020B0604030504040204" pitchFamily="34" charset="-128"/>
              </a:rPr>
              <a:t> reakcí.</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Vznik barevného produktu.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Celkový bilirubin</a:t>
            </a:r>
          </a:p>
          <a:p>
            <a:pPr>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uvolnění z vazby na albumin a rozpuštění účinkem </a:t>
            </a:r>
            <a:r>
              <a:rPr lang="cs-CZ" sz="1700" i="1" dirty="0">
                <a:latin typeface="Meiryo UI" panose="020B0604030504040204" pitchFamily="34" charset="-128"/>
                <a:ea typeface="Meiryo UI" panose="020B0604030504040204" pitchFamily="34" charset="-128"/>
                <a:cs typeface="Meiryo UI" panose="020B0604030504040204" pitchFamily="34" charset="-128"/>
              </a:rPr>
              <a:t>akcelerátoru</a:t>
            </a:r>
            <a:r>
              <a:rPr lang="cs-CZ" sz="1700" dirty="0">
                <a:latin typeface="Meiryo UI" panose="020B0604030504040204" pitchFamily="34" charset="-128"/>
                <a:ea typeface="Meiryo UI" panose="020B0604030504040204" pitchFamily="34" charset="-128"/>
                <a:cs typeface="Meiryo UI" panose="020B0604030504040204" pitchFamily="34" charset="-128"/>
              </a:rPr>
              <a:t> (kofein, benzoan sodný, octan sodný), následuje diazotace</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Přímý bilirubin</a:t>
            </a:r>
          </a:p>
          <a:p>
            <a:pPr>
              <a:buFontTx/>
              <a:buChar char="-"/>
            </a:pPr>
            <a:r>
              <a:rPr lang="cs-CZ" sz="1700" i="1" dirty="0">
                <a:latin typeface="Meiryo UI" panose="020B0604030504040204" pitchFamily="34" charset="-128"/>
                <a:ea typeface="Meiryo UI" panose="020B0604030504040204" pitchFamily="34" charset="-128"/>
                <a:cs typeface="Meiryo UI" panose="020B0604030504040204" pitchFamily="34" charset="-128"/>
              </a:rPr>
              <a:t>přímá reakce </a:t>
            </a:r>
            <a:r>
              <a:rPr lang="cs-CZ" sz="1700" dirty="0">
                <a:latin typeface="Meiryo UI" panose="020B0604030504040204" pitchFamily="34" charset="-128"/>
                <a:ea typeface="Meiryo UI" panose="020B0604030504040204" pitchFamily="34" charset="-128"/>
                <a:cs typeface="Meiryo UI" panose="020B0604030504040204" pitchFamily="34" charset="-128"/>
              </a:rPr>
              <a:t>s </a:t>
            </a:r>
            <a:r>
              <a:rPr lang="cs-CZ" sz="1700" dirty="0" err="1">
                <a:latin typeface="Meiryo UI" panose="020B0604030504040204" pitchFamily="34" charset="-128"/>
                <a:ea typeface="Meiryo UI" panose="020B0604030504040204" pitchFamily="34" charset="-128"/>
                <a:cs typeface="Meiryo UI" panose="020B0604030504040204" pitchFamily="34" charset="-128"/>
              </a:rPr>
              <a:t>diazo</a:t>
            </a:r>
            <a:r>
              <a:rPr lang="cs-CZ" sz="1700" dirty="0">
                <a:latin typeface="Meiryo UI" panose="020B0604030504040204" pitchFamily="34" charset="-128"/>
                <a:ea typeface="Meiryo UI" panose="020B0604030504040204" pitchFamily="34" charset="-128"/>
                <a:cs typeface="Meiryo UI" panose="020B0604030504040204" pitchFamily="34" charset="-128"/>
              </a:rPr>
              <a:t> činidlem, krátká inkubace, zastavení reakce přídavkem kyseliny askorbové</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86945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08720"/>
            <a:ext cx="8229600" cy="5616624"/>
          </a:xfrm>
        </p:spPr>
        <p:txBody>
          <a:bodyPr>
            <a:normAutofit fontScale="92500" lnSpcReduction="20000"/>
          </a:bodyPr>
          <a:lstStyle/>
          <a:p>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r>
              <a:rPr lang="cs-CZ" sz="2000" b="1" dirty="0">
                <a:latin typeface="Meiryo UI" panose="020B0604030504040204" pitchFamily="34" charset="-128"/>
                <a:ea typeface="Meiryo UI" panose="020B0604030504040204" pitchFamily="34" charset="-128"/>
                <a:cs typeface="Meiryo UI" panose="020B0604030504040204" pitchFamily="34" charset="-128"/>
              </a:rPr>
              <a:t>Rutinní metody</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dirty="0">
                <a:latin typeface="Meiryo UI" panose="020B0604030504040204" pitchFamily="34" charset="-128"/>
                <a:ea typeface="Meiryo UI" panose="020B0604030504040204" pitchFamily="34" charset="-128"/>
                <a:cs typeface="Meiryo UI" panose="020B0604030504040204" pitchFamily="34" charset="-128"/>
              </a:rPr>
              <a:t> – Gróf, fotometrické metody s DCA a DPD</a:t>
            </a:r>
          </a:p>
          <a:p>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r>
              <a:rPr lang="cs-CZ" sz="2000" b="1"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b="1" dirty="0">
                <a:latin typeface="Meiryo UI" panose="020B0604030504040204" pitchFamily="34" charset="-128"/>
                <a:ea typeface="Meiryo UI" panose="020B0604030504040204" pitchFamily="34" charset="-128"/>
                <a:cs typeface="Meiryo UI" panose="020B0604030504040204" pitchFamily="34" charset="-128"/>
              </a:rPr>
              <a:t>-Gróf: - </a:t>
            </a:r>
            <a:r>
              <a:rPr lang="cs-CZ" sz="2000" dirty="0">
                <a:latin typeface="Meiryo UI" panose="020B0604030504040204" pitchFamily="34" charset="-128"/>
                <a:ea typeface="Meiryo UI" panose="020B0604030504040204" pitchFamily="34" charset="-128"/>
                <a:cs typeface="Meiryo UI" panose="020B0604030504040204" pitchFamily="34" charset="-128"/>
              </a:rPr>
              <a:t>reakce s diazotovanou </a:t>
            </a:r>
            <a:r>
              <a:rPr lang="cs-CZ" sz="2000" dirty="0" err="1">
                <a:latin typeface="Meiryo UI" panose="020B0604030504040204" pitchFamily="34" charset="-128"/>
                <a:ea typeface="Meiryo UI" panose="020B0604030504040204" pitchFamily="34" charset="-128"/>
                <a:cs typeface="Meiryo UI" panose="020B0604030504040204" pitchFamily="34" charset="-128"/>
              </a:rPr>
              <a:t>kys</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sulfanilovou</a:t>
            </a:r>
            <a:r>
              <a:rPr lang="cs-CZ" sz="2000" dirty="0">
                <a:latin typeface="Meiryo UI" panose="020B0604030504040204" pitchFamily="34" charset="-128"/>
                <a:ea typeface="Meiryo UI" panose="020B0604030504040204" pitchFamily="34" charset="-128"/>
                <a:cs typeface="Meiryo UI" panose="020B0604030504040204" pitchFamily="34" charset="-128"/>
              </a:rPr>
              <a:t> 		(činidlo z </a:t>
            </a:r>
            <a:r>
              <a:rPr lang="cs-CZ" sz="2000" dirty="0" err="1">
                <a:latin typeface="Meiryo UI" panose="020B0604030504040204" pitchFamily="34" charset="-128"/>
                <a:ea typeface="Meiryo UI" panose="020B0604030504040204" pitchFamily="34" charset="-128"/>
                <a:cs typeface="Meiryo UI" panose="020B0604030504040204" pitchFamily="34" charset="-128"/>
              </a:rPr>
              <a:t>kys</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sulfanilové</a:t>
            </a:r>
            <a:r>
              <a:rPr lang="cs-CZ" sz="2000" dirty="0">
                <a:latin typeface="Meiryo UI" panose="020B0604030504040204" pitchFamily="34" charset="-128"/>
                <a:ea typeface="Meiryo UI" panose="020B0604030504040204" pitchFamily="34" charset="-128"/>
                <a:cs typeface="Meiryo UI" panose="020B0604030504040204" pitchFamily="34" charset="-128"/>
              </a:rPr>
              <a:t> a dusitanu sodného)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 při stanovení celkového bilirubinu 			předchází přidání kofeinu + benzoátu)</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 vznik </a:t>
            </a:r>
            <a:r>
              <a:rPr lang="cs-CZ" sz="2000" dirty="0" err="1">
                <a:latin typeface="Meiryo UI" panose="020B0604030504040204" pitchFamily="34" charset="-128"/>
                <a:ea typeface="Meiryo UI" panose="020B0604030504040204" pitchFamily="34" charset="-128"/>
                <a:cs typeface="Meiryo UI" panose="020B0604030504040204" pitchFamily="34" charset="-128"/>
              </a:rPr>
              <a:t>azobilirubinu</a:t>
            </a:r>
            <a:r>
              <a:rPr lang="cs-CZ" sz="2000" dirty="0">
                <a:latin typeface="Meiryo UI" panose="020B0604030504040204" pitchFamily="34" charset="-128"/>
                <a:ea typeface="Meiryo UI" panose="020B0604030504040204" pitchFamily="34" charset="-128"/>
                <a:cs typeface="Meiryo UI" panose="020B0604030504040204" pitchFamily="34" charset="-128"/>
              </a:rPr>
              <a:t> -  při slabě kyselém a 		neutrálním pH </a:t>
            </a:r>
            <a:r>
              <a:rPr lang="cs-CZ" sz="2000" i="1" dirty="0">
                <a:latin typeface="Meiryo UI" panose="020B0604030504040204" pitchFamily="34" charset="-128"/>
                <a:ea typeface="Meiryo UI" panose="020B0604030504040204" pitchFamily="34" charset="-128"/>
                <a:cs typeface="Meiryo UI" panose="020B0604030504040204" pitchFamily="34" charset="-128"/>
              </a:rPr>
              <a:t>červený </a:t>
            </a:r>
            <a:r>
              <a:rPr lang="cs-CZ" sz="2000" dirty="0">
                <a:latin typeface="Meiryo UI" panose="020B0604030504040204" pitchFamily="34" charset="-128"/>
                <a:ea typeface="Meiryo UI" panose="020B0604030504040204" pitchFamily="34" charset="-128"/>
                <a:cs typeface="Meiryo UI" panose="020B0604030504040204" pitchFamily="34" charset="-128"/>
              </a:rPr>
              <a:t>(</a:t>
            </a:r>
            <a:r>
              <a:rPr lang="cs-CZ" sz="2000" dirty="0" err="1">
                <a:latin typeface="Meiryo UI" panose="020B0604030504040204" pitchFamily="34" charset="-128"/>
                <a:ea typeface="Meiryo UI" panose="020B0604030504040204" pitchFamily="34" charset="-128"/>
                <a:cs typeface="Meiryo UI" panose="020B0604030504040204" pitchFamily="34" charset="-128"/>
              </a:rPr>
              <a:t>absorbční</a:t>
            </a:r>
            <a:r>
              <a:rPr lang="cs-CZ" sz="2000" dirty="0">
                <a:latin typeface="Meiryo UI" panose="020B0604030504040204" pitchFamily="34" charset="-128"/>
                <a:ea typeface="Meiryo UI" panose="020B0604030504040204" pitchFamily="34" charset="-128"/>
                <a:cs typeface="Meiryo UI" panose="020B0604030504040204" pitchFamily="34" charset="-128"/>
              </a:rPr>
              <a:t> maximum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440 </a:t>
            </a:r>
            <a:r>
              <a:rPr lang="cs-CZ" sz="2000" dirty="0" err="1">
                <a:latin typeface="Meiryo UI" panose="020B0604030504040204" pitchFamily="34" charset="-128"/>
                <a:ea typeface="Meiryo UI" panose="020B0604030504040204" pitchFamily="34" charset="-128"/>
                <a:cs typeface="Meiryo UI" panose="020B0604030504040204" pitchFamily="34" charset="-128"/>
              </a:rPr>
              <a:t>nm</a:t>
            </a:r>
            <a:r>
              <a:rPr lang="cs-CZ" sz="2000" dirty="0">
                <a:latin typeface="Meiryo UI" panose="020B0604030504040204" pitchFamily="34" charset="-128"/>
                <a:ea typeface="Meiryo UI" panose="020B0604030504040204" pitchFamily="34" charset="-128"/>
                <a:cs typeface="Meiryo UI" panose="020B0604030504040204" pitchFamily="34" charset="-128"/>
              </a:rPr>
              <a:t>, vadí hemolýza), v silně kyselém pH a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v bazickém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prostředí</a:t>
            </a:r>
            <a:r>
              <a:rPr lang="cs-CZ" sz="2000" i="1" dirty="0" err="1" smtClean="0">
                <a:latin typeface="Meiryo UI" panose="020B0604030504040204" pitchFamily="34" charset="-128"/>
                <a:ea typeface="Meiryo UI" panose="020B0604030504040204" pitchFamily="34" charset="-128"/>
                <a:cs typeface="Meiryo UI" panose="020B0604030504040204" pitchFamily="34" charset="-128"/>
              </a:rPr>
              <a:t>zelenomodrý</a:t>
            </a:r>
            <a:endParaRPr lang="cs-CZ" sz="2000" i="1"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i="1" dirty="0">
                <a:latin typeface="Meiryo UI" panose="020B0604030504040204" pitchFamily="34" charset="-128"/>
                <a:ea typeface="Meiryo UI" panose="020B0604030504040204" pitchFamily="34" charset="-128"/>
                <a:cs typeface="Meiryo UI" panose="020B0604030504040204" pitchFamily="34" charset="-128"/>
              </a:rPr>
              <a:t>	</a:t>
            </a:r>
            <a:r>
              <a:rPr lang="cs-CZ" sz="2000" i="1" dirty="0" smtClean="0">
                <a:latin typeface="Meiryo UI" panose="020B0604030504040204" pitchFamily="34" charset="-128"/>
                <a:ea typeface="Meiryo UI" panose="020B0604030504040204" pitchFamily="34" charset="-128"/>
                <a:cs typeface="Meiryo UI" panose="020B0604030504040204" pitchFamily="34" charset="-128"/>
              </a:rPr>
              <a:t>	        -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po 10 minutách přidat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NaOH</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a vínan sodný,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abs</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při 600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nm</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hemolýza nevadí</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 při stanovení přímého bilirubinu reakci 		zastavit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kys</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askorbovou</a:t>
            </a: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r>
              <a:rPr lang="cs-CZ" sz="2000" b="1" dirty="0" smtClean="0">
                <a:latin typeface="Meiryo UI" panose="020B0604030504040204" pitchFamily="34" charset="-128"/>
                <a:ea typeface="Meiryo UI" panose="020B0604030504040204" pitchFamily="34" charset="-128"/>
                <a:cs typeface="Meiryo UI" panose="020B0604030504040204" pitchFamily="34" charset="-128"/>
              </a:rPr>
              <a:t>Referenční </a:t>
            </a:r>
            <a:r>
              <a:rPr lang="cs-CZ" sz="2000" b="1" dirty="0">
                <a:latin typeface="Meiryo UI" panose="020B0604030504040204" pitchFamily="34" charset="-128"/>
                <a:ea typeface="Meiryo UI" panose="020B0604030504040204" pitchFamily="34" charset="-128"/>
                <a:cs typeface="Meiryo UI" panose="020B0604030504040204" pitchFamily="34" charset="-128"/>
              </a:rPr>
              <a:t>metoda</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b="1" dirty="0" err="1">
                <a:latin typeface="Meiryo UI" panose="020B0604030504040204" pitchFamily="34" charset="-128"/>
                <a:ea typeface="Meiryo UI" panose="020B0604030504040204" pitchFamily="34" charset="-128"/>
                <a:cs typeface="Meiryo UI" panose="020B0604030504040204" pitchFamily="34" charset="-128"/>
              </a:rPr>
              <a:t>Doumas</a:t>
            </a:r>
            <a:r>
              <a:rPr lang="cs-CZ" sz="2000" b="1" dirty="0">
                <a:latin typeface="Meiryo UI" panose="020B0604030504040204" pitchFamily="34" charset="-128"/>
                <a:ea typeface="Meiryo UI" panose="020B0604030504040204" pitchFamily="34" charset="-128"/>
                <a:cs typeface="Meiryo UI" panose="020B0604030504040204" pitchFamily="34" charset="-128"/>
              </a:rPr>
              <a:t> – </a:t>
            </a:r>
            <a:r>
              <a:rPr lang="cs-CZ" sz="2000" b="1" dirty="0" err="1">
                <a:latin typeface="Meiryo UI" panose="020B0604030504040204" pitchFamily="34" charset="-128"/>
                <a:ea typeface="Meiryo UI" panose="020B0604030504040204" pitchFamily="34" charset="-128"/>
                <a:cs typeface="Meiryo UI" panose="020B0604030504040204" pitchFamily="34" charset="-128"/>
              </a:rPr>
              <a:t>Perry</a:t>
            </a:r>
            <a:r>
              <a:rPr lang="cs-CZ" sz="2000" b="1" dirty="0">
                <a:latin typeface="Meiryo UI" panose="020B0604030504040204" pitchFamily="34" charset="-128"/>
                <a:ea typeface="Meiryo UI" panose="020B0604030504040204" pitchFamily="34" charset="-128"/>
                <a:cs typeface="Meiryo UI" panose="020B0604030504040204" pitchFamily="34" charset="-128"/>
              </a:rPr>
              <a:t> </a:t>
            </a:r>
            <a:r>
              <a:rPr lang="cs-CZ" sz="2000" dirty="0">
                <a:latin typeface="Meiryo UI" panose="020B0604030504040204" pitchFamily="34" charset="-128"/>
                <a:ea typeface="Meiryo UI" panose="020B0604030504040204" pitchFamily="34" charset="-128"/>
                <a:cs typeface="Meiryo UI" panose="020B0604030504040204" pitchFamily="34" charset="-128"/>
              </a:rPr>
              <a:t>(optimalizovaná a 		specifikovaná metoda </a:t>
            </a:r>
            <a:r>
              <a:rPr lang="cs-CZ" sz="2000"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dirty="0">
                <a:latin typeface="Meiryo UI" panose="020B0604030504040204" pitchFamily="34" charset="-128"/>
                <a:ea typeface="Meiryo UI" panose="020B0604030504040204" pitchFamily="34" charset="-128"/>
                <a:cs typeface="Meiryo UI" panose="020B0604030504040204" pitchFamily="34" charset="-128"/>
              </a:rPr>
              <a:t>-Gróf)</a:t>
            </a:r>
          </a:p>
          <a:p>
            <a:endParaRPr lang="cs-CZ" sz="20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4" name="Picture 4"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915507"/>
            <a:ext cx="2414588" cy="291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ovéPole 4"/>
          <p:cNvSpPr txBox="1"/>
          <p:nvPr/>
        </p:nvSpPr>
        <p:spPr>
          <a:xfrm>
            <a:off x="6444208" y="4833070"/>
            <a:ext cx="2486596" cy="400110"/>
          </a:xfrm>
          <a:prstGeom prst="rect">
            <a:avLst/>
          </a:prstGeom>
          <a:solidFill>
            <a:schemeClr val="bg1"/>
          </a:solidFill>
        </p:spPr>
        <p:txBody>
          <a:bodyPr wrap="square" rtlCol="0">
            <a:spAutoFit/>
          </a:bodyPr>
          <a:lstStyle/>
          <a:p>
            <a:r>
              <a:rPr lang="cs-CZ" sz="1000" dirty="0"/>
              <a:t>Kopulace bilirubinu s diazotovanou kyselinou </a:t>
            </a:r>
            <a:r>
              <a:rPr lang="cs-CZ" sz="1000" dirty="0" err="1"/>
              <a:t>sulfanilovou</a:t>
            </a:r>
            <a:r>
              <a:rPr lang="cs-CZ" sz="1000" dirty="0"/>
              <a:t> - tvorba </a:t>
            </a:r>
            <a:r>
              <a:rPr lang="cs-CZ" sz="1000" dirty="0" err="1" smtClean="0"/>
              <a:t>azobilirubinu</a:t>
            </a:r>
            <a:endParaRPr lang="cs-CZ" sz="1000" dirty="0"/>
          </a:p>
        </p:txBody>
      </p:sp>
    </p:spTree>
    <p:extLst>
      <p:ext uri="{BB962C8B-B14F-4D97-AF65-F5344CB8AC3E}">
        <p14:creationId xmlns:p14="http://schemas.microsoft.com/office/powerpoint/2010/main" val="89893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par>
                          <p:cTn id="34" fill="hold">
                            <p:stCondLst>
                              <p:cond delay="0"/>
                            </p:stCondLst>
                            <p:childTnLst>
                              <p:par>
                                <p:cTn id="35" presetID="1" presetClass="exit" presetSubtype="0" fill="hold" grpId="1" nodeType="after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metabolismu porfyrinů - Porfyrie</a:t>
            </a:r>
            <a:endParaRPr lang="cs-CZ" sz="2800" dirty="0"/>
          </a:p>
        </p:txBody>
      </p:sp>
      <p:sp>
        <p:nvSpPr>
          <p:cNvPr id="3" name="Zástupný symbol pro obsah 2"/>
          <p:cNvSpPr>
            <a:spLocks noGrp="1"/>
          </p:cNvSpPr>
          <p:nvPr>
            <p:ph idx="1"/>
          </p:nvPr>
        </p:nvSpPr>
        <p:spPr>
          <a:xfrm>
            <a:off x="179512" y="836712"/>
            <a:ext cx="8856984" cy="5289451"/>
          </a:xfrm>
        </p:spPr>
        <p:txBody>
          <a:bodyPr>
            <a:normAutofit lnSpcReduction="10000"/>
          </a:bodyPr>
          <a:lstStyle/>
          <a:p>
            <a:pPr>
              <a:buFont typeface="Wingdings" panose="05000000000000000000" pitchFamily="2" charset="2"/>
              <a:buChar char="§"/>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Dědičná, metabolická porucha</a:t>
            </a:r>
          </a:p>
          <a:p>
            <a:pPr algn="just">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porucha funkce kteréhokoliv enzymu syntézy porfyrinů za stupněm ALA a následné hromadění daných metabolitů v některých tkáních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⇒↑hladina v plasmě a erytrocytech, ↑vylučování stolicí a močí.</a:t>
            </a:r>
            <a:endParaRPr lang="cs-CZ" sz="1800" i="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endParaRPr lang="cs-CZ" sz="24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2000" b="1" dirty="0">
                <a:latin typeface="Meiryo UI" panose="020B0604030504040204" pitchFamily="34" charset="-128"/>
                <a:ea typeface="Meiryo UI" panose="020B0604030504040204" pitchFamily="34" charset="-128"/>
                <a:cs typeface="Meiryo UI" panose="020B0604030504040204" pitchFamily="34" charset="-128"/>
              </a:rPr>
              <a:t>Klinické projevy porfyrií</a:t>
            </a:r>
          </a:p>
          <a:p>
            <a:pPr marL="0" indent="0">
              <a:buNone/>
            </a:pPr>
            <a:r>
              <a:rPr lang="cs-CZ" sz="2000" i="1"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neurologické </a:t>
            </a:r>
            <a:r>
              <a:rPr lang="cs-CZ" sz="1800" dirty="0">
                <a:latin typeface="Meiryo UI" panose="020B0604030504040204" pitchFamily="34" charset="-128"/>
                <a:ea typeface="Meiryo UI" panose="020B0604030504040204" pitchFamily="34" charset="-128"/>
                <a:cs typeface="Meiryo UI" panose="020B0604030504040204" pitchFamily="34" charset="-128"/>
              </a:rPr>
              <a:t>- křeče a svalové slabosti, které mohou vést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k částečné obrně (paréze) až ochrnutí (plegie),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zejména rukou</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kožní</a:t>
            </a:r>
            <a:r>
              <a:rPr lang="cs-CZ" sz="1800" dirty="0">
                <a:latin typeface="Meiryo UI" panose="020B0604030504040204" pitchFamily="34" charset="-128"/>
                <a:ea typeface="Meiryo UI" panose="020B0604030504040204" pitchFamily="34" charset="-128"/>
                <a:cs typeface="Meiryo UI" panose="020B0604030504040204" pitchFamily="34" charset="-128"/>
              </a:rPr>
              <a:t> – vysoká zranitelnost kůže, spontánní tvorba puchýřků,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hyperpigmentace</a:t>
            </a:r>
            <a:r>
              <a:rPr lang="cs-CZ" sz="1800" dirty="0">
                <a:latin typeface="Meiryo UI" panose="020B0604030504040204" pitchFamily="34" charset="-128"/>
                <a:ea typeface="Meiryo UI" panose="020B0604030504040204" pitchFamily="34" charset="-128"/>
                <a:cs typeface="Meiryo UI" panose="020B0604030504040204" pitchFamily="34" charset="-128"/>
              </a:rPr>
              <a:t> a ochlupení v obličeji</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abdominální - </a:t>
            </a:r>
            <a:r>
              <a:rPr lang="cs-CZ" sz="1800" dirty="0">
                <a:latin typeface="Meiryo UI" panose="020B0604030504040204" pitchFamily="34" charset="-128"/>
                <a:ea typeface="Meiryo UI" panose="020B0604030504040204" pitchFamily="34" charset="-128"/>
                <a:cs typeface="Meiryo UI" panose="020B0604030504040204" pitchFamily="34" charset="-128"/>
              </a:rPr>
              <a:t>nevolnost, zvracení, zácpa, kolika</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psychické</a:t>
            </a:r>
            <a:r>
              <a:rPr lang="cs-CZ" sz="1800" dirty="0">
                <a:latin typeface="Meiryo UI" panose="020B0604030504040204" pitchFamily="34" charset="-128"/>
                <a:ea typeface="Meiryo UI" panose="020B0604030504040204" pitchFamily="34" charset="-128"/>
                <a:cs typeface="Meiryo UI" panose="020B0604030504040204" pitchFamily="34" charset="-128"/>
              </a:rPr>
              <a:t> - zmatenost, deprese, úzkost, zapomínání, halucinace</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ostatní</a:t>
            </a:r>
            <a:r>
              <a:rPr lang="cs-CZ" sz="1800" dirty="0">
                <a:latin typeface="Meiryo UI" panose="020B0604030504040204" pitchFamily="34" charset="-128"/>
                <a:ea typeface="Meiryo UI" panose="020B0604030504040204" pitchFamily="34" charset="-128"/>
                <a:cs typeface="Meiryo UI" panose="020B0604030504040204" pitchFamily="34" charset="-128"/>
              </a:rPr>
              <a:t> – anémie, červené zbarvení zubů (</a:t>
            </a:r>
            <a:r>
              <a:rPr lang="cs-CZ" sz="1800" dirty="0" err="1">
                <a:latin typeface="Meiryo UI" panose="020B0604030504040204" pitchFamily="34" charset="-128"/>
                <a:ea typeface="Meiryo UI" panose="020B0604030504040204" pitchFamily="34" charset="-128"/>
                <a:cs typeface="Meiryo UI" panose="020B0604030504040204" pitchFamily="34" charset="-128"/>
              </a:rPr>
              <a:t>Günther</a:t>
            </a:r>
            <a:r>
              <a:rPr lang="cs-CZ" sz="1800" dirty="0">
                <a:latin typeface="Meiryo UI" panose="020B0604030504040204" pitchFamily="34" charset="-128"/>
                <a:ea typeface="Meiryo UI" panose="020B0604030504040204" pitchFamily="34" charset="-128"/>
                <a:cs typeface="Meiryo UI" panose="020B0604030504040204" pitchFamily="34" charset="-128"/>
              </a:rPr>
              <a:t>), zvětšení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sleziny, červené zbarvení moče, které stáním tmavne</a:t>
            </a: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8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0938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620688"/>
            <a:ext cx="8229600" cy="5904656"/>
          </a:xfrm>
        </p:spPr>
        <p:txBody>
          <a:bodyPr>
            <a:normAutofit lnSpcReduction="10000"/>
          </a:bodyPr>
          <a:lstStyle/>
          <a:p>
            <a:pPr marL="0" indent="0">
              <a:buNone/>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r>
              <a:rPr lang="cs-CZ" sz="2000" b="1" u="sng"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DPD:</a:t>
            </a:r>
            <a:r>
              <a:rPr lang="cs-CZ"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  </a:t>
            </a:r>
            <a:r>
              <a:rPr lang="cs-CZ" sz="2000" b="1" dirty="0">
                <a:latin typeface="Meiryo UI" panose="020B0604030504040204" pitchFamily="34" charset="-128"/>
                <a:ea typeface="Meiryo UI" panose="020B0604030504040204" pitchFamily="34" charset="-128"/>
                <a:cs typeface="Meiryo UI" panose="020B0604030504040204" pitchFamily="34" charset="-128"/>
              </a:rPr>
              <a:t>- </a:t>
            </a:r>
            <a:r>
              <a:rPr lang="cs-CZ" sz="2000" dirty="0">
                <a:latin typeface="Meiryo UI" panose="020B0604030504040204" pitchFamily="34" charset="-128"/>
                <a:ea typeface="Meiryo UI" panose="020B0604030504040204" pitchFamily="34" charset="-128"/>
                <a:cs typeface="Meiryo UI" panose="020B0604030504040204" pitchFamily="34" charset="-128"/>
              </a:rPr>
              <a:t>Postupně v praxi nahrazovalo met. </a:t>
            </a:r>
            <a:r>
              <a:rPr lang="cs-CZ" sz="2000"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dirty="0">
                <a:latin typeface="Meiryo UI" panose="020B0604030504040204" pitchFamily="34" charset="-128"/>
                <a:ea typeface="Meiryo UI" panose="020B0604030504040204" pitchFamily="34" charset="-128"/>
                <a:cs typeface="Meiryo UI" panose="020B0604030504040204" pitchFamily="34" charset="-128"/>
              </a:rPr>
              <a:t>-Gróf</a:t>
            </a:r>
          </a:p>
          <a:p>
            <a:pPr marL="0" indent="0">
              <a:buNone/>
            </a:pPr>
            <a:r>
              <a:rPr lang="cs-CZ" sz="2000" b="1" dirty="0">
                <a:latin typeface="Meiryo UI" panose="020B0604030504040204" pitchFamily="34" charset="-128"/>
                <a:ea typeface="Meiryo UI" panose="020B0604030504040204" pitchFamily="34" charset="-128"/>
                <a:cs typeface="Meiryo UI" panose="020B0604030504040204" pitchFamily="34" charset="-128"/>
              </a:rPr>
              <a:t>	   - </a:t>
            </a:r>
            <a:r>
              <a:rPr lang="cs-CZ" sz="2000" dirty="0" err="1">
                <a:latin typeface="Meiryo UI" panose="020B0604030504040204" pitchFamily="34" charset="-128"/>
                <a:ea typeface="Meiryo UI" panose="020B0604030504040204" pitchFamily="34" charset="-128"/>
                <a:cs typeface="Meiryo UI" panose="020B0604030504040204" pitchFamily="34" charset="-128"/>
              </a:rPr>
              <a:t>dichlorfenyldiazonium</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tetrafluoroborát</a:t>
            </a:r>
            <a:r>
              <a:rPr lang="cs-CZ" sz="2000" dirty="0">
                <a:latin typeface="Meiryo UI" panose="020B0604030504040204" pitchFamily="34" charset="-128"/>
                <a:ea typeface="Meiryo UI" panose="020B0604030504040204" pitchFamily="34" charset="-128"/>
                <a:cs typeface="Meiryo UI" panose="020B0604030504040204" pitchFamily="34" charset="-128"/>
              </a:rPr>
              <a:t>  </a:t>
            </a:r>
            <a:endParaRPr lang="cs-CZ" sz="2000"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 Celkový bilirubin v přítomnosti vhodného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solubilizačního</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činidla kopuluje s diazoniovými ionty  	     v silně kyselém prostředí</a:t>
            </a:r>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smtClean="0">
                <a:latin typeface="Meiryo UI" panose="020B0604030504040204" pitchFamily="34" charset="-128"/>
                <a:ea typeface="Meiryo UI" panose="020B0604030504040204" pitchFamily="34" charset="-128"/>
                <a:cs typeface="Meiryo UI" panose="020B0604030504040204" pitchFamily="34" charset="-128"/>
              </a:rPr>
              <a:t>	   - Rychlá reakce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dichlorfenyldiazonium</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tetrafluoroborátu</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(DPD) s bilirubinem – tvorba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azobilirubinu</a:t>
            </a:r>
            <a:endParaRPr lang="cs-CZ" sz="2000"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000"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smtClean="0"/>
              <a:t>                        Bilirubin </a:t>
            </a:r>
            <a:r>
              <a:rPr lang="cs-CZ" sz="2000" dirty="0"/>
              <a:t>+ diazoniový iont  ----------&gt; </a:t>
            </a:r>
            <a:r>
              <a:rPr lang="cs-CZ" sz="2000" dirty="0" err="1"/>
              <a:t>azobilirubin</a:t>
            </a:r>
            <a:endParaRPr lang="cs-CZ" sz="2000" dirty="0"/>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intenzita červeného zabarvení přímo úměrná 	    	     celkovému bilirubinu, fotometrické stanovení</a:t>
            </a: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smtClean="0">
                <a:latin typeface="Meiryo UI" panose="020B0604030504040204" pitchFamily="34" charset="-128"/>
                <a:ea typeface="Meiryo UI" panose="020B0604030504040204" pitchFamily="34" charset="-128"/>
                <a:cs typeface="Meiryo UI" panose="020B0604030504040204" pitchFamily="34" charset="-128"/>
              </a:rPr>
              <a:t>	   - hemolýza </a:t>
            </a:r>
            <a:r>
              <a:rPr lang="cs-CZ" sz="2000" dirty="0">
                <a:latin typeface="Meiryo UI" panose="020B0604030504040204" pitchFamily="34" charset="-128"/>
                <a:ea typeface="Meiryo UI" panose="020B0604030504040204" pitchFamily="34" charset="-128"/>
                <a:cs typeface="Meiryo UI" panose="020B0604030504040204" pitchFamily="34" charset="-128"/>
              </a:rPr>
              <a:t>ruší až od vysokých hodnot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hemoglobinu</a:t>
            </a:r>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 v současnosti prakticky jediná používaná metoda    </a:t>
            </a:r>
          </a:p>
          <a:p>
            <a:pPr marL="0" indent="0">
              <a:buNone/>
            </a:pPr>
            <a:endParaRPr lang="cs-CZ" sz="2000" b="1"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31802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0922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80728"/>
            <a:ext cx="8435280" cy="5145435"/>
          </a:xfrm>
        </p:spPr>
        <p:txBody>
          <a:bodyPr/>
          <a:lstStyle/>
          <a:p>
            <a:r>
              <a:rPr lang="cs-CZ" sz="2000" b="1" dirty="0"/>
              <a:t>Přímá </a:t>
            </a:r>
            <a:r>
              <a:rPr lang="cs-CZ" sz="2000" b="1" dirty="0">
                <a:ea typeface="Meiryo UI" panose="020B0604030504040204"/>
              </a:rPr>
              <a:t>spektrofotometrie</a:t>
            </a:r>
            <a:r>
              <a:rPr lang="cs-CZ" sz="2000" b="1" dirty="0"/>
              <a:t> u novorozenců</a:t>
            </a:r>
          </a:p>
          <a:p>
            <a:pPr marL="0" indent="0">
              <a:buNone/>
            </a:pPr>
            <a:r>
              <a:rPr lang="cs-CZ" sz="20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přímé bichromatické stanovení při 454 a 540 </a:t>
            </a:r>
            <a:r>
              <a:rPr lang="cs-CZ" sz="1700" dirty="0" err="1">
                <a:effectLst/>
                <a:latin typeface="Meiryo UI" panose="020B0604030504040204" pitchFamily="34" charset="-128"/>
                <a:ea typeface="Meiryo UI" panose="020B0604030504040204" pitchFamily="34" charset="-128"/>
                <a:cs typeface="Meiryo UI" panose="020B0604030504040204" pitchFamily="34" charset="-128"/>
              </a:rPr>
              <a:t>nm</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a:t>
            </a:r>
            <a:r>
              <a:rPr lang="cs-CZ" sz="1700" dirty="0" err="1">
                <a:effectLst/>
                <a:latin typeface="Meiryo UI" panose="020B0604030504040204" pitchFamily="34" charset="-128"/>
                <a:ea typeface="Meiryo UI" panose="020B0604030504040204" pitchFamily="34" charset="-128"/>
                <a:cs typeface="Meiryo UI" panose="020B0604030504040204" pitchFamily="34" charset="-128"/>
              </a:rPr>
              <a:t>bilirubinometry</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 </a:t>
            </a:r>
            <a:r>
              <a:rPr lang="cs-CZ" sz="1700" dirty="0">
                <a:latin typeface="Meiryo UI" panose="020B0604030504040204" pitchFamily="34" charset="-128"/>
                <a:ea typeface="Meiryo UI" panose="020B0604030504040204" pitchFamily="34" charset="-128"/>
                <a:cs typeface="Meiryo UI" panose="020B0604030504040204" pitchFamily="34" charset="-128"/>
              </a:rPr>
              <a:t>nelze použít u starších dětí a dospělých (interference karotenu a 	jiných pigmentů)</a:t>
            </a:r>
            <a:endParaRPr lang="cs-CZ" sz="20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r>
              <a:rPr lang="cs-CZ" sz="2000" b="1" dirty="0">
                <a:ea typeface="Meiryo UI" panose="020B0604030504040204"/>
              </a:rPr>
              <a:t>Enzymatické</a:t>
            </a:r>
            <a:r>
              <a:rPr lang="cs-CZ" sz="2400" b="1" dirty="0">
                <a:effectLst>
                  <a:glow rad="63500">
                    <a:schemeClr val="accent2">
                      <a:satMod val="175000"/>
                      <a:alpha val="40000"/>
                    </a:schemeClr>
                  </a:glow>
                </a:effectLst>
                <a:latin typeface="Meiryo UI" panose="020B0604030504040204" pitchFamily="34" charset="-128"/>
                <a:ea typeface="Meiryo UI" panose="020B0604030504040204"/>
                <a:cs typeface="Meiryo UI" panose="020B0604030504040204" pitchFamily="34" charset="-128"/>
              </a:rPr>
              <a:t> </a:t>
            </a:r>
            <a:r>
              <a:rPr lang="cs-CZ" sz="2000" b="1" dirty="0">
                <a:ea typeface="Meiryo UI" panose="020B0604030504040204"/>
              </a:rPr>
              <a:t>stanovení</a:t>
            </a:r>
            <a:endParaRPr lang="cs-CZ" sz="2000" b="1" dirty="0">
              <a:effectLst>
                <a:glow rad="63500">
                  <a:schemeClr val="accent2">
                    <a:satMod val="175000"/>
                    <a:alpha val="40000"/>
                  </a:schemeClr>
                </a:glow>
              </a:effectLst>
              <a:latin typeface="Meiryo UI" panose="020B0604030504040204" pitchFamily="34" charset="-128"/>
              <a:ea typeface="Meiryo UI" panose="020B0604030504040204"/>
              <a:cs typeface="Meiryo UI" panose="020B0604030504040204" pitchFamily="34" charset="-128"/>
            </a:endParaRPr>
          </a:p>
          <a:p>
            <a:pPr marL="0" indent="0">
              <a:buNone/>
            </a:pPr>
            <a:r>
              <a:rPr lang="cs-CZ" sz="2000"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využití enzymu </a:t>
            </a:r>
            <a:r>
              <a:rPr lang="cs-CZ" sz="1700" b="1" dirty="0" err="1">
                <a:effectLst/>
                <a:latin typeface="Meiryo UI" panose="020B0604030504040204" pitchFamily="34" charset="-128"/>
                <a:ea typeface="Meiryo UI" panose="020B0604030504040204" pitchFamily="34" charset="-128"/>
                <a:cs typeface="Meiryo UI" panose="020B0604030504040204" pitchFamily="34" charset="-128"/>
              </a:rPr>
              <a:t>bilirubinoxidázy</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která katalyzuje oxidaci 	  	  	  bilirubinu na zelený biliverdin</a:t>
            </a:r>
          </a:p>
          <a:p>
            <a:pPr marL="0" indent="0">
              <a:buNone/>
            </a:pPr>
            <a:r>
              <a:rPr lang="cs-CZ" sz="1700" dirty="0">
                <a:effectLst/>
                <a:latin typeface="Meiryo UI" panose="020B0604030504040204" pitchFamily="34" charset="-128"/>
                <a:ea typeface="Meiryo UI" panose="020B0604030504040204" pitchFamily="34" charset="-128"/>
                <a:cs typeface="Meiryo UI" panose="020B0604030504040204" pitchFamily="34" charset="-128"/>
              </a:rPr>
              <a:t>	- sleduje se pokles absorbance při 405 – 460 </a:t>
            </a:r>
            <a:r>
              <a:rPr lang="cs-CZ" sz="1700" dirty="0" err="1">
                <a:effectLst/>
                <a:latin typeface="Meiryo UI" panose="020B0604030504040204" pitchFamily="34" charset="-128"/>
                <a:ea typeface="Meiryo UI" panose="020B0604030504040204" pitchFamily="34" charset="-128"/>
                <a:cs typeface="Meiryo UI" panose="020B0604030504040204" pitchFamily="34" charset="-128"/>
              </a:rPr>
              <a:t>nm</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po dobu 5 </a:t>
            </a:r>
            <a:r>
              <a:rPr lang="cs-CZ" sz="1700" dirty="0" smtClean="0">
                <a:effectLst/>
                <a:latin typeface="Meiryo UI" panose="020B0604030504040204" pitchFamily="34" charset="-128"/>
                <a:ea typeface="Meiryo UI" panose="020B0604030504040204" pitchFamily="34" charset="-128"/>
                <a:cs typeface="Meiryo UI" panose="020B0604030504040204" pitchFamily="34" charset="-128"/>
              </a:rPr>
              <a:t>min</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smtClean="0">
                <a:latin typeface="Meiryo UI" panose="020B0604030504040204" pitchFamily="34" charset="-128"/>
                <a:ea typeface="Meiryo UI" panose="020B0604030504040204" pitchFamily="34" charset="-128"/>
                <a:cs typeface="Meiryo UI" panose="020B0604030504040204" pitchFamily="34" charset="-128"/>
              </a:rPr>
              <a:t>- běžně se nepoužívá</a:t>
            </a:r>
            <a:endParaRPr lang="cs-CZ" sz="1700"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a:t>
            </a:r>
            <a:endParaRPr lang="cs-CZ" sz="1700" dirty="0"/>
          </a:p>
          <a:p>
            <a:pPr marL="0" indent="0">
              <a:buNone/>
            </a:pPr>
            <a:endParaRPr lang="cs-CZ" sz="1700" dirty="0"/>
          </a:p>
        </p:txBody>
      </p:sp>
    </p:spTree>
    <p:extLst>
      <p:ext uri="{BB962C8B-B14F-4D97-AF65-F5344CB8AC3E}">
        <p14:creationId xmlns:p14="http://schemas.microsoft.com/office/powerpoint/2010/main" val="3027610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dirty="0"/>
          </a:p>
        </p:txBody>
      </p:sp>
      <p:sp>
        <p:nvSpPr>
          <p:cNvPr id="4" name="Zástupný symbol pro obsah 2"/>
          <p:cNvSpPr>
            <a:spLocks noGrp="1"/>
          </p:cNvSpPr>
          <p:nvPr>
            <p:ph idx="1"/>
          </p:nvPr>
        </p:nvSpPr>
        <p:spPr>
          <a:xfrm>
            <a:off x="457200" y="1600200"/>
            <a:ext cx="3394720" cy="4525963"/>
          </a:xfrm>
        </p:spPr>
        <p:txBody>
          <a:bodyPr/>
          <a:lstStyle/>
          <a:p>
            <a:r>
              <a:rPr lang="cs-CZ" sz="2500" dirty="0"/>
              <a:t>Dle místa zvýšené koncentrace</a:t>
            </a:r>
          </a:p>
          <a:p>
            <a:pPr lvl="1"/>
            <a:r>
              <a:rPr lang="cs-CZ" sz="2500" dirty="0" err="1"/>
              <a:t>Erytropoetické</a:t>
            </a:r>
            <a:endParaRPr lang="cs-CZ" sz="2500" dirty="0"/>
          </a:p>
          <a:p>
            <a:pPr lvl="1"/>
            <a:r>
              <a:rPr lang="cs-CZ" sz="2500" dirty="0"/>
              <a:t>Jaterní</a:t>
            </a:r>
          </a:p>
          <a:p>
            <a:pPr lvl="1"/>
            <a:endParaRPr lang="cs-CZ" sz="2500" dirty="0"/>
          </a:p>
          <a:p>
            <a:pPr lvl="1"/>
            <a:endParaRPr lang="cs-CZ" sz="2500" dirty="0"/>
          </a:p>
          <a:p>
            <a:r>
              <a:rPr lang="cs-CZ" sz="2500" dirty="0"/>
              <a:t>Dle původu</a:t>
            </a:r>
          </a:p>
          <a:p>
            <a:pPr lvl="1"/>
            <a:r>
              <a:rPr lang="cs-CZ" sz="2500" dirty="0"/>
              <a:t>Vrozené</a:t>
            </a:r>
          </a:p>
          <a:p>
            <a:pPr lvl="1"/>
            <a:r>
              <a:rPr lang="cs-CZ" sz="2500" dirty="0"/>
              <a:t>Získané </a:t>
            </a:r>
          </a:p>
          <a:p>
            <a:endParaRPr lang="cs-CZ" dirty="0"/>
          </a:p>
        </p:txBody>
      </p:sp>
      <p:sp>
        <p:nvSpPr>
          <p:cNvPr id="5" name="Zástupný symbol pro obsah 3"/>
          <p:cNvSpPr txBox="1">
            <a:spLocks/>
          </p:cNvSpPr>
          <p:nvPr/>
        </p:nvSpPr>
        <p:spPr>
          <a:xfrm>
            <a:off x="6084168" y="1600200"/>
            <a:ext cx="2602632"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500" dirty="0" smtClean="0"/>
              <a:t>Dle průběhu</a:t>
            </a:r>
          </a:p>
          <a:p>
            <a:pPr lvl="1"/>
            <a:r>
              <a:rPr lang="cs-CZ" sz="2500" dirty="0" smtClean="0"/>
              <a:t>Akutní</a:t>
            </a:r>
          </a:p>
          <a:p>
            <a:pPr lvl="1"/>
            <a:r>
              <a:rPr lang="cs-CZ" sz="2500" dirty="0" smtClean="0"/>
              <a:t>Chronické</a:t>
            </a:r>
          </a:p>
          <a:p>
            <a:pPr marL="457200" lvl="1" indent="0">
              <a:buFont typeface="Arial" panose="020B0604020202020204" pitchFamily="34" charset="0"/>
              <a:buNone/>
            </a:pPr>
            <a:endParaRPr lang="cs-CZ" sz="2500" dirty="0" smtClean="0"/>
          </a:p>
          <a:p>
            <a:pPr marL="457200" lvl="1" indent="0">
              <a:buFont typeface="Arial" panose="020B0604020202020204" pitchFamily="34" charset="0"/>
              <a:buNone/>
            </a:pPr>
            <a:endParaRPr lang="cs-CZ" sz="2500" dirty="0" smtClean="0"/>
          </a:p>
          <a:p>
            <a:pPr marL="457200" lvl="1" indent="0">
              <a:buFont typeface="Arial" panose="020B0604020202020204" pitchFamily="34" charset="0"/>
              <a:buNone/>
            </a:pPr>
            <a:endParaRPr lang="cs-CZ" sz="2500" dirty="0" smtClean="0"/>
          </a:p>
          <a:p>
            <a:r>
              <a:rPr lang="cs-CZ" sz="2500" dirty="0" smtClean="0"/>
              <a:t>Dle projevu</a:t>
            </a:r>
          </a:p>
          <a:p>
            <a:pPr lvl="1"/>
            <a:r>
              <a:rPr lang="cs-CZ" sz="2500" dirty="0" smtClean="0"/>
              <a:t>Kožní</a:t>
            </a:r>
          </a:p>
          <a:p>
            <a:pPr lvl="1"/>
            <a:r>
              <a:rPr lang="cs-CZ" sz="2500" dirty="0" smtClean="0"/>
              <a:t>Jaterní</a:t>
            </a:r>
          </a:p>
          <a:p>
            <a:endParaRPr lang="cs-CZ" dirty="0"/>
          </a:p>
        </p:txBody>
      </p:sp>
    </p:spTree>
    <p:extLst>
      <p:ext uri="{BB962C8B-B14F-4D97-AF65-F5344CB8AC3E}">
        <p14:creationId xmlns:p14="http://schemas.microsoft.com/office/powerpoint/2010/main" val="3040173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metabolismu porfyrinů - Porfyrie</a:t>
            </a:r>
            <a:endParaRPr lang="cs-CZ" sz="2800" dirty="0"/>
          </a:p>
        </p:txBody>
      </p:sp>
      <p:sp>
        <p:nvSpPr>
          <p:cNvPr id="3" name="Zástupný symbol pro obsah 2"/>
          <p:cNvSpPr>
            <a:spLocks noGrp="1"/>
          </p:cNvSpPr>
          <p:nvPr>
            <p:ph idx="1"/>
          </p:nvPr>
        </p:nvSpPr>
        <p:spPr>
          <a:xfrm>
            <a:off x="179512" y="836712"/>
            <a:ext cx="8856984" cy="5289451"/>
          </a:xfrm>
        </p:spPr>
        <p:txBody>
          <a:bodyPr>
            <a:normAutofit fontScale="92500"/>
          </a:bodyPr>
          <a:lstStyle/>
          <a:p>
            <a:pPr>
              <a:buFont typeface="Wingdings" panose="05000000000000000000" pitchFamily="2" charset="2"/>
              <a:buChar char="§"/>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2000" b="1" dirty="0">
                <a:latin typeface="Meiryo UI" panose="020B0604030504040204" pitchFamily="34" charset="-128"/>
                <a:ea typeface="Meiryo UI" panose="020B0604030504040204" pitchFamily="34" charset="-128"/>
                <a:cs typeface="Meiryo UI" panose="020B0604030504040204" pitchFamily="34" charset="-128"/>
              </a:rPr>
              <a:t>Klinické projevy porfyrií</a:t>
            </a:r>
          </a:p>
          <a:p>
            <a:pPr marL="0" indent="0">
              <a:buNone/>
            </a:pPr>
            <a:r>
              <a:rPr lang="cs-CZ" sz="2000" i="1" dirty="0">
                <a:latin typeface="Meiryo UI" panose="020B0604030504040204" pitchFamily="34" charset="-128"/>
                <a:ea typeface="Meiryo UI" panose="020B0604030504040204" pitchFamily="34" charset="-128"/>
                <a:cs typeface="Meiryo UI" panose="020B0604030504040204" pitchFamily="34" charset="-128"/>
              </a:rPr>
              <a:t>	</a:t>
            </a:r>
            <a:r>
              <a:rPr lang="cs-CZ" sz="1800" u="sng" dirty="0">
                <a:latin typeface="Meiryo UI" panose="020B0604030504040204" pitchFamily="34" charset="-128"/>
                <a:ea typeface="Meiryo UI" panose="020B0604030504040204" pitchFamily="34" charset="-128"/>
                <a:cs typeface="Meiryo UI" panose="020B0604030504040204" pitchFamily="34" charset="-128"/>
              </a:rPr>
              <a:t>Pozdní </a:t>
            </a:r>
            <a:r>
              <a:rPr lang="cs-CZ" sz="1800" u="sng">
                <a:latin typeface="Meiryo UI" panose="020B0604030504040204" pitchFamily="34" charset="-128"/>
                <a:ea typeface="Meiryo UI" panose="020B0604030504040204" pitchFamily="34" charset="-128"/>
                <a:cs typeface="Meiryo UI" panose="020B0604030504040204" pitchFamily="34" charset="-128"/>
              </a:rPr>
              <a:t>kožní </a:t>
            </a:r>
            <a:r>
              <a:rPr lang="cs-CZ" sz="1800" u="sng" smtClean="0">
                <a:latin typeface="Meiryo UI" panose="020B0604030504040204" pitchFamily="34" charset="-128"/>
                <a:ea typeface="Meiryo UI" panose="020B0604030504040204" pitchFamily="34" charset="-128"/>
                <a:cs typeface="Meiryo UI" panose="020B0604030504040204" pitchFamily="34" charset="-128"/>
              </a:rPr>
              <a:t>porfyrie (</a:t>
            </a:r>
            <a:r>
              <a:rPr lang="cs-CZ" sz="1800" u="sng" dirty="0">
                <a:latin typeface="Meiryo UI" panose="020B0604030504040204" pitchFamily="34" charset="-128"/>
                <a:ea typeface="Meiryo UI" panose="020B0604030504040204" pitchFamily="34" charset="-128"/>
                <a:cs typeface="Meiryo UI" panose="020B0604030504040204" pitchFamily="34" charset="-128"/>
              </a:rPr>
              <a:t>PCT</a:t>
            </a:r>
            <a:r>
              <a:rPr lang="cs-CZ" sz="1800" u="sng" dirty="0" smtClean="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smtClean="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vysoká zranitelnost kůže, spontánní 			      </a:t>
            </a:r>
            <a:r>
              <a:rPr lang="cs-CZ" sz="1800" i="1" dirty="0" smtClean="0">
                <a:latin typeface="Meiryo UI" panose="020B0604030504040204" pitchFamily="34" charset="-128"/>
                <a:ea typeface="Meiryo UI" panose="020B0604030504040204" pitchFamily="34" charset="-128"/>
                <a:cs typeface="Meiryo UI" panose="020B0604030504040204" pitchFamily="34" charset="-128"/>
              </a:rPr>
              <a:t>		      tvorba </a:t>
            </a:r>
            <a:r>
              <a:rPr lang="cs-CZ" sz="1800" i="1" dirty="0">
                <a:latin typeface="Meiryo UI" panose="020B0604030504040204" pitchFamily="34" charset="-128"/>
                <a:ea typeface="Meiryo UI" panose="020B0604030504040204" pitchFamily="34" charset="-128"/>
                <a:cs typeface="Meiryo UI" panose="020B0604030504040204" pitchFamily="34" charset="-128"/>
              </a:rPr>
              <a:t>puchýřům </a:t>
            </a:r>
            <a:r>
              <a:rPr lang="cs-CZ" sz="1800" i="1" dirty="0" err="1">
                <a:latin typeface="Meiryo UI" panose="020B0604030504040204" pitchFamily="34" charset="-128"/>
                <a:ea typeface="Meiryo UI" panose="020B0604030504040204" pitchFamily="34" charset="-128"/>
                <a:cs typeface="Meiryo UI" panose="020B0604030504040204" pitchFamily="34" charset="-128"/>
              </a:rPr>
              <a:t>hyperpigmentace</a:t>
            </a:r>
            <a:endParaRPr lang="cs-CZ" sz="1800"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klinická manifestace často iniciována současným 			     jaterním postižením (nadměrná konzumace 				     alkoholu, hepatitida C, vzácně estrogeny)</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neléčená může vést ke vzniku karcinomu jater</a:t>
            </a:r>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u="sng" dirty="0">
                <a:latin typeface="Meiryo UI" panose="020B0604030504040204" pitchFamily="34" charset="-128"/>
                <a:ea typeface="Meiryo UI" panose="020B0604030504040204" pitchFamily="34" charset="-128"/>
                <a:cs typeface="Meiryo UI" panose="020B0604030504040204" pitchFamily="34" charset="-128"/>
              </a:rPr>
              <a:t>Akutní ataky (AIP) – </a:t>
            </a:r>
            <a:r>
              <a:rPr lang="cs-CZ" sz="1800" i="1" dirty="0">
                <a:latin typeface="Meiryo UI" panose="020B0604030504040204" pitchFamily="34" charset="-128"/>
                <a:ea typeface="Meiryo UI" panose="020B0604030504040204" pitchFamily="34" charset="-128"/>
                <a:cs typeface="Meiryo UI" panose="020B0604030504040204" pitchFamily="34" charset="-128"/>
              </a:rPr>
              <a:t>křečovité až agonizující bolesti břicha</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další příznaky: např. tachykardie, zvracení, křeče</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Pozn.: Důležitá prevence – akutní ataka často vyvolaná použitím léků, </a:t>
            </a:r>
            <a:r>
              <a:rPr lang="cs-CZ" sz="1400" i="1" dirty="0" err="1">
                <a:latin typeface="Meiryo UI" panose="020B0604030504040204" pitchFamily="34" charset="-128"/>
                <a:ea typeface="Meiryo UI" panose="020B0604030504040204" pitchFamily="34" charset="-128"/>
                <a:cs typeface="Meiryo UI" panose="020B0604030504040204" pitchFamily="34" charset="-128"/>
              </a:rPr>
              <a:t>kt</a:t>
            </a:r>
            <a:r>
              <a:rPr lang="cs-CZ" sz="1400" i="1" dirty="0">
                <a:latin typeface="Meiryo UI" panose="020B0604030504040204" pitchFamily="34" charset="-128"/>
                <a:ea typeface="Meiryo UI" panose="020B0604030504040204" pitchFamily="34" charset="-128"/>
                <a:cs typeface="Meiryo UI" panose="020B0604030504040204" pitchFamily="34" charset="-128"/>
              </a:rPr>
              <a:t>. nemocní nesmějí dostat</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		      - nutné, aby co nejširší okruh členů rodiny věděl, zda porfyrií trpí či nikoli</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		      - pokud je ale jedinec nositel genu, ale neprodělal klinický záchvat, je dg. 		         na základě fluorescenčních a fotometrických metod obtížná </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		      -</a:t>
            </a:r>
            <a:r>
              <a:rPr lang="en-US" sz="1400" i="1" dirty="0">
                <a:latin typeface="Meiryo UI" panose="020B0604030504040204" pitchFamily="34" charset="-128"/>
                <a:ea typeface="Meiryo UI" panose="020B0604030504040204" pitchFamily="34" charset="-128"/>
                <a:cs typeface="Meiryo UI" panose="020B0604030504040204" pitchFamily="34" charset="-128"/>
              </a:rPr>
              <a:t>&gt;</a:t>
            </a:r>
            <a:r>
              <a:rPr lang="cs-CZ" sz="1400" i="1" dirty="0">
                <a:latin typeface="Meiryo UI" panose="020B0604030504040204" pitchFamily="34" charset="-128"/>
                <a:ea typeface="Meiryo UI" panose="020B0604030504040204" pitchFamily="34" charset="-128"/>
                <a:cs typeface="Meiryo UI" panose="020B0604030504040204" pitchFamily="34" charset="-128"/>
              </a:rPr>
              <a:t> zjišťování genové mutace</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6746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9278" y="0"/>
            <a:ext cx="7975858"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sz="3200" dirty="0">
              <a:effectLst>
                <a:glow rad="63500">
                  <a:schemeClr val="accent2">
                    <a:satMod val="175000"/>
                    <a:alpha val="40000"/>
                  </a:schemeClr>
                </a:glo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78" y="980728"/>
            <a:ext cx="349067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980728"/>
            <a:ext cx="4283968" cy="2827419"/>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79" y="3284984"/>
            <a:ext cx="3490674" cy="3015942"/>
          </a:xfrm>
          <a:prstGeom prst="rect">
            <a:avLst/>
          </a:prstGeom>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1958" y="3808147"/>
            <a:ext cx="1811962" cy="249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3" y="3808147"/>
            <a:ext cx="2472005" cy="249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292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925"/>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metabolismu porfyrinů</a:t>
            </a:r>
            <a:endParaRPr lang="cs-CZ" sz="3200" dirty="0"/>
          </a:p>
        </p:txBody>
      </p:sp>
      <p:pic>
        <p:nvPicPr>
          <p:cNvPr id="4" name="Obrázek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5181" y="836712"/>
            <a:ext cx="7273638" cy="5690986"/>
          </a:xfrm>
          <a:prstGeom prst="rect">
            <a:avLst/>
          </a:prstGeom>
        </p:spPr>
      </p:pic>
      <p:sp>
        <p:nvSpPr>
          <p:cNvPr id="5" name="TextovéPole 4"/>
          <p:cNvSpPr txBox="1"/>
          <p:nvPr/>
        </p:nvSpPr>
        <p:spPr>
          <a:xfrm>
            <a:off x="0" y="6605942"/>
            <a:ext cx="6804248" cy="246221"/>
          </a:xfrm>
          <a:prstGeom prst="rect">
            <a:avLst/>
          </a:prstGeom>
          <a:noFill/>
        </p:spPr>
        <p:txBody>
          <a:bodyPr wrap="square" rtlCol="0">
            <a:spAutoFit/>
          </a:bodyPr>
          <a:lstStyle/>
          <a:p>
            <a:r>
              <a:rPr lang="cs-CZ" sz="1000" i="1" dirty="0"/>
              <a:t>http://www.jle.com/en/revues/medecine/ejd/e-docs/00/04/18/FB/texte_alt_jleejd00203_gr1.jpg</a:t>
            </a:r>
          </a:p>
        </p:txBody>
      </p:sp>
      <p:sp>
        <p:nvSpPr>
          <p:cNvPr id="8" name="Ovál 7"/>
          <p:cNvSpPr/>
          <p:nvPr/>
        </p:nvSpPr>
        <p:spPr>
          <a:xfrm>
            <a:off x="5940152" y="2759662"/>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a:off x="5940152" y="3718332"/>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p:cNvSpPr/>
          <p:nvPr/>
        </p:nvSpPr>
        <p:spPr>
          <a:xfrm>
            <a:off x="5940152" y="5157192"/>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97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par>
                          <p:cTn id="16" fill="hold">
                            <p:stCondLst>
                              <p:cond delay="4000"/>
                            </p:stCondLst>
                            <p:childTnLst>
                              <p:par>
                                <p:cTn id="17" presetID="21"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849328052"/>
              </p:ext>
            </p:extLst>
          </p:nvPr>
        </p:nvGraphicFramePr>
        <p:xfrm>
          <a:off x="0" y="3"/>
          <a:ext cx="9144000" cy="7000101"/>
        </p:xfrm>
        <a:graphic>
          <a:graphicData uri="http://schemas.openxmlformats.org/drawingml/2006/table">
            <a:tbl>
              <a:tblPr firstRow="1" bandRow="1">
                <a:tableStyleId>{0E3FDE45-AF77-4B5C-9715-49D594BDF05E}</a:tableStyleId>
              </a:tblPr>
              <a:tblGrid>
                <a:gridCol w="169200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gridCol w="2196000">
                  <a:extLst>
                    <a:ext uri="{9D8B030D-6E8A-4147-A177-3AD203B41FA5}">
                      <a16:colId xmlns:a16="http://schemas.microsoft.com/office/drawing/2014/main" val="20002"/>
                    </a:ext>
                  </a:extLst>
                </a:gridCol>
                <a:gridCol w="1128000">
                  <a:extLst>
                    <a:ext uri="{9D8B030D-6E8A-4147-A177-3AD203B41FA5}">
                      <a16:colId xmlns:a16="http://schemas.microsoft.com/office/drawing/2014/main" val="20003"/>
                    </a:ext>
                  </a:extLst>
                </a:gridCol>
                <a:gridCol w="1128000">
                  <a:extLst>
                    <a:ext uri="{9D8B030D-6E8A-4147-A177-3AD203B41FA5}">
                      <a16:colId xmlns:a16="http://schemas.microsoft.com/office/drawing/2014/main" val="20004"/>
                    </a:ext>
                  </a:extLst>
                </a:gridCol>
                <a:gridCol w="1128000">
                  <a:extLst>
                    <a:ext uri="{9D8B030D-6E8A-4147-A177-3AD203B41FA5}">
                      <a16:colId xmlns:a16="http://schemas.microsoft.com/office/drawing/2014/main" val="20005"/>
                    </a:ext>
                  </a:extLst>
                </a:gridCol>
              </a:tblGrid>
              <a:tr h="365071">
                <a:tc rowSpan="2">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Typ porfyrie</a:t>
                      </a: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2">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Enzym</a:t>
                      </a: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2">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Hlavní příznaky</a:t>
                      </a: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gridSpan="3">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Laboratorní nálezy</a:t>
                      </a:r>
                    </a:p>
                  </a:txBody>
                  <a:tcPr anchor="ctr">
                    <a:lnT w="12700" cap="flat" cmpd="sng" algn="ctr">
                      <a:solidFill>
                        <a:srgbClr val="C00000"/>
                      </a:solidFill>
                      <a:prstDash val="solid"/>
                      <a:round/>
                      <a:headEnd type="none" w="med" len="med"/>
                      <a:tailEnd type="none" w="med" len="med"/>
                    </a:lnT>
                    <a:lnB w="12700" cmpd="sng">
                      <a:noFill/>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65071">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moč</a:t>
                      </a:r>
                    </a:p>
                  </a:txBody>
                  <a:tcPr anchor="ctr">
                    <a:lnL w="12700" cmpd="sng">
                      <a:noFill/>
                    </a:lnL>
                    <a:lnR>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stolice</a:t>
                      </a:r>
                    </a:p>
                  </a:txBody>
                  <a:tcPr anchor="ctr">
                    <a:lnL w="12700" cmpd="sng">
                      <a:noFill/>
                    </a:lnL>
                    <a:lnR>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krvinky</a:t>
                      </a:r>
                    </a:p>
                  </a:txBody>
                  <a:tcPr anchor="ctr">
                    <a:lnL w="12700" cmpd="sng">
                      <a:noFill/>
                    </a:lnL>
                    <a:lnR>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9243">
                <a:tc>
                  <a:txBody>
                    <a:bodyPr/>
                    <a:lstStyle/>
                    <a:p>
                      <a:pPr algn="l"/>
                      <a:r>
                        <a:rPr lang="cs-CZ" sz="1250" b="1" i="1" dirty="0">
                          <a:latin typeface="Meiryo UI" panose="020B0604030504040204" pitchFamily="34" charset="-128"/>
                          <a:ea typeface="Meiryo UI" panose="020B0604030504040204" pitchFamily="34" charset="-128"/>
                          <a:cs typeface="Meiryo UI" panose="020B0604030504040204" pitchFamily="34" charset="-128"/>
                        </a:rPr>
                        <a:t>Z deficitu ALA </a:t>
                      </a:r>
                      <a:r>
                        <a:rPr lang="cs-CZ" sz="1250" b="1" i="1" dirty="0" err="1">
                          <a:latin typeface="Meiryo UI" panose="020B0604030504040204" pitchFamily="34" charset="-128"/>
                          <a:ea typeface="Meiryo UI" panose="020B0604030504040204" pitchFamily="34" charset="-128"/>
                          <a:cs typeface="Meiryo UI" panose="020B0604030504040204" pitchFamily="34" charset="-128"/>
                        </a:rPr>
                        <a:t>dehydratasy</a:t>
                      </a:r>
                      <a:endParaRPr lang="cs-CZ" sz="1250" b="1" i="1" dirty="0">
                        <a:latin typeface="Meiryo UI" panose="020B0604030504040204" pitchFamily="34" charset="-128"/>
                        <a:ea typeface="Meiryo UI" panose="020B0604030504040204" pitchFamily="34" charset="-128"/>
                        <a:cs typeface="Meiryo UI" panose="020B0604030504040204" pitchFamily="34" charset="-128"/>
                      </a:endParaRP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 </a:t>
                      </a:r>
                      <a:r>
                        <a:rPr lang="cs-CZ" sz="1200" dirty="0" err="1">
                          <a:latin typeface="Meiryo UI" panose="020B0604030504040204" pitchFamily="34" charset="-128"/>
                          <a:ea typeface="Meiryo UI" panose="020B0604030504040204" pitchFamily="34" charset="-128"/>
                          <a:cs typeface="Meiryo UI" panose="020B0604030504040204" pitchFamily="34" charset="-128"/>
                        </a:rPr>
                        <a:t>dehydratasa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Abdominální bolest, neuropsychické potíže</a:t>
                      </a: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p>
                  </a:txBody>
                  <a:tcPr anchor="ctr">
                    <a:lnT w="12700"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0002"/>
                  </a:ext>
                </a:extLst>
              </a:tr>
              <a:tr h="867451">
                <a:tc>
                  <a:txBody>
                    <a:bodyPr/>
                    <a:lstStyle/>
                    <a:p>
                      <a:pPr algn="l"/>
                      <a:r>
                        <a:rPr lang="cs-CZ" sz="1250" b="1" i="1" dirty="0">
                          <a:latin typeface="Meiryo UI" panose="020B0604030504040204" pitchFamily="34" charset="-128"/>
                          <a:ea typeface="Meiryo UI" panose="020B0604030504040204" pitchFamily="34" charset="-128"/>
                          <a:cs typeface="Meiryo UI" panose="020B0604030504040204" pitchFamily="34" charset="-128"/>
                        </a:rPr>
                        <a:t>Akutní intermitentní (</a:t>
                      </a:r>
                      <a:r>
                        <a:rPr lang="cs-CZ" sz="1250" b="1" i="1" dirty="0" err="1">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dirty="0">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Porfobilinogen</a:t>
                      </a:r>
                      <a:r>
                        <a:rPr lang="cs-CZ" sz="1200" dirty="0">
                          <a:latin typeface="Meiryo UI" panose="020B0604030504040204" pitchFamily="34" charset="-128"/>
                          <a:ea typeface="Meiryo UI" panose="020B0604030504040204" pitchFamily="34" charset="-128"/>
                          <a:cs typeface="Meiryo UI" panose="020B0604030504040204" pitchFamily="34" charset="-128"/>
                        </a:rPr>
                        <a:t> </a:t>
                      </a:r>
                      <a:r>
                        <a:rPr lang="cs-CZ" sz="1200" dirty="0" err="1">
                          <a:latin typeface="Meiryo UI" panose="020B0604030504040204" pitchFamily="34" charset="-128"/>
                          <a:ea typeface="Meiryo UI" panose="020B0604030504040204" pitchFamily="34" charset="-128"/>
                          <a:cs typeface="Meiryo UI" panose="020B0604030504040204" pitchFamily="34" charset="-128"/>
                        </a:rPr>
                        <a:t>deaminasa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abdominální bolest, zácpa, zvracení, hypertenze a psychické problémy (hysterie), bolesti hlavy</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r>
                        <a:rPr lang="cs-CZ" sz="1200" baseline="0" dirty="0">
                          <a:latin typeface="Meiryo UI" panose="020B0604030504040204" pitchFamily="34" charset="-128"/>
                          <a:ea typeface="Meiryo UI" panose="020B0604030504040204" pitchFamily="34" charset="-128"/>
                          <a:cs typeface="Meiryo UI" panose="020B0604030504040204" pitchFamily="34" charset="-128"/>
                        </a:rPr>
                        <a:t> ↑</a:t>
                      </a:r>
                      <a:r>
                        <a:rPr lang="cs-CZ" sz="1200" dirty="0">
                          <a:latin typeface="Meiryo UI" panose="020B0604030504040204" pitchFamily="34" charset="-128"/>
                          <a:ea typeface="Meiryo UI" panose="020B0604030504040204" pitchFamily="34" charset="-128"/>
                          <a:cs typeface="Meiryo UI" panose="020B0604030504040204" pitchFamily="34" charset="-128"/>
                        </a:rPr>
                        <a:t>PGB,</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a16="http://schemas.microsoft.com/office/drawing/2014/main" val="10003"/>
                  </a:ext>
                </a:extLst>
              </a:tr>
              <a:tr h="819243">
                <a:tc>
                  <a:txBody>
                    <a:bodyPr/>
                    <a:lstStyle/>
                    <a:p>
                      <a:pPr marL="0" algn="l" defTabSz="914400" rtl="0" eaLnBrk="1" latinLnBrk="0" hangingPunct="1"/>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Kongenitální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erytropoetická</a:t>
                      </a:r>
                      <a:endPar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Uroporfyrinogen</a:t>
                      </a:r>
                      <a:r>
                        <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 III </a:t>
                      </a: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kosynthetasa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fotosenzitivita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↑KOPRO</a:t>
                      </a:r>
                    </a:p>
                  </a:txBody>
                  <a:tcPr anchor="ctr"/>
                </a:tc>
                <a:extLst>
                  <a:ext uri="{0D108BD9-81ED-4DB2-BD59-A6C34878D82A}">
                    <a16:rowId xmlns:a16="http://schemas.microsoft.com/office/drawing/2014/main" val="10004"/>
                  </a:ext>
                </a:extLst>
              </a:tr>
              <a:tr h="819243">
                <a:tc>
                  <a:txBody>
                    <a:bodyPr/>
                    <a:lstStyle/>
                    <a:p>
                      <a:pPr marL="0" algn="l" defTabSz="914400" rtl="0" eaLnBrk="1" latinLnBrk="0" hangingPunct="1"/>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Porphyria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cutanea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tarda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r>
                        <a:rPr lang="cs-CZ" sz="1250" b="1" i="1" kern="1200" dirty="0" err="1" smtClean="0">
                          <a:solidFill>
                            <a:schemeClr val="tx1"/>
                          </a:solidFill>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kern="1200" baseline="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endPar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Uroporfyrinogen</a:t>
                      </a:r>
                      <a:r>
                        <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 </a:t>
                      </a: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dekarboxylasa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algn="ctr" defTabSz="914400" rtl="0" eaLnBrk="1" latinLnBrk="0" hangingPunct="1"/>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fotosenzitivita</a:t>
                      </a:r>
                      <a:endPar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↑HEPTA</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a16="http://schemas.microsoft.com/office/drawing/2014/main" val="10005"/>
                  </a:ext>
                </a:extLst>
              </a:tr>
              <a:tr h="1164187">
                <a:tc>
                  <a:txBody>
                    <a:bodyPr/>
                    <a:lstStyle/>
                    <a:p>
                      <a:pPr marL="0" algn="l" defTabSz="914400" rtl="0" eaLnBrk="1" latinLnBrk="0" hangingPunct="1"/>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Hereditární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koproporfyrie</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Koproporfyrinogen</a:t>
                      </a:r>
                      <a:r>
                        <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 </a:t>
                      </a: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oxidasa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fotosenzitivita</a:t>
                      </a:r>
                      <a:r>
                        <a:rPr lang="cs-CZ" sz="1200" dirty="0">
                          <a:latin typeface="Meiryo UI" panose="020B0604030504040204" pitchFamily="34" charset="-128"/>
                          <a:ea typeface="Meiryo UI" panose="020B0604030504040204" pitchFamily="34" charset="-128"/>
                          <a:cs typeface="Meiryo UI" panose="020B0604030504040204" pitchFamily="34" charset="-128"/>
                        </a:rPr>
                        <a:t>, abdominální bolest, neuropsychické potíže</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↑PGB,</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p>
                      <a:pPr algn="ct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a16="http://schemas.microsoft.com/office/drawing/2014/main" val="10006"/>
                  </a:ext>
                </a:extLst>
              </a:tr>
              <a:tr h="819243">
                <a:tc>
                  <a:txBody>
                    <a:bodyPr/>
                    <a:lstStyle/>
                    <a:p>
                      <a:pPr marL="0" algn="l" defTabSz="914400" rtl="0" eaLnBrk="1" latinLnBrk="0" hangingPunct="1"/>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Porphyria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variegata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Protoporfyrinogen</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oxidasa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err="1">
                          <a:latin typeface="Meiryo UI" panose="020B0604030504040204" pitchFamily="34" charset="-128"/>
                          <a:ea typeface="Meiryo UI" panose="020B0604030504040204" pitchFamily="34" charset="-128"/>
                          <a:cs typeface="Meiryo UI" panose="020B0604030504040204" pitchFamily="34" charset="-128"/>
                        </a:rPr>
                        <a:t>fotosenzitivita</a:t>
                      </a:r>
                      <a:r>
                        <a:rPr lang="cs-CZ" sz="1200" dirty="0">
                          <a:latin typeface="Meiryo UI" panose="020B0604030504040204" pitchFamily="34" charset="-128"/>
                          <a:ea typeface="Meiryo UI" panose="020B0604030504040204" pitchFamily="34" charset="-128"/>
                          <a:cs typeface="Meiryo UI" panose="020B0604030504040204" pitchFamily="34" charset="-128"/>
                        </a:rPr>
                        <a:t>, abdominální bolest, neuropsychické potíže</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↑PGB,</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p>
                      <a:pPr algn="ct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r>
                        <a:rPr lang="cs-CZ" sz="1200" baseline="0" dirty="0">
                          <a:latin typeface="Meiryo UI" panose="020B0604030504040204" pitchFamily="34" charset="-128"/>
                          <a:ea typeface="Meiryo UI" panose="020B0604030504040204" pitchFamily="34" charset="-128"/>
                          <a:cs typeface="Meiryo UI" panose="020B0604030504040204" pitchFamily="34" charset="-128"/>
                        </a:rPr>
                        <a:t> </a:t>
                      </a: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a16="http://schemas.microsoft.com/office/drawing/2014/main" val="10007"/>
                  </a:ext>
                </a:extLst>
              </a:tr>
              <a:tr h="819243">
                <a:tc>
                  <a:txBody>
                    <a:bodyPr/>
                    <a:lstStyle/>
                    <a:p>
                      <a:pPr marL="0" algn="l" defTabSz="914400" rtl="0" eaLnBrk="1" latinLnBrk="0" hangingPunct="1"/>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Protoporhyria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erytrohepatální</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ferrochelatasa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fotosenzitivita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20601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16811</TotalTime>
  <Words>3706</Words>
  <Application>Microsoft Office PowerPoint</Application>
  <PresentationFormat>Předvádění na obrazovce (4:3)</PresentationFormat>
  <Paragraphs>506</Paragraphs>
  <Slides>41</Slides>
  <Notes>38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41</vt:i4>
      </vt:variant>
    </vt:vector>
  </HeadingPairs>
  <TitlesOfParts>
    <vt:vector size="48" baseType="lpstr">
      <vt:lpstr>Arial</vt:lpstr>
      <vt:lpstr>Calibri</vt:lpstr>
      <vt:lpstr>Courier New</vt:lpstr>
      <vt:lpstr>Meiryo UI</vt:lpstr>
      <vt:lpstr>Times New Roman</vt:lpstr>
      <vt:lpstr>Wingdings</vt:lpstr>
      <vt:lpstr>Motiv systému Office</vt:lpstr>
      <vt:lpstr>Krevní barviva</vt:lpstr>
      <vt:lpstr>Prezentace aplikace PowerPoint</vt:lpstr>
      <vt:lpstr>Porfyriny – biosyntéza </vt:lpstr>
      <vt:lpstr>Poruchy metabolismu porfyrinů - Porfyrie</vt:lpstr>
      <vt:lpstr>Porfyrie</vt:lpstr>
      <vt:lpstr>Poruchy metabolismu porfyrinů - Porfyrie</vt:lpstr>
      <vt:lpstr>Porfyrie</vt:lpstr>
      <vt:lpstr>Poruchy metabolismu porfyrinů</vt:lpstr>
      <vt:lpstr>Prezentace aplikace PowerPoint</vt:lpstr>
      <vt:lpstr>Stanovení celkových porfyrinů</vt:lpstr>
      <vt:lpstr>Stanovení jednotlivých porfyrinů</vt:lpstr>
      <vt:lpstr>Stanovení jednotlivých porfyrinů</vt:lpstr>
      <vt:lpstr>Prezentace aplikace PowerPoint</vt:lpstr>
      <vt:lpstr>Stanovení prekursorů porfyrinů</vt:lpstr>
      <vt:lpstr>Porfyrie</vt:lpstr>
      <vt:lpstr>Porfyrie</vt:lpstr>
      <vt:lpstr>Hemoglobin (Hb)</vt:lpstr>
      <vt:lpstr>Hemoglobin (Hb)</vt:lpstr>
      <vt:lpstr>Deriváty Hb</vt:lpstr>
      <vt:lpstr>Prezentace aplikace PowerPoint</vt:lpstr>
      <vt:lpstr>Prezentace aplikace PowerPoint</vt:lpstr>
      <vt:lpstr>Syntéza Hb</vt:lpstr>
      <vt:lpstr>Poruchy tvorby Hb</vt:lpstr>
      <vt:lpstr>Poruchy tvorby Hb</vt:lpstr>
      <vt:lpstr>Stanovení Hb a jeho derivátů</vt:lpstr>
      <vt:lpstr>Stanovení Hb a jeho derivátů</vt:lpstr>
      <vt:lpstr>Stanovení Hb a jeho derivátů</vt:lpstr>
      <vt:lpstr>Stanovení Hb a jeho derivátů</vt:lpstr>
      <vt:lpstr>Prezentace aplikace PowerPoint</vt:lpstr>
      <vt:lpstr>Stanovení Hb a jeho derivátů</vt:lpstr>
      <vt:lpstr>Identifikace hemoglobinových variant</vt:lpstr>
      <vt:lpstr>Odbourávání Hb</vt:lpstr>
      <vt:lpstr>Bilirubin</vt:lpstr>
      <vt:lpstr>Bilirubin</vt:lpstr>
      <vt:lpstr>Bilirubin</vt:lpstr>
      <vt:lpstr>Odbourávání Hb</vt:lpstr>
      <vt:lpstr>Stanovení bilirubinu</vt:lpstr>
      <vt:lpstr>Stanovení bilirubinu</vt:lpstr>
      <vt:lpstr>Stanovení bilirubinu</vt:lpstr>
      <vt:lpstr>Stanovení bilirubinu</vt:lpstr>
      <vt:lpstr>Stanovení bilirubinu</vt:lpstr>
    </vt:vector>
  </TitlesOfParts>
  <Company>FN Brno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Krevní barviva</dc:title>
  <dc:creator>Pleskova Veronika</dc:creator>
  <cp:lastModifiedBy>Tomanová Jana</cp:lastModifiedBy>
  <cp:revision>203</cp:revision>
  <cp:lastPrinted>2021-09-17T08:20:57Z</cp:lastPrinted>
  <dcterms:created xsi:type="dcterms:W3CDTF">2015-11-18T10:15:13Z</dcterms:created>
  <dcterms:modified xsi:type="dcterms:W3CDTF">2024-12-15T07:07:08Z</dcterms:modified>
</cp:coreProperties>
</file>