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59" r:id="rId7"/>
    <p:sldId id="260" r:id="rId8"/>
    <p:sldId id="261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88" r:id="rId20"/>
    <p:sldId id="289" r:id="rId21"/>
    <p:sldId id="277" r:id="rId22"/>
    <p:sldId id="280" r:id="rId23"/>
    <p:sldId id="292" r:id="rId24"/>
    <p:sldId id="294" r:id="rId25"/>
    <p:sldId id="291" r:id="rId26"/>
    <p:sldId id="295" r:id="rId27"/>
    <p:sldId id="296" r:id="rId28"/>
    <p:sldId id="282" r:id="rId29"/>
    <p:sldId id="297" r:id="rId30"/>
    <p:sldId id="299" r:id="rId31"/>
    <p:sldId id="300" r:id="rId32"/>
    <p:sldId id="309" r:id="rId33"/>
    <p:sldId id="310" r:id="rId34"/>
    <p:sldId id="284" r:id="rId35"/>
    <p:sldId id="312" r:id="rId36"/>
    <p:sldId id="313" r:id="rId37"/>
    <p:sldId id="314" r:id="rId38"/>
    <p:sldId id="286" r:id="rId39"/>
    <p:sldId id="324" r:id="rId40"/>
    <p:sldId id="325" r:id="rId41"/>
    <p:sldId id="321" r:id="rId42"/>
    <p:sldId id="322" r:id="rId43"/>
    <p:sldId id="323" r:id="rId44"/>
    <p:sldId id="283" r:id="rId45"/>
    <p:sldId id="304" r:id="rId46"/>
    <p:sldId id="307" r:id="rId47"/>
    <p:sldId id="316" r:id="rId48"/>
    <p:sldId id="317" r:id="rId49"/>
    <p:sldId id="275" r:id="rId50"/>
    <p:sldId id="318" r:id="rId51"/>
    <p:sldId id="320" r:id="rId52"/>
    <p:sldId id="287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88" autoAdjust="0"/>
    <p:restoredTop sz="94660"/>
  </p:normalViewPr>
  <p:slideViewPr>
    <p:cSldViewPr>
      <p:cViewPr varScale="1">
        <p:scale>
          <a:sx n="76" d="100"/>
          <a:sy n="76" d="100"/>
        </p:scale>
        <p:origin x="90" y="11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FEA8-FB93-40F7-A8CB-2C5CC941FE33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DD57-2F4A-48AF-B4ED-F58D1E597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62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FEA8-FB93-40F7-A8CB-2C5CC941FE33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DD57-2F4A-48AF-B4ED-F58D1E597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43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FEA8-FB93-40F7-A8CB-2C5CC941FE33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DD57-2F4A-48AF-B4ED-F58D1E597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74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FEA8-FB93-40F7-A8CB-2C5CC941FE33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DD57-2F4A-48AF-B4ED-F58D1E597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39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FEA8-FB93-40F7-A8CB-2C5CC941FE33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DD57-2F4A-48AF-B4ED-F58D1E597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02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FEA8-FB93-40F7-A8CB-2C5CC941FE33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DD57-2F4A-48AF-B4ED-F58D1E597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67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FEA8-FB93-40F7-A8CB-2C5CC941FE33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DD57-2F4A-48AF-B4ED-F58D1E597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FEA8-FB93-40F7-A8CB-2C5CC941FE33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DD57-2F4A-48AF-B4ED-F58D1E597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09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FEA8-FB93-40F7-A8CB-2C5CC941FE33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DD57-2F4A-48AF-B4ED-F58D1E597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40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FEA8-FB93-40F7-A8CB-2C5CC941FE33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DD57-2F4A-48AF-B4ED-F58D1E597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06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8FEA8-FB93-40F7-A8CB-2C5CC941FE33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6DD57-2F4A-48AF-B4ED-F58D1E597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64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8FEA8-FB93-40F7-A8CB-2C5CC941FE33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6DD57-2F4A-48AF-B4ED-F58D1E597B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522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/url?sa=i&amp;rct=j&amp;q=&amp;esrc=s&amp;source=images&amp;cd=&amp;cad=rja&amp;uact=8&amp;ved=2ahUKEwjrxvKSj5jfAhUnw4sKHRVUC9EQjRx6BAgBEAU&amp;url=https%3A%2F%2Fwww.fit-pro.cz%2Fvitaminy-pro-sportovce&amp;psig=AOvVaw1uTEFoUx6lvsUQTrYFXv53&amp;ust=154462939747951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Stanovení vitamínů</a:t>
            </a:r>
            <a:endParaRPr lang="en-GB" dirty="0"/>
          </a:p>
        </p:txBody>
      </p:sp>
      <p:pic>
        <p:nvPicPr>
          <p:cNvPr id="1026" name="Picture 2" descr="Výsledek obrázku pro vitamín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899" y="3429000"/>
            <a:ext cx="4374203" cy="2871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2876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Nepřímé metody měření saturace vitaminu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Měření sérové, močové nebo tkáňové koncentrace typického metabolitu</a:t>
            </a:r>
          </a:p>
          <a:p>
            <a:r>
              <a:rPr lang="cs-CZ" dirty="0"/>
              <a:t>Měření koncentrace hromadícího se metabolitu po zátěži substrátem</a:t>
            </a:r>
          </a:p>
          <a:p>
            <a:r>
              <a:rPr lang="cs-CZ" dirty="0"/>
              <a:t>Zvýšení aktivity enzymu po dodání koenzymu</a:t>
            </a:r>
          </a:p>
          <a:p>
            <a:r>
              <a:rPr lang="cs-CZ" dirty="0"/>
              <a:t>Stanovení produktu vytvořeného působením vitaminu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4643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Saturační testy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Zvýšené vychytávání vitaminu v organismu po jeho podání</a:t>
            </a:r>
          </a:p>
          <a:p>
            <a:pPr lvl="1"/>
            <a:r>
              <a:rPr lang="cs-CZ" dirty="0"/>
              <a:t>Zvýšení jeho obsahu ve tkáních</a:t>
            </a:r>
          </a:p>
          <a:p>
            <a:pPr lvl="1"/>
            <a:r>
              <a:rPr lang="cs-CZ" dirty="0"/>
              <a:t>snížená exkrece v moči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např. po podání vitaminu C v dávce 10 mg/kg</a:t>
            </a:r>
          </a:p>
          <a:p>
            <a:pPr marL="457200" lvl="1" indent="0">
              <a:buNone/>
            </a:pPr>
            <a:r>
              <a:rPr lang="cs-CZ" dirty="0"/>
              <a:t>	- jedná-li se o deficit vitaminu – nedochází k jeho vylučování močí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42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Metody stanovení vitaminů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Mikrobiologické testy</a:t>
            </a:r>
          </a:p>
          <a:p>
            <a:r>
              <a:rPr lang="cs-CZ" dirty="0"/>
              <a:t>Chemické postupy</a:t>
            </a:r>
          </a:p>
          <a:p>
            <a:r>
              <a:rPr lang="cs-CZ" dirty="0"/>
              <a:t>Enzymatické testy</a:t>
            </a:r>
          </a:p>
          <a:p>
            <a:r>
              <a:rPr lang="cs-CZ" dirty="0" err="1"/>
              <a:t>Imunoanalýza</a:t>
            </a:r>
            <a:endParaRPr lang="cs-CZ" dirty="0"/>
          </a:p>
          <a:p>
            <a:r>
              <a:rPr lang="cs-CZ" dirty="0"/>
              <a:t>Separační metody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885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Chemické metody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Bez předchozí separace jsou použitelné omezeně</a:t>
            </a:r>
          </a:p>
          <a:p>
            <a:pPr lvl="1"/>
            <a:r>
              <a:rPr lang="cs-CZ" dirty="0"/>
              <a:t>čisté a koncentrované vzorky (potravinářské nebo farmaceutické)</a:t>
            </a:r>
          </a:p>
          <a:p>
            <a:r>
              <a:rPr lang="cs-CZ" dirty="0"/>
              <a:t>chybí specifita a sensitivita </a:t>
            </a:r>
            <a:r>
              <a:rPr lang="cs-CZ"/>
              <a:t>pro kvantitativní </a:t>
            </a:r>
            <a:r>
              <a:rPr lang="cs-CZ" dirty="0"/>
              <a:t>stanovení vitaminů v biologických vzorcích</a:t>
            </a:r>
          </a:p>
          <a:p>
            <a:pPr lvl="1"/>
            <a:r>
              <a:rPr lang="cs-CZ" dirty="0"/>
              <a:t>obsahují často řadu neznámých </a:t>
            </a:r>
            <a:r>
              <a:rPr lang="cs-CZ" dirty="0" err="1"/>
              <a:t>interferentů</a:t>
            </a:r>
            <a:endParaRPr lang="cs-CZ" dirty="0"/>
          </a:p>
          <a:p>
            <a:r>
              <a:rPr lang="cs-CZ" dirty="0"/>
              <a:t>nejsou vhodné ani pro diferenciaci mezi vitamíny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778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Enzymové metody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Využití jejich funkce jakožto koenzymů</a:t>
            </a:r>
          </a:p>
          <a:p>
            <a:r>
              <a:rPr lang="cs-CZ" dirty="0"/>
              <a:t>Hlavně při stanovení aktuálního stavu saturace organismu vitaminy</a:t>
            </a:r>
          </a:p>
          <a:p>
            <a:r>
              <a:rPr lang="cs-CZ" dirty="0"/>
              <a:t>Stanovuje se aktivita enzymu s a bez aktivace přídavkem koenzymu (vitaminu)</a:t>
            </a:r>
          </a:p>
          <a:p>
            <a:pPr lvl="1"/>
            <a:r>
              <a:rPr lang="cs-CZ" dirty="0"/>
              <a:t>sledováním změn koncentrace substrátů nebo produktů</a:t>
            </a:r>
          </a:p>
          <a:p>
            <a:r>
              <a:rPr lang="cs-CZ" dirty="0"/>
              <a:t>často z plné krve nebo v erytrocytech, mohou být měřeny na automatických analyzátorech</a:t>
            </a:r>
          </a:p>
          <a:p>
            <a:r>
              <a:rPr lang="cs-CZ" dirty="0"/>
              <a:t>Nevýhodou je komplikovaná standardizace, nestabilita enzymů během skladování a interference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554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Imunochemické metody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Zahrnují specifické protein-vázající postupy</a:t>
            </a:r>
          </a:p>
          <a:p>
            <a:r>
              <a:rPr lang="cs-CZ" dirty="0"/>
              <a:t>Snadno proveditelné v biologických matricích</a:t>
            </a:r>
          </a:p>
          <a:p>
            <a:r>
              <a:rPr lang="cs-CZ" dirty="0"/>
              <a:t>Snadná automatizace</a:t>
            </a:r>
          </a:p>
          <a:p>
            <a:r>
              <a:rPr lang="cs-CZ" dirty="0"/>
              <a:t>Kompetitivní reakce</a:t>
            </a:r>
          </a:p>
          <a:p>
            <a:pPr lvl="1"/>
            <a:r>
              <a:rPr lang="cs-CZ" dirty="0"/>
              <a:t>Značení: izotopové, fluorescenční</a:t>
            </a:r>
          </a:p>
          <a:p>
            <a:pPr lvl="1"/>
            <a:r>
              <a:rPr lang="cs-CZ" dirty="0"/>
              <a:t>Př. vitamín B</a:t>
            </a:r>
            <a:r>
              <a:rPr lang="cs-CZ" baseline="-25000" dirty="0"/>
              <a:t>12</a:t>
            </a:r>
            <a:r>
              <a:rPr lang="cs-CZ" dirty="0"/>
              <a:t>, </a:t>
            </a:r>
            <a:r>
              <a:rPr lang="cs-CZ" dirty="0" err="1"/>
              <a:t>folát</a:t>
            </a:r>
            <a:endParaRPr lang="cs-CZ" dirty="0"/>
          </a:p>
          <a:p>
            <a:r>
              <a:rPr lang="cs-CZ" dirty="0" err="1"/>
              <a:t>Enzymoimunoanalýzy</a:t>
            </a:r>
            <a:endParaRPr lang="cs-CZ" dirty="0"/>
          </a:p>
          <a:p>
            <a:pPr lvl="1"/>
            <a:r>
              <a:rPr lang="cs-CZ" dirty="0"/>
              <a:t>Volný vitamin </a:t>
            </a:r>
            <a:r>
              <a:rPr lang="cs-CZ" dirty="0" err="1"/>
              <a:t>kompetuje</a:t>
            </a:r>
            <a:r>
              <a:rPr lang="cs-CZ" dirty="0"/>
              <a:t> s vitaminem značeným enzymem o vazbu na protilátku</a:t>
            </a:r>
          </a:p>
          <a:p>
            <a:pPr lvl="1"/>
            <a:r>
              <a:rPr lang="cs-CZ" dirty="0"/>
              <a:t>př. pyridoxin</a:t>
            </a:r>
          </a:p>
        </p:txBody>
      </p:sp>
    </p:spTree>
    <p:extLst>
      <p:ext uri="{BB962C8B-B14F-4D97-AF65-F5344CB8AC3E}">
        <p14:creationId xmlns:p14="http://schemas.microsoft.com/office/powerpoint/2010/main" val="1436635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Imunochemické metody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Problémy</a:t>
            </a:r>
          </a:p>
          <a:p>
            <a:pPr lvl="1"/>
            <a:r>
              <a:rPr lang="cs-CZ" dirty="0"/>
              <a:t>Zkřížené reakce s ostatními modifikacemi vitaminu</a:t>
            </a:r>
          </a:p>
          <a:p>
            <a:r>
              <a:rPr lang="cs-CZ" dirty="0"/>
              <a:t>Výhoda</a:t>
            </a:r>
          </a:p>
          <a:p>
            <a:pPr lvl="1"/>
            <a:r>
              <a:rPr lang="cs-CZ" dirty="0"/>
              <a:t>krátká doba analýzy</a:t>
            </a:r>
          </a:p>
          <a:p>
            <a:pPr lvl="1"/>
            <a:r>
              <a:rPr lang="cs-CZ" dirty="0"/>
              <a:t>dobrá dostupnost</a:t>
            </a:r>
          </a:p>
          <a:p>
            <a:pPr lvl="1"/>
            <a:r>
              <a:rPr lang="cs-CZ" dirty="0"/>
              <a:t>instalace na </a:t>
            </a:r>
            <a:r>
              <a:rPr lang="cs-CZ" dirty="0" err="1"/>
              <a:t>random</a:t>
            </a:r>
            <a:r>
              <a:rPr lang="cs-CZ" dirty="0"/>
              <a:t> </a:t>
            </a:r>
            <a:r>
              <a:rPr lang="cs-CZ" dirty="0" err="1"/>
              <a:t>access</a:t>
            </a:r>
            <a:r>
              <a:rPr lang="cs-CZ" dirty="0"/>
              <a:t> automatických analyzátorech</a:t>
            </a:r>
          </a:p>
        </p:txBody>
      </p:sp>
    </p:spTree>
    <p:extLst>
      <p:ext uri="{BB962C8B-B14F-4D97-AF65-F5344CB8AC3E}">
        <p14:creationId xmlns:p14="http://schemas.microsoft.com/office/powerpoint/2010/main" val="4003868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Separační techniky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Dělení a identifikace v jednom běhu řadu vitamínů a jejich derivátů</a:t>
            </a:r>
          </a:p>
          <a:p>
            <a:r>
              <a:rPr lang="cs-CZ" dirty="0"/>
              <a:t>HPLC/UVD; FLD; ED; MS</a:t>
            </a:r>
          </a:p>
          <a:p>
            <a:r>
              <a:rPr lang="cs-CZ" dirty="0" err="1"/>
              <a:t>LC</a:t>
            </a:r>
            <a:r>
              <a:rPr lang="cs-CZ" dirty="0"/>
              <a:t>-MS</a:t>
            </a:r>
          </a:p>
          <a:p>
            <a:pPr lvl="1"/>
            <a:r>
              <a:rPr lang="cs-CZ" dirty="0"/>
              <a:t>přispívá k informacím o struktuře, velmi sensitivní</a:t>
            </a:r>
          </a:p>
          <a:p>
            <a:r>
              <a:rPr lang="cs-CZ" dirty="0" err="1"/>
              <a:t>CE</a:t>
            </a:r>
            <a:r>
              <a:rPr lang="cs-CZ" dirty="0"/>
              <a:t> – mikroemulzní </a:t>
            </a:r>
            <a:r>
              <a:rPr lang="cs-CZ" dirty="0" err="1"/>
              <a:t>elektrochromatografie</a:t>
            </a:r>
            <a:endParaRPr lang="cs-CZ" dirty="0"/>
          </a:p>
          <a:p>
            <a:r>
              <a:rPr lang="cs-CZ" dirty="0" err="1"/>
              <a:t>CE</a:t>
            </a:r>
            <a:r>
              <a:rPr lang="cs-CZ" dirty="0"/>
              <a:t>-MS</a:t>
            </a:r>
          </a:p>
          <a:p>
            <a:pPr lvl="1"/>
            <a:r>
              <a:rPr lang="cs-CZ" dirty="0"/>
              <a:t>vhodný postup vysoce citlivého stanovení některých vitaminů ve složitých matricích</a:t>
            </a:r>
          </a:p>
          <a:p>
            <a:r>
              <a:rPr lang="cs-CZ" dirty="0" err="1"/>
              <a:t>GC</a:t>
            </a:r>
            <a:r>
              <a:rPr lang="cs-CZ" dirty="0"/>
              <a:t> a </a:t>
            </a:r>
            <a:r>
              <a:rPr lang="cs-CZ" dirty="0" err="1"/>
              <a:t>TLC</a:t>
            </a:r>
            <a:r>
              <a:rPr lang="cs-CZ" dirty="0"/>
              <a:t> méně časté</a:t>
            </a:r>
          </a:p>
          <a:p>
            <a:r>
              <a:rPr lang="cs-CZ" dirty="0" err="1"/>
              <a:t>Imunoafinitní</a:t>
            </a:r>
            <a:r>
              <a:rPr lang="cs-CZ" dirty="0"/>
              <a:t> chromatografie je využívání k čištění a </a:t>
            </a:r>
            <a:r>
              <a:rPr lang="cs-CZ" dirty="0" err="1"/>
              <a:t>zakoncentrování</a:t>
            </a:r>
            <a:r>
              <a:rPr lang="cs-CZ" dirty="0"/>
              <a:t> vzorků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3050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Stanovení vitamínů </a:t>
            </a:r>
            <a:r>
              <a:rPr lang="cs-CZ" dirty="0" err="1"/>
              <a:t>A,E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Preanalytika</a:t>
            </a:r>
            <a:endParaRPr lang="cs-CZ" dirty="0"/>
          </a:p>
          <a:p>
            <a:pPr lvl="1"/>
            <a:r>
              <a:rPr lang="cs-CZ" dirty="0"/>
              <a:t>Vit. A = tma (UV záření); -</a:t>
            </a:r>
            <a:r>
              <a:rPr lang="cs-CZ" dirty="0" err="1"/>
              <a:t>20°C</a:t>
            </a:r>
            <a:endParaRPr lang="cs-CZ" dirty="0"/>
          </a:p>
          <a:p>
            <a:pPr lvl="1"/>
            <a:r>
              <a:rPr lang="cs-CZ" dirty="0"/>
              <a:t>Vit. E = </a:t>
            </a:r>
            <a:r>
              <a:rPr lang="cs-CZ" dirty="0" err="1"/>
              <a:t>deproteinace</a:t>
            </a:r>
            <a:r>
              <a:rPr lang="cs-CZ" dirty="0"/>
              <a:t> + antioxidační agens + vnitřní standard; -</a:t>
            </a:r>
            <a:r>
              <a:rPr lang="cs-CZ" dirty="0" err="1"/>
              <a:t>20°C</a:t>
            </a:r>
            <a:endParaRPr lang="cs-CZ" dirty="0"/>
          </a:p>
          <a:p>
            <a:r>
              <a:rPr lang="cs-CZ" dirty="0" err="1"/>
              <a:t>deproteinace</a:t>
            </a:r>
            <a:r>
              <a:rPr lang="cs-CZ" dirty="0"/>
              <a:t>, </a:t>
            </a:r>
            <a:r>
              <a:rPr lang="cs-CZ" dirty="0" err="1"/>
              <a:t>extrace</a:t>
            </a:r>
            <a:r>
              <a:rPr lang="cs-CZ" dirty="0"/>
              <a:t> hexanem, odpaření organické fáze v proudu dusíku, odparek rozpustit v mobilní fázi, nástřik na kolonu</a:t>
            </a:r>
          </a:p>
          <a:p>
            <a:r>
              <a:rPr lang="cs-CZ" dirty="0"/>
              <a:t>Dělení </a:t>
            </a:r>
            <a:r>
              <a:rPr lang="cs-CZ" dirty="0" err="1"/>
              <a:t>HPLC</a:t>
            </a:r>
            <a:r>
              <a:rPr lang="cs-CZ" dirty="0"/>
              <a:t>, detekce </a:t>
            </a:r>
            <a:r>
              <a:rPr lang="cs-CZ" dirty="0" err="1"/>
              <a:t>fluorimetricky</a:t>
            </a:r>
            <a:r>
              <a:rPr lang="cs-CZ" dirty="0"/>
              <a:t> (vit A 324 </a:t>
            </a:r>
            <a:r>
              <a:rPr lang="cs-CZ" dirty="0" err="1"/>
              <a:t>nm</a:t>
            </a:r>
            <a:r>
              <a:rPr lang="cs-CZ" dirty="0"/>
              <a:t>-&gt; 470 </a:t>
            </a:r>
            <a:r>
              <a:rPr lang="cs-CZ" dirty="0" err="1"/>
              <a:t>nm</a:t>
            </a:r>
            <a:r>
              <a:rPr lang="cs-CZ" dirty="0"/>
              <a:t>); (vit E 298 </a:t>
            </a:r>
            <a:r>
              <a:rPr lang="cs-CZ" dirty="0" err="1"/>
              <a:t>nm</a:t>
            </a:r>
            <a:r>
              <a:rPr lang="cs-CZ" dirty="0"/>
              <a:t> -&gt; 325 </a:t>
            </a:r>
            <a:r>
              <a:rPr lang="cs-CZ" dirty="0" err="1"/>
              <a:t>nm</a:t>
            </a:r>
            <a:r>
              <a:rPr lang="cs-CZ" dirty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31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FC30D3-A509-4577-9802-13D2AC50B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7AE7F50-24A2-4C12-BE54-1BE1516D20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412286"/>
            <a:ext cx="3916596" cy="1380753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E95FBD5D-6ACB-4634-B027-2D2E7E8A51BE}"/>
              </a:ext>
            </a:extLst>
          </p:cNvPr>
          <p:cNvSpPr txBox="1"/>
          <p:nvPr/>
        </p:nvSpPr>
        <p:spPr>
          <a:xfrm>
            <a:off x="6470875" y="1376474"/>
            <a:ext cx="846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Retinol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B5D1DDB-344A-4429-8BB4-EB3972B18C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080043"/>
            <a:ext cx="3226304" cy="1435324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54AB782C-54ED-4B43-A4BC-626583AD71A1}"/>
              </a:ext>
            </a:extLst>
          </p:cNvPr>
          <p:cNvSpPr txBox="1"/>
          <p:nvPr/>
        </p:nvSpPr>
        <p:spPr>
          <a:xfrm>
            <a:off x="6395200" y="3041812"/>
            <a:ext cx="835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Retinal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6B47218-7C99-45E4-8E8E-2EB97191F4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013176"/>
            <a:ext cx="4067944" cy="1449999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58EE4A22-52B1-44F0-A3B6-4D050BA4C486}"/>
              </a:ext>
            </a:extLst>
          </p:cNvPr>
          <p:cNvSpPr txBox="1"/>
          <p:nvPr/>
        </p:nvSpPr>
        <p:spPr>
          <a:xfrm>
            <a:off x="6476485" y="4952878"/>
            <a:ext cx="1373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Kys</a:t>
            </a:r>
            <a:r>
              <a:rPr lang="cs-CZ" dirty="0"/>
              <a:t>. </a:t>
            </a:r>
            <a:r>
              <a:rPr lang="cs-CZ" dirty="0" err="1"/>
              <a:t>retinová</a:t>
            </a:r>
            <a:endParaRPr lang="cs-CZ" dirty="0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0B635512-0F8C-4193-B4D8-4F1B8659DAA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520" y="1854209"/>
            <a:ext cx="4067944" cy="814383"/>
          </a:xfrm>
          <a:prstGeom prst="rect">
            <a:avLst/>
          </a:prstGeom>
        </p:spPr>
      </p:pic>
      <p:sp>
        <p:nvSpPr>
          <p:cNvPr id="15" name="TextovéPole 14">
            <a:extLst>
              <a:ext uri="{FF2B5EF4-FFF2-40B4-BE49-F238E27FC236}">
                <a16:creationId xmlns:a16="http://schemas.microsoft.com/office/drawing/2014/main" id="{C1B8A18E-C1B4-4826-8D28-696555782E94}"/>
              </a:ext>
            </a:extLst>
          </p:cNvPr>
          <p:cNvSpPr txBox="1"/>
          <p:nvPr/>
        </p:nvSpPr>
        <p:spPr>
          <a:xfrm>
            <a:off x="1203703" y="1376474"/>
            <a:ext cx="1099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β</a:t>
            </a:r>
            <a:r>
              <a:rPr lang="cs-CZ" dirty="0"/>
              <a:t>-karoten</a:t>
            </a:r>
          </a:p>
        </p:txBody>
      </p: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AFE071A9-10DB-4B91-9F97-FD0EFC26F3E2}"/>
              </a:ext>
            </a:extLst>
          </p:cNvPr>
          <p:cNvSpPr txBox="1">
            <a:spLocks/>
          </p:cNvSpPr>
          <p:nvPr/>
        </p:nvSpPr>
        <p:spPr>
          <a:xfrm>
            <a:off x="153882" y="2960911"/>
            <a:ext cx="4634142" cy="3868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Zdroje (DDD ~ 1 mg)</a:t>
            </a:r>
          </a:p>
          <a:p>
            <a:r>
              <a:rPr lang="el-GR" dirty="0"/>
              <a:t>β</a:t>
            </a:r>
            <a:r>
              <a:rPr lang="cs-CZ" dirty="0"/>
              <a:t>-karoten – provitamin</a:t>
            </a:r>
          </a:p>
          <a:p>
            <a:pPr lvl="1"/>
            <a:r>
              <a:rPr lang="cs-CZ" dirty="0"/>
              <a:t>Barvené ovoce a zelenina</a:t>
            </a:r>
          </a:p>
          <a:p>
            <a:r>
              <a:rPr lang="cs-CZ" dirty="0"/>
              <a:t>Retinol</a:t>
            </a:r>
          </a:p>
          <a:p>
            <a:pPr lvl="1"/>
            <a:r>
              <a:rPr lang="cs-CZ" dirty="0"/>
              <a:t>Pouze živočišná strava (především játra, částečně žloutky)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956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Dostupné ve stravě a náš organismus většinou ztratil schopnost je syntetizovat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r>
              <a:rPr lang="cs-CZ" dirty="0"/>
              <a:t>Hlavní funkce</a:t>
            </a:r>
          </a:p>
          <a:p>
            <a:pPr lvl="1"/>
            <a:r>
              <a:rPr lang="cs-CZ" dirty="0"/>
              <a:t>Prekurzory biokatalyzátorů – koenzymy, hormony</a:t>
            </a:r>
          </a:p>
          <a:p>
            <a:pPr lvl="1"/>
            <a:r>
              <a:rPr lang="cs-CZ" dirty="0"/>
              <a:t>Antioxidační </a:t>
            </a:r>
            <a:r>
              <a:rPr lang="cs-CZ" dirty="0" err="1"/>
              <a:t>fce</a:t>
            </a:r>
            <a:endParaRPr lang="cs-CZ" dirty="0"/>
          </a:p>
          <a:p>
            <a:pPr lvl="1"/>
            <a:r>
              <a:rPr lang="cs-CZ" dirty="0"/>
              <a:t>Metabolismus živin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2049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FC30D3-A509-4577-9802-13D2AC50B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A</a:t>
            </a:r>
          </a:p>
        </p:txBody>
      </p: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AFE071A9-10DB-4B91-9F97-FD0EFC26F3E2}"/>
              </a:ext>
            </a:extLst>
          </p:cNvPr>
          <p:cNvSpPr txBox="1">
            <a:spLocks/>
          </p:cNvSpPr>
          <p:nvPr/>
        </p:nvSpPr>
        <p:spPr>
          <a:xfrm>
            <a:off x="435496" y="1340768"/>
            <a:ext cx="8384976" cy="5242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sp>
        <p:nvSpPr>
          <p:cNvPr id="17" name="Zástupný symbol pro obsah 2">
            <a:extLst>
              <a:ext uri="{FF2B5EF4-FFF2-40B4-BE49-F238E27FC236}">
                <a16:creationId xmlns:a16="http://schemas.microsoft.com/office/drawing/2014/main" id="{C4D9572B-796F-44F9-90BF-82A01452E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Deficit</a:t>
            </a:r>
          </a:p>
          <a:p>
            <a:pPr lvl="1"/>
            <a:r>
              <a:rPr lang="cs-CZ" dirty="0" err="1"/>
              <a:t>Malabsorbce</a:t>
            </a:r>
            <a:r>
              <a:rPr lang="cs-CZ" dirty="0"/>
              <a:t> celiakie, poruchy pankreatu</a:t>
            </a:r>
          </a:p>
          <a:p>
            <a:pPr lvl="1"/>
            <a:r>
              <a:rPr lang="cs-CZ" dirty="0"/>
              <a:t>Především v rozvojových zemích – slepota, snížená imunita u dětí</a:t>
            </a:r>
          </a:p>
          <a:p>
            <a:r>
              <a:rPr lang="cs-CZ" dirty="0"/>
              <a:t>Hypervitaminóza</a:t>
            </a:r>
          </a:p>
          <a:p>
            <a:pPr lvl="1"/>
            <a:r>
              <a:rPr lang="cs-CZ" dirty="0"/>
              <a:t>Teratogenní (nebezpečné u těhotných – neměly by konzumovat játra)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5734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E828547-CCDD-45E6-AABD-04A0AF320C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50" t="9241" r="8243" b="3354"/>
          <a:stretch/>
        </p:blipFill>
        <p:spPr>
          <a:xfrm>
            <a:off x="3923928" y="4061072"/>
            <a:ext cx="5112568" cy="28083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cs-CZ" dirty="0"/>
              <a:t>Referenční metoda: </a:t>
            </a:r>
            <a:r>
              <a:rPr lang="cs-CZ" dirty="0" err="1"/>
              <a:t>LC</a:t>
            </a:r>
            <a:r>
              <a:rPr lang="cs-CZ" dirty="0"/>
              <a:t>/MS</a:t>
            </a:r>
            <a:endParaRPr lang="en-GB" dirty="0"/>
          </a:p>
          <a:p>
            <a:r>
              <a:rPr lang="cs-CZ" dirty="0"/>
              <a:t>Certifikovaný </a:t>
            </a:r>
            <a:r>
              <a:rPr lang="cs-CZ" dirty="0" err="1"/>
              <a:t>ref</a:t>
            </a:r>
            <a:r>
              <a:rPr lang="cs-CZ" dirty="0"/>
              <a:t>. materiál: </a:t>
            </a:r>
            <a:r>
              <a:rPr lang="cs-CZ" dirty="0" err="1"/>
              <a:t>SRM</a:t>
            </a:r>
            <a:r>
              <a:rPr lang="cs-CZ" dirty="0"/>
              <a:t> </a:t>
            </a:r>
            <a:r>
              <a:rPr lang="cs-CZ" dirty="0" err="1"/>
              <a:t>986b</a:t>
            </a:r>
            <a:endParaRPr lang="cs-CZ" dirty="0"/>
          </a:p>
          <a:p>
            <a:r>
              <a:rPr lang="cs-CZ" dirty="0" err="1"/>
              <a:t>Preanalytika</a:t>
            </a:r>
            <a:endParaRPr lang="cs-CZ" dirty="0"/>
          </a:p>
          <a:p>
            <a:pPr lvl="1"/>
            <a:r>
              <a:rPr lang="cs-CZ" dirty="0"/>
              <a:t>Vit. A = tma (UV záření); -</a:t>
            </a:r>
            <a:r>
              <a:rPr lang="cs-CZ" dirty="0" err="1"/>
              <a:t>20°C</a:t>
            </a:r>
            <a:r>
              <a:rPr lang="cs-CZ" dirty="0"/>
              <a:t>; zabránit hemolýze</a:t>
            </a:r>
          </a:p>
          <a:p>
            <a:r>
              <a:rPr lang="cs-CZ" dirty="0"/>
              <a:t>Rutinní metody: </a:t>
            </a:r>
            <a:r>
              <a:rPr lang="cs-CZ" dirty="0" err="1"/>
              <a:t>HPLC</a:t>
            </a:r>
            <a:r>
              <a:rPr lang="cs-CZ" dirty="0"/>
              <a:t>, </a:t>
            </a:r>
            <a:r>
              <a:rPr lang="cs-CZ" dirty="0" err="1"/>
              <a:t>GC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4719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D</a:t>
            </a:r>
            <a:endParaRPr lang="en-GB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82F582B-2113-4C66-BEEC-DC5C93D79C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347" y="1551968"/>
            <a:ext cx="2275928" cy="2429554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28E2A89C-002F-40A7-99A0-E74C98866543}"/>
              </a:ext>
            </a:extLst>
          </p:cNvPr>
          <p:cNvSpPr txBox="1"/>
          <p:nvPr/>
        </p:nvSpPr>
        <p:spPr>
          <a:xfrm>
            <a:off x="3777649" y="1082230"/>
            <a:ext cx="1902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Ergokalciferol (D</a:t>
            </a:r>
            <a:r>
              <a:rPr lang="cs-CZ" baseline="-25000" dirty="0"/>
              <a:t>2</a:t>
            </a:r>
            <a:r>
              <a:rPr lang="cs-CZ" dirty="0"/>
              <a:t>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B3AD0E9A-3A4D-43CF-B68F-EFE87C8097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6392" y="1043756"/>
            <a:ext cx="2640601" cy="2821111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B368091C-269D-412B-9BC5-A67F99C45815}"/>
              </a:ext>
            </a:extLst>
          </p:cNvPr>
          <p:cNvSpPr txBox="1"/>
          <p:nvPr/>
        </p:nvSpPr>
        <p:spPr>
          <a:xfrm>
            <a:off x="6109118" y="1082230"/>
            <a:ext cx="2019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Cholekalciferol (D</a:t>
            </a:r>
            <a:r>
              <a:rPr lang="cs-CZ" baseline="-25000" dirty="0"/>
              <a:t>3</a:t>
            </a:r>
            <a:r>
              <a:rPr lang="cs-CZ" dirty="0"/>
              <a:t>)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E53193D2-9F56-42B0-9447-AFE59EEBDE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0778" y="4149777"/>
            <a:ext cx="3210123" cy="2301598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E11F0CF0-678C-457E-BB32-55E8EDD00C83}"/>
              </a:ext>
            </a:extLst>
          </p:cNvPr>
          <p:cNvSpPr txBox="1"/>
          <p:nvPr/>
        </p:nvSpPr>
        <p:spPr>
          <a:xfrm>
            <a:off x="3096086" y="6499825"/>
            <a:ext cx="215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Kalcidiol</a:t>
            </a:r>
            <a:r>
              <a:rPr lang="cs-CZ" dirty="0"/>
              <a:t> (hydroxyD</a:t>
            </a:r>
            <a:r>
              <a:rPr lang="cs-CZ" baseline="-25000" dirty="0"/>
              <a:t>3</a:t>
            </a:r>
            <a:r>
              <a:rPr lang="cs-CZ" dirty="0"/>
              <a:t>)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520BE96B-6F55-4C10-8AED-A60ADE7CEFD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176265"/>
            <a:ext cx="2404454" cy="1988840"/>
          </a:xfrm>
          <a:prstGeom prst="rect">
            <a:avLst/>
          </a:prstGeom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3D9A0EF9-8D51-4C3F-BA9A-58AC583A24AB}"/>
              </a:ext>
            </a:extLst>
          </p:cNvPr>
          <p:cNvSpPr txBox="1"/>
          <p:nvPr/>
        </p:nvSpPr>
        <p:spPr>
          <a:xfrm>
            <a:off x="5707946" y="6398696"/>
            <a:ext cx="3431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Kalcitriol</a:t>
            </a:r>
            <a:r>
              <a:rPr lang="cs-CZ" dirty="0"/>
              <a:t> (1,25-dihydroxykalciferol)</a:t>
            </a:r>
          </a:p>
        </p:txBody>
      </p:sp>
      <p:sp>
        <p:nvSpPr>
          <p:cNvPr id="17" name="Zástupný symbol pro obsah 2">
            <a:extLst>
              <a:ext uri="{FF2B5EF4-FFF2-40B4-BE49-F238E27FC236}">
                <a16:creationId xmlns:a16="http://schemas.microsoft.com/office/drawing/2014/main" id="{FCF18A5F-970C-4A88-A55A-A1B757F2FBE9}"/>
              </a:ext>
            </a:extLst>
          </p:cNvPr>
          <p:cNvSpPr txBox="1">
            <a:spLocks/>
          </p:cNvSpPr>
          <p:nvPr/>
        </p:nvSpPr>
        <p:spPr>
          <a:xfrm>
            <a:off x="180752" y="1382033"/>
            <a:ext cx="3596897" cy="386813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Zdroje (DDD ~ 10 </a:t>
            </a:r>
            <a:r>
              <a:rPr lang="cs-CZ" dirty="0" err="1"/>
              <a:t>ug</a:t>
            </a:r>
            <a:r>
              <a:rPr lang="cs-CZ" dirty="0"/>
              <a:t>)</a:t>
            </a:r>
          </a:p>
          <a:p>
            <a:r>
              <a:rPr lang="cs-CZ" dirty="0"/>
              <a:t>D</a:t>
            </a:r>
            <a:r>
              <a:rPr lang="cs-CZ" baseline="-25000" dirty="0"/>
              <a:t>3</a:t>
            </a:r>
            <a:r>
              <a:rPr lang="cs-CZ" dirty="0"/>
              <a:t> – sluneční záření, ryby, žloutek, játra, mléko, máslo</a:t>
            </a:r>
          </a:p>
          <a:p>
            <a:r>
              <a:rPr lang="cs-CZ" dirty="0"/>
              <a:t>D</a:t>
            </a:r>
            <a:r>
              <a:rPr lang="cs-CZ" baseline="-25000" dirty="0"/>
              <a:t>2</a:t>
            </a:r>
            <a:r>
              <a:rPr lang="cs-CZ" dirty="0"/>
              <a:t> – kvasinky, droždí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909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FC30D3-A509-4577-9802-13D2AC50B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D</a:t>
            </a:r>
          </a:p>
        </p:txBody>
      </p: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AFE071A9-10DB-4B91-9F97-FD0EFC26F3E2}"/>
              </a:ext>
            </a:extLst>
          </p:cNvPr>
          <p:cNvSpPr txBox="1">
            <a:spLocks/>
          </p:cNvSpPr>
          <p:nvPr/>
        </p:nvSpPr>
        <p:spPr>
          <a:xfrm>
            <a:off x="435496" y="1340768"/>
            <a:ext cx="8384976" cy="5242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sp>
        <p:nvSpPr>
          <p:cNvPr id="17" name="Zástupný symbol pro obsah 2">
            <a:extLst>
              <a:ext uri="{FF2B5EF4-FFF2-40B4-BE49-F238E27FC236}">
                <a16:creationId xmlns:a16="http://schemas.microsoft.com/office/drawing/2014/main" id="{C4D9572B-796F-44F9-90BF-82A01452E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Deficit</a:t>
            </a:r>
          </a:p>
          <a:p>
            <a:pPr lvl="1"/>
            <a:r>
              <a:rPr lang="cs-CZ" dirty="0"/>
              <a:t>Při vývoji rachitis, osteomalacie</a:t>
            </a:r>
          </a:p>
          <a:p>
            <a:pPr lvl="1"/>
            <a:r>
              <a:rPr lang="cs-CZ" dirty="0"/>
              <a:t>V pokročilejším věku osteoporóza</a:t>
            </a:r>
          </a:p>
          <a:p>
            <a:r>
              <a:rPr lang="cs-CZ" dirty="0"/>
              <a:t>Hypervitaminóza</a:t>
            </a:r>
          </a:p>
          <a:p>
            <a:pPr lvl="1"/>
            <a:r>
              <a:rPr lang="cs-CZ" dirty="0" err="1"/>
              <a:t>Hyperkalcémie</a:t>
            </a:r>
            <a:r>
              <a:rPr lang="cs-CZ" dirty="0"/>
              <a:t>, kalcifikace měkkých tkání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246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D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Referenční metoda: </a:t>
            </a:r>
          </a:p>
          <a:p>
            <a:pPr lvl="1"/>
            <a:r>
              <a:rPr lang="cs-CZ" dirty="0"/>
              <a:t>ID-LC-MS/MS</a:t>
            </a:r>
          </a:p>
          <a:p>
            <a:r>
              <a:rPr lang="cs-CZ" dirty="0"/>
              <a:t>Certifikovaný </a:t>
            </a:r>
            <a:r>
              <a:rPr lang="cs-CZ" dirty="0" err="1"/>
              <a:t>ref</a:t>
            </a:r>
            <a:r>
              <a:rPr lang="cs-CZ" dirty="0"/>
              <a:t>. materiál: UME CRM 1308</a:t>
            </a:r>
          </a:p>
          <a:p>
            <a:r>
              <a:rPr lang="cs-CZ" dirty="0" err="1"/>
              <a:t>Preanalytika</a:t>
            </a:r>
            <a:endParaRPr lang="cs-CZ" dirty="0"/>
          </a:p>
          <a:p>
            <a:pPr lvl="1"/>
            <a:r>
              <a:rPr lang="cs-CZ" dirty="0"/>
              <a:t>Vit. D = tma (UV záření); vzdušný kyslík; -</a:t>
            </a:r>
            <a:r>
              <a:rPr lang="cs-CZ" dirty="0" err="1"/>
              <a:t>20°C</a:t>
            </a:r>
            <a:r>
              <a:rPr lang="cs-CZ" dirty="0"/>
              <a:t>;</a:t>
            </a:r>
          </a:p>
          <a:p>
            <a:r>
              <a:rPr lang="cs-CZ" dirty="0"/>
              <a:t>Rutinní metody: imunochemicky; HPLC; (dokáže rozlišit jednotlivé formy vit. D= D</a:t>
            </a:r>
            <a:r>
              <a:rPr lang="cs-CZ" baseline="-25000" dirty="0"/>
              <a:t>2</a:t>
            </a:r>
            <a:r>
              <a:rPr lang="cs-CZ" dirty="0"/>
              <a:t>, D</a:t>
            </a:r>
            <a:r>
              <a:rPr lang="cs-CZ" baseline="-25000" dirty="0"/>
              <a:t>3</a:t>
            </a:r>
            <a:r>
              <a:rPr lang="cs-CZ" dirty="0"/>
              <a:t>); LC/MS (1,25-OH D</a:t>
            </a:r>
            <a:r>
              <a:rPr lang="cs-CZ" baseline="-25000" dirty="0"/>
              <a:t>3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431731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D</a:t>
            </a:r>
            <a:endParaRPr lang="en-GB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55F385F-1EE1-4BA6-B94E-A84806DAA2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13" t="3141" r="4142" b="3930"/>
          <a:stretch/>
        </p:blipFill>
        <p:spPr>
          <a:xfrm>
            <a:off x="441153" y="1268760"/>
            <a:ext cx="8261693" cy="5458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0008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FC30D3-A509-4577-9802-13D2AC50B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E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4AB782C-54ED-4B43-A4BC-626583AD71A1}"/>
              </a:ext>
            </a:extLst>
          </p:cNvPr>
          <p:cNvSpPr txBox="1"/>
          <p:nvPr/>
        </p:nvSpPr>
        <p:spPr>
          <a:xfrm>
            <a:off x="6395200" y="3041812"/>
            <a:ext cx="1249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</a:t>
            </a:r>
            <a:r>
              <a:rPr lang="cs-CZ" dirty="0"/>
              <a:t>-Tokoferol</a:t>
            </a:r>
          </a:p>
        </p:txBody>
      </p: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AFE071A9-10DB-4B91-9F97-FD0EFC26F3E2}"/>
              </a:ext>
            </a:extLst>
          </p:cNvPr>
          <p:cNvSpPr txBox="1">
            <a:spLocks/>
          </p:cNvSpPr>
          <p:nvPr/>
        </p:nvSpPr>
        <p:spPr>
          <a:xfrm>
            <a:off x="153882" y="2960911"/>
            <a:ext cx="4634142" cy="3868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Zdroje (DDD ~ 10-12 mg)</a:t>
            </a:r>
          </a:p>
          <a:p>
            <a:r>
              <a:rPr lang="cs-CZ" dirty="0"/>
              <a:t>Obilné klíčky, slunečnicové semínka, </a:t>
            </a:r>
            <a:r>
              <a:rPr lang="cs-CZ" dirty="0" err="1"/>
              <a:t>mnadle</a:t>
            </a:r>
            <a:r>
              <a:rPr lang="cs-CZ" dirty="0"/>
              <a:t>, lískové ořechy, mák, ořechy, žloutek, rostlinné oleje, maso savců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8F8E92B-4593-4A57-B58B-918AAFECC4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092317"/>
            <a:ext cx="6933658" cy="1902693"/>
          </a:xfrm>
          <a:prstGeom prst="rect">
            <a:avLst/>
          </a:prstGeom>
        </p:spPr>
      </p:pic>
      <p:graphicFrame>
        <p:nvGraphicFramePr>
          <p:cNvPr id="13" name="Tabulka 16">
            <a:extLst>
              <a:ext uri="{FF2B5EF4-FFF2-40B4-BE49-F238E27FC236}">
                <a16:creationId xmlns:a16="http://schemas.microsoft.com/office/drawing/2014/main" id="{6908B65E-ED0E-4D44-9CC4-E41BF45E40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768430"/>
              </p:ext>
            </p:extLst>
          </p:nvPr>
        </p:nvGraphicFramePr>
        <p:xfrm>
          <a:off x="4988083" y="3573016"/>
          <a:ext cx="406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1335527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817095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tokoferol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chemický název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9353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l-GR"/>
                        <a:t>α-</a:t>
                      </a:r>
                      <a:r>
                        <a:rPr lang="cs-CZ"/>
                        <a:t>tokoferol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5,7,8-trimethyltokol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3298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l-GR"/>
                        <a:t>β-</a:t>
                      </a:r>
                      <a:r>
                        <a:rPr lang="cs-CZ"/>
                        <a:t>tokoferol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5,8-dimethyltokol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4311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l-GR"/>
                        <a:t>γ-</a:t>
                      </a:r>
                      <a:r>
                        <a:rPr lang="cs-CZ"/>
                        <a:t>tokoferol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7,8-dimethyltokol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8902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l-GR"/>
                        <a:t>δ-</a:t>
                      </a:r>
                      <a:r>
                        <a:rPr lang="cs-CZ"/>
                        <a:t>tokoferol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8-methyltokol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2363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7950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FC30D3-A509-4577-9802-13D2AC50B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E</a:t>
            </a:r>
          </a:p>
        </p:txBody>
      </p: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AFE071A9-10DB-4B91-9F97-FD0EFC26F3E2}"/>
              </a:ext>
            </a:extLst>
          </p:cNvPr>
          <p:cNvSpPr txBox="1">
            <a:spLocks/>
          </p:cNvSpPr>
          <p:nvPr/>
        </p:nvSpPr>
        <p:spPr>
          <a:xfrm>
            <a:off x="435496" y="1340768"/>
            <a:ext cx="8384976" cy="5242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sp>
        <p:nvSpPr>
          <p:cNvPr id="17" name="Zástupný symbol pro obsah 2">
            <a:extLst>
              <a:ext uri="{FF2B5EF4-FFF2-40B4-BE49-F238E27FC236}">
                <a16:creationId xmlns:a16="http://schemas.microsoft.com/office/drawing/2014/main" id="{C4D9572B-796F-44F9-90BF-82A01452E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Deficit</a:t>
            </a:r>
          </a:p>
          <a:p>
            <a:pPr lvl="1"/>
            <a:r>
              <a:rPr lang="cs-CZ" dirty="0"/>
              <a:t>Snížená živostnost erytrocytů až hemolytická anémie</a:t>
            </a:r>
          </a:p>
          <a:p>
            <a:pPr lvl="1"/>
            <a:r>
              <a:rPr lang="cs-CZ" dirty="0"/>
              <a:t>Funkční změny periferních nervů</a:t>
            </a:r>
          </a:p>
          <a:p>
            <a:pPr lvl="1"/>
            <a:r>
              <a:rPr lang="cs-CZ" dirty="0"/>
              <a:t>Myopatie, retinopatie, nekróza jater</a:t>
            </a:r>
          </a:p>
          <a:p>
            <a:r>
              <a:rPr lang="cs-CZ" dirty="0"/>
              <a:t>Hypervitaminóza</a:t>
            </a:r>
          </a:p>
          <a:p>
            <a:pPr lvl="1"/>
            <a:r>
              <a:rPr lang="cs-CZ" dirty="0"/>
              <a:t>GIT obtíže, únava, bolest hlavy, horší vstřebávání vitamínu K, porucha </a:t>
            </a:r>
            <a:r>
              <a:rPr lang="cs-CZ" dirty="0" err="1"/>
              <a:t>fce</a:t>
            </a:r>
            <a:r>
              <a:rPr lang="cs-CZ" dirty="0"/>
              <a:t> gonád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111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BE9E12F7-D1C2-4C12-BFD7-34BA53D745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150" t="9241" r="8243" b="3354"/>
          <a:stretch/>
        </p:blipFill>
        <p:spPr>
          <a:xfrm>
            <a:off x="3923928" y="4061072"/>
            <a:ext cx="5112568" cy="280831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cs-CZ" dirty="0"/>
              <a:t>Referenční metoda: </a:t>
            </a:r>
            <a:r>
              <a:rPr lang="cs-CZ" dirty="0" err="1"/>
              <a:t>HPLC</a:t>
            </a:r>
            <a:endParaRPr lang="en-GB" dirty="0"/>
          </a:p>
          <a:p>
            <a:r>
              <a:rPr lang="cs-CZ" dirty="0"/>
              <a:t>Certifikovaný </a:t>
            </a:r>
            <a:r>
              <a:rPr lang="cs-CZ" dirty="0" err="1"/>
              <a:t>ref</a:t>
            </a:r>
            <a:r>
              <a:rPr lang="cs-CZ" dirty="0"/>
              <a:t>. materiál: </a:t>
            </a:r>
            <a:r>
              <a:rPr lang="cs-CZ" dirty="0" err="1"/>
              <a:t>SRM</a:t>
            </a:r>
            <a:r>
              <a:rPr lang="cs-CZ" dirty="0"/>
              <a:t> </a:t>
            </a:r>
            <a:r>
              <a:rPr lang="cs-CZ" dirty="0" err="1"/>
              <a:t>986b</a:t>
            </a:r>
            <a:endParaRPr lang="cs-CZ" dirty="0"/>
          </a:p>
          <a:p>
            <a:r>
              <a:rPr lang="cs-CZ" dirty="0" err="1"/>
              <a:t>Preanalytika</a:t>
            </a:r>
            <a:endParaRPr lang="cs-CZ" dirty="0"/>
          </a:p>
          <a:p>
            <a:pPr lvl="1"/>
            <a:r>
              <a:rPr lang="cs-CZ" dirty="0"/>
              <a:t>Vit. E = tma (UV záření); -20°C; zabránit hemolýze; </a:t>
            </a:r>
            <a:r>
              <a:rPr lang="cs-CZ" dirty="0" err="1"/>
              <a:t>deproteinace</a:t>
            </a:r>
            <a:r>
              <a:rPr lang="cs-CZ" dirty="0"/>
              <a:t>; přídavek antioxidačního činidla</a:t>
            </a:r>
          </a:p>
          <a:p>
            <a:r>
              <a:rPr lang="cs-CZ" dirty="0"/>
              <a:t>Rutinní metody: </a:t>
            </a:r>
          </a:p>
          <a:p>
            <a:pPr marL="0" indent="0">
              <a:buNone/>
            </a:pPr>
            <a:r>
              <a:rPr lang="cs-CZ" dirty="0"/>
              <a:t>HPLC, GC</a:t>
            </a:r>
          </a:p>
        </p:txBody>
      </p:sp>
    </p:spTree>
    <p:extLst>
      <p:ext uri="{BB962C8B-B14F-4D97-AF65-F5344CB8AC3E}">
        <p14:creationId xmlns:p14="http://schemas.microsoft.com/office/powerpoint/2010/main" val="35658389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26B3D6-2F0E-406A-895B-6A0ADC64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K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886EFD4-11A9-42C1-A4E9-A6F90B0490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5725" r="64871" b="7737"/>
          <a:stretch/>
        </p:blipFill>
        <p:spPr>
          <a:xfrm>
            <a:off x="4439132" y="4293096"/>
            <a:ext cx="1656184" cy="121575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7BEA226-DA24-407C-91D6-CE186F0942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2710" r="31269" b="40569"/>
          <a:stretch/>
        </p:blipFill>
        <p:spPr>
          <a:xfrm>
            <a:off x="4417972" y="2774458"/>
            <a:ext cx="3240360" cy="1224136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0966821-A90D-494A-A90B-19A5BB50D0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3462"/>
          <a:stretch/>
        </p:blipFill>
        <p:spPr>
          <a:xfrm>
            <a:off x="4417972" y="1199302"/>
            <a:ext cx="4714559" cy="1215752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0D679F6-7BAF-4EB5-8EAF-BAD2DB26167E}"/>
              </a:ext>
            </a:extLst>
          </p:cNvPr>
          <p:cNvSpPr txBox="1"/>
          <p:nvPr/>
        </p:nvSpPr>
        <p:spPr>
          <a:xfrm>
            <a:off x="4932040" y="2479956"/>
            <a:ext cx="1164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Vitamin K</a:t>
            </a:r>
            <a:r>
              <a:rPr lang="cs-CZ" baseline="-25000" dirty="0"/>
              <a:t>1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5E32CBF-30FB-43B5-A9B8-706485523DB1}"/>
              </a:ext>
            </a:extLst>
          </p:cNvPr>
          <p:cNvSpPr txBox="1"/>
          <p:nvPr/>
        </p:nvSpPr>
        <p:spPr>
          <a:xfrm>
            <a:off x="4932040" y="3961179"/>
            <a:ext cx="1164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Vitamin K</a:t>
            </a:r>
            <a:r>
              <a:rPr lang="cs-CZ" baseline="-25000" dirty="0"/>
              <a:t>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4727A7F-2F34-49E5-ACFB-837D94787553}"/>
              </a:ext>
            </a:extLst>
          </p:cNvPr>
          <p:cNvSpPr txBox="1"/>
          <p:nvPr/>
        </p:nvSpPr>
        <p:spPr>
          <a:xfrm>
            <a:off x="4932040" y="5658698"/>
            <a:ext cx="1164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Vitamin K</a:t>
            </a:r>
            <a:r>
              <a:rPr lang="cs-CZ" baseline="-25000" dirty="0"/>
              <a:t>3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ACCC1F6-BC8A-4674-8121-041E06C85EBB}"/>
              </a:ext>
            </a:extLst>
          </p:cNvPr>
          <p:cNvSpPr txBox="1">
            <a:spLocks/>
          </p:cNvSpPr>
          <p:nvPr/>
        </p:nvSpPr>
        <p:spPr>
          <a:xfrm>
            <a:off x="153882" y="2564905"/>
            <a:ext cx="4634142" cy="42641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Zdroje (DDD ~ 90-120 </a:t>
            </a:r>
            <a:r>
              <a:rPr lang="cs-CZ" dirty="0" err="1"/>
              <a:t>ug</a:t>
            </a:r>
            <a:r>
              <a:rPr lang="cs-CZ" dirty="0"/>
              <a:t>)</a:t>
            </a:r>
          </a:p>
          <a:p>
            <a:r>
              <a:rPr lang="cs-CZ" dirty="0"/>
              <a:t>K</a:t>
            </a:r>
            <a:r>
              <a:rPr lang="cs-CZ" baseline="-25000" dirty="0"/>
              <a:t>1</a:t>
            </a:r>
            <a:r>
              <a:rPr lang="cs-CZ" dirty="0"/>
              <a:t> – listová zelenina brokolice, špenát, salát</a:t>
            </a:r>
          </a:p>
          <a:p>
            <a:r>
              <a:rPr lang="cs-CZ" dirty="0"/>
              <a:t>K</a:t>
            </a:r>
            <a:r>
              <a:rPr lang="cs-CZ" baseline="-25000" dirty="0"/>
              <a:t>2</a:t>
            </a:r>
            <a:r>
              <a:rPr lang="cs-CZ" dirty="0"/>
              <a:t> – sýr, maso, tvaroh, játra, žloutky, tuk, </a:t>
            </a:r>
            <a:r>
              <a:rPr lang="cs-CZ" dirty="0" err="1"/>
              <a:t>natto</a:t>
            </a:r>
            <a:endParaRPr lang="cs-CZ" dirty="0"/>
          </a:p>
          <a:p>
            <a:r>
              <a:rPr lang="cs-CZ" dirty="0"/>
              <a:t>K</a:t>
            </a:r>
            <a:r>
              <a:rPr lang="cs-CZ" baseline="-25000" dirty="0"/>
              <a:t>3</a:t>
            </a:r>
            <a:r>
              <a:rPr lang="cs-CZ" dirty="0"/>
              <a:t> – vyrábí se synteticky, doplněk stravy v krmivech</a:t>
            </a:r>
          </a:p>
        </p:txBody>
      </p:sp>
    </p:spTree>
    <p:extLst>
      <p:ext uri="{BB962C8B-B14F-4D97-AF65-F5344CB8AC3E}">
        <p14:creationId xmlns:p14="http://schemas.microsoft.com/office/powerpoint/2010/main" val="1451195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Vitaminy rozpustné ve vodě</a:t>
            </a:r>
          </a:p>
          <a:p>
            <a:pPr lvl="1"/>
            <a:r>
              <a:rPr lang="cs-CZ" dirty="0"/>
              <a:t>Vit. C</a:t>
            </a:r>
          </a:p>
          <a:p>
            <a:pPr lvl="1"/>
            <a:r>
              <a:rPr lang="cs-CZ" dirty="0"/>
              <a:t>Vitaminy B – </a:t>
            </a:r>
            <a:r>
              <a:rPr lang="cs-CZ" dirty="0" err="1"/>
              <a:t>thiamin</a:t>
            </a:r>
            <a:r>
              <a:rPr lang="cs-CZ" dirty="0"/>
              <a:t> (B</a:t>
            </a:r>
            <a:r>
              <a:rPr lang="cs-CZ" baseline="-25000" dirty="0"/>
              <a:t>1</a:t>
            </a:r>
            <a:r>
              <a:rPr lang="cs-CZ" dirty="0"/>
              <a:t>), riboflavin (B</a:t>
            </a:r>
            <a:r>
              <a:rPr lang="cs-CZ" baseline="-25000" dirty="0"/>
              <a:t>2</a:t>
            </a:r>
            <a:r>
              <a:rPr lang="cs-CZ" dirty="0"/>
              <a:t>), pyridoxin (B</a:t>
            </a:r>
            <a:r>
              <a:rPr lang="cs-CZ" baseline="-25000" dirty="0"/>
              <a:t>6</a:t>
            </a:r>
            <a:r>
              <a:rPr lang="cs-CZ" dirty="0"/>
              <a:t>), </a:t>
            </a:r>
            <a:r>
              <a:rPr lang="cs-CZ" dirty="0" err="1"/>
              <a:t>cyanokobalamin</a:t>
            </a:r>
            <a:r>
              <a:rPr lang="cs-CZ" dirty="0"/>
              <a:t> (B</a:t>
            </a:r>
            <a:r>
              <a:rPr lang="cs-CZ" baseline="-25000" dirty="0"/>
              <a:t>12</a:t>
            </a:r>
            <a:r>
              <a:rPr lang="cs-CZ" dirty="0"/>
              <a:t>), kyselina listová (B</a:t>
            </a:r>
            <a:r>
              <a:rPr lang="cs-CZ" baseline="-25000" dirty="0"/>
              <a:t>9</a:t>
            </a:r>
            <a:r>
              <a:rPr lang="cs-CZ" dirty="0"/>
              <a:t>), kyselina nikotinová (B</a:t>
            </a:r>
            <a:r>
              <a:rPr lang="cs-CZ" baseline="-25000" dirty="0"/>
              <a:t>3</a:t>
            </a:r>
            <a:r>
              <a:rPr lang="cs-CZ" dirty="0"/>
              <a:t>), kyselina pantothenová (B</a:t>
            </a:r>
            <a:r>
              <a:rPr lang="cs-CZ" baseline="-25000" dirty="0"/>
              <a:t>5</a:t>
            </a:r>
            <a:r>
              <a:rPr lang="cs-CZ" dirty="0"/>
              <a:t>), biotin (B</a:t>
            </a:r>
            <a:r>
              <a:rPr lang="cs-CZ" baseline="-25000" dirty="0"/>
              <a:t>7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dirty="0"/>
              <a:t>Vitaminy rozpustné v tucích</a:t>
            </a:r>
          </a:p>
          <a:p>
            <a:pPr lvl="1"/>
            <a:r>
              <a:rPr lang="cs-CZ" dirty="0"/>
              <a:t>A, D, E, 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0213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FC30D3-A509-4577-9802-13D2AC50B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K</a:t>
            </a:r>
          </a:p>
        </p:txBody>
      </p:sp>
      <p:sp>
        <p:nvSpPr>
          <p:cNvPr id="16" name="Zástupný symbol pro obsah 2">
            <a:extLst>
              <a:ext uri="{FF2B5EF4-FFF2-40B4-BE49-F238E27FC236}">
                <a16:creationId xmlns:a16="http://schemas.microsoft.com/office/drawing/2014/main" id="{AFE071A9-10DB-4B91-9F97-FD0EFC26F3E2}"/>
              </a:ext>
            </a:extLst>
          </p:cNvPr>
          <p:cNvSpPr txBox="1">
            <a:spLocks/>
          </p:cNvSpPr>
          <p:nvPr/>
        </p:nvSpPr>
        <p:spPr>
          <a:xfrm>
            <a:off x="435496" y="1340768"/>
            <a:ext cx="8384976" cy="5242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sp>
        <p:nvSpPr>
          <p:cNvPr id="17" name="Zástupný symbol pro obsah 2">
            <a:extLst>
              <a:ext uri="{FF2B5EF4-FFF2-40B4-BE49-F238E27FC236}">
                <a16:creationId xmlns:a16="http://schemas.microsoft.com/office/drawing/2014/main" id="{C4D9572B-796F-44F9-90BF-82A01452E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Deficit</a:t>
            </a:r>
          </a:p>
          <a:p>
            <a:pPr lvl="1"/>
            <a:r>
              <a:rPr lang="cs-CZ" dirty="0"/>
              <a:t>Poruchy srážlivosti krve (u novorozenců může být život ohrožující)</a:t>
            </a:r>
          </a:p>
          <a:p>
            <a:pPr lvl="1"/>
            <a:r>
              <a:rPr lang="cs-CZ" dirty="0"/>
              <a:t>Osteoporóza</a:t>
            </a:r>
          </a:p>
          <a:p>
            <a:r>
              <a:rPr lang="cs-CZ" dirty="0"/>
              <a:t>Hypervitaminóza</a:t>
            </a:r>
          </a:p>
          <a:p>
            <a:pPr lvl="1"/>
            <a:r>
              <a:rPr lang="cs-CZ" dirty="0"/>
              <a:t>Není známa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8184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K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cs-CZ" dirty="0"/>
              <a:t>Referenční metoda: není</a:t>
            </a:r>
            <a:endParaRPr lang="en-GB" dirty="0"/>
          </a:p>
          <a:p>
            <a:r>
              <a:rPr lang="cs-CZ" dirty="0"/>
              <a:t>Certifikovaný </a:t>
            </a:r>
            <a:r>
              <a:rPr lang="cs-CZ" dirty="0" err="1"/>
              <a:t>ref</a:t>
            </a:r>
            <a:r>
              <a:rPr lang="cs-CZ" dirty="0"/>
              <a:t>. materiál: není</a:t>
            </a:r>
          </a:p>
          <a:p>
            <a:r>
              <a:rPr lang="cs-CZ" dirty="0"/>
              <a:t>Rutinní metody: nestanovuje se</a:t>
            </a:r>
          </a:p>
          <a:p>
            <a:r>
              <a:rPr lang="cs-CZ" dirty="0"/>
              <a:t>RUO metody: K</a:t>
            </a:r>
            <a:r>
              <a:rPr lang="cs-CZ" baseline="-25000" dirty="0"/>
              <a:t>1</a:t>
            </a:r>
            <a:r>
              <a:rPr lang="cs-CZ" dirty="0"/>
              <a:t> HPLC – FLD (</a:t>
            </a:r>
            <a:r>
              <a:rPr lang="cs-CZ" dirty="0" err="1"/>
              <a:t>postkolonová</a:t>
            </a:r>
            <a:r>
              <a:rPr lang="cs-CZ" dirty="0"/>
              <a:t> redukce Zn), K</a:t>
            </a:r>
            <a:r>
              <a:rPr lang="cs-CZ" baseline="-25000" dirty="0"/>
              <a:t>1</a:t>
            </a:r>
            <a:r>
              <a:rPr lang="cs-CZ" dirty="0"/>
              <a:t>+K</a:t>
            </a:r>
            <a:r>
              <a:rPr lang="cs-CZ" baseline="-25000" dirty="0"/>
              <a:t>2</a:t>
            </a:r>
            <a:r>
              <a:rPr lang="cs-CZ" dirty="0"/>
              <a:t> HPLC-chemiluminiscence,</a:t>
            </a:r>
          </a:p>
          <a:p>
            <a:r>
              <a:rPr lang="cs-CZ" dirty="0"/>
              <a:t>K</a:t>
            </a:r>
            <a:r>
              <a:rPr lang="cs-CZ" baseline="-25000" dirty="0"/>
              <a:t>1</a:t>
            </a:r>
            <a:r>
              <a:rPr lang="cs-CZ" dirty="0"/>
              <a:t>+K</a:t>
            </a:r>
            <a:r>
              <a:rPr lang="cs-CZ" baseline="-25000" dirty="0"/>
              <a:t>2</a:t>
            </a:r>
            <a:r>
              <a:rPr lang="cs-CZ" dirty="0"/>
              <a:t> LC-APCI-MS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9592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baseline="-25000" dirty="0"/>
              <a:t>1 </a:t>
            </a:r>
            <a:r>
              <a:rPr lang="cs-CZ" dirty="0" err="1"/>
              <a:t>thiamin</a:t>
            </a:r>
            <a:endParaRPr lang="en-GB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71DF17DF-FE43-4E04-880C-D0C2069F985D}"/>
              </a:ext>
            </a:extLst>
          </p:cNvPr>
          <p:cNvSpPr txBox="1">
            <a:spLocks/>
          </p:cNvSpPr>
          <p:nvPr/>
        </p:nvSpPr>
        <p:spPr>
          <a:xfrm>
            <a:off x="251520" y="3933056"/>
            <a:ext cx="7514462" cy="4264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Zdroje (DDD ~ 1,1-1,5 mg)</a:t>
            </a:r>
          </a:p>
          <a:p>
            <a:r>
              <a:rPr lang="cs-CZ" dirty="0"/>
              <a:t>Droždí, otruby, játra, ovesné vločky neloupaná rýže, ořechy, pohanka, klíčky</a:t>
            </a:r>
          </a:p>
          <a:p>
            <a:r>
              <a:rPr lang="cs-CZ" dirty="0"/>
              <a:t>Alkohol inhibuje aktivní transport do </a:t>
            </a:r>
            <a:r>
              <a:rPr lang="cs-CZ" dirty="0" err="1"/>
              <a:t>enterocytů</a:t>
            </a:r>
            <a:r>
              <a:rPr lang="cs-CZ" dirty="0"/>
              <a:t> (pasivní &gt; 5mg/den zachován)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5785C0F-F6F0-46DC-B508-BA3AFCD6A6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018" y="1270980"/>
            <a:ext cx="5685963" cy="330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0627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0F88E72-C930-4778-974D-DF12DB3E6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Deficit</a:t>
            </a:r>
          </a:p>
          <a:p>
            <a:pPr lvl="1"/>
            <a:r>
              <a:rPr lang="cs-CZ" dirty="0" err="1"/>
              <a:t>Beri</a:t>
            </a:r>
            <a:r>
              <a:rPr lang="cs-CZ" dirty="0"/>
              <a:t> – </a:t>
            </a:r>
            <a:r>
              <a:rPr lang="cs-CZ" dirty="0" err="1"/>
              <a:t>beri</a:t>
            </a:r>
            <a:r>
              <a:rPr lang="cs-CZ" dirty="0"/>
              <a:t> (slabost)</a:t>
            </a:r>
          </a:p>
          <a:p>
            <a:pPr lvl="2"/>
            <a:r>
              <a:rPr lang="cs-CZ" dirty="0"/>
              <a:t>Anorexie, dyspepsie, únava</a:t>
            </a:r>
          </a:p>
          <a:p>
            <a:pPr lvl="2"/>
            <a:r>
              <a:rPr lang="cs-CZ" dirty="0"/>
              <a:t>Suchá forma: postihnutí periferních nervů, </a:t>
            </a:r>
            <a:r>
              <a:rPr lang="cs-CZ" dirty="0" err="1"/>
              <a:t>parézie</a:t>
            </a:r>
            <a:r>
              <a:rPr lang="cs-CZ" dirty="0"/>
              <a:t> až paralýza</a:t>
            </a:r>
          </a:p>
          <a:p>
            <a:pPr lvl="2"/>
            <a:r>
              <a:rPr lang="cs-CZ" dirty="0"/>
              <a:t>Mokrá forma: otoky, dušnost, hepatomegalie, tachykardie, selhání srdce, laktátová acidóza</a:t>
            </a:r>
          </a:p>
          <a:p>
            <a:r>
              <a:rPr lang="cs-CZ" dirty="0"/>
              <a:t>Hypervitaminóza</a:t>
            </a:r>
          </a:p>
          <a:p>
            <a:pPr lvl="1"/>
            <a:r>
              <a:rPr lang="cs-CZ" dirty="0"/>
              <a:t>Není známá</a:t>
            </a:r>
            <a:endParaRPr lang="en-GB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C18F0EB4-F6C1-440D-9A3E-42400D323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/>
              <a:t>B</a:t>
            </a:r>
            <a:r>
              <a:rPr lang="cs-CZ" baseline="-25000" dirty="0"/>
              <a:t>1 </a:t>
            </a:r>
            <a:r>
              <a:rPr lang="cs-CZ" dirty="0" err="1"/>
              <a:t>thiamin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5462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baseline="-25000" dirty="0"/>
              <a:t>1</a:t>
            </a:r>
            <a:r>
              <a:rPr lang="cs-CZ" dirty="0"/>
              <a:t> </a:t>
            </a:r>
            <a:r>
              <a:rPr lang="cs-CZ" dirty="0" err="1"/>
              <a:t>thiamin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Referenční metoda: není k dispozici</a:t>
            </a:r>
            <a:endParaRPr lang="en-GB" dirty="0"/>
          </a:p>
          <a:p>
            <a:r>
              <a:rPr lang="cs-CZ" dirty="0"/>
              <a:t>Certifikovaný </a:t>
            </a:r>
            <a:r>
              <a:rPr lang="cs-CZ" dirty="0" err="1"/>
              <a:t>ref</a:t>
            </a:r>
            <a:r>
              <a:rPr lang="cs-CZ" dirty="0"/>
              <a:t>. materiál: není k dispozici</a:t>
            </a:r>
          </a:p>
          <a:p>
            <a:r>
              <a:rPr lang="cs-CZ" dirty="0" err="1"/>
              <a:t>Preanalytika</a:t>
            </a:r>
            <a:endParaRPr lang="cs-CZ" dirty="0"/>
          </a:p>
          <a:p>
            <a:pPr lvl="1"/>
            <a:r>
              <a:rPr lang="cs-CZ" dirty="0"/>
              <a:t>Vit. B1 = tma (UV záření); </a:t>
            </a:r>
          </a:p>
          <a:p>
            <a:r>
              <a:rPr lang="cs-CZ" dirty="0"/>
              <a:t>Rutinní metody: </a:t>
            </a:r>
          </a:p>
          <a:p>
            <a:pPr marL="0" indent="0">
              <a:buNone/>
            </a:pPr>
            <a:r>
              <a:rPr lang="cs-CZ" dirty="0"/>
              <a:t>	HPLC-FLD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F48E35-8981-4ABC-B87A-24A89C1174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872595"/>
            <a:ext cx="5479504" cy="2977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4634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baseline="-25000" dirty="0"/>
              <a:t>2 </a:t>
            </a:r>
            <a:r>
              <a:rPr lang="cs-CZ" dirty="0"/>
              <a:t>riboflavin</a:t>
            </a:r>
            <a:endParaRPr lang="en-GB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71DF17DF-FE43-4E04-880C-D0C2069F985D}"/>
              </a:ext>
            </a:extLst>
          </p:cNvPr>
          <p:cNvSpPr txBox="1">
            <a:spLocks/>
          </p:cNvSpPr>
          <p:nvPr/>
        </p:nvSpPr>
        <p:spPr>
          <a:xfrm>
            <a:off x="251520" y="3933056"/>
            <a:ext cx="7514462" cy="4264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Zdroje (DDD ~ 1,4-1,8 mg)</a:t>
            </a:r>
          </a:p>
          <a:p>
            <a:r>
              <a:rPr lang="cs-CZ" dirty="0"/>
              <a:t>Droždí, játra, ledviny, vejce, mléko</a:t>
            </a:r>
          </a:p>
          <a:p>
            <a:r>
              <a:rPr lang="cs-CZ" dirty="0"/>
              <a:t>Rostlinné zdroje – kakao, ořechy (vegetariáni a vegani musí často </a:t>
            </a:r>
            <a:r>
              <a:rPr lang="cs-CZ" dirty="0" err="1"/>
              <a:t>suplementovat</a:t>
            </a:r>
            <a:r>
              <a:rPr lang="cs-CZ" dirty="0"/>
              <a:t>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703D47D-CDF2-4B77-99DE-F4A1F409A6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052736"/>
            <a:ext cx="4625337" cy="452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024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0F88E72-C930-4778-974D-DF12DB3E6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Deficit</a:t>
            </a:r>
          </a:p>
          <a:p>
            <a:pPr lvl="1"/>
            <a:r>
              <a:rPr lang="cs-CZ" dirty="0"/>
              <a:t>Zánět ústních koutků, rtů, jazyka, spojivek,</a:t>
            </a:r>
          </a:p>
          <a:p>
            <a:pPr lvl="2"/>
            <a:r>
              <a:rPr lang="cs-CZ" dirty="0"/>
              <a:t>Dlouhodobě vede k atrofii</a:t>
            </a:r>
          </a:p>
          <a:p>
            <a:r>
              <a:rPr lang="cs-CZ" dirty="0"/>
              <a:t>Hypervitaminóza</a:t>
            </a:r>
          </a:p>
          <a:p>
            <a:pPr lvl="1"/>
            <a:r>
              <a:rPr lang="cs-CZ" dirty="0"/>
              <a:t>Není známá</a:t>
            </a:r>
            <a:endParaRPr lang="en-GB"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C18F0EB4-F6C1-440D-9A3E-42400D323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/>
              <a:t>B</a:t>
            </a:r>
            <a:r>
              <a:rPr lang="cs-CZ" baseline="-25000" dirty="0"/>
              <a:t>2 </a:t>
            </a:r>
            <a:r>
              <a:rPr lang="cs-CZ" dirty="0"/>
              <a:t>riboflavin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9016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80F8488-489F-491A-A41D-B9DF696CAB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488922"/>
            <a:ext cx="6012160" cy="33690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baseline="-25000" dirty="0"/>
              <a:t>2</a:t>
            </a:r>
            <a:r>
              <a:rPr lang="cs-CZ" dirty="0"/>
              <a:t> riboflavin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cs-CZ" dirty="0"/>
              <a:t>Referenční metoda: není k dispozici</a:t>
            </a:r>
            <a:endParaRPr lang="en-GB" dirty="0"/>
          </a:p>
          <a:p>
            <a:r>
              <a:rPr lang="cs-CZ" dirty="0"/>
              <a:t>Certifikovaný </a:t>
            </a:r>
            <a:r>
              <a:rPr lang="cs-CZ" dirty="0" err="1"/>
              <a:t>ref</a:t>
            </a:r>
            <a:r>
              <a:rPr lang="cs-CZ" dirty="0"/>
              <a:t>. materiál: není k dispozici</a:t>
            </a:r>
          </a:p>
          <a:p>
            <a:r>
              <a:rPr lang="cs-CZ" dirty="0" err="1"/>
              <a:t>Preanalytika</a:t>
            </a:r>
            <a:endParaRPr lang="cs-CZ" dirty="0"/>
          </a:p>
          <a:p>
            <a:pPr lvl="1"/>
            <a:r>
              <a:rPr lang="cs-CZ" dirty="0"/>
              <a:t>Vit. B</a:t>
            </a:r>
            <a:r>
              <a:rPr lang="cs-CZ" baseline="-25000" dirty="0"/>
              <a:t>2</a:t>
            </a:r>
            <a:r>
              <a:rPr lang="cs-CZ" dirty="0"/>
              <a:t> = tma (UV záření);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B830AD-0C2A-41F4-9F8F-7F803D18CAB2}"/>
              </a:ext>
            </a:extLst>
          </p:cNvPr>
          <p:cNvSpPr txBox="1"/>
          <p:nvPr/>
        </p:nvSpPr>
        <p:spPr>
          <a:xfrm>
            <a:off x="755576" y="4064060"/>
            <a:ext cx="2376264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dirty="0"/>
              <a:t>Rutinní metody: HPLC-FLD, LC-MS</a:t>
            </a:r>
          </a:p>
        </p:txBody>
      </p:sp>
    </p:spTree>
    <p:extLst>
      <p:ext uri="{BB962C8B-B14F-4D97-AF65-F5344CB8AC3E}">
        <p14:creationId xmlns:p14="http://schemas.microsoft.com/office/powerpoint/2010/main" val="8768489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baseline="-25000" dirty="0"/>
              <a:t>6 </a:t>
            </a:r>
            <a:r>
              <a:rPr lang="cs-CZ" dirty="0"/>
              <a:t>pyridoxin</a:t>
            </a:r>
            <a:endParaRPr lang="en-GB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43BEC84B-80C5-425E-8981-3AF06609A217}"/>
              </a:ext>
            </a:extLst>
          </p:cNvPr>
          <p:cNvSpPr txBox="1">
            <a:spLocks/>
          </p:cNvSpPr>
          <p:nvPr/>
        </p:nvSpPr>
        <p:spPr>
          <a:xfrm>
            <a:off x="251520" y="3933056"/>
            <a:ext cx="7514462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Zdroje (DDD ~ 1,4-1,8 mg)</a:t>
            </a:r>
          </a:p>
          <a:p>
            <a:r>
              <a:rPr lang="cs-CZ" dirty="0"/>
              <a:t>Játra, vepřové maso, makrely, vejce, droždí, pšeničné klíčky, celozrnné pečivo, banány, ořechy, semínka, pohanka, otruby, maso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613BEC6-020E-4FB0-9050-B913117E22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05" y="1326089"/>
            <a:ext cx="2643377" cy="1881857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0D5372EB-FF91-463C-8ADB-F7F166ECD861}"/>
              </a:ext>
            </a:extLst>
          </p:cNvPr>
          <p:cNvSpPr txBox="1"/>
          <p:nvPr/>
        </p:nvSpPr>
        <p:spPr>
          <a:xfrm>
            <a:off x="1313017" y="3277028"/>
            <a:ext cx="7619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aseline="-25000" dirty="0" err="1"/>
              <a:t>Pyridoxol</a:t>
            </a:r>
            <a:endParaRPr lang="cs-CZ" baseline="-25000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F9A7A5C4-7BA1-4CB5-8923-1F9A11E963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299" y="1326088"/>
            <a:ext cx="2643377" cy="1881857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F48A869D-C0E7-45EC-91F8-214A9AF5E28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766" y="1107544"/>
            <a:ext cx="2912071" cy="2067457"/>
          </a:xfrm>
          <a:prstGeom prst="rect">
            <a:avLst/>
          </a:prstGeom>
        </p:spPr>
      </p:pic>
      <p:sp>
        <p:nvSpPr>
          <p:cNvPr id="16" name="TextovéPole 15">
            <a:extLst>
              <a:ext uri="{FF2B5EF4-FFF2-40B4-BE49-F238E27FC236}">
                <a16:creationId xmlns:a16="http://schemas.microsoft.com/office/drawing/2014/main" id="{8E300DC7-E6F2-4F7D-A23F-15A9FA1777C5}"/>
              </a:ext>
            </a:extLst>
          </p:cNvPr>
          <p:cNvSpPr txBox="1"/>
          <p:nvPr/>
        </p:nvSpPr>
        <p:spPr>
          <a:xfrm>
            <a:off x="4194364" y="3277029"/>
            <a:ext cx="755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aseline="-25000" dirty="0"/>
              <a:t>Pyridoxal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DE1E0B22-2AC3-4696-AAE7-2307924331E8}"/>
              </a:ext>
            </a:extLst>
          </p:cNvPr>
          <p:cNvSpPr txBox="1"/>
          <p:nvPr/>
        </p:nvSpPr>
        <p:spPr>
          <a:xfrm>
            <a:off x="7069042" y="3277027"/>
            <a:ext cx="9588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aseline="-25000" dirty="0"/>
              <a:t>Pyridoxamin</a:t>
            </a:r>
          </a:p>
        </p:txBody>
      </p:sp>
    </p:spTree>
    <p:extLst>
      <p:ext uri="{BB962C8B-B14F-4D97-AF65-F5344CB8AC3E}">
        <p14:creationId xmlns:p14="http://schemas.microsoft.com/office/powerpoint/2010/main" val="34229616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baseline="-25000" dirty="0"/>
              <a:t>6 </a:t>
            </a:r>
            <a:r>
              <a:rPr lang="cs-CZ" dirty="0"/>
              <a:t>pyridoxin</a:t>
            </a:r>
            <a:endParaRPr lang="en-GB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7055F36E-9519-4D28-B143-DBFCF46B0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Deficit</a:t>
            </a:r>
          </a:p>
          <a:p>
            <a:pPr lvl="1"/>
            <a:r>
              <a:rPr lang="cs-CZ" dirty="0"/>
              <a:t>Při zvýšeném výdeji (těhotenství, sportovci s vysokým příjmem masa, alkoholismu, dialýza)</a:t>
            </a:r>
          </a:p>
          <a:p>
            <a:pPr lvl="2"/>
            <a:r>
              <a:rPr lang="cs-CZ" dirty="0"/>
              <a:t>Neurologické </a:t>
            </a:r>
            <a:r>
              <a:rPr lang="cs-CZ" dirty="0" err="1"/>
              <a:t>sysmptomy</a:t>
            </a:r>
            <a:endParaRPr lang="cs-CZ" dirty="0"/>
          </a:p>
          <a:p>
            <a:pPr lvl="2"/>
            <a:r>
              <a:rPr lang="cs-CZ" dirty="0" err="1"/>
              <a:t>Hypochromní</a:t>
            </a:r>
            <a:r>
              <a:rPr lang="cs-CZ" dirty="0"/>
              <a:t> </a:t>
            </a:r>
            <a:r>
              <a:rPr lang="cs-CZ" dirty="0" err="1"/>
              <a:t>sideroblastická</a:t>
            </a:r>
            <a:r>
              <a:rPr lang="cs-CZ" dirty="0"/>
              <a:t> anemie, zápaly očních a ústních koutků</a:t>
            </a:r>
          </a:p>
          <a:p>
            <a:pPr lvl="2"/>
            <a:r>
              <a:rPr lang="cs-CZ" dirty="0"/>
              <a:t>U novorozenců mentální retardace, </a:t>
            </a:r>
            <a:r>
              <a:rPr lang="cs-CZ" dirty="0" err="1"/>
              <a:t>defomity</a:t>
            </a:r>
            <a:r>
              <a:rPr lang="cs-CZ" dirty="0"/>
              <a:t> skeletu, trombózy, osteoporóze, poruchy vidění</a:t>
            </a:r>
          </a:p>
          <a:p>
            <a:r>
              <a:rPr lang="cs-CZ" dirty="0"/>
              <a:t>Hypervitaminóza</a:t>
            </a:r>
          </a:p>
          <a:p>
            <a:pPr lvl="1"/>
            <a:r>
              <a:rPr lang="cs-CZ" dirty="0"/>
              <a:t>Není známá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869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Vstřebávání vitamínů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Rozpustné ve vodě</a:t>
            </a:r>
          </a:p>
          <a:p>
            <a:pPr lvl="1"/>
            <a:r>
              <a:rPr lang="cs-CZ" dirty="0"/>
              <a:t>Rychle, duodenum</a:t>
            </a:r>
          </a:p>
          <a:p>
            <a:pPr lvl="2"/>
            <a:r>
              <a:rPr lang="cs-CZ" dirty="0"/>
              <a:t>S výjimkou B</a:t>
            </a:r>
            <a:r>
              <a:rPr lang="cs-CZ" baseline="-25000" dirty="0"/>
              <a:t>12</a:t>
            </a:r>
          </a:p>
          <a:p>
            <a:pPr lvl="3"/>
            <a:r>
              <a:rPr lang="cs-CZ" dirty="0"/>
              <a:t>Žaludek – </a:t>
            </a:r>
            <a:r>
              <a:rPr lang="cs-CZ" dirty="0" err="1"/>
              <a:t>HCl</a:t>
            </a:r>
            <a:r>
              <a:rPr lang="cs-CZ" dirty="0"/>
              <a:t>, trávicí enzymy =&gt; uvolnění B</a:t>
            </a:r>
            <a:r>
              <a:rPr lang="cs-CZ" baseline="-25000" dirty="0"/>
              <a:t>12</a:t>
            </a:r>
            <a:r>
              <a:rPr lang="cs-CZ" dirty="0"/>
              <a:t> -&gt; vazba na </a:t>
            </a:r>
            <a:r>
              <a:rPr lang="cs-CZ" dirty="0" err="1"/>
              <a:t>haptokorin</a:t>
            </a:r>
            <a:r>
              <a:rPr lang="cs-CZ" dirty="0"/>
              <a:t>=B</a:t>
            </a:r>
            <a:r>
              <a:rPr lang="cs-CZ" baseline="-25000" dirty="0"/>
              <a:t>12</a:t>
            </a:r>
            <a:r>
              <a:rPr lang="cs-CZ" dirty="0"/>
              <a:t> -&gt; pankreatické enzymy štěpí  -&gt; vazba B</a:t>
            </a:r>
            <a:r>
              <a:rPr lang="cs-CZ" baseline="-25000" dirty="0"/>
              <a:t>12</a:t>
            </a:r>
            <a:r>
              <a:rPr lang="cs-CZ" dirty="0"/>
              <a:t> na vnitřní faktor („</a:t>
            </a:r>
            <a:r>
              <a:rPr lang="cs-CZ" dirty="0" err="1"/>
              <a:t>intrinsic</a:t>
            </a:r>
            <a:r>
              <a:rPr lang="cs-CZ" dirty="0"/>
              <a:t> </a:t>
            </a:r>
            <a:r>
              <a:rPr lang="cs-CZ" dirty="0" err="1"/>
              <a:t>factor</a:t>
            </a:r>
            <a:r>
              <a:rPr lang="cs-CZ" dirty="0"/>
              <a:t>“)</a:t>
            </a:r>
          </a:p>
          <a:p>
            <a:pPr lvl="3"/>
            <a:r>
              <a:rPr lang="cs-CZ" dirty="0"/>
              <a:t>Absorpce – ileum, skrze transportér  endocytózou do </a:t>
            </a:r>
            <a:r>
              <a:rPr lang="cs-CZ" dirty="0" err="1"/>
              <a:t>enterocytů</a:t>
            </a:r>
            <a:endParaRPr lang="cs-CZ" dirty="0"/>
          </a:p>
          <a:p>
            <a:r>
              <a:rPr lang="cs-CZ" dirty="0"/>
              <a:t>Rozpustné v tucích</a:t>
            </a:r>
          </a:p>
          <a:p>
            <a:pPr lvl="1"/>
            <a:r>
              <a:rPr lang="cs-CZ" dirty="0"/>
              <a:t>Pomaleji, s tuky</a:t>
            </a:r>
          </a:p>
          <a:p>
            <a:pPr lvl="1"/>
            <a:r>
              <a:rPr lang="cs-CZ" dirty="0"/>
              <a:t>A, D, K</a:t>
            </a:r>
            <a:r>
              <a:rPr lang="cs-CZ" baseline="-25000" dirty="0"/>
              <a:t>2</a:t>
            </a:r>
            <a:r>
              <a:rPr lang="cs-CZ" dirty="0"/>
              <a:t> – resorpce bez závislosti na micelách</a:t>
            </a:r>
          </a:p>
          <a:p>
            <a:pPr lvl="1"/>
            <a:r>
              <a:rPr lang="cs-CZ" dirty="0"/>
              <a:t>E, </a:t>
            </a:r>
            <a:r>
              <a:rPr lang="cs-CZ" dirty="0" err="1"/>
              <a:t>K</a:t>
            </a:r>
            <a:r>
              <a:rPr lang="cs-CZ" baseline="-25000" dirty="0" err="1"/>
              <a:t>1</a:t>
            </a:r>
            <a:r>
              <a:rPr lang="cs-CZ" dirty="0"/>
              <a:t> a </a:t>
            </a:r>
            <a:r>
              <a:rPr lang="cs-CZ" dirty="0" err="1"/>
              <a:t>K</a:t>
            </a:r>
            <a:r>
              <a:rPr lang="cs-CZ" baseline="-25000" dirty="0" err="1"/>
              <a:t>3</a:t>
            </a:r>
            <a:r>
              <a:rPr lang="cs-CZ" dirty="0"/>
              <a:t> – transport ke kartáčovému lemu v micelách</a:t>
            </a:r>
          </a:p>
        </p:txBody>
      </p:sp>
    </p:spTree>
    <p:extLst>
      <p:ext uri="{BB962C8B-B14F-4D97-AF65-F5344CB8AC3E}">
        <p14:creationId xmlns:p14="http://schemas.microsoft.com/office/powerpoint/2010/main" val="2510146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E7BA18B2-AE79-4CD0-A667-EED2F65EDA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741832"/>
            <a:ext cx="5580112" cy="303193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baseline="-25000" dirty="0"/>
              <a:t>6 </a:t>
            </a:r>
            <a:r>
              <a:rPr lang="cs-CZ" dirty="0"/>
              <a:t>pyridoxin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Referenční metoda: není k dispozici</a:t>
            </a:r>
            <a:endParaRPr lang="en-GB" dirty="0"/>
          </a:p>
          <a:p>
            <a:r>
              <a:rPr lang="cs-CZ" dirty="0"/>
              <a:t>Certifikovaný </a:t>
            </a:r>
            <a:r>
              <a:rPr lang="cs-CZ" dirty="0" err="1"/>
              <a:t>ref</a:t>
            </a:r>
            <a:r>
              <a:rPr lang="cs-CZ" dirty="0"/>
              <a:t>. materiál: není k dispozici</a:t>
            </a:r>
          </a:p>
          <a:p>
            <a:r>
              <a:rPr lang="cs-CZ" dirty="0" err="1"/>
              <a:t>Preanalytika</a:t>
            </a:r>
            <a:endParaRPr lang="cs-CZ" dirty="0"/>
          </a:p>
          <a:p>
            <a:pPr lvl="1"/>
            <a:r>
              <a:rPr lang="cs-CZ" dirty="0"/>
              <a:t>Vit. B</a:t>
            </a:r>
            <a:r>
              <a:rPr lang="cs-CZ" baseline="-25000" dirty="0"/>
              <a:t>6</a:t>
            </a:r>
            <a:r>
              <a:rPr lang="cs-CZ" dirty="0"/>
              <a:t> = tma (UV záření); </a:t>
            </a:r>
          </a:p>
          <a:p>
            <a:r>
              <a:rPr lang="cs-CZ" dirty="0"/>
              <a:t>Rutinní metody: </a:t>
            </a:r>
          </a:p>
          <a:p>
            <a:pPr marL="0" indent="0">
              <a:buNone/>
            </a:pPr>
            <a:r>
              <a:rPr lang="cs-CZ" dirty="0"/>
              <a:t>	HPLC-FLD</a:t>
            </a:r>
          </a:p>
        </p:txBody>
      </p:sp>
    </p:spTree>
    <p:extLst>
      <p:ext uri="{BB962C8B-B14F-4D97-AF65-F5344CB8AC3E}">
        <p14:creationId xmlns:p14="http://schemas.microsoft.com/office/powerpoint/2010/main" val="42156199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5A313-4793-4654-B64D-53CD23B36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baseline="-25000" dirty="0"/>
              <a:t>9</a:t>
            </a:r>
            <a:r>
              <a:rPr lang="cs-CZ" dirty="0"/>
              <a:t> – </a:t>
            </a:r>
            <a:r>
              <a:rPr lang="cs-CZ" dirty="0" err="1"/>
              <a:t>folát</a:t>
            </a:r>
            <a:r>
              <a:rPr lang="cs-CZ" dirty="0"/>
              <a:t>, </a:t>
            </a:r>
            <a:r>
              <a:rPr lang="cs-CZ" dirty="0" err="1"/>
              <a:t>kys</a:t>
            </a:r>
            <a:r>
              <a:rPr lang="cs-CZ" dirty="0"/>
              <a:t>. listová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CAE13DC-0C0C-4529-BB22-F779EC5690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114" y="1417638"/>
            <a:ext cx="4259686" cy="2179761"/>
          </a:xfr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CA86F824-4776-4E34-A9CA-16EED4A46085}"/>
              </a:ext>
            </a:extLst>
          </p:cNvPr>
          <p:cNvSpPr txBox="1">
            <a:spLocks/>
          </p:cNvSpPr>
          <p:nvPr/>
        </p:nvSpPr>
        <p:spPr>
          <a:xfrm>
            <a:off x="251520" y="3933056"/>
            <a:ext cx="7514462" cy="4264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Zdroje (DDD ~ 200-300 </a:t>
            </a:r>
            <a:r>
              <a:rPr lang="cs-CZ" dirty="0" err="1"/>
              <a:t>ug</a:t>
            </a:r>
            <a:r>
              <a:rPr lang="cs-CZ" dirty="0"/>
              <a:t>)</a:t>
            </a:r>
          </a:p>
          <a:p>
            <a:r>
              <a:rPr lang="cs-CZ" dirty="0"/>
              <a:t>Listová i další zelenina, droždí, vnitřnosti, ořechy, celozrnné obilniny, ovoce</a:t>
            </a:r>
          </a:p>
        </p:txBody>
      </p:sp>
    </p:spTree>
    <p:extLst>
      <p:ext uri="{BB962C8B-B14F-4D97-AF65-F5344CB8AC3E}">
        <p14:creationId xmlns:p14="http://schemas.microsoft.com/office/powerpoint/2010/main" val="14637211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5A313-4793-4654-B64D-53CD23B36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baseline="-25000" dirty="0"/>
              <a:t>9</a:t>
            </a:r>
            <a:r>
              <a:rPr lang="cs-CZ" dirty="0"/>
              <a:t> – </a:t>
            </a:r>
            <a:r>
              <a:rPr lang="cs-CZ" dirty="0" err="1"/>
              <a:t>folát</a:t>
            </a:r>
            <a:r>
              <a:rPr lang="cs-CZ" dirty="0"/>
              <a:t>, </a:t>
            </a:r>
            <a:r>
              <a:rPr lang="cs-CZ" dirty="0" err="1"/>
              <a:t>kys</a:t>
            </a:r>
            <a:r>
              <a:rPr lang="cs-CZ" dirty="0"/>
              <a:t>. listová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64024A88-ABF4-46C1-8534-5446F8DB2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r>
              <a:rPr lang="cs-CZ" dirty="0"/>
              <a:t>Deficit</a:t>
            </a:r>
          </a:p>
          <a:p>
            <a:pPr lvl="1"/>
            <a:r>
              <a:rPr lang="cs-CZ" dirty="0"/>
              <a:t>Megaloblastová anémie, trombocytopenie</a:t>
            </a:r>
          </a:p>
          <a:p>
            <a:pPr lvl="1"/>
            <a:r>
              <a:rPr lang="cs-CZ" dirty="0"/>
              <a:t>Defekty neurální trubice plodu</a:t>
            </a:r>
          </a:p>
          <a:p>
            <a:pPr lvl="1"/>
            <a:r>
              <a:rPr lang="cs-CZ" dirty="0"/>
              <a:t>Kardiovaskulární onemocnění (</a:t>
            </a:r>
            <a:r>
              <a:rPr lang="cs-CZ" dirty="0" err="1"/>
              <a:t>hyperhomocysteinémie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Deprese</a:t>
            </a:r>
          </a:p>
          <a:p>
            <a:r>
              <a:rPr lang="cs-CZ" dirty="0"/>
              <a:t>Hypervitaminóza</a:t>
            </a:r>
          </a:p>
          <a:p>
            <a:pPr lvl="1"/>
            <a:r>
              <a:rPr lang="cs-CZ" dirty="0"/>
              <a:t>žaludeční potíže, vysoké dávky můžou maskovat některé příznaky nedostatku v B</a:t>
            </a:r>
            <a:r>
              <a:rPr lang="cs-CZ" baseline="-25000" dirty="0"/>
              <a:t>12</a:t>
            </a:r>
            <a:endParaRPr lang="en-GB" baseline="-25000" dirty="0"/>
          </a:p>
        </p:txBody>
      </p:sp>
    </p:spTree>
    <p:extLst>
      <p:ext uri="{BB962C8B-B14F-4D97-AF65-F5344CB8AC3E}">
        <p14:creationId xmlns:p14="http://schemas.microsoft.com/office/powerpoint/2010/main" val="10952310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5A313-4793-4654-B64D-53CD23B36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baseline="-25000" dirty="0"/>
              <a:t>9</a:t>
            </a:r>
            <a:r>
              <a:rPr lang="cs-CZ" dirty="0"/>
              <a:t> – </a:t>
            </a:r>
            <a:r>
              <a:rPr lang="cs-CZ" dirty="0" err="1"/>
              <a:t>folát</a:t>
            </a:r>
            <a:r>
              <a:rPr lang="cs-CZ" dirty="0"/>
              <a:t>, </a:t>
            </a:r>
            <a:r>
              <a:rPr lang="cs-CZ" dirty="0" err="1"/>
              <a:t>kys</a:t>
            </a:r>
            <a:r>
              <a:rPr lang="cs-CZ" dirty="0"/>
              <a:t>. listová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766842A1-9B7A-4BBC-8615-96A367D21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Referenční metoda: není k dispozici</a:t>
            </a:r>
            <a:endParaRPr lang="en-GB" dirty="0"/>
          </a:p>
          <a:p>
            <a:r>
              <a:rPr lang="cs-CZ" dirty="0"/>
              <a:t>Certifikovaný </a:t>
            </a:r>
            <a:r>
              <a:rPr lang="cs-CZ" dirty="0" err="1"/>
              <a:t>ref</a:t>
            </a:r>
            <a:r>
              <a:rPr lang="cs-CZ" dirty="0"/>
              <a:t>. materiál: není k dispozici</a:t>
            </a:r>
          </a:p>
          <a:p>
            <a:endParaRPr lang="cs-CZ" dirty="0"/>
          </a:p>
          <a:p>
            <a:r>
              <a:rPr lang="cs-CZ" dirty="0"/>
              <a:t>Rutinní metody: imunochemicky</a:t>
            </a:r>
          </a:p>
        </p:txBody>
      </p:sp>
    </p:spTree>
    <p:extLst>
      <p:ext uri="{BB962C8B-B14F-4D97-AF65-F5344CB8AC3E}">
        <p14:creationId xmlns:p14="http://schemas.microsoft.com/office/powerpoint/2010/main" val="22067869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4996A812-F0B2-4F58-9206-ACD1A8D99B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325" y="1417638"/>
            <a:ext cx="4280214" cy="520581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baseline="-25000" dirty="0"/>
              <a:t>12 </a:t>
            </a:r>
            <a:r>
              <a:rPr lang="cs-CZ" dirty="0"/>
              <a:t>kobalamin</a:t>
            </a:r>
            <a:endParaRPr lang="en-GB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71DF17DF-FE43-4E04-880C-D0C2069F985D}"/>
              </a:ext>
            </a:extLst>
          </p:cNvPr>
          <p:cNvSpPr txBox="1">
            <a:spLocks/>
          </p:cNvSpPr>
          <p:nvPr/>
        </p:nvSpPr>
        <p:spPr>
          <a:xfrm>
            <a:off x="153882" y="2564905"/>
            <a:ext cx="4280214" cy="4264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Zdroje (DDD ~ 2,5 </a:t>
            </a:r>
            <a:r>
              <a:rPr lang="cs-CZ" dirty="0" err="1"/>
              <a:t>ug</a:t>
            </a:r>
            <a:r>
              <a:rPr lang="cs-CZ" dirty="0"/>
              <a:t>)</a:t>
            </a:r>
          </a:p>
          <a:p>
            <a:r>
              <a:rPr lang="cs-CZ" dirty="0"/>
              <a:t>Játra, ledviny, maso, ryby, žloutek, mléčné výrobky</a:t>
            </a:r>
          </a:p>
          <a:p>
            <a:r>
              <a:rPr lang="cs-CZ" dirty="0"/>
              <a:t>Rostlinné zdroje – pouze malé množství u fermentovaných potravin</a:t>
            </a:r>
          </a:p>
        </p:txBody>
      </p:sp>
    </p:spTree>
    <p:extLst>
      <p:ext uri="{BB962C8B-B14F-4D97-AF65-F5344CB8AC3E}">
        <p14:creationId xmlns:p14="http://schemas.microsoft.com/office/powerpoint/2010/main" val="32632386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baseline="-25000" dirty="0"/>
              <a:t>12 </a:t>
            </a:r>
            <a:r>
              <a:rPr lang="cs-CZ" dirty="0"/>
              <a:t>kobalamin</a:t>
            </a:r>
            <a:endParaRPr lang="en-GB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70F88E72-C930-4778-974D-DF12DB3E6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Deficit</a:t>
            </a:r>
          </a:p>
          <a:p>
            <a:pPr lvl="1"/>
            <a:r>
              <a:rPr lang="cs-CZ" dirty="0"/>
              <a:t>Velké zásoby v játrech (5-10 let) – projeví se opožděně</a:t>
            </a:r>
          </a:p>
          <a:p>
            <a:pPr lvl="1"/>
            <a:r>
              <a:rPr lang="cs-CZ" dirty="0" err="1"/>
              <a:t>Makrocytární</a:t>
            </a:r>
            <a:r>
              <a:rPr lang="cs-CZ" dirty="0"/>
              <a:t> anémie, neurologické poruchy (nedostatečná syntéza myelinu), perniciózní anémie</a:t>
            </a:r>
          </a:p>
          <a:p>
            <a:r>
              <a:rPr lang="cs-CZ" dirty="0"/>
              <a:t>Hypervitaminóza</a:t>
            </a:r>
          </a:p>
          <a:p>
            <a:pPr lvl="1"/>
            <a:r>
              <a:rPr lang="cs-CZ" dirty="0"/>
              <a:t>Není známá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02750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cs-CZ" dirty="0"/>
              <a:t>Referenční metoda: není k dispozici</a:t>
            </a:r>
            <a:endParaRPr lang="en-GB" dirty="0"/>
          </a:p>
          <a:p>
            <a:r>
              <a:rPr lang="cs-CZ" dirty="0"/>
              <a:t>Referenční materiál: NIBSC 03/178</a:t>
            </a:r>
          </a:p>
          <a:p>
            <a:r>
              <a:rPr lang="cs-CZ" dirty="0"/>
              <a:t>Rutinní metody: Imunochemie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19E74371-0FDB-49C7-9944-FA509987A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/>
              <a:t>B</a:t>
            </a:r>
            <a:r>
              <a:rPr lang="cs-CZ" baseline="-25000" dirty="0"/>
              <a:t>12 </a:t>
            </a:r>
            <a:r>
              <a:rPr lang="cs-CZ" dirty="0"/>
              <a:t>kobalamin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4494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C </a:t>
            </a:r>
            <a:r>
              <a:rPr lang="cs-CZ" dirty="0" err="1"/>
              <a:t>kys</a:t>
            </a:r>
            <a:r>
              <a:rPr lang="cs-CZ" dirty="0"/>
              <a:t>. askorbová</a:t>
            </a:r>
            <a:endParaRPr lang="en-GB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71DF17DF-FE43-4E04-880C-D0C2069F985D}"/>
              </a:ext>
            </a:extLst>
          </p:cNvPr>
          <p:cNvSpPr txBox="1">
            <a:spLocks/>
          </p:cNvSpPr>
          <p:nvPr/>
        </p:nvSpPr>
        <p:spPr>
          <a:xfrm>
            <a:off x="251520" y="3933056"/>
            <a:ext cx="7514462" cy="29249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Zdroje (DDD ~ 80-90 mg)</a:t>
            </a:r>
          </a:p>
          <a:p>
            <a:r>
              <a:rPr lang="cs-CZ" dirty="0"/>
              <a:t>Citrusy, paprika, brambory, jahody, šípky, černý rybíz, křen, ranná cibule, kysané zelí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BC39502-177B-467A-AB0C-2812A7C2B2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92824"/>
            <a:ext cx="4150094" cy="245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643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C </a:t>
            </a:r>
            <a:r>
              <a:rPr lang="cs-CZ" dirty="0" err="1"/>
              <a:t>kys</a:t>
            </a:r>
            <a:r>
              <a:rPr lang="cs-CZ" dirty="0"/>
              <a:t>. askorbová</a:t>
            </a:r>
            <a:endParaRPr lang="en-GB" dirty="0"/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20E79163-E580-40D8-BAEA-286BDD8DE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Deficit</a:t>
            </a:r>
          </a:p>
          <a:p>
            <a:pPr lvl="1"/>
            <a:r>
              <a:rPr lang="cs-CZ" dirty="0"/>
              <a:t>Únava, prodloužená rekonvalescence, zhoršení hojení ran, kurděje (skorbut)</a:t>
            </a:r>
          </a:p>
          <a:p>
            <a:r>
              <a:rPr lang="cs-CZ" dirty="0"/>
              <a:t>Hypervitaminóza</a:t>
            </a:r>
          </a:p>
          <a:p>
            <a:pPr lvl="1"/>
            <a:r>
              <a:rPr lang="cs-CZ" dirty="0"/>
              <a:t>Nadměrné užívání suplementů může vést k tvorbě oxalátů (konverze cca 1 % </a:t>
            </a:r>
            <a:r>
              <a:rPr lang="cs-CZ" dirty="0" err="1"/>
              <a:t>vitC</a:t>
            </a:r>
            <a:r>
              <a:rPr lang="cs-CZ" dirty="0"/>
              <a:t> -&gt; lithiáza)</a:t>
            </a:r>
          </a:p>
          <a:p>
            <a:pPr lvl="1"/>
            <a:r>
              <a:rPr lang="cs-CZ" dirty="0"/>
              <a:t>Interference při některých </a:t>
            </a:r>
            <a:r>
              <a:rPr lang="cs-CZ" dirty="0" err="1"/>
              <a:t>oxidoredukčních</a:t>
            </a:r>
            <a:r>
              <a:rPr lang="cs-CZ" dirty="0"/>
              <a:t> biochemických testech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2363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C </a:t>
            </a:r>
            <a:r>
              <a:rPr lang="cs-CZ" dirty="0" err="1"/>
              <a:t>kys</a:t>
            </a:r>
            <a:r>
              <a:rPr lang="cs-CZ" dirty="0"/>
              <a:t>. askorbová</a:t>
            </a:r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Referenční metoda: </a:t>
            </a:r>
            <a:r>
              <a:rPr lang="cs-CZ" dirty="0" err="1"/>
              <a:t>HPLC</a:t>
            </a:r>
            <a:endParaRPr lang="en-GB" dirty="0"/>
          </a:p>
          <a:p>
            <a:r>
              <a:rPr lang="cs-CZ" dirty="0"/>
              <a:t>Certifikovaný </a:t>
            </a:r>
            <a:r>
              <a:rPr lang="cs-CZ" dirty="0" err="1"/>
              <a:t>ref</a:t>
            </a:r>
            <a:r>
              <a:rPr lang="cs-CZ" dirty="0"/>
              <a:t>. materiál:  </a:t>
            </a:r>
            <a:r>
              <a:rPr lang="cs-CZ" dirty="0" err="1"/>
              <a:t>SRM970</a:t>
            </a:r>
            <a:endParaRPr lang="cs-CZ" dirty="0"/>
          </a:p>
          <a:p>
            <a:r>
              <a:rPr lang="cs-CZ" dirty="0"/>
              <a:t>Nestabilní – snadná oxidace na oxalovou kyselinu (okyselení, </a:t>
            </a:r>
            <a:r>
              <a:rPr lang="cs-CZ" dirty="0" err="1"/>
              <a:t>deproteinace</a:t>
            </a:r>
            <a:r>
              <a:rPr lang="cs-CZ" dirty="0"/>
              <a:t>, přídavek </a:t>
            </a:r>
            <a:r>
              <a:rPr lang="cs-CZ" dirty="0" err="1"/>
              <a:t>red</a:t>
            </a:r>
            <a:r>
              <a:rPr lang="cs-CZ" dirty="0"/>
              <a:t>. činidla, -</a:t>
            </a:r>
            <a:r>
              <a:rPr lang="cs-CZ" dirty="0" err="1"/>
              <a:t>70°C</a:t>
            </a:r>
            <a:r>
              <a:rPr lang="cs-CZ" dirty="0"/>
              <a:t>)</a:t>
            </a:r>
          </a:p>
          <a:p>
            <a:r>
              <a:rPr lang="cs-CZ" dirty="0"/>
              <a:t>Rutinní metody: HPLC-UV, HPLC-CE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174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Rozpustnost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0634231"/>
              </p:ext>
            </p:extLst>
          </p:nvPr>
        </p:nvGraphicFramePr>
        <p:xfrm>
          <a:off x="457200" y="1600200"/>
          <a:ext cx="8229600" cy="3917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283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Ve vodě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 tucích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839">
                <a:tc>
                  <a:txBody>
                    <a:bodyPr/>
                    <a:lstStyle/>
                    <a:p>
                      <a:r>
                        <a:rPr lang="cs-CZ" dirty="0"/>
                        <a:t>Absorpce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Přímo do krve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 lymfy, pak do krve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2839">
                <a:tc>
                  <a:txBody>
                    <a:bodyPr/>
                    <a:lstStyle/>
                    <a:p>
                      <a:r>
                        <a:rPr lang="cs-CZ" dirty="0"/>
                        <a:t>Transport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Volně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Transportní protein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839">
                <a:tc>
                  <a:txBody>
                    <a:bodyPr/>
                    <a:lstStyle/>
                    <a:p>
                      <a:r>
                        <a:rPr lang="cs-CZ" dirty="0"/>
                        <a:t>Uskladnění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Volně ve vodním</a:t>
                      </a:r>
                      <a:r>
                        <a:rPr lang="cs-CZ" baseline="0" dirty="0"/>
                        <a:t> prostředí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Tuková tkáň, játra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839">
                <a:tc>
                  <a:txBody>
                    <a:bodyPr/>
                    <a:lstStyle/>
                    <a:p>
                      <a:r>
                        <a:rPr lang="cs-CZ" dirty="0"/>
                        <a:t>Vylučování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Ledvinami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839">
                <a:tc>
                  <a:txBody>
                    <a:bodyPr/>
                    <a:lstStyle/>
                    <a:p>
                      <a:r>
                        <a:rPr lang="cs-CZ" dirty="0"/>
                        <a:t>Potřeba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Pravidelně</a:t>
                      </a:r>
                      <a:r>
                        <a:rPr lang="cs-CZ" baseline="0" dirty="0"/>
                        <a:t> (1-3 dny)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Občas (týdny, měsíce)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77355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C </a:t>
            </a:r>
            <a:r>
              <a:rPr lang="cs-CZ" dirty="0" err="1"/>
              <a:t>kys</a:t>
            </a:r>
            <a:r>
              <a:rPr lang="cs-CZ" dirty="0"/>
              <a:t>. askorbová</a:t>
            </a:r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FA86DF5-A4F5-4E9B-95F1-9D3CA2D660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308" y="1196752"/>
            <a:ext cx="6861384" cy="3767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4592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Vitamin C </a:t>
            </a:r>
            <a:r>
              <a:rPr lang="cs-CZ" dirty="0" err="1"/>
              <a:t>kys</a:t>
            </a:r>
            <a:r>
              <a:rPr lang="cs-CZ" dirty="0"/>
              <a:t>. askorbová</a:t>
            </a: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FCE17F3-9E32-4274-A0D6-4D54BF4639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196752"/>
            <a:ext cx="6067425" cy="508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39362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035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oproti živinám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Struktura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Fce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Obsah v potravě</a:t>
            </a:r>
          </a:p>
          <a:p>
            <a:pPr lvl="1"/>
            <a:r>
              <a:rPr lang="cs-CZ" dirty="0"/>
              <a:t>µg až mg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124744"/>
            <a:ext cx="2712063" cy="157497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948264" y="2492896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Thiamin</a:t>
            </a:r>
            <a:endParaRPr lang="en-GB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355105"/>
            <a:ext cx="2178576" cy="1114251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401441" y="2497280"/>
            <a:ext cx="647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Folát</a:t>
            </a:r>
            <a:endParaRPr lang="en-GB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497280"/>
            <a:ext cx="2584779" cy="1443168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5814472" y="390734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Biotin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556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Biologická využitelnost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Množství vitaminu</a:t>
            </a:r>
          </a:p>
          <a:p>
            <a:r>
              <a:rPr lang="cs-CZ" dirty="0"/>
              <a:t>Absorbované množství</a:t>
            </a:r>
          </a:p>
          <a:p>
            <a:pPr lvl="1"/>
            <a:r>
              <a:rPr lang="cs-CZ" dirty="0"/>
              <a:t>Účinnost trávení a transitní čas</a:t>
            </a:r>
          </a:p>
          <a:p>
            <a:pPr lvl="1"/>
            <a:r>
              <a:rPr lang="cs-CZ" dirty="0"/>
              <a:t>předchozí příjem živin</a:t>
            </a:r>
          </a:p>
          <a:p>
            <a:pPr lvl="1"/>
            <a:r>
              <a:rPr lang="cs-CZ" dirty="0"/>
              <a:t>Výživový stav</a:t>
            </a:r>
          </a:p>
          <a:p>
            <a:pPr lvl="1"/>
            <a:r>
              <a:rPr lang="cs-CZ" dirty="0"/>
              <a:t>Ostatní konzumovaná potrava ve stejný čas</a:t>
            </a:r>
          </a:p>
          <a:p>
            <a:pPr lvl="1"/>
            <a:r>
              <a:rPr lang="cs-CZ" dirty="0"/>
              <a:t>Technologická úprava</a:t>
            </a:r>
          </a:p>
          <a:p>
            <a:pPr lvl="1"/>
            <a:r>
              <a:rPr lang="cs-CZ" dirty="0"/>
              <a:t>Zdroj </a:t>
            </a:r>
            <a:r>
              <a:rPr lang="cs-CZ" dirty="0" err="1"/>
              <a:t>nutrientu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9465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Biologická využitelnost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Prekurzory</a:t>
            </a:r>
          </a:p>
          <a:p>
            <a:pPr lvl="1"/>
            <a:r>
              <a:rPr lang="cs-CZ" dirty="0"/>
              <a:t>Provitaminy (</a:t>
            </a:r>
            <a:r>
              <a:rPr lang="el-GR" dirty="0"/>
              <a:t>β</a:t>
            </a:r>
            <a:r>
              <a:rPr lang="cs-CZ" dirty="0"/>
              <a:t>-karoten -&gt; vitamin A (retinol)</a:t>
            </a:r>
          </a:p>
          <a:p>
            <a:endParaRPr lang="cs-CZ" dirty="0"/>
          </a:p>
          <a:p>
            <a:r>
              <a:rPr lang="cs-CZ" dirty="0"/>
              <a:t>Organický původ</a:t>
            </a:r>
          </a:p>
          <a:p>
            <a:r>
              <a:rPr lang="cs-CZ" dirty="0"/>
              <a:t>Nestabilita</a:t>
            </a:r>
          </a:p>
          <a:p>
            <a:pPr lvl="1"/>
            <a:r>
              <a:rPr lang="cs-CZ" dirty="0"/>
              <a:t>teplo, světlo, technologické úpravy</a:t>
            </a:r>
          </a:p>
          <a:p>
            <a:pPr lvl="2"/>
            <a:r>
              <a:rPr lang="cs-CZ" dirty="0"/>
              <a:t>Labilní (</a:t>
            </a:r>
            <a:r>
              <a:rPr lang="cs-CZ" dirty="0" err="1"/>
              <a:t>folát</a:t>
            </a:r>
            <a:r>
              <a:rPr lang="cs-CZ" dirty="0"/>
              <a:t>, </a:t>
            </a:r>
            <a:r>
              <a:rPr lang="cs-CZ" dirty="0" err="1"/>
              <a:t>kys</a:t>
            </a:r>
            <a:r>
              <a:rPr lang="cs-CZ" dirty="0"/>
              <a:t>. </a:t>
            </a:r>
            <a:r>
              <a:rPr lang="cs-CZ" dirty="0" err="1"/>
              <a:t>panthotenová</a:t>
            </a:r>
            <a:r>
              <a:rPr lang="cs-CZ" dirty="0"/>
              <a:t>, vit. C, </a:t>
            </a:r>
            <a:r>
              <a:rPr lang="cs-CZ" dirty="0" err="1"/>
              <a:t>B</a:t>
            </a:r>
            <a:r>
              <a:rPr lang="cs-CZ" baseline="-25000" dirty="0" err="1"/>
              <a:t>12</a:t>
            </a:r>
            <a:r>
              <a:rPr lang="cs-CZ" dirty="0"/>
              <a:t>, </a:t>
            </a:r>
            <a:r>
              <a:rPr lang="cs-CZ" dirty="0" err="1"/>
              <a:t>B</a:t>
            </a:r>
            <a:r>
              <a:rPr lang="cs-CZ" baseline="-25000" dirty="0" err="1"/>
              <a:t>1</a:t>
            </a:r>
            <a:r>
              <a:rPr lang="cs-CZ" dirty="0"/>
              <a:t>, K)</a:t>
            </a:r>
          </a:p>
          <a:p>
            <a:pPr lvl="2"/>
            <a:r>
              <a:rPr lang="cs-CZ" dirty="0"/>
              <a:t>Stabilní (D, E, biotin, niacin, </a:t>
            </a:r>
            <a:r>
              <a:rPr lang="cs-CZ" dirty="0" err="1"/>
              <a:t>B</a:t>
            </a:r>
            <a:r>
              <a:rPr lang="cs-CZ" baseline="-25000" dirty="0" err="1"/>
              <a:t>6</a:t>
            </a:r>
            <a:r>
              <a:rPr lang="cs-CZ" dirty="0"/>
              <a:t>, </a:t>
            </a:r>
            <a:r>
              <a:rPr lang="cs-CZ" dirty="0" err="1"/>
              <a:t>B</a:t>
            </a:r>
            <a:r>
              <a:rPr lang="cs-CZ" baseline="-25000" dirty="0" err="1"/>
              <a:t>2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33402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vitamínů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Přímé</a:t>
            </a:r>
          </a:p>
          <a:p>
            <a:pPr lvl="1"/>
            <a:r>
              <a:rPr lang="cs-CZ" dirty="0"/>
              <a:t>hladina v krvi, v moči, tkáni</a:t>
            </a:r>
          </a:p>
          <a:p>
            <a:r>
              <a:rPr lang="cs-CZ" dirty="0"/>
              <a:t>Nepřímé</a:t>
            </a:r>
          </a:p>
          <a:p>
            <a:pPr lvl="1"/>
            <a:r>
              <a:rPr lang="cs-CZ" dirty="0"/>
              <a:t>hladina metabolitu v krvi, moči</a:t>
            </a:r>
          </a:p>
          <a:p>
            <a:pPr lvl="1"/>
            <a:r>
              <a:rPr lang="cs-CZ" dirty="0"/>
              <a:t>měření koncentrace po zátěži substrátem</a:t>
            </a:r>
          </a:p>
          <a:p>
            <a:pPr lvl="1"/>
            <a:r>
              <a:rPr lang="cs-CZ" dirty="0"/>
              <a:t>změna aktivity enzymu po dodání vhodného koenzymu (vitaminu) reakce</a:t>
            </a:r>
          </a:p>
          <a:p>
            <a:pPr lvl="1"/>
            <a:r>
              <a:rPr lang="cs-CZ" dirty="0"/>
              <a:t>produkt reakce katalyzované vitaminem</a:t>
            </a:r>
          </a:p>
          <a:p>
            <a:r>
              <a:rPr lang="cs-CZ" dirty="0"/>
              <a:t>Saturační testy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95753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1802</Words>
  <Application>Microsoft Office PowerPoint</Application>
  <PresentationFormat>Předvádění na obrazovce (4:3)</PresentationFormat>
  <Paragraphs>341</Paragraphs>
  <Slides>52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5" baseType="lpstr">
      <vt:lpstr>Arial</vt:lpstr>
      <vt:lpstr>Calibri</vt:lpstr>
      <vt:lpstr>Motiv systému Office</vt:lpstr>
      <vt:lpstr>Stanovení vitamínů</vt:lpstr>
      <vt:lpstr>Vitaminy</vt:lpstr>
      <vt:lpstr>Rozdělení</vt:lpstr>
      <vt:lpstr>Vstřebávání vitamínů</vt:lpstr>
      <vt:lpstr>Rozpustnost</vt:lpstr>
      <vt:lpstr>Rozdíly oproti živinám</vt:lpstr>
      <vt:lpstr>Biologická využitelnost</vt:lpstr>
      <vt:lpstr>Biologická využitelnost</vt:lpstr>
      <vt:lpstr>Stanovení vitamínů</vt:lpstr>
      <vt:lpstr>Nepřímé metody měření saturace vitaminu</vt:lpstr>
      <vt:lpstr>Saturační testy</vt:lpstr>
      <vt:lpstr>Metody stanovení vitaminů</vt:lpstr>
      <vt:lpstr>Chemické metody</vt:lpstr>
      <vt:lpstr>Enzymové metody</vt:lpstr>
      <vt:lpstr>Imunochemické metody</vt:lpstr>
      <vt:lpstr>Imunochemické metody</vt:lpstr>
      <vt:lpstr>Separační techniky</vt:lpstr>
      <vt:lpstr>Příklady Stanovení vitamínů A,E</vt:lpstr>
      <vt:lpstr>Vitamin A</vt:lpstr>
      <vt:lpstr>Vitamin A</vt:lpstr>
      <vt:lpstr>Vitamin A</vt:lpstr>
      <vt:lpstr>Vitamin D</vt:lpstr>
      <vt:lpstr>Vitamin D</vt:lpstr>
      <vt:lpstr>Vitamin D</vt:lpstr>
      <vt:lpstr>Vitamin D</vt:lpstr>
      <vt:lpstr>Vitamin E</vt:lpstr>
      <vt:lpstr>Vitamin E</vt:lpstr>
      <vt:lpstr>Vitamin E</vt:lpstr>
      <vt:lpstr>Vitamin K</vt:lpstr>
      <vt:lpstr>Vitamin K</vt:lpstr>
      <vt:lpstr>Vitamin K</vt:lpstr>
      <vt:lpstr>B1 thiamin</vt:lpstr>
      <vt:lpstr>B1 thiamin</vt:lpstr>
      <vt:lpstr>B1 thiamin</vt:lpstr>
      <vt:lpstr>B2 riboflavin</vt:lpstr>
      <vt:lpstr>B2 riboflavin</vt:lpstr>
      <vt:lpstr>B2 riboflavin</vt:lpstr>
      <vt:lpstr>B6 pyridoxin</vt:lpstr>
      <vt:lpstr>B6 pyridoxin</vt:lpstr>
      <vt:lpstr>B6 pyridoxin</vt:lpstr>
      <vt:lpstr>B9 – folát, kys. listová</vt:lpstr>
      <vt:lpstr>B9 – folát, kys. listová</vt:lpstr>
      <vt:lpstr>B9 – folát, kys. listová</vt:lpstr>
      <vt:lpstr>B12 kobalamin</vt:lpstr>
      <vt:lpstr>B12 kobalamin</vt:lpstr>
      <vt:lpstr>B12 kobalamin</vt:lpstr>
      <vt:lpstr>Vitamin C kys. askorbová</vt:lpstr>
      <vt:lpstr>Vitamin C kys. askorbová</vt:lpstr>
      <vt:lpstr>Vitamin C kys. askorbová</vt:lpstr>
      <vt:lpstr>Vitamin C kys. askorbová</vt:lpstr>
      <vt:lpstr>Vitamin C kys. askorbová</vt:lpstr>
      <vt:lpstr>Děkuji za pozornost</vt:lpstr>
    </vt:vector>
  </TitlesOfParts>
  <Company>FN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Stanovení vitamínů</dc:title>
  <dc:creator>Wiewiorka Ondrej</dc:creator>
  <cp:lastModifiedBy>FNUSAUSER1</cp:lastModifiedBy>
  <cp:revision>41</cp:revision>
  <dcterms:created xsi:type="dcterms:W3CDTF">2018-12-11T14:52:13Z</dcterms:created>
  <dcterms:modified xsi:type="dcterms:W3CDTF">2024-10-14T08:21:10Z</dcterms:modified>
</cp:coreProperties>
</file>