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2" r:id="rId1"/>
  </p:sldMasterIdLst>
  <p:notesMasterIdLst>
    <p:notesMasterId r:id="rId71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484" r:id="rId12"/>
    <p:sldId id="485" r:id="rId13"/>
    <p:sldId id="486" r:id="rId14"/>
    <p:sldId id="497" r:id="rId15"/>
    <p:sldId id="487" r:id="rId16"/>
    <p:sldId id="488" r:id="rId17"/>
    <p:sldId id="489" r:id="rId18"/>
    <p:sldId id="490" r:id="rId19"/>
    <p:sldId id="491" r:id="rId20"/>
    <p:sldId id="423" r:id="rId21"/>
    <p:sldId id="424" r:id="rId22"/>
    <p:sldId id="441" r:id="rId23"/>
    <p:sldId id="443" r:id="rId24"/>
    <p:sldId id="428" r:id="rId25"/>
    <p:sldId id="427" r:id="rId26"/>
    <p:sldId id="492" r:id="rId27"/>
    <p:sldId id="494" r:id="rId28"/>
    <p:sldId id="498" r:id="rId29"/>
    <p:sldId id="499" r:id="rId30"/>
    <p:sldId id="495" r:id="rId31"/>
    <p:sldId id="501" r:id="rId32"/>
    <p:sldId id="503" r:id="rId33"/>
    <p:sldId id="502" r:id="rId34"/>
    <p:sldId id="513" r:id="rId35"/>
    <p:sldId id="505" r:id="rId36"/>
    <p:sldId id="507" r:id="rId37"/>
    <p:sldId id="508" r:id="rId38"/>
    <p:sldId id="509" r:id="rId39"/>
    <p:sldId id="510" r:id="rId40"/>
    <p:sldId id="511" r:id="rId41"/>
    <p:sldId id="512" r:id="rId42"/>
    <p:sldId id="514" r:id="rId43"/>
    <p:sldId id="437" r:id="rId44"/>
    <p:sldId id="515" r:id="rId45"/>
    <p:sldId id="438" r:id="rId46"/>
    <p:sldId id="439" r:id="rId47"/>
    <p:sldId id="440" r:id="rId48"/>
    <p:sldId id="516" r:id="rId49"/>
    <p:sldId id="451" r:id="rId50"/>
    <p:sldId id="448" r:id="rId51"/>
    <p:sldId id="449" r:id="rId52"/>
    <p:sldId id="453" r:id="rId53"/>
    <p:sldId id="517" r:id="rId54"/>
    <p:sldId id="419" r:id="rId55"/>
    <p:sldId id="442" r:id="rId56"/>
    <p:sldId id="528" r:id="rId57"/>
    <p:sldId id="526" r:id="rId58"/>
    <p:sldId id="527" r:id="rId59"/>
    <p:sldId id="530" r:id="rId60"/>
    <p:sldId id="458" r:id="rId61"/>
    <p:sldId id="531" r:id="rId62"/>
    <p:sldId id="522" r:id="rId63"/>
    <p:sldId id="524" r:id="rId64"/>
    <p:sldId id="523" r:id="rId65"/>
    <p:sldId id="525" r:id="rId66"/>
    <p:sldId id="532" r:id="rId67"/>
    <p:sldId id="533" r:id="rId68"/>
    <p:sldId id="534" r:id="rId69"/>
    <p:sldId id="500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19"/>
  </p:normalViewPr>
  <p:slideViewPr>
    <p:cSldViewPr snapToGrid="0">
      <p:cViewPr varScale="1">
        <p:scale>
          <a:sx n="109" d="100"/>
          <a:sy n="109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08T15:19:57.53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12123 180000 90000,'0'53'0'0'0,"0"-1"0"0"0,0 37 0 0 0,0-24 0 0 0,0-22 0 0 0,0-24 0 0 0,0 6 250 0 0,4-18-425 0 0,0 6 137 0 0,3-16 1 0 0,2-2 37 0 0,1-5 0 0 0,-1-6 0 0 0,1-4 0 0 0,-5 8 0 0 0,-2 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D7E9D-124D-3B47-BE6B-E2A8E281B302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8A998-56E9-D94A-8664-C0E0060B1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75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A998-56E9-D94A-8664-C0E0060B15F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709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812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125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51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032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479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771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081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2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665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55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Některé pohyby – sjednocení segmentů: vertikální skok – hlava a trup jsou jeden segment. Stejně tak pojem HK, analýza manipulace – ruka až 6 segmentů.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A998-56E9-D94A-8664-C0E0060B15F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364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074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392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320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032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651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574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9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585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764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85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A998-56E9-D94A-8664-C0E0060B15F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487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749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279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966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3730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672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1897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124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7725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9280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998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407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238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5233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9162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449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3882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7899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5287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7425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090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61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5201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3797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449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3739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0570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887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39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129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789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7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64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74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714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679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2860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71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96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59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27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27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09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202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12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73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39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12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FF8D3-E62B-024F-9600-2EAF044BC1CF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37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06805-98A1-590E-5F5D-DDB2D389B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062" y="1864865"/>
            <a:ext cx="8131550" cy="226278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BIOMECHANIKA</a:t>
            </a:r>
            <a:r>
              <a:rPr lang="cs-CZ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431C97-723E-F6D9-A63B-E6ABC1E7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3062" y="4127644"/>
            <a:ext cx="8131550" cy="1126283"/>
          </a:xfrm>
        </p:spPr>
        <p:txBody>
          <a:bodyPr>
            <a:normAutofit lnSpcReduction="10000"/>
          </a:bodyPr>
          <a:lstStyle/>
          <a:p>
            <a:endParaRPr lang="cs-CZ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Mgr. Veronika Málková</a:t>
            </a:r>
          </a:p>
          <a:p>
            <a:r>
              <a:rPr lang="cs-CZ" b="1" dirty="0">
                <a:solidFill>
                  <a:schemeClr val="tx1"/>
                </a:solidFill>
              </a:rPr>
              <a:t>Mgr. Adam </a:t>
            </a:r>
            <a:r>
              <a:rPr lang="cs-CZ" b="1" dirty="0" err="1">
                <a:solidFill>
                  <a:schemeClr val="tx1"/>
                </a:solidFill>
              </a:rPr>
              <a:t>Vajčner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EF154D5-80EB-6B3F-CF0E-865B0457B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9" y="164123"/>
            <a:ext cx="1228754" cy="7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5" y="1264555"/>
            <a:ext cx="10743657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Tělní segmenty:</a:t>
            </a:r>
          </a:p>
          <a:p>
            <a:pPr lvl="1"/>
            <a:r>
              <a:rPr lang="cs-CZ" b="1" dirty="0">
                <a:solidFill>
                  <a:schemeClr val="tx1"/>
                </a:solidFill>
              </a:rPr>
              <a:t>Relativní hmotnost segmentu: reálné naměřené údaje převedeny na procentuální vyjádření hmotnosti segmentu vzhledem k celkové hmotnosti těla.</a:t>
            </a: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lvl="1"/>
            <a:r>
              <a:rPr lang="cs-CZ" b="1" dirty="0">
                <a:solidFill>
                  <a:schemeClr val="tx1"/>
                </a:solidFill>
              </a:rPr>
              <a:t>Radioizotopická metoda: určení hmotnosti segmentů na základě měření velikosti úbytku záření nízké intenzity při jeho průchodu segmentem. Ze získaných hodnot vypočítány koeficienty umožňující výpočet hmotnosti segmentu dle rovnice m</a:t>
            </a:r>
            <a:r>
              <a:rPr lang="cs-CZ" b="1" baseline="-25000" dirty="0">
                <a:solidFill>
                  <a:schemeClr val="tx1"/>
                </a:solidFill>
              </a:rPr>
              <a:t>i </a:t>
            </a:r>
            <a:r>
              <a:rPr lang="cs-CZ" b="1" dirty="0">
                <a:solidFill>
                  <a:schemeClr val="tx1"/>
                </a:solidFill>
              </a:rPr>
              <a:t>= B</a:t>
            </a:r>
            <a:r>
              <a:rPr lang="cs-CZ" b="1" baseline="-25000" dirty="0">
                <a:solidFill>
                  <a:schemeClr val="tx1"/>
                </a:solidFill>
              </a:rPr>
              <a:t>0</a:t>
            </a:r>
            <a:r>
              <a:rPr lang="cs-CZ" b="1" dirty="0">
                <a:solidFill>
                  <a:schemeClr val="tx1"/>
                </a:solidFill>
              </a:rPr>
              <a:t> + B</a:t>
            </a:r>
            <a:r>
              <a:rPr lang="cs-CZ" b="1" baseline="-25000" dirty="0">
                <a:solidFill>
                  <a:schemeClr val="tx1"/>
                </a:solidFill>
              </a:rPr>
              <a:t>1</a:t>
            </a:r>
            <a:r>
              <a:rPr lang="cs-CZ" b="1" dirty="0">
                <a:solidFill>
                  <a:schemeClr val="tx1"/>
                </a:solidFill>
              </a:rPr>
              <a:t>.x</a:t>
            </a:r>
            <a:r>
              <a:rPr lang="cs-CZ" b="1" baseline="-25000" dirty="0">
                <a:solidFill>
                  <a:schemeClr val="tx1"/>
                </a:solidFill>
              </a:rPr>
              <a:t>1 </a:t>
            </a:r>
            <a:r>
              <a:rPr lang="cs-CZ" b="1" dirty="0">
                <a:solidFill>
                  <a:schemeClr val="tx1"/>
                </a:solidFill>
              </a:rPr>
              <a:t>+ B</a:t>
            </a:r>
            <a:r>
              <a:rPr lang="cs-CZ" b="1" baseline="-25000" dirty="0">
                <a:solidFill>
                  <a:schemeClr val="tx1"/>
                </a:solidFill>
              </a:rPr>
              <a:t>2</a:t>
            </a:r>
            <a:r>
              <a:rPr lang="cs-CZ" b="1" dirty="0">
                <a:solidFill>
                  <a:schemeClr val="tx1"/>
                </a:solidFill>
              </a:rPr>
              <a:t>.x</a:t>
            </a:r>
            <a:r>
              <a:rPr lang="cs-CZ" b="1" baseline="-25000" dirty="0">
                <a:solidFill>
                  <a:schemeClr val="tx1"/>
                </a:solidFill>
              </a:rPr>
              <a:t>2</a:t>
            </a:r>
            <a:r>
              <a:rPr lang="cs-CZ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9A6F57-173C-E0DB-6D26-8B58E4629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454" y="2890482"/>
            <a:ext cx="5457092" cy="222070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0450ABE-394D-A364-31F8-1151FFE5999B}"/>
              </a:ext>
            </a:extLst>
          </p:cNvPr>
          <p:cNvSpPr txBox="1"/>
          <p:nvPr/>
        </p:nvSpPr>
        <p:spPr>
          <a:xfrm>
            <a:off x="8666077" y="4433225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2607367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100661" cy="515112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COM (centre </a:t>
            </a:r>
            <a:r>
              <a:rPr lang="cs-CZ" b="1" dirty="0" err="1">
                <a:solidFill>
                  <a:schemeClr val="tx1"/>
                </a:solidFill>
              </a:rPr>
              <a:t>of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mass</a:t>
            </a:r>
            <a:r>
              <a:rPr lang="cs-CZ" b="1" dirty="0">
                <a:solidFill>
                  <a:schemeClr val="tx1"/>
                </a:solidFill>
              </a:rPr>
              <a:t>, těžiště): bod, ze kterého působí výsledná tíhová síla, jenž vzniká součtem tíhových sil působících na jednotlivé tělní segmenty (analytická metoda)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změna vzájemné polohy jednotlivých segmentů → změní se také umístění celkového těžiště těla (pro některé polohy leží celkové těžiště dokonce mimo lidské tělo), děje se tak i při chůzi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těžiště = působiště gravitační síly tělesa, těžnice = přímka procházející těžištěm</a:t>
            </a:r>
          </a:p>
        </p:txBody>
      </p:sp>
      <p:pic>
        <p:nvPicPr>
          <p:cNvPr id="5" name="Obrázek 4" descr="Obsah obrázku muž, vsedě, voda, stůl&#10;&#10;Popis byl vytvořen automaticky">
            <a:extLst>
              <a:ext uri="{FF2B5EF4-FFF2-40B4-BE49-F238E27FC236}">
                <a16:creationId xmlns:a16="http://schemas.microsoft.com/office/drawing/2014/main" id="{057B685F-238D-47FF-A19F-DCE68186C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49" y="3687717"/>
            <a:ext cx="6718558" cy="18911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D22AE5-3003-44EF-BAE9-D64B662CDCDA}"/>
              </a:ext>
            </a:extLst>
          </p:cNvPr>
          <p:cNvSpPr txBox="1"/>
          <p:nvPr/>
        </p:nvSpPr>
        <p:spPr>
          <a:xfrm flipH="1">
            <a:off x="3945276" y="5650788"/>
            <a:ext cx="793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https://is.muni.cz/do/1451/e-learning/kineziologie/elportal/pages/segmenty_teziste.html</a:t>
            </a:r>
          </a:p>
        </p:txBody>
      </p:sp>
    </p:spTree>
    <p:extLst>
      <p:ext uri="{BB962C8B-B14F-4D97-AF65-F5344CB8AC3E}">
        <p14:creationId xmlns:p14="http://schemas.microsoft.com/office/powerpoint/2010/main" val="296790193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1006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Těžiště těla: </a:t>
            </a:r>
          </a:p>
          <a:p>
            <a:pPr lvl="1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v základní anatomické poloze těla = těžiště ve výši S2 – S3 cca 4 – 6 cm před přední plochou obratlových těl (ne obecné pravidlo, umístění se odvíjí od tělesných proporcí a ani v klidu není stálé = mění se působením životních pochodů v organismu),</a:t>
            </a:r>
          </a:p>
          <a:p>
            <a:pPr lvl="1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u mužů díky rozdílné anatomické ve srovnání se ženami zpravidla posunuto o 1 – 2 % výš,</a:t>
            </a:r>
          </a:p>
          <a:p>
            <a:pPr lvl="1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těžiště jednotlivých segmentů: segment nahrazován geometrickým modelem (komolý kužel, válec, koule) = homogenní rozložení hmoty,</a:t>
            </a:r>
          </a:p>
          <a:p>
            <a:pPr lvl="1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těžiště leží na ose daných modelů (úsečka s krajními body ve středech kloubů ohraničujících segment),</a:t>
            </a:r>
          </a:p>
          <a:p>
            <a:pPr lvl="1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bérec, noha a ruka: těžiště dělí segment v poměru 2:3 (menší část u proximálního konce), nadloktí, předloktí a stehno 4:5, segment nohy dán hlezenním kloubem, špičkou a patou = těžiště v těžišti trojúhelníku s vrcholy v daných bodech.</a:t>
            </a:r>
          </a:p>
        </p:txBody>
      </p:sp>
    </p:spTree>
    <p:extLst>
      <p:ext uri="{BB962C8B-B14F-4D97-AF65-F5344CB8AC3E}">
        <p14:creationId xmlns:p14="http://schemas.microsoft.com/office/powerpoint/2010/main" val="2073678630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DE058DE3-1908-40C4-9413-A152874CF2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878" y="1553946"/>
                <a:ext cx="11451168" cy="515112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cs-CZ" b="1" dirty="0">
                    <a:solidFill>
                      <a:schemeClr val="tx1"/>
                    </a:solidFill>
                  </a:rPr>
                  <a:t>Moment setrvačnosti: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slouží k určení rozložení hmoty vzhledem k ose otáčení při rotaci těla nebo segmentů (osa otáčení prochází těžištěm segmentu),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J = m.r</a:t>
                </a:r>
                <a:r>
                  <a:rPr lang="cs-CZ" sz="1800" b="1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cs-CZ" sz="1800" b="1" dirty="0">
                    <a:solidFill>
                      <a:schemeClr val="tx1"/>
                    </a:solidFill>
                  </a:rPr>
                  <a:t> (m – hmotnost těla, </a:t>
                </a:r>
                <a:r>
                  <a:rPr lang="cs-CZ" sz="1800" b="1" dirty="0" err="1">
                    <a:solidFill>
                      <a:schemeClr val="tx1"/>
                    </a:solidFill>
                  </a:rPr>
                  <a:t>r</a:t>
                </a:r>
                <a:r>
                  <a:rPr lang="cs-CZ" sz="1800" b="1" dirty="0">
                    <a:solidFill>
                      <a:schemeClr val="tx1"/>
                    </a:solidFill>
                  </a:rPr>
                  <a:t> – vzdálenost hmotného bodu od osy otáčení),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lidské tělo: soustava hmotných bodů: Jo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cs-CZ" sz="1800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cs-CZ" sz="1800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.</m:t>
                        </m:r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cs-CZ" sz="1800" b="1" i="1" baseline="30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1800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𝒊𝒐</m:t>
                        </m:r>
                      </m:e>
                    </m:nary>
                  </m:oMath>
                </a14:m>
                <a:r>
                  <a:rPr lang="cs-CZ" sz="1800" b="1" dirty="0">
                    <a:solidFill>
                      <a:schemeClr val="tx1"/>
                    </a:solidFill>
                  </a:rPr>
                  <a:t> (m</a:t>
                </a:r>
                <a:r>
                  <a:rPr lang="cs-CZ" sz="1800" b="1" baseline="-25000" dirty="0">
                    <a:solidFill>
                      <a:schemeClr val="tx1"/>
                    </a:solidFill>
                  </a:rPr>
                  <a:t>i</a:t>
                </a:r>
                <a:r>
                  <a:rPr lang="cs-CZ" sz="1800" b="1" dirty="0">
                    <a:solidFill>
                      <a:schemeClr val="tx1"/>
                    </a:solidFill>
                  </a:rPr>
                  <a:t> – hmotnost i-té části tvořící lidské tělo, </a:t>
                </a:r>
                <a:r>
                  <a:rPr lang="cs-CZ" sz="1800" b="1" dirty="0" err="1">
                    <a:solidFill>
                      <a:schemeClr val="tx1"/>
                    </a:solidFill>
                  </a:rPr>
                  <a:t>r</a:t>
                </a:r>
                <a:r>
                  <a:rPr lang="cs-CZ" sz="1800" b="1" baseline="-25000" dirty="0" err="1">
                    <a:solidFill>
                      <a:schemeClr val="tx1"/>
                    </a:solidFill>
                  </a:rPr>
                  <a:t>io</a:t>
                </a:r>
                <a:r>
                  <a:rPr lang="cs-CZ" sz="1800" b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cs-CZ" sz="1800" b="1" dirty="0">
                    <a:solidFill>
                      <a:schemeClr val="tx1"/>
                    </a:solidFill>
                  </a:rPr>
                  <a:t>– vzdálenost i-té části od osy O (prochází těžištěm těla),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J ovlivňuje velikost svalové síly potřebné ke zrychlení nebo zpomalení pohybu,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různý moment setrvačnosti podle polohy osy otáčení při stejném těžišti.</a:t>
                </a:r>
                <a:endParaRPr lang="cs-CZ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DE058DE3-1908-40C4-9413-A152874CF2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878" y="1553946"/>
                <a:ext cx="11451168" cy="5151120"/>
              </a:xfrm>
              <a:blipFill>
                <a:blip r:embed="rId3"/>
                <a:stretch>
                  <a:fillRect l="-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898527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9EFF653-BF5C-4E61-5DC2-5A554264B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54" y="1620981"/>
            <a:ext cx="6388292" cy="315805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FE09A9E-5C7C-514D-0751-C2034B82C594}"/>
              </a:ext>
            </a:extLst>
          </p:cNvPr>
          <p:cNvSpPr txBox="1"/>
          <p:nvPr/>
        </p:nvSpPr>
        <p:spPr>
          <a:xfrm>
            <a:off x="8370277" y="4640535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372043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69" y="1378100"/>
            <a:ext cx="111006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Steinerova věta: osa neprochází těžištěm segmentu těla: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b="1" dirty="0">
                <a:solidFill>
                  <a:schemeClr val="tx1"/>
                </a:solidFill>
              </a:rPr>
              <a:t>							</a:t>
            </a:r>
            <a:r>
              <a:rPr lang="cs-CZ" b="1" dirty="0" err="1">
                <a:solidFill>
                  <a:schemeClr val="tx1"/>
                </a:solidFill>
              </a:rPr>
              <a:t>J</a:t>
            </a:r>
            <a:r>
              <a:rPr lang="cs-CZ" b="1" baseline="-25000" dirty="0" err="1">
                <a:solidFill>
                  <a:schemeClr val="tx1"/>
                </a:solidFill>
              </a:rPr>
              <a:t>p</a:t>
            </a:r>
            <a:r>
              <a:rPr lang="cs-CZ" b="1" dirty="0">
                <a:solidFill>
                  <a:schemeClr val="tx1"/>
                </a:solidFill>
              </a:rPr>
              <a:t> = J</a:t>
            </a:r>
            <a:r>
              <a:rPr lang="cs-CZ" b="1" baseline="-25000" dirty="0">
                <a:solidFill>
                  <a:schemeClr val="tx1"/>
                </a:solidFill>
              </a:rPr>
              <a:t>o</a:t>
            </a:r>
            <a:r>
              <a:rPr lang="cs-CZ" b="1" dirty="0">
                <a:solidFill>
                  <a:schemeClr val="tx1"/>
                </a:solidFill>
              </a:rPr>
              <a:t>+m.p</a:t>
            </a:r>
            <a:r>
              <a:rPr lang="cs-CZ" b="1" baseline="30000" dirty="0">
                <a:solidFill>
                  <a:schemeClr val="tx1"/>
                </a:solidFill>
              </a:rPr>
              <a:t>2 </a:t>
            </a:r>
            <a:r>
              <a:rPr lang="cs-CZ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1"/>
                </a:solidFill>
              </a:rPr>
              <a:t>(Jo – moment setrvačnosti vzhledem k ose </a:t>
            </a:r>
            <a:r>
              <a:rPr lang="cs-CZ" sz="1600" b="1" i="1" dirty="0">
                <a:solidFill>
                  <a:schemeClr val="tx1"/>
                </a:solidFill>
              </a:rPr>
              <a:t>o</a:t>
            </a:r>
            <a:r>
              <a:rPr lang="cs-CZ" sz="1600" b="1" dirty="0">
                <a:solidFill>
                  <a:schemeClr val="tx1"/>
                </a:solidFill>
              </a:rPr>
              <a:t> procházející těžištěm segmentu, m – hmotnost segmentu, p – vzdálenost od osy procházející těžištěm a osy k ní rovnoběžné, ke které vztahujeme moment setrvačnosti)</a:t>
            </a:r>
            <a:endParaRPr lang="cs-CZ" sz="1600" b="1" baseline="30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Kinematické řetězce: sledujeme pouze změny v poloze řetězců.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Kinetické řetězce: sledujeme navíc i síly, které změny způsobují.</a:t>
            </a:r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chemeClr val="tx1"/>
                </a:solidFill>
              </a:rPr>
              <a:t>Biokinematická</a:t>
            </a:r>
            <a:r>
              <a:rPr lang="cs-CZ" b="1" dirty="0">
                <a:solidFill>
                  <a:schemeClr val="tx1"/>
                </a:solidFill>
              </a:rPr>
              <a:t> dvojice: vazba mezi dvěma sousednímu segmenty. </a:t>
            </a:r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chemeClr val="tx1"/>
                </a:solidFill>
              </a:rPr>
              <a:t>Biokinematický</a:t>
            </a:r>
            <a:r>
              <a:rPr lang="cs-CZ" b="1" dirty="0">
                <a:solidFill>
                  <a:schemeClr val="tx1"/>
                </a:solidFill>
              </a:rPr>
              <a:t> řetězec: doplnění dvojice o další segment.</a:t>
            </a:r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chemeClr val="tx1"/>
                </a:solidFill>
              </a:rPr>
              <a:t>Biokinematická</a:t>
            </a:r>
            <a:r>
              <a:rPr lang="cs-CZ" b="1" dirty="0">
                <a:solidFill>
                  <a:schemeClr val="tx1"/>
                </a:solidFill>
              </a:rPr>
              <a:t> smyčka: segmenty tvořící mnohoúhelník, jeho jsou vrcholy kinematické dvojice.</a:t>
            </a:r>
          </a:p>
        </p:txBody>
      </p:sp>
    </p:spTree>
    <p:extLst>
      <p:ext uri="{BB962C8B-B14F-4D97-AF65-F5344CB8AC3E}">
        <p14:creationId xmlns:p14="http://schemas.microsoft.com/office/powerpoint/2010/main" val="2889359840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48" y="1158970"/>
            <a:ext cx="5484122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 err="1">
                <a:solidFill>
                  <a:schemeClr val="tx1"/>
                </a:solidFill>
              </a:rPr>
              <a:t>Biokinematický</a:t>
            </a:r>
            <a:r>
              <a:rPr lang="cs-CZ" b="1" dirty="0">
                <a:solidFill>
                  <a:schemeClr val="tx1"/>
                </a:solidFill>
              </a:rPr>
              <a:t> řetězec: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otevřený: bez smyčky,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uzavřený: alespoň jedna smyčka,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smíšený: smyčka + otevřený řetězec,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jednoduchý: na každém segmentu jedna nebo dvě </a:t>
            </a:r>
            <a:r>
              <a:rPr lang="cs-CZ" sz="1800" b="1" dirty="0" err="1">
                <a:solidFill>
                  <a:schemeClr val="tx1"/>
                </a:solidFill>
              </a:rPr>
              <a:t>biokinematické</a:t>
            </a:r>
            <a:r>
              <a:rPr lang="cs-CZ" sz="1800" b="1" dirty="0">
                <a:solidFill>
                  <a:schemeClr val="tx1"/>
                </a:solidFill>
              </a:rPr>
              <a:t> dvojice,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složený: alespoň jeden segment tvořen více než dvěma </a:t>
            </a:r>
            <a:r>
              <a:rPr lang="cs-CZ" sz="1800" b="1" dirty="0" err="1">
                <a:solidFill>
                  <a:schemeClr val="tx1"/>
                </a:solidFill>
              </a:rPr>
              <a:t>biokinematickými</a:t>
            </a:r>
            <a:r>
              <a:rPr lang="cs-CZ" sz="1800" b="1" dirty="0">
                <a:solidFill>
                  <a:schemeClr val="tx1"/>
                </a:solidFill>
              </a:rPr>
              <a:t> dvojicemi.</a:t>
            </a:r>
          </a:p>
          <a:p>
            <a:pPr lvl="1">
              <a:lnSpc>
                <a:spcPct val="150000"/>
              </a:lnSpc>
            </a:pPr>
            <a:r>
              <a:rPr lang="cs-CZ" sz="1800" b="1" dirty="0" err="1">
                <a:solidFill>
                  <a:schemeClr val="tx1"/>
                </a:solidFill>
              </a:rPr>
              <a:t>biomechanismus</a:t>
            </a:r>
            <a:r>
              <a:rPr lang="cs-CZ" sz="1800" b="1" dirty="0">
                <a:solidFill>
                  <a:schemeClr val="tx1"/>
                </a:solidFill>
              </a:rPr>
              <a:t>: UKŘ + k jednomu jeho členu se vztahuje pohyb těla nebo se kterým je tělo v kontaktu.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D7DB0F-3C43-F84D-86AA-F22708F8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95" y="867874"/>
            <a:ext cx="3939667" cy="504143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7E95644-0BBF-C75B-363D-56ECB7C92E53}"/>
              </a:ext>
            </a:extLst>
          </p:cNvPr>
          <p:cNvSpPr txBox="1"/>
          <p:nvPr/>
        </p:nvSpPr>
        <p:spPr>
          <a:xfrm>
            <a:off x="9293532" y="5851626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3524161302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1006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Mechanické vlastnosti tkání: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Tuhost: odolnost proti zatížení,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Pevnost: odolnost proti porušení,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52552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69" y="1341911"/>
            <a:ext cx="111006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Mechanické vlastnosti tkání:</a:t>
            </a:r>
          </a:p>
          <a:p>
            <a:pPr lvl="1">
              <a:lnSpc>
                <a:spcPct val="150000"/>
              </a:lnSpc>
            </a:pPr>
            <a:r>
              <a:rPr lang="cs-CZ" sz="1800" b="1" dirty="0" err="1">
                <a:solidFill>
                  <a:schemeClr val="tx1"/>
                </a:solidFill>
              </a:rPr>
              <a:t>viskoelasticita</a:t>
            </a:r>
            <a:r>
              <a:rPr lang="cs-CZ" sz="1800" b="1" dirty="0">
                <a:solidFill>
                  <a:schemeClr val="tx1"/>
                </a:solidFill>
              </a:rPr>
              <a:t>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nehomogenita,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anizotropie (materiály vykazují v různém směru zatěžování různé chování),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adaptabilita. 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Mechanická impedance: odolnost materiálů proti mechanickému silovému působení: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hmotnost – energie se akumuluje,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elasticita – energie se akumuluje,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plasticita – disipace energie (přeměna mechanické energie na jiný druh energie),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viskozita – disipace energie.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4436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69" y="1341911"/>
            <a:ext cx="111006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Mechanické vlastnosti tkání: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Kvantitativní vyjádření: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Elasticity: tuhost (</a:t>
            </a:r>
            <a:r>
              <a:rPr lang="cs-CZ" sz="1800" b="1" dirty="0" err="1">
                <a:solidFill>
                  <a:schemeClr val="tx1"/>
                </a:solidFill>
              </a:rPr>
              <a:t>Youngův</a:t>
            </a:r>
            <a:r>
              <a:rPr lang="cs-CZ" sz="1800" b="1" dirty="0">
                <a:solidFill>
                  <a:schemeClr val="tx1"/>
                </a:solidFill>
              </a:rPr>
              <a:t> modul pružnosti) [E] = </a:t>
            </a:r>
            <a:r>
              <a:rPr lang="cs-CZ" sz="1800" b="1" dirty="0" err="1">
                <a:solidFill>
                  <a:schemeClr val="tx1"/>
                </a:solidFill>
              </a:rPr>
              <a:t>MPa</a:t>
            </a: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E = 𝝈/𝜺, 𝝈 – napětí (𝝈 = F/S), 𝜺 – relativní deformace materiálu (𝜺 = l- </a:t>
            </a:r>
            <a:r>
              <a:rPr lang="cs-CZ" sz="1800" b="1" dirty="0" err="1">
                <a:solidFill>
                  <a:schemeClr val="tx1"/>
                </a:solidFill>
              </a:rPr>
              <a:t>l</a:t>
            </a:r>
            <a:r>
              <a:rPr lang="cs-CZ" sz="1800" b="1" baseline="-25000" dirty="0" err="1">
                <a:solidFill>
                  <a:schemeClr val="tx1"/>
                </a:solidFill>
              </a:rPr>
              <a:t>o</a:t>
            </a:r>
            <a:r>
              <a:rPr lang="cs-CZ" sz="1800" b="1" baseline="-250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</a:rPr>
              <a:t>/</a:t>
            </a:r>
            <a:r>
              <a:rPr lang="cs-CZ" sz="1800" b="1" dirty="0" err="1">
                <a:solidFill>
                  <a:schemeClr val="tx1"/>
                </a:solidFill>
              </a:rPr>
              <a:t>l</a:t>
            </a:r>
            <a:r>
              <a:rPr lang="cs-CZ" sz="1800" b="1" baseline="-25000" dirty="0" err="1">
                <a:solidFill>
                  <a:schemeClr val="tx1"/>
                </a:solidFill>
              </a:rPr>
              <a:t>o</a:t>
            </a:r>
            <a:r>
              <a:rPr lang="cs-CZ" sz="1800" b="1" dirty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Čím větší modul pružnosti, tím menší deformace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Viskozita: součinitel kinematické vazkosti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Plasticita: součinitel tření</a:t>
            </a:r>
          </a:p>
          <a:p>
            <a:pPr lvl="1">
              <a:lnSpc>
                <a:spcPct val="150000"/>
              </a:lnSpc>
            </a:pPr>
            <a:endParaRPr lang="cs-CZ" b="1" baseline="-250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3427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820" y="1686586"/>
            <a:ext cx="8915400" cy="486661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Mechanika aplikovaná v biologii </a:t>
            </a:r>
          </a:p>
          <a:p>
            <a:r>
              <a:rPr lang="cs-CZ" b="1" dirty="0">
                <a:solidFill>
                  <a:schemeClr val="tx1"/>
                </a:solidFill>
              </a:rPr>
              <a:t>Fyzika, matematika, fyziologie, aj.</a:t>
            </a:r>
          </a:p>
          <a:p>
            <a:r>
              <a:rPr lang="cs-CZ" b="1" dirty="0">
                <a:solidFill>
                  <a:schemeClr val="tx1"/>
                </a:solidFill>
              </a:rPr>
              <a:t>Struktura a chování pohybového systému – interní </a:t>
            </a:r>
            <a:r>
              <a:rPr lang="cs-CZ" b="1" dirty="0" err="1">
                <a:solidFill>
                  <a:schemeClr val="tx1"/>
                </a:solidFill>
              </a:rPr>
              <a:t>x</a:t>
            </a:r>
            <a:r>
              <a:rPr lang="cs-CZ" b="1" dirty="0">
                <a:solidFill>
                  <a:schemeClr val="tx1"/>
                </a:solidFill>
              </a:rPr>
              <a:t> externí interakce</a:t>
            </a:r>
          </a:p>
          <a:p>
            <a:r>
              <a:rPr lang="cs-CZ" b="1" dirty="0">
                <a:solidFill>
                  <a:schemeClr val="tx1"/>
                </a:solidFill>
              </a:rPr>
              <a:t>Systém: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množina předmětů, dějů, jevů spolu souvisejících přesně definovaným způsobem a vytvářejících jednotný celek.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systémové části s charakteristickými vlastnostmi → spojením do celku transformace kvality vlastností dle požadavků systému.</a:t>
            </a:r>
          </a:p>
          <a:p>
            <a:r>
              <a:rPr lang="cs-CZ" b="1" dirty="0">
                <a:solidFill>
                  <a:schemeClr val="tx1"/>
                </a:solidFill>
              </a:rPr>
              <a:t>Struktura systému: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účelné uspořádání prvků, částí nebo složek systému (vztah mezi prvky).</a:t>
            </a: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61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033" y="1320800"/>
            <a:ext cx="10466327" cy="541528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Struktura kosti:</a:t>
            </a:r>
          </a:p>
          <a:p>
            <a:r>
              <a:rPr lang="cs-CZ" b="1" dirty="0">
                <a:solidFill>
                  <a:schemeClr val="tx1"/>
                </a:solidFill>
              </a:rPr>
              <a:t>Základní kostní hmota a kostní buňky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organická složka matrix – 35% (kolagen, nekolagenní proteiny, kostní buňky), dodává kosti pružnost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anorganická složka matrix – 65% (minerální soli), dodává kosti tvrdost</a:t>
            </a:r>
          </a:p>
          <a:p>
            <a:r>
              <a:rPr lang="cs-CZ" b="1" dirty="0">
                <a:solidFill>
                  <a:schemeClr val="tx1"/>
                </a:solidFill>
              </a:rPr>
              <a:t>Periost: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kryje povrch kosti (výjimkou kloubní plochy pokryté chrupavkou a nebo místa úponu svalu či kloubního pouzdra)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2 vrstvy: </a:t>
            </a:r>
          </a:p>
          <a:p>
            <a:pPr lvl="2"/>
            <a:r>
              <a:rPr lang="cs-CZ" sz="1800" b="1" dirty="0">
                <a:solidFill>
                  <a:schemeClr val="tx1"/>
                </a:solidFill>
              </a:rPr>
              <a:t>zevní fibrózní (longitudinálně uspořádané svazky vaziva)</a:t>
            </a:r>
          </a:p>
          <a:p>
            <a:pPr lvl="2"/>
            <a:r>
              <a:rPr lang="cs-CZ" sz="1800" b="1" dirty="0">
                <a:solidFill>
                  <a:schemeClr val="tx1"/>
                </a:solidFill>
              </a:rPr>
              <a:t>vnitřní kambiová (vazivové buňky, nepravidelná vazivová vlákna – část do kosti ve formě </a:t>
            </a:r>
            <a:r>
              <a:rPr lang="cs-CZ" sz="1800" b="1" dirty="0" err="1">
                <a:solidFill>
                  <a:schemeClr val="tx1"/>
                </a:solidFill>
              </a:rPr>
              <a:t>Sharpeyových</a:t>
            </a:r>
            <a:r>
              <a:rPr lang="cs-CZ" sz="1800" b="1" dirty="0">
                <a:solidFill>
                  <a:schemeClr val="tx1"/>
                </a:solidFill>
              </a:rPr>
              <a:t> vláken; cévy – do kosti </a:t>
            </a:r>
            <a:r>
              <a:rPr lang="cs-CZ" sz="1800" b="1" dirty="0" err="1">
                <a:solidFill>
                  <a:schemeClr val="tx1"/>
                </a:solidFill>
              </a:rPr>
              <a:t>Volkmannovými</a:t>
            </a:r>
            <a:r>
              <a:rPr lang="cs-CZ" sz="1800" b="1" dirty="0">
                <a:solidFill>
                  <a:schemeClr val="tx1"/>
                </a:solidFill>
              </a:rPr>
              <a:t> kanálky, tam </a:t>
            </a:r>
            <a:r>
              <a:rPr lang="cs-CZ" sz="1800" b="1" dirty="0" err="1">
                <a:solidFill>
                  <a:schemeClr val="tx1"/>
                </a:solidFill>
              </a:rPr>
              <a:t>anastomózují</a:t>
            </a:r>
            <a:r>
              <a:rPr lang="cs-CZ" sz="1800" b="1" dirty="0">
                <a:solidFill>
                  <a:schemeClr val="tx1"/>
                </a:solidFill>
              </a:rPr>
              <a:t>, dále se větví na systém jemných cév a probíhají v </a:t>
            </a:r>
            <a:r>
              <a:rPr lang="cs-CZ" sz="1800" b="1" dirty="0" err="1">
                <a:solidFill>
                  <a:schemeClr val="tx1"/>
                </a:solidFill>
              </a:rPr>
              <a:t>Haversových</a:t>
            </a:r>
            <a:r>
              <a:rPr lang="cs-CZ" sz="1800" b="1" dirty="0">
                <a:solidFill>
                  <a:schemeClr val="tx1"/>
                </a:solidFill>
              </a:rPr>
              <a:t> kanálcích; nervová vlákna – z </a:t>
            </a:r>
            <a:r>
              <a:rPr lang="cs-CZ" sz="1800" b="1" dirty="0" err="1">
                <a:solidFill>
                  <a:schemeClr val="tx1"/>
                </a:solidFill>
              </a:rPr>
              <a:t>periostu</a:t>
            </a:r>
            <a:r>
              <a:rPr lang="cs-CZ" sz="1800" b="1" dirty="0">
                <a:solidFill>
                  <a:schemeClr val="tx1"/>
                </a:solidFill>
              </a:rPr>
              <a:t> do kosti </a:t>
            </a:r>
            <a:r>
              <a:rPr lang="cs-CZ" sz="1800" b="1" dirty="0" err="1">
                <a:solidFill>
                  <a:schemeClr val="tx1"/>
                </a:solidFill>
              </a:rPr>
              <a:t>Haversovými</a:t>
            </a:r>
            <a:r>
              <a:rPr lang="cs-CZ" sz="1800" b="1" dirty="0">
                <a:solidFill>
                  <a:schemeClr val="tx1"/>
                </a:solidFill>
              </a:rPr>
              <a:t> kanálky)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455525434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412240"/>
            <a:ext cx="10801607" cy="5151120"/>
          </a:xfrm>
        </p:spPr>
        <p:txBody>
          <a:bodyPr>
            <a:noAutofit/>
          </a:bodyPr>
          <a:lstStyle/>
          <a:p>
            <a:r>
              <a:rPr lang="cs-CZ" b="1" dirty="0" err="1">
                <a:solidFill>
                  <a:schemeClr val="tx1"/>
                </a:solidFill>
              </a:rPr>
              <a:t>Endost</a:t>
            </a:r>
            <a:r>
              <a:rPr lang="cs-CZ" b="1" dirty="0">
                <a:solidFill>
                  <a:schemeClr val="tx1"/>
                </a:solidFill>
              </a:rPr>
              <a:t>: tenká vnitřní vrstva </a:t>
            </a:r>
            <a:r>
              <a:rPr lang="cs-CZ" b="1" dirty="0" err="1">
                <a:solidFill>
                  <a:schemeClr val="tx1"/>
                </a:solidFill>
              </a:rPr>
              <a:t>preosteoblastů</a:t>
            </a:r>
            <a:r>
              <a:rPr lang="cs-CZ" b="1" dirty="0">
                <a:solidFill>
                  <a:schemeClr val="tx1"/>
                </a:solidFill>
              </a:rPr>
              <a:t> + malé množství vazivové tkáně.</a:t>
            </a:r>
          </a:p>
          <a:p>
            <a:r>
              <a:rPr lang="cs-CZ" b="1" dirty="0">
                <a:solidFill>
                  <a:schemeClr val="tx1"/>
                </a:solidFill>
              </a:rPr>
              <a:t>Kostní tkáň:</a:t>
            </a:r>
          </a:p>
          <a:p>
            <a:r>
              <a:rPr lang="cs-CZ" b="1" dirty="0">
                <a:solidFill>
                  <a:schemeClr val="tx1"/>
                </a:solidFill>
              </a:rPr>
              <a:t>Vláknitá – vzájemně propojené trámce, mezi nimi kostní buňky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tvorba ve vývojovém období, nachází se v oblasti úponů vazů a šlach, v lebečních švech, v pouzdře nitroušního labyrintu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v prvním roce života nahrazována postupně </a:t>
            </a:r>
            <a:r>
              <a:rPr lang="cs-CZ" sz="1800" b="1" dirty="0" err="1">
                <a:solidFill>
                  <a:schemeClr val="tx1"/>
                </a:solidFill>
              </a:rPr>
              <a:t>lamelózní</a:t>
            </a:r>
            <a:r>
              <a:rPr lang="cs-CZ" sz="1800" b="1" dirty="0">
                <a:solidFill>
                  <a:schemeClr val="tx1"/>
                </a:solidFill>
              </a:rPr>
              <a:t> kostí</a:t>
            </a:r>
          </a:p>
          <a:p>
            <a:r>
              <a:rPr lang="cs-CZ" b="1" dirty="0" err="1">
                <a:solidFill>
                  <a:schemeClr val="tx1"/>
                </a:solidFill>
              </a:rPr>
              <a:t>Lamelózní</a:t>
            </a:r>
            <a:r>
              <a:rPr lang="cs-CZ" b="1" dirty="0">
                <a:solidFill>
                  <a:schemeClr val="tx1"/>
                </a:solidFill>
              </a:rPr>
              <a:t>: </a:t>
            </a:r>
          </a:p>
          <a:p>
            <a:pPr lvl="1"/>
            <a:r>
              <a:rPr lang="cs-CZ" sz="1800" b="1" dirty="0" err="1">
                <a:solidFill>
                  <a:schemeClr val="tx1"/>
                </a:solidFill>
              </a:rPr>
              <a:t>Haversovy</a:t>
            </a:r>
            <a:r>
              <a:rPr lang="cs-CZ" sz="1800" b="1" dirty="0">
                <a:solidFill>
                  <a:schemeClr val="tx1"/>
                </a:solidFill>
              </a:rPr>
              <a:t> lamely – tvoří koncentrické vrstvy, v jejich středu longitudinálně probíhají </a:t>
            </a:r>
            <a:r>
              <a:rPr lang="cs-CZ" sz="1800" b="1" dirty="0" err="1">
                <a:solidFill>
                  <a:schemeClr val="tx1"/>
                </a:solidFill>
              </a:rPr>
              <a:t>Haversovy</a:t>
            </a:r>
            <a:r>
              <a:rPr lang="cs-CZ" sz="1800" b="1" dirty="0">
                <a:solidFill>
                  <a:schemeClr val="tx1"/>
                </a:solidFill>
              </a:rPr>
              <a:t> kanálky s cévami a nervy = </a:t>
            </a:r>
            <a:r>
              <a:rPr lang="cs-CZ" sz="1800" b="1" dirty="0" err="1">
                <a:solidFill>
                  <a:schemeClr val="tx1"/>
                </a:solidFill>
              </a:rPr>
              <a:t>Haversův</a:t>
            </a:r>
            <a:r>
              <a:rPr lang="cs-CZ" sz="1800" b="1" dirty="0">
                <a:solidFill>
                  <a:schemeClr val="tx1"/>
                </a:solidFill>
              </a:rPr>
              <a:t> systém = </a:t>
            </a:r>
            <a:r>
              <a:rPr lang="cs-CZ" sz="1800" b="1" dirty="0" err="1">
                <a:solidFill>
                  <a:schemeClr val="tx1"/>
                </a:solidFill>
              </a:rPr>
              <a:t>osteon</a:t>
            </a:r>
            <a:r>
              <a:rPr lang="cs-CZ" sz="1800" b="1" dirty="0">
                <a:solidFill>
                  <a:schemeClr val="tx1"/>
                </a:solidFill>
              </a:rPr>
              <a:t> (základní strukturální stavební jednotka kompaktní kosti), mezi sousedními systémy malé lakuny s osteocyty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intersticiální lamely – zbytky </a:t>
            </a:r>
            <a:r>
              <a:rPr lang="cs-CZ" sz="1800" b="1" dirty="0" err="1">
                <a:solidFill>
                  <a:schemeClr val="tx1"/>
                </a:solidFill>
              </a:rPr>
              <a:t>Haversových</a:t>
            </a:r>
            <a:r>
              <a:rPr lang="cs-CZ" sz="1800" b="1" dirty="0">
                <a:solidFill>
                  <a:schemeClr val="tx1"/>
                </a:solidFill>
              </a:rPr>
              <a:t> systémů, kolem kterých se vytvořily nové </a:t>
            </a:r>
            <a:r>
              <a:rPr lang="cs-CZ" sz="1800" b="1" dirty="0" err="1">
                <a:solidFill>
                  <a:schemeClr val="tx1"/>
                </a:solidFill>
              </a:rPr>
              <a:t>Haversovy</a:t>
            </a:r>
            <a:r>
              <a:rPr lang="cs-CZ" sz="1800" b="1" dirty="0">
                <a:solidFill>
                  <a:schemeClr val="tx1"/>
                </a:solidFill>
              </a:rPr>
              <a:t> lamely, vyplňují prostor mezi </a:t>
            </a:r>
            <a:r>
              <a:rPr lang="cs-CZ" sz="1800" b="1" dirty="0" err="1">
                <a:solidFill>
                  <a:schemeClr val="tx1"/>
                </a:solidFill>
              </a:rPr>
              <a:t>osteony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5998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179290"/>
            <a:ext cx="10801607" cy="51511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err="1">
                <a:solidFill>
                  <a:schemeClr val="tx1"/>
                </a:solidFill>
              </a:rPr>
              <a:t>Lamelózní</a:t>
            </a:r>
            <a:r>
              <a:rPr lang="cs-CZ" sz="2000" b="1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cs-CZ" sz="1800" b="1" dirty="0" err="1">
                <a:solidFill>
                  <a:schemeClr val="tx1"/>
                </a:solidFill>
              </a:rPr>
              <a:t>substantia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spongiosa</a:t>
            </a:r>
            <a:r>
              <a:rPr lang="cs-CZ" sz="1800" b="1" dirty="0">
                <a:solidFill>
                  <a:schemeClr val="tx1"/>
                </a:solidFill>
              </a:rPr>
              <a:t>: z trámců (</a:t>
            </a:r>
            <a:r>
              <a:rPr lang="cs-CZ" sz="1800" b="1" dirty="0" err="1">
                <a:solidFill>
                  <a:schemeClr val="tx1"/>
                </a:solidFill>
              </a:rPr>
              <a:t>trabekul</a:t>
            </a:r>
            <a:r>
              <a:rPr lang="cs-CZ" sz="1800" b="1" dirty="0">
                <a:solidFill>
                  <a:schemeClr val="tx1"/>
                </a:solidFill>
              </a:rPr>
              <a:t>) uspořádaných do prostorové struktury tvarem odpovídající působení mechanických sil na kost</a:t>
            </a:r>
          </a:p>
          <a:p>
            <a:pPr lvl="2"/>
            <a:r>
              <a:rPr lang="cs-CZ" sz="1800" b="1" dirty="0">
                <a:solidFill>
                  <a:schemeClr val="tx1"/>
                </a:solidFill>
              </a:rPr>
              <a:t>v koncové části dlouhých kostí, </a:t>
            </a:r>
            <a:r>
              <a:rPr lang="cs-CZ" sz="1800" b="1" dirty="0" err="1">
                <a:solidFill>
                  <a:schemeClr val="tx1"/>
                </a:solidFill>
              </a:rPr>
              <a:t>diploe</a:t>
            </a:r>
            <a:r>
              <a:rPr lang="cs-CZ" sz="1800" b="1" dirty="0">
                <a:solidFill>
                  <a:schemeClr val="tx1"/>
                </a:solidFill>
              </a:rPr>
              <a:t> kostí klenby lební, krátké kosti</a:t>
            </a:r>
          </a:p>
          <a:p>
            <a:pPr lvl="1"/>
            <a:r>
              <a:rPr lang="cs-CZ" sz="1800" b="1" dirty="0" err="1">
                <a:solidFill>
                  <a:schemeClr val="tx1"/>
                </a:solidFill>
              </a:rPr>
              <a:t>substantia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compacta</a:t>
            </a:r>
            <a:r>
              <a:rPr lang="cs-CZ" sz="1800" b="1" dirty="0">
                <a:solidFill>
                  <a:schemeClr val="tx1"/>
                </a:solidFill>
              </a:rPr>
              <a:t>: kalcifikovaná z celých 80%, </a:t>
            </a:r>
            <a:r>
              <a:rPr lang="cs-CZ" sz="1800" b="1" dirty="0" err="1">
                <a:solidFill>
                  <a:schemeClr val="tx1"/>
                </a:solidFill>
              </a:rPr>
              <a:t>fce</a:t>
            </a:r>
            <a:r>
              <a:rPr lang="cs-CZ" sz="1800" b="1" dirty="0">
                <a:solidFill>
                  <a:schemeClr val="tx1"/>
                </a:solidFill>
              </a:rPr>
              <a:t> mechanická a ochranná </a:t>
            </a:r>
          </a:p>
          <a:p>
            <a:pPr lvl="2"/>
            <a:r>
              <a:rPr lang="cs-CZ" sz="1800" b="1" dirty="0">
                <a:solidFill>
                  <a:schemeClr val="tx1"/>
                </a:solidFill>
              </a:rPr>
              <a:t>těla dlouhých kostí, povrch koncových částí dlouhých kostí, povrch krátkých kostí, lamina </a:t>
            </a:r>
            <a:r>
              <a:rPr lang="cs-CZ" sz="1800" b="1" dirty="0" err="1">
                <a:solidFill>
                  <a:schemeClr val="tx1"/>
                </a:solidFill>
              </a:rPr>
              <a:t>externa</a:t>
            </a:r>
            <a:r>
              <a:rPr lang="cs-CZ" sz="1800" b="1" dirty="0">
                <a:solidFill>
                  <a:schemeClr val="tx1"/>
                </a:solidFill>
              </a:rPr>
              <a:t> et interna kostí klenby lební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5E0BEF-A361-6BF6-1857-9A76A5A49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6" y="4397502"/>
            <a:ext cx="3035754" cy="23592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9762C1-A4A4-82C4-1B0F-8A1FB42A5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8" y="4263684"/>
            <a:ext cx="4564022" cy="22798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E0FC41E-D8CC-999B-E032-9CEA3672E7E3}"/>
              </a:ext>
            </a:extLst>
          </p:cNvPr>
          <p:cNvSpPr txBox="1"/>
          <p:nvPr/>
        </p:nvSpPr>
        <p:spPr>
          <a:xfrm>
            <a:off x="2755933" y="6581001"/>
            <a:ext cx="3791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https://</a:t>
            </a:r>
            <a:r>
              <a:rPr lang="cs-CZ" sz="1200" i="1" dirty="0" err="1"/>
              <a:t>www.kme.zcu.cz</a:t>
            </a:r>
            <a:r>
              <a:rPr lang="cs-CZ" sz="1200" i="1" dirty="0"/>
              <a:t>/kmet/bio/</a:t>
            </a:r>
            <a:r>
              <a:rPr lang="cs-CZ" sz="1200" i="1" dirty="0" err="1"/>
              <a:t>ksstavba.php</a:t>
            </a:r>
            <a:endParaRPr lang="cs-CZ" sz="1200" i="1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3DBE13-5AC2-3231-9300-DEC1A4B9C7D1}"/>
              </a:ext>
            </a:extLst>
          </p:cNvPr>
          <p:cNvSpPr txBox="1"/>
          <p:nvPr/>
        </p:nvSpPr>
        <p:spPr>
          <a:xfrm>
            <a:off x="5785769" y="4397502"/>
            <a:ext cx="28905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https://</a:t>
            </a:r>
            <a:r>
              <a:rPr lang="cs-CZ" sz="1200" i="1" dirty="0" err="1"/>
              <a:t>www.wikiskripta.eu</a:t>
            </a:r>
            <a:r>
              <a:rPr lang="cs-CZ" sz="1200" i="1" dirty="0"/>
              <a:t>/</a:t>
            </a:r>
            <a:r>
              <a:rPr lang="cs-CZ" sz="1200" i="1" dirty="0" err="1"/>
              <a:t>w</a:t>
            </a:r>
            <a:r>
              <a:rPr lang="cs-CZ" sz="1200" i="1" dirty="0"/>
              <a:t>/</a:t>
            </a:r>
            <a:r>
              <a:rPr lang="cs-CZ" sz="1200" i="1" dirty="0" err="1"/>
              <a:t>Endost</a:t>
            </a:r>
            <a:endParaRPr lang="cs-CZ" sz="12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5568238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4">
            <a:extLst>
              <a:ext uri="{FF2B5EF4-FFF2-40B4-BE49-F238E27FC236}">
                <a16:creationId xmlns:a16="http://schemas.microsoft.com/office/drawing/2014/main" id="{7A91B26B-36A1-4C1B-912D-8F8D122C8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73" y="922716"/>
            <a:ext cx="7036632" cy="53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52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412240"/>
            <a:ext cx="1040536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Kostní buňky: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osteoblasty (nevyvinuté kostní buňky): jednojaderné buňky vzniklé z mezenchymálních kmenových buněk; syntéza a mineralizace mezibuněčné hmoty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osteocyty (vyvinuté kostní buňky): osteoblasty začleněné do nově vytvořené mezibuněčné hmoty a později uzavřeny mineralizovanou kostí; syntéza a obnova mezibuněčné hmoty, mechanoreceptory (čidla tlaku a tahu)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osteoklasty: velké mnohojaderné buňky; hlavní funkce je resorpce kostní hmoty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54238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739" y="1179290"/>
            <a:ext cx="64768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Kostní architektonika: uspořádání průběhu trámců spongiózy v kosti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uspořádání trámců odpovídá působení silokřivek, v jejichž směrech je kost namáhaná; systémy trámců probíhajících v určitých směrem se nazývají kostní trajektorie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vnitřní síly (svalová kontrakce) </a:t>
            </a:r>
            <a:r>
              <a:rPr lang="cs-CZ" sz="1800" b="1" dirty="0" err="1">
                <a:solidFill>
                  <a:schemeClr val="tx1"/>
                </a:solidFill>
              </a:rPr>
              <a:t>x</a:t>
            </a:r>
            <a:r>
              <a:rPr lang="cs-CZ" sz="1800" b="1" dirty="0">
                <a:solidFill>
                  <a:schemeClr val="tx1"/>
                </a:solidFill>
              </a:rPr>
              <a:t> vnější síly (tíhová síla)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mechanická zátěž → mohutnější trámce; nezatížené trámce → ztenčování a odbourávání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namáhání kosti: tah, tlak, ohyb, smyk, krut, kombinované, cyklické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2125F1-114C-7B2A-7DBA-823DA0D16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312" y="2028093"/>
            <a:ext cx="4127028" cy="231999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D53F258-C7AA-C3A4-32ED-5E01D6D803AD}"/>
              </a:ext>
            </a:extLst>
          </p:cNvPr>
          <p:cNvSpPr txBox="1"/>
          <p:nvPr/>
        </p:nvSpPr>
        <p:spPr>
          <a:xfrm>
            <a:off x="8733692" y="4567702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Hájek a kol., 2018</a:t>
            </a:r>
          </a:p>
        </p:txBody>
      </p:sp>
    </p:spTree>
    <p:extLst>
      <p:ext uri="{BB962C8B-B14F-4D97-AF65-F5344CB8AC3E}">
        <p14:creationId xmlns:p14="http://schemas.microsoft.com/office/powerpoint/2010/main" val="4001274201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412240"/>
            <a:ext cx="1080160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Tah: zúžení a </a:t>
            </a:r>
            <a:r>
              <a:rPr lang="cs-CZ" b="1" dirty="0">
                <a:solidFill>
                  <a:schemeClr val="tx1"/>
                </a:solidFill>
              </a:rPr>
              <a:t>prodloužení kosti, max. účinek v rovině kolmé na směr působení síly</a:t>
            </a:r>
          </a:p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Tlak: zkrácení a rozšíření kosti, ma</a:t>
            </a:r>
            <a:r>
              <a:rPr lang="cs-CZ" b="1" dirty="0">
                <a:solidFill>
                  <a:schemeClr val="tx1"/>
                </a:solidFill>
              </a:rPr>
              <a:t>x. účinek v rovině kolmé na směr působení síly</a:t>
            </a:r>
          </a:p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Ohyb: kombinace tahu a tlaku působících na různých stranách kosti: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2 mechanismy: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3-bodový ohyb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4-bodový ohyb</a:t>
            </a:r>
          </a:p>
          <a:p>
            <a:pPr marL="457200" lvl="1" indent="0"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355832638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412240"/>
            <a:ext cx="583298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Smyk: síla působí kolmo na povrch kosti, posun částí proti sobě při poranění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Krut: rotační pohyb kolem podélné osy, diagonální zlomenina pod úhlem 45 st.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Odolnost zatížení větší při působení tahu a tlaku!</a:t>
            </a:r>
          </a:p>
        </p:txBody>
      </p:sp>
    </p:spTree>
    <p:extLst>
      <p:ext uri="{BB962C8B-B14F-4D97-AF65-F5344CB8AC3E}">
        <p14:creationId xmlns:p14="http://schemas.microsoft.com/office/powerpoint/2010/main" val="3093698343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445" y="4071425"/>
            <a:ext cx="10107601" cy="278657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B – mez trvalé deformace, umístěná na přechodu elastických (vratné změny) a plastických (zachování deformace) deformací.</a:t>
            </a:r>
          </a:p>
          <a:p>
            <a:r>
              <a:rPr lang="cs-CZ" b="1" dirty="0">
                <a:solidFill>
                  <a:schemeClr val="tx1"/>
                </a:solidFill>
              </a:rPr>
              <a:t>B‘ – velikost zátěže na jednotku plochy způsobující nevratné deformace kosti.</a:t>
            </a:r>
          </a:p>
          <a:p>
            <a:r>
              <a:rPr lang="cs-CZ" b="1" dirty="0">
                <a:solidFill>
                  <a:schemeClr val="tx1"/>
                </a:solidFill>
              </a:rPr>
              <a:t>C – mezní bod, ve kterém dochází k poškození kosti.</a:t>
            </a:r>
          </a:p>
          <a:p>
            <a:r>
              <a:rPr lang="cs-CZ" b="1" dirty="0">
                <a:solidFill>
                  <a:schemeClr val="tx1"/>
                </a:solidFill>
              </a:rPr>
              <a:t>C‘ – mez pevnosti. </a:t>
            </a:r>
          </a:p>
          <a:p>
            <a:r>
              <a:rPr lang="cs-CZ" b="1" dirty="0">
                <a:solidFill>
                  <a:schemeClr val="tx1"/>
                </a:solidFill>
              </a:rPr>
              <a:t>Obsah plochy pod křivkou (míra zátěže, velikost deformace, velikost uložené energie) = pevnost materiálu.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A691F2-3268-8B75-A2C8-B4AFDA56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470" y="1421618"/>
            <a:ext cx="6231921" cy="25908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15698F6-DC3E-1E0D-5AFD-622BB76E6E9E}"/>
              </a:ext>
            </a:extLst>
          </p:cNvPr>
          <p:cNvSpPr txBox="1"/>
          <p:nvPr/>
        </p:nvSpPr>
        <p:spPr>
          <a:xfrm>
            <a:off x="8383391" y="3764964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1381567504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445" y="4071425"/>
            <a:ext cx="10107601" cy="278657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Sklon křivky v elastické oblasti = hodnota tuhosti (míra schopnosti odolávat deformaci).</a:t>
            </a:r>
          </a:p>
          <a:p>
            <a:r>
              <a:rPr lang="cs-CZ" b="1" dirty="0">
                <a:solidFill>
                  <a:schemeClr val="tx1"/>
                </a:solidFill>
              </a:rPr>
              <a:t>Tg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</a:t>
            </a:r>
            <a:r>
              <a:rPr lang="cs-CZ" b="1" dirty="0">
                <a:solidFill>
                  <a:schemeClr val="tx1"/>
                </a:solidFill>
                <a:effectLst/>
              </a:rPr>
              <a:t> - modul pružnosti</a:t>
            </a:r>
          </a:p>
          <a:p>
            <a:r>
              <a:rPr lang="cs-CZ" b="1" dirty="0">
                <a:solidFill>
                  <a:schemeClr val="tx1"/>
                </a:solidFill>
              </a:rPr>
              <a:t>Hookovo rozpětí – oblast křivky s lineárním vztahem mezi zátěží a deformací.</a:t>
            </a:r>
          </a:p>
          <a:p>
            <a:r>
              <a:rPr lang="cs-CZ" b="1" dirty="0">
                <a:solidFill>
                  <a:schemeClr val="tx1"/>
                </a:solidFill>
              </a:rPr>
              <a:t>Hookův zákon: 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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= E.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 ( normálové napětí, E modul pružnosti,  relativní deformace) = </a:t>
            </a:r>
            <a:r>
              <a:rPr lang="cs-CZ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pružná deformace materiálu působením zevní síly. </a:t>
            </a:r>
            <a:endParaRPr lang="cs-CZ" sz="18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A691F2-3268-8B75-A2C8-B4AFDA56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470" y="1421618"/>
            <a:ext cx="6231921" cy="25908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20AD8D5-FE6A-29FC-228B-C0956CA8024F}"/>
              </a:ext>
            </a:extLst>
          </p:cNvPr>
          <p:cNvSpPr txBox="1"/>
          <p:nvPr/>
        </p:nvSpPr>
        <p:spPr>
          <a:xfrm>
            <a:off x="8383391" y="3735503"/>
            <a:ext cx="113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877987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 fontScale="85000" lnSpcReduction="20000"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sz="2100" b="1" dirty="0">
                <a:solidFill>
                  <a:schemeClr val="tx1"/>
                </a:solidFill>
              </a:rPr>
              <a:t>Vztahy mezi prvky:</a:t>
            </a:r>
          </a:p>
          <a:p>
            <a:pPr marL="0" indent="0">
              <a:buNone/>
            </a:pPr>
            <a:endParaRPr lang="cs-CZ" sz="21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r>
              <a:rPr lang="cs-CZ" sz="2100" b="1" dirty="0">
                <a:solidFill>
                  <a:schemeClr val="tx1"/>
                </a:solidFill>
              </a:rPr>
              <a:t>Chování systému: </a:t>
            </a:r>
          </a:p>
          <a:p>
            <a:pPr lvl="1"/>
            <a:r>
              <a:rPr lang="cs-CZ" sz="2100" b="1" dirty="0">
                <a:solidFill>
                  <a:schemeClr val="tx1"/>
                </a:solidFill>
              </a:rPr>
              <a:t>souhrn funkcí výkonných orgánů (efektorů), kterými systém komunikuje s okolním prostředím (vztah systém – okolí).</a:t>
            </a:r>
          </a:p>
          <a:p>
            <a:pPr marL="0" indent="0">
              <a:buNone/>
            </a:pPr>
            <a:endParaRPr lang="cs-CZ" sz="21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3BD820-6CF8-5E61-4287-CA739AE49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630" y="1441735"/>
            <a:ext cx="5005754" cy="366972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B26678D-79C8-8416-EC2A-67405F6423D0}"/>
              </a:ext>
            </a:extLst>
          </p:cNvPr>
          <p:cNvSpPr txBox="1"/>
          <p:nvPr/>
        </p:nvSpPr>
        <p:spPr>
          <a:xfrm>
            <a:off x="9906296" y="4834465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3018824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6" y="1377516"/>
            <a:ext cx="10801607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dirty="0" err="1">
                <a:solidFill>
                  <a:schemeClr val="tx1"/>
                </a:solidFill>
              </a:rPr>
              <a:t>Wolffův</a:t>
            </a:r>
            <a:r>
              <a:rPr lang="cs-CZ" sz="1800" b="1" dirty="0">
                <a:solidFill>
                  <a:schemeClr val="tx1"/>
                </a:solidFill>
              </a:rPr>
              <a:t> zákon: zevní tvar, vnitřní struktura i funkční zatížení kosti jsou ve vzájemné harmonii. Při jakékoliv změně dochází k přestavbě kosti, jejímž cílem je dosažení původního stavu rovnováhy.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Osteogenní stimul: dynamická intermitentní zátěž generovaná tahem svalů, gravitace.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Úroveň pohybové aktivity, věk, zdravotní stav, výživa.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Osteoporóza.</a:t>
            </a:r>
          </a:p>
          <a:p>
            <a:pPr lvl="1">
              <a:lnSpc>
                <a:spcPct val="150000"/>
              </a:lnSpc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3617791634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6" y="1377516"/>
            <a:ext cx="10801607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Šlachy: přenos svalové síly na kost/chrupavku.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Vazy: stabilizace kloubu, v krajních situacích vymezují pohyblivost kloubního spojení.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70% voda, 30% pevná složka (z toho ¾ kolagen),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1. elastinová vlákna: pružná deformace až 150%, menší mez pevnosti (3 </a:t>
            </a:r>
            <a:r>
              <a:rPr lang="cs-CZ" sz="1800" b="1" dirty="0" err="1">
                <a:solidFill>
                  <a:schemeClr val="tx1"/>
                </a:solidFill>
              </a:rPr>
              <a:t>MPa</a:t>
            </a:r>
            <a:r>
              <a:rPr lang="cs-CZ" sz="1800" b="1">
                <a:solidFill>
                  <a:schemeClr val="tx1"/>
                </a:solidFill>
              </a:rPr>
              <a:t>). Překročení </a:t>
            </a:r>
            <a:r>
              <a:rPr lang="cs-CZ" sz="1800" b="1" dirty="0">
                <a:solidFill>
                  <a:schemeClr val="tx1"/>
                </a:solidFill>
              </a:rPr>
              <a:t>protažení nad danou mez: nevratná deformace a ztráta pružnosti.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2. kolagenní vlákna: základní stavební jednotka, větší pevnost a tuhost (zatížení 150 </a:t>
            </a:r>
            <a:r>
              <a:rPr lang="cs-CZ" sz="1800" b="1" dirty="0" err="1">
                <a:solidFill>
                  <a:schemeClr val="tx1"/>
                </a:solidFill>
              </a:rPr>
              <a:t>MPa</a:t>
            </a:r>
            <a:r>
              <a:rPr lang="cs-CZ" sz="1800" b="1" dirty="0">
                <a:solidFill>
                  <a:schemeClr val="tx1"/>
                </a:solidFill>
              </a:rPr>
              <a:t>), protažení pouze 10%.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Ne vždy výše dané zastoupení (vazivo spojující meziobratlové oblouky větší množství elastické složky – skoro ¾).</a:t>
            </a:r>
          </a:p>
          <a:p>
            <a:pPr lvl="1">
              <a:lnSpc>
                <a:spcPct val="150000"/>
              </a:lnSpc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644486711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6" y="1377516"/>
            <a:ext cx="10801607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Uspořádání kolagenních vláken: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Šlachy: kolagenní vlákna paralelně.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Vazy: neuspořádaná struktura (závisí na </a:t>
            </a:r>
            <a:r>
              <a:rPr lang="cs-CZ" sz="1800" b="1" dirty="0" err="1">
                <a:solidFill>
                  <a:schemeClr val="tx1"/>
                </a:solidFill>
              </a:rPr>
              <a:t>fci</a:t>
            </a:r>
            <a:r>
              <a:rPr lang="cs-CZ" sz="1800" b="1" dirty="0">
                <a:solidFill>
                  <a:schemeClr val="tx1"/>
                </a:solidFill>
              </a:rPr>
              <a:t> vazu).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Odolnost v tahu, menší odolnost v tlaku a smyku.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Větší obsah elastinu + rozdíl v uspořádání vláken kolagenu: menší pevnost, větší křehkost vazu.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Šlachy: jeden směr dominantní, který určuje působení tahové síly svalu.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Pevnost šlachy v tahu 2x větší než daného svalu.</a:t>
            </a:r>
          </a:p>
          <a:p>
            <a:pPr marL="457200" lvl="1" indent="0"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4144919552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dirty="0" err="1">
                <a:solidFill>
                  <a:schemeClr val="tx1"/>
                </a:solidFill>
              </a:rPr>
              <a:t>Viskoelasticita</a:t>
            </a:r>
            <a:r>
              <a:rPr lang="cs-CZ" sz="1800" b="1" dirty="0">
                <a:solidFill>
                  <a:schemeClr val="tx1"/>
                </a:solidFill>
              </a:rPr>
              <a:t> – základní vlastnost šlach a vazů.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Viskózní tekutina: zabraňuje okamžité deformaci (narozdíl od pouze elastických látek).</a:t>
            </a:r>
          </a:p>
          <a:p>
            <a:pPr lvl="2">
              <a:lnSpc>
                <a:spcPct val="150000"/>
              </a:lnSpc>
            </a:pPr>
            <a:r>
              <a:rPr lang="cs-CZ" sz="1800" b="1" dirty="0" err="1">
                <a:solidFill>
                  <a:schemeClr val="tx1"/>
                </a:solidFill>
              </a:rPr>
              <a:t>Creep</a:t>
            </a:r>
            <a:r>
              <a:rPr lang="cs-CZ" sz="1800" b="1" dirty="0">
                <a:solidFill>
                  <a:schemeClr val="tx1"/>
                </a:solidFill>
              </a:rPr>
              <a:t> (tečení): pozvolné protahování materiálu v čase při konstantní zátěži 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</a:t>
            </a:r>
            <a:r>
              <a:rPr lang="cs-CZ" sz="1800" b="1" dirty="0">
                <a:solidFill>
                  <a:schemeClr val="tx1"/>
                </a:solidFill>
                <a:effectLst/>
              </a:rPr>
              <a:t> asymptomatická deformac</a:t>
            </a:r>
            <a:r>
              <a:rPr lang="cs-CZ" sz="1800" b="1" dirty="0">
                <a:solidFill>
                  <a:schemeClr val="tx1"/>
                </a:solidFill>
              </a:rPr>
              <a:t>e materiálu až do okamžiku zastavení deformace (pozn. efektivnější pomalejší provedení pohybu do konečné polohy a následná výdrž při konstantním napětí v rámci progrese flexibility) (obr str 33)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Napěťová relaxace: pokles napětí po jeho počátečním nárůstu při konstantní délce.</a:t>
            </a:r>
          </a:p>
        </p:txBody>
      </p:sp>
    </p:spTree>
    <p:extLst>
      <p:ext uri="{BB962C8B-B14F-4D97-AF65-F5344CB8AC3E}">
        <p14:creationId xmlns:p14="http://schemas.microsoft.com/office/powerpoint/2010/main" val="4195421741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8A38837-0B84-1FF0-E1AB-2A5DCBDC2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698" y="219367"/>
            <a:ext cx="7772400" cy="30226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5DD114F-5C6D-EC25-17A8-5CFADE078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698" y="3429000"/>
            <a:ext cx="7772400" cy="318921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B71C53-4B93-A0F3-12C5-176F681C373B}"/>
              </a:ext>
            </a:extLst>
          </p:cNvPr>
          <p:cNvSpPr txBox="1"/>
          <p:nvPr/>
        </p:nvSpPr>
        <p:spPr>
          <a:xfrm>
            <a:off x="10296669" y="6199085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2499479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460" y="1179290"/>
            <a:ext cx="10723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Chrupavka: pojivová tkáň složená z chondrocytů + základní hmoty (vláknitá složka = pružnost a pevnost, proteoglykany)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bezcévná, nemá inervaci;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perichondrium: vazivový obal tvořící pouzdro chrupavky (obsahuje cévy a drobné nervy), zpevňuje chrupavku,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t</a:t>
            </a:r>
            <a:r>
              <a:rPr lang="cs-CZ" sz="1800" b="1" dirty="0">
                <a:solidFill>
                  <a:schemeClr val="tx1"/>
                </a:solidFill>
              </a:rPr>
              <a:t>ypy: hyalinní (krytí kloubních ploch), vazivová, elastická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h</a:t>
            </a:r>
            <a:r>
              <a:rPr lang="cs-CZ" sz="1800" b="1" dirty="0">
                <a:solidFill>
                  <a:schemeClr val="tx1"/>
                </a:solidFill>
              </a:rPr>
              <a:t>yalinní: přenos tlaku z kosti na kost = zajištění pružného kontaktu (snížen tření, rovnoměrné rozložení působící síly, tlumení nárazů).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síť kolagenních vláken (několik vrstev): </a:t>
            </a:r>
          </a:p>
          <a:p>
            <a:pPr lvl="3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povrchová (rovnoběžně s povrchem), </a:t>
            </a:r>
          </a:p>
          <a:p>
            <a:pPr lvl="3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hlubší (náhodné uspořádání), </a:t>
            </a:r>
          </a:p>
          <a:p>
            <a:pPr>
              <a:lnSpc>
                <a:spcPct val="150000"/>
              </a:lnSpc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  <a:p>
            <a:pPr marL="1371600" lvl="3" indent="0">
              <a:lnSpc>
                <a:spcPct val="150000"/>
              </a:lnSpc>
              <a:buNone/>
            </a:pPr>
            <a:endParaRPr lang="cs-CZ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07172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 lvl="3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vrstva různě široká,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síť vláken tenčí než u vazivových vláken, architektonika odpovídá zatížení chrupavky,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60% voda, 80% v okolí povrchu chrupavky (směrem do hloubky klesá),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porézní, permeabilní tkáň,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anizotropní, nehomogenní, fyziologické zatížení v tlaku,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mez pevnosti v tahu cca 5% pevnosti kosti,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pružnost závislá na obsahu vody, permeabilitě a tloušťce vrstvy chrupavky,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při zatížení kloubu dochází k pružné deformaci chrupavky a vytlačení tekutiny do kloubní štěrbiny; při odlehčení proudí tekutina zpět do chrupavky.</a:t>
            </a:r>
          </a:p>
          <a:p>
            <a:pPr lvl="1">
              <a:lnSpc>
                <a:spcPct val="150000"/>
              </a:lnSpc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endParaRPr lang="cs-CZ" sz="1400" b="1" dirty="0">
              <a:solidFill>
                <a:schemeClr val="tx1"/>
              </a:solidFill>
            </a:endParaRPr>
          </a:p>
          <a:p>
            <a:pPr marL="1371600" lvl="3" indent="0">
              <a:lnSpc>
                <a:spcPct val="150000"/>
              </a:lnSpc>
              <a:buNone/>
            </a:pPr>
            <a:endParaRPr lang="cs-CZ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31206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Konstantní zátěž (tlak) neznamená konstantní deformaci, deformace zvyšována v čase s postupným vytlačováním tekutiny do okamžiku jejího úplného vytlačení.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Napěťová relaxace: tlak na počátku způsobí náhlý nárůst zatížení chrupavky, postupem času zatížení konstantní díky zvětšení plochy (deformace).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1371600" lvl="3" indent="0">
              <a:lnSpc>
                <a:spcPct val="150000"/>
              </a:lnSpc>
              <a:buNone/>
            </a:pPr>
            <a:endParaRPr lang="cs-CZ" sz="14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4EF269-15EE-E501-5EA9-7C24CEC1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97" y="3570145"/>
            <a:ext cx="4451095" cy="24906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F81C96F-28AB-E4F8-71C4-1C4932100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946" y="3473709"/>
            <a:ext cx="5564331" cy="30549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6604230-2E6E-0E70-8898-93338497F239}"/>
              </a:ext>
            </a:extLst>
          </p:cNvPr>
          <p:cNvSpPr txBox="1"/>
          <p:nvPr/>
        </p:nvSpPr>
        <p:spPr>
          <a:xfrm>
            <a:off x="2731476" y="6330410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3396657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velmi nízká úroveň látkové výměny a anaerobní typ metabolismu → poraněná chrupavka v kloubní dutině poměrně dlouho přežívá (zvláště v mladším věku) a může i pomalu růst, zároveň důvody špatného hojení chrupavky (větší defekty nereparabilní)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v dětství: opotřebení chrupavky kompenzováno mírným růstem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dospělosti: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chrupavka neroste, buněk ubývá → opotřebení částečné, kompenzováno po určitou dobu zmnožením amorfní mezibuněčné hmoty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změna složení amorfní hmoty → u starších osob ztráta viskozity mezibuněčné hmoty + snížení schopnosti chrupavky vázat vodu → snížení chrupavky, obnažení vazivových vláken povrchových vrstev a jejich vystavení přímému mechanickému tlaku kloubních ploch → iniciální proces artrózy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69582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Kloubní spojení: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Typy: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víceosé: kulový volný/omezený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dvouosé: elipsovitý, sedlový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jednoosé: válcový, kladkový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plochý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tuhý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7438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539940"/>
            <a:ext cx="8915400" cy="51304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Množina vstupů: X = {X</a:t>
            </a:r>
            <a:r>
              <a:rPr lang="cs-CZ" b="1" baseline="-25000" dirty="0">
                <a:solidFill>
                  <a:schemeClr val="tx1"/>
                </a:solidFill>
              </a:rPr>
              <a:t>1</a:t>
            </a:r>
            <a:r>
              <a:rPr lang="cs-CZ" b="1" dirty="0">
                <a:solidFill>
                  <a:schemeClr val="tx1"/>
                </a:solidFill>
              </a:rPr>
              <a:t>; X</a:t>
            </a:r>
            <a:r>
              <a:rPr lang="cs-CZ" b="1" baseline="-25000" dirty="0">
                <a:solidFill>
                  <a:schemeClr val="tx1"/>
                </a:solidFill>
              </a:rPr>
              <a:t>2</a:t>
            </a:r>
            <a:r>
              <a:rPr lang="cs-CZ" b="1" dirty="0">
                <a:solidFill>
                  <a:schemeClr val="tx1"/>
                </a:solidFill>
              </a:rPr>
              <a:t> ; …. ;</a:t>
            </a:r>
            <a:r>
              <a:rPr lang="cs-CZ" b="1" dirty="0" err="1">
                <a:solidFill>
                  <a:schemeClr val="tx1"/>
                </a:solidFill>
              </a:rPr>
              <a:t>X</a:t>
            </a:r>
            <a:r>
              <a:rPr lang="cs-CZ" b="1" baseline="-25000" dirty="0" err="1">
                <a:solidFill>
                  <a:schemeClr val="tx1"/>
                </a:solidFill>
              </a:rPr>
              <a:t>p</a:t>
            </a:r>
            <a:r>
              <a:rPr lang="cs-CZ" b="1" dirty="0">
                <a:solidFill>
                  <a:schemeClr val="tx1"/>
                </a:solidFill>
              </a:rPr>
              <a:t>}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Množina výstupů: </a:t>
            </a:r>
            <a:r>
              <a:rPr lang="cs-CZ" b="1" dirty="0" err="1">
                <a:solidFill>
                  <a:schemeClr val="tx1"/>
                </a:solidFill>
              </a:rPr>
              <a:t>Y</a:t>
            </a:r>
            <a:r>
              <a:rPr lang="cs-CZ" b="1" dirty="0">
                <a:solidFill>
                  <a:schemeClr val="tx1"/>
                </a:solidFill>
              </a:rPr>
              <a:t>= {Y</a:t>
            </a:r>
            <a:r>
              <a:rPr lang="cs-CZ" b="1" baseline="-25000" dirty="0">
                <a:solidFill>
                  <a:schemeClr val="tx1"/>
                </a:solidFill>
              </a:rPr>
              <a:t>1</a:t>
            </a:r>
            <a:r>
              <a:rPr lang="cs-CZ" b="1" dirty="0">
                <a:solidFill>
                  <a:schemeClr val="tx1"/>
                </a:solidFill>
              </a:rPr>
              <a:t>; Y</a:t>
            </a:r>
            <a:r>
              <a:rPr lang="cs-CZ" b="1" baseline="-25000" dirty="0">
                <a:solidFill>
                  <a:schemeClr val="tx1"/>
                </a:solidFill>
              </a:rPr>
              <a:t>2</a:t>
            </a:r>
            <a:r>
              <a:rPr lang="cs-CZ" b="1" dirty="0">
                <a:solidFill>
                  <a:schemeClr val="tx1"/>
                </a:solidFill>
              </a:rPr>
              <a:t> ; …. ;</a:t>
            </a:r>
            <a:r>
              <a:rPr lang="cs-CZ" b="1" dirty="0" err="1">
                <a:solidFill>
                  <a:schemeClr val="tx1"/>
                </a:solidFill>
              </a:rPr>
              <a:t>Y</a:t>
            </a:r>
            <a:r>
              <a:rPr lang="cs-CZ" b="1" baseline="-25000" dirty="0" err="1">
                <a:solidFill>
                  <a:schemeClr val="tx1"/>
                </a:solidFill>
              </a:rPr>
              <a:t>q</a:t>
            </a:r>
            <a:r>
              <a:rPr lang="cs-CZ" b="1" dirty="0">
                <a:solidFill>
                  <a:schemeClr val="tx1"/>
                </a:solidFill>
              </a:rPr>
              <a:t>}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Např. vstupy (déšť, vítr, teplota) = nastartování termoregulačních mechanismů a chování, aj.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Zvedání břemene (</a:t>
            </a:r>
            <a:r>
              <a:rPr lang="cs-CZ" b="1" dirty="0" err="1">
                <a:solidFill>
                  <a:schemeClr val="tx1"/>
                </a:solidFill>
              </a:rPr>
              <a:t>info</a:t>
            </a:r>
            <a:r>
              <a:rPr lang="cs-CZ" b="1" dirty="0">
                <a:solidFill>
                  <a:schemeClr val="tx1"/>
                </a:solidFill>
              </a:rPr>
              <a:t> o m, T, povrchu → prostorová a časová sumace ke ↑ svalové síly → zvednutí břemene).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4" name="Proces 3">
            <a:extLst>
              <a:ext uri="{FF2B5EF4-FFF2-40B4-BE49-F238E27FC236}">
                <a16:creationId xmlns:a16="http://schemas.microsoft.com/office/drawing/2014/main" id="{508D46ED-1C31-C508-827D-3237DC9BF138}"/>
              </a:ext>
            </a:extLst>
          </p:cNvPr>
          <p:cNvSpPr/>
          <p:nvPr/>
        </p:nvSpPr>
        <p:spPr>
          <a:xfrm>
            <a:off x="3248893" y="2820830"/>
            <a:ext cx="4185139" cy="1992923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B9BDD493-918E-F15A-A1FB-E912E81F8A0B}"/>
                  </a:ext>
                </a:extLst>
              </p14:cNvPr>
              <p14:cNvContentPartPr/>
              <p14:nvPr/>
            </p14:nvContentPartPr>
            <p14:xfrm>
              <a:off x="3757218" y="4243486"/>
              <a:ext cx="22320" cy="1321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B9BDD493-918E-F15A-A1FB-E912E81F8A0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8218" y="4234486"/>
                <a:ext cx="39960" cy="1497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ovéPole 14">
            <a:extLst>
              <a:ext uri="{FF2B5EF4-FFF2-40B4-BE49-F238E27FC236}">
                <a16:creationId xmlns:a16="http://schemas.microsoft.com/office/drawing/2014/main" id="{BA0E51DA-0640-CCFD-7685-1D303EA4DA50}"/>
              </a:ext>
            </a:extLst>
          </p:cNvPr>
          <p:cNvSpPr txBox="1"/>
          <p:nvPr/>
        </p:nvSpPr>
        <p:spPr>
          <a:xfrm>
            <a:off x="4223781" y="2375931"/>
            <a:ext cx="27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↓x</a:t>
            </a:r>
            <a:r>
              <a:rPr lang="cs-CZ" baseline="-25000" dirty="0"/>
              <a:t>1    </a:t>
            </a:r>
            <a:r>
              <a:rPr lang="cs-CZ" dirty="0"/>
              <a:t>↓x</a:t>
            </a:r>
            <a:r>
              <a:rPr lang="cs-CZ" baseline="-25000" dirty="0"/>
              <a:t>2    </a:t>
            </a:r>
            <a:r>
              <a:rPr lang="cs-CZ" dirty="0"/>
              <a:t>↓</a:t>
            </a:r>
            <a:r>
              <a:rPr lang="cs-CZ" b="1" dirty="0" err="1"/>
              <a:t>x</a:t>
            </a:r>
            <a:r>
              <a:rPr lang="cs-CZ" b="1" dirty="0"/>
              <a:t>    </a:t>
            </a:r>
            <a:r>
              <a:rPr lang="cs-CZ" dirty="0"/>
              <a:t>↓</a:t>
            </a:r>
            <a:r>
              <a:rPr lang="cs-CZ" dirty="0" err="1"/>
              <a:t>x</a:t>
            </a:r>
            <a:r>
              <a:rPr lang="cs-CZ" baseline="-25000" dirty="0" err="1"/>
              <a:t>p</a:t>
            </a:r>
            <a:endParaRPr lang="cs-CZ" baseline="-250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7BC8EEA-D937-CFD3-43B7-EA2AE56B6FE0}"/>
              </a:ext>
            </a:extLst>
          </p:cNvPr>
          <p:cNvSpPr txBox="1"/>
          <p:nvPr/>
        </p:nvSpPr>
        <p:spPr>
          <a:xfrm>
            <a:off x="4103783" y="4889320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↓y</a:t>
            </a:r>
            <a:r>
              <a:rPr lang="cs-CZ" baseline="-25000" dirty="0"/>
              <a:t>1    </a:t>
            </a:r>
            <a:r>
              <a:rPr lang="cs-CZ" dirty="0"/>
              <a:t>↓y</a:t>
            </a:r>
            <a:r>
              <a:rPr lang="cs-CZ" baseline="-25000" dirty="0"/>
              <a:t>2</a:t>
            </a:r>
            <a:r>
              <a:rPr lang="cs-CZ" dirty="0"/>
              <a:t>     ↓</a:t>
            </a:r>
            <a:r>
              <a:rPr lang="cs-CZ" b="1" dirty="0" err="1"/>
              <a:t>y</a:t>
            </a:r>
            <a:r>
              <a:rPr lang="cs-CZ" b="1" dirty="0"/>
              <a:t>    </a:t>
            </a:r>
            <a:r>
              <a:rPr lang="cs-CZ" dirty="0"/>
              <a:t>↓</a:t>
            </a:r>
            <a:r>
              <a:rPr lang="cs-CZ" dirty="0" err="1"/>
              <a:t>y</a:t>
            </a:r>
            <a:r>
              <a:rPr lang="cs-CZ" baseline="-25000" dirty="0" err="1"/>
              <a:t>q</a:t>
            </a:r>
            <a:r>
              <a:rPr lang="cs-CZ" baseline="-25000" dirty="0"/>
              <a:t> </a:t>
            </a:r>
            <a:r>
              <a:rPr lang="cs-CZ" dirty="0"/>
              <a:t> 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30DB59A-C605-768C-26FE-EBA476F78B71}"/>
              </a:ext>
            </a:extLst>
          </p:cNvPr>
          <p:cNvSpPr txBox="1"/>
          <p:nvPr/>
        </p:nvSpPr>
        <p:spPr>
          <a:xfrm>
            <a:off x="7194465" y="4911095"/>
            <a:ext cx="113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2809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Kloubní spojení: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Pohyby v kloubu: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kombinace lineárního a úhlového pohybu, úhlový je dominantnější.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úhlový pohyb: všechny body na segmentu se pohybují po dráze, která je součástí kružnice (velikost dráhy vyjádřena velikostí úhlu)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translační pohyb: všechny body pohybujícího se segmentu urazí stejnou dráhu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hlavní pohyby v kulovitém kloubu: FLX/EXT, ADBK/ADDK, ROT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cirkumdukce: FLX/EXT+ABDK/ADDK</a:t>
            </a:r>
          </a:p>
          <a:p>
            <a:pPr lvl="2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42451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56C46A5-13BE-CF29-662E-ECE66AD65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522" y="1491272"/>
            <a:ext cx="7422757" cy="343241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90A480A-4D18-22C3-313F-B9A3876DA77C}"/>
              </a:ext>
            </a:extLst>
          </p:cNvPr>
          <p:cNvSpPr txBox="1"/>
          <p:nvPr/>
        </p:nvSpPr>
        <p:spPr>
          <a:xfrm>
            <a:off x="5533292" y="5017477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401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Kloubní spojení: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Pohyby v synoviálním kloubu: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rotace: nemění se místo kontaktu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klouzání: pohyb kloubních povrchů proti sobě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valení: osa otáčení v místě kontaktu ploch</a:t>
            </a:r>
          </a:p>
          <a:p>
            <a:pPr lvl="1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36AAEE-1A79-47C2-537E-2B1D2EE60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584" y="4075658"/>
            <a:ext cx="7772400" cy="25751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7E2430A-F9A2-4EB5-24DB-F2FD2D1D4CD5}"/>
              </a:ext>
            </a:extLst>
          </p:cNvPr>
          <p:cNvSpPr txBox="1"/>
          <p:nvPr/>
        </p:nvSpPr>
        <p:spPr>
          <a:xfrm>
            <a:off x="9362884" y="6236248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3990239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422082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179290"/>
            <a:ext cx="10862567" cy="5151120"/>
          </a:xfrm>
        </p:spPr>
        <p:txBody>
          <a:bodyPr>
            <a:noAutofit/>
          </a:bodyPr>
          <a:lstStyle/>
          <a:p>
            <a:r>
              <a:rPr lang="cs-CZ" sz="2000" b="1" dirty="0" err="1">
                <a:solidFill>
                  <a:schemeClr val="tx1"/>
                </a:solidFill>
              </a:rPr>
              <a:t>Discus</a:t>
            </a:r>
            <a:r>
              <a:rPr lang="cs-CZ" sz="2000" b="1" dirty="0">
                <a:solidFill>
                  <a:schemeClr val="tx1"/>
                </a:solidFill>
              </a:rPr>
              <a:t> et </a:t>
            </a:r>
            <a:r>
              <a:rPr lang="cs-CZ" sz="2000" b="1" dirty="0" err="1">
                <a:solidFill>
                  <a:schemeClr val="tx1"/>
                </a:solidFill>
              </a:rPr>
              <a:t>meniscus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articularis</a:t>
            </a:r>
            <a:r>
              <a:rPr lang="cs-CZ" sz="2000" b="1" dirty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- útvary z vazivové chrupavky mezi kloubními konci kostí, které na své periferii 	přechází do vaziva kloubního pouzdra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- </a:t>
            </a:r>
            <a:r>
              <a:rPr lang="cs-CZ" sz="2000" b="1" dirty="0" err="1">
                <a:solidFill>
                  <a:schemeClr val="tx1"/>
                </a:solidFill>
              </a:rPr>
              <a:t>discus</a:t>
            </a:r>
            <a:r>
              <a:rPr lang="cs-CZ" sz="2000" b="1" dirty="0">
                <a:solidFill>
                  <a:schemeClr val="tx1"/>
                </a:solidFill>
              </a:rPr>
              <a:t>: plná stejně tlustá destička rozdělující vnitřní prostor kloubu na 2 štěrbiny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- </a:t>
            </a:r>
            <a:r>
              <a:rPr lang="cs-CZ" sz="2000" b="1" dirty="0" err="1">
                <a:solidFill>
                  <a:schemeClr val="tx1"/>
                </a:solidFill>
              </a:rPr>
              <a:t>menis</a:t>
            </a:r>
            <a:r>
              <a:rPr lang="cs-CZ" sz="2000" b="1" dirty="0">
                <a:solidFill>
                  <a:schemeClr val="tx1"/>
                </a:solidFill>
              </a:rPr>
              <a:t>	</a:t>
            </a:r>
            <a:r>
              <a:rPr lang="cs-CZ" sz="2000" b="1" dirty="0" err="1">
                <a:solidFill>
                  <a:schemeClr val="tx1"/>
                </a:solidFill>
              </a:rPr>
              <a:t>cus</a:t>
            </a:r>
            <a:r>
              <a:rPr lang="cs-CZ" sz="2000" b="1" dirty="0">
                <a:solidFill>
                  <a:schemeClr val="tx1"/>
                </a:solidFill>
              </a:rPr>
              <a:t>: tvar srpu, na okrajích vysoký a směrem ke středu kloubní plochy se 	snižuje, neodděluje artikulující kloubní plochy úplně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Fce</a:t>
            </a:r>
            <a:r>
              <a:rPr lang="cs-CZ" sz="2000" b="1" dirty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1. vyrovnávají inkongruenci kloubních ploch (femur – </a:t>
            </a:r>
            <a:r>
              <a:rPr lang="cs-CZ" sz="2000" b="1" dirty="0" err="1">
                <a:solidFill>
                  <a:schemeClr val="tx1"/>
                </a:solidFill>
              </a:rPr>
              <a:t>tibie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2. zvyšují pohybové možnosti kloubu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3. </a:t>
            </a:r>
            <a:r>
              <a:rPr lang="cs-CZ" sz="2000" b="1" dirty="0" err="1">
                <a:solidFill>
                  <a:schemeClr val="tx1"/>
                </a:solidFill>
              </a:rPr>
              <a:t>shock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absorber</a:t>
            </a:r>
            <a:r>
              <a:rPr lang="cs-CZ" sz="2000" b="1" dirty="0">
                <a:solidFill>
                  <a:schemeClr val="tx1"/>
                </a:solidFill>
              </a:rPr>
              <a:t> (pružná deformace při zatížení kloubu a pohlcení části energie)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4. zabránění turbulence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	</a:t>
            </a:r>
            <a:endParaRPr lang="cs-CZ" sz="1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38091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422082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179290"/>
            <a:ext cx="10862567" cy="515112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Svalový systém:</a:t>
            </a:r>
          </a:p>
          <a:p>
            <a:r>
              <a:rPr lang="cs-CZ" b="1" dirty="0">
                <a:solidFill>
                  <a:schemeClr val="tx1"/>
                </a:solidFill>
              </a:rPr>
              <a:t>40 – 45% hmotnosti těla (55% DKK a 30% HKK)</a:t>
            </a:r>
          </a:p>
          <a:p>
            <a:r>
              <a:rPr lang="cs-CZ" b="1" dirty="0">
                <a:solidFill>
                  <a:schemeClr val="tx1"/>
                </a:solidFill>
              </a:rPr>
              <a:t>Produkce síly při zkrácení svalu</a:t>
            </a:r>
          </a:p>
          <a:p>
            <a:r>
              <a:rPr lang="cs-CZ" b="1" dirty="0">
                <a:solidFill>
                  <a:schemeClr val="tx1"/>
                </a:solidFill>
              </a:rPr>
              <a:t>Vlastnosti: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iritabilita,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konduktivita,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kontraktibilita,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adaptabilita. 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Redundance: větší počet svalů pro provedení pohybu než by bylo z mechanického hlediska nutné (počet stupňů volnosti) – stabilita, koordinace, </a:t>
            </a:r>
            <a:r>
              <a:rPr lang="cs-CZ" b="1" dirty="0" err="1">
                <a:solidFill>
                  <a:schemeClr val="tx1"/>
                </a:solidFill>
              </a:rPr>
              <a:t>stubstituce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fce</a:t>
            </a:r>
            <a:r>
              <a:rPr lang="cs-CZ" b="1" dirty="0">
                <a:solidFill>
                  <a:schemeClr val="tx1"/>
                </a:solidFill>
              </a:rPr>
              <a:t> poškozeného svalu, aj.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Agonista, antagonista, synergista, stabilizační svaly, neutralizační svaly </a:t>
            </a:r>
          </a:p>
        </p:txBody>
      </p:sp>
    </p:spTree>
    <p:extLst>
      <p:ext uri="{BB962C8B-B14F-4D97-AF65-F5344CB8AC3E}">
        <p14:creationId xmlns:p14="http://schemas.microsoft.com/office/powerpoint/2010/main" val="1550028030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23207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Kosterní svaly: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- svalové vlákno: mnohojaderná cylindrická buňka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Vlákna dlouhá 1 – 40 mm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Buňka obklopena sarkolemou (T-tubuly pro rychlejší přenos AP dovnitř buněk)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Sarkoplazmatické retikulum (skladování Ca</a:t>
            </a:r>
            <a:r>
              <a:rPr lang="cs-CZ" sz="1800" b="1" baseline="30000" dirty="0">
                <a:solidFill>
                  <a:schemeClr val="tx1"/>
                </a:solidFill>
              </a:rPr>
              <a:t>2+ </a:t>
            </a:r>
            <a:r>
              <a:rPr lang="cs-CZ" sz="1800" b="1" dirty="0">
                <a:solidFill>
                  <a:schemeClr val="tx1"/>
                </a:solidFill>
              </a:rPr>
              <a:t>iontů)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Kontraktilní aparát: myofibrily v sarkoplazmě tvořené aktinem a </a:t>
            </a:r>
            <a:r>
              <a:rPr lang="cs-CZ" sz="1800" b="1" dirty="0" err="1">
                <a:solidFill>
                  <a:schemeClr val="tx1"/>
                </a:solidFill>
              </a:rPr>
              <a:t>myosinem</a:t>
            </a:r>
            <a:endParaRPr lang="cs-CZ" sz="1800" b="1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Myosin</a:t>
            </a:r>
            <a:r>
              <a:rPr lang="cs-CZ" sz="1800" b="1" dirty="0">
                <a:solidFill>
                  <a:schemeClr val="tx1"/>
                </a:solidFill>
              </a:rPr>
              <a:t> II: dvě kulovité hlavy + dlouhý ocas; těžké a lehké řetězce</a:t>
            </a:r>
          </a:p>
          <a:p>
            <a:pPr marL="914400" lvl="2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br>
              <a:rPr lang="cs-CZ" sz="1600" b="1" dirty="0">
                <a:solidFill>
                  <a:schemeClr val="tx1"/>
                </a:solidFill>
              </a:rPr>
            </a:br>
            <a:r>
              <a:rPr lang="cs-CZ" sz="1600" b="1" dirty="0">
                <a:solidFill>
                  <a:schemeClr val="tx1"/>
                </a:solidFill>
              </a:rPr>
              <a:t>		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59F2711-05AC-4732-BD82-7A2E85AF5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17" y="4461142"/>
            <a:ext cx="3878980" cy="18489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EAA61D0-458D-4229-BACF-1C10C8CF1147}"/>
              </a:ext>
            </a:extLst>
          </p:cNvPr>
          <p:cNvSpPr txBox="1"/>
          <p:nvPr/>
        </p:nvSpPr>
        <p:spPr>
          <a:xfrm>
            <a:off x="1935700" y="6366512"/>
            <a:ext cx="9452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https://docplayer.cz/8770680-Premena-chemicke-energie-v-mechanickou.html</a:t>
            </a:r>
          </a:p>
        </p:txBody>
      </p:sp>
    </p:spTree>
    <p:extLst>
      <p:ext uri="{BB962C8B-B14F-4D97-AF65-F5344CB8AC3E}">
        <p14:creationId xmlns:p14="http://schemas.microsoft.com/office/powerpoint/2010/main" val="2301976221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232070" cy="515112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Myosin</a:t>
            </a:r>
            <a:r>
              <a:rPr lang="cs-CZ" sz="2000" b="1" dirty="0">
                <a:solidFill>
                  <a:schemeClr val="tx1"/>
                </a:solidFill>
              </a:rPr>
              <a:t> II: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hlavy – oblast vázající aktin + oblast katalyzující hydrolýzu ATP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Aktinové vlákno: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2 řetězce aktinu, troponin, </a:t>
            </a:r>
            <a:r>
              <a:rPr lang="cs-CZ" sz="1800" b="1" dirty="0" err="1">
                <a:solidFill>
                  <a:schemeClr val="tx1"/>
                </a:solidFill>
              </a:rPr>
              <a:t>tropomyosin</a:t>
            </a: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Tropomyosin</a:t>
            </a:r>
            <a:r>
              <a:rPr lang="cs-CZ" sz="1800" b="1" dirty="0">
                <a:solidFill>
                  <a:schemeClr val="tx1"/>
                </a:solidFill>
              </a:rPr>
              <a:t> – kryje aktivní místa na aktinu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Troponin: T – váže se na </a:t>
            </a:r>
            <a:r>
              <a:rPr lang="cs-CZ" sz="1800" b="1" dirty="0" err="1">
                <a:solidFill>
                  <a:schemeClr val="tx1"/>
                </a:solidFill>
              </a:rPr>
              <a:t>tropomyosin</a:t>
            </a:r>
            <a:r>
              <a:rPr lang="cs-CZ" sz="1800" b="1" dirty="0">
                <a:solidFill>
                  <a:schemeClr val="tx1"/>
                </a:solidFill>
              </a:rPr>
              <a:t>, </a:t>
            </a:r>
          </a:p>
          <a:p>
            <a:pPr marL="457200" lvl="1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    I – vázán na aktin,</a:t>
            </a:r>
          </a:p>
          <a:p>
            <a:pPr marL="457200" lvl="1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    C – vazebná místa pro Ca</a:t>
            </a:r>
            <a:r>
              <a:rPr lang="cs-CZ" sz="1800" b="1" baseline="30000" dirty="0">
                <a:solidFill>
                  <a:schemeClr val="tx1"/>
                </a:solidFill>
              </a:rPr>
              <a:t>2+</a:t>
            </a: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96341D-1B4F-43EB-8175-DE58780C6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52" y="3151426"/>
            <a:ext cx="5203382" cy="195615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C61E1E2-7739-451F-86E5-B6DC19B251E9}"/>
              </a:ext>
            </a:extLst>
          </p:cNvPr>
          <p:cNvSpPr txBox="1"/>
          <p:nvPr/>
        </p:nvSpPr>
        <p:spPr>
          <a:xfrm>
            <a:off x="9494546" y="5107585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/>
              <a:t>Ganong</a:t>
            </a:r>
            <a:r>
              <a:rPr lang="cs-CZ" sz="1400" i="1" dirty="0"/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3195609626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23207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Pruhování: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A – proužek (anizotropní): překrývají se myozinová a aktinová vlákna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I – proužek (izotropní): pouze aktinová vlákna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 – zóna: místo, kde jsou přítomna pouze myozinová vlákna (součástí A – proužku a rozdělena M – linií 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 – linie: ukotvují myozinová </a:t>
            </a:r>
            <a:r>
              <a:rPr lang="cs-CZ" sz="1800" b="1" dirty="0" err="1">
                <a:solidFill>
                  <a:schemeClr val="tx1"/>
                </a:solidFill>
              </a:rPr>
              <a:t>filamenta</a:t>
            </a:r>
            <a:r>
              <a:rPr lang="cs-CZ" sz="1800" b="1" dirty="0">
                <a:solidFill>
                  <a:schemeClr val="tx1"/>
                </a:solidFill>
              </a:rPr>
              <a:t> v jejich středu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 – linie: ukotvena aktinová </a:t>
            </a:r>
            <a:r>
              <a:rPr lang="cs-CZ" sz="1800" b="1" dirty="0" err="1">
                <a:solidFill>
                  <a:schemeClr val="tx1"/>
                </a:solidFill>
              </a:rPr>
              <a:t>filamenta</a:t>
            </a:r>
            <a:r>
              <a:rPr lang="cs-CZ" sz="1800" b="1" dirty="0">
                <a:solidFill>
                  <a:schemeClr val="tx1"/>
                </a:solidFill>
              </a:rPr>
              <a:t>, rozděluje I – proužek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Sarkomera</a:t>
            </a:r>
            <a:r>
              <a:rPr lang="cs-CZ" sz="1800" b="1" dirty="0">
                <a:solidFill>
                  <a:schemeClr val="tx1"/>
                </a:solidFill>
              </a:rPr>
              <a:t>: funkční jednotka svalu, úsek mezi 2 Z – liniemi </a:t>
            </a:r>
          </a:p>
          <a:p>
            <a:pPr marL="457200" lvl="1" indent="0">
              <a:buNone/>
            </a:pPr>
            <a:endParaRPr lang="cs-CZ" sz="1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C61E1E2-7739-451F-86E5-B6DC19B251E9}"/>
              </a:ext>
            </a:extLst>
          </p:cNvPr>
          <p:cNvSpPr txBox="1"/>
          <p:nvPr/>
        </p:nvSpPr>
        <p:spPr>
          <a:xfrm>
            <a:off x="9494546" y="510758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600" i="1" dirty="0"/>
          </a:p>
        </p:txBody>
      </p:sp>
      <p:pic>
        <p:nvPicPr>
          <p:cNvPr id="6" name="Obrázek 5" descr="Obsah obrázku voda&#10;&#10;Popis byl vytvořen automaticky">
            <a:extLst>
              <a:ext uri="{FF2B5EF4-FFF2-40B4-BE49-F238E27FC236}">
                <a16:creationId xmlns:a16="http://schemas.microsoft.com/office/drawing/2014/main" id="{1310AF62-B64C-402E-8F39-8B740CC24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67" y="4630432"/>
            <a:ext cx="5620681" cy="190216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FF665FA-1A59-4B08-96CB-BDDD88F32F10}"/>
              </a:ext>
            </a:extLst>
          </p:cNvPr>
          <p:cNvSpPr txBox="1"/>
          <p:nvPr/>
        </p:nvSpPr>
        <p:spPr>
          <a:xfrm>
            <a:off x="9774814" y="6408095"/>
            <a:ext cx="179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Ganong</a:t>
            </a:r>
            <a:r>
              <a:rPr lang="cs-CZ" sz="1400" i="1" dirty="0"/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1833916004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endParaRPr lang="cs-CZ" b="1" dirty="0"/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2A981B2E-5CAB-47AC-8F2D-1CD1E9065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05" y="1240947"/>
            <a:ext cx="7753214" cy="221381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06B197-1DE6-45C7-A6AE-928A9E8EF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25207"/>
            <a:ext cx="4322320" cy="224632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A650D07-3F7D-4032-AFC6-E00E51024F46}"/>
              </a:ext>
            </a:extLst>
          </p:cNvPr>
          <p:cNvSpPr txBox="1"/>
          <p:nvPr/>
        </p:nvSpPr>
        <p:spPr>
          <a:xfrm flipH="1">
            <a:off x="7447529" y="2883859"/>
            <a:ext cx="203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Ganong</a:t>
            </a:r>
            <a:r>
              <a:rPr lang="cs-CZ" sz="1400" i="1" dirty="0"/>
              <a:t>, 2005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518F49-41BC-4405-B270-87651BA98FE4}"/>
              </a:ext>
            </a:extLst>
          </p:cNvPr>
          <p:cNvSpPr txBox="1"/>
          <p:nvPr/>
        </p:nvSpPr>
        <p:spPr>
          <a:xfrm flipH="1">
            <a:off x="8866226" y="5971536"/>
            <a:ext cx="179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Ganong</a:t>
            </a:r>
            <a:r>
              <a:rPr lang="cs-CZ" sz="1400" i="1" dirty="0"/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1818026826"/>
      </p:ext>
    </p:extLst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Vazivo ve svalu: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 err="1">
                <a:solidFill>
                  <a:schemeClr val="tx1"/>
                </a:solidFill>
              </a:rPr>
              <a:t>Endomyzium</a:t>
            </a:r>
            <a:r>
              <a:rPr lang="cs-CZ" sz="1900" b="1" dirty="0">
                <a:solidFill>
                  <a:schemeClr val="tx1"/>
                </a:solidFill>
              </a:rPr>
              <a:t>: obaluje jednotlivá svalová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900" b="1" dirty="0">
                <a:solidFill>
                  <a:schemeClr val="tx1"/>
                </a:solidFill>
              </a:rPr>
              <a:t>      vlákna,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Perimysium: obklopuje svazky svalových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900" b="1" dirty="0">
                <a:solidFill>
                  <a:schemeClr val="tx1"/>
                </a:solidFill>
              </a:rPr>
              <a:t>     vláken,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 err="1">
                <a:solidFill>
                  <a:schemeClr val="tx1"/>
                </a:solidFill>
              </a:rPr>
              <a:t>Epimysium</a:t>
            </a:r>
            <a:r>
              <a:rPr lang="cs-CZ" sz="1900" b="1" dirty="0">
                <a:solidFill>
                  <a:schemeClr val="tx1"/>
                </a:solidFill>
              </a:rPr>
              <a:t>: vazivový obal na povrchu svalu,</a:t>
            </a:r>
            <a:endParaRPr lang="cs-CZ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zpevňuje sval a vymezuje rozsah jeho pohyblivosti,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pružnost vaziva udržována rytmickým protahováním; inaktivace → zkrácení (omezení síly svalu a zhoršení cirkulace).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900" b="1" dirty="0"/>
              <a:t>		</a:t>
            </a:r>
          </a:p>
        </p:txBody>
      </p:sp>
      <p:pic>
        <p:nvPicPr>
          <p:cNvPr id="7" name="Obrázek 6" descr="Obsah obrázku deštník&#10;&#10;Popis byl vytvořen automaticky">
            <a:extLst>
              <a:ext uri="{FF2B5EF4-FFF2-40B4-BE49-F238E27FC236}">
                <a16:creationId xmlns:a16="http://schemas.microsoft.com/office/drawing/2014/main" id="{238A1C3B-2D96-4E7A-813D-EF41CB84C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69" y="1544321"/>
            <a:ext cx="4844473" cy="26644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25EEC59-501C-4172-BD05-1DD90162327D}"/>
              </a:ext>
            </a:extLst>
          </p:cNvPr>
          <p:cNvSpPr txBox="1"/>
          <p:nvPr/>
        </p:nvSpPr>
        <p:spPr>
          <a:xfrm flipH="1">
            <a:off x="7391398" y="4368801"/>
            <a:ext cx="3672842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https://cs.wikipedia.org/wiki/Perimysium</a:t>
            </a:r>
          </a:p>
        </p:txBody>
      </p:sp>
    </p:spTree>
    <p:extLst>
      <p:ext uri="{BB962C8B-B14F-4D97-AF65-F5344CB8AC3E}">
        <p14:creationId xmlns:p14="http://schemas.microsoft.com/office/powerpoint/2010/main" val="2978242455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Pohybový systém a okolí</a:t>
            </a:r>
            <a:r>
              <a:rPr lang="cs-CZ" b="1" dirty="0">
                <a:solidFill>
                  <a:schemeClr val="tx1"/>
                </a:solidFill>
                <a:sym typeface="Wingdings" pitchFamily="2" charset="2"/>
              </a:rPr>
              <a:t>:</a:t>
            </a:r>
            <a:endParaRPr lang="cs-CZ" b="1" dirty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1"/>
                </a:solidFill>
              </a:rPr>
              <a:t>Vst</a:t>
            </a:r>
            <a:r>
              <a:rPr lang="cs-CZ" b="1" dirty="0">
                <a:solidFill>
                  <a:schemeClr val="tx1"/>
                </a:solidFill>
              </a:rPr>
              <a:t>upy a výstupy ovlivňovány okolím a současně působí na okolí systému</a:t>
            </a:r>
          </a:p>
          <a:p>
            <a:endParaRPr lang="cs-CZ" sz="1800" b="1" dirty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92479B-ACA4-A0C3-A4DC-AE1F4AEE3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690590"/>
            <a:ext cx="6705600" cy="3543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F542F78-1C79-9763-66EF-4D999B1581AE}"/>
              </a:ext>
            </a:extLst>
          </p:cNvPr>
          <p:cNvSpPr txBox="1"/>
          <p:nvPr/>
        </p:nvSpPr>
        <p:spPr>
          <a:xfrm>
            <a:off x="8163535" y="6119264"/>
            <a:ext cx="113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377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574" y="1313314"/>
            <a:ext cx="10899937" cy="5151120"/>
          </a:xfrm>
        </p:spPr>
        <p:txBody>
          <a:bodyPr>
            <a:noAutofit/>
          </a:bodyPr>
          <a:lstStyle/>
          <a:p>
            <a:r>
              <a:rPr lang="cs-CZ" sz="1900" b="1" dirty="0">
                <a:solidFill>
                  <a:schemeClr val="tx1"/>
                </a:solidFill>
              </a:rPr>
              <a:t>Nervosvalový přenos na kosterním svalu: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Spojení mezi nervovým vláknem a svalovou buňkou kosterního svalu tvoří modifikovaná synapse, tzv. nervosvalová ploténka.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Distální část axonu ztrácí myelinovou pochvu (kryta jen </a:t>
            </a:r>
            <a:r>
              <a:rPr lang="cs-CZ" sz="1800" b="1" dirty="0" err="1">
                <a:solidFill>
                  <a:schemeClr val="tx1"/>
                </a:solidFill>
              </a:rPr>
              <a:t>Schwannovými</a:t>
            </a:r>
            <a:r>
              <a:rPr lang="cs-CZ" sz="1800" b="1" dirty="0">
                <a:solidFill>
                  <a:schemeClr val="tx1"/>
                </a:solidFill>
              </a:rPr>
              <a:t> bb.) a dochází k tzv. terminálnímu větvení (počet tenkých vláken dán velikostí motorické jednotky) s acetylcholinem (mediátor). Každá konečná větévka vytváří kontakt s jedním sv. vláknem.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Zakončení se zanoří do membrány svalové buňky; pod zakončením membrána svalové buňky zvlněna a tvoří tzv. palisády.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Prostor mezi nervem a zesílenou membránou svalové buňky srovnatelný se synaptickou štěrbinou.</a:t>
            </a:r>
          </a:p>
          <a:p>
            <a:pPr marL="457200" lvl="1" indent="0">
              <a:buNone/>
            </a:pPr>
            <a:endParaRPr lang="cs-CZ" sz="17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1E014B-9FC8-43B1-823D-0D3E14A51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32" y="4698245"/>
            <a:ext cx="4921503" cy="168918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7AC0F2-6E10-4177-B4F2-AAD5910BB293}"/>
              </a:ext>
            </a:extLst>
          </p:cNvPr>
          <p:cNvSpPr txBox="1"/>
          <p:nvPr/>
        </p:nvSpPr>
        <p:spPr>
          <a:xfrm>
            <a:off x="7103445" y="6541436"/>
            <a:ext cx="1443790" cy="3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Ganong</a:t>
            </a:r>
            <a:r>
              <a:rPr lang="cs-CZ" sz="1400" i="1" dirty="0"/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3607025535"/>
      </p:ext>
    </p:extLst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Svalová kontrakce: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Při průchodu vzruchu dojde k vyplavení acetylcholinu z váčků v presynaptické membráně do synaptické štěrbiny → vazba na nikotinové acetylcholinové receptory na vrcholech palisád postsynaptické membrány → zvýšení vodivosti membrány pro Na</a:t>
            </a:r>
            <a:r>
              <a:rPr lang="cs-CZ" sz="1900" b="1" baseline="30000" dirty="0">
                <a:solidFill>
                  <a:schemeClr val="tx1"/>
                </a:solidFill>
              </a:rPr>
              <a:t>+</a:t>
            </a:r>
            <a:r>
              <a:rPr lang="cs-CZ" sz="1900" b="1" dirty="0">
                <a:solidFill>
                  <a:schemeClr val="tx1"/>
                </a:solidFill>
              </a:rPr>
              <a:t> ionty a vtékání Na</a:t>
            </a:r>
            <a:r>
              <a:rPr lang="cs-CZ" sz="1900" b="1" baseline="30000" dirty="0">
                <a:solidFill>
                  <a:schemeClr val="tx1"/>
                </a:solidFill>
              </a:rPr>
              <a:t>+</a:t>
            </a:r>
            <a:r>
              <a:rPr lang="cs-CZ" sz="1900" b="1" dirty="0">
                <a:solidFill>
                  <a:schemeClr val="tx1"/>
                </a:solidFill>
              </a:rPr>
              <a:t> iontů dovnitř buňky → depolarizace membrány na spouštěcí úroveň a vznik AP svalové buňky.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AP se šíří po celé buňce a T-tubuly je odváděn k hlubším strukturám → aktivace sarkoplazmatického retikula → vylití Ca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>
                <a:solidFill>
                  <a:schemeClr val="tx1"/>
                </a:solidFill>
              </a:rPr>
              <a:t>iontů do sarkoplazmy a jejich navázání na troponin C → změna konfigurace troponinového komplexu → zanoření </a:t>
            </a:r>
            <a:r>
              <a:rPr lang="cs-CZ" sz="1900" b="1" dirty="0" err="1">
                <a:solidFill>
                  <a:schemeClr val="tx1"/>
                </a:solidFill>
              </a:rPr>
              <a:t>tropomyosinu</a:t>
            </a:r>
            <a:r>
              <a:rPr lang="cs-CZ" sz="1900" b="1" dirty="0">
                <a:solidFill>
                  <a:schemeClr val="tx1"/>
                </a:solidFill>
              </a:rPr>
              <a:t> mezi vlákna aktinu a odkrytí vazebných míst pro </a:t>
            </a:r>
            <a:r>
              <a:rPr lang="cs-CZ" sz="1900" b="1" dirty="0" err="1">
                <a:solidFill>
                  <a:schemeClr val="tx1"/>
                </a:solidFill>
              </a:rPr>
              <a:t>myosinové</a:t>
            </a:r>
            <a:r>
              <a:rPr lang="cs-CZ" sz="1900" b="1" dirty="0">
                <a:solidFill>
                  <a:schemeClr val="tx1"/>
                </a:solidFill>
              </a:rPr>
              <a:t> hlavy.</a:t>
            </a:r>
          </a:p>
        </p:txBody>
      </p:sp>
    </p:spTree>
    <p:extLst>
      <p:ext uri="{BB962C8B-B14F-4D97-AF65-F5344CB8AC3E}">
        <p14:creationId xmlns:p14="http://schemas.microsoft.com/office/powerpoint/2010/main" val="2429736814"/>
      </p:ext>
    </p:extLst>
  </p:cSld>
  <p:clrMapOvr>
    <a:masterClrMapping/>
  </p:clrMapOvr>
  <p:transition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Po navázání hlavy </a:t>
            </a:r>
            <a:r>
              <a:rPr lang="cs-CZ" sz="1900" b="1" dirty="0" err="1">
                <a:solidFill>
                  <a:schemeClr val="tx1"/>
                </a:solidFill>
              </a:rPr>
              <a:t>myosinu</a:t>
            </a:r>
            <a:r>
              <a:rPr lang="cs-CZ" sz="1900" b="1" dirty="0">
                <a:solidFill>
                  <a:schemeClr val="tx1"/>
                </a:solidFill>
              </a:rPr>
              <a:t> na aktin → vznik příčných můstků mezi aktinem a </a:t>
            </a:r>
            <a:r>
              <a:rPr lang="cs-CZ" sz="1900" b="1" dirty="0" err="1">
                <a:solidFill>
                  <a:schemeClr val="tx1"/>
                </a:solidFill>
              </a:rPr>
              <a:t>myosinem</a:t>
            </a:r>
            <a:r>
              <a:rPr lang="cs-CZ" sz="1900" b="1" dirty="0">
                <a:solidFill>
                  <a:schemeClr val="tx1"/>
                </a:solidFill>
              </a:rPr>
              <a:t> + hydrolýza ATP navázaném na </a:t>
            </a:r>
            <a:r>
              <a:rPr lang="cs-CZ" sz="1900" b="1" dirty="0" err="1">
                <a:solidFill>
                  <a:schemeClr val="tx1"/>
                </a:solidFill>
              </a:rPr>
              <a:t>myosinové</a:t>
            </a:r>
            <a:r>
              <a:rPr lang="cs-CZ" sz="1900" b="1" dirty="0">
                <a:solidFill>
                  <a:schemeClr val="tx1"/>
                </a:solidFill>
              </a:rPr>
              <a:t> hlavě→ ohnutí myozinového krku a umožnění klouzání tenkých vláken po silných (</a:t>
            </a:r>
            <a:r>
              <a:rPr lang="cs-CZ" sz="1900" b="1" dirty="0" err="1">
                <a:solidFill>
                  <a:schemeClr val="tx1"/>
                </a:solidFill>
              </a:rPr>
              <a:t>myosinové</a:t>
            </a:r>
            <a:r>
              <a:rPr lang="cs-CZ" sz="1900" b="1" dirty="0">
                <a:solidFill>
                  <a:schemeClr val="tx1"/>
                </a:solidFill>
              </a:rPr>
              <a:t> vlákno aktivně přitahuje dvě aktinová vlákna)  → přiblížení Z-</a:t>
            </a:r>
            <a:r>
              <a:rPr lang="cs-CZ" sz="1900" b="1" dirty="0" err="1">
                <a:solidFill>
                  <a:schemeClr val="tx1"/>
                </a:solidFill>
              </a:rPr>
              <a:t>liní</a:t>
            </a:r>
            <a:r>
              <a:rPr lang="cs-CZ" sz="1900" b="1" dirty="0">
                <a:solidFill>
                  <a:schemeClr val="tx1"/>
                </a:solidFill>
              </a:rPr>
              <a:t>, zkrácení </a:t>
            </a:r>
            <a:r>
              <a:rPr lang="cs-CZ" sz="1900" b="1" dirty="0" err="1">
                <a:solidFill>
                  <a:schemeClr val="tx1"/>
                </a:solidFill>
              </a:rPr>
              <a:t>sarkomery</a:t>
            </a:r>
            <a:r>
              <a:rPr lang="cs-CZ" sz="1900" b="1" dirty="0">
                <a:solidFill>
                  <a:schemeClr val="tx1"/>
                </a:solidFill>
              </a:rPr>
              <a:t> = svalový stah.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Po cca 1 sekundě Ca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>
                <a:solidFill>
                  <a:schemeClr val="tx1"/>
                </a:solidFill>
              </a:rPr>
              <a:t>ionty pumpovány zpět do sarkoplazmatického retikula pomocí Ca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>
                <a:solidFill>
                  <a:schemeClr val="tx1"/>
                </a:solidFill>
              </a:rPr>
              <a:t>- Mg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 err="1">
                <a:solidFill>
                  <a:schemeClr val="tx1"/>
                </a:solidFill>
              </a:rPr>
              <a:t>ATPázy</a:t>
            </a:r>
            <a:r>
              <a:rPr lang="cs-CZ" sz="1900" b="1" dirty="0">
                <a:solidFill>
                  <a:schemeClr val="tx1"/>
                </a:solidFill>
              </a:rPr>
              <a:t> → uvolnění vazby mezi Ca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>
                <a:solidFill>
                  <a:schemeClr val="tx1"/>
                </a:solidFill>
              </a:rPr>
              <a:t>a troponinem C + navázání nové molekuly ATP na hlavu </a:t>
            </a:r>
            <a:r>
              <a:rPr lang="cs-CZ" sz="1900" b="1" dirty="0" err="1">
                <a:solidFill>
                  <a:schemeClr val="tx1"/>
                </a:solidFill>
              </a:rPr>
              <a:t>mosinu</a:t>
            </a:r>
            <a:r>
              <a:rPr lang="cs-CZ" sz="1900" b="1" dirty="0">
                <a:solidFill>
                  <a:schemeClr val="tx1"/>
                </a:solidFill>
              </a:rPr>
              <a:t> → přerušení vazby mezi aktinem a </a:t>
            </a:r>
            <a:r>
              <a:rPr lang="cs-CZ" sz="1900" b="1" dirty="0" err="1">
                <a:solidFill>
                  <a:schemeClr val="tx1"/>
                </a:solidFill>
              </a:rPr>
              <a:t>myosinem</a:t>
            </a:r>
            <a:r>
              <a:rPr lang="cs-CZ" sz="1900" b="1" dirty="0">
                <a:solidFill>
                  <a:schemeClr val="tx1"/>
                </a:solidFill>
              </a:rPr>
              <a:t> → svalová relaxace.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Inhibice přenosu Ca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>
                <a:solidFill>
                  <a:schemeClr val="tx1"/>
                </a:solidFill>
              </a:rPr>
              <a:t>do retikula → svalová kontraktura</a:t>
            </a:r>
          </a:p>
        </p:txBody>
      </p:sp>
    </p:spTree>
    <p:extLst>
      <p:ext uri="{BB962C8B-B14F-4D97-AF65-F5344CB8AC3E}">
        <p14:creationId xmlns:p14="http://schemas.microsoft.com/office/powerpoint/2010/main" val="3193232881"/>
      </p:ext>
    </p:extLst>
  </p:cSld>
  <p:clrMapOvr>
    <a:masterClrMapping/>
  </p:clrMapOvr>
  <p:transition spd="slow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B498493-5001-4AD2-B001-2DE838694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44" y="545381"/>
            <a:ext cx="5120716" cy="557319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D99A37B-8EAB-4C0E-8670-BBD49511F16A}"/>
              </a:ext>
            </a:extLst>
          </p:cNvPr>
          <p:cNvSpPr txBox="1"/>
          <p:nvPr/>
        </p:nvSpPr>
        <p:spPr>
          <a:xfrm>
            <a:off x="4662594" y="597406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Rokyta, 2008</a:t>
            </a:r>
          </a:p>
        </p:txBody>
      </p:sp>
    </p:spTree>
    <p:extLst>
      <p:ext uri="{BB962C8B-B14F-4D97-AF65-F5344CB8AC3E}">
        <p14:creationId xmlns:p14="http://schemas.microsoft.com/office/powerpoint/2010/main" val="1708907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153" y="1513840"/>
            <a:ext cx="10882887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Motorická jednotka (MJ) – základní funkční a strukturální prvek motoriky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motoneuron + jím inervovaná svalová </a:t>
            </a:r>
            <a:r>
              <a:rPr lang="cs-CZ" sz="2000" b="1" dirty="0" err="1">
                <a:solidFill>
                  <a:schemeClr val="tx1"/>
                </a:solidFill>
              </a:rPr>
              <a:t>vákna</a:t>
            </a:r>
            <a:endParaRPr lang="cs-CZ" sz="20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pracovní cyklus motorické jednotky („vše nebo nic“):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1. aktivní stav (vše) – zkrácení svalu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2. klidový stav (nic) – normální délka svalu</a:t>
            </a:r>
          </a:p>
          <a:p>
            <a:r>
              <a:rPr lang="cs-CZ" sz="2000" b="1" dirty="0">
                <a:solidFill>
                  <a:schemeClr val="tx1"/>
                </a:solidFill>
              </a:rPr>
              <a:t>Typy vláken kosterního svalu (</a:t>
            </a:r>
            <a:r>
              <a:rPr lang="cs-CZ" sz="2000" b="1" dirty="0" err="1">
                <a:solidFill>
                  <a:schemeClr val="tx1"/>
                </a:solidFill>
              </a:rPr>
              <a:t>Dylevský</a:t>
            </a:r>
            <a:r>
              <a:rPr lang="cs-CZ" sz="2000" b="1" dirty="0">
                <a:solidFill>
                  <a:schemeClr val="tx1"/>
                </a:solidFill>
              </a:rPr>
              <a:t>, 2021): motoneuron určuje typ svalového vlákna: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1. Vlákna I. typu (SO – </a:t>
            </a:r>
            <a:r>
              <a:rPr lang="cs-CZ" sz="2000" b="1" dirty="0" err="1">
                <a:solidFill>
                  <a:schemeClr val="tx1"/>
                </a:solidFill>
              </a:rPr>
              <a:t>slow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oxidative</a:t>
            </a:r>
            <a:r>
              <a:rPr lang="cs-CZ" sz="2000" b="1" dirty="0">
                <a:solidFill>
                  <a:schemeClr val="tx1"/>
                </a:solidFill>
              </a:rPr>
              <a:t>, </a:t>
            </a:r>
            <a:r>
              <a:rPr lang="cs-CZ" sz="2000" b="1" dirty="0" err="1">
                <a:solidFill>
                  <a:schemeClr val="tx1"/>
                </a:solidFill>
              </a:rPr>
              <a:t>slow-twitch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fibres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Tenká, méně myofibril, hodně mitochondrií, oxidační enzymy, velké množství myoglobinu.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Bohatě </a:t>
            </a:r>
            <a:r>
              <a:rPr lang="cs-CZ" sz="1800" b="1" dirty="0" err="1">
                <a:solidFill>
                  <a:schemeClr val="tx1"/>
                </a:solidFill>
              </a:rPr>
              <a:t>kapilarizovaná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Enzymaticky vybavená k pomalejší, tonické kontrakci.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Vhodná pro vytrvalostní, protrahovanou činnost.</a:t>
            </a: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/>
              <a:t>	</a:t>
            </a:r>
            <a:br>
              <a:rPr lang="cs-CZ" sz="2000" b="1" dirty="0"/>
            </a:b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354913770"/>
      </p:ext>
    </p:extLst>
  </p:cSld>
  <p:clrMapOvr>
    <a:masterClrMapping/>
  </p:clrMapOvr>
  <p:transition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422816"/>
            <a:ext cx="11232070" cy="5151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2. Vlákna II. typu (FOG - fast </a:t>
            </a:r>
            <a:r>
              <a:rPr lang="cs-CZ" sz="2000" b="1" dirty="0" err="1">
                <a:solidFill>
                  <a:schemeClr val="tx1"/>
                </a:solidFill>
              </a:rPr>
              <a:t>oxidative</a:t>
            </a:r>
            <a:r>
              <a:rPr lang="cs-CZ" sz="2000" b="1" dirty="0">
                <a:solidFill>
                  <a:schemeClr val="tx1"/>
                </a:solidFill>
              </a:rPr>
              <a:t> IIA &amp; </a:t>
            </a:r>
            <a:r>
              <a:rPr lang="cs-CZ" sz="2000" b="1" dirty="0" err="1">
                <a:solidFill>
                  <a:schemeClr val="tx1"/>
                </a:solidFill>
              </a:rPr>
              <a:t>glycolytic</a:t>
            </a:r>
            <a:r>
              <a:rPr lang="cs-CZ" sz="2000" b="1" dirty="0">
                <a:solidFill>
                  <a:schemeClr val="tx1"/>
                </a:solidFill>
              </a:rPr>
              <a:t> IIB, </a:t>
            </a:r>
            <a:r>
              <a:rPr lang="cs-CZ" sz="2000" b="1" dirty="0" err="1">
                <a:solidFill>
                  <a:schemeClr val="tx1"/>
                </a:solidFill>
              </a:rPr>
              <a:t>IIx</a:t>
            </a:r>
            <a:r>
              <a:rPr lang="cs-CZ" sz="2000" b="1" dirty="0">
                <a:solidFill>
                  <a:schemeClr val="tx1"/>
                </a:solidFill>
              </a:rPr>
              <a:t>, fast-</a:t>
            </a:r>
            <a:r>
              <a:rPr lang="cs-CZ" sz="2000" b="1" dirty="0" err="1">
                <a:solidFill>
                  <a:schemeClr val="tx1"/>
                </a:solidFill>
              </a:rPr>
              <a:t>twitch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fibres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Objemnější, více myofibril, méně mitochondrií, střední až malé množství kapilár.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Podskupina IIA – rychlá oxidativní vlákna: zátěž střední intenzity.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Podskupina IIB – rychlá glykolytické vlákna: zátěž maximální intenzity.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Vhodná pro rychlé kontrakce prováděné velkou silou po krátkou dobu.</a:t>
            </a:r>
          </a:p>
          <a:p>
            <a:pPr marL="457200" lvl="1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3. Přechodná vlákna, nediferencovaná (typ III)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Potenciální zdroj předchozích typů vláken </a:t>
            </a: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Maximální svalová kontrakce: zapojení rychlých i pomalých vláken, rychlá poskytují více kontraktilní síly.</a:t>
            </a: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6629"/>
      </p:ext>
    </p:extLst>
  </p:cSld>
  <p:clrMapOvr>
    <a:masterClrMapping/>
  </p:clrMapOvr>
  <p:transition spd="slow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422816"/>
            <a:ext cx="11232070" cy="5151120"/>
          </a:xfrm>
        </p:spPr>
        <p:txBody>
          <a:bodyPr>
            <a:noAutofit/>
          </a:bodyPr>
          <a:lstStyle/>
          <a:p>
            <a:pPr lvl="1"/>
            <a:r>
              <a:rPr lang="cs-CZ" sz="1800" b="1" dirty="0">
                <a:solidFill>
                  <a:schemeClr val="tx1"/>
                </a:solidFill>
              </a:rPr>
              <a:t>Velikost motorické jednotky: velikost motoneuronu + počet svalových vláken jím inervovaných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každý sval obsahuje určitý počet MJ.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Dle kontraktilní schopnosti:	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1. rychlé, unavitelné (FF, fast </a:t>
            </a:r>
            <a:r>
              <a:rPr lang="cs-CZ" sz="1800" b="1" dirty="0" err="1">
                <a:solidFill>
                  <a:schemeClr val="tx1"/>
                </a:solidFill>
              </a:rPr>
              <a:t>fatiguable</a:t>
            </a:r>
            <a:r>
              <a:rPr lang="cs-CZ" sz="1800" b="1" dirty="0">
                <a:solidFill>
                  <a:schemeClr val="tx1"/>
                </a:solidFill>
              </a:rPr>
              <a:t>),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2. rychlé, únavě odolné (FT, fast </a:t>
            </a:r>
            <a:r>
              <a:rPr lang="cs-CZ" sz="1800" b="1" dirty="0" err="1">
                <a:solidFill>
                  <a:schemeClr val="tx1"/>
                </a:solidFill>
              </a:rPr>
              <a:t>resistant</a:t>
            </a:r>
            <a:r>
              <a:rPr lang="cs-CZ" sz="1800" b="1" dirty="0">
                <a:solidFill>
                  <a:schemeClr val="tx1"/>
                </a:solidFill>
              </a:rPr>
              <a:t>),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3. odolné proti únavě (S, </a:t>
            </a:r>
            <a:r>
              <a:rPr lang="cs-CZ" sz="1800" b="1" dirty="0" err="1">
                <a:solidFill>
                  <a:schemeClr val="tx1"/>
                </a:solidFill>
              </a:rPr>
              <a:t>slow</a:t>
            </a:r>
            <a:r>
              <a:rPr lang="cs-CZ" sz="1800" b="1" dirty="0">
                <a:solidFill>
                  <a:schemeClr val="tx1"/>
                </a:solidFill>
              </a:rPr>
              <a:t>) – menší motoneurony, méně svalových vláken, silnější axony, které vedou vzruchy pomaleji než ty FF.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Většina svalů obsahuje všechny typy MJ, ale v různém poměrovém zastoupení.</a:t>
            </a:r>
          </a:p>
          <a:p>
            <a:pPr marL="914400" lvl="2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2"/>
            <a:endParaRPr lang="cs-CZ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76671"/>
      </p:ext>
    </p:extLst>
  </p:cSld>
  <p:clrMapOvr>
    <a:masterClrMapping/>
  </p:clrMapOvr>
  <p:transition spd="slow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113" y="1151571"/>
            <a:ext cx="10882887" cy="515112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Nábor MJ: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prostorová sumace: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postupné zapojování motorických jednotek dle požadavků na velikost svalové síly (Adrian-</a:t>
            </a:r>
            <a:r>
              <a:rPr lang="cs-CZ" sz="1800" b="1" dirty="0" err="1">
                <a:solidFill>
                  <a:schemeClr val="tx1"/>
                </a:solidFill>
              </a:rPr>
              <a:t>Bronckův</a:t>
            </a:r>
            <a:r>
              <a:rPr lang="cs-CZ" sz="1800" b="1" dirty="0">
                <a:solidFill>
                  <a:schemeClr val="tx1"/>
                </a:solidFill>
              </a:rPr>
              <a:t> zákon) = asynchronní aktivace → plynulý nárůst svalové síly!!!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Hennemanovo</a:t>
            </a:r>
            <a:r>
              <a:rPr lang="cs-CZ" sz="1800" b="1" dirty="0">
                <a:solidFill>
                  <a:schemeClr val="tx1"/>
                </a:solidFill>
              </a:rPr>
              <a:t> pravidlo: zapojení MJ dle velikosti od nejmenších po největší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nově napojená MJ zůstává aktivní do doby poklesu svalové síly. Inaktivace probíhá v opačném pořadí než nábor. Nelze tímto dosáhnout maximálního momentu síly (k tomu nutná časová sumace).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časová sumace: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zvýšení frekvence vzruchů směrem k aktivovaným MJ (synchronní aktivace) → krátkodobé zvýšení síly na úroveň maxima za cenu rychlého nástupu únavy. Stoupne velikost okamžitého silového momentu; současně klesá plynulost kontrakce (možný až </a:t>
            </a:r>
            <a:r>
              <a:rPr lang="cs-CZ" sz="1800" b="1" dirty="0" err="1">
                <a:solidFill>
                  <a:schemeClr val="tx1"/>
                </a:solidFill>
              </a:rPr>
              <a:t>sakadovaný</a:t>
            </a:r>
            <a:r>
              <a:rPr lang="cs-CZ" sz="1800" b="1" dirty="0">
                <a:solidFill>
                  <a:schemeClr val="tx1"/>
                </a:solidFill>
              </a:rPr>
              <a:t> pohyb).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vyšování frekvence podnětů </a:t>
            </a:r>
            <a:r>
              <a:rPr lang="cs-CZ" sz="1800" b="1" dirty="0">
                <a:solidFill>
                  <a:schemeClr val="tx1"/>
                </a:solidFill>
              </a:rPr>
              <a:t>→ 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častější vyplavování vápníku do cytoplazmy, vázne </a:t>
            </a:r>
            <a:r>
              <a:rPr lang="cs-CZ" sz="1800" b="1" dirty="0">
                <a:solidFill>
                  <a:schemeClr val="tx1"/>
                </a:solidFill>
              </a:rPr>
              <a:t>rychlost jeho čerpání zpět do sarkoplazmatického retikula → vysoká koncentrace v plazmě → vazba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 vápníku na troponin C </a:t>
            </a:r>
            <a:r>
              <a:rPr lang="cs-CZ" sz="1800" b="1" dirty="0">
                <a:solidFill>
                  <a:schemeClr val="tx1"/>
                </a:solidFill>
              </a:rPr>
              <a:t>→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 zvětšení počtu odhalených vazebných míst na aktinu pro myozin </a:t>
            </a:r>
            <a:r>
              <a:rPr lang="cs-CZ" sz="1800" b="1" dirty="0">
                <a:solidFill>
                  <a:schemeClr val="tx1"/>
                </a:solidFill>
              </a:rPr>
              <a:t>→ 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vznik více vazeb mezi vlákny </a:t>
            </a:r>
            <a:r>
              <a:rPr lang="cs-CZ" sz="1800" b="1" dirty="0">
                <a:solidFill>
                  <a:schemeClr val="tx1"/>
                </a:solidFill>
              </a:rPr>
              <a:t>→  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síla stahu roste.</a:t>
            </a:r>
            <a:endParaRPr lang="cs-CZ" sz="18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94658543"/>
      </p:ext>
    </p:extLst>
  </p:cSld>
  <p:clrMapOvr>
    <a:masterClrMapping/>
  </p:clrMapOvr>
  <p:transition spd="slow"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znik superpozice a sumace u kosterního svalu.">
            <a:extLst>
              <a:ext uri="{FF2B5EF4-FFF2-40B4-BE49-F238E27FC236}">
                <a16:creationId xmlns:a16="http://schemas.microsoft.com/office/drawing/2014/main" id="{A6546D22-5C25-22CB-5540-C6AC74FA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0" y="0"/>
            <a:ext cx="6243841" cy="291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znik vlnitého a hladkého tetanického stahu.">
            <a:extLst>
              <a:ext uri="{FF2B5EF4-FFF2-40B4-BE49-F238E27FC236}">
                <a16:creationId xmlns:a16="http://schemas.microsoft.com/office/drawing/2014/main" id="{92A1AAB5-AEED-7392-4285-23B7541D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92" y="2672862"/>
            <a:ext cx="7571260" cy="3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DCB8EC-C2C5-D42E-B3B1-FC5818304B50}"/>
              </a:ext>
            </a:extLst>
          </p:cNvPr>
          <p:cNvSpPr txBox="1"/>
          <p:nvPr/>
        </p:nvSpPr>
        <p:spPr>
          <a:xfrm>
            <a:off x="2257226" y="5907407"/>
            <a:ext cx="7483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https://</a:t>
            </a:r>
            <a:r>
              <a:rPr lang="cs-CZ" sz="1200" i="1" dirty="0" err="1"/>
              <a:t>is.muni.cz</a:t>
            </a:r>
            <a:r>
              <a:rPr lang="cs-CZ" sz="1200" i="1" dirty="0"/>
              <a:t>/do/</a:t>
            </a:r>
            <a:r>
              <a:rPr lang="cs-CZ" sz="1200" i="1" dirty="0" err="1"/>
              <a:t>rect</a:t>
            </a:r>
            <a:r>
              <a:rPr lang="cs-CZ" sz="1200" i="1" dirty="0"/>
              <a:t>/el/</a:t>
            </a:r>
            <a:r>
              <a:rPr lang="cs-CZ" sz="1200" i="1" dirty="0" err="1"/>
              <a:t>estud</a:t>
            </a:r>
            <a:r>
              <a:rPr lang="cs-CZ" sz="1200" i="1" dirty="0"/>
              <a:t>/</a:t>
            </a:r>
            <a:r>
              <a:rPr lang="cs-CZ" sz="1200" i="1" dirty="0" err="1"/>
              <a:t>lf</a:t>
            </a:r>
            <a:r>
              <a:rPr lang="cs-CZ" sz="1200" i="1" dirty="0"/>
              <a:t>/js21/fyziologie/web/</a:t>
            </a:r>
            <a:r>
              <a:rPr lang="cs-CZ" sz="1200" i="1" dirty="0" err="1"/>
              <a:t>pages</a:t>
            </a:r>
            <a:r>
              <a:rPr lang="cs-CZ" sz="1200" i="1" dirty="0"/>
              <a:t>/28_sumace_kosterniho_svalu.html</a:t>
            </a:r>
          </a:p>
        </p:txBody>
      </p:sp>
    </p:spTree>
    <p:extLst>
      <p:ext uri="{BB962C8B-B14F-4D97-AF65-F5344CB8AC3E}">
        <p14:creationId xmlns:p14="http://schemas.microsoft.com/office/powerpoint/2010/main" val="3802183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5516BC6-C248-1306-5107-728C2CA6B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340814"/>
            <a:ext cx="5124958" cy="541043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0A9713F-C231-E6A9-24AE-C58204B1480F}"/>
              </a:ext>
            </a:extLst>
          </p:cNvPr>
          <p:cNvSpPr txBox="1"/>
          <p:nvPr/>
        </p:nvSpPr>
        <p:spPr>
          <a:xfrm>
            <a:off x="2852928" y="5932411"/>
            <a:ext cx="909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https://</a:t>
            </a:r>
            <a:r>
              <a:rPr lang="cs-CZ" sz="1400" i="1" dirty="0" err="1"/>
              <a:t>is.muni.cz</a:t>
            </a:r>
            <a:r>
              <a:rPr lang="cs-CZ" sz="1400" i="1" dirty="0"/>
              <a:t>/el/</a:t>
            </a:r>
            <a:r>
              <a:rPr lang="cs-CZ" sz="1400" i="1" dirty="0" err="1"/>
              <a:t>fsps</a:t>
            </a:r>
            <a:r>
              <a:rPr lang="cs-CZ" sz="1400" i="1" dirty="0"/>
              <a:t>/podzim2019/np4312/um/Vyznam_siloveho_treninku_pro_vytrvalce_191014.pdf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944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O</a:t>
            </a:r>
            <a:r>
              <a:rPr lang="cs-CZ" sz="1800" b="1" dirty="0">
                <a:solidFill>
                  <a:schemeClr val="tx1"/>
                </a:solidFill>
              </a:rPr>
              <a:t>tevřený systém: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výměna informací s okolím,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při pohybu mechanická interakce PS a okolí vykonávaná za určitým záměrem (vnější prostředí </a:t>
            </a:r>
            <a:r>
              <a:rPr lang="cs-CZ" sz="1800" b="1" dirty="0" err="1">
                <a:solidFill>
                  <a:schemeClr val="tx1"/>
                </a:solidFill>
              </a:rPr>
              <a:t>x</a:t>
            </a:r>
            <a:r>
              <a:rPr lang="cs-CZ" sz="1800" b="1" dirty="0">
                <a:solidFill>
                  <a:schemeClr val="tx1"/>
                </a:solidFill>
              </a:rPr>
              <a:t> vznik uvnitř systému).</a:t>
            </a:r>
          </a:p>
          <a:p>
            <a:r>
              <a:rPr lang="cs-CZ" b="1" dirty="0">
                <a:solidFill>
                  <a:schemeClr val="tx1"/>
                </a:solidFill>
              </a:rPr>
              <a:t>Uzavřený systém.</a:t>
            </a:r>
          </a:p>
          <a:p>
            <a:r>
              <a:rPr lang="cs-CZ" sz="1800" b="1" dirty="0">
                <a:solidFill>
                  <a:schemeClr val="tx1"/>
                </a:solidFill>
              </a:rPr>
              <a:t>Dynamické chování pohybového systému: </a:t>
            </a:r>
            <a:r>
              <a:rPr lang="cs-CZ" b="1" dirty="0">
                <a:solidFill>
                  <a:schemeClr val="tx1"/>
                </a:solidFill>
              </a:rPr>
              <a:t>určováno v závislosti na plynoucím čase.</a:t>
            </a:r>
          </a:p>
          <a:p>
            <a:r>
              <a:rPr lang="cs-CZ" sz="1800" b="1" dirty="0">
                <a:solidFill>
                  <a:schemeClr val="tx1"/>
                </a:solidFill>
              </a:rPr>
              <a:t>Výstupní veličiny ovlivněny</a:t>
            </a:r>
            <a:r>
              <a:rPr lang="cs-CZ" b="1" dirty="0">
                <a:solidFill>
                  <a:schemeClr val="tx1"/>
                </a:solidFill>
              </a:rPr>
              <a:t>: vstupními parametry, uspořádáním systému v daném momentě a funkčností prvků, tj. stavem systému.</a:t>
            </a:r>
          </a:p>
          <a:p>
            <a:r>
              <a:rPr lang="cs-CZ" sz="1800" b="1" dirty="0">
                <a:solidFill>
                  <a:schemeClr val="tx1"/>
                </a:solidFill>
              </a:rPr>
              <a:t>Katas</a:t>
            </a:r>
            <a:r>
              <a:rPr lang="cs-CZ" b="1" dirty="0">
                <a:solidFill>
                  <a:schemeClr val="tx1"/>
                </a:solidFill>
              </a:rPr>
              <a:t>trofa: výrazná negativní změna v chování pohybového systému vzniklá v důsledku různých vlivů, které se liší velikostí a intenzitou.</a:t>
            </a:r>
            <a:endParaRPr lang="cs-CZ" sz="18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760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7F199E5-1045-A19D-EC47-06596AD58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472930"/>
              </p:ext>
            </p:extLst>
          </p:nvPr>
        </p:nvGraphicFramePr>
        <p:xfrm>
          <a:off x="2032000" y="2096346"/>
          <a:ext cx="8128000" cy="2035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088">
                  <a:extLst>
                    <a:ext uri="{9D8B030D-6E8A-4147-A177-3AD203B41FA5}">
                      <a16:colId xmlns:a16="http://schemas.microsoft.com/office/drawing/2014/main" val="1398116702"/>
                    </a:ext>
                  </a:extLst>
                </a:gridCol>
                <a:gridCol w="6026912">
                  <a:extLst>
                    <a:ext uri="{9D8B030D-6E8A-4147-A177-3AD203B41FA5}">
                      <a16:colId xmlns:a16="http://schemas.microsoft.com/office/drawing/2014/main" val="16827950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Úroveň svalového napětí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Způsob gradace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16622"/>
                  </a:ext>
                </a:extLst>
              </a:tr>
              <a:tr h="377868">
                <a:tc>
                  <a:txBody>
                    <a:bodyPr/>
                    <a:lstStyle/>
                    <a:p>
                      <a:r>
                        <a:rPr lang="cs-CZ" b="1" dirty="0"/>
                        <a:t>10– 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Nárůst frekvence vzruchů 2– 30Hz u malého počtu MJ.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303508"/>
                  </a:ext>
                </a:extLst>
              </a:tr>
              <a:tr h="377868">
                <a:tc>
                  <a:txBody>
                    <a:bodyPr/>
                    <a:lstStyle/>
                    <a:p>
                      <a:r>
                        <a:rPr lang="cs-CZ" b="1" dirty="0"/>
                        <a:t>30 – 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Nárůst počtu zapojených MJ.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448139"/>
                  </a:ext>
                </a:extLst>
              </a:tr>
              <a:tr h="377868">
                <a:tc>
                  <a:txBody>
                    <a:bodyPr/>
                    <a:lstStyle/>
                    <a:p>
                      <a:r>
                        <a:rPr lang="cs-CZ" b="1" dirty="0"/>
                        <a:t>70 – 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Zvýšení frekvence vzruchů u zapojených MJ.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345870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C60F28B-C6B4-E565-3FDD-4BCF029733EB}"/>
              </a:ext>
            </a:extLst>
          </p:cNvPr>
          <p:cNvSpPr txBox="1"/>
          <p:nvPr/>
        </p:nvSpPr>
        <p:spPr>
          <a:xfrm>
            <a:off x="8872468" y="4245899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1701627740"/>
      </p:ext>
    </p:extLst>
  </p:cSld>
  <p:clrMapOvr>
    <a:masterClrMapping/>
  </p:clrMapOvr>
  <p:transition spd="slow">
    <p:cov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Aktivace svalu (svalová kontrakce) dle </a:t>
            </a:r>
            <a:r>
              <a:rPr lang="cs-CZ" sz="2000" b="1" dirty="0" err="1">
                <a:solidFill>
                  <a:schemeClr val="tx1"/>
                </a:solidFill>
              </a:rPr>
              <a:t>Véleho</a:t>
            </a:r>
            <a:r>
              <a:rPr lang="cs-CZ" sz="2000" b="1" dirty="0">
                <a:solidFill>
                  <a:schemeClr val="tx1"/>
                </a:solidFill>
              </a:rPr>
              <a:t> (2006):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b="1" dirty="0" err="1">
                <a:solidFill>
                  <a:schemeClr val="tx1"/>
                </a:solidFill>
              </a:rPr>
              <a:t>Anizometrická</a:t>
            </a:r>
            <a:r>
              <a:rPr lang="cs-CZ" sz="1900" b="1" dirty="0">
                <a:solidFill>
                  <a:schemeClr val="tx1"/>
                </a:solidFill>
              </a:rPr>
              <a:t> – délka svalu se mění, ale vnitřní napětí zůstává zachované.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Koncentrická aktivace: zkrácení svalu a zvětšení objemu svalového bříška → pohyb prováděný stálou rychlostí i akcelerace pohybu = pozitivní práce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Excentrická aktivace: sval se prodlužuje (protahuje), svalové úpony se vzdalují → pohyb decelerační (brzdící) (negativní práce)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Izometrická aktivace – není generován pohyb a délka svalu se nemění (vzdálenost začátku a úponu se nemění).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14867"/>
      </p:ext>
    </p:extLst>
  </p:cSld>
  <p:clrMapOvr>
    <a:masterClrMapping/>
  </p:clrMapOvr>
  <p:transition spd="slow">
    <p:cov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r>
              <a:rPr lang="cs-CZ" sz="2000" b="1" dirty="0" err="1">
                <a:solidFill>
                  <a:schemeClr val="tx1"/>
                </a:solidFill>
              </a:rPr>
              <a:t>Hillův</a:t>
            </a:r>
            <a:r>
              <a:rPr lang="cs-CZ" sz="2000" b="1" dirty="0">
                <a:solidFill>
                  <a:schemeClr val="tx1"/>
                </a:solidFill>
              </a:rPr>
              <a:t> tříprvkový model: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 vyjádření činnosti svalu při různých typech kontrakce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KE (kontraktilní element = aktin a </a:t>
            </a:r>
            <a:r>
              <a:rPr lang="cs-CZ" sz="1800" b="1" dirty="0" err="1">
                <a:solidFill>
                  <a:schemeClr val="tx1"/>
                </a:solidFill>
              </a:rPr>
              <a:t>myosin</a:t>
            </a:r>
            <a:r>
              <a:rPr lang="cs-CZ" sz="1800" b="1" dirty="0">
                <a:solidFill>
                  <a:schemeClr val="tx1"/>
                </a:solidFill>
              </a:rPr>
              <a:t>): udává silově-rychlostní možnosti svalu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SEE (sériový elastický element = šlacha): </a:t>
            </a:r>
            <a:r>
              <a:rPr lang="cs-CZ" sz="1800" b="1" dirty="0" err="1">
                <a:solidFill>
                  <a:schemeClr val="tx1"/>
                </a:solidFill>
              </a:rPr>
              <a:t>fce</a:t>
            </a:r>
            <a:r>
              <a:rPr lang="cs-CZ" sz="1800" b="1" dirty="0">
                <a:solidFill>
                  <a:schemeClr val="tx1"/>
                </a:solidFill>
              </a:rPr>
              <a:t> pružiny, přenos mechanické energie produkované KE na okolní prvky, při pohybech s rychlým střídáním kontrakce rozhodujícím činitelem ukládání E.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PEE (paralelní elastický element = vazivové struktury svalu – </a:t>
            </a:r>
            <a:r>
              <a:rPr lang="cs-CZ" sz="1800" b="1" dirty="0" err="1">
                <a:solidFill>
                  <a:schemeClr val="tx1"/>
                </a:solidFill>
              </a:rPr>
              <a:t>epimysium</a:t>
            </a:r>
            <a:r>
              <a:rPr lang="cs-CZ" sz="1800" b="1" dirty="0">
                <a:solidFill>
                  <a:schemeClr val="tx1"/>
                </a:solidFill>
              </a:rPr>
              <a:t>, perimysium, sarkolema….): jeho vliv na velikost síly narůstá při zvětšení délky svalu, zdrojem sil působících proti protažení pasivního svalu 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 zabránění přetržení svalu při nedostatečné aktivitě KE v rámci nadměrného působení zevních sil.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Izometrická kontrakce: prodloužení SEE a zkrácení KE = zachování konstantní délky svalu. </a:t>
            </a: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29810"/>
      </p:ext>
    </p:extLst>
  </p:cSld>
  <p:clrMapOvr>
    <a:masterClrMapping/>
  </p:clrMapOvr>
  <p:transition spd="slow"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BC0B316-5707-A398-7330-944C14B17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660" y="691915"/>
            <a:ext cx="7772400" cy="273708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1A647E6-D808-3237-DC97-24206C84A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660" y="3685441"/>
            <a:ext cx="7505700" cy="29337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BC6779-C6B6-2284-A698-1D19FE905A4C}"/>
              </a:ext>
            </a:extLst>
          </p:cNvPr>
          <p:cNvSpPr txBox="1"/>
          <p:nvPr/>
        </p:nvSpPr>
        <p:spPr>
          <a:xfrm>
            <a:off x="9991666" y="6010666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15873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Protahovací – zkracovací cyklus svalu (SSC)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zevní energie způsobující protažení elastických elementů uložena ve svalech ve formě deformační energie 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 lze ji využít při následném zkrácení svalu.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při střídání </a:t>
            </a:r>
            <a:r>
              <a:rPr lang="cs-CZ" sz="1800" b="1" dirty="0" err="1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excentrie</a:t>
            </a:r>
            <a:r>
              <a:rPr lang="cs-CZ" sz="1800" b="1" dirty="0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/</a:t>
            </a:r>
            <a:r>
              <a:rPr lang="cs-CZ" sz="1800" b="1" dirty="0" err="1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koncentrie</a:t>
            </a:r>
            <a:r>
              <a:rPr lang="cs-CZ" sz="1800" b="1" dirty="0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 slouží ke zrychlení pohybu části těla, která se využívá v odrazových a odhodových fázích pohybu.</a:t>
            </a:r>
          </a:p>
          <a:p>
            <a:pPr lvl="1"/>
            <a:r>
              <a:rPr lang="cs-CZ" sz="1800" b="1" dirty="0" err="1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plyometrická</a:t>
            </a:r>
            <a:r>
              <a:rPr lang="cs-CZ" sz="1800" b="1" dirty="0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 cvičení</a:t>
            </a:r>
          </a:p>
          <a:p>
            <a:pPr lvl="1"/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= 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</a:t>
            </a:r>
            <a:r>
              <a:rPr lang="cs-CZ" sz="1800" b="1" kern="100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Fdl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 – práce nutná na protažení svalu</a:t>
            </a:r>
          </a:p>
          <a:p>
            <a:pPr marL="457200" lvl="1" indent="0">
              <a:buNone/>
            </a:pP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 – síla natahující šlachu</a:t>
            </a:r>
          </a:p>
          <a:p>
            <a:pPr marL="457200" lvl="1" indent="0">
              <a:buNone/>
            </a:pP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dl – změna délky šlachy</a:t>
            </a:r>
            <a:endParaRPr lang="cs-CZ" sz="18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b="1" dirty="0">
              <a:solidFill>
                <a:schemeClr val="tx1"/>
              </a:solidFill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6F111D-990F-2CAC-A82C-60DF9EEEF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100" y="3457305"/>
            <a:ext cx="5820508" cy="31437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ED4F199-EB93-A073-1D14-0957847D0CFE}"/>
              </a:ext>
            </a:extLst>
          </p:cNvPr>
          <p:cNvSpPr txBox="1"/>
          <p:nvPr/>
        </p:nvSpPr>
        <p:spPr>
          <a:xfrm>
            <a:off x="4627568" y="6157838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445577"/>
      </p:ext>
    </p:extLst>
  </p:cSld>
  <p:clrMapOvr>
    <a:masterClrMapping/>
  </p:clrMapOvr>
  <p:transition spd="slow"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Mechanické vlastnosti svalu: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Pevnost svalu v tahu v klidu: 0,26 - 0,90 </a:t>
            </a:r>
            <a:r>
              <a:rPr lang="cs-CZ" sz="1800" b="1" dirty="0" err="1">
                <a:solidFill>
                  <a:schemeClr val="tx1"/>
                </a:solidFill>
              </a:rPr>
              <a:t>MPa</a:t>
            </a:r>
            <a:endParaRPr lang="cs-CZ" sz="1800" b="1" dirty="0">
              <a:solidFill>
                <a:schemeClr val="tx1"/>
              </a:solidFill>
            </a:endParaRP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Pomalé protažení pasivního svalu 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 vlivem kontraktilního elementu a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sarkomery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vzniká odpor proti tomuto protažení = tuhost svalu.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Pro aktivní sval větší než pro sval bez inervace.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Nevratné změny až po protažení o 40 – 50% klidové délky svalu (poté pozorujeme 8 – 15% protažení tkáně.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Přetržení svalu = po změně klidové délky svalu na 1,5 – 2x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Pevnost maximálně kontrahovaného svalu: různá pro různé svaly, průměrně 1,25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MPa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.</a:t>
            </a: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2312553"/>
      </p:ext>
    </p:extLst>
  </p:cSld>
  <p:clrMapOvr>
    <a:masterClrMapping/>
  </p:clrMapOvr>
  <p:transition spd="slow">
    <p:cove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3" y="1544321"/>
            <a:ext cx="6354246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Velikost svalové síly a parametry svalu </a:t>
            </a: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</a:t>
            </a:r>
            <a:r>
              <a:rPr lang="cs-CZ" b="1" dirty="0">
                <a:solidFill>
                  <a:schemeClr val="tx1"/>
                </a:solidFill>
              </a:rPr>
              <a:t>valová síla a délka </a:t>
            </a:r>
            <a:r>
              <a:rPr lang="cs-CZ" b="1" dirty="0" err="1">
                <a:solidFill>
                  <a:schemeClr val="tx1"/>
                </a:solidFill>
              </a:rPr>
              <a:t>sarkomery</a:t>
            </a:r>
            <a:endParaRPr lang="cs-CZ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Síla aktuální kontrakce dána počtem aktin-</a:t>
            </a:r>
            <a:r>
              <a:rPr lang="cs-CZ" sz="1800" b="1" dirty="0" err="1">
                <a:solidFill>
                  <a:schemeClr val="tx1"/>
                </a:solidFill>
              </a:rPr>
              <a:t>myosinových</a:t>
            </a:r>
            <a:r>
              <a:rPr lang="cs-CZ" sz="1800" b="1" dirty="0">
                <a:solidFill>
                  <a:schemeClr val="tx1"/>
                </a:solidFill>
              </a:rPr>
              <a:t> můstků.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Maximální síla svalového vlákna = při jeho klidové délce (délka </a:t>
            </a:r>
            <a:r>
              <a:rPr lang="cs-CZ" sz="1800" b="1" dirty="0" err="1">
                <a:solidFill>
                  <a:schemeClr val="tx1"/>
                </a:solidFill>
              </a:rPr>
              <a:t>sarkomery</a:t>
            </a:r>
            <a:r>
              <a:rPr lang="cs-CZ" sz="1800" b="1" dirty="0">
                <a:solidFill>
                  <a:schemeClr val="tx1"/>
                </a:solidFill>
              </a:rPr>
              <a:t> 2 – 2,5 𝜇m) PROČ? Vytvoření maximálního množství příčných můstků.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Protažení = pokles počtu příčných můstků, </a:t>
            </a:r>
            <a:r>
              <a:rPr lang="cs-CZ" sz="1800" b="1" dirty="0" err="1">
                <a:solidFill>
                  <a:schemeClr val="tx1"/>
                </a:solidFill>
              </a:rPr>
              <a:t>filamenta</a:t>
            </a:r>
            <a:r>
              <a:rPr lang="cs-CZ" sz="1800" b="1" dirty="0">
                <a:solidFill>
                  <a:schemeClr val="tx1"/>
                </a:solidFill>
              </a:rPr>
              <a:t> se oddalují a síla se blíží nule.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Zmenšení délky </a:t>
            </a:r>
            <a:r>
              <a:rPr lang="cs-CZ" sz="1800" b="1" dirty="0" err="1">
                <a:solidFill>
                  <a:schemeClr val="tx1"/>
                </a:solidFill>
              </a:rPr>
              <a:t>sarkomery</a:t>
            </a:r>
            <a:r>
              <a:rPr lang="cs-CZ" sz="1800" b="1" dirty="0">
                <a:solidFill>
                  <a:schemeClr val="tx1"/>
                </a:solidFill>
              </a:rPr>
              <a:t> pod 2 𝜇m = aktinová </a:t>
            </a:r>
            <a:r>
              <a:rPr lang="cs-CZ" sz="1800" b="1" dirty="0" err="1">
                <a:solidFill>
                  <a:schemeClr val="tx1"/>
                </a:solidFill>
              </a:rPr>
              <a:t>filamenta</a:t>
            </a:r>
            <a:r>
              <a:rPr lang="cs-CZ" sz="1800" b="1" dirty="0">
                <a:solidFill>
                  <a:schemeClr val="tx1"/>
                </a:solidFill>
              </a:rPr>
              <a:t> se blíží k M linii ➝ ubývá funkčních můstků. </a:t>
            </a:r>
          </a:p>
        </p:txBody>
      </p:sp>
    </p:spTree>
    <p:extLst>
      <p:ext uri="{BB962C8B-B14F-4D97-AF65-F5344CB8AC3E}">
        <p14:creationId xmlns:p14="http://schemas.microsoft.com/office/powerpoint/2010/main" val="1422195968"/>
      </p:ext>
    </p:extLst>
  </p:cSld>
  <p:clrMapOvr>
    <a:masterClrMapping/>
  </p:clrMapOvr>
  <p:transition spd="slow">
    <p:cov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731173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Velikost svalové síly a parametry sval</a:t>
            </a:r>
            <a:r>
              <a:rPr lang="cs-CZ" b="1" dirty="0">
                <a:solidFill>
                  <a:schemeClr val="tx1"/>
                </a:solidFill>
              </a:rPr>
              <a:t>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Velikost síly a rychlost kontrakce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Dynamická kapacita svalu.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 rostoucí rychlostí kontrakce se zmenšuje velikost vyvíjené síly.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Velikost síly a doba kontrakce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Izometrická svalová kontrakce: první fáze – rychlé zvětšení svalové síly, poté pozvolný nárůst. Další fáze – setrvalý stav nebo dokonce pokles svalové síly v čase. </a:t>
            </a:r>
          </a:p>
        </p:txBody>
      </p:sp>
    </p:spTree>
    <p:extLst>
      <p:ext uri="{BB962C8B-B14F-4D97-AF65-F5344CB8AC3E}">
        <p14:creationId xmlns:p14="http://schemas.microsoft.com/office/powerpoint/2010/main" val="1950139036"/>
      </p:ext>
    </p:extLst>
  </p:cSld>
  <p:clrMapOvr>
    <a:masterClrMapping/>
  </p:clrMapOvr>
  <p:transition spd="slow"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3" y="1544321"/>
            <a:ext cx="5366694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Velikost svalové síly a parametry svalu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Velikost zátěže a rychlost kontrakce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Malá zátěž: koncentrická kontrakce nejrychlejší.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↑ zátěž = ↓ rychlosti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Zátěž = max. síla ➝ rychlost nulová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Další ↑ zátěž ➝ přeměna izometrické kontrakce na excentrickou ➝ rychlost kontrakce se opět zvyšuje.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85059"/>
      </p:ext>
    </p:extLst>
  </p:cSld>
  <p:clrMapOvr>
    <a:masterClrMapping/>
  </p:clrMapOvr>
  <p:transition spd="slow"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6" y="1377516"/>
            <a:ext cx="10801607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JANURA, M. </a:t>
            </a:r>
            <a:r>
              <a:rPr lang="cs-CZ" sz="1800" b="1" i="1" u="none" strike="noStrike" dirty="0">
                <a:solidFill>
                  <a:schemeClr val="tx1"/>
                </a:solidFill>
                <a:effectLst/>
              </a:rPr>
              <a:t>Úvod do biomechaniky pohybového systému člověka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. </a:t>
            </a:r>
            <a:r>
              <a:rPr lang="cs-CZ" sz="1800" b="1" dirty="0">
                <a:solidFill>
                  <a:schemeClr val="tx1"/>
                </a:solidFill>
              </a:rPr>
              <a:t>1. vyd. Olomouc: UP, 2003. 84 s. ISBN. 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802 440 6446.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HÁJEK, P. a kol. </a:t>
            </a:r>
            <a:r>
              <a:rPr lang="cs-CZ" sz="1800" b="1" i="1" dirty="0">
                <a:solidFill>
                  <a:schemeClr val="tx1"/>
                </a:solidFill>
              </a:rPr>
              <a:t>Biomechanika člověka. </a:t>
            </a:r>
            <a:r>
              <a:rPr lang="cs-CZ" sz="1800" b="1" dirty="0">
                <a:solidFill>
                  <a:schemeClr val="tx1"/>
                </a:solidFill>
              </a:rPr>
              <a:t>1. vyd. Praha: Grada, 2018. 208 s. ISBN 978 802 710 3676.</a:t>
            </a:r>
            <a:endParaRPr lang="cs-CZ" sz="1800" b="1" i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42823433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1"/>
                </a:solidFill>
              </a:rPr>
              <a:t>Teorie chaosu: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lidské tělo (orgány) nefunguje na podkladě lineárních vzorců klasické mechaniky (složité věci jsou vytvořené z jednoduchých prvků, které lze získat zpětnou analýzou složitých věcí).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funkce na podkladě nelineární dynamiky = teorie chaosu (vlastnosti orgánu složeného z mnoha buněk nelze automaticky přebírat z vlastností daných buněk).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nelinearita obsahuje obrovské množství možných vztahů (variabilita) mezi jednoduchými jevy.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velmi malá změna na úrovni dílčího systému může výrazně ovlivnit celý systém.</a:t>
            </a:r>
          </a:p>
          <a:p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8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Základní podsystémy: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řídící,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svalový,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kosterní,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energetický subsystém. </a:t>
            </a:r>
          </a:p>
        </p:txBody>
      </p:sp>
    </p:spTree>
    <p:extLst>
      <p:ext uri="{BB962C8B-B14F-4D97-AF65-F5344CB8AC3E}">
        <p14:creationId xmlns:p14="http://schemas.microsoft.com/office/powerpoint/2010/main" val="1401440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Tělní segmenty: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rozčlenění těla v závislosti na typu úkonu,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nejčastěji 14: hlava a krk, trup (horní, střední a spodní), párové segmenty: paže, předloktí, ruka, stehno, bérec, noha.</a:t>
            </a:r>
            <a:endParaRPr lang="cs-CZ" b="1" dirty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27DCF7-5A67-189B-B608-E3C371FD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916" y="3198865"/>
            <a:ext cx="4356100" cy="3543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6CD456-E6E6-E969-B5E9-CDDC51536986}"/>
              </a:ext>
            </a:extLst>
          </p:cNvPr>
          <p:cNvSpPr txBox="1"/>
          <p:nvPr/>
        </p:nvSpPr>
        <p:spPr>
          <a:xfrm>
            <a:off x="7326924" y="6144943"/>
            <a:ext cx="113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088806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{C129D5F9-125D-C947-83F9-A22C3E17C845}tf10001069</Template>
  <TotalTime>34644</TotalTime>
  <Words>4889</Words>
  <Application>Microsoft Macintosh PowerPoint</Application>
  <PresentationFormat>Širokoúhlá obrazovka</PresentationFormat>
  <Paragraphs>567</Paragraphs>
  <Slides>69</Slides>
  <Notes>54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5" baseType="lpstr">
      <vt:lpstr>Arial</vt:lpstr>
      <vt:lpstr>Calibri</vt:lpstr>
      <vt:lpstr>Cambria Math</vt:lpstr>
      <vt:lpstr>Century Gothic</vt:lpstr>
      <vt:lpstr>Wingdings 3</vt:lpstr>
      <vt:lpstr>Stébla</vt:lpstr>
      <vt:lpstr>BIOMECHANIKA 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  </vt:lpstr>
      <vt:lpstr>BIOMECHANIKA  </vt:lpstr>
      <vt:lpstr>BIOMECHANIKA  </vt:lpstr>
      <vt:lpstr>Prezentace aplikace PowerPoint</vt:lpstr>
      <vt:lpstr>BIOMECHANIKA  </vt:lpstr>
      <vt:lpstr>BIOMECHANIKA  </vt:lpstr>
      <vt:lpstr>BIOMECHANIKA  </vt:lpstr>
      <vt:lpstr>BIOMECHANIKA  </vt:lpstr>
      <vt:lpstr>BIOMECHANIKA  </vt:lpstr>
      <vt:lpstr>BIOMECHANIKA</vt:lpstr>
      <vt:lpstr>BIOMECHANIKA</vt:lpstr>
      <vt:lpstr>BIOMECHANIKA</vt:lpstr>
      <vt:lpstr>Prezentace aplikace PowerPoint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Prezentace aplikace PowerPoint</vt:lpstr>
      <vt:lpstr>BIOMECHANIKA</vt:lpstr>
      <vt:lpstr>BIOMECHANIKA</vt:lpstr>
      <vt:lpstr>BIOMECHANIKA</vt:lpstr>
      <vt:lpstr>BIOMECHANIKA</vt:lpstr>
      <vt:lpstr>BIOMECHANIKA</vt:lpstr>
      <vt:lpstr>BIOMECHANIKA</vt:lpstr>
      <vt:lpstr>Prezentace aplikace PowerPoint</vt:lpstr>
      <vt:lpstr>BIOMECHANIKA</vt:lpstr>
      <vt:lpstr>BIOMECHANIKA</vt:lpstr>
      <vt:lpstr>BIOMECHANIKA</vt:lpstr>
      <vt:lpstr>BIOMECHANIKA</vt:lpstr>
      <vt:lpstr>BIOMECHANIKA</vt:lpstr>
      <vt:lpstr>BIOMECHANIKA</vt:lpstr>
      <vt:lpstr>Prezentace aplikace PowerPoint</vt:lpstr>
      <vt:lpstr>BIOMECHANIKA </vt:lpstr>
      <vt:lpstr>BIOMECHANIKA</vt:lpstr>
      <vt:lpstr>BIOMECHANIKA</vt:lpstr>
      <vt:lpstr>BIOMECHANIKA</vt:lpstr>
      <vt:lpstr>Prezentace aplikace PowerPoint</vt:lpstr>
      <vt:lpstr>BIOMECHANIKA</vt:lpstr>
      <vt:lpstr>BIOMECHANIKA</vt:lpstr>
      <vt:lpstr>BIOMECHANIKA</vt:lpstr>
      <vt:lpstr>BIOMECHANIKA</vt:lpstr>
      <vt:lpstr>Prezentace aplikace PowerPoint</vt:lpstr>
      <vt:lpstr>Prezentace aplikace PowerPoint</vt:lpstr>
      <vt:lpstr>BIOMECHANIKA</vt:lpstr>
      <vt:lpstr>BIOMECHANIKA</vt:lpstr>
      <vt:lpstr>BIOMECHANIKA</vt:lpstr>
      <vt:lpstr>Prezentace aplikace PowerPoint</vt:lpstr>
      <vt:lpstr>BIOMECHANIKA</vt:lpstr>
      <vt:lpstr>BIOMECHANIKA</vt:lpstr>
      <vt:lpstr>BIOMECHANIKA</vt:lpstr>
      <vt:lpstr>BIOMECHANIKA</vt:lpstr>
      <vt:lpstr>BIOMECHANIKA</vt:lpstr>
      <vt:lpstr>BIOMECHANIKA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BIOMECHANIKA </dc:title>
  <dc:creator>Veronika Málková</dc:creator>
  <cp:lastModifiedBy>Veronika Málková</cp:lastModifiedBy>
  <cp:revision>175</cp:revision>
  <dcterms:created xsi:type="dcterms:W3CDTF">2024-09-08T13:43:50Z</dcterms:created>
  <dcterms:modified xsi:type="dcterms:W3CDTF">2024-11-14T04:50:04Z</dcterms:modified>
</cp:coreProperties>
</file>