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80" r:id="rId2"/>
    <p:sldId id="257" r:id="rId3"/>
    <p:sldId id="258" r:id="rId4"/>
    <p:sldId id="273" r:id="rId5"/>
    <p:sldId id="261" r:id="rId6"/>
    <p:sldId id="274" r:id="rId7"/>
    <p:sldId id="275" r:id="rId8"/>
    <p:sldId id="276" r:id="rId9"/>
    <p:sldId id="279" r:id="rId10"/>
    <p:sldId id="285" r:id="rId11"/>
    <p:sldId id="277" r:id="rId12"/>
    <p:sldId id="281" r:id="rId13"/>
    <p:sldId id="264" r:id="rId14"/>
    <p:sldId id="265" r:id="rId15"/>
    <p:sldId id="266" r:id="rId16"/>
    <p:sldId id="268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0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12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8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96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51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3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3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3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63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3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12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00B0-DB79-4B46-8577-68661B72FEE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4F05-9BDE-4D0D-8A6A-C93AF426B6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38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uredni-deska/specificky-vysokoskolsky-v&#253;zku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muni.cz/studenti/statni-zkousky" TargetMode="External"/><Relationship Id="rId2" Type="http://schemas.openxmlformats.org/officeDocument/2006/relationships/hyperlink" Target="https://www.med.mu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med.muni.cz/studenti/statni-zkousky#tab-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kontakty/mistnost?id=12089" TargetMode="External"/><Relationship Id="rId2" Type="http://schemas.openxmlformats.org/officeDocument/2006/relationships/hyperlink" Target="https://is.muni.cz/auth/predmet/med/podzim2024/MFPP0721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kontakty/mistnost?id=8987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D34053-AA17-64E2-1E73-5675C0E0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Diplomová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práce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E740D8-D6C6-4489-FD0D-9DD6CF97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doc. Mgr. L.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Baťalík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Ph.D.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Učebna 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410, 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Komenského nám. 2</a:t>
            </a:r>
            <a:b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30.9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2024 - pondělí 13.00 -14.40 hod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cs-CZ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cs-CZ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cs-CZ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cs-CZ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cs-CZ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46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Kontaktujte své školitele pro konzultaci diplomových témat a 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všichni školitelé jsou obeznámeni s tím, že je můžete kontaktovat pro více informací o tématech </a:t>
            </a:r>
            <a:r>
              <a:rPr lang="cs-CZ" dirty="0" smtClean="0"/>
              <a:t>DP a </a:t>
            </a:r>
            <a:r>
              <a:rPr lang="cs-CZ" dirty="0"/>
              <a:t>možnostech jejich vedení. Pokud máte zájem o konkrétní téma nebo potřebujete pomoc s jeho výběrem, neváhejte oslovit svého potenciálního </a:t>
            </a:r>
            <a:r>
              <a:rPr lang="cs-CZ" dirty="0" smtClean="0"/>
              <a:t>školitele nebo garanta předmětu.</a:t>
            </a:r>
            <a:endParaRPr lang="cs-CZ" dirty="0"/>
          </a:p>
          <a:p>
            <a:r>
              <a:rPr lang="cs-CZ" dirty="0"/>
              <a:t>Doporučujeme konzultovat jak výběr tématu, tak i případné otázky ohledně realizovatelnosti, výzkumné metodologie a dalších aspektů, které vám pomohou lépe se připravit na proces psaní </a:t>
            </a:r>
            <a:r>
              <a:rPr lang="cs-CZ" dirty="0" smtClean="0"/>
              <a:t>DP.</a:t>
            </a:r>
            <a:endParaRPr lang="cs-CZ" dirty="0"/>
          </a:p>
          <a:p>
            <a:r>
              <a:rPr lang="cs-CZ" dirty="0"/>
              <a:t>Neváhejte využít této možnosti a kontaktovat školitele co nejdříve, aby byl dostatek času na kvalitní konzultaci a </a:t>
            </a:r>
            <a:r>
              <a:rPr lang="cs-CZ" dirty="0" smtClean="0"/>
              <a:t>přípravu projetu DP.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08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– vlastní téma DP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 rámci tvorby </a:t>
            </a:r>
            <a:r>
              <a:rPr lang="cs-CZ" dirty="0" smtClean="0"/>
              <a:t>DP je možnost </a:t>
            </a:r>
            <a:r>
              <a:rPr lang="cs-CZ" dirty="0"/>
              <a:t>navrhnout vlastní téma, které by odpovídalo vašim zájmům, znalostem a budoucím profesním cílům. </a:t>
            </a:r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zvažujete tuto cestu, doporučuji vám postupovat následovně:</a:t>
            </a:r>
          </a:p>
          <a:p>
            <a:r>
              <a:rPr lang="cs-CZ" b="1" dirty="0"/>
              <a:t>Originalita a přínos</a:t>
            </a:r>
            <a:r>
              <a:rPr lang="cs-CZ" dirty="0"/>
              <a:t> – Navrhněte téma, které je inovativní a má potenciál přinést nové poznatky do oblasti </a:t>
            </a:r>
            <a:r>
              <a:rPr lang="cs-CZ" dirty="0" smtClean="0"/>
              <a:t>fyzioterapie / </a:t>
            </a:r>
            <a:r>
              <a:rPr lang="cs-CZ" dirty="0" err="1" smtClean="0"/>
              <a:t>rhb</a:t>
            </a:r>
            <a:r>
              <a:rPr lang="cs-CZ" dirty="0" smtClean="0"/>
              <a:t>. </a:t>
            </a:r>
            <a:r>
              <a:rPr lang="cs-CZ" dirty="0"/>
              <a:t>Zamyslete se nad jeho praktickým významem.</a:t>
            </a:r>
          </a:p>
          <a:p>
            <a:r>
              <a:rPr lang="cs-CZ" b="1" dirty="0"/>
              <a:t>Prozkoumání literatury</a:t>
            </a:r>
            <a:r>
              <a:rPr lang="cs-CZ" dirty="0"/>
              <a:t> – Před navržením tématu si udělejte průzkum dostupné literatury, abyste zjistili, zda už podobný výzkum </a:t>
            </a:r>
            <a:r>
              <a:rPr lang="cs-CZ" dirty="0" smtClean="0"/>
              <a:t>byl/nebyl </a:t>
            </a:r>
            <a:r>
              <a:rPr lang="cs-CZ" dirty="0"/>
              <a:t>proveden. Tento krok vám pomůže lépe definovat a specifikovat váš záměr.</a:t>
            </a:r>
          </a:p>
          <a:p>
            <a:r>
              <a:rPr lang="cs-CZ" b="1" dirty="0">
                <a:solidFill>
                  <a:srgbClr val="00B0F0"/>
                </a:solidFill>
              </a:rPr>
              <a:t>Realizovatelnost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/>
              <a:t>– Zvažte, zda je váš návrh realistický vzhledem k časovým, materiálním a technickým možnostem, které máte k dispozici. Je důležité, aby váš plán byl uskutečnitelný v rámci požadované doby.</a:t>
            </a:r>
          </a:p>
          <a:p>
            <a:r>
              <a:rPr lang="cs-CZ" b="1" dirty="0"/>
              <a:t>Konzultace s vedoucím práce</a:t>
            </a:r>
            <a:r>
              <a:rPr lang="cs-CZ" dirty="0"/>
              <a:t> – Je důležité konzultovat váš návrh se svým vedoucím práce nebo jiným odborníkem, který vás může v průběhu práce podporovat a nasměrovat.</a:t>
            </a:r>
          </a:p>
          <a:p>
            <a:r>
              <a:rPr lang="cs-CZ" b="1" dirty="0"/>
              <a:t>Odbornost a váš zájem</a:t>
            </a:r>
            <a:r>
              <a:rPr lang="cs-CZ" dirty="0"/>
              <a:t> – Vyberte si téma, které vás osobně zajímá a souvisí s oblastí, ve které byste se chtěli dále rozvíjet. </a:t>
            </a:r>
            <a:r>
              <a:rPr lang="cs-CZ" dirty="0" smtClean="0"/>
              <a:t>DP může </a:t>
            </a:r>
            <a:r>
              <a:rPr lang="cs-CZ" dirty="0"/>
              <a:t>být vaší vstupní branou do dalšího výzkumu nebo praxe.</a:t>
            </a:r>
          </a:p>
          <a:p>
            <a:r>
              <a:rPr lang="cs-CZ" dirty="0"/>
              <a:t>Pokud máte nápad na téma, </a:t>
            </a:r>
            <a:r>
              <a:rPr lang="cs-CZ" dirty="0" smtClean="0"/>
              <a:t>rád </a:t>
            </a:r>
            <a:r>
              <a:rPr lang="cs-CZ" dirty="0"/>
              <a:t>vám </a:t>
            </a:r>
            <a:r>
              <a:rPr lang="cs-CZ" dirty="0" smtClean="0"/>
              <a:t>poskytnu </a:t>
            </a:r>
            <a:r>
              <a:rPr lang="cs-CZ" dirty="0"/>
              <a:t>podporu v jeho </a:t>
            </a:r>
            <a:r>
              <a:rPr lang="cs-CZ" dirty="0" smtClean="0"/>
              <a:t>rozvoji a pokusím nasměrovat na vhodného školitele-</a:t>
            </a:r>
          </a:p>
          <a:p>
            <a:r>
              <a:rPr lang="cs-CZ" dirty="0" smtClean="0"/>
              <a:t>Nebojte </a:t>
            </a:r>
            <a:r>
              <a:rPr lang="cs-CZ" dirty="0"/>
              <a:t>se přijít s něčím </a:t>
            </a:r>
            <a:r>
              <a:rPr lang="cs-CZ" dirty="0" smtClean="0"/>
              <a:t>novým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32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Specifický </a:t>
            </a:r>
            <a:r>
              <a:rPr lang="cs-CZ" dirty="0"/>
              <a:t>výzkum = </a:t>
            </a:r>
            <a:r>
              <a:rPr lang="cs-CZ" dirty="0" smtClean="0"/>
              <a:t>účelová podpora </a:t>
            </a:r>
            <a:r>
              <a:rPr lang="cs-CZ" dirty="0"/>
              <a:t>na specifický vysokoškolský </a:t>
            </a:r>
            <a:r>
              <a:rPr lang="cs-CZ" dirty="0" smtClean="0"/>
              <a:t>výzkum pro studenty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Až </a:t>
            </a:r>
            <a:r>
              <a:rPr lang="cs-CZ" dirty="0"/>
              <a:t>bude vyhlášen (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www.muni.cz/o-</a:t>
            </a:r>
            <a:r>
              <a:rPr lang="cs-CZ" dirty="0" err="1" smtClean="0">
                <a:hlinkClick r:id="rId2"/>
              </a:rPr>
              <a:t>univerzite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uredni</a:t>
            </a:r>
            <a:r>
              <a:rPr lang="cs-CZ" dirty="0" smtClean="0">
                <a:hlinkClick r:id="rId2"/>
              </a:rPr>
              <a:t>-deska/specificky-</a:t>
            </a:r>
            <a:r>
              <a:rPr lang="cs-CZ" dirty="0" err="1" smtClean="0">
                <a:hlinkClick r:id="rId2"/>
              </a:rPr>
              <a:t>vysokoskolsky</a:t>
            </a:r>
            <a:r>
              <a:rPr lang="cs-CZ" dirty="0" smtClean="0">
                <a:hlinkClick r:id="rId2"/>
              </a:rPr>
              <a:t>-výzkum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Cíl 3 stupně</a:t>
            </a:r>
          </a:p>
          <a:p>
            <a:pPr lvl="1"/>
            <a:r>
              <a:rPr lang="cs-CZ" dirty="0" smtClean="0"/>
              <a:t>1 stupeň: Leden 2025 podepsaný projekt DP</a:t>
            </a:r>
          </a:p>
          <a:p>
            <a:pPr lvl="1"/>
            <a:r>
              <a:rPr lang="cs-CZ" dirty="0" smtClean="0"/>
              <a:t>2 stupeň: Září 2025 odevzdán abstrakt pro studentskou konferenci a potvrzení účasti v Prosinci 2025 </a:t>
            </a:r>
          </a:p>
          <a:p>
            <a:pPr lvl="1"/>
            <a:r>
              <a:rPr lang="cs-CZ" dirty="0" smtClean="0"/>
              <a:t>3 stupeň: Prosinec 2025 10 min prezentace výsledků DP na studentské konferenci v rámci KFR LF MUNI</a:t>
            </a:r>
          </a:p>
          <a:p>
            <a:endParaRPr lang="cs-CZ" dirty="0"/>
          </a:p>
          <a:p>
            <a:r>
              <a:rPr lang="cs-CZ" dirty="0" smtClean="0"/>
              <a:t>Stipendium (bude upřesněno -2000-3000 Kč/</a:t>
            </a:r>
            <a:r>
              <a:rPr lang="cs-CZ" dirty="0" err="1" smtClean="0"/>
              <a:t>mes</a:t>
            </a:r>
            <a:r>
              <a:rPr lang="cs-CZ" dirty="0" smtClean="0"/>
              <a:t> za rok 2025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r>
              <a:rPr lang="cs-CZ" dirty="0" smtClean="0"/>
              <a:t>Zvažte svojí účast a zapište se do tabulky </a:t>
            </a:r>
            <a:r>
              <a:rPr lang="cs-CZ" dirty="0" err="1" smtClean="0"/>
              <a:t>excel</a:t>
            </a:r>
            <a:r>
              <a:rPr lang="cs-CZ" dirty="0" smtClean="0"/>
              <a:t> – studijní materiály 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91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dokumenty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35842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Cesta: </a:t>
            </a:r>
            <a:r>
              <a:rPr lang="cs-CZ" dirty="0" smtClean="0">
                <a:hlinkClick r:id="rId2"/>
              </a:rPr>
              <a:t>Lékařská fakulta Masarykovy univerzity | MED MUNI</a:t>
            </a:r>
            <a:endParaRPr lang="cs-CZ" dirty="0" smtClean="0"/>
          </a:p>
          <a:p>
            <a:r>
              <a:rPr lang="cs-CZ" dirty="0" smtClean="0"/>
              <a:t>Studenti</a:t>
            </a:r>
          </a:p>
          <a:p>
            <a:r>
              <a:rPr lang="cs-CZ" dirty="0" smtClean="0"/>
              <a:t>Zakončení studia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Státní zkoušky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https://www.med.muni.cz/studenti/statni-zkousky</a:t>
            </a:r>
            <a:endParaRPr lang="cs-CZ" dirty="0" smtClean="0"/>
          </a:p>
          <a:p>
            <a:pPr lvl="1"/>
            <a:r>
              <a:rPr lang="cs-CZ" dirty="0">
                <a:hlinkClick r:id="rId4"/>
              </a:rPr>
              <a:t>Bakalářské a navazující magisterské programy</a:t>
            </a:r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741" y="73401"/>
            <a:ext cx="4262543" cy="4315576"/>
          </a:xfrm>
          <a:prstGeom prst="rect">
            <a:avLst/>
          </a:prstGeom>
        </p:spPr>
      </p:pic>
      <p:sp>
        <p:nvSpPr>
          <p:cNvPr id="6" name="Prstenec 5"/>
          <p:cNvSpPr/>
          <p:nvPr/>
        </p:nvSpPr>
        <p:spPr>
          <a:xfrm>
            <a:off x="9946105" y="3152274"/>
            <a:ext cx="1592179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12" y="4818959"/>
            <a:ext cx="7343775" cy="1838325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3569368" y="2807368"/>
            <a:ext cx="2983832" cy="72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323347" y="3914274"/>
            <a:ext cx="737937" cy="1580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stenec 9"/>
          <p:cNvSpPr/>
          <p:nvPr/>
        </p:nvSpPr>
        <p:spPr>
          <a:xfrm>
            <a:off x="6479651" y="5494422"/>
            <a:ext cx="1592179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0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dokumenty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7" y="1445001"/>
            <a:ext cx="5659173" cy="5112586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2470323" y="4170948"/>
            <a:ext cx="3705888" cy="7620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Rovná se 5"/>
          <p:cNvSpPr/>
          <p:nvPr/>
        </p:nvSpPr>
        <p:spPr>
          <a:xfrm>
            <a:off x="7535617" y="2665789"/>
            <a:ext cx="2691224" cy="20987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0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Posunout dolů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8499"/>
            <a:ext cx="7186612" cy="4881868"/>
          </a:xfrm>
          <a:prstGeom prst="rect">
            <a:avLst/>
          </a:prstGeom>
        </p:spPr>
      </p:pic>
      <p:sp>
        <p:nvSpPr>
          <p:cNvPr id="5" name="Veselý obličej 4"/>
          <p:cNvSpPr/>
          <p:nvPr/>
        </p:nvSpPr>
        <p:spPr>
          <a:xfrm>
            <a:off x="4507832" y="355350"/>
            <a:ext cx="1451811" cy="130659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36041" y="1825625"/>
            <a:ext cx="4243137" cy="4351338"/>
          </a:xfrm>
        </p:spPr>
        <p:txBody>
          <a:bodyPr/>
          <a:lstStyle/>
          <a:p>
            <a:r>
              <a:rPr lang="cs-CZ" dirty="0" smtClean="0"/>
              <a:t>https://www.med.muni.cz/studenti/statni-zkousky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6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ke zpracování ZP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077325"/>
            <a:ext cx="10515600" cy="1483896"/>
          </a:xfrm>
        </p:spPr>
        <p:txBody>
          <a:bodyPr/>
          <a:lstStyle/>
          <a:p>
            <a:r>
              <a:rPr lang="cs-CZ" dirty="0" smtClean="0"/>
              <a:t>Teorie- vhodné prostudovat</a:t>
            </a:r>
          </a:p>
          <a:p>
            <a:r>
              <a:rPr lang="cs-CZ" dirty="0" smtClean="0"/>
              <a:t>Bod 3 a Bod 8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365125"/>
            <a:ext cx="9392653" cy="48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- souhrn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Promyšlení tématu  -  kontaktování školitele / garanta</a:t>
            </a:r>
          </a:p>
          <a:p>
            <a:r>
              <a:rPr lang="cs-CZ" dirty="0" smtClean="0"/>
              <a:t>Účast na specifickém výzkumu (bude dále upřesněno)</a:t>
            </a:r>
          </a:p>
          <a:p>
            <a:r>
              <a:rPr lang="cs-CZ" dirty="0" smtClean="0"/>
              <a:t>Samostudium materiály pro závěrečné práce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811" y="3304673"/>
            <a:ext cx="4751621" cy="322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6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Program: </a:t>
            </a:r>
            <a:r>
              <a:rPr lang="cs-CZ" u="sng" dirty="0">
                <a:hlinkClick r:id="rId2"/>
              </a:rPr>
              <a:t>Příprava diplomové práce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7.10.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Příprava diplomové práce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I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(Nepovinná účast)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Kdo bude chtít cokoliv probrat jsem k dispozici: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KOM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255A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(13:00–13:50)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14.10.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Příprava diplomové práce 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(Nepovinná účast)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Kdo bude chtít cokoliv probrat jsem k dispozici: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KOM 255A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(13:00–13:50)</a:t>
            </a:r>
          </a:p>
          <a:p>
            <a:endParaRPr lang="cs-CZ" dirty="0" smtClean="0"/>
          </a:p>
          <a:p>
            <a:r>
              <a:rPr lang="cs-CZ" sz="3500" dirty="0" smtClean="0"/>
              <a:t>21.10. </a:t>
            </a:r>
            <a:r>
              <a:rPr lang="cs-CZ" sz="3500" smtClean="0"/>
              <a:t>Další </a:t>
            </a:r>
            <a:r>
              <a:rPr lang="cs-CZ" sz="3500" dirty="0" smtClean="0"/>
              <a:t>pokyny a instrukce - hromadně</a:t>
            </a:r>
            <a:r>
              <a:rPr lang="cs-CZ" sz="3500" smtClean="0"/>
              <a:t>: </a:t>
            </a:r>
            <a:br>
              <a:rPr lang="cs-CZ" sz="3500" smtClean="0"/>
            </a:br>
            <a:r>
              <a:rPr lang="cs-CZ" sz="3500" smtClean="0"/>
              <a:t>13:00–13:50</a:t>
            </a:r>
            <a:r>
              <a:rPr lang="cs-CZ" sz="3500" dirty="0"/>
              <a:t> </a:t>
            </a:r>
            <a:r>
              <a:rPr lang="cs-CZ" sz="3500" dirty="0">
                <a:hlinkClick r:id="rId4"/>
              </a:rPr>
              <a:t>KOM 410</a:t>
            </a:r>
            <a:r>
              <a:rPr lang="cs-CZ" sz="35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56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</a:t>
            </a:r>
            <a:r>
              <a:rPr lang="cs-CZ" dirty="0" smtClean="0"/>
              <a:t>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19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 DP</a:t>
            </a:r>
            <a:endParaRPr lang="cs-CZ" dirty="0" smtClean="0"/>
          </a:p>
          <a:p>
            <a:r>
              <a:rPr lang="cs-CZ" dirty="0" smtClean="0"/>
              <a:t>Důležité </a:t>
            </a:r>
            <a:r>
              <a:rPr lang="cs-CZ" dirty="0" smtClean="0"/>
              <a:t>dokumenty - cesta</a:t>
            </a:r>
            <a:endParaRPr lang="cs-CZ" dirty="0" smtClean="0"/>
          </a:p>
          <a:p>
            <a:r>
              <a:rPr lang="cs-CZ" dirty="0" smtClean="0"/>
              <a:t>Specifický výzkum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822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 Schválení tématu </a:t>
            </a:r>
            <a:r>
              <a:rPr lang="cs-CZ" dirty="0" smtClean="0"/>
              <a:t>- Projekt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/>
              <a:t>Navržený projekt je předložen na formuláři </a:t>
            </a:r>
            <a:r>
              <a:rPr lang="cs-CZ" cap="small" dirty="0"/>
              <a:t>Projekt diplomové </a:t>
            </a:r>
            <a:r>
              <a:rPr lang="cs-CZ" cap="small" dirty="0" smtClean="0"/>
              <a:t>práce</a:t>
            </a:r>
            <a:r>
              <a:rPr lang="cs-CZ" dirty="0"/>
              <a:t> </a:t>
            </a:r>
            <a:r>
              <a:rPr lang="cs-CZ" dirty="0" smtClean="0"/>
              <a:t>garantovi </a:t>
            </a:r>
            <a:r>
              <a:rPr lang="cs-CZ" dirty="0"/>
              <a:t>předmětu ke schválení. </a:t>
            </a:r>
            <a:r>
              <a:rPr lang="cs-CZ" dirty="0" smtClean="0"/>
              <a:t>(naskenovaný dokument emailem garantovi + papírová forma sekretariát KFR)</a:t>
            </a:r>
          </a:p>
          <a:p>
            <a:endParaRPr lang="cs-CZ" dirty="0" smtClean="0"/>
          </a:p>
          <a:p>
            <a:r>
              <a:rPr lang="cs-CZ" dirty="0" smtClean="0"/>
              <a:t>Základem </a:t>
            </a:r>
            <a:r>
              <a:rPr lang="cs-CZ" dirty="0"/>
              <a:t>žádosti je anotace projektu. V </a:t>
            </a:r>
            <a:r>
              <a:rPr lang="cs-CZ" dirty="0" smtClean="0"/>
              <a:t>Projektu se </a:t>
            </a:r>
            <a:r>
              <a:rPr lang="cs-CZ" dirty="0"/>
              <a:t>hodnotí zejména navrhované téma, definice cílů práce, design praktické části a pravděpodobnost úspěšné realizace předloženého projektu.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Termín odevzdání: </a:t>
            </a:r>
            <a:r>
              <a:rPr lang="cs-CZ" b="1" dirty="0" smtClean="0"/>
              <a:t>Leden 2025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1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-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38200" y="1941095"/>
            <a:ext cx="1051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Cíl </a:t>
            </a:r>
          </a:p>
          <a:p>
            <a:r>
              <a:rPr lang="cs-CZ" sz="2800" dirty="0" smtClean="0"/>
              <a:t>Předmět </a:t>
            </a:r>
            <a:r>
              <a:rPr lang="cs-CZ" sz="2800" dirty="0"/>
              <a:t>slouží k definování tématu magisterské práce a volby vedoucího práce před tím, než student začne navštěvovat diplomový seminář. Předmět si studenti zapisují dva semestry před tím, než hodlají obhajovat diplomovou práci.</a:t>
            </a:r>
          </a:p>
          <a:p>
            <a:endParaRPr lang="cs-CZ" sz="2800" dirty="0" smtClean="0"/>
          </a:p>
          <a:p>
            <a:r>
              <a:rPr lang="cs-CZ" sz="2800" b="1" dirty="0" smtClean="0"/>
              <a:t>Výstupy </a:t>
            </a:r>
            <a:endParaRPr lang="cs-CZ" sz="2800" b="1" dirty="0"/>
          </a:p>
          <a:p>
            <a:r>
              <a:rPr lang="cs-CZ" sz="2800" dirty="0"/>
              <a:t>Výstupem je definované téma diplomové práce a zvolený vedoucí práce.</a:t>
            </a:r>
          </a:p>
        </p:txBody>
      </p:sp>
    </p:spTree>
    <p:extLst>
      <p:ext uri="{BB962C8B-B14F-4D97-AF65-F5344CB8AC3E}">
        <p14:creationId xmlns:p14="http://schemas.microsoft.com/office/powerpoint/2010/main" val="51258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viz (Učební materiály)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Projekt </a:t>
            </a:r>
            <a:r>
              <a:rPr lang="cs-CZ" dirty="0"/>
              <a:t>má následující části: </a:t>
            </a:r>
          </a:p>
          <a:p>
            <a:pPr marL="0" indent="0">
              <a:buNone/>
            </a:pPr>
            <a:r>
              <a:rPr lang="cs-CZ" dirty="0"/>
              <a:t>• Název práce </a:t>
            </a:r>
          </a:p>
          <a:p>
            <a:pPr marL="0" indent="0">
              <a:buNone/>
            </a:pPr>
            <a:r>
              <a:rPr lang="cs-CZ" dirty="0"/>
              <a:t>• Cíl práce (vztahuje se k praktické části práce) </a:t>
            </a:r>
          </a:p>
          <a:p>
            <a:pPr marL="0" indent="0">
              <a:buNone/>
            </a:pPr>
            <a:r>
              <a:rPr lang="cs-CZ" dirty="0"/>
              <a:t>• Hypotézy vzhledem k definovanému cíli práce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Popis </a:t>
            </a:r>
            <a:r>
              <a:rPr lang="cs-CZ" dirty="0"/>
              <a:t>metodiky experimentální části: </a:t>
            </a:r>
          </a:p>
          <a:p>
            <a:pPr marL="0" indent="0">
              <a:buNone/>
            </a:pPr>
            <a:r>
              <a:rPr lang="cs-CZ" dirty="0"/>
              <a:t>• Předpokládaný počet probandů v experimentální, popř. kontrolní skupině, </a:t>
            </a:r>
            <a:r>
              <a:rPr lang="cs-CZ" b="1" dirty="0"/>
              <a:t>inkluzivní a exkluzivní kritéria </a:t>
            </a:r>
          </a:p>
          <a:p>
            <a:pPr marL="0" indent="0">
              <a:buNone/>
            </a:pPr>
            <a:r>
              <a:rPr lang="cs-CZ" dirty="0"/>
              <a:t>• Popis vyšetřovacích postupů použitých k objektivizaci + parametry, které budou hodnoceny </a:t>
            </a:r>
          </a:p>
          <a:p>
            <a:pPr marL="0" indent="0">
              <a:buNone/>
            </a:pPr>
            <a:r>
              <a:rPr lang="cs-CZ" dirty="0"/>
              <a:t>• Popis případné intervence </a:t>
            </a:r>
          </a:p>
        </p:txBody>
      </p:sp>
    </p:spTree>
    <p:extLst>
      <p:ext uri="{BB962C8B-B14F-4D97-AF65-F5344CB8AC3E}">
        <p14:creationId xmlns:p14="http://schemas.microsoft.com/office/powerpoint/2010/main" val="400011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-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rámci hodnotících metod jsou využívány vedle objektivních kritérií také hodnocení subjektivního stavu probanda. </a:t>
            </a:r>
            <a:endParaRPr lang="cs-CZ" dirty="0" smtClean="0"/>
          </a:p>
          <a:p>
            <a:pPr lvl="1"/>
            <a:r>
              <a:rPr lang="cs-CZ" dirty="0" smtClean="0"/>
              <a:t>Prioritně </a:t>
            </a:r>
            <a:r>
              <a:rPr lang="cs-CZ" dirty="0"/>
              <a:t>pro hodnocení subjektivního stavu využíváme mezinárodně uznávané </a:t>
            </a:r>
            <a:r>
              <a:rPr lang="cs-CZ" b="1" dirty="0"/>
              <a:t>standardizované dotazníky a jejich české překlady</a:t>
            </a:r>
            <a:r>
              <a:rPr lang="cs-CZ" dirty="0"/>
              <a:t>. </a:t>
            </a:r>
          </a:p>
          <a:p>
            <a:r>
              <a:rPr lang="cs-CZ" dirty="0"/>
              <a:t>V anotaci jsou uvedeny: </a:t>
            </a:r>
          </a:p>
          <a:p>
            <a:pPr marL="0" indent="0">
              <a:buNone/>
            </a:pPr>
            <a:r>
              <a:rPr lang="cs-CZ" dirty="0"/>
              <a:t>• Metody objektivního hodnocení + parametry, které budou sledovány (měřeny) </a:t>
            </a:r>
          </a:p>
          <a:p>
            <a:pPr marL="0" indent="0">
              <a:buNone/>
            </a:pPr>
            <a:r>
              <a:rPr lang="cs-CZ" dirty="0"/>
              <a:t>• V případě hodnocení subjektivního stavu názvy standardizovaných dotazníků + základní parametry, které budou hodnoceny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V případě projektů, kde je to možné, je upřednostňována </a:t>
            </a:r>
            <a:r>
              <a:rPr lang="cs-CZ" b="1" dirty="0"/>
              <a:t>kombinace</a:t>
            </a:r>
            <a:r>
              <a:rPr lang="cs-CZ" dirty="0"/>
              <a:t> obojího – objektivního hodnocení i využití standardizovaných dotazníků.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22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Projekt DP prokazuje </a:t>
            </a:r>
            <a:r>
              <a:rPr lang="cs-CZ" dirty="0"/>
              <a:t>porozumění studenta tématu práce a jeho připravenost práci realizovat. </a:t>
            </a:r>
            <a:endParaRPr lang="cs-CZ" dirty="0" smtClean="0"/>
          </a:p>
          <a:p>
            <a:r>
              <a:rPr lang="cs-CZ" dirty="0" smtClean="0"/>
              <a:t>Projekt </a:t>
            </a:r>
            <a:r>
              <a:rPr lang="cs-CZ" dirty="0"/>
              <a:t>DP</a:t>
            </a:r>
            <a:r>
              <a:rPr lang="cs-CZ" dirty="0" smtClean="0"/>
              <a:t> </a:t>
            </a:r>
            <a:r>
              <a:rPr lang="cs-CZ" dirty="0"/>
              <a:t>by </a:t>
            </a:r>
            <a:r>
              <a:rPr lang="cs-CZ" dirty="0" smtClean="0"/>
              <a:t>měl </a:t>
            </a:r>
            <a:r>
              <a:rPr lang="cs-CZ" dirty="0"/>
              <a:t>jasně svědčit o tom, že je práce uskutečnitelná. </a:t>
            </a:r>
            <a:endParaRPr lang="cs-CZ" dirty="0" smtClean="0"/>
          </a:p>
          <a:p>
            <a:r>
              <a:rPr lang="cs-CZ" dirty="0" smtClean="0"/>
              <a:t>Souhlas </a:t>
            </a:r>
            <a:r>
              <a:rPr lang="cs-CZ" dirty="0"/>
              <a:t>s vedením práce a s připraveným projektem potvrzuje vedoucí práce podpisem </a:t>
            </a:r>
            <a:r>
              <a:rPr lang="cs-CZ" dirty="0" smtClean="0"/>
              <a:t>na formuláři </a:t>
            </a:r>
            <a:r>
              <a:rPr lang="cs-CZ" cap="small" dirty="0"/>
              <a:t>Projekt diplomové práce</a:t>
            </a:r>
            <a:r>
              <a:rPr lang="cs-CZ" dirty="0"/>
              <a:t> </a:t>
            </a:r>
            <a:r>
              <a:rPr lang="cs-CZ" dirty="0" smtClean="0"/>
              <a:t>. </a:t>
            </a:r>
          </a:p>
          <a:p>
            <a:r>
              <a:rPr lang="cs-CZ" dirty="0" smtClean="0"/>
              <a:t>V </a:t>
            </a:r>
            <a:r>
              <a:rPr lang="cs-CZ" dirty="0"/>
              <a:t>průběhu vlastní realizace projektu může dojít k nutnosti dílčích změn vzhledem k původně </a:t>
            </a:r>
            <a:r>
              <a:rPr lang="cs-CZ" dirty="0" smtClean="0"/>
              <a:t>předloženému popisu. </a:t>
            </a:r>
            <a:r>
              <a:rPr lang="cs-CZ" dirty="0"/>
              <a:t>Dílčí změny projektu oproti </a:t>
            </a:r>
            <a:r>
              <a:rPr lang="cs-CZ" dirty="0" smtClean="0"/>
              <a:t>původnímu popisu </a:t>
            </a:r>
            <a:r>
              <a:rPr lang="cs-CZ" dirty="0"/>
              <a:t>jsou přípustné, </a:t>
            </a:r>
            <a:r>
              <a:rPr lang="cs-CZ" dirty="0">
                <a:solidFill>
                  <a:srgbClr val="FF0000"/>
                </a:solidFill>
              </a:rPr>
              <a:t>podstatné změny </a:t>
            </a:r>
            <a:r>
              <a:rPr lang="cs-CZ" dirty="0"/>
              <a:t>(např. zásadní změna v metodice, upuštění od kontrolní skupiny atd.) musí být opětovně předloženy ke schválení na stejném formuláři garantovi předmětu, a to se souhlasem (podpisem) vedoucího práce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Pokud student zcela mění téma a název práce, je nutné tuto změnu předložit ke schválení garantovi předmětu na formuláři </a:t>
            </a:r>
            <a:r>
              <a:rPr lang="cs-CZ" i="1" dirty="0"/>
              <a:t>Žádost o změnu tématu</a:t>
            </a:r>
            <a:r>
              <a:rPr lang="cs-CZ" dirty="0"/>
              <a:t>. Formulář musí být podepsán studentem i vedoucím práce. </a:t>
            </a:r>
          </a:p>
        </p:txBody>
      </p:sp>
    </p:spTree>
    <p:extLst>
      <p:ext uri="{BB962C8B-B14F-4D97-AF65-F5344CB8AC3E}">
        <p14:creationId xmlns:p14="http://schemas.microsoft.com/office/powerpoint/2010/main" val="289762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vedoucího práce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Vedoucí </a:t>
            </a:r>
            <a:r>
              <a:rPr lang="cs-CZ" dirty="0"/>
              <a:t>práce </a:t>
            </a:r>
            <a:r>
              <a:rPr lang="cs-CZ" b="1" dirty="0"/>
              <a:t>navrhuje</a:t>
            </a:r>
            <a:r>
              <a:rPr lang="cs-CZ" dirty="0"/>
              <a:t> téma relevantní pro současnou rehabilitační praxi a výzkum, </a:t>
            </a:r>
            <a:r>
              <a:rPr lang="cs-CZ" dirty="0" smtClean="0"/>
              <a:t>(nebo </a:t>
            </a:r>
            <a:r>
              <a:rPr lang="cs-CZ" b="1" dirty="0" smtClean="0"/>
              <a:t>pomáhá</a:t>
            </a:r>
            <a:r>
              <a:rPr lang="cs-CZ" dirty="0" smtClean="0"/>
              <a:t> </a:t>
            </a:r>
            <a:r>
              <a:rPr lang="cs-CZ" dirty="0"/>
              <a:t>téma studentovi definovat nebo přijímá k vedení téma, které student sám </a:t>
            </a:r>
            <a:r>
              <a:rPr lang="cs-CZ" b="1" dirty="0"/>
              <a:t>navrhne</a:t>
            </a:r>
            <a:r>
              <a:rPr lang="cs-CZ" dirty="0" smtClean="0"/>
              <a:t>.) </a:t>
            </a:r>
          </a:p>
          <a:p>
            <a:r>
              <a:rPr lang="cs-CZ" dirty="0" smtClean="0"/>
              <a:t>Vedoucí </a:t>
            </a:r>
            <a:r>
              <a:rPr lang="cs-CZ" dirty="0"/>
              <a:t>práce garantuje vědeckou a etickou kvalitu projektu a průběh práce se studentem </a:t>
            </a:r>
            <a:r>
              <a:rPr lang="cs-CZ" b="1" dirty="0"/>
              <a:t>konzultuje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Vedoucí </a:t>
            </a:r>
            <a:r>
              <a:rPr lang="cs-CZ" dirty="0"/>
              <a:t>je připraven po odevzdání práce vypracovat na práci posudek a účastnit se obhajoby. </a:t>
            </a:r>
            <a:endParaRPr lang="cs-CZ" dirty="0" smtClean="0"/>
          </a:p>
          <a:p>
            <a:r>
              <a:rPr lang="cs-CZ" dirty="0" smtClean="0"/>
              <a:t>Za </a:t>
            </a:r>
            <a:r>
              <a:rPr lang="cs-CZ" dirty="0"/>
              <a:t>dodržení stanovených termínů (datum odevzdání práce, obhajoba práce), za plnění formálních požadavků (např. gramatická správnost textu, formát citací, počet stran, …) a konečnou podobu práce je </a:t>
            </a:r>
            <a:r>
              <a:rPr lang="cs-CZ" b="1" dirty="0"/>
              <a:t>plně odpovědný student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270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4704"/>
            <a:ext cx="10515600" cy="1325563"/>
          </a:xfrm>
        </p:spPr>
        <p:txBody>
          <a:bodyPr/>
          <a:lstStyle/>
          <a:p>
            <a:r>
              <a:rPr lang="cs-CZ" dirty="0" smtClean="0"/>
              <a:t>Školitelé viz (Učební materiály) 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smtClean="0">
                <a:solidFill>
                  <a:srgbClr val="00B0F0"/>
                </a:solidFill>
              </a:rPr>
              <a:t>(?) Excel-umí editovat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1386780"/>
            <a:ext cx="12192000" cy="48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582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1080</Words>
  <Application>Microsoft Office PowerPoint</Application>
  <PresentationFormat>Širokoúhlá obrazovka</PresentationFormat>
  <Paragraphs>106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Motiv Office</vt:lpstr>
      <vt:lpstr>Diplomová práce </vt:lpstr>
      <vt:lpstr>Obsah</vt:lpstr>
      <vt:lpstr>  Schválení tématu - Projekt</vt:lpstr>
      <vt:lpstr>Projekt - </vt:lpstr>
      <vt:lpstr>Projekt viz (Učební materiály)</vt:lpstr>
      <vt:lpstr>Projekt -</vt:lpstr>
      <vt:lpstr>Projekt DP</vt:lpstr>
      <vt:lpstr>Role vedoucího práce </vt:lpstr>
      <vt:lpstr>Školitelé viz (Učební materiály)   (?) Excel-umí editovat</vt:lpstr>
      <vt:lpstr>Kontaktujte své školitele pro konzultaci diplomových témat a vedení</vt:lpstr>
      <vt:lpstr>Podpora – vlastní téma DP</vt:lpstr>
      <vt:lpstr>Specifický výzkum = účelová podpora na specifický vysokoškolský výzkum pro studenty</vt:lpstr>
      <vt:lpstr>Důležité dokumenty </vt:lpstr>
      <vt:lpstr>Důležité dokumenty </vt:lpstr>
      <vt:lpstr>Posunout dolů  </vt:lpstr>
      <vt:lpstr>Metodika ke zpracování ZP</vt:lpstr>
      <vt:lpstr>Úkoly - souhrn</vt:lpstr>
      <vt:lpstr>Program: Příprava diplomové práce I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</dc:title>
  <dc:creator>Baťalík Ladislav</dc:creator>
  <cp:lastModifiedBy>Baťalík Ladislav</cp:lastModifiedBy>
  <cp:revision>33</cp:revision>
  <dcterms:created xsi:type="dcterms:W3CDTF">2024-02-01T12:17:17Z</dcterms:created>
  <dcterms:modified xsi:type="dcterms:W3CDTF">2024-09-30T09:54:47Z</dcterms:modified>
</cp:coreProperties>
</file>