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80" r:id="rId2"/>
    <p:sldId id="257" r:id="rId3"/>
    <p:sldId id="258" r:id="rId4"/>
    <p:sldId id="279" r:id="rId5"/>
    <p:sldId id="281" r:id="rId6"/>
    <p:sldId id="287" r:id="rId7"/>
    <p:sldId id="289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282" r:id="rId30"/>
    <p:sldId id="283" r:id="rId31"/>
    <p:sldId id="285" r:id="rId32"/>
    <p:sldId id="28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09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12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88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96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1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5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3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6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23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2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00B0-DB79-4B46-8577-68661B72FEE4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4F05-9BDE-4D0D-8A6A-C93AF426B6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38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11475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kontakty/mistnost?id=12089" TargetMode="External"/><Relationship Id="rId2" Type="http://schemas.openxmlformats.org/officeDocument/2006/relationships/hyperlink" Target="https://is.muni.cz/auth/predmet/med/podzim2024/MFPP0721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kontakty/mistnost?id=8987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D34053-AA17-64E2-1E73-5675C0E0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Diplomová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práce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E740D8-D6C6-4489-FD0D-9DD6CF971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doc. Mgr. L.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Baťalík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Ph.D.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Učebna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410,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Komenského nám. 2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21.10.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2024 - pondělí 13.00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-13.50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hod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cs-CZ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468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Práce zahrnující statistickou analýzu originálních dat </a:t>
            </a:r>
            <a:r>
              <a:rPr lang="cs-CZ" dirty="0"/>
              <a:t>(většina DP)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Úvod </a:t>
            </a:r>
          </a:p>
          <a:p>
            <a:pPr marL="0" indent="0">
              <a:buNone/>
            </a:pPr>
            <a:r>
              <a:rPr lang="cs-CZ" dirty="0"/>
              <a:t>• Přehled poznatků </a:t>
            </a:r>
            <a:r>
              <a:rPr lang="cs-CZ" i="1" dirty="0"/>
              <a:t>(rešeršní část – ne rozsáhlejší než část praktická)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Cíle + hypotéza/y </a:t>
            </a:r>
          </a:p>
          <a:p>
            <a:pPr marL="0" indent="0">
              <a:buNone/>
            </a:pPr>
            <a:r>
              <a:rPr lang="cs-CZ" dirty="0"/>
              <a:t>• Metodika </a:t>
            </a:r>
            <a:r>
              <a:rPr lang="cs-CZ" i="1" dirty="0"/>
              <a:t>(včetně popisu postupů statistické analýzy)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Výsledky </a:t>
            </a:r>
          </a:p>
          <a:p>
            <a:pPr marL="0" indent="0">
              <a:buNone/>
            </a:pPr>
            <a:r>
              <a:rPr lang="cs-CZ" dirty="0"/>
              <a:t>• Diskuze </a:t>
            </a:r>
          </a:p>
          <a:p>
            <a:pPr marL="0" indent="0">
              <a:buNone/>
            </a:pPr>
            <a:r>
              <a:rPr lang="cs-CZ" dirty="0"/>
              <a:t>• Závěr </a:t>
            </a:r>
          </a:p>
          <a:p>
            <a:pPr marL="0" indent="0">
              <a:buNone/>
            </a:pPr>
            <a:r>
              <a:rPr lang="cs-CZ" dirty="0"/>
              <a:t>• Referenční seznam </a:t>
            </a:r>
          </a:p>
          <a:p>
            <a:pPr marL="0" indent="0">
              <a:buNone/>
            </a:pPr>
            <a:r>
              <a:rPr lang="cs-CZ" dirty="0"/>
              <a:t>• Přílohy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00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Abstrakt je sice tvořen až po finalizaci celé práce, ale vkládá se na její začátek.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o stručné a výstižné shrnutí celé práce, zejména praktické části a výsledků. </a:t>
            </a:r>
            <a:endParaRPr lang="cs-CZ" dirty="0" smtClean="0"/>
          </a:p>
          <a:p>
            <a:r>
              <a:rPr lang="cs-CZ" dirty="0" smtClean="0"/>
              <a:t>Slouží </a:t>
            </a:r>
            <a:r>
              <a:rPr lang="cs-CZ" dirty="0"/>
              <a:t>pro získání rychlé informace o obsahu a výsledků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Abstrakt obsahuje </a:t>
            </a:r>
            <a:r>
              <a:rPr lang="cs-CZ" dirty="0"/>
              <a:t>stručný a výstižný souhrn v rozsahu 250–⁠300 slov. </a:t>
            </a:r>
          </a:p>
          <a:p>
            <a:r>
              <a:rPr lang="cs-CZ" dirty="0" smtClean="0"/>
              <a:t>DP </a:t>
            </a:r>
            <a:r>
              <a:rPr lang="cs-CZ" dirty="0"/>
              <a:t>zahrnuje jak českou verzi abstraktu, tak kvalitní anglický překlad.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056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Základem </a:t>
            </a:r>
            <a:r>
              <a:rPr lang="cs-CZ" dirty="0"/>
              <a:t>úvodu je stručný text s vysvětlením, na co a proč je práce zaměřena.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 </a:t>
            </a:r>
            <a:r>
              <a:rPr lang="cs-CZ" dirty="0"/>
              <a:t>odůvodněním, proč je dané poznání důležité pro klinickou praxi, resp. praxi fyzioterapeuta.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Délka </a:t>
            </a:r>
            <a:r>
              <a:rPr lang="cs-CZ" dirty="0"/>
              <a:t>vlastního úvodu je </a:t>
            </a:r>
            <a:r>
              <a:rPr lang="cs-CZ" b="1" dirty="0"/>
              <a:t>2–5 </a:t>
            </a:r>
            <a:r>
              <a:rPr lang="cs-CZ" dirty="0"/>
              <a:t>stran. </a:t>
            </a:r>
          </a:p>
        </p:txBody>
      </p:sp>
    </p:spTree>
    <p:extLst>
      <p:ext uri="{BB962C8B-B14F-4D97-AF65-F5344CB8AC3E}">
        <p14:creationId xmlns:p14="http://schemas.microsoft.com/office/powerpoint/2010/main" val="1561541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Rešeršní část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Účelem </a:t>
            </a:r>
            <a:r>
              <a:rPr lang="cs-CZ" dirty="0"/>
              <a:t>kapitol navazujících na úvod je představit studovanou problematiku v kontextu recentních poznatků vycházejících z vědeckých studií světové literatury publikované na dané téma. </a:t>
            </a:r>
            <a:endParaRPr lang="cs-CZ" dirty="0" smtClean="0"/>
          </a:p>
          <a:p>
            <a:r>
              <a:rPr lang="cs-CZ" dirty="0" smtClean="0"/>
              <a:t>Teoretická </a:t>
            </a:r>
            <a:r>
              <a:rPr lang="cs-CZ" dirty="0"/>
              <a:t>část shrnuje poznatky o daném tématu na základě rešerše odborných literárních zdrojů.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této části práce není pouze shromáždit fragmenty informací, nýbrž je i logicky </a:t>
            </a:r>
            <a:r>
              <a:rPr lang="cs-CZ" b="1" dirty="0"/>
              <a:t>propojit</a:t>
            </a:r>
            <a:r>
              <a:rPr lang="cs-CZ" dirty="0"/>
              <a:t> a prezentovat odbornou problematiku v souvislostech. </a:t>
            </a:r>
            <a:endParaRPr lang="cs-CZ" dirty="0" smtClean="0"/>
          </a:p>
          <a:p>
            <a:r>
              <a:rPr lang="cs-CZ" dirty="0" smtClean="0"/>
              <a:t>Významnou </a:t>
            </a:r>
            <a:r>
              <a:rPr lang="cs-CZ" dirty="0"/>
              <a:t>roli hraje logické členění textu do kapitol a podkapitol. </a:t>
            </a:r>
            <a:endParaRPr lang="cs-CZ" dirty="0" smtClean="0"/>
          </a:p>
          <a:p>
            <a:r>
              <a:rPr lang="cs-CZ" dirty="0" smtClean="0"/>
              <a:t>Samozřejmostí </a:t>
            </a:r>
            <a:r>
              <a:rPr lang="cs-CZ" dirty="0"/>
              <a:t>je užití vědeckých databází a citace </a:t>
            </a:r>
            <a:r>
              <a:rPr lang="cs-CZ" b="1" dirty="0"/>
              <a:t>všech</a:t>
            </a:r>
            <a:r>
              <a:rPr lang="cs-CZ" dirty="0"/>
              <a:t> odborných pramenů, z nichž informace pochází. </a:t>
            </a:r>
            <a:endParaRPr lang="cs-CZ" dirty="0" smtClean="0"/>
          </a:p>
          <a:p>
            <a:r>
              <a:rPr lang="cs-CZ" dirty="0" smtClean="0"/>
              <a:t>Teoretická </a:t>
            </a:r>
            <a:r>
              <a:rPr lang="cs-CZ" dirty="0"/>
              <a:t>část je </a:t>
            </a:r>
            <a:r>
              <a:rPr lang="cs-CZ" b="1" dirty="0"/>
              <a:t>východiskem</a:t>
            </a:r>
            <a:r>
              <a:rPr lang="cs-CZ" dirty="0"/>
              <a:t> pro následnou část praktickou. Rešerše se soustředí na vlastní podstatu tématu práce.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Není </a:t>
            </a:r>
            <a:r>
              <a:rPr lang="cs-CZ" dirty="0">
                <a:solidFill>
                  <a:srgbClr val="FF0000"/>
                </a:solidFill>
              </a:rPr>
              <a:t>třeba uvádět obecně známá fakta, např. anatomické či fyziologické povahy. U obecně známých informací stačí pouze odkaz na relevantní zdroje ("není třeba opisovat anatomické učebnice"). </a:t>
            </a:r>
          </a:p>
        </p:txBody>
      </p:sp>
    </p:spTree>
    <p:extLst>
      <p:ext uri="{BB962C8B-B14F-4D97-AF65-F5344CB8AC3E}">
        <p14:creationId xmlns:p14="http://schemas.microsoft.com/office/powerpoint/2010/main" val="879037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cíle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r>
              <a:rPr lang="cs-CZ" dirty="0"/>
              <a:t>práce se vztahuje k praktické části práce. </a:t>
            </a:r>
            <a:endParaRPr lang="cs-CZ" dirty="0" smtClean="0"/>
          </a:p>
          <a:p>
            <a:r>
              <a:rPr lang="cs-CZ" dirty="0" smtClean="0"/>
              <a:t>Musí </a:t>
            </a:r>
            <a:r>
              <a:rPr lang="cs-CZ" dirty="0"/>
              <a:t>být jasně definovaný a objektivně ověřitelný (přípustná je i ověřitelnost prostřednictvím standardizovaných dotazníků).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cíl práce u výzkumných prací se statistickým zpracováním dat bezprostředně </a:t>
            </a:r>
            <a:r>
              <a:rPr lang="cs-CZ" b="1" dirty="0"/>
              <a:t>navazuje</a:t>
            </a:r>
            <a:r>
              <a:rPr lang="cs-CZ" dirty="0"/>
              <a:t> formulace hypotézy/hypotéz. </a:t>
            </a:r>
          </a:p>
        </p:txBody>
      </p:sp>
    </p:spTree>
    <p:extLst>
      <p:ext uri="{BB962C8B-B14F-4D97-AF65-F5344CB8AC3E}">
        <p14:creationId xmlns:p14="http://schemas.microsoft.com/office/powerpoint/2010/main" val="1317406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Podmínkou </a:t>
            </a:r>
            <a:r>
              <a:rPr lang="cs-CZ" dirty="0"/>
              <a:t>originální práce se statistickým zpracováním sebraných dat je stanovení alespoň jedné hypotézy.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Počet </a:t>
            </a:r>
            <a:r>
              <a:rPr lang="cs-CZ" dirty="0"/>
              <a:t>hypotéz je v souladu s cíli práci.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Preferován </a:t>
            </a:r>
            <a:r>
              <a:rPr lang="cs-CZ" dirty="0"/>
              <a:t>je </a:t>
            </a:r>
            <a:r>
              <a:rPr lang="cs-CZ" b="1" dirty="0"/>
              <a:t>nižší počet obecněji definovaných hypotéz –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tj</a:t>
            </a:r>
            <a:r>
              <a:rPr lang="cs-CZ" dirty="0">
                <a:solidFill>
                  <a:srgbClr val="FF0000"/>
                </a:solidFill>
              </a:rPr>
              <a:t>. vzhledem k cílům práce, není třeba formulovat hypotézu ke každé sledované proměnné. </a:t>
            </a:r>
          </a:p>
          <a:p>
            <a:r>
              <a:rPr lang="cs-CZ" dirty="0"/>
              <a:t>Příklad hypotézy: </a:t>
            </a:r>
          </a:p>
          <a:p>
            <a:r>
              <a:rPr lang="cs-CZ" i="1" dirty="0" smtClean="0"/>
              <a:t>H: </a:t>
            </a:r>
            <a:r>
              <a:rPr lang="cs-CZ" b="1" dirty="0" smtClean="0"/>
              <a:t>Hodnota </a:t>
            </a:r>
            <a:r>
              <a:rPr lang="cs-CZ" b="1" dirty="0"/>
              <a:t>diastolického krevního tlaku v reakci na mírnou fyzickou zátěž je u jedinců s paraplegií významně nižší než u zdravých jedinců.</a:t>
            </a:r>
          </a:p>
        </p:txBody>
      </p:sp>
    </p:spTree>
    <p:extLst>
      <p:ext uri="{BB962C8B-B14F-4D97-AF65-F5344CB8AC3E}">
        <p14:creationId xmlns:p14="http://schemas.microsoft.com/office/powerpoint/2010/main" val="288759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Popis metodiky je natolik podrobný, aby dle něho bylo možné výzkum zopakovat. </a:t>
            </a:r>
            <a:endParaRPr lang="cs-CZ" b="1" dirty="0" smtClean="0"/>
          </a:p>
          <a:p>
            <a:r>
              <a:rPr lang="cs-CZ" dirty="0" smtClean="0"/>
              <a:t>Vhodné </a:t>
            </a:r>
            <a:r>
              <a:rPr lang="cs-CZ" dirty="0"/>
              <a:t>je využít standardizované metody měření, které není třeba popisovat, stačí odkaz (citace) na relevantní zdroj, který metodu detailně popisuje. </a:t>
            </a:r>
            <a:endParaRPr lang="cs-CZ" dirty="0" smtClean="0"/>
          </a:p>
          <a:p>
            <a:r>
              <a:rPr lang="cs-CZ" dirty="0" smtClean="0"/>
              <a:t>Zejména </a:t>
            </a:r>
            <a:r>
              <a:rPr lang="cs-CZ" dirty="0"/>
              <a:t>u DP je prioritou využít objektivních metod hodnocení se získáním numerických dat, které je možné statisticky analyzovat.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0990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Součástí metodiky je popis statistických metod. </a:t>
            </a:r>
            <a:endParaRPr lang="cs-CZ" dirty="0" smtClean="0"/>
          </a:p>
          <a:p>
            <a:r>
              <a:rPr lang="cs-CZ" dirty="0" smtClean="0"/>
              <a:t>Vedle </a:t>
            </a:r>
            <a:r>
              <a:rPr lang="cs-CZ" dirty="0"/>
              <a:t>standardního hodnocení statistické významnosti, jejíž hodnota je velmi závislá na počtu měření a jejíž interpretace může být zavádějící, je doporučeno hodnotit i tzv. věcnou významnost. </a:t>
            </a:r>
            <a:endParaRPr lang="cs-CZ" dirty="0" smtClean="0"/>
          </a:p>
          <a:p>
            <a:r>
              <a:rPr lang="cs-CZ" dirty="0" smtClean="0"/>
              <a:t>Hodnotu </a:t>
            </a:r>
            <a:r>
              <a:rPr lang="cs-CZ" b="1" dirty="0"/>
              <a:t>věcné významnosti</a:t>
            </a:r>
            <a:r>
              <a:rPr lang="cs-CZ" dirty="0"/>
              <a:t> můžeme stanovit např. výpočtem tzv. </a:t>
            </a:r>
            <a:r>
              <a:rPr lang="cs-CZ" dirty="0" err="1"/>
              <a:t>Cohenova</a:t>
            </a:r>
            <a:r>
              <a:rPr lang="cs-CZ" dirty="0"/>
              <a:t> d, což je možné v běžně dostupných statistických softwarech nebo volně na internetu. </a:t>
            </a:r>
          </a:p>
          <a:p>
            <a:r>
              <a:rPr lang="cs-CZ" dirty="0"/>
              <a:t>Před započetím výzkumné části projektu je vhodné stanovit minimální počet probandů, který umožní statistické zpracování dat s dostatečnou spolehlivostí zjištěných výsledků.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probandů záleží také na individuálním posouzení projektu stran metodiky sběru dat, náročnosti měření, dostupnosti pacientů s daným onemocněním apod.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případě statisticky hodnoceného výzkumu při „klasickém“ designu porovnání kontrolní a intervenční skupiny je doporučeno zařadit alespoň </a:t>
            </a:r>
            <a:r>
              <a:rPr lang="cs-CZ" b="1" dirty="0"/>
              <a:t>15 probandů do intervenční a 15 </a:t>
            </a:r>
            <a:r>
              <a:rPr lang="cs-CZ" dirty="0"/>
              <a:t>do kontrolní skupiny. </a:t>
            </a:r>
          </a:p>
        </p:txBody>
      </p:sp>
    </p:spTree>
    <p:extLst>
      <p:ext uri="{BB962C8B-B14F-4D97-AF65-F5344CB8AC3E}">
        <p14:creationId xmlns:p14="http://schemas.microsoft.com/office/powerpoint/2010/main" val="1249925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Metodika-PICOT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Při přípravě metodiky je doporučeno sledovat postup, resp. odpovědět na otázky tzv. PICOT protokolu, což znamená jasně definovat následující: </a:t>
            </a:r>
          </a:p>
          <a:p>
            <a:r>
              <a:rPr lang="cs-CZ" b="1" dirty="0"/>
              <a:t>P </a:t>
            </a:r>
            <a:r>
              <a:rPr lang="cs-CZ" dirty="0"/>
              <a:t>(</a:t>
            </a:r>
            <a:r>
              <a:rPr lang="cs-CZ" i="1" dirty="0" err="1"/>
              <a:t>Patient</a:t>
            </a:r>
            <a:r>
              <a:rPr lang="cs-CZ" i="1" dirty="0"/>
              <a:t>, </a:t>
            </a:r>
            <a:r>
              <a:rPr lang="cs-CZ" i="1" dirty="0" err="1"/>
              <a:t>Population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Problem</a:t>
            </a:r>
            <a:r>
              <a:rPr lang="cs-CZ" dirty="0"/>
              <a:t>): definice sledované kohorty pacientů (probandů) – počet v experimentální skupině a počet v kontrolní skupině, pokud bude součástí výzkumu. Definice exkluzivních a inkluzivních kritérií probandů v experimentální a kontrolní skupině. </a:t>
            </a:r>
            <a:endParaRPr lang="cs-CZ" dirty="0" smtClean="0"/>
          </a:p>
          <a:p>
            <a:r>
              <a:rPr lang="cs-CZ" b="1" dirty="0" smtClean="0"/>
              <a:t>I </a:t>
            </a:r>
            <a:r>
              <a:rPr lang="cs-CZ" dirty="0"/>
              <a:t>(</a:t>
            </a:r>
            <a:r>
              <a:rPr lang="cs-CZ" i="1" dirty="0" err="1"/>
              <a:t>Intervention</a:t>
            </a:r>
            <a:r>
              <a:rPr lang="cs-CZ" dirty="0"/>
              <a:t>): jasný popis metodiky intervence (terapie), pokud je součástí. </a:t>
            </a:r>
          </a:p>
          <a:p>
            <a:r>
              <a:rPr lang="cs-CZ" b="1" dirty="0"/>
              <a:t>C </a:t>
            </a:r>
            <a:r>
              <a:rPr lang="cs-CZ" dirty="0"/>
              <a:t>(</a:t>
            </a:r>
            <a:r>
              <a:rPr lang="cs-CZ" i="1" dirty="0" err="1"/>
              <a:t>Comparison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dirty="0"/>
              <a:t>): s čím/jak budou vstupní data porovnána. Co (jaké proměnné) budou porovnávána mezi experimentální a kontrolní skupinou, nebo jaká data před vs. po intervenci budou porovnávána. </a:t>
            </a:r>
          </a:p>
          <a:p>
            <a:r>
              <a:rPr lang="cs-CZ" b="1" dirty="0"/>
              <a:t>O </a:t>
            </a:r>
            <a:r>
              <a:rPr lang="cs-CZ" dirty="0"/>
              <a:t>(</a:t>
            </a:r>
            <a:r>
              <a:rPr lang="cs-CZ" i="1" dirty="0" err="1"/>
              <a:t>Outcome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Objective</a:t>
            </a:r>
            <a:r>
              <a:rPr lang="cs-CZ" dirty="0"/>
              <a:t>): Definice metodiky měření – jaké proměnné (dotazníky) budou sledovány k získání výsledků. Co je cílem. </a:t>
            </a:r>
          </a:p>
          <a:p>
            <a:r>
              <a:rPr lang="cs-CZ" b="1" dirty="0"/>
              <a:t>T </a:t>
            </a:r>
            <a:r>
              <a:rPr lang="cs-CZ" dirty="0"/>
              <a:t>(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frame</a:t>
            </a:r>
            <a:r>
              <a:rPr lang="cs-CZ" dirty="0"/>
              <a:t>): jak dlouho bude probíhat sběr dat.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146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71A88D6-E060-4CE6-866B-8C10CA70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Metodika- další doporučení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9B9F9BD-5F2A-4F06-9519-0506491D9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Návod na přípravu </a:t>
            </a:r>
            <a:r>
              <a:rPr lang="cs-CZ" dirty="0" smtClean="0"/>
              <a:t>čaje/polévky</a:t>
            </a:r>
          </a:p>
          <a:p>
            <a:endParaRPr lang="cs-CZ" dirty="0"/>
          </a:p>
          <a:p>
            <a:r>
              <a:rPr lang="cs-CZ" dirty="0"/>
              <a:t>Popis </a:t>
            </a:r>
            <a:r>
              <a:rPr lang="cs-CZ" dirty="0" smtClean="0"/>
              <a:t>vyšetření: </a:t>
            </a:r>
            <a:r>
              <a:rPr lang="cs-CZ" dirty="0"/>
              <a:t>vhodné uvádět detaily pro lepší přehled</a:t>
            </a:r>
          </a:p>
          <a:p>
            <a:r>
              <a:rPr lang="cs-CZ" dirty="0" smtClean="0"/>
              <a:t>?</a:t>
            </a:r>
            <a:r>
              <a:rPr lang="cs-CZ" dirty="0"/>
              <a:t>kdo indikoval vyšetření</a:t>
            </a:r>
          </a:p>
          <a:p>
            <a:r>
              <a:rPr lang="cs-CZ" dirty="0"/>
              <a:t>?kdo prováděl vyšetření/zásah/terapii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47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DP</a:t>
            </a:r>
          </a:p>
          <a:p>
            <a:r>
              <a:rPr lang="cs-CZ" dirty="0" smtClean="0"/>
              <a:t>Specifický výzkum</a:t>
            </a:r>
          </a:p>
          <a:p>
            <a:r>
              <a:rPr lang="cs-CZ" dirty="0"/>
              <a:t>Doporučení pro psaní</a:t>
            </a:r>
          </a:p>
          <a:p>
            <a:r>
              <a:rPr lang="cs-CZ" dirty="0" smtClean="0"/>
              <a:t>Rozvrh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22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827D813-CCE2-4950-858C-19193EBC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Více specifikovat metodiku </a:t>
            </a:r>
            <a:r>
              <a:rPr lang="cs-CZ" dirty="0" err="1"/>
              <a:t>rhb</a:t>
            </a:r>
            <a:r>
              <a:rPr lang="cs-CZ" dirty="0"/>
              <a:t>/</a:t>
            </a:r>
            <a:r>
              <a:rPr lang="cs-CZ" dirty="0" err="1"/>
              <a:t>fyzio</a:t>
            </a:r>
            <a:r>
              <a:rPr lang="cs-CZ" dirty="0"/>
              <a:t> intervence/terapie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512F410-60AC-4F7E-BFEF-AA80E6D45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FITT (Frekvence, Intenzita, Trvání, Typ) </a:t>
            </a:r>
          </a:p>
          <a:p>
            <a:r>
              <a:rPr lang="cs-CZ" dirty="0"/>
              <a:t>Co? Kolikrát? Jak dlouho? Čím? Jak daleko? Atd</a:t>
            </a:r>
          </a:p>
          <a:p>
            <a:r>
              <a:rPr lang="cs-CZ" dirty="0"/>
              <a:t>Chceme aby výzkum mohl být snadno a co nevíce reprodukovatelný.</a:t>
            </a:r>
          </a:p>
          <a:p>
            <a:endParaRPr lang="cs-CZ" dirty="0"/>
          </a:p>
          <a:p>
            <a:r>
              <a:rPr lang="cs-CZ" dirty="0"/>
              <a:t>Optimálně metodickou preskripci intervence/terapie podpořit standardem/referencí/</a:t>
            </a:r>
            <a:r>
              <a:rPr lang="cs-CZ" dirty="0" err="1"/>
              <a:t>guidelinem</a:t>
            </a:r>
            <a:endParaRPr lang="cs-CZ" dirty="0"/>
          </a:p>
          <a:p>
            <a:r>
              <a:rPr lang="cs-CZ" dirty="0"/>
              <a:t>? Zvyklost dané instituce? (existují metodické postupy ve FN) </a:t>
            </a:r>
          </a:p>
          <a:p>
            <a:r>
              <a:rPr lang="cs-CZ" dirty="0"/>
              <a:t>Opět v </a:t>
            </a:r>
            <a:r>
              <a:rPr lang="cs-CZ" dirty="0" smtClean="0"/>
              <a:t>pozadí: </a:t>
            </a:r>
            <a:r>
              <a:rPr lang="cs-CZ" dirty="0"/>
              <a:t>cíl používat uznané/validní metody „</a:t>
            </a:r>
            <a:r>
              <a:rPr lang="cs-CZ" dirty="0" smtClean="0"/>
              <a:t>standard </a:t>
            </a:r>
            <a:r>
              <a:rPr lang="cs-CZ" dirty="0" err="1"/>
              <a:t>of</a:t>
            </a:r>
            <a:r>
              <a:rPr lang="cs-CZ" dirty="0"/>
              <a:t> care“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981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775B7B-FD14-4E8B-B282-663479AF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	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58340F0-D686-4012-93F7-FC97FD309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Výsledky </a:t>
            </a:r>
            <a:r>
              <a:rPr lang="cs-CZ" dirty="0"/>
              <a:t>musí být prezentovány </a:t>
            </a:r>
            <a:r>
              <a:rPr lang="cs-CZ" b="1" dirty="0"/>
              <a:t>stručně a jasně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jsou prezentovány v práci zpravidla jen </a:t>
            </a:r>
            <a:r>
              <a:rPr lang="cs-CZ" b="1" dirty="0"/>
              <a:t>jednou</a:t>
            </a:r>
            <a:r>
              <a:rPr lang="cs-CZ" dirty="0"/>
              <a:t> (např. jen v textu nebo jen v tabulce).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Autor </a:t>
            </a:r>
            <a:r>
              <a:rPr lang="cs-CZ" dirty="0">
                <a:solidFill>
                  <a:srgbClr val="FF0000"/>
                </a:solidFill>
              </a:rPr>
              <a:t>se vyhýbá </a:t>
            </a:r>
            <a:r>
              <a:rPr lang="cs-CZ" dirty="0" smtClean="0">
                <a:solidFill>
                  <a:srgbClr val="FF0000"/>
                </a:solidFill>
              </a:rPr>
              <a:t>nadbytečné prezentaci </a:t>
            </a:r>
            <a:r>
              <a:rPr lang="cs-CZ" dirty="0">
                <a:solidFill>
                  <a:srgbClr val="FF0000"/>
                </a:solidFill>
              </a:rPr>
              <a:t>v rámci textu, tabulek a grafů.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Tabulky </a:t>
            </a:r>
            <a:r>
              <a:rPr lang="cs-CZ" dirty="0"/>
              <a:t>či grafy text doplňují, nikoliv duplikují.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prezentace výsledků je popis hlavních trendů, uvedení statistické a příp. věcné významnosti. </a:t>
            </a:r>
            <a:endParaRPr lang="cs-CZ" dirty="0" smtClean="0"/>
          </a:p>
          <a:p>
            <a:r>
              <a:rPr lang="cs-CZ" dirty="0" smtClean="0"/>
              <a:t>Čísla </a:t>
            </a:r>
            <a:r>
              <a:rPr lang="cs-CZ" dirty="0"/>
              <a:t>jsou prezentována v zaokrouhlené formě – užíván je jen takový počet desetinných míst, který je odůvodnitelný a který odpovídá přesnosti měření (obvykle do 3 desetinných míst). Střední hodnoty (průměry) a směrodatné odchylky jsou uváděny se stejným počtem desetinných míst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Časté chyby: </a:t>
            </a:r>
            <a:r>
              <a:rPr lang="cs-CZ" dirty="0"/>
              <a:t>nadbytečné uvádění metodiky. </a:t>
            </a:r>
            <a:r>
              <a:rPr lang="cs-CZ" dirty="0" smtClean="0"/>
              <a:t>NE: </a:t>
            </a:r>
            <a:r>
              <a:rPr lang="cs-CZ" dirty="0"/>
              <a:t>jenom prostý popis výsledků, bez odůvodňování. </a:t>
            </a:r>
            <a:endParaRPr lang="cs-CZ" dirty="0" smtClean="0"/>
          </a:p>
          <a:p>
            <a:r>
              <a:rPr lang="cs-CZ" dirty="0" smtClean="0"/>
              <a:t>Odůvodnění </a:t>
            </a:r>
            <a:r>
              <a:rPr lang="cs-CZ" dirty="0"/>
              <a:t>směrujte do metodiky nebo o něm vhodně diskutujte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99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6711343-34FA-4578-AA85-FF291168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7DFBD63-F5FB-496C-8944-BB732B4D3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 smtClean="0"/>
              <a:t>je </a:t>
            </a:r>
            <a:r>
              <a:rPr lang="cs-CZ" b="1" dirty="0"/>
              <a:t>stěžejní</a:t>
            </a:r>
            <a:r>
              <a:rPr lang="cs-CZ" dirty="0"/>
              <a:t> část práce.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diskuzi jsou interpretovány originální výsledky práce ve světle dostupné moderní literatury a ve srovnání s výsledky prací jiných autorů na dané téma. </a:t>
            </a:r>
            <a:endParaRPr lang="cs-CZ" dirty="0" smtClean="0"/>
          </a:p>
          <a:p>
            <a:r>
              <a:rPr lang="cs-CZ" dirty="0" smtClean="0"/>
              <a:t>Diskuze </a:t>
            </a:r>
            <a:r>
              <a:rPr lang="cs-CZ" dirty="0"/>
              <a:t>objasňuje a interpretuje hlavní výsledky experimentální části </a:t>
            </a:r>
            <a:r>
              <a:rPr lang="cs-CZ" dirty="0" smtClean="0"/>
              <a:t>DP, </a:t>
            </a:r>
            <a:r>
              <a:rPr lang="cs-CZ" dirty="0"/>
              <a:t>a to ve </a:t>
            </a:r>
            <a:r>
              <a:rPr lang="cs-CZ" b="1" dirty="0"/>
              <a:t>vztahu</a:t>
            </a:r>
            <a:r>
              <a:rPr lang="cs-CZ" dirty="0"/>
              <a:t> k původně stanoveným hypotézám a cílům práce. </a:t>
            </a:r>
            <a:endParaRPr lang="cs-CZ" dirty="0" smtClean="0"/>
          </a:p>
          <a:p>
            <a:r>
              <a:rPr lang="cs-CZ" dirty="0" smtClean="0"/>
              <a:t>Klíčové </a:t>
            </a:r>
            <a:r>
              <a:rPr lang="cs-CZ" dirty="0"/>
              <a:t>je dát vlastní výsledky do </a:t>
            </a:r>
            <a:r>
              <a:rPr lang="cs-CZ" b="1" dirty="0"/>
              <a:t>kontextu</a:t>
            </a:r>
            <a:r>
              <a:rPr lang="cs-CZ" dirty="0"/>
              <a:t> s výsledky ostatních autorů </a:t>
            </a:r>
            <a:endParaRPr lang="cs-CZ" dirty="0" smtClean="0"/>
          </a:p>
          <a:p>
            <a:r>
              <a:rPr lang="cs-CZ" dirty="0" smtClean="0"/>
              <a:t>popsat</a:t>
            </a:r>
            <a:r>
              <a:rPr lang="cs-CZ" dirty="0"/>
              <a:t>, zda/čím jsou nově zjištěná data přínosná zejména pro </a:t>
            </a:r>
            <a:r>
              <a:rPr lang="cs-CZ" b="1" dirty="0"/>
              <a:t>klinickou praxi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diskuzi je </a:t>
            </a:r>
            <a:r>
              <a:rPr lang="cs-CZ" b="1" dirty="0"/>
              <a:t>třeba</a:t>
            </a:r>
            <a:r>
              <a:rPr lang="cs-CZ" dirty="0"/>
              <a:t> citovat ostatní autory, kteří se dané problematice věnovali a publikovali výzkum na stejné či podobné téma.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může obsahovat i vlastní názory autora či spekulace, ale tato sdělení musí být zřetelně jako vlastní názory a spekulace prezentovány.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diskuze je věnován i „vedlejším výsledkům“ práce, které přímo nesouvisí s hlavní hypotézou/hypotézami. </a:t>
            </a:r>
            <a:endParaRPr lang="cs-CZ" dirty="0" smtClean="0"/>
          </a:p>
          <a:p>
            <a:r>
              <a:rPr lang="cs-CZ" dirty="0" smtClean="0"/>
              <a:t>Diskuze </a:t>
            </a:r>
            <a:r>
              <a:rPr lang="cs-CZ" dirty="0"/>
              <a:t>je strukturovaná tak, že na začátku je prezentován nejvýznamnější objev (výsledek) v souvislosti s vědeckými pracemi jiných </a:t>
            </a:r>
            <a:r>
              <a:rPr lang="cs-CZ" dirty="0" smtClean="0"/>
              <a:t>autorů</a:t>
            </a:r>
          </a:p>
          <a:p>
            <a:pPr lvl="1"/>
            <a:r>
              <a:rPr lang="cs-CZ" dirty="0" smtClean="0"/>
              <a:t>následně </a:t>
            </a:r>
            <a:r>
              <a:rPr lang="cs-CZ" dirty="0"/>
              <a:t>jsou diskutovány důsledky pro rehabilitační </a:t>
            </a:r>
            <a:r>
              <a:rPr lang="cs-CZ" dirty="0" smtClean="0"/>
              <a:t>praxi</a:t>
            </a:r>
          </a:p>
          <a:p>
            <a:pPr lvl="1"/>
            <a:r>
              <a:rPr lang="cs-CZ" dirty="0" smtClean="0"/>
              <a:t>Následuje </a:t>
            </a:r>
            <a:r>
              <a:rPr lang="cs-CZ" dirty="0"/>
              <a:t>druhý nejdůležitější výsledek atd. </a:t>
            </a:r>
          </a:p>
        </p:txBody>
      </p:sp>
    </p:spTree>
    <p:extLst>
      <p:ext uri="{BB962C8B-B14F-4D97-AF65-F5344CB8AC3E}">
        <p14:creationId xmlns:p14="http://schemas.microsoft.com/office/powerpoint/2010/main" val="4025958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E4DDA8-5879-47B7-B6EE-254076577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4159D64-74A0-4DC6-8E08-CBFD556CD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Závěr </a:t>
            </a:r>
            <a:r>
              <a:rPr lang="cs-CZ" dirty="0"/>
              <a:t>je </a:t>
            </a:r>
            <a:r>
              <a:rPr lang="cs-CZ" b="1" dirty="0"/>
              <a:t>krátký</a:t>
            </a:r>
            <a:r>
              <a:rPr lang="cs-CZ" dirty="0"/>
              <a:t> text, který prezentuje nejdůležitější poznatky práce.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Shrnuje</a:t>
            </a:r>
            <a:r>
              <a:rPr lang="cs-CZ" dirty="0"/>
              <a:t>, jak byl splněn cíl práce, jak byla zodpovězena hlavní hypotéza a jak mohou výsledky ovlivnit klinickou praxi.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Vhodné </a:t>
            </a:r>
            <a:r>
              <a:rPr lang="cs-CZ" dirty="0"/>
              <a:t>je uvést, co podstatného zůstalo nezodpovězeno a navrhnout další směr pokračování výzkumu</a:t>
            </a:r>
          </a:p>
        </p:txBody>
      </p:sp>
    </p:spTree>
    <p:extLst>
      <p:ext uri="{BB962C8B-B14F-4D97-AF65-F5344CB8AC3E}">
        <p14:creationId xmlns:p14="http://schemas.microsoft.com/office/powerpoint/2010/main" val="880091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praktickou část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Podmínkou </a:t>
            </a:r>
            <a:r>
              <a:rPr lang="cs-CZ" dirty="0"/>
              <a:t>pro praktickou část DP je výzkum umožňující statistické zpracování dat. </a:t>
            </a:r>
            <a:endParaRPr lang="cs-CZ" dirty="0" smtClean="0"/>
          </a:p>
          <a:p>
            <a:r>
              <a:rPr lang="cs-CZ" dirty="0" smtClean="0"/>
              <a:t>Autor </a:t>
            </a:r>
            <a:r>
              <a:rPr lang="cs-CZ" dirty="0"/>
              <a:t>práce </a:t>
            </a:r>
            <a:r>
              <a:rPr lang="cs-CZ" dirty="0" smtClean="0"/>
              <a:t>dlouhodobě </a:t>
            </a:r>
            <a:r>
              <a:rPr lang="cs-CZ" dirty="0"/>
              <a:t>uchovává primární data a informované souhlasy. </a:t>
            </a:r>
            <a:endParaRPr lang="cs-CZ" dirty="0" smtClean="0"/>
          </a:p>
          <a:p>
            <a:r>
              <a:rPr lang="cs-CZ" dirty="0" smtClean="0"/>
              <a:t>Oponenti </a:t>
            </a:r>
            <a:r>
              <a:rPr lang="cs-CZ" dirty="0"/>
              <a:t>práce a komise si mohou vyžádat </a:t>
            </a:r>
            <a:r>
              <a:rPr lang="cs-CZ" dirty="0" smtClean="0"/>
              <a:t>tyto data </a:t>
            </a:r>
            <a:r>
              <a:rPr lang="cs-CZ" dirty="0"/>
              <a:t>k posouzení.</a:t>
            </a:r>
          </a:p>
        </p:txBody>
      </p:sp>
    </p:spTree>
    <p:extLst>
      <p:ext uri="{BB962C8B-B14F-4D97-AF65-F5344CB8AC3E}">
        <p14:creationId xmlns:p14="http://schemas.microsoft.com/office/powerpoint/2010/main" val="19197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a referenční seznam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Výchozí </a:t>
            </a:r>
            <a:r>
              <a:rPr lang="cs-CZ" dirty="0"/>
              <a:t>normou pro tvorbu odkazů literatury a referenčního seznamu je citační normy AMA style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</a:t>
            </a:r>
            <a:r>
              <a:rPr lang="cs-CZ" dirty="0"/>
              <a:t>práci jsou citovány zejména </a:t>
            </a:r>
            <a:endParaRPr lang="cs-CZ" dirty="0" smtClean="0"/>
          </a:p>
          <a:p>
            <a:pPr lvl="1"/>
            <a:r>
              <a:rPr lang="cs-CZ" dirty="0" smtClean="0"/>
              <a:t>odborné </a:t>
            </a:r>
            <a:r>
              <a:rPr lang="cs-CZ" dirty="0"/>
              <a:t>původní práce (tzv. primární informační prameny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přehledové </a:t>
            </a:r>
            <a:r>
              <a:rPr lang="cs-CZ" dirty="0"/>
              <a:t>články (sekundární prameny) a meta-analýzy. </a:t>
            </a:r>
            <a:endParaRPr lang="cs-CZ" dirty="0" smtClean="0"/>
          </a:p>
          <a:p>
            <a:pPr lvl="1"/>
            <a:r>
              <a:rPr lang="cs-CZ" b="1" dirty="0" smtClean="0"/>
              <a:t>Jen </a:t>
            </a:r>
            <a:r>
              <a:rPr lang="cs-CZ" b="1" dirty="0"/>
              <a:t>výjimečně jsou citovány učebnice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Citovány </a:t>
            </a:r>
            <a:r>
              <a:rPr lang="cs-CZ" dirty="0"/>
              <a:t>jsou zejména recentní práce (posledních 10 let). Většinu citací tvoří zahraniční zdroje. </a:t>
            </a:r>
            <a:endParaRPr lang="cs-CZ" dirty="0" smtClean="0"/>
          </a:p>
          <a:p>
            <a:r>
              <a:rPr lang="cs-CZ" dirty="0" smtClean="0"/>
              <a:t>Ne </a:t>
            </a:r>
            <a:r>
              <a:rPr lang="cs-CZ" dirty="0"/>
              <a:t>vždy je ovšem datum publikace zásadní. Např. práce, které jsou považovány za tradiční základ daného oboru, či historické prameny popisující vývoj určité metodiky, mohou být podstatně starší datace. 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epřijatelné </a:t>
            </a:r>
            <a:r>
              <a:rPr lang="cs-CZ" dirty="0"/>
              <a:t>je citování „šedé literatury“ (nepublikované zdroje), populárně naučné (nerecenzované) literatury či </a:t>
            </a:r>
            <a:r>
              <a:rPr lang="cs-CZ" dirty="0" smtClean="0"/>
              <a:t>ústní </a:t>
            </a:r>
            <a:r>
              <a:rPr lang="cs-CZ" dirty="0"/>
              <a:t>sdělení. </a:t>
            </a:r>
          </a:p>
          <a:p>
            <a:r>
              <a:rPr lang="cs-CZ" dirty="0"/>
              <a:t>Doporučeno je formátování citací pomocí citačního manažeru (Citace PRO, </a:t>
            </a:r>
            <a:r>
              <a:rPr lang="cs-CZ" dirty="0" err="1"/>
              <a:t>Mendeley</a:t>
            </a:r>
            <a:r>
              <a:rPr lang="cs-CZ" dirty="0"/>
              <a:t>, </a:t>
            </a:r>
            <a:r>
              <a:rPr lang="cs-CZ" dirty="0" err="1"/>
              <a:t>Zotero</a:t>
            </a:r>
            <a:r>
              <a:rPr lang="cs-CZ" dirty="0"/>
              <a:t>, </a:t>
            </a:r>
            <a:r>
              <a:rPr lang="cs-CZ" dirty="0" err="1"/>
              <a:t>EndNote</a:t>
            </a:r>
            <a:r>
              <a:rPr lang="cs-CZ" dirty="0"/>
              <a:t>, …). Jedná se o programy, které usnadňují správu a vkládání citací do textu s automatickou tvorbou referenčního seznamu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Minimální </a:t>
            </a:r>
            <a:r>
              <a:rPr lang="cs-CZ" dirty="0"/>
              <a:t>počet citací </a:t>
            </a:r>
            <a:r>
              <a:rPr lang="cs-CZ" dirty="0" smtClean="0"/>
              <a:t>u DP se doporučuje 50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Maximální </a:t>
            </a:r>
            <a:r>
              <a:rPr lang="cs-CZ" dirty="0"/>
              <a:t>počet citací u DP se doporučuje </a:t>
            </a:r>
            <a:r>
              <a:rPr lang="cs-CZ" dirty="0" smtClean="0"/>
              <a:t>150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4621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Obrázky, tabulky, grafy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Jsou </a:t>
            </a:r>
            <a:r>
              <a:rPr lang="cs-CZ" dirty="0"/>
              <a:t>umístěny až po první zmínce v textu a poté co nejblíže. </a:t>
            </a:r>
            <a:endParaRPr lang="cs-CZ" dirty="0" smtClean="0"/>
          </a:p>
          <a:p>
            <a:r>
              <a:rPr lang="cs-CZ" dirty="0" smtClean="0"/>
              <a:t>Separátně </a:t>
            </a:r>
            <a:r>
              <a:rPr lang="cs-CZ" dirty="0"/>
              <a:t>jsou číslovány Tab. 1, Obr. 1, Graf 1 atd.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práce je Seznam obrázků Seznam tabulek </a:t>
            </a:r>
            <a:r>
              <a:rPr lang="cs-CZ" dirty="0" smtClean="0"/>
              <a:t>Seznam </a:t>
            </a:r>
            <a:r>
              <a:rPr lang="cs-CZ" dirty="0"/>
              <a:t>grafů </a:t>
            </a:r>
            <a:endParaRPr lang="cs-CZ" dirty="0" smtClean="0"/>
          </a:p>
          <a:p>
            <a:r>
              <a:rPr lang="cs-CZ" dirty="0" smtClean="0"/>
              <a:t>Grafy </a:t>
            </a:r>
            <a:r>
              <a:rPr lang="cs-CZ" dirty="0"/>
              <a:t>vždy obsahují popis os včetně veličin. Z os je zřejmé měřítko.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před </a:t>
            </a:r>
            <a:r>
              <a:rPr lang="cs-CZ" dirty="0" err="1"/>
              <a:t>finalizováním</a:t>
            </a:r>
            <a:r>
              <a:rPr lang="cs-CZ" dirty="0"/>
              <a:t> práce </a:t>
            </a:r>
            <a:r>
              <a:rPr lang="cs-CZ" dirty="0" smtClean="0"/>
              <a:t>zkontrolovat zda </a:t>
            </a:r>
            <a:r>
              <a:rPr lang="cs-CZ" dirty="0"/>
              <a:t>je vše správně čitelné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V práci </a:t>
            </a:r>
            <a:r>
              <a:rPr lang="cs-CZ" dirty="0" smtClean="0"/>
              <a:t>se nedoporučují užívat </a:t>
            </a:r>
            <a:r>
              <a:rPr lang="cs-CZ" dirty="0"/>
              <a:t>tzv. koláčové grafy. </a:t>
            </a:r>
            <a:endParaRPr lang="cs-CZ" dirty="0" smtClean="0"/>
          </a:p>
          <a:p>
            <a:r>
              <a:rPr lang="cs-CZ" dirty="0" smtClean="0"/>
              <a:t>Obšírnější </a:t>
            </a:r>
            <a:r>
              <a:rPr lang="cs-CZ" dirty="0"/>
              <a:t>obrázky, tabulky a grafy, které nejsou klíčové pro pochopení textu, jsou vkládány jako číslované přílohy na konec práce.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všechny obrázky, tabulky a grafy jsou odkazy v textu práce.</a:t>
            </a:r>
          </a:p>
        </p:txBody>
      </p:sp>
    </p:spTree>
    <p:extLst>
      <p:ext uri="{BB962C8B-B14F-4D97-AF65-F5344CB8AC3E}">
        <p14:creationId xmlns:p14="http://schemas.microsoft.com/office/powerpoint/2010/main" val="2874440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FC382B-3C83-4E46-8370-03BAE82E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7FD1015-F87D-48D5-A384-27C3F4CB7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Zkratky </a:t>
            </a:r>
            <a:r>
              <a:rPr lang="cs-CZ" dirty="0"/>
              <a:t>jsou preferovány standardně zavedené. </a:t>
            </a:r>
            <a:endParaRPr lang="cs-CZ" dirty="0" smtClean="0"/>
          </a:p>
          <a:p>
            <a:r>
              <a:rPr lang="cs-CZ" dirty="0" smtClean="0"/>
              <a:t>Nutné </a:t>
            </a:r>
            <a:r>
              <a:rPr lang="cs-CZ" dirty="0"/>
              <a:t>je používat standardní zkratky u fyzikálních a matematických veličin (SI soustava)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často se opakujících slov a slovních spojení lze použít i zkratky nestandardní. </a:t>
            </a:r>
            <a:r>
              <a:rPr lang="cs-CZ" dirty="0" smtClean="0"/>
              <a:t>K</a:t>
            </a:r>
          </a:p>
          <a:p>
            <a:r>
              <a:rPr lang="cs-CZ" dirty="0" smtClean="0"/>
              <a:t>Každá </a:t>
            </a:r>
            <a:r>
              <a:rPr lang="cs-CZ" dirty="0"/>
              <a:t>zkratka je vysvětlena při prvním použití tak, že je zkratka uvedena v závorce za slovy, která jsou zkracována.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abstraktu jsou zkratky uvedeny pouze v případech, pokud je to nutné či běžně zavedené – např. zkratky typu EMG, MRI apod.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začátku práce je vložen abecedně řazený </a:t>
            </a:r>
            <a:r>
              <a:rPr lang="cs-CZ" i="1" dirty="0"/>
              <a:t>Seznam použitých zkratek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dokončení textu práce je nutné zkontrolovat, zda jsou zde uvedeny všechny zkratky, které se v práci vyskytují. </a:t>
            </a:r>
          </a:p>
          <a:p>
            <a:r>
              <a:rPr lang="cs-CZ" dirty="0"/>
              <a:t>Pokud jsou zkratky užívány v grafech, obrázcích a tabulkách, musí být pro rychlé pochopení kromě </a:t>
            </a:r>
            <a:r>
              <a:rPr lang="cs-CZ" i="1" dirty="0"/>
              <a:t>Seznamu použitých zkratek </a:t>
            </a:r>
            <a:r>
              <a:rPr lang="cs-CZ" dirty="0"/>
              <a:t>vysvětleny také přímo v legendě tabulky, obrázku či grafu.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Zkratky </a:t>
            </a:r>
            <a:r>
              <a:rPr lang="cs-CZ" dirty="0"/>
              <a:t>v nadpisech: NE</a:t>
            </a:r>
          </a:p>
          <a:p>
            <a:r>
              <a:rPr lang="cs-CZ" dirty="0"/>
              <a:t>Zkratky v klíčová slova: 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577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Publikování práce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Studenti </a:t>
            </a:r>
            <a:r>
              <a:rPr lang="cs-CZ" dirty="0"/>
              <a:t>jsou podporováni, aby kvalitní </a:t>
            </a:r>
            <a:r>
              <a:rPr lang="cs-CZ" dirty="0" smtClean="0"/>
              <a:t>DP publikovali </a:t>
            </a:r>
            <a:r>
              <a:rPr lang="cs-CZ" dirty="0"/>
              <a:t>v odborných časopisech. </a:t>
            </a:r>
            <a:endParaRPr lang="cs-CZ" dirty="0" smtClean="0"/>
          </a:p>
          <a:p>
            <a:r>
              <a:rPr lang="cs-CZ" dirty="0" smtClean="0"/>
              <a:t>Díky </a:t>
            </a:r>
            <a:r>
              <a:rPr lang="cs-CZ" dirty="0"/>
              <a:t>tomu mohou poznatky zjištěné v rámci studentských projektů vejít ve známost v odborné komunitě a být implementovány v klinické praxi. </a:t>
            </a:r>
            <a:endParaRPr lang="cs-CZ" dirty="0" smtClean="0"/>
          </a:p>
          <a:p>
            <a:r>
              <a:rPr lang="cs-CZ" dirty="0" smtClean="0"/>
              <a:t>Publikace </a:t>
            </a:r>
            <a:r>
              <a:rPr lang="cs-CZ" dirty="0"/>
              <a:t>kvalitních prací zároveň přispívá k dobrému jménu </a:t>
            </a:r>
            <a:r>
              <a:rPr lang="cs-CZ" dirty="0" smtClean="0"/>
              <a:t>KFR LFMU. </a:t>
            </a:r>
          </a:p>
          <a:p>
            <a:r>
              <a:rPr lang="cs-CZ" dirty="0" smtClean="0"/>
              <a:t>V </a:t>
            </a:r>
            <a:r>
              <a:rPr lang="cs-CZ" dirty="0"/>
              <a:t>tom případě je třeba klást významný důraz na dobře připravený plán výzkumu, poctivou systematickou práci při sběru dat, a kvalitní statistické zpracování dat. </a:t>
            </a:r>
            <a:endParaRPr lang="cs-CZ" dirty="0" smtClean="0"/>
          </a:p>
          <a:p>
            <a:r>
              <a:rPr lang="cs-CZ" dirty="0" smtClean="0"/>
              <a:t>Studentům</a:t>
            </a:r>
            <a:r>
              <a:rPr lang="cs-CZ" dirty="0"/>
              <a:t>, kteří už dopředu mají v úmyslu svůj projekt publikovat, doporučujeme dopředu podrobně konzultovat plán práce s vedoucím práce a s konzultanty – specialisty v oboru nebo s garantem předmětu.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některých případech je potřeba zavčasu požádat o stanovisko Etické komise FN </a:t>
            </a:r>
            <a:r>
              <a:rPr lang="cs-CZ" dirty="0" smtClean="0"/>
              <a:t>Brno nebo FN USA, </a:t>
            </a:r>
            <a:r>
              <a:rPr lang="cs-CZ" dirty="0"/>
              <a:t>popř. je třeba projekt dopředu registrovat v mezinárodní databázi klinických studií (tzv.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trials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Vedoucí </a:t>
            </a:r>
            <a:r>
              <a:rPr lang="cs-CZ" dirty="0"/>
              <a:t>práce musí </a:t>
            </a:r>
            <a:r>
              <a:rPr lang="cs-CZ" dirty="0" smtClean="0"/>
              <a:t>s </a:t>
            </a:r>
            <a:r>
              <a:rPr lang="cs-CZ" dirty="0"/>
              <a:t>publikací souhlasit. </a:t>
            </a:r>
          </a:p>
        </p:txBody>
      </p:sp>
    </p:spTree>
    <p:extLst>
      <p:ext uri="{BB962C8B-B14F-4D97-AF65-F5344CB8AC3E}">
        <p14:creationId xmlns:p14="http://schemas.microsoft.com/office/powerpoint/2010/main" val="1201175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- 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Promyšlení tématu  -  kontaktování školitele / </a:t>
            </a:r>
            <a:r>
              <a:rPr lang="cs-CZ" dirty="0" smtClean="0"/>
              <a:t>garanta</a:t>
            </a:r>
          </a:p>
          <a:p>
            <a:endParaRPr lang="cs-CZ" dirty="0"/>
          </a:p>
          <a:p>
            <a:r>
              <a:rPr lang="cs-CZ" dirty="0" smtClean="0"/>
              <a:t>Zaslání návrhu projektu DP–případně </a:t>
            </a:r>
            <a:br>
              <a:rPr lang="cs-CZ" dirty="0" smtClean="0"/>
            </a:br>
            <a:r>
              <a:rPr lang="cs-CZ" dirty="0" smtClean="0"/>
              <a:t>přímo podepsaného formuláře </a:t>
            </a:r>
            <a:br>
              <a:rPr lang="cs-CZ" dirty="0" smtClean="0"/>
            </a:br>
            <a:r>
              <a:rPr lang="cs-CZ" dirty="0" smtClean="0"/>
              <a:t>projekt DP </a:t>
            </a:r>
            <a:r>
              <a:rPr lang="cs-CZ" dirty="0"/>
              <a:t>: </a:t>
            </a:r>
            <a:r>
              <a:rPr lang="cs-CZ" dirty="0" err="1"/>
              <a:t>doc.Baťalík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/>
              </a:rPr>
              <a:t>114757@mail.muni.cz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Samostudium materiály pro</a:t>
            </a:r>
            <a:br>
              <a:rPr lang="cs-CZ" dirty="0" smtClean="0"/>
            </a:br>
            <a:r>
              <a:rPr lang="cs-CZ" dirty="0" smtClean="0"/>
              <a:t>závěrečné práce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179" y="2581466"/>
            <a:ext cx="4751621" cy="32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4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sz="8000" b="1" dirty="0" smtClean="0">
                <a:solidFill>
                  <a:srgbClr val="FF0000"/>
                </a:solidFill>
              </a:rPr>
              <a:t>STAV: </a:t>
            </a:r>
            <a:r>
              <a:rPr lang="cs-CZ" dirty="0" smtClean="0"/>
              <a:t>Schválení </a:t>
            </a:r>
            <a:r>
              <a:rPr lang="cs-CZ" dirty="0"/>
              <a:t>tématu </a:t>
            </a:r>
            <a:r>
              <a:rPr lang="cs-CZ" dirty="0" smtClean="0"/>
              <a:t>-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/>
              <a:t>Navržený projekt je předložen na formuláři </a:t>
            </a:r>
            <a:r>
              <a:rPr lang="cs-CZ" cap="small" dirty="0"/>
              <a:t>Projekt diplomové </a:t>
            </a:r>
            <a:r>
              <a:rPr lang="cs-CZ" cap="small" dirty="0" smtClean="0"/>
              <a:t>práce</a:t>
            </a:r>
            <a:r>
              <a:rPr lang="cs-CZ" dirty="0"/>
              <a:t> </a:t>
            </a:r>
            <a:r>
              <a:rPr lang="cs-CZ" dirty="0" smtClean="0"/>
              <a:t>garantovi </a:t>
            </a:r>
            <a:r>
              <a:rPr lang="cs-CZ" dirty="0"/>
              <a:t>předmětu ke schválení. </a:t>
            </a:r>
            <a:r>
              <a:rPr lang="cs-CZ" dirty="0" smtClean="0"/>
              <a:t>(naskenovaný dokument emailem garantovi + papírová forma sekretariát KFR)</a:t>
            </a:r>
          </a:p>
          <a:p>
            <a:endParaRPr lang="cs-CZ" dirty="0" smtClean="0"/>
          </a:p>
          <a:p>
            <a:r>
              <a:rPr lang="cs-CZ" dirty="0" smtClean="0"/>
              <a:t>Základem </a:t>
            </a:r>
            <a:r>
              <a:rPr lang="cs-CZ" dirty="0"/>
              <a:t>žádosti je anotace projektu. V </a:t>
            </a:r>
            <a:r>
              <a:rPr lang="cs-CZ" dirty="0" smtClean="0"/>
              <a:t>Projektu se </a:t>
            </a:r>
            <a:r>
              <a:rPr lang="cs-CZ" dirty="0"/>
              <a:t>hodnotí zejména navrhované téma, definice cílů práce, design praktické části a pravděpodobnost úspěšné realizace předloženého projektu.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Termín odevzdání: </a:t>
            </a:r>
            <a:r>
              <a:rPr lang="cs-CZ" b="1" dirty="0" smtClean="0"/>
              <a:t>Leden 2025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1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Program: </a:t>
            </a:r>
            <a:r>
              <a:rPr lang="cs-CZ" u="sng" dirty="0">
                <a:hlinkClick r:id="rId2"/>
              </a:rPr>
              <a:t>Příprava diplomové práce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28.10. SVÁTEK </a:t>
            </a:r>
          </a:p>
          <a:p>
            <a:r>
              <a:rPr lang="cs-CZ" dirty="0"/>
              <a:t>4. 11. </a:t>
            </a:r>
            <a:r>
              <a:rPr lang="cs-CZ" dirty="0" smtClean="0"/>
              <a:t>Příprava </a:t>
            </a:r>
            <a:r>
              <a:rPr lang="cs-CZ" dirty="0"/>
              <a:t>diplomové práce </a:t>
            </a:r>
            <a:r>
              <a:rPr lang="cs-CZ" dirty="0" smtClean="0"/>
              <a:t>I (Nepovinná účast)</a:t>
            </a:r>
          </a:p>
          <a:p>
            <a:pPr lvl="1"/>
            <a:r>
              <a:rPr lang="cs-CZ" dirty="0" smtClean="0"/>
              <a:t>Kdo bude chtít cokoliv probrat jsem k dispozici: </a:t>
            </a:r>
            <a:r>
              <a:rPr lang="cs-CZ" dirty="0">
                <a:hlinkClick r:id="rId3"/>
              </a:rPr>
              <a:t>KOM </a:t>
            </a:r>
            <a:r>
              <a:rPr lang="cs-CZ" dirty="0" smtClean="0">
                <a:hlinkClick r:id="rId3"/>
              </a:rPr>
              <a:t>255A</a:t>
            </a:r>
            <a:r>
              <a:rPr lang="cs-CZ" dirty="0" smtClean="0"/>
              <a:t> (13:00–13:50)</a:t>
            </a:r>
          </a:p>
          <a:p>
            <a:r>
              <a:rPr lang="cs-CZ" dirty="0" smtClean="0"/>
              <a:t>11.11. </a:t>
            </a:r>
            <a:r>
              <a:rPr lang="cs-CZ" dirty="0"/>
              <a:t>Příprava diplomové práce I (Nepovinná účast)</a:t>
            </a:r>
          </a:p>
          <a:p>
            <a:pPr lvl="1"/>
            <a:r>
              <a:rPr lang="cs-CZ" dirty="0"/>
              <a:t>Kdo bude chtít cokoliv probrat jsem k dispozici: </a:t>
            </a:r>
            <a:r>
              <a:rPr lang="cs-CZ" dirty="0">
                <a:hlinkClick r:id="rId3"/>
              </a:rPr>
              <a:t>KOM 255A</a:t>
            </a:r>
            <a:r>
              <a:rPr lang="cs-CZ" dirty="0"/>
              <a:t> (13:00–13:50)</a:t>
            </a:r>
          </a:p>
          <a:p>
            <a:endParaRPr lang="cs-CZ" dirty="0" smtClean="0"/>
          </a:p>
          <a:p>
            <a:r>
              <a:rPr lang="cs-CZ" sz="3500" dirty="0" smtClean="0"/>
              <a:t>18.11. Další pokyny a instrukce - hromadně: </a:t>
            </a:r>
            <a:br>
              <a:rPr lang="cs-CZ" sz="3500" dirty="0" smtClean="0"/>
            </a:br>
            <a:r>
              <a:rPr lang="cs-CZ" sz="3500" dirty="0" smtClean="0"/>
              <a:t>13:00–13:50</a:t>
            </a:r>
            <a:r>
              <a:rPr lang="cs-CZ" sz="3500" dirty="0"/>
              <a:t> </a:t>
            </a:r>
            <a:r>
              <a:rPr lang="cs-CZ" sz="3500" dirty="0">
                <a:hlinkClick r:id="rId4"/>
              </a:rPr>
              <a:t>KOM 410</a:t>
            </a:r>
            <a:r>
              <a:rPr lang="cs-CZ" sz="35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u="sng" dirty="0"/>
          </a:p>
          <a:p>
            <a:endParaRPr lang="cs-CZ" u="sng" dirty="0" smtClean="0"/>
          </a:p>
          <a:p>
            <a:endParaRPr lang="cs-CZ" u="sng" dirty="0"/>
          </a:p>
          <a:p>
            <a:endParaRPr lang="cs-CZ" u="sng" dirty="0" smtClean="0"/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569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Jsem k </a:t>
            </a:r>
            <a:r>
              <a:rPr lang="cs-CZ" dirty="0" smtClean="0"/>
              <a:t>dispozici </a:t>
            </a:r>
            <a:r>
              <a:rPr lang="cs-CZ" dirty="0"/>
              <a:t>kdykoliv na email: 114757@mail.muni.cz</a:t>
            </a:r>
          </a:p>
          <a:p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konzultační hodiny viz </a:t>
            </a:r>
            <a:r>
              <a:rPr lang="cs-CZ" dirty="0" err="1"/>
              <a:t>slide</a:t>
            </a:r>
            <a:r>
              <a:rPr lang="cs-CZ" dirty="0"/>
              <a:t> Program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536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</a:t>
            </a:r>
            <a:r>
              <a:rPr lang="cs-CZ" dirty="0" smtClean="0"/>
              <a:t>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19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704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STAV: </a:t>
            </a:r>
            <a:r>
              <a:rPr lang="cs-CZ" dirty="0" smtClean="0"/>
              <a:t>Školitelé viz SDÍLENÁ TABULKA</a:t>
            </a:r>
            <a:br>
              <a:rPr lang="cs-CZ" dirty="0" smtClean="0"/>
            </a:br>
            <a:r>
              <a:rPr lang="cs-CZ" b="1" dirty="0" smtClean="0"/>
              <a:t>AKTUALIZOVAT PRŮBĚŽNĚ – OSTATNÍ?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407" y="1530267"/>
            <a:ext cx="8708821" cy="568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25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Specifický </a:t>
            </a:r>
            <a:r>
              <a:rPr lang="cs-CZ" dirty="0"/>
              <a:t>výzkum = </a:t>
            </a:r>
            <a:r>
              <a:rPr lang="cs-CZ" dirty="0" smtClean="0"/>
              <a:t>účelová podpora </a:t>
            </a:r>
            <a:r>
              <a:rPr lang="cs-CZ" dirty="0"/>
              <a:t>na specifický vysokoškolský </a:t>
            </a:r>
            <a:r>
              <a:rPr lang="cs-CZ" dirty="0" smtClean="0"/>
              <a:t>výzkum pro studenty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Nahlášení: </a:t>
            </a:r>
            <a:r>
              <a:rPr lang="cs-CZ" dirty="0" err="1" smtClean="0"/>
              <a:t>Haňurová</a:t>
            </a:r>
            <a:r>
              <a:rPr lang="cs-CZ" dirty="0" smtClean="0"/>
              <a:t>, Marek a </a:t>
            </a:r>
            <a:r>
              <a:rPr lang="cs-CZ" dirty="0" err="1" smtClean="0"/>
              <a:t>Zváč</a:t>
            </a:r>
            <a:r>
              <a:rPr lang="cs-CZ" dirty="0" smtClean="0"/>
              <a:t> (mnou) dostanou instrukce individuálně</a:t>
            </a:r>
          </a:p>
          <a:p>
            <a:r>
              <a:rPr lang="cs-CZ" dirty="0" smtClean="0"/>
              <a:t>Soutěž nakonec změnila proporce a výšku podpory proto další zájemce nemohu zahrnout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91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pro psaní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tvorby práce a v jejím průběhu </a:t>
            </a:r>
            <a:r>
              <a:rPr lang="cs-CZ" dirty="0" smtClean="0"/>
              <a:t>doporučujeme:</a:t>
            </a:r>
          </a:p>
          <a:p>
            <a:r>
              <a:rPr lang="cs-CZ" dirty="0" smtClean="0"/>
              <a:t>seznámit </a:t>
            </a:r>
            <a:r>
              <a:rPr lang="cs-CZ" dirty="0"/>
              <a:t>se s podobou hodnotících formulářů, na jejichž základě bude práce po odevzdání hodnocena jak vedoucím, tak oponentem. </a:t>
            </a:r>
            <a:r>
              <a:rPr lang="cs-CZ" dirty="0" smtClean="0"/>
              <a:t>(DALŠÍ SLIDE)</a:t>
            </a:r>
          </a:p>
          <a:p>
            <a:r>
              <a:rPr lang="cs-CZ" dirty="0" smtClean="0"/>
              <a:t>Osvědčuje </a:t>
            </a:r>
            <a:r>
              <a:rPr lang="cs-CZ" dirty="0"/>
              <a:t>se dopředu rozmyslet strukturu práce (kolik prostoru čemu přibližně věnovat).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práce musí být jasný, srozumitelný, dobře "čitelný". </a:t>
            </a:r>
            <a:endParaRPr lang="cs-CZ" dirty="0" smtClean="0"/>
          </a:p>
          <a:p>
            <a:r>
              <a:rPr lang="cs-CZ" dirty="0" smtClean="0"/>
              <a:t>Jednotlivé </a:t>
            </a:r>
            <a:r>
              <a:rPr lang="cs-CZ" dirty="0"/>
              <a:t>části musí na sebe logicky navazovat tak, aby práce tvořila souvislý celek. </a:t>
            </a:r>
            <a:endParaRPr lang="cs-CZ" dirty="0" smtClean="0"/>
          </a:p>
          <a:p>
            <a:r>
              <a:rPr lang="cs-CZ" dirty="0" smtClean="0"/>
              <a:t>Vědecký </a:t>
            </a:r>
            <a:r>
              <a:rPr lang="cs-CZ" dirty="0"/>
              <a:t>text preferuje krátké jasné věty oproti dlouhým souvětím.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rámci korektur je vhodné redukovat fejetonové obraty a balastní slova.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jsou jednoznačná a konkrétní tvrzení.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lze, je užívána čeština, anglické výrazy jsou používány v případech, kde jsou jasně zavedeným standardem, nebo kde neexistuje český ekvivalent. </a:t>
            </a:r>
          </a:p>
          <a:p>
            <a:r>
              <a:rPr lang="cs-CZ" dirty="0"/>
              <a:t>V práci nesmí být užívána „</a:t>
            </a:r>
            <a:r>
              <a:rPr lang="cs-CZ" dirty="0" err="1"/>
              <a:t>ich</a:t>
            </a:r>
            <a:r>
              <a:rPr lang="cs-CZ" dirty="0"/>
              <a:t>-forma“, tedy </a:t>
            </a:r>
            <a:r>
              <a:rPr lang="cs-CZ" dirty="0">
                <a:solidFill>
                  <a:srgbClr val="FF0000"/>
                </a:solidFill>
              </a:rPr>
              <a:t>ne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změřil/a jsem</a:t>
            </a:r>
            <a:r>
              <a:rPr lang="cs-CZ" dirty="0"/>
              <a:t>“. Přípustná je </a:t>
            </a:r>
            <a:r>
              <a:rPr lang="cs-CZ" dirty="0" err="1"/>
              <a:t>wir</a:t>
            </a:r>
            <a:r>
              <a:rPr lang="cs-CZ" dirty="0"/>
              <a:t>-forma“, tedy „</a:t>
            </a:r>
            <a:r>
              <a:rPr lang="cs-CZ" b="1" dirty="0"/>
              <a:t>změřili jsme</a:t>
            </a:r>
            <a:r>
              <a:rPr lang="cs-CZ" dirty="0"/>
              <a:t>“. Doporučený je trpný rod, tedy „</a:t>
            </a:r>
            <a:r>
              <a:rPr lang="cs-CZ" b="1" dirty="0">
                <a:solidFill>
                  <a:schemeClr val="accent6"/>
                </a:solidFill>
              </a:rPr>
              <a:t>bylo změřeno</a:t>
            </a:r>
            <a:r>
              <a:rPr lang="cs-CZ" dirty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377165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038" y="0"/>
            <a:ext cx="58179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pro psaní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cílům práce je věnována většina textu. </a:t>
            </a:r>
            <a:endParaRPr lang="cs-CZ" dirty="0" smtClean="0"/>
          </a:p>
          <a:p>
            <a:r>
              <a:rPr lang="cs-CZ" dirty="0" smtClean="0"/>
              <a:t>Text</a:t>
            </a:r>
            <a:r>
              <a:rPr lang="cs-CZ" dirty="0"/>
              <a:t>, který přímo nesouvisící s tématem, by měl být redukován nebo zcela vynechán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Omezeno </a:t>
            </a:r>
            <a:r>
              <a:rPr lang="cs-CZ" dirty="0"/>
              <a:t>je užívání synonym tak, aby zejména odborné výrazy zůstaly jednoznačné.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klasifikaci nadpisů, tj. ve struktuře práce, je užíváno desetinného třídění s členěním maximálně do 4 úrovní. </a:t>
            </a:r>
            <a:r>
              <a:rPr lang="cs-CZ" dirty="0" smtClean="0"/>
              <a:t>(1.2.3.4) </a:t>
            </a:r>
          </a:p>
          <a:p>
            <a:pPr lvl="1"/>
            <a:r>
              <a:rPr lang="cs-CZ" dirty="0" smtClean="0"/>
              <a:t>Pro lepší přehlednost se doporučuje tomu vyhnout a zůstat do 1.2.3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44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5A8DFA-45E0-43E9-82DA-C50514F4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9746CF5-CA8D-40B1-B86A-1FD59552C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Minimální </a:t>
            </a:r>
            <a:r>
              <a:rPr lang="cs-CZ" dirty="0"/>
              <a:t>počet normostran (bez abstraktu, referenčního seznamu, obrázků a příloh) je </a:t>
            </a:r>
            <a:r>
              <a:rPr lang="cs-CZ" dirty="0" smtClean="0"/>
              <a:t>50 </a:t>
            </a:r>
            <a:r>
              <a:rPr lang="cs-CZ" dirty="0"/>
              <a:t>pro DP. </a:t>
            </a:r>
            <a:endParaRPr lang="cs-CZ" dirty="0" smtClean="0"/>
          </a:p>
          <a:p>
            <a:r>
              <a:rPr lang="cs-CZ" dirty="0" smtClean="0"/>
              <a:t>Maximální </a:t>
            </a:r>
            <a:r>
              <a:rPr lang="cs-CZ" dirty="0"/>
              <a:t>počet stran by neměl přesáhnout </a:t>
            </a:r>
            <a:r>
              <a:rPr lang="cs-CZ" b="1" dirty="0"/>
              <a:t>dvojnásobek minim</a:t>
            </a:r>
            <a:r>
              <a:rPr lang="cs-CZ" dirty="0"/>
              <a:t>a, tj. </a:t>
            </a:r>
            <a:r>
              <a:rPr lang="cs-CZ" dirty="0" smtClean="0"/>
              <a:t>100 </a:t>
            </a:r>
            <a:r>
              <a:rPr lang="cs-CZ" dirty="0"/>
              <a:t>v případě DP. </a:t>
            </a:r>
          </a:p>
          <a:p>
            <a:r>
              <a:rPr lang="cs-CZ" dirty="0" smtClean="0"/>
              <a:t>Celkově </a:t>
            </a:r>
            <a:r>
              <a:rPr lang="cs-CZ" dirty="0"/>
              <a:t>platí, že jádrem </a:t>
            </a:r>
            <a:r>
              <a:rPr lang="cs-CZ" dirty="0" smtClean="0"/>
              <a:t>DP </a:t>
            </a:r>
            <a:r>
              <a:rPr lang="cs-CZ" dirty="0"/>
              <a:t>je praktická část. </a:t>
            </a:r>
            <a:endParaRPr lang="cs-CZ" dirty="0" smtClean="0"/>
          </a:p>
          <a:p>
            <a:r>
              <a:rPr lang="cs-CZ" dirty="0" smtClean="0"/>
              <a:t>Tomu </a:t>
            </a:r>
            <a:r>
              <a:rPr lang="cs-CZ" dirty="0"/>
              <a:t>odpovídá i rozsah praktické části, </a:t>
            </a:r>
            <a:r>
              <a:rPr lang="cs-CZ" b="1" dirty="0"/>
              <a:t>který nesmí být výrazně kratší než rozsah části teoretické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Naopak</a:t>
            </a:r>
            <a:r>
              <a:rPr lang="cs-CZ" dirty="0"/>
              <a:t>, u většiny prací je adekvátní, aby praktická část zaujímala většinu textu </a:t>
            </a:r>
          </a:p>
        </p:txBody>
      </p:sp>
    </p:spTree>
    <p:extLst>
      <p:ext uri="{BB962C8B-B14F-4D97-AF65-F5344CB8AC3E}">
        <p14:creationId xmlns:p14="http://schemas.microsoft.com/office/powerpoint/2010/main" val="40957938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2403</Words>
  <Application>Microsoft Office PowerPoint</Application>
  <PresentationFormat>Širokoúhlá obrazovka</PresentationFormat>
  <Paragraphs>212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Motiv Office</vt:lpstr>
      <vt:lpstr>Diplomová práce </vt:lpstr>
      <vt:lpstr>Obsah</vt:lpstr>
      <vt:lpstr>  STAV: Schválení tématu - Projekt</vt:lpstr>
      <vt:lpstr>STAV: Školitelé viz SDÍLENÁ TABULKA AKTUALIZOVAT PRŮBĚŽNĚ – OSTATNÍ?</vt:lpstr>
      <vt:lpstr>Specifický výzkum = účelová podpora na specifický vysokoškolský výzkum pro studenty</vt:lpstr>
      <vt:lpstr>Obecná doporučení pro psaní </vt:lpstr>
      <vt:lpstr>Prezentace aplikace PowerPoint</vt:lpstr>
      <vt:lpstr>Obecná doporučení pro psaní </vt:lpstr>
      <vt:lpstr>Struktura práce </vt:lpstr>
      <vt:lpstr>Práce zahrnující statistickou analýzu originálních dat (většina DP) </vt:lpstr>
      <vt:lpstr>Abstrakt</vt:lpstr>
      <vt:lpstr>Úvod</vt:lpstr>
      <vt:lpstr>Rešeršní část </vt:lpstr>
      <vt:lpstr>Definice cíle práce </vt:lpstr>
      <vt:lpstr>Hypotéza</vt:lpstr>
      <vt:lpstr>Metodika</vt:lpstr>
      <vt:lpstr>Metodika</vt:lpstr>
      <vt:lpstr>Metodika-PICOT</vt:lpstr>
      <vt:lpstr>Metodika- další doporučení</vt:lpstr>
      <vt:lpstr>Více specifikovat metodiku rhb/fyzio intervence/terapie </vt:lpstr>
      <vt:lpstr>Výsledky   </vt:lpstr>
      <vt:lpstr>Diskuze</vt:lpstr>
      <vt:lpstr>Závěr</vt:lpstr>
      <vt:lpstr>Podmínky pro praktickou část </vt:lpstr>
      <vt:lpstr>Citace a referenční seznam </vt:lpstr>
      <vt:lpstr>Obrázky, tabulky, grafy </vt:lpstr>
      <vt:lpstr>Zkratky</vt:lpstr>
      <vt:lpstr>Publikování práce  </vt:lpstr>
      <vt:lpstr>Úkoly - souhrn</vt:lpstr>
      <vt:lpstr>Program: Příprava diplomové práce I</vt:lpstr>
      <vt:lpstr>Konzultace 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Baťalík Ladislav</dc:creator>
  <cp:lastModifiedBy>Baťalík Ladislav</cp:lastModifiedBy>
  <cp:revision>39</cp:revision>
  <dcterms:created xsi:type="dcterms:W3CDTF">2024-02-01T12:17:17Z</dcterms:created>
  <dcterms:modified xsi:type="dcterms:W3CDTF">2024-10-21T08:39:11Z</dcterms:modified>
</cp:coreProperties>
</file>