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80" r:id="rId2"/>
    <p:sldId id="257" r:id="rId3"/>
    <p:sldId id="258" r:id="rId4"/>
    <p:sldId id="281" r:id="rId5"/>
    <p:sldId id="286" r:id="rId6"/>
    <p:sldId id="288" r:id="rId7"/>
    <p:sldId id="287" r:id="rId8"/>
    <p:sldId id="289" r:id="rId9"/>
    <p:sldId id="291" r:id="rId10"/>
    <p:sldId id="292" r:id="rId11"/>
    <p:sldId id="293" r:id="rId12"/>
    <p:sldId id="294" r:id="rId13"/>
    <p:sldId id="297" r:id="rId14"/>
    <p:sldId id="298" r:id="rId15"/>
    <p:sldId id="299" r:id="rId16"/>
    <p:sldId id="300" r:id="rId17"/>
    <p:sldId id="296" r:id="rId18"/>
    <p:sldId id="302" r:id="rId19"/>
    <p:sldId id="303" r:id="rId20"/>
    <p:sldId id="301" r:id="rId21"/>
    <p:sldId id="304" r:id="rId22"/>
    <p:sldId id="295" r:id="rId23"/>
    <p:sldId id="282" r:id="rId24"/>
    <p:sldId id="283" r:id="rId25"/>
    <p:sldId id="285" r:id="rId26"/>
    <p:sldId id="28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09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12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88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96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1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3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5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3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6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23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12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00B0-DB79-4B46-8577-68661B72FEE4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38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iomath.info/" TargetMode="External"/><Relationship Id="rId2" Type="http://schemas.openxmlformats.org/officeDocument/2006/relationships/hyperlink" Target="http://www.openepi.com/Menu/OE_Menu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werandsamplesize.com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114757@mail.muni.cz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kontakty/mistnost?id=12089" TargetMode="External"/><Relationship Id="rId2" Type="http://schemas.openxmlformats.org/officeDocument/2006/relationships/hyperlink" Target="https://is.muni.cz/auth/predmet/med/podzim2024/MFPP0721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D34053-AA17-64E2-1E73-5675C0E0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Diplomová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práce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E740D8-D6C6-4489-FD0D-9DD6CF971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doc. Mgr. L.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Baťalík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Ph.D.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Učebna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410,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Komenského nám. 2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18.11.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2024 - pondělí 13.00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-13.50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hod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468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 </a:t>
            </a:r>
            <a:r>
              <a:rPr lang="cs-CZ" b="1" dirty="0" smtClean="0"/>
              <a:t>zařazovacích </a:t>
            </a:r>
            <a:r>
              <a:rPr lang="cs-CZ" b="1" dirty="0"/>
              <a:t>a </a:t>
            </a:r>
            <a:r>
              <a:rPr lang="cs-CZ" b="1" dirty="0" smtClean="0"/>
              <a:t>vyřazovacích </a:t>
            </a:r>
            <a:r>
              <a:rPr lang="cs-CZ" b="1" dirty="0"/>
              <a:t>kritérií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Zařazovací </a:t>
            </a:r>
            <a:r>
              <a:rPr lang="cs-CZ" b="1" dirty="0"/>
              <a:t>kritéria:</a:t>
            </a:r>
            <a:r>
              <a:rPr lang="cs-CZ" dirty="0"/>
              <a:t> Popisují, kdo je vhodný k účasti (např. diagnóza, stav aktivity nemoci).</a:t>
            </a:r>
          </a:p>
          <a:p>
            <a:r>
              <a:rPr lang="cs-CZ" b="1" dirty="0" smtClean="0"/>
              <a:t>Vyřazovací </a:t>
            </a:r>
            <a:r>
              <a:rPr lang="cs-CZ" b="1" dirty="0"/>
              <a:t>kritéria:</a:t>
            </a:r>
            <a:r>
              <a:rPr lang="cs-CZ" dirty="0"/>
              <a:t> Zahrnují kontraindikace, stavy ohrožující subjekt nebo faktory zkreslující výsledky.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172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Výpočet minimální velikosti vzorku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Závisí </a:t>
            </a:r>
            <a:r>
              <a:rPr lang="cs-CZ" dirty="0"/>
              <a:t>na:</a:t>
            </a:r>
          </a:p>
          <a:p>
            <a:pPr lvl="1"/>
            <a:r>
              <a:rPr lang="cs-CZ" b="1" dirty="0"/>
              <a:t>Designu studie</a:t>
            </a:r>
            <a:r>
              <a:rPr lang="cs-CZ" dirty="0"/>
              <a:t> (deskriptivní, komparativní).</a:t>
            </a:r>
          </a:p>
          <a:p>
            <a:pPr lvl="1"/>
            <a:r>
              <a:rPr lang="cs-CZ" b="1" dirty="0" smtClean="0"/>
              <a:t>Úrovni významnosti (</a:t>
            </a:r>
            <a:r>
              <a:rPr lang="el-GR" b="1" dirty="0"/>
              <a:t>α)</a:t>
            </a:r>
            <a:r>
              <a:rPr lang="el-GR" dirty="0"/>
              <a:t> </a:t>
            </a:r>
            <a:r>
              <a:rPr lang="cs-CZ" dirty="0"/>
              <a:t>a </a:t>
            </a:r>
            <a:r>
              <a:rPr lang="cs-CZ" b="1" dirty="0"/>
              <a:t>statistické síle (</a:t>
            </a:r>
            <a:r>
              <a:rPr lang="el-GR" b="1" dirty="0"/>
              <a:t>β)</a:t>
            </a:r>
            <a:r>
              <a:rPr lang="el-GR" dirty="0"/>
              <a:t>.</a:t>
            </a:r>
          </a:p>
          <a:p>
            <a:pPr lvl="1"/>
            <a:r>
              <a:rPr lang="cs-CZ" b="1" dirty="0" smtClean="0"/>
              <a:t>Velikost efektu </a:t>
            </a:r>
            <a:r>
              <a:rPr lang="cs-CZ" dirty="0" smtClean="0"/>
              <a:t>(malý</a:t>
            </a:r>
            <a:r>
              <a:rPr lang="cs-CZ" dirty="0"/>
              <a:t>, střední, velký).</a:t>
            </a:r>
          </a:p>
          <a:p>
            <a:r>
              <a:rPr lang="cs-CZ" dirty="0"/>
              <a:t>Nástroje: </a:t>
            </a:r>
            <a:r>
              <a:rPr lang="cs-CZ" b="1" dirty="0"/>
              <a:t>SPSS, G*</a:t>
            </a:r>
            <a:r>
              <a:rPr lang="cs-CZ" b="1" dirty="0" err="1"/>
              <a:t>Power</a:t>
            </a:r>
            <a:r>
              <a:rPr lang="cs-CZ" dirty="0"/>
              <a:t>, online kalkulátory.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350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výpočtu – Deskriptivní studie s kontinuálními daty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Cíl</a:t>
            </a:r>
            <a:r>
              <a:rPr lang="cs-CZ" b="1" dirty="0"/>
              <a:t>:</a:t>
            </a:r>
            <a:r>
              <a:rPr lang="cs-CZ" dirty="0"/>
              <a:t> Stanovit průměrný BMI v dospělé populaci.</a:t>
            </a:r>
          </a:p>
          <a:p>
            <a:r>
              <a:rPr lang="cs-CZ" b="1" dirty="0"/>
              <a:t>Parametry:</a:t>
            </a:r>
            <a:endParaRPr lang="cs-CZ" dirty="0"/>
          </a:p>
          <a:p>
            <a:pPr lvl="1"/>
            <a:r>
              <a:rPr lang="cs-CZ" b="1" dirty="0"/>
              <a:t>Standardní odchylka (s):</a:t>
            </a:r>
            <a:r>
              <a:rPr lang="cs-CZ" dirty="0"/>
              <a:t> 2,5 kg/m²</a:t>
            </a:r>
          </a:p>
          <a:p>
            <a:pPr lvl="1"/>
            <a:r>
              <a:rPr lang="cs-CZ" b="1" dirty="0"/>
              <a:t>Přesnost odhadu (CI):</a:t>
            </a:r>
            <a:r>
              <a:rPr lang="cs-CZ" dirty="0"/>
              <a:t> ± 0,5 kg/m²</a:t>
            </a:r>
          </a:p>
          <a:p>
            <a:r>
              <a:rPr lang="cs-CZ" b="1" dirty="0"/>
              <a:t>Vzorec: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Výpočet</a:t>
            </a:r>
            <a:r>
              <a:rPr lang="cs-CZ" b="1" dirty="0"/>
              <a:t>: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Poznámka</a:t>
            </a:r>
            <a:r>
              <a:rPr lang="cs-CZ" b="1" dirty="0"/>
              <a:t>:</a:t>
            </a:r>
            <a:r>
              <a:rPr lang="cs-CZ" dirty="0"/>
              <a:t> Pro přesnost ± 0,1 kg/m² by počet subjektů vzrostl na 2401.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607" y="3547604"/>
            <a:ext cx="3203319" cy="67949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607" y="4227096"/>
            <a:ext cx="3830815" cy="77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5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 výpočtu – Komparativní studie s kategorickými daty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7432"/>
            <a:ext cx="10515600" cy="4869531"/>
          </a:xfrm>
        </p:spPr>
        <p:txBody>
          <a:bodyPr>
            <a:normAutofit/>
          </a:bodyPr>
          <a:lstStyle/>
          <a:p>
            <a:r>
              <a:rPr lang="cs-CZ" b="1" dirty="0" smtClean="0"/>
              <a:t>Cíl</a:t>
            </a:r>
            <a:r>
              <a:rPr lang="cs-CZ" b="1" dirty="0"/>
              <a:t>:</a:t>
            </a:r>
            <a:r>
              <a:rPr lang="cs-CZ" dirty="0"/>
              <a:t> Porovnat výskyt kouření u pacientů s Crohnovou chorobou a zdravou populací.</a:t>
            </a:r>
          </a:p>
          <a:p>
            <a:r>
              <a:rPr lang="cs-CZ" b="1" dirty="0"/>
              <a:t>Parametry:</a:t>
            </a:r>
            <a:endParaRPr lang="cs-CZ" dirty="0"/>
          </a:p>
          <a:p>
            <a:pPr lvl="1"/>
            <a:r>
              <a:rPr lang="cs-CZ" b="1" dirty="0"/>
              <a:t>Výskyt kouření:</a:t>
            </a:r>
            <a:r>
              <a:rPr lang="cs-CZ" dirty="0"/>
              <a:t> 20 % u zdravé populace, 40 % u pacientů</a:t>
            </a:r>
          </a:p>
          <a:p>
            <a:pPr lvl="1"/>
            <a:r>
              <a:rPr lang="cs-CZ" b="1" dirty="0"/>
              <a:t>Hladina významnosti (</a:t>
            </a:r>
            <a:r>
              <a:rPr lang="el-GR" b="1" dirty="0"/>
              <a:t>α):</a:t>
            </a:r>
            <a:r>
              <a:rPr lang="el-GR" dirty="0"/>
              <a:t> 0,05, </a:t>
            </a:r>
            <a:r>
              <a:rPr lang="cs-CZ" b="1" dirty="0"/>
              <a:t>statistická síla (</a:t>
            </a:r>
            <a:r>
              <a:rPr lang="el-GR" b="1" dirty="0"/>
              <a:t>β):</a:t>
            </a:r>
            <a:r>
              <a:rPr lang="el-GR" dirty="0"/>
              <a:t> 80 %</a:t>
            </a:r>
          </a:p>
          <a:p>
            <a:r>
              <a:rPr lang="cs-CZ" b="1" dirty="0"/>
              <a:t>Vzorec:</a:t>
            </a:r>
            <a:r>
              <a:rPr lang="cs-CZ" dirty="0"/>
              <a:t> </a:t>
            </a:r>
            <a:endParaRPr lang="cs-CZ" dirty="0" smtClean="0"/>
          </a:p>
          <a:p>
            <a:endParaRPr lang="cs-CZ" b="1" dirty="0"/>
          </a:p>
          <a:p>
            <a:r>
              <a:rPr lang="cs-CZ" b="1" dirty="0" smtClean="0"/>
              <a:t>Výpočet</a:t>
            </a:r>
            <a:r>
              <a:rPr lang="cs-CZ" b="1" dirty="0"/>
              <a:t>: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82 </a:t>
            </a:r>
            <a:r>
              <a:rPr lang="cs-CZ" dirty="0"/>
              <a:t>subjektů v každé skupině.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234" y="3482138"/>
            <a:ext cx="4219687" cy="69682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234" y="4438399"/>
            <a:ext cx="4428922" cy="77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94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Komparativní </a:t>
            </a:r>
            <a:r>
              <a:rPr lang="cs-CZ" b="1" dirty="0"/>
              <a:t>studie s kontinuálními daty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</a:t>
            </a:r>
            <a:r>
              <a:rPr lang="cs-CZ" b="1" dirty="0"/>
              <a:t>:</a:t>
            </a:r>
            <a:r>
              <a:rPr lang="cs-CZ" dirty="0"/>
              <a:t> Porovnat pokles systolického tlaku u dvou antihypertenziv.</a:t>
            </a:r>
          </a:p>
          <a:p>
            <a:r>
              <a:rPr lang="cs-CZ" b="1" dirty="0"/>
              <a:t>Parametry:</a:t>
            </a:r>
            <a:endParaRPr lang="cs-CZ" dirty="0"/>
          </a:p>
          <a:p>
            <a:pPr lvl="1"/>
            <a:r>
              <a:rPr lang="cs-CZ" b="1" dirty="0"/>
              <a:t>Rozdíl ve výsledku (</a:t>
            </a:r>
            <a:r>
              <a:rPr lang="cs-CZ" b="1" dirty="0" err="1"/>
              <a:t>pA</a:t>
            </a:r>
            <a:r>
              <a:rPr lang="cs-CZ" b="1" dirty="0"/>
              <a:t> - </a:t>
            </a:r>
            <a:r>
              <a:rPr lang="cs-CZ" b="1" dirty="0" err="1"/>
              <a:t>pB</a:t>
            </a:r>
            <a:r>
              <a:rPr lang="cs-CZ" b="1" dirty="0"/>
              <a:t>):</a:t>
            </a:r>
            <a:r>
              <a:rPr lang="cs-CZ" dirty="0"/>
              <a:t> 8 mm </a:t>
            </a:r>
            <a:r>
              <a:rPr lang="cs-CZ" dirty="0" err="1"/>
              <a:t>Hg</a:t>
            </a:r>
            <a:endParaRPr lang="cs-CZ" dirty="0"/>
          </a:p>
          <a:p>
            <a:pPr lvl="1"/>
            <a:r>
              <a:rPr lang="cs-CZ" b="1" dirty="0"/>
              <a:t>Standardní odchylka (s):</a:t>
            </a:r>
            <a:r>
              <a:rPr lang="cs-CZ" dirty="0"/>
              <a:t> 20 mm </a:t>
            </a:r>
            <a:r>
              <a:rPr lang="cs-CZ" dirty="0" err="1"/>
              <a:t>Hg</a:t>
            </a:r>
            <a:endParaRPr lang="cs-CZ" dirty="0"/>
          </a:p>
          <a:p>
            <a:r>
              <a:rPr lang="cs-CZ" b="1" dirty="0"/>
              <a:t>Vzorec:</a:t>
            </a:r>
            <a:r>
              <a:rPr lang="cs-CZ" dirty="0"/>
              <a:t> </a:t>
            </a:r>
            <a:endParaRPr lang="cs-CZ" dirty="0" smtClean="0"/>
          </a:p>
          <a:p>
            <a:endParaRPr lang="cs-CZ" b="1" dirty="0"/>
          </a:p>
          <a:p>
            <a:r>
              <a:rPr lang="cs-CZ" b="1" dirty="0" smtClean="0"/>
              <a:t>Výpočet</a:t>
            </a:r>
            <a:r>
              <a:rPr lang="cs-CZ" b="1" dirty="0"/>
              <a:t>: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=</a:t>
            </a:r>
            <a:r>
              <a:rPr lang="cs-CZ" dirty="0"/>
              <a:t>98 subjektů v každé skupině.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148" y="3522537"/>
            <a:ext cx="2449608" cy="65643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644" y="4495674"/>
            <a:ext cx="1714067" cy="76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3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Vysvětlení TTE (</a:t>
            </a:r>
            <a:r>
              <a:rPr lang="cs-CZ" b="1" dirty="0" err="1"/>
              <a:t>True</a:t>
            </a:r>
            <a:r>
              <a:rPr lang="cs-CZ" b="1" dirty="0"/>
              <a:t> </a:t>
            </a:r>
            <a:r>
              <a:rPr lang="cs-CZ" b="1" dirty="0" err="1"/>
              <a:t>Treatment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TTE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 označuje </a:t>
            </a:r>
            <a:r>
              <a:rPr lang="cs-CZ" b="1" dirty="0"/>
              <a:t>skutečný efekt léčby</a:t>
            </a:r>
            <a:r>
              <a:rPr lang="cs-CZ" dirty="0"/>
              <a:t>, který chceme zjistit nebo měřit ve výzkumu.</a:t>
            </a:r>
          </a:p>
          <a:p>
            <a:r>
              <a:rPr lang="cs-CZ" dirty="0"/>
              <a:t>Vyjadřuje </a:t>
            </a:r>
            <a:r>
              <a:rPr lang="cs-CZ" b="1" dirty="0"/>
              <a:t>velikost rozdílu</a:t>
            </a:r>
            <a:r>
              <a:rPr lang="cs-CZ" dirty="0"/>
              <a:t> mezi průměrnými hodnotami sledovaného parametru ve dvou skupinách (např. experimentální skupina a kontrolní skupina), vztaženou k variabilitě dat (standardní odchylka).</a:t>
            </a:r>
          </a:p>
          <a:p>
            <a:r>
              <a:rPr lang="cs-CZ" b="1" dirty="0"/>
              <a:t>Vzorec pro TTE: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b="1" dirty="0" err="1"/>
              <a:t>pA</a:t>
            </a:r>
            <a:r>
              <a:rPr lang="cs-CZ" b="1" dirty="0"/>
              <a:t>:</a:t>
            </a:r>
            <a:r>
              <a:rPr lang="cs-CZ" dirty="0"/>
              <a:t> Průměrná hodnota parametru ve skupině A (např. experimentální skupina</a:t>
            </a:r>
            <a:r>
              <a:rPr lang="cs-CZ" dirty="0" smtClean="0"/>
              <a:t>).</a:t>
            </a:r>
            <a:endParaRPr lang="cs-CZ" b="1" dirty="0"/>
          </a:p>
          <a:p>
            <a:r>
              <a:rPr lang="cs-CZ" b="1" dirty="0" err="1" smtClean="0"/>
              <a:t>pB</a:t>
            </a:r>
            <a:r>
              <a:rPr lang="cs-CZ" b="1" dirty="0"/>
              <a:t>:</a:t>
            </a:r>
            <a:r>
              <a:rPr lang="cs-CZ" dirty="0"/>
              <a:t> Průměrná hodnota parametru ve skupině B (např. kontrolní skupina).</a:t>
            </a:r>
          </a:p>
          <a:p>
            <a:r>
              <a:rPr lang="cs-CZ" b="1" dirty="0"/>
              <a:t>s:</a:t>
            </a:r>
            <a:r>
              <a:rPr lang="cs-CZ" dirty="0"/>
              <a:t> Standardní odchylka sledovaného parametru (měří variabilitu dat).</a:t>
            </a:r>
          </a:p>
          <a:p>
            <a:r>
              <a:rPr lang="cs-CZ" b="1" dirty="0"/>
              <a:t>Co znamená TTE?</a:t>
            </a:r>
          </a:p>
          <a:p>
            <a:r>
              <a:rPr lang="cs-CZ" b="1" dirty="0"/>
              <a:t>Vyšší hodnota TTE</a:t>
            </a:r>
            <a:r>
              <a:rPr lang="cs-CZ" dirty="0"/>
              <a:t> znamená větší efekt léčby ve srovnání s variabilitou dat – tedy efekt je snadněji detekovatelný.</a:t>
            </a:r>
          </a:p>
          <a:p>
            <a:r>
              <a:rPr lang="cs-CZ" b="1" dirty="0"/>
              <a:t>Nižší hodnota TTE</a:t>
            </a:r>
            <a:r>
              <a:rPr lang="cs-CZ" dirty="0"/>
              <a:t> znamená, že rozdíl mezi skupinami je malý ve srovnání s variabilitou dat, což ztěžuje detekci efektu.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415" y="2603083"/>
            <a:ext cx="183832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28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Jednoduchý příklad TTE: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5137"/>
            <a:ext cx="10515600" cy="4981826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Představme </a:t>
            </a:r>
            <a:r>
              <a:rPr lang="cs-CZ" dirty="0"/>
              <a:t>si klinickou studii, která zkoumá </a:t>
            </a:r>
            <a:r>
              <a:rPr lang="cs-CZ" b="1" dirty="0"/>
              <a:t>účinek nového léku na snížení krevního tlaku</a:t>
            </a:r>
            <a:r>
              <a:rPr lang="cs-CZ" dirty="0"/>
              <a:t>.</a:t>
            </a:r>
          </a:p>
          <a:p>
            <a:r>
              <a:rPr lang="cs-CZ" b="1" dirty="0"/>
              <a:t>Skupina A (nový lék):</a:t>
            </a:r>
            <a:r>
              <a:rPr lang="cs-CZ" dirty="0"/>
              <a:t> Průměrný pokles systolického tlaku je </a:t>
            </a:r>
            <a:r>
              <a:rPr lang="cs-CZ" b="1" dirty="0"/>
              <a:t>130 mm </a:t>
            </a:r>
            <a:r>
              <a:rPr lang="cs-CZ" b="1" dirty="0" err="1" smtClean="0"/>
              <a:t>Hg</a:t>
            </a:r>
            <a:r>
              <a:rPr lang="cs-CZ" dirty="0" smtClean="0"/>
              <a:t>. </a:t>
            </a:r>
            <a:r>
              <a:rPr lang="cs-CZ" b="1" dirty="0" smtClean="0"/>
              <a:t>Skupina </a:t>
            </a:r>
            <a:r>
              <a:rPr lang="cs-CZ" b="1" dirty="0"/>
              <a:t>B (placebo):</a:t>
            </a:r>
            <a:r>
              <a:rPr lang="cs-CZ" dirty="0"/>
              <a:t> Průměrný pokles systolického tlaku je </a:t>
            </a:r>
            <a:r>
              <a:rPr lang="cs-CZ" b="1" dirty="0"/>
              <a:t>122 mm </a:t>
            </a:r>
            <a:r>
              <a:rPr lang="cs-CZ" b="1" dirty="0" err="1"/>
              <a:t>Hg</a:t>
            </a:r>
            <a:r>
              <a:rPr lang="cs-CZ" dirty="0"/>
              <a:t>.</a:t>
            </a:r>
          </a:p>
          <a:p>
            <a:r>
              <a:rPr lang="cs-CZ" b="1" dirty="0"/>
              <a:t>Standardní odchylka (s):</a:t>
            </a:r>
            <a:r>
              <a:rPr lang="cs-CZ" dirty="0"/>
              <a:t> 20 mm </a:t>
            </a:r>
            <a:r>
              <a:rPr lang="cs-CZ" dirty="0" err="1"/>
              <a:t>Hg</a:t>
            </a:r>
            <a:r>
              <a:rPr lang="cs-CZ" dirty="0"/>
              <a:t>.</a:t>
            </a:r>
          </a:p>
          <a:p>
            <a:r>
              <a:rPr lang="cs-CZ" b="1" dirty="0"/>
              <a:t>Výpočet TTE: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Interpretace</a:t>
            </a:r>
            <a:r>
              <a:rPr lang="cs-CZ" b="1" dirty="0"/>
              <a:t>:</a:t>
            </a:r>
            <a:r>
              <a:rPr lang="cs-CZ" dirty="0"/>
              <a:t> Hodnota TTE je </a:t>
            </a:r>
            <a:r>
              <a:rPr lang="cs-CZ" b="1" dirty="0"/>
              <a:t>0,4</a:t>
            </a:r>
            <a:r>
              <a:rPr lang="cs-CZ" dirty="0"/>
              <a:t>, což znamená </a:t>
            </a:r>
            <a:r>
              <a:rPr lang="cs-CZ" b="1" dirty="0"/>
              <a:t>středně velký efekt</a:t>
            </a:r>
            <a:r>
              <a:rPr lang="cs-CZ" dirty="0"/>
              <a:t>. Pokud by TTE bylo </a:t>
            </a:r>
            <a:r>
              <a:rPr lang="cs-CZ" b="1" dirty="0"/>
              <a:t>větší než 0,75</a:t>
            </a:r>
            <a:r>
              <a:rPr lang="cs-CZ" dirty="0"/>
              <a:t>, považovali bychom efekt za velký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/>
              <a:t>Jak používat TTE při výpočtu velikosti vzorku?</a:t>
            </a:r>
          </a:p>
          <a:p>
            <a:r>
              <a:rPr lang="cs-CZ" dirty="0"/>
              <a:t>TTE se používá ve vzorci pro výpočet minimálního počtu </a:t>
            </a:r>
            <a:r>
              <a:rPr lang="cs-CZ" dirty="0" smtClean="0"/>
              <a:t>subjektů (</a:t>
            </a:r>
            <a:r>
              <a:rPr lang="cs-CZ" dirty="0" err="1" smtClean="0"/>
              <a:t>slide</a:t>
            </a:r>
            <a:r>
              <a:rPr lang="cs-CZ" dirty="0"/>
              <a:t> Komparativní studie s kontinuálními </a:t>
            </a:r>
            <a:r>
              <a:rPr lang="cs-CZ" dirty="0" smtClean="0"/>
              <a:t>daty) :</a:t>
            </a:r>
            <a:endParaRPr lang="cs-CZ" dirty="0"/>
          </a:p>
          <a:p>
            <a:r>
              <a:rPr lang="cs-CZ" b="1" dirty="0" smtClean="0"/>
              <a:t>Vyšší </a:t>
            </a:r>
            <a:r>
              <a:rPr lang="cs-CZ" b="1" dirty="0"/>
              <a:t>TTE</a:t>
            </a:r>
            <a:r>
              <a:rPr lang="cs-CZ" dirty="0"/>
              <a:t> znamená menší počet subjektů potřebných k dosažení dostatečné statistické síly.</a:t>
            </a:r>
          </a:p>
          <a:p>
            <a:r>
              <a:rPr lang="cs-CZ" b="1" dirty="0"/>
              <a:t>Nižší TTE</a:t>
            </a:r>
            <a:r>
              <a:rPr lang="cs-CZ" dirty="0"/>
              <a:t> vyžaduje větší vzorek, protože efekt je těžší detekovat.</a:t>
            </a:r>
          </a:p>
          <a:p>
            <a:endParaRPr lang="cs-CZ" b="1" dirty="0" smtClean="0"/>
          </a:p>
          <a:p>
            <a:r>
              <a:rPr lang="cs-CZ" b="1" dirty="0" smtClean="0"/>
              <a:t>Shrnutí</a:t>
            </a:r>
            <a:r>
              <a:rPr lang="cs-CZ" b="1" dirty="0"/>
              <a:t>:</a:t>
            </a:r>
          </a:p>
          <a:p>
            <a:r>
              <a:rPr lang="cs-CZ" b="1" dirty="0"/>
              <a:t>TTE</a:t>
            </a:r>
            <a:r>
              <a:rPr lang="cs-CZ" dirty="0"/>
              <a:t> kvantifikuje efekt léčby ve vztahu k variabilitě dat.</a:t>
            </a:r>
          </a:p>
          <a:p>
            <a:r>
              <a:rPr lang="cs-CZ" dirty="0"/>
              <a:t>Pomáhá odhadnout, kolik subjektů je potřeba, aby studie měla dostatečnou schopnost detekovat tento efekt.</a:t>
            </a:r>
          </a:p>
          <a:p>
            <a:r>
              <a:rPr lang="cs-CZ" b="1" dirty="0"/>
              <a:t>Velký efekt (TTE &gt; 0,75)</a:t>
            </a:r>
            <a:r>
              <a:rPr lang="cs-CZ" dirty="0"/>
              <a:t>: Menší počet pacientů </a:t>
            </a:r>
            <a:r>
              <a:rPr lang="cs-CZ" dirty="0" smtClean="0"/>
              <a:t>potřebný. </a:t>
            </a:r>
            <a:r>
              <a:rPr lang="cs-CZ" b="1" dirty="0" smtClean="0"/>
              <a:t>Malý </a:t>
            </a:r>
            <a:r>
              <a:rPr lang="cs-CZ" b="1" dirty="0"/>
              <a:t>efekt (TTE &lt; 0,25)</a:t>
            </a:r>
            <a:r>
              <a:rPr lang="cs-CZ" dirty="0"/>
              <a:t>: Vyžaduje větší počet pacientů.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768" y="1923799"/>
            <a:ext cx="2981325" cy="8286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822" y="3277394"/>
            <a:ext cx="2449608" cy="65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00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</a:t>
            </a:r>
            <a:r>
              <a:rPr lang="cs-CZ" b="1" dirty="0"/>
              <a:t>pro výpočet velikosti vzorku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Software</a:t>
            </a:r>
            <a:r>
              <a:rPr lang="cs-CZ" b="1" dirty="0"/>
              <a:t>:</a:t>
            </a:r>
            <a:endParaRPr lang="cs-CZ" dirty="0"/>
          </a:p>
          <a:p>
            <a:pPr lvl="1"/>
            <a:r>
              <a:rPr lang="cs-CZ" b="1" dirty="0"/>
              <a:t>SPSS Sample </a:t>
            </a:r>
            <a:r>
              <a:rPr lang="cs-CZ" b="1" dirty="0" err="1"/>
              <a:t>Power</a:t>
            </a:r>
            <a:endParaRPr lang="cs-CZ" dirty="0"/>
          </a:p>
          <a:p>
            <a:pPr lvl="1"/>
            <a:r>
              <a:rPr lang="cs-CZ" b="1" dirty="0"/>
              <a:t>G*</a:t>
            </a:r>
            <a:r>
              <a:rPr lang="cs-CZ" b="1" dirty="0" err="1"/>
              <a:t>Power</a:t>
            </a:r>
            <a:endParaRPr lang="cs-CZ" dirty="0"/>
          </a:p>
          <a:p>
            <a:r>
              <a:rPr lang="cs-CZ" b="1" dirty="0"/>
              <a:t>Online kalkulátory:</a:t>
            </a:r>
            <a:endParaRPr lang="cs-CZ" dirty="0"/>
          </a:p>
          <a:p>
            <a:pPr lvl="1"/>
            <a:r>
              <a:rPr lang="cs-CZ" b="1" dirty="0"/>
              <a:t>Open </a:t>
            </a:r>
            <a:r>
              <a:rPr lang="cs-CZ" b="1" dirty="0" err="1"/>
              <a:t>Epi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www.openepi.com</a:t>
            </a:r>
            <a:endParaRPr lang="cs-CZ" dirty="0"/>
          </a:p>
          <a:p>
            <a:pPr lvl="1"/>
            <a:r>
              <a:rPr lang="cs-CZ" b="1" dirty="0" err="1"/>
              <a:t>Biomath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www.biomath.info</a:t>
            </a:r>
            <a:endParaRPr lang="cs-CZ" dirty="0"/>
          </a:p>
          <a:p>
            <a:pPr lvl="1"/>
            <a:r>
              <a:rPr lang="cs-CZ" b="1" dirty="0" err="1"/>
              <a:t>Power</a:t>
            </a:r>
            <a:r>
              <a:rPr lang="cs-CZ" b="1" dirty="0"/>
              <a:t> and Sample </a:t>
            </a:r>
            <a:r>
              <a:rPr lang="cs-CZ" b="1" dirty="0" err="1"/>
              <a:t>Size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www.powerandsamplesize.com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88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Doporučená velikost vzorku pro pilotní studie v rehabilitačním výzkumu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537" y="1507957"/>
            <a:ext cx="10768263" cy="4820654"/>
          </a:xfrm>
        </p:spPr>
        <p:txBody>
          <a:bodyPr>
            <a:normAutofit fontScale="47500" lnSpcReduction="20000"/>
          </a:bodyPr>
          <a:lstStyle/>
          <a:p>
            <a:endParaRPr lang="cs-CZ" dirty="0"/>
          </a:p>
          <a:p>
            <a:r>
              <a:rPr lang="cs-CZ" dirty="0" smtClean="0"/>
              <a:t>Pilotní </a:t>
            </a:r>
            <a:r>
              <a:rPr lang="cs-CZ" dirty="0"/>
              <a:t>studie jsou důležitým krokem při plánování klinického výzkumu, zejména pokud nejsou dostupná data pro odhad klíčových parametrů, jako jsou:</a:t>
            </a:r>
          </a:p>
          <a:p>
            <a:r>
              <a:rPr lang="cs-CZ" b="1" dirty="0"/>
              <a:t>Efekt velikosti (</a:t>
            </a:r>
            <a:r>
              <a:rPr lang="cs-CZ" b="1" dirty="0" err="1"/>
              <a:t>effect</a:t>
            </a:r>
            <a:r>
              <a:rPr lang="cs-CZ" b="1" dirty="0"/>
              <a:t> </a:t>
            </a:r>
            <a:r>
              <a:rPr lang="cs-CZ" b="1" dirty="0" err="1" smtClean="0"/>
              <a:t>size</a:t>
            </a:r>
            <a:r>
              <a:rPr lang="cs-CZ" b="1" dirty="0" smtClean="0"/>
              <a:t>) - Standardní </a:t>
            </a:r>
            <a:r>
              <a:rPr lang="cs-CZ" b="1" dirty="0"/>
              <a:t>odchylka </a:t>
            </a:r>
            <a:r>
              <a:rPr lang="cs-CZ" b="1" dirty="0" smtClean="0"/>
              <a:t>měření - Odhad </a:t>
            </a:r>
            <a:r>
              <a:rPr lang="cs-CZ" b="1" dirty="0"/>
              <a:t>variability dat</a:t>
            </a:r>
            <a:endParaRPr lang="cs-CZ" dirty="0"/>
          </a:p>
          <a:p>
            <a:r>
              <a:rPr lang="cs-CZ" b="1" dirty="0"/>
              <a:t>Doporučená velikost </a:t>
            </a:r>
            <a:r>
              <a:rPr lang="cs-CZ" b="1" dirty="0" smtClean="0"/>
              <a:t>vzorku: </a:t>
            </a:r>
            <a:r>
              <a:rPr lang="cs-CZ" dirty="0" smtClean="0"/>
              <a:t>Obecně </a:t>
            </a:r>
            <a:r>
              <a:rPr lang="cs-CZ" dirty="0"/>
              <a:t>se doporučuje velikost vzorku pro pilotní studie v rozmezí </a:t>
            </a:r>
            <a:r>
              <a:rPr lang="cs-CZ" b="1" dirty="0"/>
              <a:t>15-30 subjektů na skupinu</a:t>
            </a:r>
            <a:r>
              <a:rPr lang="cs-CZ" dirty="0"/>
              <a:t>:</a:t>
            </a:r>
          </a:p>
          <a:p>
            <a:r>
              <a:rPr lang="cs-CZ" b="1" dirty="0"/>
              <a:t>15–20 subjektů na skupinu</a:t>
            </a:r>
            <a:r>
              <a:rPr lang="cs-CZ" dirty="0"/>
              <a:t> – Pokud potřebujeme pouze hrubý odhad parametrů nebo zjištění proveditelnosti studie.</a:t>
            </a:r>
          </a:p>
          <a:p>
            <a:r>
              <a:rPr lang="cs-CZ" b="1" dirty="0"/>
              <a:t>25–30 subjektů na skupinu</a:t>
            </a:r>
            <a:r>
              <a:rPr lang="cs-CZ" dirty="0"/>
              <a:t> – Pokud chceme získat přesnější odhad efektu a standardní odchylky pro výpočet velikosti vzorku v hlavní studii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/>
              <a:t>Proč právě tento </a:t>
            </a:r>
            <a:r>
              <a:rPr lang="cs-CZ" b="1" dirty="0" smtClean="0"/>
              <a:t>rozsah? Dostatečné </a:t>
            </a:r>
            <a:r>
              <a:rPr lang="cs-CZ" b="1" dirty="0"/>
              <a:t>pro odhad variability:</a:t>
            </a:r>
            <a:r>
              <a:rPr lang="cs-CZ" dirty="0"/>
              <a:t> Velikost vzorku kolem 30 subjektů umožňuje získat rozumný odhad variability a efektu.</a:t>
            </a:r>
          </a:p>
          <a:p>
            <a:r>
              <a:rPr lang="cs-CZ" b="1" dirty="0"/>
              <a:t>Nízké riziko zbytečných nákladů:</a:t>
            </a:r>
            <a:r>
              <a:rPr lang="cs-CZ" dirty="0"/>
              <a:t> Menší velikost vzorku snižuje finanční a časové nároky pilotní studie.</a:t>
            </a:r>
          </a:p>
          <a:p>
            <a:r>
              <a:rPr lang="cs-CZ" b="1" dirty="0"/>
              <a:t>Zajištění statistické stability:</a:t>
            </a:r>
            <a:r>
              <a:rPr lang="cs-CZ" dirty="0"/>
              <a:t> Velikost kolem 30 subjektů poskytuje základ pro vytvoření spolehlivých odhadů pomocí jednoduchých statistických metod (např. výpočet průměru a odchylky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b="1" dirty="0"/>
              <a:t>Příklad: Pilotní studie pro nový cvičební program</a:t>
            </a:r>
          </a:p>
          <a:p>
            <a:r>
              <a:rPr lang="cs-CZ" b="1" dirty="0"/>
              <a:t>Cíl:</a:t>
            </a:r>
            <a:r>
              <a:rPr lang="cs-CZ" dirty="0"/>
              <a:t> Odhadnout efekt velikosti nového cvičebního programu na zlepšení funkční kapacity pacientů s chronickou obstrukční plicní nemocí </a:t>
            </a:r>
            <a:endParaRPr lang="cs-CZ" dirty="0" smtClean="0"/>
          </a:p>
          <a:p>
            <a:r>
              <a:rPr lang="cs-CZ" b="1" dirty="0" smtClean="0"/>
              <a:t>Velikost </a:t>
            </a:r>
            <a:r>
              <a:rPr lang="cs-CZ" b="1" dirty="0"/>
              <a:t>vzorku:</a:t>
            </a:r>
            <a:r>
              <a:rPr lang="cs-CZ" dirty="0"/>
              <a:t> </a:t>
            </a:r>
            <a:r>
              <a:rPr lang="cs-CZ" dirty="0" smtClean="0"/>
              <a:t>15 </a:t>
            </a:r>
            <a:r>
              <a:rPr lang="cs-CZ" dirty="0"/>
              <a:t>pacientů ve skupině s cvičením a </a:t>
            </a:r>
            <a:r>
              <a:rPr lang="cs-CZ" dirty="0" smtClean="0"/>
              <a:t>15 </a:t>
            </a:r>
            <a:r>
              <a:rPr lang="cs-CZ" dirty="0"/>
              <a:t>pacientů v kontrolní skupině (celkem </a:t>
            </a:r>
            <a:r>
              <a:rPr lang="cs-CZ" dirty="0" smtClean="0"/>
              <a:t>30 </a:t>
            </a:r>
            <a:r>
              <a:rPr lang="cs-CZ" dirty="0"/>
              <a:t>subjektů).</a:t>
            </a:r>
          </a:p>
          <a:p>
            <a:r>
              <a:rPr lang="cs-CZ" b="1" dirty="0"/>
              <a:t>Výstup:</a:t>
            </a:r>
            <a:r>
              <a:rPr lang="cs-CZ" dirty="0"/>
              <a:t> Na základě výsledků pilotní studie odhadneme efekt velikosti a použijeme tato data pro výpočet velikosti vzorku pro hlavní studii.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933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Doporučení: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Pilotní </a:t>
            </a:r>
            <a:r>
              <a:rPr lang="cs-CZ" b="1" dirty="0"/>
              <a:t>studie jsou určeny k odhadování parametrů</a:t>
            </a:r>
            <a:r>
              <a:rPr lang="cs-CZ" dirty="0"/>
              <a:t> a </a:t>
            </a:r>
            <a:r>
              <a:rPr lang="cs-CZ" b="1" dirty="0"/>
              <a:t>testování proveditelnosti</a:t>
            </a:r>
            <a:r>
              <a:rPr lang="cs-CZ" dirty="0"/>
              <a:t> studie.</a:t>
            </a:r>
          </a:p>
          <a:p>
            <a:r>
              <a:rPr lang="cs-CZ" dirty="0"/>
              <a:t>Příliš malý vzorek (méně než 10 subjektů) nemusí poskytnout dostatečně spolehlivé odhady, což může vést k nesprávným závěrům při plánování hlavní studie.</a:t>
            </a:r>
          </a:p>
          <a:p>
            <a:r>
              <a:rPr lang="cs-CZ" dirty="0">
                <a:solidFill>
                  <a:srgbClr val="FF0000"/>
                </a:solidFill>
              </a:rPr>
              <a:t>Pokud jsou k dispozici omezené zdroje nebo pacienti, je lepší provést menší pilotní studii než žádnou, ale výsledky je třeba interpretovat s opatrností.</a:t>
            </a:r>
          </a:p>
          <a:p>
            <a:endParaRPr lang="cs-CZ" dirty="0"/>
          </a:p>
        </p:txBody>
      </p:sp>
      <p:sp>
        <p:nvSpPr>
          <p:cNvPr id="5" name="Veselý obličej 4"/>
          <p:cNvSpPr/>
          <p:nvPr/>
        </p:nvSpPr>
        <p:spPr>
          <a:xfrm>
            <a:off x="3296653" y="4965032"/>
            <a:ext cx="1227221" cy="962526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6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Specifický </a:t>
            </a:r>
            <a:r>
              <a:rPr lang="cs-CZ" dirty="0" smtClean="0"/>
              <a:t>výzkum</a:t>
            </a:r>
          </a:p>
          <a:p>
            <a:r>
              <a:rPr lang="cs-CZ" dirty="0" smtClean="0"/>
              <a:t>2 kolo dotazník</a:t>
            </a:r>
          </a:p>
          <a:p>
            <a:r>
              <a:rPr lang="cs-CZ" dirty="0"/>
              <a:t>Sample </a:t>
            </a:r>
            <a:r>
              <a:rPr lang="cs-CZ" dirty="0" err="1"/>
              <a:t>size</a:t>
            </a:r>
            <a:r>
              <a:rPr lang="cs-CZ" dirty="0"/>
              <a:t> – stanovení minimální velikosti </a:t>
            </a:r>
          </a:p>
          <a:p>
            <a:r>
              <a:rPr lang="cs-CZ" dirty="0" smtClean="0"/>
              <a:t>Rozvrh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822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Pilotní studie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7781925" cy="309562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45432" y="5069305"/>
            <a:ext cx="99862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Julious</a:t>
            </a:r>
            <a:r>
              <a:rPr lang="cs-CZ" dirty="0" smtClean="0"/>
              <a:t> </a:t>
            </a:r>
            <a:r>
              <a:rPr lang="cs-CZ" dirty="0"/>
              <a:t>(2005) navrhuje pravidlo velikosti vzorku 12 subjektů na skupinu pro pilotní studie, zejména v situacích, kdy nejsou dostupná předchozí data pro odhad variabilit a parametrů studie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Toto doporučení může být aplikovatelné i v rehabilitačním výzkumu, kde často chybí data z předchozích studií nebo kde je populace pacientů obtížně dostupná.</a:t>
            </a:r>
          </a:p>
        </p:txBody>
      </p:sp>
    </p:spTree>
    <p:extLst>
      <p:ext uri="{BB962C8B-B14F-4D97-AF65-F5344CB8AC3E}">
        <p14:creationId xmlns:p14="http://schemas.microsoft.com/office/powerpoint/2010/main" val="21044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Význam pro rehabilitační výzkum: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dirty="0" smtClean="0"/>
              <a:t>Ve </a:t>
            </a:r>
            <a:r>
              <a:rPr lang="cs-CZ" dirty="0"/>
              <a:t>výzkumu rehabilitace mohou být pilotní studie prováděny například při vývoji nových terapeutických metod nebo při testování efektivity nových cvičebních programů.</a:t>
            </a:r>
          </a:p>
          <a:p>
            <a:pPr lvl="1"/>
            <a:r>
              <a:rPr lang="cs-CZ" dirty="0"/>
              <a:t>Pravidlo </a:t>
            </a:r>
            <a:r>
              <a:rPr lang="cs-CZ" b="1" dirty="0"/>
              <a:t>12 subjektů na skupinu</a:t>
            </a:r>
            <a:r>
              <a:rPr lang="cs-CZ" dirty="0"/>
              <a:t> poskytuje rozumný kompromis mezi </a:t>
            </a:r>
            <a:r>
              <a:rPr lang="cs-CZ" b="1" dirty="0"/>
              <a:t>náklady</a:t>
            </a:r>
            <a:r>
              <a:rPr lang="cs-CZ" dirty="0"/>
              <a:t> a </a:t>
            </a:r>
            <a:r>
              <a:rPr lang="cs-CZ" b="1" dirty="0"/>
              <a:t>získáním spolehlivého odhadu</a:t>
            </a:r>
            <a:r>
              <a:rPr lang="cs-CZ" dirty="0"/>
              <a:t> pro plánování hlavní studie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  <a:p>
            <a:r>
              <a:rPr lang="cs-CZ" b="1" dirty="0"/>
              <a:t>Praktická aplikace:</a:t>
            </a:r>
            <a:endParaRPr lang="cs-CZ" dirty="0"/>
          </a:p>
          <a:p>
            <a:pPr lvl="1"/>
            <a:r>
              <a:rPr lang="cs-CZ" b="1" dirty="0" err="1" smtClean="0"/>
              <a:t>Feasibility:Proveditelnost</a:t>
            </a:r>
            <a:r>
              <a:rPr lang="cs-CZ" dirty="0" smtClean="0"/>
              <a:t> </a:t>
            </a:r>
            <a:r>
              <a:rPr lang="cs-CZ" dirty="0"/>
              <a:t>V rehabilitačních studiích, kde jsou zdroje omezené a nábor pacientů je náročný, je velikost vzorku 12 na skupinu realistickou volbou.</a:t>
            </a:r>
          </a:p>
          <a:p>
            <a:pPr lvl="1"/>
            <a:r>
              <a:rPr lang="cs-CZ" b="1" dirty="0"/>
              <a:t>Odhad variability:</a:t>
            </a:r>
            <a:r>
              <a:rPr lang="cs-CZ" dirty="0"/>
              <a:t> Pilotní studie s touto velikostí vzorku mohou poskytnout dostatečný odhad variability, který je nezbytný pro výpočet velikosti vzorku pro následnou hlavní studii.</a:t>
            </a:r>
          </a:p>
          <a:p>
            <a:pPr lvl="1"/>
            <a:r>
              <a:rPr lang="cs-CZ" b="1" dirty="0"/>
              <a:t>Regulační doporučení:</a:t>
            </a:r>
            <a:r>
              <a:rPr lang="cs-CZ" dirty="0"/>
              <a:t> Tento přístup je v souladu s regulačními požadavky, které často kladou důraz na </a:t>
            </a:r>
            <a:r>
              <a:rPr lang="cs-CZ" b="1" dirty="0"/>
              <a:t>validaci metodiky a odhad variability</a:t>
            </a:r>
            <a:r>
              <a:rPr lang="cs-CZ" dirty="0"/>
              <a:t> před zahájením velkých klinických studií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  <a:p>
            <a:r>
              <a:rPr lang="cs-CZ" dirty="0" smtClean="0"/>
              <a:t>Reference </a:t>
            </a:r>
            <a:r>
              <a:rPr lang="cs-CZ" dirty="0" err="1"/>
              <a:t>Julious</a:t>
            </a:r>
            <a:r>
              <a:rPr lang="cs-CZ" dirty="0"/>
              <a:t> (2005) poskytuje praktické doporučení pro velikost vzorku v pilotních studiích, které lze efektivně využít ve výzkumu rehabilitace, zejména při testování nových terapeutických intervencí, kde jsou zdroje omezené a kde nejsou k dispozici předchozí data.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805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Shrnutí a doporučení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Zajistěte </a:t>
            </a:r>
            <a:r>
              <a:rPr lang="cs-CZ" b="1" dirty="0"/>
              <a:t>odpovídající velikost vzorku</a:t>
            </a:r>
            <a:r>
              <a:rPr lang="cs-CZ" dirty="0"/>
              <a:t> před zahájením studie.</a:t>
            </a:r>
          </a:p>
          <a:p>
            <a:r>
              <a:rPr lang="cs-CZ" b="1" dirty="0"/>
              <a:t>Zvažte pilotní studie</a:t>
            </a:r>
            <a:r>
              <a:rPr lang="cs-CZ" dirty="0"/>
              <a:t>, pokud nejsou dostupná data pro odhad parametrů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Používejte </a:t>
            </a:r>
            <a:r>
              <a:rPr lang="cs-CZ" b="1" dirty="0"/>
              <a:t>efektivní nástroje</a:t>
            </a:r>
            <a:r>
              <a:rPr lang="cs-CZ" dirty="0"/>
              <a:t> pro přesné výpočty.</a:t>
            </a:r>
          </a:p>
          <a:p>
            <a:r>
              <a:rPr lang="cs-CZ" dirty="0"/>
              <a:t>Diskutujte se statistiky, pokud si nejste jisti metodikou.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549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- 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Zaslání </a:t>
            </a:r>
            <a:r>
              <a:rPr lang="cs-CZ" dirty="0" smtClean="0"/>
              <a:t>návrhu projektu DP–případně </a:t>
            </a:r>
            <a:br>
              <a:rPr lang="cs-CZ" dirty="0" smtClean="0"/>
            </a:br>
            <a:r>
              <a:rPr lang="cs-CZ" dirty="0" smtClean="0"/>
              <a:t>přímo podepsaného formuláře </a:t>
            </a:r>
            <a:br>
              <a:rPr lang="cs-CZ" dirty="0" smtClean="0"/>
            </a:br>
            <a:r>
              <a:rPr lang="cs-CZ" dirty="0" smtClean="0"/>
              <a:t>projekt DP </a:t>
            </a:r>
            <a:r>
              <a:rPr lang="cs-CZ" dirty="0"/>
              <a:t>: </a:t>
            </a:r>
            <a:r>
              <a:rPr lang="cs-CZ" dirty="0" err="1"/>
              <a:t>doc.Baťalík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hlinkClick r:id="rId2"/>
              </a:rPr>
              <a:t>114757@mail.muni.cz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Samostudium materiály pro</a:t>
            </a:r>
            <a:br>
              <a:rPr lang="cs-CZ" dirty="0" smtClean="0"/>
            </a:br>
            <a:r>
              <a:rPr lang="cs-CZ" dirty="0" smtClean="0"/>
              <a:t>závěrečné práce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179" y="2581466"/>
            <a:ext cx="4751621" cy="32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46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Program: </a:t>
            </a:r>
            <a:r>
              <a:rPr lang="cs-CZ" u="sng" dirty="0">
                <a:hlinkClick r:id="rId2"/>
              </a:rPr>
              <a:t>Příprava diplomové práce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25. </a:t>
            </a:r>
            <a:r>
              <a:rPr lang="cs-CZ" dirty="0"/>
              <a:t>11. </a:t>
            </a:r>
            <a:r>
              <a:rPr lang="cs-CZ" dirty="0" smtClean="0"/>
              <a:t>Příprava </a:t>
            </a:r>
            <a:r>
              <a:rPr lang="cs-CZ" dirty="0"/>
              <a:t>diplomové práce </a:t>
            </a:r>
            <a:r>
              <a:rPr lang="cs-CZ" dirty="0" smtClean="0"/>
              <a:t>I (Nepovinná účast)</a:t>
            </a:r>
          </a:p>
          <a:p>
            <a:pPr lvl="1"/>
            <a:r>
              <a:rPr lang="cs-CZ" dirty="0" smtClean="0"/>
              <a:t>Kdo bude chtít cokoliv probrat jsem k dispozici: </a:t>
            </a:r>
            <a:r>
              <a:rPr lang="cs-CZ" dirty="0">
                <a:hlinkClick r:id="rId3"/>
              </a:rPr>
              <a:t>KOM </a:t>
            </a:r>
            <a:r>
              <a:rPr lang="cs-CZ" dirty="0" smtClean="0">
                <a:hlinkClick r:id="rId3"/>
              </a:rPr>
              <a:t>255A</a:t>
            </a:r>
            <a:r>
              <a:rPr lang="cs-CZ" dirty="0" smtClean="0"/>
              <a:t> (13:00–13:50)</a:t>
            </a:r>
          </a:p>
          <a:p>
            <a:r>
              <a:rPr lang="cs-CZ" dirty="0" smtClean="0"/>
              <a:t>02.12. </a:t>
            </a:r>
            <a:r>
              <a:rPr lang="cs-CZ" dirty="0"/>
              <a:t>Příprava diplomové práce I (Nepovinná účast)</a:t>
            </a:r>
          </a:p>
          <a:p>
            <a:pPr lvl="1"/>
            <a:r>
              <a:rPr lang="cs-CZ" dirty="0"/>
              <a:t>Kdo bude chtít cokoliv probrat jsem k dispozici: </a:t>
            </a:r>
            <a:r>
              <a:rPr lang="cs-CZ" dirty="0">
                <a:hlinkClick r:id="rId3"/>
              </a:rPr>
              <a:t>KOM 255A</a:t>
            </a:r>
            <a:r>
              <a:rPr lang="cs-CZ" dirty="0"/>
              <a:t> (13:00–13:50</a:t>
            </a:r>
            <a:r>
              <a:rPr lang="cs-CZ" dirty="0" smtClean="0"/>
              <a:t>)</a:t>
            </a:r>
          </a:p>
          <a:p>
            <a:r>
              <a:rPr lang="cs-CZ" dirty="0" smtClean="0"/>
              <a:t>09.12</a:t>
            </a:r>
            <a:r>
              <a:rPr lang="cs-CZ" dirty="0"/>
              <a:t>. Příprava diplomové práce I (Nepovinná účast)</a:t>
            </a:r>
          </a:p>
          <a:p>
            <a:pPr lvl="1"/>
            <a:r>
              <a:rPr lang="cs-CZ" dirty="0"/>
              <a:t>Kdo bude chtít cokoliv probrat jsem k dispozici: </a:t>
            </a:r>
            <a:r>
              <a:rPr lang="cs-CZ" dirty="0">
                <a:hlinkClick r:id="rId3"/>
              </a:rPr>
              <a:t>KOM 255A</a:t>
            </a:r>
            <a:r>
              <a:rPr lang="cs-CZ" dirty="0"/>
              <a:t> (13:00–13:50)</a:t>
            </a:r>
          </a:p>
          <a:p>
            <a:r>
              <a:rPr lang="cs-CZ" dirty="0" smtClean="0"/>
              <a:t>16.12</a:t>
            </a:r>
            <a:r>
              <a:rPr lang="cs-CZ" dirty="0"/>
              <a:t>. Příprava diplomové práce I (Nepovinná účast)</a:t>
            </a:r>
          </a:p>
          <a:p>
            <a:pPr lvl="1"/>
            <a:r>
              <a:rPr lang="cs-CZ" dirty="0"/>
              <a:t>Kdo bude chtít cokoliv probrat jsem k dispozici: </a:t>
            </a:r>
            <a:r>
              <a:rPr lang="cs-CZ" dirty="0">
                <a:hlinkClick r:id="rId3"/>
              </a:rPr>
              <a:t>KOM 255A</a:t>
            </a:r>
            <a:r>
              <a:rPr lang="cs-CZ" dirty="0"/>
              <a:t> (13:00–13:50)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u="sng" dirty="0"/>
          </a:p>
          <a:p>
            <a:endParaRPr lang="cs-CZ" u="sng" dirty="0" smtClean="0"/>
          </a:p>
          <a:p>
            <a:endParaRPr lang="cs-CZ" u="sng" dirty="0"/>
          </a:p>
          <a:p>
            <a:endParaRPr lang="cs-CZ" u="sng" dirty="0" smtClean="0"/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569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Jsem k </a:t>
            </a:r>
            <a:r>
              <a:rPr lang="cs-CZ" dirty="0" smtClean="0"/>
              <a:t>dispozici </a:t>
            </a:r>
            <a:r>
              <a:rPr lang="cs-CZ" dirty="0"/>
              <a:t>kdykoliv na email: 114757@mail.muni.cz</a:t>
            </a:r>
          </a:p>
          <a:p>
            <a:endParaRPr lang="cs-CZ" dirty="0" smtClean="0"/>
          </a:p>
          <a:p>
            <a:r>
              <a:rPr lang="cs-CZ" dirty="0" smtClean="0"/>
              <a:t>Nebo </a:t>
            </a:r>
            <a:r>
              <a:rPr lang="cs-CZ" dirty="0"/>
              <a:t>konzultační hodiny viz </a:t>
            </a:r>
            <a:r>
              <a:rPr lang="cs-CZ" dirty="0" err="1"/>
              <a:t>slide</a:t>
            </a:r>
            <a:r>
              <a:rPr lang="cs-CZ" dirty="0"/>
              <a:t> Program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536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</a:t>
            </a:r>
            <a:r>
              <a:rPr lang="cs-CZ" dirty="0" smtClean="0"/>
              <a:t>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19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sz="8000" b="1" dirty="0" smtClean="0">
                <a:solidFill>
                  <a:srgbClr val="FF0000"/>
                </a:solidFill>
              </a:rPr>
              <a:t>STAV: </a:t>
            </a:r>
            <a:r>
              <a:rPr lang="cs-CZ" dirty="0" smtClean="0"/>
              <a:t>Schválení </a:t>
            </a:r>
            <a:r>
              <a:rPr lang="cs-CZ" dirty="0"/>
              <a:t>tématu </a:t>
            </a:r>
            <a:r>
              <a:rPr lang="cs-CZ" dirty="0" smtClean="0"/>
              <a:t>-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/>
              <a:t>Navržený projekt je předložen na formuláři </a:t>
            </a:r>
            <a:r>
              <a:rPr lang="cs-CZ" cap="small" dirty="0"/>
              <a:t>Projekt diplomové </a:t>
            </a:r>
            <a:r>
              <a:rPr lang="cs-CZ" cap="small" dirty="0" smtClean="0"/>
              <a:t>práce</a:t>
            </a:r>
            <a:r>
              <a:rPr lang="cs-CZ" dirty="0"/>
              <a:t> </a:t>
            </a:r>
            <a:r>
              <a:rPr lang="cs-CZ" dirty="0" smtClean="0"/>
              <a:t>garantovi </a:t>
            </a:r>
            <a:r>
              <a:rPr lang="cs-CZ" dirty="0"/>
              <a:t>předmětu ke schválení. </a:t>
            </a:r>
            <a:r>
              <a:rPr lang="cs-CZ" dirty="0" smtClean="0"/>
              <a:t>(naskenovaný dokument emailem garantovi + papírová forma sekretariát KFR)</a:t>
            </a:r>
          </a:p>
          <a:p>
            <a:endParaRPr lang="cs-CZ" dirty="0" smtClean="0"/>
          </a:p>
          <a:p>
            <a:r>
              <a:rPr lang="cs-CZ" dirty="0" smtClean="0"/>
              <a:t>Základem </a:t>
            </a:r>
            <a:r>
              <a:rPr lang="cs-CZ" dirty="0"/>
              <a:t>žádosti je anotace projektu. V </a:t>
            </a:r>
            <a:r>
              <a:rPr lang="cs-CZ" dirty="0" smtClean="0"/>
              <a:t>Projektu se </a:t>
            </a:r>
            <a:r>
              <a:rPr lang="cs-CZ" dirty="0"/>
              <a:t>hodnotí zejména navrhované téma, definice cílů práce, design praktické části a pravděpodobnost úspěšné realizace předloženého projektu.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Termín odevzdání: </a:t>
            </a:r>
            <a:r>
              <a:rPr lang="cs-CZ" b="1" dirty="0" smtClean="0"/>
              <a:t>Leden 2025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1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Specifický </a:t>
            </a:r>
            <a:r>
              <a:rPr lang="cs-CZ" dirty="0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Haňurová</a:t>
            </a:r>
            <a:r>
              <a:rPr lang="cs-CZ" dirty="0" smtClean="0"/>
              <a:t>, Marek a </a:t>
            </a:r>
            <a:r>
              <a:rPr lang="cs-CZ" dirty="0" err="1" smtClean="0"/>
              <a:t>Zváč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Žádné nové </a:t>
            </a:r>
            <a:r>
              <a:rPr lang="cs-CZ" dirty="0" err="1" smtClean="0"/>
              <a:t>info</a:t>
            </a:r>
            <a:r>
              <a:rPr lang="cs-CZ" dirty="0" smtClean="0"/>
              <a:t>, čekáme na vyhodnocení soutěže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91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Dotazník stress – 2 kolo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7211" y="1327276"/>
            <a:ext cx="6888831" cy="4305300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7727031" y="1327276"/>
            <a:ext cx="3717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Děkuji moc těm kdo vyplnily</a:t>
            </a:r>
          </a:p>
          <a:p>
            <a:r>
              <a:rPr lang="cs-CZ" dirty="0" smtClean="0"/>
              <a:t>Pro ověření platnosti je potřeba 2kolo</a:t>
            </a:r>
          </a:p>
          <a:p>
            <a:r>
              <a:rPr lang="cs-CZ" dirty="0" smtClean="0"/>
              <a:t>Prosím o laskavou účast </a:t>
            </a:r>
          </a:p>
          <a:p>
            <a:r>
              <a:rPr lang="cs-CZ" dirty="0" smtClean="0"/>
              <a:t>Pomůže nám to pro celonárodní anketu programů </a:t>
            </a:r>
            <a:r>
              <a:rPr lang="cs-CZ" dirty="0" err="1" smtClean="0"/>
              <a:t>fyzio</a:t>
            </a:r>
            <a:endParaRPr lang="cs-CZ" dirty="0" smtClean="0"/>
          </a:p>
          <a:p>
            <a:r>
              <a:rPr lang="cs-CZ" dirty="0" smtClean="0"/>
              <a:t>V tento pátek pošlu každému kdo vyplnil 1 kolo odkaz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84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3105" y="3108325"/>
            <a:ext cx="10515600" cy="1325563"/>
          </a:xfrm>
        </p:spPr>
        <p:txBody>
          <a:bodyPr/>
          <a:lstStyle/>
          <a:p>
            <a:r>
              <a:rPr lang="cs-CZ" dirty="0"/>
              <a:t>Sample </a:t>
            </a:r>
            <a:r>
              <a:rPr lang="cs-CZ" dirty="0" err="1"/>
              <a:t>size</a:t>
            </a:r>
            <a:r>
              <a:rPr lang="cs-CZ" dirty="0"/>
              <a:t> – stanovení minimální velikosti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74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Proč je velikost vzorku důležitá?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825625"/>
            <a:ext cx="5257800" cy="4351338"/>
          </a:xfrm>
        </p:spPr>
        <p:txBody>
          <a:bodyPr/>
          <a:lstStyle/>
          <a:p>
            <a:r>
              <a:rPr lang="cs-CZ" dirty="0" smtClean="0"/>
              <a:t>Zajišťuje </a:t>
            </a:r>
            <a:r>
              <a:rPr lang="cs-CZ" dirty="0"/>
              <a:t>dostatečnou </a:t>
            </a:r>
            <a:r>
              <a:rPr lang="cs-CZ" b="1" dirty="0"/>
              <a:t>statistickou sílu</a:t>
            </a:r>
            <a:r>
              <a:rPr lang="cs-CZ" dirty="0"/>
              <a:t> studie (obvykle 80-90 %).</a:t>
            </a:r>
          </a:p>
          <a:p>
            <a:r>
              <a:rPr lang="cs-CZ" dirty="0"/>
              <a:t>Minimalizuje riziko </a:t>
            </a:r>
            <a:r>
              <a:rPr lang="cs-CZ" b="1" dirty="0"/>
              <a:t>chyby typu I (</a:t>
            </a:r>
            <a:r>
              <a:rPr lang="el-GR" b="1" dirty="0"/>
              <a:t>α)</a:t>
            </a:r>
            <a:r>
              <a:rPr lang="el-GR" dirty="0"/>
              <a:t> </a:t>
            </a:r>
            <a:r>
              <a:rPr lang="cs-CZ" dirty="0"/>
              <a:t>a </a:t>
            </a:r>
            <a:r>
              <a:rPr lang="cs-CZ" b="1" dirty="0"/>
              <a:t>chyby typu II (</a:t>
            </a:r>
            <a:r>
              <a:rPr lang="el-GR" b="1" dirty="0"/>
              <a:t>β)</a:t>
            </a:r>
            <a:r>
              <a:rPr lang="el-GR" dirty="0"/>
              <a:t>.</a:t>
            </a:r>
          </a:p>
          <a:p>
            <a:r>
              <a:rPr lang="cs-CZ" dirty="0"/>
              <a:t>Nedostatečný počet subjektů vede k </a:t>
            </a:r>
            <a:r>
              <a:rPr lang="cs-CZ" b="1" dirty="0"/>
              <a:t>nízké síle</a:t>
            </a:r>
            <a:r>
              <a:rPr lang="cs-CZ" dirty="0"/>
              <a:t> a nespolehlivým závěrům.</a:t>
            </a:r>
          </a:p>
          <a:p>
            <a:r>
              <a:rPr lang="cs-CZ" dirty="0"/>
              <a:t>Příliš velký počet subjektů způsobuje </a:t>
            </a:r>
            <a:r>
              <a:rPr lang="cs-CZ" b="1" dirty="0"/>
              <a:t>mrhání zdroji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185654"/>
            <a:ext cx="5640208" cy="36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4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Statistická síla (</a:t>
            </a:r>
            <a:r>
              <a:rPr lang="cs-CZ" b="1" dirty="0" err="1"/>
              <a:t>Power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82842"/>
            <a:ext cx="11049000" cy="5094121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smtClean="0"/>
              <a:t>je </a:t>
            </a:r>
            <a:r>
              <a:rPr lang="cs-CZ" dirty="0"/>
              <a:t>důležitý koncept ve statistické analýze, který vyjadřuje schopnost studie detekovat skutečný efekt, pokud existuje. Obvykle se vyjadřuje jako procento (např. 80 %, 90 %) a značí pravděpodobnost, že test správně </a:t>
            </a:r>
            <a:r>
              <a:rPr lang="cs-CZ" b="1" dirty="0"/>
              <a:t>odmítne nulovou hypotézu</a:t>
            </a:r>
            <a:r>
              <a:rPr lang="cs-CZ" dirty="0"/>
              <a:t>, když je skutečně nepravdivá.</a:t>
            </a:r>
          </a:p>
          <a:p>
            <a:r>
              <a:rPr lang="cs-CZ" b="1" dirty="0"/>
              <a:t>Co vyjadřuje statistická </a:t>
            </a:r>
            <a:r>
              <a:rPr lang="cs-CZ" b="1" dirty="0" smtClean="0"/>
              <a:t>síla? Statistická síla = 1 - </a:t>
            </a:r>
            <a:r>
              <a:rPr lang="el-GR" b="1" dirty="0" smtClean="0"/>
              <a:t>β</a:t>
            </a:r>
            <a:r>
              <a:rPr lang="el-GR" dirty="0" smtClean="0"/>
              <a:t>, </a:t>
            </a:r>
            <a:r>
              <a:rPr lang="cs-CZ" dirty="0" smtClean="0"/>
              <a:t>kde </a:t>
            </a:r>
            <a:r>
              <a:rPr lang="el-GR" b="1" dirty="0" smtClean="0"/>
              <a:t>β</a:t>
            </a:r>
            <a:r>
              <a:rPr lang="el-GR" dirty="0" smtClean="0"/>
              <a:t> </a:t>
            </a:r>
            <a:r>
              <a:rPr lang="cs-CZ" dirty="0" smtClean="0"/>
              <a:t>je pravděpodobnost chyby typu II.</a:t>
            </a:r>
          </a:p>
          <a:p>
            <a:r>
              <a:rPr lang="cs-CZ" dirty="0" smtClean="0"/>
              <a:t>Pokud je statistická síla 80 %, znamená to, že máme 80% pravděpodobnost detekovat skutečný efekt a jen 20% riziko, že skutečný efekt nezjistíme (chyba typu II).</a:t>
            </a:r>
          </a:p>
          <a:p>
            <a:r>
              <a:rPr lang="cs-CZ" b="1" dirty="0" smtClean="0"/>
              <a:t>Proč </a:t>
            </a:r>
            <a:r>
              <a:rPr lang="cs-CZ" b="1" dirty="0"/>
              <a:t>je statistická síla </a:t>
            </a:r>
            <a:r>
              <a:rPr lang="cs-CZ" b="1" dirty="0" smtClean="0"/>
              <a:t>důležitá? </a:t>
            </a:r>
            <a:r>
              <a:rPr lang="cs-CZ" dirty="0" smtClean="0"/>
              <a:t>Pomáhá </a:t>
            </a:r>
            <a:r>
              <a:rPr lang="cs-CZ" dirty="0"/>
              <a:t>minimalizovat riziko, že studie nezjistí existující efekt (chyba typu II).</a:t>
            </a:r>
          </a:p>
          <a:p>
            <a:r>
              <a:rPr lang="cs-CZ" b="1" dirty="0"/>
              <a:t>Vyšší statistická síla</a:t>
            </a:r>
            <a:r>
              <a:rPr lang="cs-CZ" dirty="0"/>
              <a:t> znamená vyšší pravděpodobnost, že pozitivní výsledek studie je skutečně správný.</a:t>
            </a:r>
          </a:p>
          <a:p>
            <a:r>
              <a:rPr lang="cs-CZ" dirty="0"/>
              <a:t>Pokud má studie </a:t>
            </a:r>
            <a:r>
              <a:rPr lang="cs-CZ" b="1" dirty="0"/>
              <a:t>nízkou statistickou sílu</a:t>
            </a:r>
            <a:r>
              <a:rPr lang="cs-CZ" dirty="0"/>
              <a:t>, její výsledky mohou být nespolehlivé, což může vést k nesprávným závěrům a plýtvání zdroji.</a:t>
            </a:r>
          </a:p>
          <a:p>
            <a:r>
              <a:rPr lang="cs-CZ" b="1" dirty="0"/>
              <a:t>Co ovlivňuje statistickou sílu?</a:t>
            </a:r>
          </a:p>
          <a:p>
            <a:r>
              <a:rPr lang="cs-CZ" b="1" dirty="0"/>
              <a:t>Velikost vzorku (N):</a:t>
            </a:r>
            <a:r>
              <a:rPr lang="cs-CZ" dirty="0"/>
              <a:t> Čím větší počet subjektů, tím vyšší statistická síla.</a:t>
            </a:r>
          </a:p>
          <a:p>
            <a:r>
              <a:rPr lang="cs-CZ" b="1" dirty="0"/>
              <a:t>Velikost efektu</a:t>
            </a:r>
            <a:r>
              <a:rPr lang="cs-CZ" b="1" dirty="0" smtClean="0"/>
              <a:t>(</a:t>
            </a:r>
            <a:r>
              <a:rPr lang="cs-CZ" b="1" dirty="0" err="1" smtClean="0"/>
              <a:t>Effect</a:t>
            </a:r>
            <a:r>
              <a:rPr lang="cs-CZ" b="1" dirty="0" smtClean="0"/>
              <a:t> </a:t>
            </a:r>
            <a:r>
              <a:rPr lang="cs-CZ" b="1" dirty="0" err="1"/>
              <a:t>Size</a:t>
            </a:r>
            <a:r>
              <a:rPr lang="cs-CZ" b="1" dirty="0"/>
              <a:t>):</a:t>
            </a:r>
            <a:r>
              <a:rPr lang="cs-CZ" dirty="0"/>
              <a:t> Větší rozdíly mezi skupinami (větší efekt) zvyšují statistickou sílu.</a:t>
            </a:r>
          </a:p>
          <a:p>
            <a:r>
              <a:rPr lang="cs-CZ" b="1" dirty="0"/>
              <a:t>Úroveň významnosti (</a:t>
            </a:r>
            <a:r>
              <a:rPr lang="el-GR" b="1" dirty="0"/>
              <a:t>α):</a:t>
            </a:r>
            <a:r>
              <a:rPr lang="el-GR" dirty="0"/>
              <a:t> </a:t>
            </a:r>
            <a:r>
              <a:rPr lang="cs-CZ" dirty="0"/>
              <a:t>Nižší </a:t>
            </a:r>
            <a:r>
              <a:rPr lang="el-GR" dirty="0"/>
              <a:t>α (</a:t>
            </a:r>
            <a:r>
              <a:rPr lang="cs-CZ" dirty="0"/>
              <a:t>např. 0,01 místo 0,05) snižuje statistickou sílu, protože test je přísnější.</a:t>
            </a:r>
          </a:p>
          <a:p>
            <a:r>
              <a:rPr lang="cs-CZ" b="1" dirty="0"/>
              <a:t>Variabilita dat:</a:t>
            </a:r>
            <a:r>
              <a:rPr lang="cs-CZ" dirty="0"/>
              <a:t> Vyšší variabilita (rozptyl dat) snižuje statistickou sílu.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286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Jednoduchý příklad efektu velikosti a jeho vlivu na statistickou sílu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Příklad</a:t>
            </a:r>
            <a:r>
              <a:rPr lang="cs-CZ" b="1" dirty="0"/>
              <a:t>: Nový rehabilitační program proti bolesti zad</a:t>
            </a:r>
            <a:endParaRPr lang="cs-CZ" dirty="0"/>
          </a:p>
          <a:p>
            <a:r>
              <a:rPr lang="cs-CZ" dirty="0"/>
              <a:t>Představme si, že zkoumáme účinnost nového rehabilitačního programu a měříme snížení bolesti pomocí </a:t>
            </a:r>
            <a:r>
              <a:rPr lang="cs-CZ" dirty="0" smtClean="0"/>
              <a:t>VAS škály </a:t>
            </a:r>
            <a:r>
              <a:rPr lang="cs-CZ" dirty="0"/>
              <a:t>od 0 (žádná bolest) do 10 (maximální bolest).</a:t>
            </a:r>
          </a:p>
          <a:p>
            <a:r>
              <a:rPr lang="cs-CZ" b="1" dirty="0"/>
              <a:t>Kontrolní skupina</a:t>
            </a:r>
            <a:r>
              <a:rPr lang="cs-CZ" dirty="0"/>
              <a:t> (běžná péče): Průměrná hodnota bolesti po léčbě je </a:t>
            </a:r>
            <a:r>
              <a:rPr lang="cs-CZ" b="1" dirty="0"/>
              <a:t>5 bodů</a:t>
            </a:r>
            <a:r>
              <a:rPr lang="cs-CZ" dirty="0"/>
              <a:t>.</a:t>
            </a:r>
          </a:p>
          <a:p>
            <a:r>
              <a:rPr lang="cs-CZ" b="1" dirty="0"/>
              <a:t>Experimentální skupina</a:t>
            </a:r>
            <a:r>
              <a:rPr lang="cs-CZ" dirty="0"/>
              <a:t> (nový program): Průměrná hodnota bolesti po léčbě může být </a:t>
            </a:r>
            <a:r>
              <a:rPr lang="cs-CZ" b="1" dirty="0"/>
              <a:t>4 body</a:t>
            </a:r>
            <a:r>
              <a:rPr lang="cs-CZ" dirty="0"/>
              <a:t> nebo </a:t>
            </a:r>
            <a:r>
              <a:rPr lang="cs-CZ" b="1" dirty="0"/>
              <a:t>2 body</a:t>
            </a:r>
            <a:r>
              <a:rPr lang="cs-CZ" dirty="0"/>
              <a:t> v závislosti na účinnosti programu.</a:t>
            </a:r>
          </a:p>
          <a:p>
            <a:r>
              <a:rPr lang="cs-CZ" b="1" dirty="0"/>
              <a:t>Scénář 1: Malý efekt</a:t>
            </a:r>
          </a:p>
          <a:p>
            <a:r>
              <a:rPr lang="cs-CZ" b="1" dirty="0"/>
              <a:t>Rozdíl mezi skupinami:</a:t>
            </a:r>
            <a:r>
              <a:rPr lang="cs-CZ" dirty="0"/>
              <a:t> 1 bod (5 - 4 = 1).</a:t>
            </a:r>
          </a:p>
          <a:p>
            <a:r>
              <a:rPr lang="cs-CZ" dirty="0"/>
              <a:t>Velikost efektu je malý.</a:t>
            </a:r>
          </a:p>
          <a:p>
            <a:r>
              <a:rPr lang="cs-CZ" dirty="0"/>
              <a:t>Je těžší zjistit tento malý rozdíl, proto bude statistická síla </a:t>
            </a:r>
            <a:r>
              <a:rPr lang="cs-CZ" b="1" dirty="0"/>
              <a:t>nižší</a:t>
            </a:r>
            <a:r>
              <a:rPr lang="cs-CZ" dirty="0"/>
              <a:t>.</a:t>
            </a:r>
          </a:p>
          <a:p>
            <a:r>
              <a:rPr lang="cs-CZ" b="1" dirty="0"/>
              <a:t>Scénář 2: Velký efekt</a:t>
            </a:r>
          </a:p>
          <a:p>
            <a:r>
              <a:rPr lang="cs-CZ" b="1" dirty="0"/>
              <a:t>Rozdíl mezi skupinami:</a:t>
            </a:r>
            <a:r>
              <a:rPr lang="cs-CZ" dirty="0"/>
              <a:t> 3 body (5 - 2 = 3).</a:t>
            </a:r>
          </a:p>
          <a:p>
            <a:r>
              <a:rPr lang="cs-CZ" dirty="0"/>
              <a:t>Velikost efektu</a:t>
            </a:r>
            <a:r>
              <a:rPr lang="cs-CZ" dirty="0" smtClean="0"/>
              <a:t> </a:t>
            </a:r>
            <a:r>
              <a:rPr lang="cs-CZ" dirty="0"/>
              <a:t>je velký.</a:t>
            </a:r>
          </a:p>
          <a:p>
            <a:r>
              <a:rPr lang="cs-CZ" dirty="0"/>
              <a:t>Tento větší rozdíl je snadněji detekovatelný, proto bude statistická síla </a:t>
            </a:r>
            <a:r>
              <a:rPr lang="cs-CZ" b="1" dirty="0"/>
              <a:t>vyšší</a:t>
            </a:r>
            <a:r>
              <a:rPr lang="cs-CZ" dirty="0"/>
              <a:t>.</a:t>
            </a:r>
          </a:p>
          <a:p>
            <a:r>
              <a:rPr lang="cs-CZ" b="1" dirty="0"/>
              <a:t>Shrnutí příkladu:</a:t>
            </a:r>
          </a:p>
          <a:p>
            <a:r>
              <a:rPr lang="cs-CZ" b="1" dirty="0" smtClean="0"/>
              <a:t>Velikost efektu Malý </a:t>
            </a:r>
            <a:r>
              <a:rPr lang="cs-CZ" dirty="0" smtClean="0"/>
              <a:t> </a:t>
            </a:r>
            <a:r>
              <a:rPr lang="cs-CZ" dirty="0"/>
              <a:t>Když rozdíl mezi skupinami je pouze </a:t>
            </a:r>
            <a:r>
              <a:rPr lang="cs-CZ" b="1" dirty="0"/>
              <a:t>1 bod</a:t>
            </a:r>
            <a:r>
              <a:rPr lang="cs-CZ" dirty="0"/>
              <a:t>, budeme potřebovat větší počet pacientů (větší vzorek), aby studie měla dostatečnou statistickou sílu k detekci rozdílu.</a:t>
            </a:r>
          </a:p>
          <a:p>
            <a:r>
              <a:rPr lang="cs-CZ" b="1" dirty="0"/>
              <a:t>Velikost efektu </a:t>
            </a:r>
            <a:r>
              <a:rPr lang="cs-CZ" b="1" dirty="0" smtClean="0"/>
              <a:t>Velký :</a:t>
            </a:r>
            <a:r>
              <a:rPr lang="cs-CZ" dirty="0" smtClean="0"/>
              <a:t> </a:t>
            </a:r>
            <a:r>
              <a:rPr lang="cs-CZ" dirty="0"/>
              <a:t>Pokud rozdíl mezi skupinami je </a:t>
            </a:r>
            <a:r>
              <a:rPr lang="cs-CZ" b="1" dirty="0"/>
              <a:t>3 body</a:t>
            </a:r>
            <a:r>
              <a:rPr lang="cs-CZ" dirty="0"/>
              <a:t>, i menší počet pacientů bude stačit k dosažení dostatečné statistické síly, protože rozdíl je výraznější.</a:t>
            </a:r>
          </a:p>
          <a:p>
            <a:r>
              <a:rPr lang="cs-CZ" b="1" dirty="0"/>
              <a:t>Závěr:</a:t>
            </a:r>
          </a:p>
          <a:p>
            <a:r>
              <a:rPr lang="cs-CZ" b="1" dirty="0"/>
              <a:t>Čím větší Velikost efektu </a:t>
            </a:r>
            <a:r>
              <a:rPr lang="cs-CZ" b="1" dirty="0" smtClean="0"/>
              <a:t>(</a:t>
            </a:r>
            <a:r>
              <a:rPr lang="cs-CZ" b="1" dirty="0"/>
              <a:t>rozdíl mezi skupinami), tím snadněji a s menším počtem pacientů jej můžeme zjistit</a:t>
            </a:r>
            <a:r>
              <a:rPr lang="cs-CZ" dirty="0"/>
              <a:t>, což zvyšuje statistickou sílu studie.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1211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1975</Words>
  <Application>Microsoft Office PowerPoint</Application>
  <PresentationFormat>Širokoúhlá obrazovka</PresentationFormat>
  <Paragraphs>205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Diplomová práce </vt:lpstr>
      <vt:lpstr>Obsah</vt:lpstr>
      <vt:lpstr>  STAV: Schválení tématu - Projekt</vt:lpstr>
      <vt:lpstr>Specifický výzkum</vt:lpstr>
      <vt:lpstr>Dotazník stress – 2 kolo</vt:lpstr>
      <vt:lpstr>Sample size – stanovení minimální velikosti  </vt:lpstr>
      <vt:lpstr>Proč je velikost vzorku důležitá? </vt:lpstr>
      <vt:lpstr>Statistická síla (Power) </vt:lpstr>
      <vt:lpstr>Jednoduchý příklad efektu velikosti a jeho vlivu na statistickou sílu </vt:lpstr>
      <vt:lpstr>Definice zařazovacích a vyřazovacích kritérií </vt:lpstr>
      <vt:lpstr>Výpočet minimální velikosti vzorku </vt:lpstr>
      <vt:lpstr>Příklad výpočtu – Deskriptivní studie s kontinuálními daty</vt:lpstr>
      <vt:lpstr>Příklad výpočtu – Komparativní studie s kategorickými daty </vt:lpstr>
      <vt:lpstr>Komparativní studie s kontinuálními daty </vt:lpstr>
      <vt:lpstr>Vysvětlení TTE (True Treatment Effect) </vt:lpstr>
      <vt:lpstr>Jednoduchý příklad TTE: </vt:lpstr>
      <vt:lpstr>Nástroje pro výpočet velikosti vzorku </vt:lpstr>
      <vt:lpstr>Doporučená velikost vzorku pro pilotní studie v rehabilitačním výzkumu </vt:lpstr>
      <vt:lpstr>Doporučení: </vt:lpstr>
      <vt:lpstr>Pilotní studie </vt:lpstr>
      <vt:lpstr>Význam pro rehabilitační výzkum: </vt:lpstr>
      <vt:lpstr>Shrnutí a doporučení </vt:lpstr>
      <vt:lpstr>Úkoly - souhrn</vt:lpstr>
      <vt:lpstr>Program: Příprava diplomové práce I</vt:lpstr>
      <vt:lpstr>Konzultace 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</dc:title>
  <dc:creator>Baťalík Ladislav</dc:creator>
  <cp:lastModifiedBy>Baťalík Ladislav</cp:lastModifiedBy>
  <cp:revision>48</cp:revision>
  <dcterms:created xsi:type="dcterms:W3CDTF">2024-02-01T12:17:17Z</dcterms:created>
  <dcterms:modified xsi:type="dcterms:W3CDTF">2024-11-18T10:01:39Z</dcterms:modified>
</cp:coreProperties>
</file>