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0" r:id="rId3"/>
    <p:sldId id="308" r:id="rId4"/>
    <p:sldId id="352" r:id="rId5"/>
    <p:sldId id="353" r:id="rId6"/>
    <p:sldId id="337" r:id="rId7"/>
    <p:sldId id="321" r:id="rId8"/>
    <p:sldId id="323" r:id="rId9"/>
    <p:sldId id="316" r:id="rId10"/>
    <p:sldId id="317" r:id="rId11"/>
    <p:sldId id="354" r:id="rId12"/>
    <p:sldId id="348" r:id="rId13"/>
    <p:sldId id="334" r:id="rId14"/>
    <p:sldId id="349" r:id="rId15"/>
    <p:sldId id="345" r:id="rId16"/>
    <p:sldId id="277" r:id="rId17"/>
    <p:sldId id="355" r:id="rId18"/>
    <p:sldId id="297" r:id="rId19"/>
    <p:sldId id="272" r:id="rId20"/>
    <p:sldId id="273" r:id="rId21"/>
    <p:sldId id="276" r:id="rId22"/>
    <p:sldId id="298" r:id="rId23"/>
    <p:sldId id="299" r:id="rId24"/>
    <p:sldId id="279" r:id="rId25"/>
    <p:sldId id="282" r:id="rId26"/>
    <p:sldId id="283" r:id="rId27"/>
    <p:sldId id="285" r:id="rId28"/>
    <p:sldId id="300" r:id="rId29"/>
    <p:sldId id="307" r:id="rId30"/>
    <p:sldId id="356" r:id="rId3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92" autoAdjust="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AC31B35-2E42-4599-8CD8-06005CE8B7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85508E-28D7-4768-925C-9D943BCDBF7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F5F59F4-2AD3-42FB-9811-178FF9D8E2B4}" type="datetimeFigureOut">
              <a:rPr lang="cs-CZ"/>
              <a:pPr>
                <a:defRPr/>
              </a:pPr>
              <a:t>14.03.2021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EB4B82D4-7FFF-4131-BCEC-0D485A2DE8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DD6E26D0-BB7C-4F33-BCC0-FAAEAB246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A2B5C7-B85C-4322-84F3-0CE111D9A3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C98429-A6BC-4672-9254-27E4FDDDB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FB1987F-9A17-4169-BA4A-8FA1AF4E32E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190E9C3A-54A1-4948-82B2-B4CA5A4CD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41EABE8-2C66-44D6-ACC8-5FC4B0EA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14DA-4D2E-4DE0-A442-4F089574897D}" type="datetimeFigureOut">
              <a:rPr lang="cs-CZ"/>
              <a:pPr>
                <a:defRPr/>
              </a:pPr>
              <a:t>14.03.2021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604132D-A844-4E30-AA57-E46E414B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A26B797-9304-4752-839D-AF6D3D7A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E2E97-C644-4497-8728-B0BE3A8583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379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011677-4A3B-4D72-9D3A-AF048DF3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BF76D-9A75-42B0-94BD-03F1EFA95487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0908D-04DC-4E88-A771-9F920AEA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59CD08-F71F-4F4D-B1D6-C4CE5A35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19CE6-79BA-4B5B-8789-2B30147FCC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606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FFE2F6-DB1B-45F0-AEBE-2B97D9D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B2233-42F1-4C0B-9316-DB70D3E9A0F4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9E9F04-370B-40F2-86CF-0C7FDC96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8D4A20-B58C-4F59-8925-2F64E1B4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E6A64-9D3A-482B-8966-B6198F6611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9737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38D36270-F72D-41A9-AB8D-FE0A8344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1072-7AA4-4338-8487-4228E30FED2E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6A91DC3-9088-4FF4-B1E1-BF7F852E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3FB9D5E-5C65-428B-88B4-1ABA27DA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7FEF4-0DF5-45B0-ACEE-E922723E15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634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7A3C72-094E-463C-B03B-CAE52E89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3ACF07-9253-433F-B09E-3EA66317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DA04B4-E356-4ABD-ADE1-D8F6FE65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A5860D-CED3-4CBA-9770-547CD51563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84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C9C032-9AB1-41F5-A837-73101F82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FF01-16FB-4C42-813E-76EB8143B04D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D88242-8D59-40E2-922C-20318813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95DE2B-3EA6-4CD0-95F7-FF809202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5CCD8-338C-4EFE-9D1D-2D11A83FA9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825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67ACAE62-182B-4765-BECD-6B53E0187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151930C-05D6-412C-8B30-6D96871B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99BD0-4E7F-497B-9BB8-23206DF413CF}" type="datetimeFigureOut">
              <a:rPr lang="cs-CZ"/>
              <a:pPr>
                <a:defRPr/>
              </a:pPr>
              <a:t>14.03.2021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633318D-C814-4C0A-BFF3-35C803273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3AEE5E7-E9E1-4B1E-8FF7-7BB27B88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6494F-0BE7-4263-9076-64CCEFCC9A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823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96103A8-145F-4F03-92FF-85B693B5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F71A2-5E6D-4CA4-9BC5-826A4C39C62D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5F9D337-7348-4DF7-8715-7AC64D11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DF0F48B-B1CF-4BEE-9339-7CE51496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351DA-312E-4E66-B454-87B70F3B14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609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C3296793-BBC3-4730-8C9A-D07C3A984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0388-420F-4A4B-A878-DDFE72ED166F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14FC59E-3F58-4FCD-BA64-9E800E0D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EE9FAE7-7410-40B6-B527-A61925D4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FDCE1-6AE3-40DA-A1F3-909A8C5243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245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C5BA1AF-5FC0-4FCD-8071-CBBF0A7B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5B30-F6FA-49FB-BCAA-06C52C32DB1E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5D24282-9B7A-46A0-BE63-E6ED8E3F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DA2823D-6DAE-47CB-8605-A2B026E6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36E52-8579-4977-8987-57F5625BEC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816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01DCCF0D-68D9-47CD-B45C-EFBE433B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F59BE-6445-4D40-8AED-E41D117F862D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C7AD73F-5278-4D80-814B-06244F53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54F8300C-B18D-405A-A18D-D45A9916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330E6-9025-49E7-A52B-434382E3D9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467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007EE73-9B79-4BA0-8538-EB6E26594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B977-2CDD-44A5-93F7-BA84C7EF7B87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F446CB1-B081-4E16-969B-34BFFEA3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49115A2-5952-4208-9087-63D60E7E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EA45D-F050-4249-B886-660FFAF945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752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0E65219-AF49-4546-9D68-7DFF5A24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B93E7-E60F-455B-80BF-DA1A68FE9E82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867F775-8F69-41E0-83B3-F22E43AC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A66043F-4B8D-4782-8634-17BAEC18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8A05F-2C1A-423C-B5E0-5A6ACC312E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362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>
            <a:extLst>
              <a:ext uri="{FF2B5EF4-FFF2-40B4-BE49-F238E27FC236}">
                <a16:creationId xmlns:a16="http://schemas.microsoft.com/office/drawing/2014/main" id="{17287818-8A8E-4150-AF50-C62D7C75A7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6">
            <a:extLst>
              <a:ext uri="{FF2B5EF4-FFF2-40B4-BE49-F238E27FC236}">
                <a16:creationId xmlns:a16="http://schemas.microsoft.com/office/drawing/2014/main" id="{AD4B3300-3C04-42FD-8739-BE9D54D736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ECB88439-9C43-4874-8B54-961829B3E9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01F76DB8-973F-4C2A-88C0-F794A974B3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25E6B0-A1EC-40FF-9D85-2EE9D6324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B9D757-28A0-4FE7-870F-6214C413E71A}" type="datetimeFigureOut">
              <a:rPr lang="cs-CZ"/>
              <a:pPr>
                <a:defRPr/>
              </a:pPr>
              <a:t>14.03.2021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C3EEC0-567F-4DE4-A468-A4DB68F50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6C3969-8C34-40B7-BD00-552004C15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42887A12-9E2F-4FDF-BE35-A181F664DC96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7521441-B9B5-435C-BC34-AD94F68B2089}"/>
              </a:ext>
            </a:extLst>
          </p:cNvPr>
          <p:cNvCxnSpPr/>
          <p:nvPr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 descr="E:\##iba\karim\pack\znacka-full-FN-LF-cs\barva\znacka-full-FN-LF-cs-barva.emf">
            <a:extLst>
              <a:ext uri="{FF2B5EF4-FFF2-40B4-BE49-F238E27FC236}">
                <a16:creationId xmlns:a16="http://schemas.microsoft.com/office/drawing/2014/main" id="{D73CA9C1-44D7-4501-B3FA-76F11F4C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337300"/>
            <a:ext cx="1847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16" r:id="rId2"/>
    <p:sldLayoutId id="2147483827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6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3.jpeg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jpe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2D696E0-7A69-4C59-9C0A-FEB361939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9475" y="4437063"/>
            <a:ext cx="4679950" cy="1511300"/>
          </a:xfrm>
        </p:spPr>
        <p:txBody>
          <a:bodyPr/>
          <a:lstStyle/>
          <a:p>
            <a:pPr eaLnBrk="1" hangingPunct="1"/>
            <a:r>
              <a:rPr lang="cs-CZ" altLang="cs-CZ" sz="4000"/>
              <a:t>ANESTEZIE V ORL</a:t>
            </a:r>
            <a:br>
              <a:rPr lang="cs-CZ" altLang="cs-CZ" sz="4000"/>
            </a:br>
            <a:br>
              <a:rPr lang="cs-CZ" altLang="cs-CZ" sz="3600"/>
            </a:br>
            <a:endParaRPr lang="cs-CZ" altLang="cs-CZ" sz="36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488BFF-506A-4A76-9033-CE385C100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275" y="6426200"/>
            <a:ext cx="3673475" cy="431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6148" name="Obrázek 3" descr="Obsah obrázku mapa, text, kreslení&#10;&#10;Popis byl vytvořen automaticky">
            <a:extLst>
              <a:ext uri="{FF2B5EF4-FFF2-40B4-BE49-F238E27FC236}">
                <a16:creationId xmlns:a16="http://schemas.microsoft.com/office/drawing/2014/main" id="{77B28F09-241A-4F9C-A254-EE441BB0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1905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1A71BC-9C61-43C8-AAC2-FCF52A5D1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4"/>
    </mc:Choice>
    <mc:Fallback xmlns="">
      <p:transition spd="slow" advTm="1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2">
            <a:extLst>
              <a:ext uri="{FF2B5EF4-FFF2-40B4-BE49-F238E27FC236}">
                <a16:creationId xmlns:a16="http://schemas.microsoft.com/office/drawing/2014/main" id="{4D5ED04E-4DE7-461B-A533-334DD529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384175"/>
            <a:ext cx="2609850" cy="1954213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6" descr="images3">
            <a:extLst>
              <a:ext uri="{FF2B5EF4-FFF2-40B4-BE49-F238E27FC236}">
                <a16:creationId xmlns:a16="http://schemas.microsoft.com/office/drawing/2014/main" id="{E35A0CEF-3F13-40D2-AAC7-EB1966DD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7025"/>
            <a:ext cx="1611312" cy="3600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8" descr="images5">
            <a:extLst>
              <a:ext uri="{FF2B5EF4-FFF2-40B4-BE49-F238E27FC236}">
                <a16:creationId xmlns:a16="http://schemas.microsoft.com/office/drawing/2014/main" id="{7836D430-9EC8-4913-A6C2-37FA4881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62463"/>
            <a:ext cx="1905000" cy="14001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9" descr="DSCN1116">
            <a:extLst>
              <a:ext uri="{FF2B5EF4-FFF2-40B4-BE49-F238E27FC236}">
                <a16:creationId xmlns:a16="http://schemas.microsoft.com/office/drawing/2014/main" id="{A24BADC8-299C-4675-8C15-87485650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r="21950" b="10507"/>
          <a:stretch>
            <a:fillRect/>
          </a:stretch>
        </p:blipFill>
        <p:spPr bwMode="auto">
          <a:xfrm>
            <a:off x="6043613" y="620713"/>
            <a:ext cx="2736850" cy="2579687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Obrázek 2" descr="Obsah obrázku interiér, stojící, muž, žena&#10;&#10;Popis byl vytvořen automaticky">
            <a:extLst>
              <a:ext uri="{FF2B5EF4-FFF2-40B4-BE49-F238E27FC236}">
                <a16:creationId xmlns:a16="http://schemas.microsoft.com/office/drawing/2014/main" id="{9892A938-A7AC-429C-A6BD-B6597B86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t="12312" r="27951" b="12312"/>
          <a:stretch>
            <a:fillRect/>
          </a:stretch>
        </p:blipFill>
        <p:spPr bwMode="auto">
          <a:xfrm>
            <a:off x="2298700" y="2773363"/>
            <a:ext cx="30861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ek 9" descr="Obsah obrázku interiér, stojící, muž, žena&#10;&#10;Popis byl vytvořen automaticky">
            <a:extLst>
              <a:ext uri="{FF2B5EF4-FFF2-40B4-BE49-F238E27FC236}">
                <a16:creationId xmlns:a16="http://schemas.microsoft.com/office/drawing/2014/main" id="{CF74B549-3CE6-4415-A3E2-DD304922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1" t="51556" r="38448" b="26540"/>
          <a:stretch>
            <a:fillRect/>
          </a:stretch>
        </p:blipFill>
        <p:spPr bwMode="auto">
          <a:xfrm>
            <a:off x="5724525" y="3789363"/>
            <a:ext cx="30861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7E8A0EB-6ED8-4CD4-8B1C-17403873F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9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DSC_0966">
            <a:extLst>
              <a:ext uri="{FF2B5EF4-FFF2-40B4-BE49-F238E27FC236}">
                <a16:creationId xmlns:a16="http://schemas.microsoft.com/office/drawing/2014/main" id="{59E0D006-5E41-4EFC-AD8C-D1DE65D0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692150"/>
            <a:ext cx="2389188" cy="4248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Obrázek 2">
            <a:extLst>
              <a:ext uri="{FF2B5EF4-FFF2-40B4-BE49-F238E27FC236}">
                <a16:creationId xmlns:a16="http://schemas.microsoft.com/office/drawing/2014/main" id="{B7BA1005-4DAC-4334-9EB3-49E8E92A3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r="28091" b="47346"/>
          <a:stretch>
            <a:fillRect/>
          </a:stretch>
        </p:blipFill>
        <p:spPr bwMode="auto">
          <a:xfrm>
            <a:off x="314325" y="4076700"/>
            <a:ext cx="5511800" cy="1865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Obrázek 4">
            <a:extLst>
              <a:ext uri="{FF2B5EF4-FFF2-40B4-BE49-F238E27FC236}">
                <a16:creationId xmlns:a16="http://schemas.microsoft.com/office/drawing/2014/main" id="{2964463D-8FA3-46AE-9440-F72FADE25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0" b="13100"/>
          <a:stretch>
            <a:fillRect/>
          </a:stretch>
        </p:blipFill>
        <p:spPr bwMode="auto">
          <a:xfrm>
            <a:off x="3635375" y="463550"/>
            <a:ext cx="2662238" cy="3252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6" descr="ZAVÁDĚCÍ MANDRÉN pro usnadnění orální intubace, pro děti, CH 6">
            <a:extLst>
              <a:ext uri="{FF2B5EF4-FFF2-40B4-BE49-F238E27FC236}">
                <a16:creationId xmlns:a16="http://schemas.microsoft.com/office/drawing/2014/main" id="{70196140-B6C6-4C0F-A473-EEF8D1A0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437063"/>
            <a:ext cx="1436687" cy="186531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Zástupný symbol pro obsah 4">
            <a:extLst>
              <a:ext uri="{FF2B5EF4-FFF2-40B4-BE49-F238E27FC236}">
                <a16:creationId xmlns:a16="http://schemas.microsoft.com/office/drawing/2014/main" id="{01C0AA4C-4627-4DC8-B385-BBAB12AB8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8" b="25037"/>
          <a:stretch>
            <a:fillRect/>
          </a:stretch>
        </p:blipFill>
        <p:spPr bwMode="auto">
          <a:xfrm>
            <a:off x="30163" y="463550"/>
            <a:ext cx="3376612" cy="3252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34179C6-2636-4C0C-87D5-26E185ED6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8"/>
    </mc:Choice>
    <mc:Fallback xmlns="">
      <p:transition spd="slow" advTm="8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D5A77A4F-C087-4D63-8573-8A2A78C8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411" name="Picture 11" descr="Kazuistika: Intenzivní medicína v terapii orgánových selhání (virtuální případ) « Tvorba a ověření e-learningového prostředí">
            <a:extLst>
              <a:ext uri="{FF2B5EF4-FFF2-40B4-BE49-F238E27FC236}">
                <a16:creationId xmlns:a16="http://schemas.microsoft.com/office/drawing/2014/main" id="{FF7CD0E7-C89E-4266-B764-EC8068EF47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3" y="549275"/>
            <a:ext cx="3952875" cy="2971800"/>
          </a:xfrm>
          <a:noFill/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17412" name="Picture 11" descr="3konf151">
            <a:extLst>
              <a:ext uri="{FF2B5EF4-FFF2-40B4-BE49-F238E27FC236}">
                <a16:creationId xmlns:a16="http://schemas.microsoft.com/office/drawing/2014/main" id="{DD4C8DB5-4AEB-4B73-BD0D-F3C4CDAA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49325"/>
            <a:ext cx="3305175" cy="2479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Obrázek 6">
            <a:extLst>
              <a:ext uri="{FF2B5EF4-FFF2-40B4-BE49-F238E27FC236}">
                <a16:creationId xmlns:a16="http://schemas.microsoft.com/office/drawing/2014/main" id="{57D5C14B-FFB6-4731-AA17-4404F6E33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20601" r="27951" b="21651"/>
          <a:stretch>
            <a:fillRect/>
          </a:stretch>
        </p:blipFill>
        <p:spPr bwMode="auto">
          <a:xfrm>
            <a:off x="1403350" y="3860800"/>
            <a:ext cx="2151063" cy="223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Obrázek 8">
            <a:extLst>
              <a:ext uri="{FF2B5EF4-FFF2-40B4-BE49-F238E27FC236}">
                <a16:creationId xmlns:a16="http://schemas.microsoft.com/office/drawing/2014/main" id="{4243ECD3-B070-4FEB-9B56-067A49466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9" t="22701" b="5901"/>
          <a:stretch>
            <a:fillRect/>
          </a:stretch>
        </p:blipFill>
        <p:spPr bwMode="auto">
          <a:xfrm>
            <a:off x="5435600" y="3716338"/>
            <a:ext cx="2092325" cy="275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DEF3FF-8900-4593-A5D8-D180C8B76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86"/>
    </mc:Choice>
    <mc:Fallback xmlns="">
      <p:transition spd="slow" advTm="6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ompleteRange">
            <a:extLst>
              <a:ext uri="{FF2B5EF4-FFF2-40B4-BE49-F238E27FC236}">
                <a16:creationId xmlns:a16="http://schemas.microsoft.com/office/drawing/2014/main" id="{81043D8F-8D4B-4696-80D1-BE4AC9B921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" b="5222"/>
          <a:stretch>
            <a:fillRect/>
          </a:stretch>
        </p:blipFill>
        <p:spPr>
          <a:xfrm>
            <a:off x="1835150" y="1125538"/>
            <a:ext cx="5689600" cy="4511675"/>
          </a:xfrm>
          <a:noFill/>
          <a:ln>
            <a:solidFill>
              <a:srgbClr val="D20A11"/>
            </a:solidFill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</p:pic>
      <p:pic>
        <p:nvPicPr>
          <p:cNvPr id="18435" name="Picture 4" descr="DSC_0202">
            <a:extLst>
              <a:ext uri="{FF2B5EF4-FFF2-40B4-BE49-F238E27FC236}">
                <a16:creationId xmlns:a16="http://schemas.microsoft.com/office/drawing/2014/main" id="{D31F8DF4-3EE6-40A4-965E-A9D7D085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33961" r="16713"/>
          <a:stretch>
            <a:fillRect/>
          </a:stretch>
        </p:blipFill>
        <p:spPr bwMode="auto">
          <a:xfrm>
            <a:off x="7835900" y="2420938"/>
            <a:ext cx="1308100" cy="23050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5" descr="DSC_0200">
            <a:extLst>
              <a:ext uri="{FF2B5EF4-FFF2-40B4-BE49-F238E27FC236}">
                <a16:creationId xmlns:a16="http://schemas.microsoft.com/office/drawing/2014/main" id="{201EA8D4-CDE9-4FC8-9049-2F87B963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2" t="31358" r="15038"/>
          <a:stretch>
            <a:fillRect/>
          </a:stretch>
        </p:blipFill>
        <p:spPr bwMode="auto">
          <a:xfrm>
            <a:off x="250825" y="2060575"/>
            <a:ext cx="1439863" cy="28797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009B468-DE2C-4BDD-A6DB-55862D1B7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9"/>
    </mc:Choice>
    <mc:Fallback xmlns="">
      <p:transition spd="slow" advTm="2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DDEFF2F2-EB02-4379-ACEA-F3E54BFF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5483225" cy="495300"/>
          </a:xfrm>
        </p:spPr>
        <p:txBody>
          <a:bodyPr/>
          <a:lstStyle/>
          <a:p>
            <a:r>
              <a:rPr lang="cs-CZ" altLang="cs-CZ"/>
              <a:t>LMA Ctrach</a:t>
            </a:r>
          </a:p>
        </p:txBody>
      </p:sp>
      <p:pic>
        <p:nvPicPr>
          <p:cNvPr id="19459" name="Obrázek 5">
            <a:extLst>
              <a:ext uri="{FF2B5EF4-FFF2-40B4-BE49-F238E27FC236}">
                <a16:creationId xmlns:a16="http://schemas.microsoft.com/office/drawing/2014/main" id="{BCD3C449-73CC-4940-B7B1-93C4550CC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3232150" cy="2827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Obrázek 7">
            <a:extLst>
              <a:ext uri="{FF2B5EF4-FFF2-40B4-BE49-F238E27FC236}">
                <a16:creationId xmlns:a16="http://schemas.microsoft.com/office/drawing/2014/main" id="{1999A195-2C82-41CC-8BC0-1F6AFF23B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8000" r="33463"/>
          <a:stretch>
            <a:fillRect/>
          </a:stretch>
        </p:blipFill>
        <p:spPr bwMode="auto">
          <a:xfrm>
            <a:off x="3887788" y="820738"/>
            <a:ext cx="1965325" cy="314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Obrázek 8">
            <a:extLst>
              <a:ext uri="{FF2B5EF4-FFF2-40B4-BE49-F238E27FC236}">
                <a16:creationId xmlns:a16="http://schemas.microsoft.com/office/drawing/2014/main" id="{0E584745-2BA6-4FCA-985A-14AFF631A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65625"/>
            <a:ext cx="2119312" cy="13414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2" name="Obrázek 9">
            <a:extLst>
              <a:ext uri="{FF2B5EF4-FFF2-40B4-BE49-F238E27FC236}">
                <a16:creationId xmlns:a16="http://schemas.microsoft.com/office/drawing/2014/main" id="{99D2B54B-0609-49DD-9005-046C36427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4292600"/>
            <a:ext cx="2633663" cy="1870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258002A-FD4E-4638-8699-FA08D398F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9"/>
    </mc:Choice>
    <mc:Fallback xmlns="">
      <p:transition spd="slow" advTm="2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extLst>
              <a:ext uri="{FF2B5EF4-FFF2-40B4-BE49-F238E27FC236}">
                <a16:creationId xmlns:a16="http://schemas.microsoft.com/office/drawing/2014/main" id="{FEDE4955-3498-46ED-9B20-3419EF72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6250"/>
            <a:ext cx="2808288" cy="2300288"/>
          </a:xfrm>
          <a:prstGeom prst="rect">
            <a:avLst/>
          </a:prstGeom>
          <a:noFill/>
          <a:ln w="28575">
            <a:solidFill>
              <a:srgbClr val="D20A1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6CEE02C3-54F4-4D0D-BF15-3D0488CA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65175"/>
            <a:ext cx="4105275" cy="2003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koniopunkce">
            <a:extLst>
              <a:ext uri="{FF2B5EF4-FFF2-40B4-BE49-F238E27FC236}">
                <a16:creationId xmlns:a16="http://schemas.microsoft.com/office/drawing/2014/main" id="{0301954A-00B7-402C-9EFC-239263BD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451225"/>
            <a:ext cx="1687513" cy="26638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3" descr="koniopunkce">
            <a:extLst>
              <a:ext uri="{FF2B5EF4-FFF2-40B4-BE49-F238E27FC236}">
                <a16:creationId xmlns:a16="http://schemas.microsoft.com/office/drawing/2014/main" id="{454A3A7C-5484-4A4B-8C5C-BAF6AACD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141663"/>
            <a:ext cx="3457575" cy="2667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6EA6D7E-D618-4472-A1E5-30311DDEA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7"/>
    </mc:Choice>
    <mc:Fallback xmlns="">
      <p:transition spd="slow" advTm="6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8D81D5B-5089-475C-B906-6288CE42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395413"/>
            <a:ext cx="5483225" cy="495300"/>
          </a:xfrm>
        </p:spPr>
        <p:txBody>
          <a:bodyPr/>
          <a:lstStyle/>
          <a:p>
            <a:r>
              <a:rPr lang="cs-CZ" altLang="cs-CZ"/>
              <a:t>Syndrom spánkové apnoe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DC977D3-735F-4423-BB61-0E9CF4BC3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2133600"/>
            <a:ext cx="8229600" cy="3959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b="1"/>
              <a:t>obstrukční typ </a:t>
            </a:r>
            <a:r>
              <a:rPr lang="cs-CZ" altLang="cs-CZ" sz="2000"/>
              <a:t>(intermitentní uzávěr DC zapadajícím jazykem)</a:t>
            </a:r>
          </a:p>
          <a:p>
            <a:pPr>
              <a:lnSpc>
                <a:spcPct val="80000"/>
              </a:lnSpc>
            </a:pPr>
            <a:r>
              <a:rPr lang="cs-CZ" altLang="cs-CZ" sz="2000" b="1"/>
              <a:t>centrální typ </a:t>
            </a:r>
            <a:r>
              <a:rPr lang="cs-CZ" altLang="cs-CZ" sz="2000"/>
              <a:t>(snížený respirační signál ve spánku)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/>
              <a:t>klin.: periody apnoe 60 – 90 vteřin, progreduje vzestup PaCO</a:t>
            </a:r>
            <a:r>
              <a:rPr lang="cs-CZ" altLang="cs-CZ" sz="2000" baseline="-25000"/>
              <a:t>2</a:t>
            </a:r>
            <a:r>
              <a:rPr lang="cs-CZ" altLang="cs-CZ" sz="2000"/>
              <a:t> a pokles PaO</a:t>
            </a:r>
            <a:r>
              <a:rPr lang="cs-CZ" altLang="cs-CZ" sz="2000" baseline="-25000"/>
              <a:t>2</a:t>
            </a:r>
            <a:r>
              <a:rPr lang="cs-CZ" altLang="cs-CZ" sz="2000"/>
              <a:t>, až se pacient probudí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spánková deprivace a ospalost přes den, usínání při řízení automobilu, při rozhovoru, ranní bolesti hlavy, únava, snížení mentálních funkcí,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 sek.erytrocytoza, periferní edémy, systémová hypertenze nejasného původu, denní hyperkapnie.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Terapie</a:t>
            </a:r>
            <a:r>
              <a:rPr lang="cs-CZ" altLang="cs-CZ" sz="2000"/>
              <a:t>: operační odstranění uvuly a části měkkého patra při obstrukčním typu, trvalý pozitivní přetlak (domácí CPAP), noční mechanická ventilace, podávání kyslíku (snižuje závažnost hypoxemie během apnoických period </a:t>
            </a:r>
          </a:p>
        </p:txBody>
      </p:sp>
      <p:sp>
        <p:nvSpPr>
          <p:cNvPr id="22532" name="Obdélník 1">
            <a:extLst>
              <a:ext uri="{FF2B5EF4-FFF2-40B4-BE49-F238E27FC236}">
                <a16:creationId xmlns:a16="http://schemas.microsoft.com/office/drawing/2014/main" id="{C573EE13-F14B-4AF5-9068-99AF532D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8913"/>
            <a:ext cx="4572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Premedikace: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CAVE! –pacienti se sy spánkové apnoe</a:t>
            </a:r>
          </a:p>
        </p:txBody>
      </p:sp>
      <p:pic>
        <p:nvPicPr>
          <p:cNvPr id="22533" name="Obrázek 2" descr="Obsah obrázku osoba, interiér, postel, vsedě&#10;&#10;Popis byl vytvořen automaticky">
            <a:extLst>
              <a:ext uri="{FF2B5EF4-FFF2-40B4-BE49-F238E27FC236}">
                <a16:creationId xmlns:a16="http://schemas.microsoft.com/office/drawing/2014/main" id="{31D219A0-7CD2-4902-96C5-A18FB505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4877" r="24802" b="10463"/>
          <a:stretch>
            <a:fillRect/>
          </a:stretch>
        </p:blipFill>
        <p:spPr bwMode="auto">
          <a:xfrm>
            <a:off x="5861050" y="163513"/>
            <a:ext cx="2890838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384615B-37DA-49C8-9235-8EB3A5972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4"/>
    </mc:Choice>
    <mc:Fallback>
      <p:transition spd="slow" advTm="5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E6900ADF-5DB0-4683-9DB6-AEB9EA79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9875"/>
            <a:ext cx="5483225" cy="495300"/>
          </a:xfrm>
        </p:spPr>
        <p:txBody>
          <a:bodyPr/>
          <a:lstStyle/>
          <a:p>
            <a:r>
              <a:rPr lang="cs-CZ" altLang="cs-CZ"/>
              <a:t>Předoperační endoskopické vyšetření při spánku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F1E5D-8094-4439-BA83-19698EFC3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75" y="747713"/>
            <a:ext cx="8229600" cy="5362575"/>
          </a:xfrm>
        </p:spPr>
        <p:txBody>
          <a:bodyPr/>
          <a:lstStyle/>
          <a:p>
            <a:pPr>
              <a:defRPr/>
            </a:pPr>
            <a:r>
              <a:rPr lang="cs-CZ" sz="2000" dirty="0"/>
              <a:t>monitorace, žilní vstup</a:t>
            </a:r>
          </a:p>
          <a:p>
            <a:pPr>
              <a:defRPr/>
            </a:pPr>
            <a:r>
              <a:rPr lang="cs-CZ" sz="2000" dirty="0"/>
              <a:t>O</a:t>
            </a:r>
            <a:r>
              <a:rPr lang="cs-CZ" sz="2000" baseline="-25000" dirty="0"/>
              <a:t>2</a:t>
            </a:r>
            <a:r>
              <a:rPr lang="cs-CZ" sz="2000" dirty="0"/>
              <a:t>  nosními brýlemi  s možností měření ET CO</a:t>
            </a:r>
            <a:r>
              <a:rPr lang="cs-CZ" sz="2000" baseline="-25000" dirty="0"/>
              <a:t>2</a:t>
            </a:r>
          </a:p>
          <a:p>
            <a:pPr>
              <a:defRPr/>
            </a:pPr>
            <a:r>
              <a:rPr lang="cs-CZ" sz="2000" dirty="0" err="1"/>
              <a:t>i.v</a:t>
            </a:r>
            <a:r>
              <a:rPr lang="cs-CZ" sz="2000" dirty="0"/>
              <a:t>. </a:t>
            </a:r>
            <a:r>
              <a:rPr lang="cs-CZ" sz="2000" dirty="0" err="1"/>
              <a:t>Propofol</a:t>
            </a:r>
            <a:r>
              <a:rPr lang="cs-CZ" sz="2000" dirty="0"/>
              <a:t>, SFNT, </a:t>
            </a:r>
            <a:r>
              <a:rPr lang="cs-CZ" sz="2000" dirty="0" err="1"/>
              <a:t>Dormicum</a:t>
            </a:r>
            <a:r>
              <a:rPr lang="cs-CZ" sz="2000" dirty="0"/>
              <a:t> – zvyklost pracoviště</a:t>
            </a:r>
          </a:p>
          <a:p>
            <a:pPr>
              <a:defRPr/>
            </a:pPr>
            <a:r>
              <a:rPr lang="cs-CZ" sz="2000" dirty="0"/>
              <a:t>Pacient v anestezii se </a:t>
            </a:r>
            <a:r>
              <a:rPr lang="cs-CZ" sz="2000" dirty="0" err="1"/>
              <a:t>spont</a:t>
            </a:r>
            <a:r>
              <a:rPr lang="cs-CZ" sz="2000" dirty="0"/>
              <a:t>. ventilací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-  bez zajištění dýchacích cest pomůckami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– chrápání a apnoické pauzy vítány,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Flexibilní bronchoskop nasálně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– prohlédnutí uvuly, epiglottis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Následně zajištění DC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a operační většinou resekční výkon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23556" name="Obrázek 6">
            <a:extLst>
              <a:ext uri="{FF2B5EF4-FFF2-40B4-BE49-F238E27FC236}">
                <a16:creationId xmlns:a16="http://schemas.microsoft.com/office/drawing/2014/main" id="{5FF57307-043C-4345-BCBE-C2BD83815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0"/>
          <a:stretch>
            <a:fillRect/>
          </a:stretch>
        </p:blipFill>
        <p:spPr bwMode="auto">
          <a:xfrm>
            <a:off x="5651500" y="1901825"/>
            <a:ext cx="3248025" cy="441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BC338A-41A7-4099-8EF7-C5A979CDD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60"/>
    </mc:Choice>
    <mc:Fallback>
      <p:transition spd="slow" advTm="12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5650455F-31A1-4EC6-A1E2-4857B80E1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800" b="1"/>
              <a:t>Zajištění dýchacícch cest: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/>
              <a:t>-   </a:t>
            </a:r>
            <a:r>
              <a:rPr lang="cs-CZ" altLang="cs-CZ" sz="2400"/>
              <a:t>orotracheální či nasotracheální intubace</a:t>
            </a:r>
          </a:p>
          <a:p>
            <a:pPr>
              <a:buFontTx/>
              <a:buChar char="-"/>
            </a:pPr>
            <a:r>
              <a:rPr lang="cs-CZ" altLang="cs-CZ" sz="2400"/>
              <a:t>rourka může být armovaná či laserová</a:t>
            </a:r>
          </a:p>
          <a:p>
            <a:pPr>
              <a:buFontTx/>
              <a:buChar char="-"/>
            </a:pPr>
            <a:r>
              <a:rPr lang="cs-CZ" altLang="cs-CZ" sz="2400"/>
              <a:t>laryngeální maska</a:t>
            </a:r>
          </a:p>
          <a:p>
            <a:pPr>
              <a:buFontTx/>
              <a:buChar char="-"/>
            </a:pPr>
            <a:r>
              <a:rPr lang="cs-CZ" altLang="cs-CZ" sz="2400"/>
              <a:t>trysková ventilace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1EC09B0-C756-4C4D-AD99-96563147E0DC}"/>
              </a:ext>
            </a:extLst>
          </p:cNvPr>
          <p:cNvSpPr>
            <a:spLocks/>
          </p:cNvSpPr>
          <p:nvPr/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 b="1">
              <a:solidFill>
                <a:srgbClr val="D20A11"/>
              </a:solidFill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EEE20E7-D093-4777-9B74-7750F755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57338"/>
            <a:ext cx="2354263" cy="20240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1" name="Obrázek 2">
            <a:extLst>
              <a:ext uri="{FF2B5EF4-FFF2-40B4-BE49-F238E27FC236}">
                <a16:creationId xmlns:a16="http://schemas.microsoft.com/office/drawing/2014/main" id="{A282B01D-C500-41E1-841E-20580650E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6693" r="13953" b="21576"/>
          <a:stretch>
            <a:fillRect/>
          </a:stretch>
        </p:blipFill>
        <p:spPr bwMode="auto">
          <a:xfrm>
            <a:off x="179388" y="4292600"/>
            <a:ext cx="3527425" cy="1878013"/>
          </a:xfrm>
          <a:prstGeom prst="rect">
            <a:avLst/>
          </a:prstGeom>
          <a:noFill/>
          <a:ln w="2857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Obrázek 2">
            <a:extLst>
              <a:ext uri="{FF2B5EF4-FFF2-40B4-BE49-F238E27FC236}">
                <a16:creationId xmlns:a16="http://schemas.microsoft.com/office/drawing/2014/main" id="{BD040417-B775-46A8-A12A-E6A9666DC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r="12791" b="9587"/>
          <a:stretch>
            <a:fillRect/>
          </a:stretch>
        </p:blipFill>
        <p:spPr bwMode="auto">
          <a:xfrm>
            <a:off x="3851275" y="4292600"/>
            <a:ext cx="2592388" cy="1846263"/>
          </a:xfrm>
          <a:prstGeom prst="rect">
            <a:avLst/>
          </a:prstGeom>
          <a:noFill/>
          <a:ln w="19050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Obrázek 2">
            <a:extLst>
              <a:ext uri="{FF2B5EF4-FFF2-40B4-BE49-F238E27FC236}">
                <a16:creationId xmlns:a16="http://schemas.microsoft.com/office/drawing/2014/main" id="{2E3D040D-FC58-48F6-9CF2-C3173601A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/>
          <a:stretch>
            <a:fillRect/>
          </a:stretch>
        </p:blipFill>
        <p:spPr bwMode="auto">
          <a:xfrm>
            <a:off x="6588125" y="4287838"/>
            <a:ext cx="2555875" cy="1858962"/>
          </a:xfrm>
          <a:prstGeom prst="rect">
            <a:avLst/>
          </a:prstGeom>
          <a:noFill/>
          <a:ln w="2857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6E126B-3234-4E3F-A026-3ADB22A50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23"/>
    </mc:Choice>
    <mc:Fallback>
      <p:transition spd="slow" advTm="4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81C0E679-0816-4D7A-9525-BCEDAD81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Formy vysokofrekvenční ventilace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46516F-C34C-47B0-AD0A-4ECF40D61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Vysokofrekvenční ventilace přerušovaným přetlakem (HFPPV) frekvence 60-100c/</a:t>
            </a:r>
            <a:r>
              <a:rPr lang="cs-CZ" sz="2400" dirty="0" err="1"/>
              <a:t>min,VT</a:t>
            </a:r>
            <a:r>
              <a:rPr lang="cs-CZ" sz="2400" dirty="0"/>
              <a:t> 3-4 ml/kg, I:E  - 1:3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Vysokofrekvenční trysková ventilace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b="1" dirty="0"/>
              <a:t>                                  ( HFJV) fr.-100-400 c/min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Ultravysokofrekvenční</a:t>
            </a:r>
            <a:r>
              <a:rPr lang="cs-CZ" sz="2400" dirty="0"/>
              <a:t>  trysková ventilace (UHFJV)  fr 240-480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/>
              <a:t>     c/min.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Vysokofrekvenční oscilační ventilace (HFOV) dospělí 3,5 – 6 </a:t>
            </a:r>
            <a:r>
              <a:rPr lang="cs-CZ" sz="2400" dirty="0" err="1"/>
              <a:t>Hz,děti</a:t>
            </a:r>
            <a:r>
              <a:rPr lang="cs-CZ" sz="2400" dirty="0"/>
              <a:t> 10 – 15 Hz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DAD35F-5268-4219-A506-76CE29CB2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7"/>
    </mc:Choice>
    <mc:Fallback>
      <p:transition spd="slow" advTm="1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6">
            <a:extLst>
              <a:ext uri="{FF2B5EF4-FFF2-40B4-BE49-F238E27FC236}">
                <a16:creationId xmlns:a16="http://schemas.microsoft.com/office/drawing/2014/main" id="{BD3F40F6-D389-4954-AE3C-D80C41ABB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b="1"/>
              <a:t>Rozšířené předoperační vyšetření: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/>
              <a:t>ABR, spirometrie ? !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b="1"/>
              <a:t>Kdy indikovat poop. UPV?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b="1"/>
          </a:p>
          <a:p>
            <a:pPr eaLnBrk="1" hangingPunct="1"/>
            <a:r>
              <a:rPr lang="cs-CZ" altLang="cs-CZ" sz="2000" b="1"/>
              <a:t>Zajištění průchodnosti DC</a:t>
            </a:r>
          </a:p>
          <a:p>
            <a:pPr eaLnBrk="1" hangingPunct="1"/>
            <a:endParaRPr lang="cs-CZ" altLang="cs-CZ" sz="2000" b="1"/>
          </a:p>
          <a:p>
            <a:pPr eaLnBrk="1" hangingPunct="1"/>
            <a:r>
              <a:rPr lang="cs-CZ" altLang="cs-CZ" sz="2000" b="1"/>
              <a:t>Sy spánkové apnoe – domácí UPV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b="1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b="1"/>
              <a:t>Výkony v bronchiálním stromu -   trysková ventilace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b="1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b="1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 b="1"/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EE969E11-BF25-49C6-B9F6-F6E3AA290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354262" cy="202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Obrázek 1">
            <a:extLst>
              <a:ext uri="{FF2B5EF4-FFF2-40B4-BE49-F238E27FC236}">
                <a16:creationId xmlns:a16="http://schemas.microsoft.com/office/drawing/2014/main" id="{0293FDDA-3CC6-4D5D-9995-8D3A01F1E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t="62180" r="49052" b="22490"/>
          <a:stretch>
            <a:fillRect/>
          </a:stretch>
        </p:blipFill>
        <p:spPr bwMode="auto">
          <a:xfrm>
            <a:off x="6137275" y="773113"/>
            <a:ext cx="27336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2">
            <a:extLst>
              <a:ext uri="{FF2B5EF4-FFF2-40B4-BE49-F238E27FC236}">
                <a16:creationId xmlns:a16="http://schemas.microsoft.com/office/drawing/2014/main" id="{F7CB5E99-7A8F-4058-9FB8-DE4E1CAF1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4946650"/>
            <a:ext cx="21272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DB693AB-621D-47B7-87FE-B37368879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13"/>
    </mc:Choice>
    <mc:Fallback xmlns="">
      <p:transition spd="slow" advTm="7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ED4B65A2-45E7-40EF-88B1-5B1E7F87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HFJV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02E44C-B9BE-4A24-B42E-0A195A0A4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647700"/>
            <a:ext cx="8964612" cy="1196975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Základem systému je tryskový generátor proudu,  do jehož trysky je přiváděn plyn o vysokém tlaku,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b="1" dirty="0"/>
              <a:t>      který se po výstupu z trysky mění v nízkotlaký proud realizující výměnu plynů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EAEA54A-320E-4DD6-90A8-8AFBEBBF67D0}"/>
              </a:ext>
            </a:extLst>
          </p:cNvPr>
          <p:cNvSpPr txBox="1">
            <a:spLocks/>
          </p:cNvSpPr>
          <p:nvPr/>
        </p:nvSpPr>
        <p:spPr bwMode="auto">
          <a:xfrm>
            <a:off x="457200" y="1814513"/>
            <a:ext cx="5976938" cy="23764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/>
              <a:t>Jednoduchá obsluha</a:t>
            </a:r>
          </a:p>
          <a:p>
            <a:pPr>
              <a:defRPr/>
            </a:pPr>
            <a:r>
              <a:rPr lang="cs-CZ" sz="2000" dirty="0"/>
              <a:t>Nevyžaduje těsnící tracheální kanylu</a:t>
            </a:r>
          </a:p>
          <a:p>
            <a:pPr>
              <a:defRPr/>
            </a:pPr>
            <a:r>
              <a:rPr lang="cs-CZ" sz="2000" dirty="0"/>
              <a:t>Během celého cyklu je umožněna </a:t>
            </a:r>
            <a:r>
              <a:rPr lang="cs-CZ" sz="2000" dirty="0" err="1"/>
              <a:t>spont</a:t>
            </a:r>
            <a:r>
              <a:rPr lang="cs-CZ" sz="2000" dirty="0"/>
              <a:t>. ventilace</a:t>
            </a:r>
          </a:p>
          <a:p>
            <a:pPr>
              <a:defRPr/>
            </a:pPr>
            <a:r>
              <a:rPr lang="cs-CZ" sz="2000" dirty="0"/>
              <a:t>Programovatelná drenáž dýchacích cest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Impulsní efekt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</a:t>
            </a:r>
            <a:r>
              <a:rPr lang="cs-CZ" sz="2000" dirty="0" err="1"/>
              <a:t>Expulsní</a:t>
            </a:r>
            <a:r>
              <a:rPr lang="cs-CZ" sz="2000" dirty="0"/>
              <a:t> efekt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DFBEE50-34EE-4EE9-A4FE-5E64ACCAF980}"/>
              </a:ext>
            </a:extLst>
          </p:cNvPr>
          <p:cNvSpPr txBox="1">
            <a:spLocks/>
          </p:cNvSpPr>
          <p:nvPr/>
        </p:nvSpPr>
        <p:spPr bwMode="auto">
          <a:xfrm>
            <a:off x="4140200" y="4297363"/>
            <a:ext cx="4895850" cy="19129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/>
              <a:t>NEVÝHODY</a:t>
            </a:r>
          </a:p>
          <a:p>
            <a:pPr>
              <a:defRPr/>
            </a:pPr>
            <a:r>
              <a:rPr lang="cs-CZ" sz="2400" dirty="0"/>
              <a:t>Problematické zvlhčování</a:t>
            </a:r>
          </a:p>
          <a:p>
            <a:pPr>
              <a:defRPr/>
            </a:pPr>
            <a:r>
              <a:rPr lang="cs-CZ" sz="2400" dirty="0"/>
              <a:t>Obtížný monitoring</a:t>
            </a:r>
          </a:p>
          <a:p>
            <a:pPr>
              <a:defRPr/>
            </a:pPr>
            <a:r>
              <a:rPr lang="cs-CZ" sz="2400" dirty="0"/>
              <a:t>Při vyšších frekvencích auto PEEP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C6BB200-ECDE-484B-A338-4E7AD8C97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27"/>
    </mc:Choice>
    <mc:Fallback>
      <p:transition spd="slow" advTm="6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7CFB98DF-E152-4844-859C-294B6A37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Indikace HFJV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2E8BF40E-216A-44AA-AC55-205C50D1A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2159000"/>
          </a:xfrm>
        </p:spPr>
        <p:txBody>
          <a:bodyPr/>
          <a:lstStyle/>
          <a:p>
            <a:r>
              <a:rPr lang="cs-CZ" altLang="cs-CZ" sz="2400"/>
              <a:t>Ventilace v urgentních situacích a při transportu</a:t>
            </a:r>
          </a:p>
          <a:p>
            <a:r>
              <a:rPr lang="cs-CZ" altLang="cs-CZ" sz="2400"/>
              <a:t>Toaleta dýchacích cest </a:t>
            </a:r>
          </a:p>
          <a:p>
            <a:r>
              <a:rPr lang="cs-CZ" altLang="cs-CZ" sz="2400"/>
              <a:t>Některé hypoxické stavy nereagující na klasickou ventilaci</a:t>
            </a:r>
          </a:p>
          <a:p>
            <a:r>
              <a:rPr lang="cs-CZ" altLang="cs-CZ" sz="3600" b="1">
                <a:solidFill>
                  <a:srgbClr val="FF0000"/>
                </a:solidFill>
              </a:rPr>
              <a:t>ORL a hrudní chirurgie</a:t>
            </a:r>
          </a:p>
        </p:txBody>
      </p:sp>
      <p:pic>
        <p:nvPicPr>
          <p:cNvPr id="27652" name="Obrázek 4">
            <a:extLst>
              <a:ext uri="{FF2B5EF4-FFF2-40B4-BE49-F238E27FC236}">
                <a16:creationId xmlns:a16="http://schemas.microsoft.com/office/drawing/2014/main" id="{8CB8EEC8-701F-4F14-B634-28421A58D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5733" b="13115"/>
          <a:stretch>
            <a:fillRect/>
          </a:stretch>
        </p:blipFill>
        <p:spPr bwMode="auto">
          <a:xfrm>
            <a:off x="3502025" y="3265488"/>
            <a:ext cx="5184775" cy="282733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8699800-D425-47C9-8602-7AC34FE2D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5"/>
    </mc:Choice>
    <mc:Fallback>
      <p:transition spd="slow" advTm="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E9DCFFA0-68A1-4A66-A13A-834C0E3E94B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Ventilátor PARAVENT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E027A3-830D-4AD5-BD0C-736ED7A969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765175"/>
            <a:ext cx="8229600" cy="5360988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400" dirty="0"/>
              <a:t>Elektronicky řízený vysokofrekvenční tryskový ventilátor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dirty="0"/>
              <a:t>Frekvence 20-40-120-180 cyklů za  min.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dirty="0"/>
              <a:t>Insuflační tlak  0-600kPa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dirty="0"/>
              <a:t>Insuflační tlak se mění na ventilační proud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sz="2400" dirty="0"/>
              <a:t>v závislosti na trysce ( I,II,</a:t>
            </a:r>
            <a:r>
              <a:rPr lang="cs-CZ" sz="2400" b="1" dirty="0"/>
              <a:t>III</a:t>
            </a:r>
            <a:r>
              <a:rPr lang="cs-CZ" sz="2400" dirty="0"/>
              <a:t>)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sz="2400" dirty="0"/>
              <a:t>               - čím větší číslo tím vyšší proud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dirty="0"/>
              <a:t>I:E    1:2.1:1.2:1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400" dirty="0"/>
              <a:t>Zařízení na snížení </a:t>
            </a:r>
            <a:r>
              <a:rPr lang="cs-CZ" sz="2400" dirty="0" err="1"/>
              <a:t>autoPEEPu</a:t>
            </a:r>
            <a:r>
              <a:rPr lang="cs-CZ" sz="2400" dirty="0"/>
              <a:t>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sz="2400" dirty="0"/>
              <a:t>                                                   (protiproud)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  <p:pic>
        <p:nvPicPr>
          <p:cNvPr id="28676" name="Obrázek 3">
            <a:extLst>
              <a:ext uri="{FF2B5EF4-FFF2-40B4-BE49-F238E27FC236}">
                <a16:creationId xmlns:a16="http://schemas.microsoft.com/office/drawing/2014/main" id="{5541C8FC-5A10-4C2C-8188-F12092DC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20609" r="8934" b="19551"/>
          <a:stretch>
            <a:fillRect/>
          </a:stretch>
        </p:blipFill>
        <p:spPr bwMode="auto">
          <a:xfrm>
            <a:off x="6119813" y="1700213"/>
            <a:ext cx="3024187" cy="41036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C8A6D9-3141-49CF-A3E4-9E6BDC2C9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87"/>
    </mc:Choice>
    <mc:Fallback>
      <p:transition spd="slow" advTm="7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2">
            <a:extLst>
              <a:ext uri="{FF2B5EF4-FFF2-40B4-BE49-F238E27FC236}">
                <a16:creationId xmlns:a16="http://schemas.microsoft.com/office/drawing/2014/main" id="{416EEC9D-02EA-4055-B68E-08326ACED9DA}"/>
              </a:ext>
            </a:extLst>
          </p:cNvPr>
          <p:cNvPicPr>
            <a:picLocks noGrp="1" noChangeAspect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/>
          <a:stretch>
            <a:fillRect/>
          </a:stretch>
        </p:blipFill>
        <p:spPr>
          <a:xfrm>
            <a:off x="5148263" y="836613"/>
            <a:ext cx="3827462" cy="2152650"/>
          </a:xfrm>
          <a:noFill/>
          <a:ln w="28575">
            <a:solidFill>
              <a:srgbClr val="D20A11"/>
            </a:solidFill>
            <a:miter lim="800000"/>
            <a:headEnd/>
            <a:tailEnd/>
          </a:ln>
        </p:spPr>
      </p:pic>
      <p:sp>
        <p:nvSpPr>
          <p:cNvPr id="29699" name="Rectangle 5">
            <a:extLst>
              <a:ext uri="{FF2B5EF4-FFF2-40B4-BE49-F238E27FC236}">
                <a16:creationId xmlns:a16="http://schemas.microsoft.com/office/drawing/2014/main" id="{3661E65A-D82A-4B1F-9A6E-04D023C01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493236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Frekvence 120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I:E  1:1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Insuflační tlak 250-300 kPa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Napojení na rigidní bronchoskop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Insuflační tlak reguluje účinnost ventilace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 pohyby hrudníku, SpO2)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tlak v dýchacích cestách by neměl  překročit 5 kPa</a:t>
            </a:r>
          </a:p>
        </p:txBody>
      </p:sp>
      <p:pic>
        <p:nvPicPr>
          <p:cNvPr id="29700" name="Obrázek 2">
            <a:extLst>
              <a:ext uri="{FF2B5EF4-FFF2-40B4-BE49-F238E27FC236}">
                <a16:creationId xmlns:a16="http://schemas.microsoft.com/office/drawing/2014/main" id="{12D985EE-04B5-4155-B14D-F3F836703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207"/>
          <a:stretch>
            <a:fillRect/>
          </a:stretch>
        </p:blipFill>
        <p:spPr bwMode="auto">
          <a:xfrm>
            <a:off x="5148263" y="3429000"/>
            <a:ext cx="3744912" cy="2185988"/>
          </a:xfrm>
          <a:prstGeom prst="rect">
            <a:avLst/>
          </a:prstGeom>
          <a:noFill/>
          <a:ln w="2857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85BB85-6BE5-4F59-B642-74BBA2CE6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04"/>
    </mc:Choice>
    <mc:Fallback>
      <p:transition spd="slow" advTm="3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E87DD408-8FCC-458B-885A-7185DCC1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Připojení trysky k ventilátoru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3A2F5C-1121-4E74-AF8D-75ED1F067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V případě ventilace na endoskopickém centru vybereme trysku č. 5 ( pasuje do jejich rigidního bronchoskopu)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Červenou</a:t>
            </a:r>
            <a:r>
              <a:rPr lang="cs-CZ" sz="2400" dirty="0"/>
              <a:t> zapojíme do  trysky III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>
                <a:solidFill>
                  <a:srgbClr val="00B050"/>
                </a:solidFill>
              </a:rPr>
              <a:t>Zelenou</a:t>
            </a:r>
            <a:r>
              <a:rPr lang="cs-CZ" sz="2400" dirty="0"/>
              <a:t> zapojíme proti červené(je to protiproud)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Šedou(měření tlaku) zapojíme nejdistálněji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30724" name="Obrázek 4">
            <a:extLst>
              <a:ext uri="{FF2B5EF4-FFF2-40B4-BE49-F238E27FC236}">
                <a16:creationId xmlns:a16="http://schemas.microsoft.com/office/drawing/2014/main" id="{38ADDE11-D509-4A80-B38A-DD00A9A50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t="32466" r="19650" b="17696"/>
          <a:stretch>
            <a:fillRect/>
          </a:stretch>
        </p:blipFill>
        <p:spPr bwMode="auto">
          <a:xfrm>
            <a:off x="5867400" y="1628775"/>
            <a:ext cx="2592388" cy="11795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E77E68E-E1F8-46AE-931D-5E49269B5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0177" t="-7535" r="-873" b="24881"/>
          <a:stretch/>
        </p:blipFill>
        <p:spPr>
          <a:xfrm>
            <a:off x="755650" y="3429000"/>
            <a:ext cx="2371725" cy="1560513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56B14B-230C-4EAB-9FE4-5BAF3B4BA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6279" t="27365" r="14070" b="18269"/>
          <a:stretch/>
        </p:blipFill>
        <p:spPr>
          <a:xfrm>
            <a:off x="5076825" y="3449638"/>
            <a:ext cx="3001963" cy="153987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0E0BE9-23AE-444D-A9BB-D9181D9A4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2"/>
    </mc:Choice>
    <mc:Fallback>
      <p:transition spd="slow" advTm="2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7122763F-7658-4992-A0CE-F0E8C6E0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Vedení anestezie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F1F9E1-0F34-4014-B0C3-E1C3F841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Úvod – (</a:t>
            </a:r>
            <a:r>
              <a:rPr lang="cs-CZ" sz="2800" dirty="0" err="1"/>
              <a:t>Propopfol</a:t>
            </a:r>
            <a:r>
              <a:rPr lang="cs-CZ" sz="2800" dirty="0"/>
              <a:t>, </a:t>
            </a:r>
            <a:r>
              <a:rPr lang="cs-CZ" sz="2800" dirty="0" err="1"/>
              <a:t>Hypnomidát</a:t>
            </a:r>
            <a:r>
              <a:rPr lang="cs-CZ" sz="2800" dirty="0"/>
              <a:t>, </a:t>
            </a:r>
            <a:r>
              <a:rPr lang="cs-CZ" sz="2800" dirty="0" err="1"/>
              <a:t>Rapifen</a:t>
            </a:r>
            <a:r>
              <a:rPr lang="cs-CZ" sz="2800" dirty="0"/>
              <a:t>, SFNT)</a:t>
            </a:r>
          </a:p>
          <a:p>
            <a:pPr>
              <a:defRPr/>
            </a:pPr>
            <a:r>
              <a:rPr lang="cs-CZ" sz="2800" dirty="0"/>
              <a:t>Relaxace – </a:t>
            </a:r>
            <a:r>
              <a:rPr lang="cs-CZ" sz="2800" b="1" dirty="0" err="1">
                <a:solidFill>
                  <a:srgbClr val="D20A11"/>
                </a:solidFill>
              </a:rPr>
              <a:t>Rocuronium</a:t>
            </a:r>
            <a:r>
              <a:rPr lang="cs-CZ" sz="2800" dirty="0"/>
              <a:t>, SCHJ + </a:t>
            </a:r>
            <a:r>
              <a:rPr lang="cs-CZ" sz="2800" dirty="0" err="1"/>
              <a:t>Cisatrakurium</a:t>
            </a:r>
            <a:endParaRPr lang="cs-CZ" sz="2800" dirty="0"/>
          </a:p>
          <a:p>
            <a:pPr>
              <a:defRPr/>
            </a:pPr>
            <a:r>
              <a:rPr lang="cs-CZ" sz="2800" dirty="0" err="1"/>
              <a:t>Preoxygenace</a:t>
            </a:r>
            <a:endParaRPr lang="cs-CZ" sz="2800" dirty="0"/>
          </a:p>
          <a:p>
            <a:pPr>
              <a:defRPr/>
            </a:pPr>
            <a:r>
              <a:rPr lang="cs-CZ" sz="2800" dirty="0"/>
              <a:t>Intubace rigidním bronchoskopem – lékař KTRN</a:t>
            </a:r>
          </a:p>
          <a:p>
            <a:pPr>
              <a:defRPr/>
            </a:pPr>
            <a:r>
              <a:rPr lang="cs-CZ" sz="2800" dirty="0"/>
              <a:t>Napojení na ventilátor </a:t>
            </a:r>
            <a:r>
              <a:rPr lang="cs-CZ" sz="2800" dirty="0" err="1"/>
              <a:t>Paravent</a:t>
            </a:r>
            <a:r>
              <a:rPr lang="cs-CZ" sz="2800" dirty="0"/>
              <a:t> přes rigidní bronchoskop</a:t>
            </a:r>
          </a:p>
          <a:p>
            <a:pPr>
              <a:defRPr/>
            </a:pPr>
            <a:r>
              <a:rPr lang="cs-CZ" sz="2800" dirty="0"/>
              <a:t>Vedení anestezie – TIVA</a:t>
            </a:r>
          </a:p>
          <a:p>
            <a:pPr>
              <a:defRPr/>
            </a:pPr>
            <a:r>
              <a:rPr lang="cs-CZ" sz="2800" dirty="0"/>
              <a:t>Při poklesu SpO</a:t>
            </a:r>
            <a:r>
              <a:rPr lang="cs-CZ" sz="2800" baseline="-25000" dirty="0"/>
              <a:t>2</a:t>
            </a:r>
            <a:r>
              <a:rPr lang="cs-CZ" sz="2800" dirty="0"/>
              <a:t> pod 85 – 80 % odpojíme pacienta od ventilátoru </a:t>
            </a:r>
            <a:r>
              <a:rPr lang="cs-CZ" sz="2800" dirty="0" err="1"/>
              <a:t>Paravent</a:t>
            </a:r>
            <a:r>
              <a:rPr lang="cs-CZ" sz="2800" dirty="0"/>
              <a:t> a napojíme na dýchací okruh anesteziologického přístroje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31748" name="Obrázek 3">
            <a:extLst>
              <a:ext uri="{FF2B5EF4-FFF2-40B4-BE49-F238E27FC236}">
                <a16:creationId xmlns:a16="http://schemas.microsoft.com/office/drawing/2014/main" id="{1E805219-39D6-4E3C-AD94-46337F76A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18182"/>
          <a:stretch>
            <a:fillRect/>
          </a:stretch>
        </p:blipFill>
        <p:spPr bwMode="auto">
          <a:xfrm>
            <a:off x="6508750" y="5229225"/>
            <a:ext cx="2311400" cy="137636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9361AB-57A4-4D27-85E3-F0A8EDFD6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10"/>
    </mc:Choice>
    <mc:Fallback>
      <p:transition spd="slow" advTm="8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C2D277DB-C41E-4E4D-A05E-2F66A809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Vedení anestezie  - pokračování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635777-7811-40F0-8866-763F65983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Manuálně </a:t>
            </a:r>
            <a:r>
              <a:rPr lang="cs-CZ" sz="2800" dirty="0" err="1"/>
              <a:t>prodýcháváme</a:t>
            </a:r>
            <a:r>
              <a:rPr lang="cs-CZ" sz="2800" dirty="0"/>
              <a:t> přes anesteziologický přístroj 100% O</a:t>
            </a:r>
            <a:r>
              <a:rPr lang="cs-CZ" sz="2800" baseline="-25000" dirty="0"/>
              <a:t>2</a:t>
            </a:r>
            <a:r>
              <a:rPr lang="cs-CZ" sz="2800" dirty="0"/>
              <a:t> – nutná spolupráce  sestry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800" dirty="0"/>
              <a:t>                                                                          (drží by </a:t>
            </a:r>
            <a:r>
              <a:rPr lang="cs-CZ" sz="2800" dirty="0" err="1"/>
              <a:t>pass</a:t>
            </a:r>
            <a:r>
              <a:rPr lang="cs-CZ" sz="2800" dirty="0"/>
              <a:t>)</a:t>
            </a:r>
          </a:p>
          <a:p>
            <a:pPr>
              <a:defRPr/>
            </a:pPr>
            <a:r>
              <a:rPr lang="cs-CZ" sz="2800" dirty="0"/>
              <a:t>Po dosažení uspokojivé SpO</a:t>
            </a:r>
            <a:r>
              <a:rPr lang="cs-CZ" sz="2800" baseline="-25000" dirty="0"/>
              <a:t>2</a:t>
            </a:r>
            <a:r>
              <a:rPr lang="cs-CZ" sz="2800" dirty="0"/>
              <a:t> opět napojíme na ventilátor </a:t>
            </a:r>
            <a:r>
              <a:rPr lang="cs-CZ" sz="2800" dirty="0" err="1"/>
              <a:t>Paravent</a:t>
            </a:r>
            <a:r>
              <a:rPr lang="cs-CZ" sz="2800" dirty="0"/>
              <a:t>  - výkon pokračuje</a:t>
            </a:r>
          </a:p>
          <a:p>
            <a:pPr>
              <a:defRPr/>
            </a:pPr>
            <a:r>
              <a:rPr lang="cs-CZ" sz="2800" dirty="0"/>
              <a:t>Po ukončení výkonu vypneme TIVU</a:t>
            </a:r>
          </a:p>
          <a:p>
            <a:pPr>
              <a:defRPr/>
            </a:pPr>
            <a:r>
              <a:rPr lang="cs-CZ" sz="2800" dirty="0"/>
              <a:t>podáme </a:t>
            </a:r>
            <a:r>
              <a:rPr lang="cs-CZ" sz="2800" dirty="0" err="1"/>
              <a:t>Solumedrol</a:t>
            </a:r>
            <a:r>
              <a:rPr lang="cs-CZ" sz="2800" dirty="0"/>
              <a:t> v dávce 80-125 mg,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800" dirty="0"/>
              <a:t>                    </a:t>
            </a:r>
            <a:r>
              <a:rPr lang="cs-CZ" sz="2800" dirty="0" err="1"/>
              <a:t>Synthophyllin</a:t>
            </a:r>
            <a:r>
              <a:rPr lang="cs-CZ" sz="2800" dirty="0"/>
              <a:t> 240 mg</a:t>
            </a:r>
          </a:p>
          <a:p>
            <a:pPr>
              <a:defRPr/>
            </a:pPr>
            <a:r>
              <a:rPr lang="cs-CZ" sz="2800" dirty="0"/>
              <a:t>Při uspokojivé SpO</a:t>
            </a:r>
            <a:r>
              <a:rPr lang="cs-CZ" sz="2800" baseline="-25000" dirty="0"/>
              <a:t>2</a:t>
            </a:r>
            <a:r>
              <a:rPr lang="cs-CZ" sz="2800" dirty="0"/>
              <a:t> pokračujeme ventilací PARAVENTEM </a:t>
            </a:r>
          </a:p>
          <a:p>
            <a:pPr>
              <a:defRPr/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421BC1A-09B6-4348-A35D-07B6E5A73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99"/>
    </mc:Choice>
    <mc:Fallback>
      <p:transition spd="slow" advTm="7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03E44341-4357-4160-8218-504DCA5C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Vedení anestezie - pokračování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31377D-112E-4352-97DD-0D8EE27A8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Odsajeme z dutiny ústní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Provedeme  </a:t>
            </a:r>
            <a:r>
              <a:rPr lang="cs-CZ" sz="2400" dirty="0" err="1"/>
              <a:t>dekurarizaci</a:t>
            </a:r>
            <a:r>
              <a:rPr lang="cs-CZ" sz="2400" dirty="0"/>
              <a:t> ( </a:t>
            </a:r>
            <a:r>
              <a:rPr lang="cs-CZ" sz="2400" dirty="0" err="1"/>
              <a:t>Bridion</a:t>
            </a:r>
            <a:r>
              <a:rPr lang="cs-CZ" sz="2400" dirty="0"/>
              <a:t>,….)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Po </a:t>
            </a:r>
            <a:r>
              <a:rPr lang="cs-CZ" sz="2400" dirty="0" err="1"/>
              <a:t>extubaci</a:t>
            </a:r>
            <a:r>
              <a:rPr lang="cs-CZ" sz="2400" dirty="0"/>
              <a:t> -  O</a:t>
            </a:r>
            <a:r>
              <a:rPr lang="cs-CZ" sz="2400" baseline="-25000" dirty="0"/>
              <a:t>2</a:t>
            </a:r>
            <a:r>
              <a:rPr lang="cs-CZ" sz="2400" dirty="0"/>
              <a:t> maskou , v případě potřeby odsáváme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Probuzeného pacienta převezeme na dospávání v poloze v polosedě, podáváme kyslík maskou a monitorujeme vit. funkce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KOMPLIKACE: intubace běžnou kanylou, transport na JIP KNPT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/>
              <a:t>                                                                           (zajišťuje lékař KNPT)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</p:txBody>
      </p:sp>
      <p:pic>
        <p:nvPicPr>
          <p:cNvPr id="33796" name="Obrázek 3" descr="Obsah obrázku interiér, strop, osoba, kuchyně&#10;&#10;Popis byl vytvořen automaticky">
            <a:extLst>
              <a:ext uri="{FF2B5EF4-FFF2-40B4-BE49-F238E27FC236}">
                <a16:creationId xmlns:a16="http://schemas.microsoft.com/office/drawing/2014/main" id="{57DA23F6-7B18-43C3-8E3F-5906442E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3975"/>
            <a:ext cx="18478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53A3BE-C21F-4321-ADA5-248E457B4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23"/>
    </mc:Choice>
    <mc:Fallback>
      <p:transition spd="slow" advTm="7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E16D157C-C7D7-4F07-BD94-F91014356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981075"/>
            <a:ext cx="378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Arial" panose="020B0604020202020204" pitchFamily="34" charset="0"/>
              </a:rPr>
              <a:t>operace v oblasti ucha</a:t>
            </a:r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247D4A0C-FCC3-4025-B166-DC5AB2592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470025"/>
            <a:ext cx="7273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mikrochirurgie - k místní infltraci adrenalin v ředění 1: 100 000</a:t>
            </a:r>
          </a:p>
        </p:txBody>
      </p:sp>
      <p:sp>
        <p:nvSpPr>
          <p:cNvPr id="34820" name="Rectangle 8">
            <a:extLst>
              <a:ext uri="{FF2B5EF4-FFF2-40B4-BE49-F238E27FC236}">
                <a16:creationId xmlns:a16="http://schemas.microsoft.com/office/drawing/2014/main" id="{EC04082C-5C1E-4D42-824F-3365E3523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2133600"/>
            <a:ext cx="4886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Arial" panose="020B0604020202020204" pitchFamily="34" charset="0"/>
              </a:rPr>
              <a:t>operace v oblasti nosu a dutin</a:t>
            </a:r>
          </a:p>
        </p:txBody>
      </p:sp>
      <p:sp>
        <p:nvSpPr>
          <p:cNvPr id="34821" name="Rectangle 9">
            <a:extLst>
              <a:ext uri="{FF2B5EF4-FFF2-40B4-BE49-F238E27FC236}">
                <a16:creationId xmlns:a16="http://schemas.microsoft.com/office/drawing/2014/main" id="{77D3A2A5-2C36-4947-B167-A6A44A70D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838450"/>
            <a:ext cx="7769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nebezpečí aspirace nebo zatečení krve -  tamponáda hypofaryngu</a:t>
            </a:r>
          </a:p>
        </p:txBody>
      </p:sp>
      <p:pic>
        <p:nvPicPr>
          <p:cNvPr id="34822" name="Picture 10" descr="DSC_0921">
            <a:extLst>
              <a:ext uri="{FF2B5EF4-FFF2-40B4-BE49-F238E27FC236}">
                <a16:creationId xmlns:a16="http://schemas.microsoft.com/office/drawing/2014/main" id="{D8477CE4-D199-4258-8A12-01DBCDE0C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3284538"/>
            <a:ext cx="1822450" cy="3240087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11" descr="DSC_0918">
            <a:extLst>
              <a:ext uri="{FF2B5EF4-FFF2-40B4-BE49-F238E27FC236}">
                <a16:creationId xmlns:a16="http://schemas.microsoft.com/office/drawing/2014/main" id="{B0DB1737-7E6D-48C6-A6A5-9806E821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4"/>
          <a:stretch>
            <a:fillRect/>
          </a:stretch>
        </p:blipFill>
        <p:spPr bwMode="auto">
          <a:xfrm>
            <a:off x="3408363" y="3284538"/>
            <a:ext cx="2720975" cy="31686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Rectangle 12">
            <a:extLst>
              <a:ext uri="{FF2B5EF4-FFF2-40B4-BE49-F238E27FC236}">
                <a16:creationId xmlns:a16="http://schemas.microsoft.com/office/drawing/2014/main" id="{51293773-1274-43A5-8EFF-C1ECF754A028}"/>
              </a:ext>
            </a:extLst>
          </p:cNvPr>
          <p:cNvSpPr>
            <a:spLocks noChangeArrowheads="1"/>
          </p:cNvSpPr>
          <p:nvPr/>
        </p:nvSpPr>
        <p:spPr bwMode="auto">
          <a:xfrm rot="-3906022">
            <a:off x="3644107" y="5723731"/>
            <a:ext cx="914400" cy="500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4825" name="Picture 13" descr="DSC_0916">
            <a:extLst>
              <a:ext uri="{FF2B5EF4-FFF2-40B4-BE49-F238E27FC236}">
                <a16:creationId xmlns:a16="http://schemas.microsoft.com/office/drawing/2014/main" id="{639C822B-3482-450D-A960-F540D3E3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4" r="13266" b="35468"/>
          <a:stretch>
            <a:fillRect/>
          </a:stretch>
        </p:blipFill>
        <p:spPr bwMode="auto">
          <a:xfrm>
            <a:off x="250825" y="3284538"/>
            <a:ext cx="2882900" cy="27971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Rectangle 14">
            <a:extLst>
              <a:ext uri="{FF2B5EF4-FFF2-40B4-BE49-F238E27FC236}">
                <a16:creationId xmlns:a16="http://schemas.microsoft.com/office/drawing/2014/main" id="{94968FB6-30F9-438D-9F8F-F42271FBD03C}"/>
              </a:ext>
            </a:extLst>
          </p:cNvPr>
          <p:cNvSpPr>
            <a:spLocks noChangeArrowheads="1"/>
          </p:cNvSpPr>
          <p:nvPr/>
        </p:nvSpPr>
        <p:spPr bwMode="auto">
          <a:xfrm rot="-3906022">
            <a:off x="549275" y="5148263"/>
            <a:ext cx="769938" cy="500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0F81D79-5E61-4ED7-A269-3961901A1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28"/>
    </mc:Choice>
    <mc:Fallback>
      <p:transition spd="slow" advTm="7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1C03C108-E4D6-4169-9A7A-A693F8511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700" y="260350"/>
            <a:ext cx="655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Arial" panose="020B0604020202020204" pitchFamily="34" charset="0"/>
              </a:rPr>
              <a:t>Operační výkony v oblasti dýchacích cest</a:t>
            </a:r>
          </a:p>
        </p:txBody>
      </p:sp>
      <p:sp>
        <p:nvSpPr>
          <p:cNvPr id="35843" name="Text Box 5">
            <a:extLst>
              <a:ext uri="{FF2B5EF4-FFF2-40B4-BE49-F238E27FC236}">
                <a16:creationId xmlns:a16="http://schemas.microsoft.com/office/drawing/2014/main" id="{8B4D563C-035F-4C2E-B565-DF534F97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765175"/>
            <a:ext cx="471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Laryngektomie a resekční výkony</a:t>
            </a:r>
          </a:p>
        </p:txBody>
      </p:sp>
      <p:sp>
        <p:nvSpPr>
          <p:cNvPr id="35844" name="Rectangle 7">
            <a:extLst>
              <a:ext uri="{FF2B5EF4-FFF2-40B4-BE49-F238E27FC236}">
                <a16:creationId xmlns:a16="http://schemas.microsoft.com/office/drawing/2014/main" id="{74C3ABC3-69EA-45DE-9994-D11CCA32330C}"/>
              </a:ext>
            </a:extLst>
          </p:cNvPr>
          <p:cNvSpPr>
            <a:spLocks noChangeArrowheads="1"/>
          </p:cNvSpPr>
          <p:nvPr/>
        </p:nvSpPr>
        <p:spPr bwMode="auto">
          <a:xfrm rot="-2922506">
            <a:off x="6326982" y="2839244"/>
            <a:ext cx="914400" cy="846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5845" name="Rectangle 8">
            <a:extLst>
              <a:ext uri="{FF2B5EF4-FFF2-40B4-BE49-F238E27FC236}">
                <a16:creationId xmlns:a16="http://schemas.microsoft.com/office/drawing/2014/main" id="{6905C8A8-C0E4-441A-9ADF-470EDE4A8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41438"/>
            <a:ext cx="5464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12604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12604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12604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>
                <a:latin typeface="Arial" panose="020B0604020202020204" pitchFamily="34" charset="0"/>
              </a:rPr>
              <a:t>časově náročné 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>
                <a:latin typeface="Arial" panose="020B0604020202020204" pitchFamily="34" charset="0"/>
              </a:rPr>
              <a:t>spolupráce různých operačních týmů 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>
                <a:latin typeface="Arial" panose="020B0604020202020204" pitchFamily="34" charset="0"/>
              </a:rPr>
              <a:t>bohatě inervovaná reflexogenní oblast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Tx/>
              <a:buChar char="•"/>
            </a:pPr>
            <a:r>
              <a:rPr lang="cs-CZ" altLang="cs-CZ" sz="2400">
                <a:latin typeface="Arial" panose="020B0604020202020204" pitchFamily="34" charset="0"/>
              </a:rPr>
              <a:t>variabilní krevní ztráta </a:t>
            </a:r>
          </a:p>
        </p:txBody>
      </p:sp>
      <p:sp>
        <p:nvSpPr>
          <p:cNvPr id="35846" name="Rectangle 9">
            <a:extLst>
              <a:ext uri="{FF2B5EF4-FFF2-40B4-BE49-F238E27FC236}">
                <a16:creationId xmlns:a16="http://schemas.microsoft.com/office/drawing/2014/main" id="{ADF59900-5DCA-40F6-AF27-A2AE3FE93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860800"/>
            <a:ext cx="7908925" cy="2282825"/>
          </a:xfrm>
          <a:prstGeom prst="rect">
            <a:avLst/>
          </a:prstGeom>
          <a:solidFill>
            <a:srgbClr val="D20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12604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12604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12604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12604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 CA s řízenou ventilací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 intubace, tracheostomie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 monitoring - neinvazivní, invazivní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 peroperační laboratorních vyšetření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 po výkonu výrazný otok měkkých tkání (48 - 72 hod)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 pooperační péče na lůžkách JIP nebo ARO</a:t>
            </a:r>
          </a:p>
        </p:txBody>
      </p:sp>
      <p:pic>
        <p:nvPicPr>
          <p:cNvPr id="35847" name="Picture 6" descr="DSC_0922">
            <a:extLst>
              <a:ext uri="{FF2B5EF4-FFF2-40B4-BE49-F238E27FC236}">
                <a16:creationId xmlns:a16="http://schemas.microsoft.com/office/drawing/2014/main" id="{CC4D653F-61B4-420F-B135-B1C1D038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5" b="16414"/>
          <a:stretch>
            <a:fillRect/>
          </a:stretch>
        </p:blipFill>
        <p:spPr bwMode="auto">
          <a:xfrm>
            <a:off x="5867400" y="908050"/>
            <a:ext cx="2955925" cy="3671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A3FBC72-78AC-4E4D-885E-46C16D75E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23"/>
    </mc:Choice>
    <mc:Fallback>
      <p:transition spd="slow" advTm="15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DE0483B-F4DF-4786-9012-F2AA0B1E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6250"/>
            <a:ext cx="5483225" cy="495300"/>
          </a:xfrm>
        </p:spPr>
        <p:txBody>
          <a:bodyPr/>
          <a:lstStyle/>
          <a:p>
            <a:r>
              <a:rPr lang="cs-CZ" altLang="cs-CZ" sz="2800"/>
              <a:t>Předoperační vyšetření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324663D-7046-480B-90D5-B39A3FA9C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557338"/>
            <a:ext cx="8435975" cy="4857750"/>
          </a:xfrm>
        </p:spPr>
        <p:txBody>
          <a:bodyPr/>
          <a:lstStyle/>
          <a:p>
            <a:pPr>
              <a:buClr>
                <a:srgbClr val="D20A11"/>
              </a:buClr>
              <a:buFontTx/>
              <a:buChar char="•"/>
            </a:pPr>
            <a:r>
              <a:rPr lang="cs-CZ" altLang="cs-CZ" sz="2800" b="1"/>
              <a:t>Anamnéza</a:t>
            </a:r>
          </a:p>
          <a:p>
            <a:pPr>
              <a:buClr>
                <a:srgbClr val="D20A11"/>
              </a:buClr>
              <a:buFontTx/>
              <a:buChar char="•"/>
            </a:pPr>
            <a:r>
              <a:rPr lang="cs-CZ" altLang="cs-CZ" sz="2800" b="1"/>
              <a:t>Klinické vyšetření</a:t>
            </a:r>
          </a:p>
          <a:p>
            <a:pPr>
              <a:buClr>
                <a:srgbClr val="D20A11"/>
              </a:buClr>
              <a:buFontTx/>
              <a:buChar char="•"/>
            </a:pPr>
            <a:r>
              <a:rPr lang="cs-CZ" altLang="cs-CZ" sz="2800" b="1"/>
              <a:t>Laboratorní a pomocná vyšetření</a:t>
            </a:r>
          </a:p>
          <a:p>
            <a:pPr>
              <a:buClr>
                <a:srgbClr val="D20A11"/>
              </a:buClr>
              <a:buFontTx/>
              <a:buChar char="•"/>
            </a:pPr>
            <a:r>
              <a:rPr lang="cs-CZ" altLang="cs-CZ" sz="2800" b="1"/>
              <a:t>Konziliární vyšetření – specialista</a:t>
            </a:r>
          </a:p>
          <a:p>
            <a:pPr>
              <a:buClr>
                <a:srgbClr val="D20A11"/>
              </a:buClr>
              <a:buFontTx/>
              <a:buChar char="•"/>
            </a:pPr>
            <a:endParaRPr lang="cs-CZ" altLang="cs-CZ" sz="2800" b="1"/>
          </a:p>
          <a:p>
            <a:pPr>
              <a:buClr>
                <a:srgbClr val="D20A11"/>
              </a:buClr>
              <a:buFontTx/>
              <a:buNone/>
            </a:pPr>
            <a:r>
              <a:rPr lang="cs-CZ" altLang="cs-CZ" sz="2800" b="1"/>
              <a:t>Platnost vyšetření:</a:t>
            </a:r>
          </a:p>
          <a:p>
            <a:pPr>
              <a:buClr>
                <a:srgbClr val="D20A11"/>
              </a:buClr>
              <a:buFontTx/>
              <a:buChar char="•"/>
            </a:pPr>
            <a:r>
              <a:rPr lang="cs-CZ" altLang="cs-CZ" sz="2400" b="1"/>
              <a:t>Dospělí 1 měsíc – u kompenzovaných pacientů</a:t>
            </a:r>
          </a:p>
          <a:p>
            <a:pPr>
              <a:buClr>
                <a:srgbClr val="D20A11"/>
              </a:buClr>
              <a:buFontTx/>
              <a:buChar char="•"/>
            </a:pPr>
            <a:r>
              <a:rPr lang="cs-CZ" altLang="cs-CZ" sz="2400" b="1"/>
              <a:t>Děti 2 týdny</a:t>
            </a:r>
          </a:p>
          <a:p>
            <a:endParaRPr lang="cs-CZ" altLang="cs-CZ" sz="2400" b="1"/>
          </a:p>
        </p:txBody>
      </p:sp>
      <p:sp>
        <p:nvSpPr>
          <p:cNvPr id="8196" name="AutoShape 7" descr="?q=%C4%8Ds+arim&amp;url=http%3A%2F%2Fwww">
            <a:extLst>
              <a:ext uri="{FF2B5EF4-FFF2-40B4-BE49-F238E27FC236}">
                <a16:creationId xmlns:a16="http://schemas.microsoft.com/office/drawing/2014/main" id="{975C01BD-4344-490C-BEA8-BBCC6EA50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8197" name="AutoShape 9" descr="?q=%C4%8Ds+arim&amp;url=http%3A%2F%2Fwww">
            <a:extLst>
              <a:ext uri="{FF2B5EF4-FFF2-40B4-BE49-F238E27FC236}">
                <a16:creationId xmlns:a16="http://schemas.microsoft.com/office/drawing/2014/main" id="{59E3421C-C063-429C-866F-D887D05654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8198" name="Picture 10" descr="CSARIM">
            <a:extLst>
              <a:ext uri="{FF2B5EF4-FFF2-40B4-BE49-F238E27FC236}">
                <a16:creationId xmlns:a16="http://schemas.microsoft.com/office/drawing/2014/main" id="{39DEB4EF-25C2-4296-A1B0-52A2800B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0350"/>
            <a:ext cx="360045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Oval 13">
            <a:extLst>
              <a:ext uri="{FF2B5EF4-FFF2-40B4-BE49-F238E27FC236}">
                <a16:creationId xmlns:a16="http://schemas.microsoft.com/office/drawing/2014/main" id="{1C8A3AEA-E2CA-48FB-A7BD-9077C06A7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500438"/>
            <a:ext cx="2303462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moč chemicky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u všech pacientů</a:t>
            </a:r>
          </a:p>
        </p:txBody>
      </p:sp>
      <p:sp>
        <p:nvSpPr>
          <p:cNvPr id="8200" name="Obdélník 1">
            <a:extLst>
              <a:ext uri="{FF2B5EF4-FFF2-40B4-BE49-F238E27FC236}">
                <a16:creationId xmlns:a16="http://schemas.microsoft.com/office/drawing/2014/main" id="{FB6E00F3-CAAE-472A-BBCB-ADC32627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05500"/>
            <a:ext cx="6804025" cy="9239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https://www.ipvz.cz/vzdelavaci-akce/dokumenty/11088-2017-2018-doporuceny-postup-interniho-predoperacniho-vysetreni-mz.pdf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B7FE97-C68F-48F3-85D2-B79B6DB98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6"/>
    </mc:Choice>
    <mc:Fallback xmlns="">
      <p:transition spd="slow" advTm="2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2" descr="Obsah obrázku osoba, interiér, vsedě, místnost&#10;&#10;Popis byl vytvořen automaticky">
            <a:extLst>
              <a:ext uri="{FF2B5EF4-FFF2-40B4-BE49-F238E27FC236}">
                <a16:creationId xmlns:a16="http://schemas.microsoft.com/office/drawing/2014/main" id="{978851C7-C8E1-4849-8DA5-F4D66ACEE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827588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Obrázek 4" descr="Obsah obrázku místnost, kancelář, stůl, muž&#10;&#10;Popis byl vytvořen automaticky">
            <a:extLst>
              <a:ext uri="{FF2B5EF4-FFF2-40B4-BE49-F238E27FC236}">
                <a16:creationId xmlns:a16="http://schemas.microsoft.com/office/drawing/2014/main" id="{5A7834D3-6EFD-4C11-8720-8EE392F0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47738"/>
            <a:ext cx="27908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287D50-DCE0-49B3-B706-D647B892C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5"/>
    </mc:Choice>
    <mc:Fallback>
      <p:transition spd="slow" advTm="3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252B22-10E7-451F-BA9C-DCB77FA3C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52396" b="13617"/>
          <a:stretch/>
        </p:blipFill>
        <p:spPr>
          <a:xfrm>
            <a:off x="104120" y="548680"/>
            <a:ext cx="9039880" cy="1728191"/>
          </a:xfrm>
          <a:effectLst>
            <a:softEdge rad="112500"/>
          </a:effec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357D5D3E-8397-4A3F-8953-A6FD92724164}"/>
              </a:ext>
            </a:extLst>
          </p:cNvPr>
          <p:cNvSpPr txBox="1">
            <a:spLocks/>
          </p:cNvSpPr>
          <p:nvPr/>
        </p:nvSpPr>
        <p:spPr bwMode="auto">
          <a:xfrm>
            <a:off x="468313" y="2636838"/>
            <a:ext cx="727233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Mám dost informací ?         Jsou pravdivé?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800" b="1"/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Farmakodynamické interakce 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Alergie – anafylaktický šok?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Zajistím dýchací cesty?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/>
              <a:t>Udržím oběhovou stabilitu?</a:t>
            </a:r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9220" name="Picture 8" descr="D:\meicína\intubace3.jpg">
            <a:extLst>
              <a:ext uri="{FF2B5EF4-FFF2-40B4-BE49-F238E27FC236}">
                <a16:creationId xmlns:a16="http://schemas.microsoft.com/office/drawing/2014/main" id="{6307B0B4-8345-4897-A606-B2D9768F2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370388"/>
            <a:ext cx="1900237" cy="190023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4A7A731-DF37-48CD-97B1-0679AF68D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1"/>
    </mc:Choice>
    <mc:Fallback xmlns="">
      <p:transition spd="slow" advTm="5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6.1.2010\P1160033.JPG">
            <a:extLst>
              <a:ext uri="{FF2B5EF4-FFF2-40B4-BE49-F238E27FC236}">
                <a16:creationId xmlns:a16="http://schemas.microsoft.com/office/drawing/2014/main" id="{C5F2F854-28A1-4572-8995-970E8750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5473700" cy="41052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Nadpis 1">
            <a:extLst>
              <a:ext uri="{FF2B5EF4-FFF2-40B4-BE49-F238E27FC236}">
                <a16:creationId xmlns:a16="http://schemas.microsoft.com/office/drawing/2014/main" id="{6AEA11A7-97B3-4AC4-8D52-E8FADDC3314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61563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D20A11"/>
                </a:solidFill>
              </a:rPr>
              <a:t>Jaká je předoperační příprava, </a:t>
            </a:r>
            <a:br>
              <a:rPr lang="cs-CZ" altLang="cs-CZ" sz="3600" b="1">
                <a:solidFill>
                  <a:srgbClr val="D20A11"/>
                </a:solidFill>
              </a:rPr>
            </a:br>
            <a:r>
              <a:rPr lang="cs-CZ" altLang="cs-CZ" sz="3600" b="1">
                <a:solidFill>
                  <a:srgbClr val="D20A11"/>
                </a:solidFill>
              </a:rPr>
              <a:t>takový je úvod do anestezie</a:t>
            </a:r>
          </a:p>
        </p:txBody>
      </p:sp>
      <p:sp>
        <p:nvSpPr>
          <p:cNvPr id="10244" name="Nadpis 1">
            <a:extLst>
              <a:ext uri="{FF2B5EF4-FFF2-40B4-BE49-F238E27FC236}">
                <a16:creationId xmlns:a16="http://schemas.microsoft.com/office/drawing/2014/main" id="{493D5318-113F-4618-9094-93500C2F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475" y="5634038"/>
            <a:ext cx="5470525" cy="1223962"/>
          </a:xfrm>
          <a:solidFill>
            <a:srgbClr val="D20A11"/>
          </a:solidFill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</a:rPr>
              <a:t>Jaký je úvod do anestezie, </a:t>
            </a:r>
            <a:br>
              <a:rPr lang="cs-CZ" altLang="cs-CZ" sz="3600">
                <a:solidFill>
                  <a:schemeClr val="bg1"/>
                </a:solidFill>
              </a:rPr>
            </a:br>
            <a:r>
              <a:rPr lang="cs-CZ" altLang="cs-CZ" sz="3600">
                <a:solidFill>
                  <a:schemeClr val="bg1"/>
                </a:solidFill>
              </a:rPr>
              <a:t>taková je celá anestezie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F3DB62-93A1-49A5-8CEE-9729D8035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3"/>
    </mc:Choice>
    <mc:Fallback xmlns="">
      <p:transition spd="slow" advTm="3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2">
            <a:extLst>
              <a:ext uri="{FF2B5EF4-FFF2-40B4-BE49-F238E27FC236}">
                <a16:creationId xmlns:a16="http://schemas.microsoft.com/office/drawing/2014/main" id="{B86CE586-615F-4B56-8756-C171569A3931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908050"/>
            <a:ext cx="8550275" cy="2735263"/>
            <a:chOff x="295" y="572"/>
            <a:chExt cx="5386" cy="1723"/>
          </a:xfrm>
        </p:grpSpPr>
        <p:grpSp>
          <p:nvGrpSpPr>
            <p:cNvPr id="11268" name="Group 11">
              <a:extLst>
                <a:ext uri="{FF2B5EF4-FFF2-40B4-BE49-F238E27FC236}">
                  <a16:creationId xmlns:a16="http://schemas.microsoft.com/office/drawing/2014/main" id="{FF2E03AA-AA19-491E-9248-08EEBB8F9C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572"/>
              <a:ext cx="5386" cy="1723"/>
              <a:chOff x="295" y="572"/>
              <a:chExt cx="5386" cy="1723"/>
            </a:xfrm>
          </p:grpSpPr>
          <p:sp>
            <p:nvSpPr>
              <p:cNvPr id="11271" name="Text Box 6">
                <a:extLst>
                  <a:ext uri="{FF2B5EF4-FFF2-40B4-BE49-F238E27FC236}">
                    <a16:creationId xmlns:a16="http://schemas.microsoft.com/office/drawing/2014/main" id="{8AFC59A9-0DD0-4733-8D06-48F91CAEB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" y="572"/>
                <a:ext cx="2620" cy="172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C0504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800" b="1">
                    <a:solidFill>
                      <a:srgbClr val="FF0000"/>
                    </a:solidFill>
                  </a:rPr>
                  <a:t>POZOR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800" b="1">
                    <a:solidFill>
                      <a:srgbClr val="FF0000"/>
                    </a:solidFill>
                  </a:rPr>
                  <a:t>Obtížná intubace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>
                    <a:latin typeface="Times New Roman" panose="02020603050405020304" pitchFamily="18" charset="0"/>
                  </a:rPr>
                  <a:t>anesteziologická ambulance tel.: 532233716</a:t>
                </a:r>
                <a:endParaRPr lang="cs-CZ" altLang="cs-CZ" sz="1600" b="1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" panose="020B0604020202020204" pitchFamily="34" charset="0"/>
                </a:endParaRPr>
              </a:p>
            </p:txBody>
          </p:sp>
          <p:sp>
            <p:nvSpPr>
              <p:cNvPr id="11272" name="Textové pole 2">
                <a:extLst>
                  <a:ext uri="{FF2B5EF4-FFF2-40B4-BE49-F238E27FC236}">
                    <a16:creationId xmlns:a16="http://schemas.microsoft.com/office/drawing/2014/main" id="{0872703C-4C91-4EFC-A6FC-C67DEFA074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1" y="572"/>
                <a:ext cx="2620" cy="172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C0504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1200"/>
                  </a:spcBef>
                  <a:buFontTx/>
                  <a:buNone/>
                </a:pPr>
                <a:r>
                  <a:rPr lang="cs-CZ" altLang="cs-CZ" sz="2000"/>
                  <a:t>Jméno: ………………….     nar.:……………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Anestezie dne:…………………..  Mallampati:…………..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Obtížné zajištění z důvodů: ……………………………………………………...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…………………………………………………………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Finální zajištění dýchacích cest: …………………………..…………………………..</a:t>
                </a:r>
              </a:p>
            </p:txBody>
          </p:sp>
        </p:grpSp>
        <p:pic>
          <p:nvPicPr>
            <p:cNvPr id="11269" name="Obrázek 13">
              <a:extLst>
                <a:ext uri="{FF2B5EF4-FFF2-40B4-BE49-F238E27FC236}">
                  <a16:creationId xmlns:a16="http://schemas.microsoft.com/office/drawing/2014/main" id="{AA6D1A7A-E84D-4D2D-B27D-8206EE676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" t="13579" r="6699" b="14177"/>
            <a:stretch>
              <a:fillRect/>
            </a:stretch>
          </p:blipFill>
          <p:spPr bwMode="auto">
            <a:xfrm>
              <a:off x="1429" y="1525"/>
              <a:ext cx="1406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Obrázek 15">
              <a:extLst>
                <a:ext uri="{FF2B5EF4-FFF2-40B4-BE49-F238E27FC236}">
                  <a16:creationId xmlns:a16="http://schemas.microsoft.com/office/drawing/2014/main" id="{A7CBC44E-9C3A-4FA6-97E4-1B25FFA5C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570"/>
              <a:ext cx="924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7" name="Picture 10" descr="DSC_0162">
            <a:extLst>
              <a:ext uri="{FF2B5EF4-FFF2-40B4-BE49-F238E27FC236}">
                <a16:creationId xmlns:a16="http://schemas.microsoft.com/office/drawing/2014/main" id="{99C4DF8C-961A-4FD8-B2A4-1412B58D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3889375" cy="21875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58A714E-82D1-4C01-B350-3054D37EE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80"/>
    </mc:Choice>
    <mc:Fallback xmlns="">
      <p:transition spd="slow" advTm="7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5D28AED-7470-49A1-A2A2-186243CBE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413" y="2800350"/>
            <a:ext cx="6046787" cy="14700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D802E4C-9FEA-416F-9528-462D00C89A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11413" y="4556125"/>
            <a:ext cx="6048375" cy="1752600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pic>
        <p:nvPicPr>
          <p:cNvPr id="12292" name="Picture 4" descr="hypopl2">
            <a:extLst>
              <a:ext uri="{FF2B5EF4-FFF2-40B4-BE49-F238E27FC236}">
                <a16:creationId xmlns:a16="http://schemas.microsoft.com/office/drawing/2014/main" id="{0232D365-F269-459C-9BBC-3D95A83A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77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ypopl DC">
            <a:extLst>
              <a:ext uri="{FF2B5EF4-FFF2-40B4-BE49-F238E27FC236}">
                <a16:creationId xmlns:a16="http://schemas.microsoft.com/office/drawing/2014/main" id="{12B87E3B-3741-4E78-A640-B73984307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3241675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tu DC">
            <a:extLst>
              <a:ext uri="{FF2B5EF4-FFF2-40B4-BE49-F238E27FC236}">
                <a16:creationId xmlns:a16="http://schemas.microsoft.com/office/drawing/2014/main" id="{F56DB08A-2CFD-40AE-B6E3-9250DC05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56711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P1010098">
            <a:extLst>
              <a:ext uri="{FF2B5EF4-FFF2-40B4-BE49-F238E27FC236}">
                <a16:creationId xmlns:a16="http://schemas.microsoft.com/office/drawing/2014/main" id="{7CC8F874-DFF3-4981-987E-9B8F83CE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338"/>
            <a:ext cx="385127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P1010126">
            <a:extLst>
              <a:ext uri="{FF2B5EF4-FFF2-40B4-BE49-F238E27FC236}">
                <a16:creationId xmlns:a16="http://schemas.microsoft.com/office/drawing/2014/main" id="{7BE1E6B8-5305-44A4-996F-860E0C05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21138"/>
            <a:ext cx="3781425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9">
            <a:extLst>
              <a:ext uri="{FF2B5EF4-FFF2-40B4-BE49-F238E27FC236}">
                <a16:creationId xmlns:a16="http://schemas.microsoft.com/office/drawing/2014/main" id="{1238F37D-2771-4918-B221-F5FF23CDD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773238"/>
            <a:ext cx="14287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10B63895-6664-4B3D-B258-6D67E6B40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773238"/>
            <a:ext cx="21748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id="{88B3CE20-2260-4EDE-9C3A-2EE5128D4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205038"/>
            <a:ext cx="3603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F6EEED61-8C7F-484B-8623-7D5C0C8D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2205038"/>
            <a:ext cx="3603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3238BADB-4A28-4392-90E9-A121E4BDD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300663"/>
            <a:ext cx="215900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9A54C576-63A9-47BA-BA27-6D5E5AF3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37063"/>
            <a:ext cx="57467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F07A8D93-BBA3-429F-B106-623F0F9FD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4437063"/>
            <a:ext cx="50482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0E4827-B239-4596-BCFF-81C8923D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IMENTAZIONE%20BOTERO">
            <a:extLst>
              <a:ext uri="{FF2B5EF4-FFF2-40B4-BE49-F238E27FC236}">
                <a16:creationId xmlns:a16="http://schemas.microsoft.com/office/drawing/2014/main" id="{D30900B0-1F4A-4DFF-A4CA-1B00681E0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45CBDAE-997C-45B6-9D50-153002D68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804BE42-5C4E-40AB-8CED-5E57401B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4176713" cy="685800"/>
          </a:xfrm>
        </p:spPr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Laryngoskopy</a:t>
            </a:r>
            <a:endParaRPr lang="cs-CZ" altLang="cs-CZ"/>
          </a:p>
        </p:txBody>
      </p:sp>
      <p:graphicFrame>
        <p:nvGraphicFramePr>
          <p:cNvPr id="14339" name="Object 3">
            <a:extLst>
              <a:ext uri="{FF2B5EF4-FFF2-40B4-BE49-F238E27FC236}">
                <a16:creationId xmlns:a16="http://schemas.microsoft.com/office/drawing/2014/main" id="{C4D37092-8A2C-425C-836C-CD8EDA1E5A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9725" y="1090613"/>
          <a:ext cx="1317625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4" imgW="1316906" imgH="1797028" progId="Word.Picture.8">
                  <p:embed/>
                </p:oleObj>
              </mc:Choice>
              <mc:Fallback>
                <p:oleObj name="obrázek" r:id="rId4" imgW="1316906" imgH="1797028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25" y="1090613"/>
                        <a:ext cx="1317625" cy="1797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20A1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 descr="laryngoskop s rovnou lzici">
            <a:extLst>
              <a:ext uri="{FF2B5EF4-FFF2-40B4-BE49-F238E27FC236}">
                <a16:creationId xmlns:a16="http://schemas.microsoft.com/office/drawing/2014/main" id="{0A9CA987-02EE-4744-AEF3-3AF29937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1436687" cy="17970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laryngoskop se zahnutou lzici">
            <a:extLst>
              <a:ext uri="{FF2B5EF4-FFF2-40B4-BE49-F238E27FC236}">
                <a16:creationId xmlns:a16="http://schemas.microsoft.com/office/drawing/2014/main" id="{6EBC7CD2-691D-43C1-93BD-F8314497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1454150" cy="17970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8" descr="intubace3">
            <a:extLst>
              <a:ext uri="{FF2B5EF4-FFF2-40B4-BE49-F238E27FC236}">
                <a16:creationId xmlns:a16="http://schemas.microsoft.com/office/drawing/2014/main" id="{B3F110A6-CCF0-4493-9F72-34716634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3375"/>
            <a:ext cx="3119438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Obrázek 2">
            <a:extLst>
              <a:ext uri="{FF2B5EF4-FFF2-40B4-BE49-F238E27FC236}">
                <a16:creationId xmlns:a16="http://schemas.microsoft.com/office/drawing/2014/main" id="{B8A4DFBB-7A16-4710-BCC1-2038FB66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21038"/>
            <a:ext cx="3116263" cy="3116262"/>
          </a:xfrm>
          <a:prstGeom prst="rect">
            <a:avLst/>
          </a:prstGeom>
          <a:solidFill>
            <a:srgbClr val="D20A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257293-6E74-489F-8F5C-7EAC2F29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29549"/>
          <a:stretch>
            <a:fillRect/>
          </a:stretch>
        </p:blipFill>
        <p:spPr bwMode="auto">
          <a:xfrm>
            <a:off x="5564188" y="333375"/>
            <a:ext cx="3455987" cy="56308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5DFB97-0162-4AA5-A41D-5994D0900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931</Words>
  <Application>Microsoft Office PowerPoint</Application>
  <PresentationFormat>Předvádění na obrazovce (4:3)</PresentationFormat>
  <Paragraphs>196</Paragraphs>
  <Slides>30</Slides>
  <Notes>0</Notes>
  <HiddenSlides>0</HiddenSlides>
  <MMClips>30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Wingdings</vt:lpstr>
      <vt:lpstr>Motiv systému Office</vt:lpstr>
      <vt:lpstr>obrázek</vt:lpstr>
      <vt:lpstr>ANESTEZIE V ORL  </vt:lpstr>
      <vt:lpstr>Prezentace aplikace PowerPoint</vt:lpstr>
      <vt:lpstr>Předoperační vyšetření</vt:lpstr>
      <vt:lpstr>Prezentace aplikace PowerPoint</vt:lpstr>
      <vt:lpstr>Jaký je úvod do anestezie,  taková je celá anestezie</vt:lpstr>
      <vt:lpstr>Prezentace aplikace PowerPoint</vt:lpstr>
      <vt:lpstr>Prezentace aplikace PowerPoint</vt:lpstr>
      <vt:lpstr>Prezentace aplikace PowerPoint</vt:lpstr>
      <vt:lpstr>Laryngoskopy</vt:lpstr>
      <vt:lpstr>Prezentace aplikace PowerPoint</vt:lpstr>
      <vt:lpstr>Prezentace aplikace PowerPoint</vt:lpstr>
      <vt:lpstr>Prezentace aplikace PowerPoint</vt:lpstr>
      <vt:lpstr>Prezentace aplikace PowerPoint</vt:lpstr>
      <vt:lpstr>LMA Ctrach</vt:lpstr>
      <vt:lpstr>Prezentace aplikace PowerPoint</vt:lpstr>
      <vt:lpstr>Syndrom spánkové apnoe</vt:lpstr>
      <vt:lpstr>Předoperační endoskopické vyšetření při spánku </vt:lpstr>
      <vt:lpstr>Prezentace aplikace PowerPoint</vt:lpstr>
      <vt:lpstr>Formy vysokofrekvenční ventilace</vt:lpstr>
      <vt:lpstr>HFJV</vt:lpstr>
      <vt:lpstr>Indikace HFJV</vt:lpstr>
      <vt:lpstr>Ventilátor PARAVENT</vt:lpstr>
      <vt:lpstr>Prezentace aplikace PowerPoint</vt:lpstr>
      <vt:lpstr>Připojení trysky k ventilátoru</vt:lpstr>
      <vt:lpstr>Vedení anestezie</vt:lpstr>
      <vt:lpstr>Vedení anestezie  - pokračování</vt:lpstr>
      <vt:lpstr>Vedení anestezie - pokračování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Jitka</cp:lastModifiedBy>
  <cp:revision>91</cp:revision>
  <dcterms:created xsi:type="dcterms:W3CDTF">2011-11-21T21:25:58Z</dcterms:created>
  <dcterms:modified xsi:type="dcterms:W3CDTF">2021-03-14T06:07:50Z</dcterms:modified>
</cp:coreProperties>
</file>