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8" r:id="rId5"/>
    <p:sldId id="258" r:id="rId6"/>
    <p:sldId id="277" r:id="rId7"/>
    <p:sldId id="279" r:id="rId8"/>
    <p:sldId id="261" r:id="rId9"/>
    <p:sldId id="262" r:id="rId10"/>
    <p:sldId id="263" r:id="rId11"/>
    <p:sldId id="267" r:id="rId12"/>
    <p:sldId id="272" r:id="rId13"/>
    <p:sldId id="275" r:id="rId14"/>
    <p:sldId id="273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D1AB689-920C-474B-BDF7-249F1D1C504F}">
          <p14:sldIdLst>
            <p14:sldId id="256"/>
            <p14:sldId id="259"/>
            <p14:sldId id="257"/>
            <p14:sldId id="278"/>
            <p14:sldId id="258"/>
            <p14:sldId id="277"/>
            <p14:sldId id="279"/>
            <p14:sldId id="261"/>
            <p14:sldId id="262"/>
            <p14:sldId id="263"/>
            <p14:sldId id="267"/>
            <p14:sldId id="272"/>
            <p14:sldId id="27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86C04-B185-4EC8-8F36-7C6C234B99C9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2326-C29E-464C-9D46-0FEA409616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5A7F1-2D66-4C71-AD17-E885179DEFEF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C0308-DDC0-4700-B898-5755830BE02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4BF87-6555-4FD8-B458-2AB3FDC40398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58AA-23BE-426C-BCCC-B51F663CEF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7EB0-8B32-4E02-B79B-35F3C46AF696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6665-16D6-42AE-A4B7-DEE83B3D5C4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ACC54-8DFE-47E1-9E15-6C9299F3DE42}" type="datetimeFigureOut">
              <a:rPr lang="cs-CZ"/>
              <a:pPr>
                <a:defRPr/>
              </a:pPr>
              <a:t>02.10.2024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2EAA9-DC90-4D04-A94A-E31F4A093A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8CA4A-B97C-4963-8FE5-88A4ADDEE48E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C4F47-7851-49EA-8993-6BB156C8CC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AD2B-20FA-4C04-A54D-41954EB2174A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EF05-83E1-4612-A48E-A7DF9631CB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D40D-F615-4771-9EC8-1C9AA9CF2465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0D0A-69FC-47F9-94D1-23FE2E89CE9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F226-32CE-4F48-B22F-57507B01FDC9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BA35-15D5-413A-A94B-9FC20AAD13A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02D0-41CD-4859-959D-658511BCC63F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684E-AB79-4B3E-A95A-EA30C04FBB5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613F-7545-452E-BB31-00F94ADBE40E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F2950-F772-4271-8B9E-33BDFDA940B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DDE277F-37C3-4292-9ECC-F5C0B0D0AC40}" type="datetimeFigureOut">
              <a:rPr lang="cs-CZ"/>
              <a:pPr>
                <a:defRPr/>
              </a:pPr>
              <a:t>02.10.2024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B8A4477-FBC5-45C8-A993-48A57A0EB97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cxnSp>
        <p:nvCxnSpPr>
          <p:cNvPr id="12" name="Přímá spojnice 11"/>
          <p:cNvCxnSpPr/>
          <p:nvPr userDrawn="1"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68313" y="6410325"/>
            <a:ext cx="1008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Nadpis 1"/>
          <p:cNvSpPr>
            <a:spLocks noGrp="1"/>
          </p:cNvSpPr>
          <p:nvPr>
            <p:ph type="ctrTitle"/>
          </p:nvPr>
        </p:nvSpPr>
        <p:spPr>
          <a:xfrm>
            <a:off x="179513" y="2800350"/>
            <a:ext cx="8278688" cy="1470025"/>
          </a:xfrm>
        </p:spPr>
        <p:txBody>
          <a:bodyPr/>
          <a:lstStyle/>
          <a:p>
            <a:pPr algn="ctr"/>
            <a:r>
              <a:rPr lang="cs-CZ" sz="4400" dirty="0" err="1"/>
              <a:t>Oxygenoterapie</a:t>
            </a:r>
            <a:r>
              <a:rPr lang="cs-CZ" sz="4400" dirty="0"/>
              <a:t>, </a:t>
            </a:r>
            <a:r>
              <a:rPr lang="cs-CZ" sz="4400" dirty="0" err="1"/>
              <a:t>Nasal</a:t>
            </a:r>
            <a:r>
              <a:rPr lang="cs-CZ" sz="4400" dirty="0"/>
              <a:t> </a:t>
            </a:r>
            <a:r>
              <a:rPr lang="cs-CZ" sz="4400" dirty="0" err="1"/>
              <a:t>high</a:t>
            </a:r>
            <a:r>
              <a:rPr lang="cs-CZ" sz="4400" dirty="0"/>
              <a:t> </a:t>
            </a:r>
            <a:r>
              <a:rPr lang="cs-CZ" sz="4400" dirty="0" err="1"/>
              <a:t>flow</a:t>
            </a:r>
            <a:r>
              <a:rPr lang="cs-CZ" sz="4400" dirty="0"/>
              <a:t> oxygen, NIV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413" y="4556125"/>
            <a:ext cx="6048375" cy="17526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smtClean="0"/>
              <a:t>MUDr. Jana </a:t>
            </a:r>
            <a:r>
              <a:rPr lang="cs-CZ" b="1" dirty="0" smtClean="0"/>
              <a:t>Čerňanová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83225" cy="495300"/>
          </a:xfrm>
        </p:spPr>
        <p:txBody>
          <a:bodyPr/>
          <a:lstStyle/>
          <a:p>
            <a:r>
              <a:rPr lang="cs-CZ" sz="3200" dirty="0"/>
              <a:t>NHF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High</a:t>
            </a:r>
            <a:r>
              <a:rPr lang="cs-CZ" sz="2800" dirty="0"/>
              <a:t> </a:t>
            </a:r>
            <a:r>
              <a:rPr lang="cs-CZ" sz="2800" dirty="0" err="1"/>
              <a:t>Flow</a:t>
            </a:r>
            <a:r>
              <a:rPr lang="cs-CZ" sz="2800" dirty="0"/>
              <a:t> Oxygen </a:t>
            </a:r>
            <a:r>
              <a:rPr lang="cs-CZ" sz="2800" dirty="0" err="1"/>
              <a:t>through</a:t>
            </a:r>
            <a:r>
              <a:rPr lang="cs-CZ" sz="2800" dirty="0"/>
              <a:t> </a:t>
            </a:r>
            <a:r>
              <a:rPr lang="cs-CZ" sz="2800" dirty="0" err="1"/>
              <a:t>Nasal</a:t>
            </a:r>
            <a:r>
              <a:rPr lang="cs-CZ" sz="2800" dirty="0"/>
              <a:t> </a:t>
            </a:r>
            <a:r>
              <a:rPr lang="cs-CZ" sz="2800" dirty="0" err="1"/>
              <a:t>Cannula</a:t>
            </a:r>
            <a:r>
              <a:rPr lang="cs-CZ" sz="2800" dirty="0"/>
              <a:t>, </a:t>
            </a:r>
            <a:r>
              <a:rPr lang="cs-CZ" sz="2800" dirty="0" err="1"/>
              <a:t>Nasal</a:t>
            </a:r>
            <a:r>
              <a:rPr lang="cs-CZ" sz="2800" dirty="0"/>
              <a:t> </a:t>
            </a:r>
            <a:r>
              <a:rPr lang="cs-CZ" sz="2800" dirty="0" err="1"/>
              <a:t>High</a:t>
            </a:r>
            <a:r>
              <a:rPr lang="cs-CZ" sz="2800" dirty="0"/>
              <a:t> </a:t>
            </a:r>
            <a:r>
              <a:rPr lang="cs-CZ" sz="2800" dirty="0" err="1"/>
              <a:t>Flow</a:t>
            </a:r>
            <a:r>
              <a:rPr lang="cs-CZ" sz="2800" dirty="0"/>
              <a:t>…</a:t>
            </a:r>
          </a:p>
          <a:p>
            <a:r>
              <a:rPr lang="cs-CZ" dirty="0"/>
              <a:t>Popis</a:t>
            </a:r>
          </a:p>
          <a:p>
            <a:pPr lvl="1"/>
            <a:r>
              <a:rPr lang="cs-CZ" dirty="0"/>
              <a:t>Generátor proudu plynů s integrovaným ohřevem a aktivním zvlhčením</a:t>
            </a:r>
          </a:p>
          <a:p>
            <a:pPr lvl="2"/>
            <a:r>
              <a:rPr lang="cs-CZ" sz="2200" dirty="0"/>
              <a:t>Průtok 10-60 l/min</a:t>
            </a:r>
          </a:p>
          <a:p>
            <a:pPr lvl="2"/>
            <a:r>
              <a:rPr lang="cs-CZ" sz="2200" dirty="0"/>
              <a:t>Garance FiO2</a:t>
            </a:r>
          </a:p>
          <a:p>
            <a:pPr lvl="2"/>
            <a:r>
              <a:rPr lang="cs-CZ" sz="2200" dirty="0"/>
              <a:t>Až 100% relativní vlhkost</a:t>
            </a:r>
          </a:p>
          <a:p>
            <a:pPr lvl="2"/>
            <a:r>
              <a:rPr lang="cs-CZ" sz="2200" dirty="0"/>
              <a:t>TT  31 – 34 – 37 °C</a:t>
            </a:r>
          </a:p>
          <a:p>
            <a:pPr lvl="2"/>
            <a:r>
              <a:rPr lang="cs-CZ" sz="2200" dirty="0"/>
              <a:t>FiO</a:t>
            </a:r>
            <a:r>
              <a:rPr lang="cs-CZ" sz="2200" baseline="-25000" dirty="0"/>
              <a:t>2</a:t>
            </a:r>
            <a:r>
              <a:rPr lang="cs-CZ" sz="2200" dirty="0"/>
              <a:t> regulováno přívodem </a:t>
            </a:r>
          </a:p>
          <a:p>
            <a:pPr marL="914400" lvl="2" indent="0">
              <a:buNone/>
            </a:pPr>
            <a:r>
              <a:rPr lang="cs-CZ" sz="2200" dirty="0"/>
              <a:t>      O</a:t>
            </a:r>
            <a:r>
              <a:rPr lang="cs-CZ" sz="2200" baseline="-25000" dirty="0"/>
              <a:t>2</a:t>
            </a:r>
            <a:r>
              <a:rPr lang="cs-CZ" sz="2200" dirty="0"/>
              <a:t> z rozvodu ( 0,21 - 1,0 )</a:t>
            </a:r>
          </a:p>
          <a:p>
            <a:pPr lvl="1"/>
            <a:r>
              <a:rPr lang="cs-CZ" dirty="0"/>
              <a:t>Nosní kanyla z měkkého plastu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08" y="2708920"/>
            <a:ext cx="3528392" cy="252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9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NHF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3024336"/>
          </a:xfrm>
        </p:spPr>
        <p:txBody>
          <a:bodyPr/>
          <a:lstStyle/>
          <a:p>
            <a:r>
              <a:rPr lang="cs-CZ" dirty="0"/>
              <a:t>Mechanismy účinku</a:t>
            </a:r>
          </a:p>
          <a:p>
            <a:pPr lvl="1"/>
            <a:r>
              <a:rPr lang="cs-CZ" sz="2400" dirty="0"/>
              <a:t>Zlepšení expektorace / </a:t>
            </a:r>
            <a:r>
              <a:rPr lang="cs-CZ" sz="2400" dirty="0" err="1"/>
              <a:t>mukociliární</a:t>
            </a:r>
            <a:r>
              <a:rPr lang="cs-CZ" sz="2400" dirty="0"/>
              <a:t> clearance aplikací ohřátého plynu s až 100% relativní vlhkostí</a:t>
            </a:r>
          </a:p>
          <a:p>
            <a:pPr lvl="1"/>
            <a:r>
              <a:rPr lang="cs-CZ" sz="2400" dirty="0"/>
              <a:t>Snižuje reálný mrtvý prostor částečným vymýváním HCD čerstvým plynem (zvýšení alveolární ventilace)</a:t>
            </a:r>
          </a:p>
          <a:p>
            <a:pPr lvl="1"/>
            <a:r>
              <a:rPr lang="cs-CZ" sz="2400" dirty="0"/>
              <a:t>Vytváří pozitivní přetlak v HCD ( ↑ </a:t>
            </a:r>
            <a:r>
              <a:rPr lang="cs-CZ" sz="2400" dirty="0" err="1"/>
              <a:t>Vt</a:t>
            </a:r>
            <a:r>
              <a:rPr lang="cs-CZ" sz="2400" dirty="0"/>
              <a:t> a FRC )</a:t>
            </a:r>
          </a:p>
          <a:p>
            <a:pPr marL="457200" lvl="1" indent="0">
              <a:buNone/>
            </a:pPr>
            <a:r>
              <a:rPr lang="cs-CZ" sz="1200" dirty="0"/>
              <a:t>(</a:t>
            </a:r>
            <a:r>
              <a:rPr lang="en-US" sz="1200" dirty="0"/>
              <a:t>The Effects of Flow on Airway Pressure</a:t>
            </a:r>
            <a:r>
              <a:rPr lang="cs-CZ" sz="1200" dirty="0"/>
              <a:t> </a:t>
            </a:r>
            <a:r>
              <a:rPr lang="en-US" sz="1200" dirty="0"/>
              <a:t>During Nasal High-Flow Oxygen Therapy</a:t>
            </a:r>
            <a:r>
              <a:rPr lang="cs-CZ" sz="1200" dirty="0"/>
              <a:t>, </a:t>
            </a:r>
            <a:r>
              <a:rPr lang="en-US" sz="1200" dirty="0"/>
              <a:t>Rachael L Parke</a:t>
            </a:r>
            <a:r>
              <a:rPr lang="cs-CZ" sz="1200" dirty="0"/>
              <a:t> et al.,</a:t>
            </a:r>
            <a:r>
              <a:rPr lang="en-US" sz="1200" dirty="0"/>
              <a:t> </a:t>
            </a:r>
            <a:r>
              <a:rPr lang="en-US" sz="1200" i="1" dirty="0"/>
              <a:t>RESPIRATORY CARE</a:t>
            </a:r>
            <a:r>
              <a:rPr lang="cs-CZ" sz="1200" i="1" dirty="0"/>
              <a:t>,</a:t>
            </a:r>
            <a:r>
              <a:rPr lang="en-US" sz="1200" i="1" dirty="0"/>
              <a:t>  AUGUST 2011</a:t>
            </a:r>
            <a:r>
              <a:rPr lang="cs-CZ" sz="1200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79208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19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83225" cy="495300"/>
          </a:xfrm>
        </p:spPr>
        <p:txBody>
          <a:bodyPr/>
          <a:lstStyle/>
          <a:p>
            <a:r>
              <a:rPr lang="cs-CZ" sz="3200" dirty="0"/>
              <a:t>NHF na KARIM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N:\ARO\PMDV\IM\ORIM3\Jiné\stoupa\HFNC\Pre Petra Suka\IMG_2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2" y="764702"/>
            <a:ext cx="4248472" cy="547260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:\ARO\PMDV\IM\ORIM3\Jiné\stoupa\HFNC\AnestUpra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42" y="764705"/>
            <a:ext cx="4231825" cy="547260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57200" y="5805264"/>
            <a:ext cx="3538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Se svolením pacienta</a:t>
            </a:r>
          </a:p>
        </p:txBody>
      </p:sp>
    </p:spTree>
    <p:extLst>
      <p:ext uri="{BB962C8B-B14F-4D97-AF65-F5344CB8AC3E}">
        <p14:creationId xmlns:p14="http://schemas.microsoft.com/office/powerpoint/2010/main" val="338542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NHF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Shrnutí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V rámci EBM nekonzistentní výsledky studií stran ovlivnění mortality a morbidity na ICU 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Většinou minimálně </a:t>
            </a:r>
            <a:r>
              <a:rPr lang="cs-CZ" dirty="0" err="1"/>
              <a:t>noninferiorní</a:t>
            </a:r>
            <a:r>
              <a:rPr lang="cs-CZ" dirty="0"/>
              <a:t> k NIV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V porovnání s obličejovou maskou i NIV vykazuje NHF lepší toleranci a menší </a:t>
            </a:r>
            <a:r>
              <a:rPr lang="cs-CZ" dirty="0" err="1"/>
              <a:t>dyskomfort</a:t>
            </a:r>
            <a:endParaRPr lang="cs-CZ" dirty="0"/>
          </a:p>
          <a:p>
            <a:pPr marL="857250" lvl="1" indent="-457200">
              <a:buFontTx/>
              <a:buChar char="-"/>
            </a:pPr>
            <a:r>
              <a:rPr lang="cs-CZ" dirty="0"/>
              <a:t>Možná alternativa oxygenoterapie i NIV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Možnost bezpečného použití mimo ICU</a:t>
            </a:r>
          </a:p>
          <a:p>
            <a:pPr marL="857250" lvl="1" indent="-457200">
              <a:buFontTx/>
              <a:buChar char="-"/>
            </a:pPr>
            <a:r>
              <a:rPr lang="cs-CZ" dirty="0"/>
              <a:t>Je třeba dalších studií k posouzení vhodnosti u různých příčin respiračního selhání</a:t>
            </a:r>
          </a:p>
          <a:p>
            <a:pPr marL="400050" lvl="1" indent="0">
              <a:buNone/>
            </a:pPr>
            <a:endParaRPr lang="cs-CZ" dirty="0"/>
          </a:p>
          <a:p>
            <a:pPr marL="857250" lvl="1" indent="-457200">
              <a:buFontTx/>
              <a:buChar char="-"/>
            </a:pPr>
            <a:endParaRPr lang="cs-CZ" dirty="0"/>
          </a:p>
          <a:p>
            <a:pPr marL="857250" lvl="1" indent="-457200"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448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35696" y="5445224"/>
            <a:ext cx="5486400" cy="566738"/>
          </a:xfrm>
        </p:spPr>
        <p:txBody>
          <a:bodyPr/>
          <a:lstStyle/>
          <a:p>
            <a:pPr algn="ctr"/>
            <a:r>
              <a:rPr lang="cs-CZ" sz="4800" dirty="0"/>
              <a:t>Děkuji za pozornost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931" y="548680"/>
            <a:ext cx="2418184" cy="473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12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483225" cy="495300"/>
          </a:xfrm>
        </p:spPr>
        <p:txBody>
          <a:bodyPr/>
          <a:lstStyle/>
          <a:p>
            <a:r>
              <a:rPr lang="cs-CZ" sz="3200" dirty="0"/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Oxygenoterapie, neinvazivní plicní ventilace i NHF jsou léčebné modality, které mohou příznivě ovlivnit respirační selhání bez nutnosti invazivního zajištění dýchacích cest</a:t>
            </a:r>
          </a:p>
          <a:p>
            <a:r>
              <a:rPr lang="cs-CZ" dirty="0">
                <a:solidFill>
                  <a:srgbClr val="FF0000"/>
                </a:solidFill>
              </a:rPr>
              <a:t>KONTRAINDIKACE</a:t>
            </a:r>
          </a:p>
          <a:p>
            <a:pPr lvl="1"/>
            <a:r>
              <a:rPr lang="cs-CZ" dirty="0"/>
              <a:t>Alterace vědomí (GCS 8 a </a:t>
            </a:r>
            <a:r>
              <a:rPr lang="cs-CZ" dirty="0" err="1"/>
              <a:t>méňe</a:t>
            </a:r>
            <a:r>
              <a:rPr lang="cs-CZ" dirty="0"/>
              <a:t> – absolutní indikace k </a:t>
            </a:r>
            <a:r>
              <a:rPr lang="cs-CZ" dirty="0" err="1"/>
              <a:t>infraglotickému</a:t>
            </a:r>
            <a:r>
              <a:rPr lang="cs-CZ" dirty="0"/>
              <a:t> zajištění DCD)</a:t>
            </a:r>
          </a:p>
          <a:p>
            <a:pPr lvl="1"/>
            <a:r>
              <a:rPr lang="cs-CZ" dirty="0"/>
              <a:t>Neschopnost udržet průchodné dýchací cesty</a:t>
            </a:r>
          </a:p>
          <a:p>
            <a:pPr lvl="1"/>
            <a:r>
              <a:rPr lang="cs-CZ" dirty="0"/>
              <a:t>Neschopnost efektivní expektorace</a:t>
            </a:r>
          </a:p>
          <a:p>
            <a:pPr lvl="1"/>
            <a:r>
              <a:rPr lang="cs-CZ" dirty="0"/>
              <a:t>NIV: nespolupráce, netěsnost…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33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83225" cy="495300"/>
          </a:xfrm>
        </p:spPr>
        <p:txBody>
          <a:bodyPr/>
          <a:lstStyle/>
          <a:p>
            <a:r>
              <a:rPr lang="cs-CZ" sz="3200" dirty="0" err="1"/>
              <a:t>Oxygenoterapie</a:t>
            </a:r>
            <a:endParaRPr lang="cs-CZ" sz="3200" dirty="0"/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5217443"/>
          </a:xfrm>
        </p:spPr>
        <p:txBody>
          <a:bodyPr/>
          <a:lstStyle/>
          <a:p>
            <a:r>
              <a:rPr lang="cs-CZ" sz="3000" dirty="0"/>
              <a:t>Zvýšení inspirační frakce kyslíku za účelem zvýšení </a:t>
            </a:r>
            <a:r>
              <a:rPr lang="cs-CZ" sz="3000" dirty="0" err="1"/>
              <a:t>aleveolárního</a:t>
            </a:r>
            <a:r>
              <a:rPr lang="cs-CZ" sz="3000" dirty="0"/>
              <a:t> parciálního tlaku kyslíku s cílem zvrácení </a:t>
            </a:r>
            <a:r>
              <a:rPr lang="cs-CZ" sz="3000" dirty="0" err="1"/>
              <a:t>hypoxemie</a:t>
            </a:r>
            <a:endParaRPr lang="cs-CZ" sz="3000" dirty="0"/>
          </a:p>
          <a:p>
            <a:r>
              <a:rPr lang="cs-CZ" sz="3000" dirty="0"/>
              <a:t>Nevede ke změnám alveolárního tlaku plynů, manipuluje pouze s frakcí kyslíku ve vdechované směsi</a:t>
            </a:r>
          </a:p>
          <a:p>
            <a:r>
              <a:rPr lang="cs-CZ" sz="3000" dirty="0"/>
              <a:t>Může být účinná při alveolární hypoventilaci, změnách na </a:t>
            </a:r>
            <a:r>
              <a:rPr lang="cs-CZ" sz="3000" dirty="0" err="1"/>
              <a:t>alveolokapilární</a:t>
            </a:r>
            <a:r>
              <a:rPr lang="cs-CZ" sz="3000" dirty="0"/>
              <a:t> membráně…</a:t>
            </a:r>
          </a:p>
          <a:p>
            <a:r>
              <a:rPr lang="cs-CZ" sz="3000" dirty="0"/>
              <a:t>Neovlivní </a:t>
            </a:r>
            <a:r>
              <a:rPr lang="cs-CZ" sz="3000" dirty="0" err="1"/>
              <a:t>hypoxemii</a:t>
            </a:r>
            <a:r>
              <a:rPr lang="cs-CZ" sz="3000" dirty="0"/>
              <a:t> v důsledku pravolevých zkratů 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5483225" cy="495300"/>
          </a:xfrm>
        </p:spPr>
        <p:txBody>
          <a:bodyPr/>
          <a:lstStyle/>
          <a:p>
            <a:r>
              <a:rPr lang="cs-CZ" sz="2800" dirty="0" err="1"/>
              <a:t>Oxygenoterapie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39"/>
            <a:ext cx="8229600" cy="4137323"/>
          </a:xfrm>
        </p:spPr>
        <p:txBody>
          <a:bodyPr/>
          <a:lstStyle/>
          <a:p>
            <a:r>
              <a:rPr lang="cs-CZ" dirty="0"/>
              <a:t>Neovlivňuje </a:t>
            </a:r>
          </a:p>
          <a:p>
            <a:pPr lvl="1"/>
            <a:r>
              <a:rPr lang="cs-CZ" dirty="0"/>
              <a:t>Minutovou ventilaci (pCO2)</a:t>
            </a:r>
          </a:p>
          <a:p>
            <a:pPr lvl="1"/>
            <a:r>
              <a:rPr lang="cs-CZ" dirty="0"/>
              <a:t>Dechovou práci</a:t>
            </a:r>
          </a:p>
          <a:p>
            <a:pPr lvl="1"/>
            <a:r>
              <a:rPr lang="cs-CZ" dirty="0"/>
              <a:t>Nepodporuje a neusnadňuje expektoraci</a:t>
            </a:r>
          </a:p>
        </p:txBody>
      </p:sp>
    </p:spTree>
    <p:extLst>
      <p:ext uri="{BB962C8B-B14F-4D97-AF65-F5344CB8AC3E}">
        <p14:creationId xmlns:p14="http://schemas.microsoft.com/office/powerpoint/2010/main" val="173384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83225" cy="495300"/>
          </a:xfrm>
        </p:spPr>
        <p:txBody>
          <a:bodyPr/>
          <a:lstStyle/>
          <a:p>
            <a:r>
              <a:rPr lang="cs-CZ" sz="3200" dirty="0" err="1"/>
              <a:t>Oxygenoterapie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360988"/>
          </a:xfrm>
        </p:spPr>
        <p:txBody>
          <a:bodyPr/>
          <a:lstStyle/>
          <a:p>
            <a:r>
              <a:rPr lang="cs-CZ" dirty="0"/>
              <a:t>KDY ?</a:t>
            </a:r>
          </a:p>
          <a:p>
            <a:pPr lvl="1"/>
            <a:r>
              <a:rPr lang="cs-CZ" sz="2400" b="1" dirty="0">
                <a:solidFill>
                  <a:srgbClr val="FF0000"/>
                </a:solidFill>
              </a:rPr>
              <a:t>VŽDY</a:t>
            </a:r>
            <a:r>
              <a:rPr lang="cs-CZ" sz="2400" dirty="0"/>
              <a:t>  při subjektivních či objektivních známkách poruchy v ABC</a:t>
            </a:r>
          </a:p>
          <a:p>
            <a:pPr lvl="1"/>
            <a:r>
              <a:rPr lang="cs-CZ" dirty="0"/>
              <a:t>Spíše </a:t>
            </a:r>
            <a:r>
              <a:rPr lang="cs-CZ" b="1" dirty="0">
                <a:solidFill>
                  <a:srgbClr val="FF0000"/>
                </a:solidFill>
              </a:rPr>
              <a:t>KDY NE ?</a:t>
            </a:r>
          </a:p>
          <a:p>
            <a:r>
              <a:rPr lang="cs-CZ" dirty="0"/>
              <a:t>RIZIKA</a:t>
            </a:r>
          </a:p>
          <a:p>
            <a:pPr lvl="1"/>
            <a:r>
              <a:rPr lang="cs-CZ" sz="2400" dirty="0"/>
              <a:t>Zhoršení RAC pacientů s chronickou </a:t>
            </a:r>
            <a:r>
              <a:rPr lang="cs-CZ" sz="2400" dirty="0" err="1"/>
              <a:t>hyperkapnií</a:t>
            </a:r>
            <a:r>
              <a:rPr lang="cs-CZ" sz="2400" dirty="0"/>
              <a:t> (COPD)</a:t>
            </a:r>
          </a:p>
          <a:p>
            <a:pPr lvl="1"/>
            <a:r>
              <a:rPr lang="cs-CZ" sz="2400" dirty="0"/>
              <a:t>Rozvoj resorpční </a:t>
            </a:r>
            <a:r>
              <a:rPr lang="cs-CZ" sz="2400" dirty="0" err="1"/>
              <a:t>atelektázy</a:t>
            </a:r>
            <a:endParaRPr lang="cs-CZ" sz="2400" dirty="0"/>
          </a:p>
          <a:p>
            <a:pPr lvl="1"/>
            <a:r>
              <a:rPr lang="cs-CZ" sz="2400" dirty="0"/>
              <a:t>Zvýšená tvorba kyslíkových radikálů při </a:t>
            </a:r>
            <a:r>
              <a:rPr lang="cs-CZ" sz="2400" dirty="0" err="1"/>
              <a:t>supranormální</a:t>
            </a:r>
            <a:r>
              <a:rPr lang="cs-CZ" sz="2400" dirty="0"/>
              <a:t> pO2 </a:t>
            </a:r>
          </a:p>
          <a:p>
            <a:pPr lvl="1"/>
            <a:r>
              <a:rPr lang="cs-CZ" sz="2400" dirty="0"/>
              <a:t>Slizniční léze, nebo zhoršení </a:t>
            </a:r>
            <a:r>
              <a:rPr lang="cs-CZ" sz="2400" dirty="0" err="1"/>
              <a:t>mukociliární</a:t>
            </a:r>
            <a:r>
              <a:rPr lang="cs-CZ" sz="2400" dirty="0"/>
              <a:t> clearance při nedostatečném </a:t>
            </a:r>
            <a:r>
              <a:rPr lang="cs-CZ" sz="2400" b="1" dirty="0">
                <a:solidFill>
                  <a:srgbClr val="FF0000"/>
                </a:solidFill>
              </a:rPr>
              <a:t>zvlhčení a ohřátí</a:t>
            </a:r>
            <a:r>
              <a:rPr lang="cs-CZ" sz="2400" dirty="0"/>
              <a:t> vdechovaných plynů</a:t>
            </a:r>
          </a:p>
          <a:p>
            <a:pPr marL="5715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75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483225" cy="495300"/>
          </a:xfrm>
        </p:spPr>
        <p:txBody>
          <a:bodyPr/>
          <a:lstStyle/>
          <a:p>
            <a:r>
              <a:rPr lang="cs-CZ" sz="3200" dirty="0" err="1"/>
              <a:t>Oxygenoterapie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5175"/>
            <a:ext cx="4618856" cy="5360988"/>
          </a:xfrm>
        </p:spPr>
        <p:txBody>
          <a:bodyPr/>
          <a:lstStyle/>
          <a:p>
            <a:r>
              <a:rPr lang="cs-CZ" dirty="0"/>
              <a:t>JAK</a:t>
            </a:r>
          </a:p>
          <a:p>
            <a:pPr lvl="1"/>
            <a:r>
              <a:rPr lang="cs-CZ" dirty="0" err="1"/>
              <a:t>Nízkoprůtokové</a:t>
            </a:r>
            <a:r>
              <a:rPr lang="cs-CZ" dirty="0"/>
              <a:t> systémy</a:t>
            </a:r>
          </a:p>
          <a:p>
            <a:pPr lvl="2"/>
            <a:r>
              <a:rPr lang="cs-CZ" sz="2000" dirty="0"/>
              <a:t>Kyslíkové brýle – FiO2 do 0,4</a:t>
            </a:r>
          </a:p>
          <a:p>
            <a:pPr lvl="2"/>
            <a:r>
              <a:rPr lang="cs-CZ" sz="2000" dirty="0"/>
              <a:t>Otevřená maska – FiO2 do 0,65</a:t>
            </a:r>
          </a:p>
          <a:p>
            <a:pPr lvl="2"/>
            <a:r>
              <a:rPr lang="cs-CZ" sz="2000" dirty="0"/>
              <a:t>Maska s rezervoárem – FiO2 až 0,8</a:t>
            </a:r>
          </a:p>
          <a:p>
            <a:pPr lvl="1"/>
            <a:r>
              <a:rPr lang="cs-CZ" dirty="0" err="1"/>
              <a:t>Vysokoprůtokové</a:t>
            </a:r>
            <a:r>
              <a:rPr lang="cs-CZ" dirty="0"/>
              <a:t> systémy</a:t>
            </a:r>
          </a:p>
          <a:p>
            <a:pPr lvl="2"/>
            <a:r>
              <a:rPr lang="cs-CZ" dirty="0" err="1"/>
              <a:t>Venturiho</a:t>
            </a:r>
            <a:r>
              <a:rPr lang="cs-CZ" dirty="0"/>
              <a:t> masky </a:t>
            </a:r>
          </a:p>
          <a:p>
            <a:pPr lvl="3"/>
            <a:r>
              <a:rPr lang="cs-CZ" dirty="0"/>
              <a:t>FiO2 0,24-0,40</a:t>
            </a:r>
          </a:p>
          <a:p>
            <a:pPr lvl="3"/>
            <a:r>
              <a:rPr lang="cs-CZ" dirty="0"/>
              <a:t>FiO2 nezávislé  na minutové ventilace, resp. Inspiračním průtoku</a:t>
            </a:r>
          </a:p>
          <a:p>
            <a:pPr lvl="3"/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22" y="2996952"/>
            <a:ext cx="3810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8720"/>
            <a:ext cx="815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736304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46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0xygenoterapie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Normobarická</a:t>
            </a:r>
            <a:r>
              <a:rPr lang="cs-CZ" dirty="0"/>
              <a:t> – viz. Výše</a:t>
            </a:r>
          </a:p>
          <a:p>
            <a:r>
              <a:rPr lang="cs-CZ" dirty="0"/>
              <a:t>Hyperbarická</a:t>
            </a:r>
          </a:p>
          <a:p>
            <a:pPr lvl="1"/>
            <a:r>
              <a:rPr lang="cs-CZ" dirty="0"/>
              <a:t>speciální místnost/komora se </a:t>
            </a:r>
            <a:r>
              <a:rPr lang="cs-CZ" dirty="0" err="1"/>
              <a:t>supraatmosferickým</a:t>
            </a:r>
            <a:r>
              <a:rPr lang="cs-CZ" dirty="0"/>
              <a:t> tlakem)</a:t>
            </a:r>
          </a:p>
          <a:p>
            <a:pPr lvl="1"/>
            <a:r>
              <a:rPr lang="cs-CZ" dirty="0"/>
              <a:t>Indikace – intoxikace CO, </a:t>
            </a:r>
            <a:r>
              <a:rPr lang="cs-CZ" dirty="0" err="1"/>
              <a:t>Kessonova</a:t>
            </a:r>
            <a:r>
              <a:rPr lang="cs-CZ" dirty="0"/>
              <a:t> nemoc, hojení ran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729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063" y="332656"/>
            <a:ext cx="5483225" cy="495300"/>
          </a:xfrm>
        </p:spPr>
        <p:txBody>
          <a:bodyPr/>
          <a:lstStyle/>
          <a:p>
            <a:r>
              <a:rPr lang="cs-CZ" sz="3200" dirty="0"/>
              <a:t>NIV (respektive NIPPV)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5001419"/>
          </a:xfrm>
        </p:spPr>
        <p:txBody>
          <a:bodyPr/>
          <a:lstStyle/>
          <a:p>
            <a:r>
              <a:rPr lang="cs-CZ" dirty="0"/>
              <a:t>Mechanismus účinku</a:t>
            </a:r>
          </a:p>
          <a:p>
            <a:pPr lvl="1"/>
            <a:r>
              <a:rPr lang="cs-CZ" dirty="0"/>
              <a:t>Vzestup dechového objemu</a:t>
            </a:r>
          </a:p>
          <a:p>
            <a:pPr lvl="1"/>
            <a:r>
              <a:rPr lang="cs-CZ" dirty="0"/>
              <a:t>Zlepšení výměny plynů</a:t>
            </a:r>
          </a:p>
          <a:p>
            <a:pPr lvl="1"/>
            <a:r>
              <a:rPr lang="cs-CZ" dirty="0"/>
              <a:t>Snížení dechové práce</a:t>
            </a:r>
          </a:p>
          <a:p>
            <a:r>
              <a:rPr lang="cs-CZ" dirty="0"/>
              <a:t>Indikace</a:t>
            </a:r>
          </a:p>
          <a:p>
            <a:pPr lvl="1"/>
            <a:r>
              <a:rPr lang="cs-CZ" dirty="0"/>
              <a:t>COPD, plicní edém, pooperační  a </a:t>
            </a:r>
            <a:r>
              <a:rPr lang="cs-CZ" dirty="0" err="1"/>
              <a:t>postextubační</a:t>
            </a:r>
            <a:r>
              <a:rPr lang="cs-CZ" dirty="0"/>
              <a:t> respirační insuficience…</a:t>
            </a:r>
          </a:p>
          <a:p>
            <a:pPr lvl="1"/>
            <a:r>
              <a:rPr lang="cs-CZ" dirty="0"/>
              <a:t>Při absenci KI a adekvátní monitoraci pacienta může být účinná při RI různého původu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54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483225" cy="495300"/>
          </a:xfrm>
        </p:spPr>
        <p:txBody>
          <a:bodyPr/>
          <a:lstStyle/>
          <a:p>
            <a:r>
              <a:rPr lang="cs-CZ" sz="3200" dirty="0"/>
              <a:t>NIV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5001419"/>
          </a:xfrm>
        </p:spPr>
        <p:txBody>
          <a:bodyPr/>
          <a:lstStyle/>
          <a:p>
            <a:r>
              <a:rPr lang="cs-CZ" dirty="0"/>
              <a:t>Selhání NIV</a:t>
            </a:r>
          </a:p>
          <a:p>
            <a:pPr lvl="1"/>
            <a:r>
              <a:rPr lang="cs-CZ" dirty="0"/>
              <a:t>Zhoršení stavu vědomí</a:t>
            </a:r>
          </a:p>
          <a:p>
            <a:pPr lvl="1"/>
            <a:r>
              <a:rPr lang="cs-CZ" dirty="0"/>
              <a:t>Nedostatečná expektorace</a:t>
            </a:r>
          </a:p>
          <a:p>
            <a:pPr lvl="1"/>
            <a:r>
              <a:rPr lang="cs-CZ" dirty="0"/>
              <a:t>Neprůchodnost dýchacích cest</a:t>
            </a:r>
          </a:p>
          <a:p>
            <a:pPr lvl="1"/>
            <a:r>
              <a:rPr lang="cs-CZ" dirty="0"/>
              <a:t>Neuspokojivé arteriální krevní plyny</a:t>
            </a:r>
          </a:p>
          <a:p>
            <a:pPr lvl="1"/>
            <a:r>
              <a:rPr lang="cs-CZ" dirty="0"/>
              <a:t>Progrese / neustoupení dušnosti</a:t>
            </a:r>
          </a:p>
          <a:p>
            <a:pPr lvl="1"/>
            <a:r>
              <a:rPr lang="cs-CZ" dirty="0"/>
              <a:t>Oběhová nestabilita, arytmie</a:t>
            </a:r>
          </a:p>
          <a:p>
            <a:pPr lvl="1"/>
            <a:r>
              <a:rPr lang="cs-CZ" dirty="0"/>
              <a:t>Rozvoj / progrese orgánové dysfunkce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44893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500</Words>
  <Application>Microsoft Office PowerPoint</Application>
  <PresentationFormat>Předvádění na obrazovce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Oxygenoterapie, Nasal high flow oxygen, NIV </vt:lpstr>
      <vt:lpstr>ÚVOD</vt:lpstr>
      <vt:lpstr>Oxygenoterapie</vt:lpstr>
      <vt:lpstr>Oxygenoterapie</vt:lpstr>
      <vt:lpstr>Oxygenoterapie </vt:lpstr>
      <vt:lpstr>Oxygenoterapie</vt:lpstr>
      <vt:lpstr>0xygenoterapie</vt:lpstr>
      <vt:lpstr>NIV (respektive NIPPV)</vt:lpstr>
      <vt:lpstr>NIV</vt:lpstr>
      <vt:lpstr>NHF</vt:lpstr>
      <vt:lpstr>NHF</vt:lpstr>
      <vt:lpstr>NHF na KARIM</vt:lpstr>
      <vt:lpstr>NHF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malejJohn</dc:creator>
  <cp:lastModifiedBy>Hrdý Ondřej</cp:lastModifiedBy>
  <cp:revision>83</cp:revision>
  <dcterms:created xsi:type="dcterms:W3CDTF">2011-11-21T21:25:58Z</dcterms:created>
  <dcterms:modified xsi:type="dcterms:W3CDTF">2024-10-02T09:28:46Z</dcterms:modified>
</cp:coreProperties>
</file>