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2.xml" ContentType="application/vnd.openxmlformats-officedocument.presentationml.notesSlide+xml"/>
  <Override PartName="/ppt/tags/tag14.xml" ContentType="application/vnd.openxmlformats-officedocument.presentationml.tags+xml"/>
  <Override PartName="/ppt/notesSlides/notesSlide3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4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5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7" r:id="rId2"/>
    <p:sldId id="258" r:id="rId3"/>
    <p:sldId id="266" r:id="rId4"/>
    <p:sldId id="267" r:id="rId5"/>
    <p:sldId id="268" r:id="rId6"/>
    <p:sldId id="269" r:id="rId7"/>
    <p:sldId id="256" r:id="rId8"/>
    <p:sldId id="280" r:id="rId9"/>
    <p:sldId id="265" r:id="rId10"/>
    <p:sldId id="271" r:id="rId11"/>
    <p:sldId id="282" r:id="rId12"/>
    <p:sldId id="283" r:id="rId13"/>
    <p:sldId id="273" r:id="rId14"/>
    <p:sldId id="274" r:id="rId15"/>
    <p:sldId id="275" r:id="rId16"/>
    <p:sldId id="277" r:id="rId17"/>
    <p:sldId id="278" r:id="rId18"/>
    <p:sldId id="276" r:id="rId19"/>
    <p:sldId id="263" r:id="rId20"/>
    <p:sldId id="259" r:id="rId21"/>
    <p:sldId id="281" r:id="rId22"/>
    <p:sldId id="279" r:id="rId23"/>
  </p:sldIdLst>
  <p:sldSz cx="12192000" cy="6858000"/>
  <p:notesSz cx="6858000" cy="9144000"/>
  <p:custDataLst>
    <p:tags r:id="rId2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4" autoAdjust="0"/>
    <p:restoredTop sz="51787" autoAdjust="0"/>
  </p:normalViewPr>
  <p:slideViewPr>
    <p:cSldViewPr snapToGrid="0">
      <p:cViewPr varScale="1">
        <p:scale>
          <a:sx n="83" d="100"/>
          <a:sy n="83" d="100"/>
        </p:scale>
        <p:origin x="3300" y="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>
            <a:extLst>
              <a:ext uri="{FF2B5EF4-FFF2-40B4-BE49-F238E27FC236}">
                <a16:creationId xmlns:a16="http://schemas.microsoft.com/office/drawing/2014/main" id="{7CE29C1B-2BFB-4FB2-96CC-F2D4D8C95B6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Zástupný symbol pro poznámky 2">
            <a:extLst>
              <a:ext uri="{FF2B5EF4-FFF2-40B4-BE49-F238E27FC236}">
                <a16:creationId xmlns:a16="http://schemas.microsoft.com/office/drawing/2014/main" id="{529BDBBD-DC37-4A8F-BFB3-B9BAB698FB7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4580" name="Zástupný symbol pro číslo snímku 3">
            <a:extLst>
              <a:ext uri="{FF2B5EF4-FFF2-40B4-BE49-F238E27FC236}">
                <a16:creationId xmlns:a16="http://schemas.microsoft.com/office/drawing/2014/main" id="{2A167B6F-1486-4F24-BE69-76D9CE4F08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E196275-D2FA-48DA-A830-4970742C58D2}" type="slidenum">
              <a:rPr lang="cs-CZ" altLang="cs-CZ" smtClean="0">
                <a:latin typeface="Comic Sans MS" panose="030F0702030302020204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 altLang="cs-CZ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841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pl-PL" sz="12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93409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9390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12091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>
            <a:extLst>
              <a:ext uri="{FF2B5EF4-FFF2-40B4-BE49-F238E27FC236}">
                <a16:creationId xmlns:a16="http://schemas.microsoft.com/office/drawing/2014/main" id="{CDAE2DA5-C29C-424D-A631-997DD1D730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>
            <a:extLst>
              <a:ext uri="{FF2B5EF4-FFF2-40B4-BE49-F238E27FC236}">
                <a16:creationId xmlns:a16="http://schemas.microsoft.com/office/drawing/2014/main" id="{E306DE12-577C-4D2A-9942-9A6043C8C94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1748" name="Zástupný symbol pro číslo snímku 3">
            <a:extLst>
              <a:ext uri="{FF2B5EF4-FFF2-40B4-BE49-F238E27FC236}">
                <a16:creationId xmlns:a16="http://schemas.microsoft.com/office/drawing/2014/main" id="{422D3528-758E-45AB-A230-C7AEB2BB8B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5CCEEA2-7438-48A7-B9B7-79520E81EE6E}" type="slidenum">
              <a:rPr lang="cs-CZ" altLang="cs-CZ" smtClean="0">
                <a:latin typeface="Comic Sans MS" panose="030F0702030302020204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cs-CZ" altLang="cs-CZ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512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1117600" y="1701800"/>
            <a:ext cx="4978400" cy="44704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 marL="2011328">
              <a:defRPr sz="1800"/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299200" y="1701800"/>
            <a:ext cx="4978400" cy="44704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 marL="2011328">
              <a:defRPr sz="1800"/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6D3C28-FC5A-432A-9805-26AFFDC6412F}" type="datetime1">
              <a:rPr lang="cs-CZ" noProof="0" smtClean="0"/>
              <a:t>09.09.2024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B37DED6-D4C7-42EE-AB49-D2E39E64FDE4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749180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5" Type="http://schemas.openxmlformats.org/officeDocument/2006/relationships/hyperlink" Target="https://www.muni.cz/mapa/areal-3" TargetMode="External"/><Relationship Id="rId4" Type="http://schemas.openxmlformats.org/officeDocument/2006/relationships/hyperlink" Target="https://www.muni.cz/mapa/budova-567?q=F01B1&amp;id=BHA02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5" Type="http://schemas.openxmlformats.org/officeDocument/2006/relationships/hyperlink" Target="https://is.muni.cz/auth/predmety/" TargetMode="External"/><Relationship Id="rId4" Type="http://schemas.openxmlformats.org/officeDocument/2006/relationships/hyperlink" Target="https://www.med.muni.cz/studenti/studijni-katalogy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4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hyperlink" Target="https://www.med.muni.cz/studenti/studijni-katalogy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.muni.cz/o-fakulte/organizacni-struktura/119913-studijni-oddeleni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hyperlink" Target="mailto:j.vecerova@med.muni.cz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pesakova@med.muni.cz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repko@med.muni.cz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7.jpeg"/><Relationship Id="rId4" Type="http://schemas.openxmlformats.org/officeDocument/2006/relationships/hyperlink" Target="mailto:apokorna@med.muni.cz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uzv.med.muni.cz/" TargetMode="External"/><Relationship Id="rId3" Type="http://schemas.openxmlformats.org/officeDocument/2006/relationships/slideLayout" Target="../slideLayouts/slideLayout5.xml"/><Relationship Id="rId7" Type="http://schemas.openxmlformats.org/officeDocument/2006/relationships/hyperlink" Target="mailto:soldanova@med.muni.cz" TargetMode="Externa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1.emf"/><Relationship Id="rId5" Type="http://schemas.openxmlformats.org/officeDocument/2006/relationships/hyperlink" Target="mailto:rozinkova@med.muni.cz" TargetMode="External"/><Relationship Id="rId4" Type="http://schemas.openxmlformats.org/officeDocument/2006/relationships/hyperlink" Target="mailto:irena.chaloupkova@med.muni.cz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hyperlink" Target="mailto:blanka.hromadova@med.muni.cz" TargetMode="External"/><Relationship Id="rId4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hyperlink" Target="https://www.muni.cz/studenti/kdo-mi-muze-pomoci" TargetMode="External"/><Relationship Id="rId5" Type="http://schemas.openxmlformats.org/officeDocument/2006/relationships/hyperlink" Target="https://www.med.muni.cz/studenti/studijni-predpisy" TargetMode="External"/><Relationship Id="rId4" Type="http://schemas.openxmlformats.org/officeDocument/2006/relationships/hyperlink" Target="https://www.med.muni.cz/studenti/harmonogram-akademickeho-rok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5200" y="2466813"/>
            <a:ext cx="11361600" cy="1171580"/>
          </a:xfrm>
        </p:spPr>
        <p:txBody>
          <a:bodyPr/>
          <a:lstStyle/>
          <a:p>
            <a:pPr algn="ctr"/>
            <a:r>
              <a:rPr lang="cs-CZ" altLang="cs-CZ" sz="4800" dirty="0">
                <a:cs typeface="Arial" panose="020B0604020202020204" pitchFamily="34" charset="0"/>
              </a:rPr>
              <a:t>Studijní program: </a:t>
            </a:r>
            <a:br>
              <a:rPr lang="cs-CZ" altLang="cs-CZ" sz="4800" dirty="0">
                <a:cs typeface="Arial" panose="020B0604020202020204" pitchFamily="34" charset="0"/>
              </a:rPr>
            </a:br>
            <a:r>
              <a:rPr lang="cs-CZ" altLang="cs-CZ" sz="4400" dirty="0">
                <a:cs typeface="Arial" panose="020B0604020202020204" pitchFamily="34" charset="0"/>
              </a:rPr>
              <a:t>Intenzivní péče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415200" y="4222875"/>
            <a:ext cx="11361600" cy="698497"/>
          </a:xfrm>
        </p:spPr>
        <p:txBody>
          <a:bodyPr/>
          <a:lstStyle/>
          <a:p>
            <a:pPr algn="ctr">
              <a:lnSpc>
                <a:spcPct val="150000"/>
              </a:lnSpc>
              <a:defRPr/>
            </a:pPr>
            <a:r>
              <a:rPr lang="cs-CZ" altLang="cs-CZ" sz="1600" dirty="0"/>
              <a:t>Edita Pešáková</a:t>
            </a:r>
          </a:p>
          <a:p>
            <a:pPr algn="ctr">
              <a:lnSpc>
                <a:spcPct val="150000"/>
              </a:lnSpc>
              <a:defRPr/>
            </a:pPr>
            <a:endParaRPr lang="cs-CZ" altLang="cs-CZ" sz="1600" dirty="0"/>
          </a:p>
          <a:p>
            <a:pPr algn="ctr">
              <a:lnSpc>
                <a:spcPct val="150000"/>
              </a:lnSpc>
              <a:defRPr/>
            </a:pPr>
            <a:r>
              <a:rPr lang="cs-CZ" altLang="cs-CZ" sz="1600" dirty="0">
                <a:cs typeface="Arial" panose="020B0604020202020204" pitchFamily="34" charset="0"/>
              </a:rPr>
              <a:t>Ústav zdravotnických věd</a:t>
            </a:r>
          </a:p>
          <a:p>
            <a:pPr algn="ctr">
              <a:lnSpc>
                <a:spcPct val="150000"/>
              </a:lnSpc>
              <a:defRPr/>
            </a:pPr>
            <a:r>
              <a:rPr lang="cs-CZ" altLang="cs-CZ" sz="1600" dirty="0"/>
              <a:t> LF MU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7447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AE2810C5-EA3E-4A6E-B39E-9FDB8FFB4354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ln>
                  <a:noFill/>
                </a:ln>
              </a:rPr>
              <a:t>Rozvrh hodin v IS MU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C763F38-8236-4728-833A-F738084CBF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5406" y="1359001"/>
            <a:ext cx="10954365" cy="413999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vyučující </a:t>
            </a:r>
          </a:p>
          <a:p>
            <a:pPr marL="72000" indent="0">
              <a:buNone/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požadavky</a:t>
            </a:r>
          </a:p>
          <a:p>
            <a:pPr marL="72000" indent="0">
              <a:buNone/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posluchárny</a:t>
            </a:r>
          </a:p>
          <a:p>
            <a:pPr marL="72000" indent="0">
              <a:buNone/>
              <a:defRPr/>
            </a:pPr>
            <a:endParaRPr lang="cs-CZ" sz="6400" dirty="0"/>
          </a:p>
          <a:p>
            <a:pPr marL="72000" indent="0">
              <a:buNone/>
              <a:defRPr/>
            </a:pPr>
            <a:endParaRPr lang="cs-CZ" sz="6400" dirty="0"/>
          </a:p>
          <a:p>
            <a:pPr marL="72000" indent="0">
              <a:buNone/>
              <a:defRPr/>
            </a:pPr>
            <a:endParaRPr lang="cs-CZ" b="1" dirty="0"/>
          </a:p>
          <a:p>
            <a:pPr marL="72000" indent="0">
              <a:buNone/>
              <a:defRPr/>
            </a:pPr>
            <a:endParaRPr lang="cs-CZ" sz="2000" dirty="0"/>
          </a:p>
          <a:p>
            <a:pPr marL="72000" indent="0"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indent="-256032">
              <a:buFont typeface="Wingdings 3"/>
              <a:buChar char="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348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88">
            <a:extLst>
              <a:ext uri="{FF2B5EF4-FFF2-40B4-BE49-F238E27FC236}">
                <a16:creationId xmlns:a16="http://schemas.microsoft.com/office/drawing/2014/main" id="{D38AEB48-3542-4F11-B8C6-7BB4799D18D4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ln>
                  <a:noFill/>
                </a:ln>
              </a:rPr>
              <a:t>Posluchárny</a:t>
            </a:r>
          </a:p>
        </p:txBody>
      </p:sp>
      <p:graphicFrame>
        <p:nvGraphicFramePr>
          <p:cNvPr id="60603" name="Group 187">
            <a:extLst>
              <a:ext uri="{FF2B5EF4-FFF2-40B4-BE49-F238E27FC236}">
                <a16:creationId xmlns:a16="http://schemas.microsoft.com/office/drawing/2014/main" id="{E86DF5B4-2AC8-4DC0-8680-23644ACECB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3827122"/>
              </p:ext>
            </p:extLst>
          </p:nvPr>
        </p:nvGraphicFramePr>
        <p:xfrm>
          <a:off x="1036377" y="2818202"/>
          <a:ext cx="9471341" cy="203930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099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6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3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37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911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Pavilon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Číslo místnosti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Podlaží 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+mn-lt"/>
                      </a:endParaRP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Název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46213" marR="146213" marT="45718" marB="45718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730">
                <a:tc row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F01B1 UKB,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0" i="0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hlinkClick r:id="rId4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Kamenice 3</a:t>
                      </a:r>
                      <a:endParaRPr lang="cs-CZ" sz="16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313, 316, 309, 509, 528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3. podlaží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odborná učebna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46213" marR="146213" marT="45718" marB="45718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730">
                <a:tc vMerge="1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15625" marR="115625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327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3. podlaží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seminární místnost</a:t>
                      </a:r>
                    </a:p>
                  </a:txBody>
                  <a:tcPr marL="146213" marR="146213" marT="45718" marB="45718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730">
                <a:tc vMerge="1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15625" marR="115625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530, 535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5. podlaží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seminární místnost</a:t>
                      </a:r>
                    </a:p>
                  </a:txBody>
                  <a:tcPr marL="146213" marR="146213" marT="45718" marB="45718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Obdélník 1">
            <a:extLst>
              <a:ext uri="{FF2B5EF4-FFF2-40B4-BE49-F238E27FC236}">
                <a16:creationId xmlns:a16="http://schemas.microsoft.com/office/drawing/2014/main" id="{C9E13AD3-9938-4D59-AE87-8F88D0917220}"/>
              </a:ext>
            </a:extLst>
          </p:cNvPr>
          <p:cNvSpPr/>
          <p:nvPr/>
        </p:nvSpPr>
        <p:spPr>
          <a:xfrm>
            <a:off x="949181" y="1456280"/>
            <a:ext cx="1029483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altLang="cs-CZ" sz="1600" dirty="0">
                <a:latin typeface="+mn-lt"/>
              </a:rPr>
              <a:t>Univerzitní kampus Bohunice - </a:t>
            </a:r>
            <a:r>
              <a:rPr lang="cs-CZ" altLang="cs-CZ" sz="1600" dirty="0">
                <a:latin typeface="+mn-lt"/>
                <a:hlinkClick r:id="rId5"/>
              </a:rPr>
              <a:t>https://www.muni.cz/mapa/areal-3</a:t>
            </a:r>
            <a:endParaRPr lang="cs-CZ" altLang="cs-CZ" sz="1600" dirty="0">
              <a:latin typeface="+mn-lt"/>
            </a:endParaRPr>
          </a:p>
          <a:p>
            <a:pPr>
              <a:defRPr/>
            </a:pPr>
            <a:r>
              <a:rPr lang="cs-CZ" altLang="cs-CZ" sz="1600" dirty="0">
                <a:latin typeface="+mn-lt"/>
              </a:rPr>
              <a:t>Komenského náměstí v centru města</a:t>
            </a:r>
          </a:p>
          <a:p>
            <a:pPr>
              <a:defRPr/>
            </a:pPr>
            <a:endParaRPr lang="cs-CZ" altLang="cs-CZ" sz="1600" dirty="0">
              <a:latin typeface="+mn-lt"/>
            </a:endParaRPr>
          </a:p>
          <a:p>
            <a:pPr>
              <a:defRPr/>
            </a:pPr>
            <a:r>
              <a:rPr lang="cs-CZ" sz="1600" dirty="0">
                <a:latin typeface="+mn-lt"/>
              </a:rPr>
              <a:t>Kamenice 3 F01B1 Ústav zdravotnických věd</a:t>
            </a:r>
            <a:endParaRPr lang="cs-CZ" altLang="cs-CZ" sz="1600" dirty="0"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1899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C377FB9-E119-4E3B-A5DA-9514B79A8D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FF0AA5-8A9F-4092-8781-DAF99AF37E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A98D1BC-D9B4-497A-9C46-DF9A41ED0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odborné učebny + výuka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A431DBB-3C07-46B1-ABE5-89279DEB4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Přezuvky, bíle tričko – zejména uč. č. 309, 509, 528</a:t>
            </a:r>
          </a:p>
          <a:p>
            <a:r>
              <a:rPr lang="cs-CZ" dirty="0"/>
              <a:t>Žádné jídlo a pití!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Interaktivní osnovy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996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3F05F747-5F29-4F7F-8B63-C44800DDE2ED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ln>
                  <a:noFill/>
                </a:ln>
              </a:rPr>
              <a:t>Hodnocení výuky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4BDDA33-CFA8-4186-A05B-B8E1136B8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cs-CZ" sz="1800" dirty="0"/>
              <a:t>Doporučený studijní plán a informaci o tom, kolik má každý předmět kreditů, najdete ve </a:t>
            </a:r>
            <a:r>
              <a:rPr lang="cs-CZ" sz="1800" u="sng" dirty="0">
                <a:hlinkClick r:id="rId4" tooltip="Studijní katalogy"/>
              </a:rPr>
              <a:t>Studijním katalogu</a:t>
            </a:r>
            <a:r>
              <a:rPr lang="cs-CZ" sz="1800" dirty="0"/>
              <a:t> nebo v </a:t>
            </a:r>
            <a:r>
              <a:rPr lang="cs-CZ" sz="1800" u="sng" dirty="0">
                <a:hlinkClick r:id="rId5"/>
              </a:rPr>
              <a:t>Katalogu předmětů IS MU</a:t>
            </a:r>
            <a:r>
              <a:rPr lang="cs-CZ" sz="1800" dirty="0"/>
              <a:t>.</a:t>
            </a:r>
            <a:endParaRPr lang="cs-CZ" sz="18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just">
              <a:spcBef>
                <a:spcPct val="50000"/>
              </a:spcBef>
              <a:defRPr/>
            </a:pPr>
            <a:r>
              <a:rPr lang="cs-CZ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plnění požadavků studia v programu (dále jen „studium”) se eviduje prostřednictvím </a:t>
            </a:r>
            <a:r>
              <a:rPr lang="cs-CZ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kreditového systému</a:t>
            </a:r>
            <a:r>
              <a:rPr lang="cs-CZ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založeného na zásadách Evropského systému převodu kreditů (dále „ECTS”)</a:t>
            </a:r>
          </a:p>
          <a:p>
            <a:pPr algn="just">
              <a:spcBef>
                <a:spcPct val="50000"/>
              </a:spcBef>
              <a:defRPr/>
            </a:pPr>
            <a:r>
              <a:rPr lang="cs-CZ" sz="1800" dirty="0"/>
              <a:t>Podmínkou postupu do studia v dalším semestru je vždy získání nejméně 20 kreditů za předchozí semestr nebo 45 kreditů za předchozí 2 semestry. Abyste však dosáhli na celkovou minimální kreditovou hodnotu daného studia, je většinou třeba, abyste za semestr získali kreditů více. Budete-li však plnit předměty dle vašeho studijního plánu, neměli byste se získáním potřebného množství kreditů mít žádné obtíže (</a:t>
            </a:r>
            <a:r>
              <a:rPr lang="cs-CZ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Stud. a zkušební řád MU </a:t>
            </a:r>
            <a:r>
              <a:rPr lang="pt-BR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Článek 12 Zápis do semestru</a:t>
            </a:r>
            <a:r>
              <a:rPr lang="cs-CZ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cs-CZ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ct val="50000"/>
              </a:spcBef>
              <a:defRPr/>
            </a:pPr>
            <a:r>
              <a:rPr lang="cs-CZ" sz="1800" b="1" dirty="0">
                <a:solidFill>
                  <a:srgbClr val="FF0000"/>
                </a:solidFill>
              </a:rPr>
              <a:t>NASTUDOVAT STUDIJNÍ A ZKUŠEBNÍ ŘÁD MU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7806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C21F0962-B42B-4762-AC4B-8BC105F1DE75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altLang="cs-CZ" sz="3600" dirty="0"/>
              <a:t>Klasifikační stupnice</a:t>
            </a:r>
            <a:br>
              <a:rPr lang="cs-CZ" altLang="cs-CZ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cs-CZ" altLang="cs-CZ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5843" name="Zástupný symbol pro obsah 2">
            <a:extLst>
              <a:ext uri="{FF2B5EF4-FFF2-40B4-BE49-F238E27FC236}">
                <a16:creationId xmlns:a16="http://schemas.microsoft.com/office/drawing/2014/main" id="{0C7E04D5-E1A6-4FAF-96DE-A168F561A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cs-CZ" altLang="cs-CZ" sz="1800" dirty="0"/>
              <a:t>Ukončením předmětu se rozumí splnění jeho požadavků jedním z těchto způsobů:</a:t>
            </a:r>
            <a:br>
              <a:rPr lang="cs-CZ" altLang="cs-CZ" sz="1800" dirty="0"/>
            </a:br>
            <a:r>
              <a:rPr lang="cs-CZ" altLang="cs-CZ" sz="1800" dirty="0"/>
              <a:t>a) zápočtem,</a:t>
            </a:r>
            <a:br>
              <a:rPr lang="cs-CZ" altLang="cs-CZ" sz="1800" dirty="0"/>
            </a:br>
            <a:r>
              <a:rPr lang="cs-CZ" altLang="cs-CZ" sz="1800" dirty="0"/>
              <a:t>b) kolokviem,</a:t>
            </a:r>
            <a:br>
              <a:rPr lang="cs-CZ" altLang="cs-CZ" sz="1800" dirty="0"/>
            </a:br>
            <a:r>
              <a:rPr lang="cs-CZ" altLang="cs-CZ" sz="1800" dirty="0"/>
              <a:t>c) zkouškou.</a:t>
            </a:r>
            <a:endParaRPr lang="cs-CZ" sz="1800" dirty="0"/>
          </a:p>
          <a:p>
            <a:pPr marL="0" indent="0">
              <a:buNone/>
              <a:defRPr/>
            </a:pPr>
            <a:endParaRPr lang="cs-CZ" altLang="cs-CZ" sz="1800" dirty="0"/>
          </a:p>
          <a:p>
            <a:pPr marL="0" indent="0">
              <a:buNone/>
              <a:defRPr/>
            </a:pPr>
            <a:r>
              <a:rPr lang="cs-CZ" altLang="cs-CZ" sz="1800" dirty="0"/>
              <a:t>Klasifikační stupnice odpovídá zásadám ECTS a má tyto stupně:</a:t>
            </a:r>
          </a:p>
          <a:p>
            <a:pPr eaLnBrk="1" fontAlgn="auto" hangingPunct="1">
              <a:buFont typeface="Arial"/>
              <a:buChar char="•"/>
              <a:defRPr/>
            </a:pPr>
            <a:endParaRPr lang="cs-CZ" altLang="cs-CZ" sz="1600" dirty="0"/>
          </a:p>
          <a:p>
            <a:pPr eaLnBrk="1" fontAlgn="auto" hangingPunct="1">
              <a:buFont typeface="Arial"/>
              <a:buChar char="•"/>
              <a:defRPr/>
            </a:pPr>
            <a:endParaRPr lang="cs-CZ" alt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D8CF4365-8395-4A8A-9775-50679C22EE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030780"/>
              </p:ext>
            </p:extLst>
          </p:nvPr>
        </p:nvGraphicFramePr>
        <p:xfrm>
          <a:off x="718800" y="4603531"/>
          <a:ext cx="5789011" cy="2056586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1929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98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98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Stupeň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Označení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Hodnota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Výborně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Velmi dobře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B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1,5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Dobře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C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2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Uspokojivě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D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2,5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Vyhovující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3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Nevyhovující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F/-/X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4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205703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4DF26C-A886-4F5B-8B60-8DB594088B26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Prerekvizity</a:t>
            </a:r>
            <a:r>
              <a:rPr lang="cs-CZ" dirty="0"/>
              <a:t> zápisu předmětů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5CBFD0-ACE4-4470-8EC8-FA58E1B11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>
            <a:normAutofit/>
          </a:bodyPr>
          <a:lstStyle/>
          <a:p>
            <a:pPr algn="just"/>
            <a:r>
              <a:rPr lang="cs-CZ" sz="1800" dirty="0"/>
              <a:t>podmínkou zapsání určitého předmětu, je získání zápočtu nebo složení zkoušky z jiného předmětu                  z předchozího semestru. 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i="1" dirty="0"/>
              <a:t>např.:</a:t>
            </a:r>
          </a:p>
          <a:p>
            <a:pPr marL="0" indent="0" algn="just">
              <a:buNone/>
            </a:pPr>
            <a:r>
              <a:rPr lang="cs-CZ" sz="1800" dirty="0"/>
              <a:t>Diplomový seminář II má prerekvizitu </a:t>
            </a:r>
            <a:r>
              <a:rPr lang="cs-CZ" sz="1800" dirty="0" err="1"/>
              <a:t>Dipl</a:t>
            </a:r>
            <a:r>
              <a:rPr lang="cs-CZ" sz="1800" dirty="0"/>
              <a:t>. seminář I (při nesplnění požadavků nelze zapsat v dalším semestru)</a:t>
            </a:r>
          </a:p>
          <a:p>
            <a:pPr marL="273050" indent="-273050" algn="just"/>
            <a:r>
              <a:rPr lang="cs-CZ" sz="1800" dirty="0" err="1"/>
              <a:t>prerekvizity</a:t>
            </a:r>
            <a:r>
              <a:rPr lang="cs-CZ" sz="1800" dirty="0"/>
              <a:t> předmětů naleznete v IS MU u jednotlivých předmětů nebo </a:t>
            </a:r>
            <a:r>
              <a:rPr lang="cs-CZ" sz="1800" dirty="0">
                <a:hlinkClick r:id="rId4"/>
              </a:rPr>
              <a:t>Studijní katalogy | Lékařská fakulta Masarykovy univerzity | MUNI MED</a:t>
            </a:r>
            <a:r>
              <a:rPr lang="cs-CZ" sz="1800" dirty="0"/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260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953F3A-9E9A-4AB6-B39C-9556FC722DCD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Termíny zkoušek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EADE06-8BB7-4028-A133-8E988FF99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každá zkouška z poprvé zapsaného předmětu – 1 řádný a 2 opravné termíny. </a:t>
            </a:r>
          </a:p>
          <a:p>
            <a:pPr algn="just"/>
            <a:r>
              <a:rPr lang="cs-CZ" sz="2000" dirty="0"/>
              <a:t>Dle studijního řádu musí být </a:t>
            </a:r>
            <a:r>
              <a:rPr lang="cs-CZ" sz="2000" b="1" dirty="0"/>
              <a:t>řádný termín čerpán ve zkouškovém období daného semestru. </a:t>
            </a:r>
            <a:r>
              <a:rPr lang="cs-CZ" sz="2000" dirty="0"/>
              <a:t>Pokud jej </a:t>
            </a:r>
            <a:r>
              <a:rPr lang="cs-CZ" sz="2000" b="1" dirty="0"/>
              <a:t>nevyčerpáte</a:t>
            </a:r>
            <a:r>
              <a:rPr lang="cs-CZ" sz="2000" dirty="0"/>
              <a:t>, je Vám automaticky zapsána studijním oddělením pomlčka “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“, tzn.  první termín Vám propadne, poněvadž jste jej v řádném zkouškovém období nevyčerpali. </a:t>
            </a:r>
          </a:p>
          <a:p>
            <a:pPr algn="just"/>
            <a:r>
              <a:rPr lang="cs-CZ" sz="2000" dirty="0"/>
              <a:t>Opravné termíny lze využít i ve zkouškovém období následujícího semestru, pokud je vyučujícím termín vypsán. Vypsání termínů v následujícím zkouškovém období není povinností zkoušejících a v každém případě je počet těchto termínů nižší.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310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BF8D63-F332-43E9-BCDF-859B1BD3ABD2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Doporučení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1C0F51-6588-4AAC-BB63-D4759678F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učte se intenzivně již v průběhu semestru, </a:t>
            </a:r>
          </a:p>
          <a:p>
            <a:r>
              <a:rPr lang="cs-CZ" sz="2000" dirty="0"/>
              <a:t>přihlaste se ihned na první termíny a poté budete mít i čas odpočinout si do dalšího semestru</a:t>
            </a:r>
          </a:p>
          <a:p>
            <a:endParaRPr lang="cs-CZ" sz="2000" dirty="0"/>
          </a:p>
          <a:p>
            <a:pPr marL="72000" indent="0">
              <a:buNone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9317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>
                <a:cs typeface="Arial" panose="020B0604020202020204" pitchFamily="34" charset="0"/>
              </a:rPr>
              <a:t>Ústav zdravotnických věd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Zkoušky z opakovaných předmětů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Máte-li předmět zapsaný opakovaně, využít smíte jen jeden řádný a jeden opravný termín. Zkoušku z tohoto předmětu musíte vykonat ve zkouškovém období daného semestru. Neukončení opakovaného předmětu za těchto podmínek je důvodem k ukončení studia.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15391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>
                <a:cs typeface="Arial" panose="020B0604020202020204" pitchFamily="34" charset="0"/>
              </a:rPr>
              <a:t>Ústav zdravotnických věd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19</a:t>
            </a:fld>
            <a:endParaRPr lang="cs-CZ" altLang="cs-CZ" noProof="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Omluvenky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719999" y="1692002"/>
            <a:ext cx="11009545" cy="4139998"/>
          </a:xfrm>
        </p:spPr>
        <p:txBody>
          <a:bodyPr/>
          <a:lstStyle/>
          <a:p>
            <a:pPr algn="just"/>
            <a:r>
              <a:rPr lang="cs-CZ" sz="2000" dirty="0"/>
              <a:t>Neúčast v povinné výuce je třeba omluvit na </a:t>
            </a:r>
            <a:r>
              <a:rPr lang="cs-CZ" sz="2000" u="sng" dirty="0">
                <a:hlinkClick r:id="rId3" tooltip="119913 - Studijní oddělení"/>
              </a:rPr>
              <a:t>Studijním oddělení</a:t>
            </a:r>
            <a:r>
              <a:rPr lang="cs-CZ" sz="2000" dirty="0"/>
              <a:t>, které omluvenku vloží do IS MU. 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Omluvenku je třeba na studijní oddělení doručit do </a:t>
            </a:r>
            <a:r>
              <a:rPr lang="cs-CZ" sz="2000" b="1" dirty="0">
                <a:solidFill>
                  <a:srgbClr val="FF0000"/>
                </a:solidFill>
              </a:rPr>
              <a:t>pěti</a:t>
            </a:r>
            <a:r>
              <a:rPr lang="cs-CZ" sz="2000" dirty="0"/>
              <a:t> dnů od začátku absence, pozdější omluvy nemusí být uznány. Učitelé Vám umožní náhradu výuky pouze tehdy, je-li omluvena. Neomluvená neúčast v povinné výuce je důvodem k neudělení zápočtu. </a:t>
            </a:r>
          </a:p>
          <a:p>
            <a:pPr marL="72000" indent="0" algn="just">
              <a:buNone/>
            </a:pPr>
            <a:r>
              <a:rPr lang="cs-CZ" sz="2000" dirty="0"/>
              <a:t>   Obdobným způsobem je třeba omluvit i neúčast na zkoušce, na kterou jste předem přihlášeni.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9441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>
                <a:cs typeface="Arial" panose="020B0604020202020204" pitchFamily="34" charset="0"/>
              </a:rPr>
              <a:t>Ústav zdravotnických věd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</a:t>
            </a:fld>
            <a:endParaRPr lang="cs-CZ" altLang="cs-CZ" noProof="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altLang="cs-CZ" sz="3600" dirty="0">
                <a:cs typeface="Arial" panose="020B0604020202020204" pitchFamily="34" charset="0"/>
              </a:rPr>
              <a:t>Studijní program: </a:t>
            </a:r>
            <a:r>
              <a:rPr lang="cs-CZ" altLang="cs-CZ" sz="3200" dirty="0">
                <a:cs typeface="Arial" panose="020B0604020202020204" pitchFamily="34" charset="0"/>
              </a:rPr>
              <a:t>Intenzivní péče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6C0C292-3099-4ACB-9095-F71F02B398A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939998" y="1701505"/>
            <a:ext cx="5220000" cy="271576"/>
          </a:xfrm>
        </p:spPr>
        <p:txBody>
          <a:bodyPr/>
          <a:lstStyle/>
          <a:p>
            <a:r>
              <a:rPr lang="cs-CZ" altLang="cs-CZ" i="1" dirty="0"/>
              <a:t>Vedoucí studijní skupiny IPP</a:t>
            </a:r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ts val="23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Tx/>
              <a:buNone/>
              <a:tabLst/>
              <a:defRPr/>
            </a:pPr>
            <a:r>
              <a:rPr kumimoji="0" lang="cs-CZ" altLang="cs-CZ" sz="2000" b="0" i="1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Vedoucí studijní skupiny IPK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chemeClr val="tx1">
                  <a:lumMod val="85000"/>
                  <a:lumOff val="15000"/>
                </a:schemeClr>
              </a:solidFill>
              <a:cs typeface="Arial" panose="020B0604020202020204" pitchFamily="34" charset="0"/>
            </a:endParaRPr>
          </a:p>
          <a:p>
            <a:pPr marL="72000" marR="0" lvl="0" indent="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Mgr. Edita Pešáková, DiS.</a:t>
            </a:r>
          </a:p>
          <a:p>
            <a:pPr marL="72000" marR="0" lvl="0" indent="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cs-CZ" altLang="cs-CZ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r>
              <a:rPr lang="cs-CZ" altLang="cs-CZ" sz="2000" dirty="0"/>
              <a:t>kancelář č. 326</a:t>
            </a:r>
            <a:endParaRPr lang="cs-CZ" altLang="cs-CZ" sz="2000" b="1" dirty="0"/>
          </a:p>
          <a:p>
            <a:r>
              <a:rPr lang="cs-CZ" altLang="cs-CZ" sz="2000" dirty="0"/>
              <a:t>tel.: 549 49 6190</a:t>
            </a:r>
          </a:p>
          <a:p>
            <a:r>
              <a:rPr lang="cs-CZ" altLang="cs-CZ" sz="2000" dirty="0"/>
              <a:t>e-mail: </a:t>
            </a:r>
            <a:r>
              <a:rPr lang="cs-CZ" altLang="cs-CZ" sz="2000" u="sng" dirty="0">
                <a:solidFill>
                  <a:schemeClr val="tx2"/>
                </a:solidFill>
              </a:rPr>
              <a:t>pesakova@med.muni.cz</a:t>
            </a:r>
            <a:endParaRPr lang="cs-CZ" sz="2000" u="sng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altLang="cs-CZ" sz="2000" dirty="0">
              <a:solidFill>
                <a:schemeClr val="tx1">
                  <a:lumMod val="85000"/>
                  <a:lumOff val="1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EEFAEA8E-9BCD-4E23-8D2B-49ADB2A2C3D9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5939998" y="1558073"/>
            <a:ext cx="5219998" cy="4139998"/>
          </a:xfrm>
        </p:spPr>
        <p:txBody>
          <a:bodyPr/>
          <a:lstStyle/>
          <a:p>
            <a:pPr marL="72000" indent="0">
              <a:buNone/>
            </a:pPr>
            <a:endParaRPr lang="cs-CZ" altLang="cs-CZ" sz="2400" b="1" dirty="0"/>
          </a:p>
          <a:p>
            <a:pPr marL="72000" indent="0">
              <a:buNone/>
            </a:pPr>
            <a:endParaRPr lang="cs-CZ" altLang="cs-CZ" sz="2400" b="1" dirty="0"/>
          </a:p>
          <a:p>
            <a:pPr marL="72000" indent="0">
              <a:buNone/>
            </a:pPr>
            <a:r>
              <a:rPr lang="cs-CZ" altLang="cs-CZ" sz="2400" b="1" dirty="0"/>
              <a:t>Mgr. Jiřina Večeřová</a:t>
            </a:r>
          </a:p>
          <a:p>
            <a:pPr marL="72000" indent="0">
              <a:buNone/>
            </a:pPr>
            <a:endParaRPr lang="cs-CZ" altLang="cs-CZ" sz="2400" b="1" dirty="0"/>
          </a:p>
          <a:p>
            <a:r>
              <a:rPr lang="cs-CZ" altLang="cs-CZ" sz="2000" dirty="0"/>
              <a:t>kancelář č. 323</a:t>
            </a:r>
          </a:p>
          <a:p>
            <a:r>
              <a:rPr lang="cs-CZ" altLang="cs-CZ" sz="2000" dirty="0"/>
              <a:t>tel.: 549 49 7627</a:t>
            </a:r>
          </a:p>
          <a:p>
            <a:r>
              <a:rPr lang="cs-CZ" altLang="cs-CZ" sz="2000" dirty="0"/>
              <a:t>e-mail: </a:t>
            </a:r>
            <a:r>
              <a:rPr lang="cs-CZ" sz="200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hlinkClick r:id="rId4"/>
              </a:rPr>
              <a:t>j.vecerova@med.muni.cz</a:t>
            </a:r>
            <a:endParaRPr lang="cs-CZ" altLang="cs-CZ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3246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>
                <a:cs typeface="Arial" panose="020B0604020202020204" pitchFamily="34" charset="0"/>
              </a:rPr>
              <a:t>Ústav zdravotnických věd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20</a:t>
            </a:fld>
            <a:endParaRPr lang="cs-CZ" altLang="cs-CZ" noProof="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záležitosti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719999" y="1692002"/>
            <a:ext cx="11020055" cy="4139998"/>
          </a:xfrm>
        </p:spPr>
        <p:txBody>
          <a:bodyPr/>
          <a:lstStyle/>
          <a:p>
            <a:pPr fontAlgn="auto">
              <a:defRPr/>
            </a:pPr>
            <a:r>
              <a:rPr lang="cs-CZ" alt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skupinový e-mail – </a:t>
            </a:r>
            <a:endParaRPr lang="cs-CZ" altLang="cs-CZ" sz="1800" dirty="0">
              <a:solidFill>
                <a:srgbClr val="FF0000"/>
              </a:solidFill>
            </a:endParaRPr>
          </a:p>
          <a:p>
            <a:pPr fontAlgn="auto">
              <a:defRPr/>
            </a:pPr>
            <a:r>
              <a:rPr lang="cs-CZ" altLang="cs-CZ" sz="2000" i="1" dirty="0"/>
              <a:t>osobní email kontrolovat minimálně 1x denně</a:t>
            </a:r>
          </a:p>
          <a:p>
            <a:pPr fontAlgn="auto">
              <a:defRPr/>
            </a:pPr>
            <a:r>
              <a:rPr lang="cs-CZ" altLang="cs-CZ" sz="2000" dirty="0">
                <a:solidFill>
                  <a:srgbClr val="FF0000"/>
                </a:solidFill>
              </a:rPr>
              <a:t>spolupracujte a předávejte si informace, pomáhejte si navzájem.</a:t>
            </a:r>
          </a:p>
          <a:p>
            <a:pPr fontAlgn="auto">
              <a:defRPr/>
            </a:pPr>
            <a:r>
              <a:rPr lang="cs-CZ" alt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studentské karty, jmenovky na praxi – </a:t>
            </a:r>
            <a:r>
              <a:rPr lang="cs-CZ" altLang="cs-CZ" sz="2000" dirty="0">
                <a:solidFill>
                  <a:srgbClr val="FF0000"/>
                </a:solidFill>
              </a:rPr>
              <a:t>nosit</a:t>
            </a:r>
          </a:p>
          <a:p>
            <a:pPr fontAlgn="auto">
              <a:defRPr/>
            </a:pPr>
            <a:r>
              <a:rPr lang="cs-CZ" altLang="cs-CZ" sz="2000" dirty="0">
                <a:solidFill>
                  <a:srgbClr val="FF0000"/>
                </a:solidFill>
              </a:rPr>
              <a:t>při změně osobních údajů kontaktovat Stud. </a:t>
            </a:r>
            <a:r>
              <a:rPr lang="cs-CZ" altLang="cs-CZ" sz="2000" dirty="0" err="1">
                <a:solidFill>
                  <a:srgbClr val="FF0000"/>
                </a:solidFill>
              </a:rPr>
              <a:t>odd</a:t>
            </a:r>
            <a:r>
              <a:rPr lang="cs-CZ" altLang="cs-CZ" sz="2000" dirty="0">
                <a:solidFill>
                  <a:srgbClr val="FF0000"/>
                </a:solidFill>
              </a:rPr>
              <a:t> + napsat na email </a:t>
            </a:r>
            <a:r>
              <a:rPr lang="cs-CZ" altLang="cs-CZ" sz="2000" dirty="0">
                <a:solidFill>
                  <a:srgbClr val="FF0000"/>
                </a:solidFill>
                <a:hlinkClick r:id="rId3"/>
              </a:rPr>
              <a:t>pesakova@med.muni.cz</a:t>
            </a:r>
            <a:r>
              <a:rPr lang="cs-CZ" altLang="cs-CZ" sz="2000" dirty="0">
                <a:solidFill>
                  <a:srgbClr val="FF0000"/>
                </a:solidFill>
              </a:rPr>
              <a:t> </a:t>
            </a:r>
          </a:p>
          <a:p>
            <a:pPr fontAlgn="auto">
              <a:defRPr/>
            </a:pPr>
            <a:r>
              <a:rPr lang="cs-CZ" altLang="cs-CZ" sz="2000" dirty="0"/>
              <a:t>informace a požadavky k výuce předmětů sdělují vyučující zpravidla v první hodině</a:t>
            </a:r>
          </a:p>
          <a:p>
            <a:pPr fontAlgn="auto">
              <a:defRPr/>
            </a:pPr>
            <a:endParaRPr lang="cs-CZ" altLang="cs-CZ" sz="2000" dirty="0"/>
          </a:p>
          <a:p>
            <a:pPr fontAlgn="auto">
              <a:defRPr/>
            </a:pPr>
            <a:r>
              <a:rPr lang="cs-CZ" alt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BOZP a PO na MU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93703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3B3530-53E1-4401-96CF-345892EB04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>
                <a:cs typeface="Arial" panose="020B0604020202020204" pitchFamily="34" charset="0"/>
              </a:rPr>
              <a:t>Ústav zdravotnických věd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F5589FD-76C7-4DCE-A930-027BA9129C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A3A811-768A-40F1-9BFE-80DF88D34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24753"/>
            <a:ext cx="10753200" cy="451576"/>
          </a:xfrm>
        </p:spPr>
        <p:txBody>
          <a:bodyPr/>
          <a:lstStyle/>
          <a:p>
            <a:r>
              <a:rPr lang="cs-CZ" dirty="0"/>
              <a:t>Organizace výuky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3C50152-6C78-4279-B762-C5AC68417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04606"/>
            <a:ext cx="10753200" cy="4139998"/>
          </a:xfrm>
        </p:spPr>
        <p:txBody>
          <a:bodyPr/>
          <a:lstStyle/>
          <a:p>
            <a:r>
              <a:rPr lang="cs-CZ" sz="2400" dirty="0"/>
              <a:t>Převlékaní a přezouvání do odborných učeben (309, 509, 528) v šatně v místností F0B1/532, 5. poschodí (bílé triko, přezuvky, visací zámek)</a:t>
            </a:r>
          </a:p>
          <a:p>
            <a:r>
              <a:rPr lang="cs-CZ" sz="2400" dirty="0"/>
              <a:t>Do RIM </a:t>
            </a:r>
            <a:r>
              <a:rPr lang="cs-CZ" sz="2400" dirty="0" err="1"/>
              <a:t>cv</a:t>
            </a:r>
            <a:r>
              <a:rPr lang="cs-CZ" sz="2400" dirty="0"/>
              <a:t>. mobil, tablet, event. PC – od 11. 9. Interaktivní osnova k výuce RIM </a:t>
            </a:r>
            <a:r>
              <a:rPr lang="cs-CZ" sz="2400" dirty="0" err="1"/>
              <a:t>cv</a:t>
            </a:r>
            <a:r>
              <a:rPr lang="cs-CZ" sz="2400" dirty="0"/>
              <a:t>.</a:t>
            </a:r>
          </a:p>
          <a:p>
            <a:r>
              <a:rPr lang="cs-CZ" sz="2400" dirty="0"/>
              <a:t>Účast na výuce</a:t>
            </a:r>
          </a:p>
          <a:p>
            <a:r>
              <a:rPr lang="cs-CZ" sz="2400" dirty="0"/>
              <a:t>Studijní materiály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94550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ctr"/>
            <a:r>
              <a:rPr lang="cs-CZ" dirty="0"/>
              <a:t>Děkuji za pozornost.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2252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>
                <a:cs typeface="Arial" panose="020B0604020202020204" pitchFamily="34" charset="0"/>
              </a:rPr>
              <a:t>Ústav zdravotnických věd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</a:t>
            </a:fld>
            <a:endParaRPr lang="cs-CZ" altLang="cs-CZ" noProof="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Vedení LF MU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altLang="cs-CZ" b="1" dirty="0"/>
              <a:t>prof. MUDr. Martin </a:t>
            </a:r>
            <a:r>
              <a:rPr lang="cs-CZ" altLang="cs-CZ" b="1" dirty="0" err="1"/>
              <a:t>Repko</a:t>
            </a:r>
            <a:r>
              <a:rPr lang="cs-CZ" altLang="cs-CZ" b="1" dirty="0"/>
              <a:t>, Ph.D.</a:t>
            </a:r>
          </a:p>
          <a:p>
            <a:r>
              <a:rPr lang="cs-CZ" dirty="0"/>
              <a:t>děkan Lékařské fakulty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sz="2000" dirty="0"/>
              <a:t>kancelář: bud. A17/333</a:t>
            </a:r>
            <a:br>
              <a:rPr lang="cs-CZ" sz="2000" dirty="0"/>
            </a:br>
            <a:r>
              <a:rPr lang="cs-CZ" sz="2000" dirty="0"/>
              <a:t>Kamenice 753/5</a:t>
            </a:r>
            <a:br>
              <a:rPr lang="cs-CZ" sz="2000" dirty="0"/>
            </a:br>
            <a:r>
              <a:rPr lang="cs-CZ" sz="2000" dirty="0"/>
              <a:t>625 00 Brno</a:t>
            </a:r>
            <a:br>
              <a:rPr lang="cs-CZ" sz="2000" dirty="0"/>
            </a:br>
            <a:endParaRPr lang="cs-CZ" sz="2000" dirty="0"/>
          </a:p>
          <a:p>
            <a:pPr marL="0" indent="0" fontAlgn="t">
              <a:buNone/>
            </a:pPr>
            <a:r>
              <a:rPr lang="cs-CZ" altLang="cs-CZ" sz="2000" dirty="0"/>
              <a:t>telefon: 549 49 </a:t>
            </a:r>
            <a:r>
              <a:rPr lang="cs-CZ" altLang="cs-CZ" sz="2000" b="1" dirty="0"/>
              <a:t>1301</a:t>
            </a:r>
            <a:r>
              <a:rPr lang="cs-CZ" altLang="cs-CZ" sz="2000" dirty="0"/>
              <a:t> </a:t>
            </a:r>
            <a:endParaRPr lang="cs-CZ" altLang="cs-CZ" sz="2000" b="1" dirty="0"/>
          </a:p>
          <a:p>
            <a:pPr marL="0" indent="0" fontAlgn="t">
              <a:buNone/>
            </a:pPr>
            <a:r>
              <a:rPr lang="cs-CZ" altLang="cs-CZ" sz="2000" dirty="0"/>
              <a:t>e‑mail: </a:t>
            </a:r>
            <a:r>
              <a:rPr lang="cs-CZ" sz="2000" u="sng" dirty="0">
                <a:hlinkClick r:id="rId3"/>
              </a:rPr>
              <a:t>repko@med.muni.cz</a:t>
            </a:r>
            <a:r>
              <a:rPr lang="cs-CZ" sz="2000" dirty="0"/>
              <a:t> </a:t>
            </a:r>
            <a:br>
              <a:rPr lang="cs-CZ" dirty="0"/>
            </a:br>
            <a:endParaRPr lang="cs-CZ" dirty="0"/>
          </a:p>
        </p:txBody>
      </p:sp>
      <p:pic>
        <p:nvPicPr>
          <p:cNvPr id="10" name="Zástupný symbol pro obsah 4">
            <a:extLst>
              <a:ext uri="{FF2B5EF4-FFF2-40B4-BE49-F238E27FC236}">
                <a16:creationId xmlns:a16="http://schemas.microsoft.com/office/drawing/2014/main" id="{57008394-3EE7-43EB-A0DF-E88ACFB8AF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2477" y="1567576"/>
            <a:ext cx="1323975" cy="16097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6327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5D04BB2F-E5D0-466C-B169-85F3E0A06E7E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21064" y="415200"/>
            <a:ext cx="11176646" cy="451576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cs-CZ" sz="2800" dirty="0"/>
              <a:t>Proděkanka pro nelékařské studijní programy a informační technologie Lékařské fakulty MU</a:t>
            </a:r>
            <a:br>
              <a:rPr lang="cs-CZ" sz="2800" dirty="0"/>
            </a:br>
            <a:br>
              <a:rPr lang="cs-CZ" sz="2800" dirty="0"/>
            </a:br>
            <a:r>
              <a:rPr lang="cs-CZ" sz="2800" dirty="0"/>
              <a:t>Přednostka pracoviště – Ústav zdravotnických věd</a:t>
            </a:r>
            <a:endParaRPr lang="cs-CZ" altLang="cs-CZ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7D07F651-B32A-4B73-8833-AFA179A3AF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3635833"/>
              </p:ext>
            </p:extLst>
          </p:nvPr>
        </p:nvGraphicFramePr>
        <p:xfrm>
          <a:off x="721064" y="2911476"/>
          <a:ext cx="10752136" cy="3848088"/>
        </p:xfrm>
        <a:graphic>
          <a:graphicData uri="http://schemas.openxmlformats.org/drawingml/2006/table">
            <a:tbl>
              <a:tblPr/>
              <a:tblGrid>
                <a:gridCol w="10752136">
                  <a:extLst>
                    <a:ext uri="{9D8B030D-6E8A-4147-A177-3AD203B41FA5}">
                      <a16:colId xmlns:a16="http://schemas.microsoft.com/office/drawing/2014/main" val="1150348105"/>
                    </a:ext>
                  </a:extLst>
                </a:gridCol>
              </a:tblGrid>
              <a:tr h="2811463">
                <a:tc>
                  <a:txBody>
                    <a:bodyPr/>
                    <a:lstStyle/>
                    <a:p>
                      <a:pPr fontAlgn="t"/>
                      <a:br>
                        <a:rPr lang="cs-CZ" sz="2400" dirty="0">
                          <a:effectLst/>
                          <a:latin typeface="+mn-lt"/>
                        </a:rPr>
                      </a:br>
                      <a:r>
                        <a:rPr lang="cs-CZ" sz="2800" b="1" dirty="0">
                          <a:effectLst/>
                          <a:latin typeface="+mn-lt"/>
                        </a:rPr>
                        <a:t>prof. PhDr. Andrea Pokorná, Ph.D.</a:t>
                      </a:r>
                      <a:br>
                        <a:rPr lang="cs-CZ" sz="2000" dirty="0">
                          <a:effectLst/>
                          <a:latin typeface="+mn-lt"/>
                        </a:rPr>
                      </a:br>
                      <a:endParaRPr lang="cs-CZ" sz="2000" dirty="0">
                        <a:effectLst/>
                        <a:latin typeface="+mn-lt"/>
                      </a:endParaRPr>
                    </a:p>
                    <a:p>
                      <a:pPr fontAlgn="t"/>
                      <a:r>
                        <a:rPr lang="da-DK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kancelář: </a:t>
                      </a:r>
                      <a:r>
                        <a:rPr lang="cs-C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da-DK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 </a:t>
                      </a:r>
                      <a:br>
                        <a:rPr lang="da-DK" sz="2000" dirty="0">
                          <a:latin typeface="+mn-lt"/>
                        </a:rPr>
                      </a:br>
                      <a:r>
                        <a:rPr lang="da-DK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Kamenice 126/3 </a:t>
                      </a:r>
                      <a:br>
                        <a:rPr lang="da-DK" sz="2000" dirty="0">
                          <a:latin typeface="+mn-lt"/>
                        </a:rPr>
                      </a:br>
                      <a:r>
                        <a:rPr lang="da-DK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625 00 Brno </a:t>
                      </a:r>
                      <a:br>
                        <a:rPr lang="cs-CZ" sz="2000" dirty="0">
                          <a:effectLst/>
                          <a:latin typeface="+mn-lt"/>
                        </a:rPr>
                      </a:br>
                      <a:br>
                        <a:rPr lang="cs-CZ" sz="2000" dirty="0">
                          <a:effectLst/>
                          <a:latin typeface="+mn-lt"/>
                        </a:rPr>
                      </a:br>
                      <a:r>
                        <a:rPr lang="cs-CZ" sz="2000" dirty="0">
                          <a:effectLst/>
                          <a:latin typeface="+mn-lt"/>
                        </a:rPr>
                        <a:t>telefon </a:t>
                      </a:r>
                      <a:r>
                        <a:rPr lang="cs-CZ" sz="20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549 49 </a:t>
                      </a:r>
                      <a:r>
                        <a:rPr lang="cs-CZ" sz="2000" b="1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1343</a:t>
                      </a:r>
                      <a:r>
                        <a:rPr lang="cs-C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2000" u="none" dirty="0">
                        <a:effectLst/>
                        <a:latin typeface="+mn-lt"/>
                      </a:endParaRPr>
                    </a:p>
                    <a:p>
                      <a:pPr fontAlgn="t"/>
                      <a:r>
                        <a:rPr lang="cs-CZ" sz="2000" dirty="0">
                          <a:effectLst/>
                          <a:latin typeface="+mn-lt"/>
                        </a:rPr>
                        <a:t>e-mail: </a:t>
                      </a:r>
                      <a:r>
                        <a:rPr lang="cs-CZ" sz="2000" dirty="0">
                          <a:solidFill>
                            <a:srgbClr val="046B89"/>
                          </a:solidFill>
                          <a:effectLst/>
                          <a:latin typeface="+mn-lt"/>
                          <a:hlinkClick r:id="rId4"/>
                        </a:rPr>
                        <a:t>apokorna@med.muni.cz</a:t>
                      </a:r>
                      <a:r>
                        <a:rPr lang="cs-CZ" sz="2000" dirty="0">
                          <a:solidFill>
                            <a:srgbClr val="046B89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cs-CZ" sz="2000" dirty="0">
                        <a:effectLst/>
                        <a:latin typeface="+mn-lt"/>
                      </a:endParaRPr>
                    </a:p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1" dirty="0">
                        <a:effectLst/>
                        <a:latin typeface="+mn-lt"/>
                      </a:endParaRPr>
                    </a:p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>
                          <a:effectLst/>
                          <a:latin typeface="+mn-lt"/>
                        </a:rPr>
                        <a:t>pondělí 12:15 – 12:45 hod.</a:t>
                      </a:r>
                      <a:r>
                        <a:rPr lang="cs-CZ" sz="2000" b="0" baseline="0" dirty="0">
                          <a:effectLst/>
                          <a:latin typeface="+mn-lt"/>
                        </a:rPr>
                        <a:t> </a:t>
                      </a:r>
                      <a:r>
                        <a:rPr lang="cs-CZ" sz="2000" dirty="0">
                          <a:effectLst/>
                          <a:latin typeface="+mn-lt"/>
                        </a:rPr>
                        <a:t>na studijním oddělení LF MU</a:t>
                      </a:r>
                    </a:p>
                    <a:p>
                      <a:pPr fontAlgn="t"/>
                      <a:endParaRPr lang="cs-CZ" sz="1800" dirty="0">
                        <a:effectLst/>
                      </a:endParaRPr>
                    </a:p>
                  </a:txBody>
                  <a:tcPr marL="60250" marR="60250" marT="19044" marB="190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3311655"/>
                  </a:ext>
                </a:extLst>
              </a:tr>
            </a:tbl>
          </a:graphicData>
        </a:graphic>
      </p:graphicFrame>
      <p:pic>
        <p:nvPicPr>
          <p:cNvPr id="21509" name="Obrázek 4">
            <a:extLst>
              <a:ext uri="{FF2B5EF4-FFF2-40B4-BE49-F238E27FC236}">
                <a16:creationId xmlns:a16="http://schemas.microsoft.com/office/drawing/2014/main" id="{75E58299-7445-4426-B2EE-E202C7C31CE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519" y="3328455"/>
            <a:ext cx="1323975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0838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BC82D62A-F52B-4DD7-9045-31FF2974819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altLang="cs-CZ" i="1" dirty="0"/>
              <a:t>Sekretariát:</a:t>
            </a:r>
          </a:p>
          <a:p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E56E89C3-2E3F-44C8-B803-51F1C38BEA06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altLang="cs-CZ" dirty="0">
                <a:cs typeface="Arial" panose="020B0604020202020204" pitchFamily="34" charset="0"/>
              </a:rPr>
              <a:t>Ústav zdravotnických věd</a:t>
            </a:r>
            <a:br>
              <a:rPr lang="cs-CZ" altLang="cs-CZ" dirty="0"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EEDB462-5DDE-4D03-B3C3-E9E3C0A17B2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i="1" dirty="0"/>
              <a:t>Organizační referentka:</a:t>
            </a:r>
            <a:endParaRPr lang="cs-CZ" b="1" i="1" dirty="0"/>
          </a:p>
          <a:p>
            <a:endParaRPr lang="cs-CZ" dirty="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9DC677D-036E-4078-A618-B9463AE50428}"/>
              </a:ext>
            </a:extLst>
          </p:cNvPr>
          <p:cNvSpPr>
            <a:spLocks noGrp="1" noChangeArrowheads="1"/>
          </p:cNvSpPr>
          <p:nvPr>
            <p:ph idx="29"/>
          </p:nvPr>
        </p:nvSpPr>
        <p:spPr/>
        <p:txBody>
          <a:bodyPr rtlCol="0"/>
          <a:lstStyle/>
          <a:p>
            <a:pPr indent="0">
              <a:buNone/>
              <a:defRPr/>
            </a:pPr>
            <a:r>
              <a:rPr lang="cs-CZ" altLang="cs-CZ" sz="2400" b="1" dirty="0"/>
              <a:t>Mgr. Irena Chaloupková</a:t>
            </a:r>
          </a:p>
          <a:p>
            <a:pPr marL="594900" indent="-342900">
              <a:lnSpc>
                <a:spcPct val="100000"/>
              </a:lnSpc>
              <a:buFont typeface="Arial" panose="020B0604020202020204" pitchFamily="34" charset="0"/>
              <a:buChar char="−"/>
              <a:defRPr/>
            </a:pPr>
            <a:r>
              <a:rPr lang="cs-CZ" altLang="cs-CZ" sz="2000" dirty="0"/>
              <a:t>kancelář 317</a:t>
            </a:r>
          </a:p>
          <a:p>
            <a:pPr marL="594900" indent="-342900">
              <a:lnSpc>
                <a:spcPct val="100000"/>
              </a:lnSpc>
              <a:buFont typeface="Arial" panose="020B0604020202020204" pitchFamily="34" charset="0"/>
              <a:buChar char="−"/>
              <a:defRPr/>
            </a:pPr>
            <a:r>
              <a:rPr lang="cs-CZ" altLang="cs-CZ" sz="2000" dirty="0"/>
              <a:t>tel.: </a:t>
            </a:r>
            <a:r>
              <a:rPr lang="cs-CZ" sz="2000" dirty="0"/>
              <a:t>549 49 8518</a:t>
            </a:r>
          </a:p>
          <a:p>
            <a:pPr marL="594900" indent="-342900">
              <a:buFont typeface="Arial" panose="020B0604020202020204" pitchFamily="34" charset="0"/>
              <a:buChar char="−"/>
              <a:defRPr/>
            </a:pPr>
            <a:r>
              <a:rPr lang="cs-CZ" altLang="cs-CZ" sz="2000" dirty="0"/>
              <a:t>e-mail: </a:t>
            </a:r>
            <a:r>
              <a:rPr lang="cs-CZ" sz="1800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hlinkClick r:id="rId4"/>
              </a:rPr>
              <a:t>irena.chaloupkova@med.muni.cz</a:t>
            </a:r>
            <a:endParaRPr lang="cs-CZ" sz="1800" dirty="0"/>
          </a:p>
          <a:p>
            <a:pPr marL="365760" indent="-256032">
              <a:defRPr/>
            </a:pPr>
            <a:endParaRPr lang="cs-CZ" altLang="cs-CZ" sz="2800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10F27BD-69DA-4F2E-974B-F889C155DC59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pPr marL="109728" indent="0">
              <a:buNone/>
              <a:defRPr/>
            </a:pPr>
            <a:r>
              <a:rPr lang="cs-CZ" sz="2400" b="1" dirty="0"/>
              <a:t>Gabriela Rozínková</a:t>
            </a:r>
            <a:endParaRPr lang="cs-CZ" altLang="cs-CZ" sz="2000" dirty="0"/>
          </a:p>
          <a:p>
            <a:pPr marL="365760" indent="-256032">
              <a:lnSpc>
                <a:spcPct val="100000"/>
              </a:lnSpc>
              <a:defRPr/>
            </a:pPr>
            <a:r>
              <a:rPr lang="cs-CZ" altLang="cs-CZ" sz="2000" dirty="0"/>
              <a:t>kancelář 318</a:t>
            </a:r>
          </a:p>
          <a:p>
            <a:pPr marL="365760" indent="-256032">
              <a:lnSpc>
                <a:spcPct val="100000"/>
              </a:lnSpc>
              <a:defRPr/>
            </a:pPr>
            <a:r>
              <a:rPr lang="cs-CZ" altLang="cs-CZ" sz="2000" dirty="0"/>
              <a:t>tel.: </a:t>
            </a:r>
            <a:r>
              <a:rPr lang="cs-CZ" sz="2000" dirty="0"/>
              <a:t>549 49 7241</a:t>
            </a:r>
          </a:p>
          <a:p>
            <a:pPr marL="365760" indent="-256032">
              <a:defRPr/>
            </a:pPr>
            <a:r>
              <a:rPr lang="cs-CZ" sz="2000" dirty="0"/>
              <a:t>e-mail: </a:t>
            </a:r>
            <a:r>
              <a:rPr lang="cs-CZ" sz="2000" b="1" u="sng" dirty="0">
                <a:hlinkClick r:id="rId5"/>
              </a:rPr>
              <a:t>rozinkova@med.muni.cz</a:t>
            </a:r>
            <a:endParaRPr lang="cs-CZ" sz="2000" b="1" dirty="0"/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7" name="Zástupný symbol pro text 3">
            <a:extLst>
              <a:ext uri="{FF2B5EF4-FFF2-40B4-BE49-F238E27FC236}">
                <a16:creationId xmlns:a16="http://schemas.microsoft.com/office/drawing/2014/main" id="{FF543479-B949-402C-A991-1FD092D797E5}"/>
              </a:ext>
            </a:extLst>
          </p:cNvPr>
          <p:cNvSpPr txBox="1">
            <a:spLocks/>
          </p:cNvSpPr>
          <p:nvPr/>
        </p:nvSpPr>
        <p:spPr>
          <a:xfrm>
            <a:off x="720000" y="3849720"/>
            <a:ext cx="5220000" cy="27157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1" fontAlgn="base" hangingPunct="1">
              <a:lnSpc>
                <a:spcPts val="23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6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i="1" kern="0" dirty="0"/>
              <a:t>Zástupkyně přednosty</a:t>
            </a:r>
          </a:p>
          <a:p>
            <a:r>
              <a:rPr lang="cs-CZ" i="1" kern="0" dirty="0"/>
              <a:t>Koordinátorka klinických praxí</a:t>
            </a:r>
          </a:p>
          <a:p>
            <a:endParaRPr lang="cs-CZ" sz="2400" b="1" dirty="0">
              <a:solidFill>
                <a:schemeClr val="tx1"/>
              </a:solidFill>
            </a:endParaRPr>
          </a:p>
          <a:p>
            <a:r>
              <a:rPr lang="cs-CZ" sz="2400" b="1" dirty="0">
                <a:solidFill>
                  <a:schemeClr val="tx1"/>
                </a:solidFill>
              </a:rPr>
              <a:t>Mgr. Soldánová Dana</a:t>
            </a:r>
          </a:p>
          <a:p>
            <a:pPr marL="594900" indent="-342900">
              <a:lnSpc>
                <a:spcPct val="100000"/>
              </a:lnSpc>
              <a:buFont typeface="Arial" panose="020B0604020202020204" pitchFamily="34" charset="0"/>
              <a:buChar char="−"/>
              <a:defRPr/>
            </a:pPr>
            <a:r>
              <a:rPr lang="cs-CZ" altLang="cs-CZ" dirty="0">
                <a:solidFill>
                  <a:schemeClr val="tx1"/>
                </a:solidFill>
              </a:rPr>
              <a:t>kancelář 317</a:t>
            </a:r>
          </a:p>
          <a:p>
            <a:pPr marL="594900" indent="-342900">
              <a:lnSpc>
                <a:spcPct val="100000"/>
              </a:lnSpc>
              <a:buFont typeface="Arial" panose="020B0604020202020204" pitchFamily="34" charset="0"/>
              <a:buChar char="−"/>
              <a:defRPr/>
            </a:pPr>
            <a:r>
              <a:rPr lang="cs-CZ" altLang="cs-CZ" dirty="0">
                <a:solidFill>
                  <a:schemeClr val="tx1"/>
                </a:solidFill>
              </a:rPr>
              <a:t>tel.: </a:t>
            </a:r>
            <a:r>
              <a:rPr lang="cs-CZ" dirty="0">
                <a:solidFill>
                  <a:schemeClr val="tx1"/>
                </a:solidFill>
              </a:rPr>
              <a:t>549 49 7219</a:t>
            </a:r>
          </a:p>
          <a:p>
            <a:pPr marL="594900" indent="-342900">
              <a:lnSpc>
                <a:spcPct val="100000"/>
              </a:lnSpc>
              <a:buFont typeface="Arial" panose="020B0604020202020204" pitchFamily="34" charset="0"/>
              <a:buChar char="−"/>
              <a:defRPr/>
            </a:pPr>
            <a:r>
              <a:rPr lang="cs-CZ" altLang="cs-CZ" dirty="0">
                <a:solidFill>
                  <a:schemeClr val="tx1"/>
                </a:solidFill>
              </a:rPr>
              <a:t>e-mail: </a:t>
            </a:r>
            <a:r>
              <a:rPr lang="cs-CZ" i="0" u="sng" dirty="0">
                <a:solidFill>
                  <a:srgbClr val="0000DC"/>
                </a:solidFill>
                <a:effectLst/>
                <a:hlinkClick r:id="rId7" tooltip="email"/>
              </a:rPr>
              <a:t>soldanova@med.muni.cz</a:t>
            </a:r>
            <a:endParaRPr lang="cs-CZ" dirty="0">
              <a:solidFill>
                <a:schemeClr val="tx1"/>
              </a:solidFill>
            </a:endParaRPr>
          </a:p>
          <a:p>
            <a:endParaRPr lang="cs-CZ" sz="2400" b="1" dirty="0">
              <a:solidFill>
                <a:schemeClr val="tx1"/>
              </a:solidFill>
            </a:endParaRPr>
          </a:p>
          <a:p>
            <a:endParaRPr lang="cs-CZ" sz="2400" i="1" kern="0" dirty="0">
              <a:solidFill>
                <a:schemeClr val="tx1"/>
              </a:solidFill>
            </a:endParaRPr>
          </a:p>
          <a:p>
            <a:r>
              <a:rPr lang="cs-CZ" i="1" kern="0" dirty="0"/>
              <a:t> </a:t>
            </a:r>
          </a:p>
          <a:p>
            <a:endParaRPr lang="cs-CZ" kern="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F8C6805-5A00-49F6-A775-B2A069C5C6F6}"/>
              </a:ext>
            </a:extLst>
          </p:cNvPr>
          <p:cNvSpPr txBox="1"/>
          <p:nvPr/>
        </p:nvSpPr>
        <p:spPr>
          <a:xfrm>
            <a:off x="6251277" y="3844234"/>
            <a:ext cx="5713965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Webové stránky pracoviště</a:t>
            </a:r>
          </a:p>
          <a:p>
            <a:r>
              <a:rPr lang="cs-CZ" sz="1400" dirty="0">
                <a:latin typeface="+mn-lt"/>
                <a:hlinkClick r:id="rId8"/>
              </a:rPr>
              <a:t>Ústav zdravotnických věd | MUNI MED</a:t>
            </a:r>
            <a:endParaRPr lang="cs-CZ" sz="1400" dirty="0"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3732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39E4B5-3986-4CA6-92F8-E22FBA45B2EC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3600" dirty="0"/>
              <a:t>Studijní oddělení LF MU</a:t>
            </a:r>
            <a:endParaRPr lang="cs-CZ" sz="36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pPr marL="109728" indent="0">
              <a:buNone/>
              <a:defRPr/>
            </a:pPr>
            <a:r>
              <a:rPr lang="cs-CZ" sz="2400" b="1" dirty="0"/>
              <a:t>Ing. Blanka Hromadová</a:t>
            </a:r>
          </a:p>
          <a:p>
            <a:pPr marL="109728" indent="0">
              <a:lnSpc>
                <a:spcPct val="100000"/>
              </a:lnSpc>
              <a:buNone/>
              <a:defRPr/>
            </a:pPr>
            <a:r>
              <a:rPr lang="cs-CZ" sz="2000" dirty="0"/>
              <a:t>kancelář: bud. A17/212</a:t>
            </a:r>
          </a:p>
          <a:p>
            <a:pPr marL="109728" indent="0">
              <a:lnSpc>
                <a:spcPct val="100000"/>
              </a:lnSpc>
              <a:buNone/>
              <a:defRPr/>
            </a:pPr>
            <a:r>
              <a:rPr lang="cs-CZ" sz="2000" dirty="0"/>
              <a:t>Kamenice 753/5 </a:t>
            </a:r>
          </a:p>
          <a:p>
            <a:pPr marL="109728" indent="0">
              <a:lnSpc>
                <a:spcPct val="100000"/>
              </a:lnSpc>
              <a:buNone/>
              <a:defRPr/>
            </a:pPr>
            <a:r>
              <a:rPr lang="cs-CZ" sz="2000" dirty="0"/>
              <a:t>625 00 Brno </a:t>
            </a:r>
          </a:p>
          <a:p>
            <a:pPr marL="109728" indent="0">
              <a:buNone/>
              <a:defRPr/>
            </a:pPr>
            <a:endParaRPr lang="cs-CZ" altLang="cs-CZ" sz="2000" dirty="0"/>
          </a:p>
          <a:p>
            <a:pPr marL="109728" indent="0">
              <a:buNone/>
              <a:defRPr/>
            </a:pPr>
            <a:r>
              <a:rPr lang="cs-CZ" altLang="cs-CZ" sz="2000" dirty="0"/>
              <a:t>tel.: 549 49 </a:t>
            </a:r>
            <a:r>
              <a:rPr lang="cs-CZ" altLang="cs-CZ" sz="2000" b="1" dirty="0"/>
              <a:t>6767</a:t>
            </a:r>
            <a:r>
              <a:rPr lang="cs-CZ" altLang="cs-CZ" sz="2000" dirty="0"/>
              <a:t> </a:t>
            </a:r>
          </a:p>
          <a:p>
            <a:pPr marL="109728" indent="0">
              <a:buNone/>
              <a:defRPr/>
            </a:pPr>
            <a:r>
              <a:rPr lang="cs-CZ" altLang="cs-CZ" sz="2000" dirty="0"/>
              <a:t>e-mail: </a:t>
            </a:r>
            <a:r>
              <a:rPr lang="cs-CZ" sz="2000" i="0" u="sng" dirty="0">
                <a:solidFill>
                  <a:srgbClr val="000000"/>
                </a:solidFill>
                <a:effectLst/>
                <a:hlinkClick r:id="rId5" tooltip="email"/>
              </a:rPr>
              <a:t>blanka.hromadova@med.muni.cz</a:t>
            </a:r>
            <a:endParaRPr lang="cs-CZ" altLang="cs-CZ" sz="2000" dirty="0"/>
          </a:p>
          <a:p>
            <a:pPr marL="109728" indent="0">
              <a:buNone/>
              <a:defRPr/>
            </a:pPr>
            <a:endParaRPr lang="cs-CZ" altLang="cs-CZ" sz="20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30"/>
          </p:nvPr>
        </p:nvSpPr>
        <p:spPr>
          <a:xfrm>
            <a:off x="6511411" y="1503265"/>
            <a:ext cx="5219998" cy="2020328"/>
          </a:xfrm>
        </p:spPr>
        <p:txBody>
          <a:bodyPr/>
          <a:lstStyle/>
          <a:p>
            <a:pPr marL="72000" indent="0">
              <a:buNone/>
            </a:pPr>
            <a:r>
              <a:rPr lang="cs-CZ" sz="1600" b="1" dirty="0"/>
              <a:t>Úřední hodiny:</a:t>
            </a:r>
          </a:p>
          <a:p>
            <a:pPr marL="72000" indent="0">
              <a:buNone/>
            </a:pPr>
            <a:r>
              <a:rPr lang="cs-CZ" sz="1600" dirty="0"/>
              <a:t>Pondělí: 13:00 – 14:30</a:t>
            </a:r>
            <a:br>
              <a:rPr lang="cs-CZ" sz="1600" dirty="0"/>
            </a:br>
            <a:r>
              <a:rPr lang="cs-CZ" sz="1600" dirty="0"/>
              <a:t>Středa:     9:30 – 11:00</a:t>
            </a:r>
            <a:br>
              <a:rPr lang="cs-CZ" sz="1600" dirty="0"/>
            </a:br>
            <a:r>
              <a:rPr lang="cs-CZ" sz="1600" dirty="0"/>
              <a:t>               13:00 – 14:30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sz="2000" dirty="0"/>
          </a:p>
        </p:txBody>
      </p:sp>
      <p:sp>
        <p:nvSpPr>
          <p:cNvPr id="8" name="Obdélník 7"/>
          <p:cNvSpPr/>
          <p:nvPr/>
        </p:nvSpPr>
        <p:spPr>
          <a:xfrm>
            <a:off x="656938" y="5605020"/>
            <a:ext cx="761995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Studijní záležitosti řešte pokud možno e-mailovou a telefonickou cestou. 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Osobní konzultace </a:t>
            </a:r>
            <a:r>
              <a:rPr lang="cs-CZ" sz="1800" u="sng" dirty="0">
                <a:solidFill>
                  <a:srgbClr val="000000"/>
                </a:solidFill>
                <a:latin typeface="Arial" panose="020B0604020202020204" pitchFamily="34" charset="0"/>
              </a:rPr>
              <a:t>mimo úřední hodiny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 jsou možné také po předchozí domluvě s příslušnou studijní referentkou.</a:t>
            </a:r>
            <a:endParaRPr lang="cs-CZ" sz="1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2170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>
                <a:cs typeface="Arial" panose="020B0604020202020204" pitchFamily="34" charset="0"/>
              </a:rPr>
              <a:t>Ústav zdravotnických věd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7</a:t>
            </a:fld>
            <a:endParaRPr lang="cs-CZ" altLang="cs-CZ" noProof="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Prezence studentů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altLang="cs-CZ" sz="2000" dirty="0"/>
              <a:t>Kombi karty </a:t>
            </a:r>
            <a:r>
              <a:rPr lang="cs-CZ" altLang="cs-CZ" sz="2000"/>
              <a:t>+ </a:t>
            </a:r>
            <a:r>
              <a:rPr lang="cs-CZ" altLang="cs-CZ" sz="2000" dirty="0"/>
              <a:t>j</a:t>
            </a:r>
            <a:r>
              <a:rPr lang="cs-CZ" altLang="cs-CZ" sz="2000"/>
              <a:t>menovky</a:t>
            </a:r>
            <a:endParaRPr lang="cs-CZ" altLang="cs-CZ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4097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>
                <a:cs typeface="Arial" panose="020B0604020202020204" pitchFamily="34" charset="0"/>
              </a:rPr>
              <a:t>Ústav zdravotnických věd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 pro emailovou korespondenci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9999" y="1692002"/>
            <a:ext cx="11209241" cy="4139998"/>
          </a:xfrm>
        </p:spPr>
        <p:txBody>
          <a:bodyPr/>
          <a:lstStyle/>
          <a:p>
            <a:r>
              <a:rPr lang="cs-CZ" sz="2000" dirty="0"/>
              <a:t>Vyplnit předmět emailu </a:t>
            </a:r>
          </a:p>
          <a:p>
            <a:pPr marL="72000" indent="0">
              <a:buNone/>
            </a:pPr>
            <a:endParaRPr lang="cs-CZ" sz="2000" dirty="0"/>
          </a:p>
          <a:p>
            <a:r>
              <a:rPr lang="cs-CZ" sz="2000" dirty="0"/>
              <a:t>Adekvátní oslovení</a:t>
            </a:r>
          </a:p>
          <a:p>
            <a:endParaRPr lang="cs-CZ" sz="2000" dirty="0"/>
          </a:p>
          <a:p>
            <a:r>
              <a:rPr lang="cs-CZ" sz="2000" dirty="0"/>
              <a:t>Identifikace:</a:t>
            </a:r>
          </a:p>
          <a:p>
            <a:pPr marL="72000" indent="0">
              <a:buNone/>
            </a:pPr>
            <a:r>
              <a:rPr lang="cs-CZ" sz="2000" dirty="0"/>
              <a:t>   </a:t>
            </a:r>
            <a:r>
              <a:rPr lang="cs-CZ" sz="1600" dirty="0">
                <a:solidFill>
                  <a:srgbClr val="FF0000"/>
                </a:solidFill>
              </a:rPr>
              <a:t>jméno, příjmení, student/</a:t>
            </a:r>
            <a:r>
              <a:rPr lang="cs-CZ" sz="1600" dirty="0" err="1">
                <a:solidFill>
                  <a:srgbClr val="FF0000"/>
                </a:solidFill>
              </a:rPr>
              <a:t>ka</a:t>
            </a:r>
            <a:r>
              <a:rPr lang="cs-CZ" sz="1600" dirty="0">
                <a:solidFill>
                  <a:srgbClr val="FF0000"/>
                </a:solidFill>
              </a:rPr>
              <a:t> 1. ročníku, studijní program Intenzivní péče, kombinovaná forma</a:t>
            </a:r>
          </a:p>
          <a:p>
            <a:endParaRPr lang="cs-CZ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1002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Organizace studia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lnSpc>
                <a:spcPct val="120000"/>
              </a:lnSpc>
              <a:buNone/>
              <a:defRPr/>
            </a:pPr>
            <a:r>
              <a:rPr 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Harmonogram studijního roku 2023/2024</a:t>
            </a:r>
          </a:p>
          <a:p>
            <a:pPr algn="just">
              <a:lnSpc>
                <a:spcPct val="120000"/>
              </a:lnSpc>
              <a:defRPr/>
            </a:pPr>
            <a:r>
              <a:rPr lang="cs-CZ" sz="2000" dirty="0">
                <a:hlinkClick r:id="rId4"/>
              </a:rPr>
              <a:t>Harmonogram akademického roku | Lékařská fakulta Masarykovy univerzity | MUNI MED</a:t>
            </a:r>
            <a:endParaRPr lang="cs-CZ" sz="2000" dirty="0"/>
          </a:p>
          <a:p>
            <a:pPr algn="just">
              <a:lnSpc>
                <a:spcPct val="120000"/>
              </a:lnSpc>
              <a:defRPr/>
            </a:pPr>
            <a:endParaRPr lang="cs-CZ" sz="2000" dirty="0"/>
          </a:p>
          <a:p>
            <a:pPr marL="72000" indent="0" algn="just">
              <a:lnSpc>
                <a:spcPct val="120000"/>
              </a:lnSpc>
              <a:buNone/>
              <a:defRPr/>
            </a:pP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Studium – dokumenty: Studijní a zkušební řád, formuláře… </a:t>
            </a:r>
            <a:endParaRPr lang="cs-CZ" altLang="cs-CZ" sz="2000" dirty="0">
              <a:solidFill>
                <a:schemeClr val="tx1">
                  <a:lumMod val="75000"/>
                  <a:lumOff val="25000"/>
                </a:schemeClr>
              </a:solidFill>
              <a:hlinkClick r:id="rId5"/>
            </a:endParaRPr>
          </a:p>
          <a:p>
            <a:pPr algn="just">
              <a:lnSpc>
                <a:spcPct val="120000"/>
              </a:lnSpc>
              <a:defRPr/>
            </a:pPr>
            <a:r>
              <a:rPr lang="cs-CZ" altLang="cs-CZ" sz="2000" dirty="0">
                <a:solidFill>
                  <a:srgbClr val="FF0000"/>
                </a:solidFill>
                <a:hlinkClick r:id="rId5"/>
              </a:rPr>
              <a:t>https://www.med.muni.cz/studenti/studijni-predpisy</a:t>
            </a:r>
            <a:r>
              <a:rPr lang="cs-CZ" altLang="cs-CZ" sz="2000" dirty="0">
                <a:solidFill>
                  <a:srgbClr val="FF0000"/>
                </a:solidFill>
              </a:rPr>
              <a:t>  </a:t>
            </a:r>
            <a:r>
              <a:rPr lang="cs-CZ" altLang="cs-CZ" sz="2000" b="1" dirty="0">
                <a:solidFill>
                  <a:srgbClr val="FF0000"/>
                </a:solidFill>
              </a:rPr>
              <a:t>NEZNALOST NEOMLOUVÁ 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 marL="72000" indent="0" algn="just">
              <a:lnSpc>
                <a:spcPct val="120000"/>
              </a:lnSpc>
              <a:buNone/>
              <a:defRPr/>
            </a:pPr>
            <a:endParaRPr lang="cs-CZ" altLang="cs-CZ" sz="2000" dirty="0">
              <a:solidFill>
                <a:srgbClr val="FF0000"/>
              </a:solidFill>
            </a:endParaRPr>
          </a:p>
          <a:p>
            <a:pPr marL="72000" indent="0" algn="just">
              <a:lnSpc>
                <a:spcPct val="120000"/>
              </a:lnSpc>
              <a:buNone/>
              <a:defRPr/>
            </a:pPr>
            <a:r>
              <a:rPr lang="cs-CZ" altLang="cs-CZ" sz="2000" dirty="0"/>
              <a:t>Kdo mi může pomoci </a:t>
            </a:r>
            <a:r>
              <a:rPr lang="cs-CZ" sz="2000" dirty="0">
                <a:hlinkClick r:id="rId6"/>
              </a:rPr>
              <a:t>https://www.muni.cz/studenti/kdo-mi-muze-pomoci </a:t>
            </a:r>
            <a:endParaRPr lang="cs-CZ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418116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Zahájení studia 2021 VO[20210914093455137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CZ.potx" id="{0256B392-11D6-4CFF-A65D-2F19E0793336}" vid="{4DBF336A-63FD-420A-B5B7-04D31F847D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muni-med-prezentace-cz-v10</Template>
  <TotalTime>675</TotalTime>
  <Words>1242</Words>
  <Application>Microsoft Office PowerPoint</Application>
  <PresentationFormat>Širokoúhlá obrazovka</PresentationFormat>
  <Paragraphs>212</Paragraphs>
  <Slides>22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9" baseType="lpstr">
      <vt:lpstr>Arial</vt:lpstr>
      <vt:lpstr>Calibri</vt:lpstr>
      <vt:lpstr>Comic Sans MS</vt:lpstr>
      <vt:lpstr>Tahoma</vt:lpstr>
      <vt:lpstr>Wingdings</vt:lpstr>
      <vt:lpstr>Wingdings 3</vt:lpstr>
      <vt:lpstr>Prezentace_MU_CZ</vt:lpstr>
      <vt:lpstr>Studijní program:  Intenzivní péče</vt:lpstr>
      <vt:lpstr>Studijní program: Intenzivní péče</vt:lpstr>
      <vt:lpstr>Vedení LF MU</vt:lpstr>
      <vt:lpstr>Proděkanka pro nelékařské studijní programy a informační technologie Lékařské fakulty MU  Přednostka pracoviště – Ústav zdravotnických věd</vt:lpstr>
      <vt:lpstr>Ústav zdravotnických věd </vt:lpstr>
      <vt:lpstr>Studijní oddělení LF MU</vt:lpstr>
      <vt:lpstr>Prezence studentů</vt:lpstr>
      <vt:lpstr>Doporučení pro emailovou korespondenci</vt:lpstr>
      <vt:lpstr>Organizace studia</vt:lpstr>
      <vt:lpstr>Rozvrh hodin v IS MU</vt:lpstr>
      <vt:lpstr>Posluchárny</vt:lpstr>
      <vt:lpstr>Požadavky na odborné učebny + výuka</vt:lpstr>
      <vt:lpstr>Hodnocení výuky</vt:lpstr>
      <vt:lpstr>Klasifikační stupnice </vt:lpstr>
      <vt:lpstr>Prerekvizity zápisu předmětů</vt:lpstr>
      <vt:lpstr>Termíny zkoušek</vt:lpstr>
      <vt:lpstr>Doporučení </vt:lpstr>
      <vt:lpstr>Zkoušky z opakovaných předmětů</vt:lpstr>
      <vt:lpstr>Omluvenky</vt:lpstr>
      <vt:lpstr>Organizační záležitosti</vt:lpstr>
      <vt:lpstr>Organizace výuky</vt:lpstr>
      <vt:lpstr>Děkuji za pozornost.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Natália Beharková</dc:creator>
  <cp:lastModifiedBy>Edita Pešáková</cp:lastModifiedBy>
  <cp:revision>105</cp:revision>
  <cp:lastPrinted>1601-01-01T00:00:00Z</cp:lastPrinted>
  <dcterms:created xsi:type="dcterms:W3CDTF">2020-10-04T13:35:14Z</dcterms:created>
  <dcterms:modified xsi:type="dcterms:W3CDTF">2024-09-09T07:03:45Z</dcterms:modified>
</cp:coreProperties>
</file>