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7"/>
  </p:notesMasterIdLst>
  <p:sldIdLst>
    <p:sldId id="29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72" r:id="rId15"/>
    <p:sldId id="279" r:id="rId16"/>
    <p:sldId id="266" r:id="rId17"/>
    <p:sldId id="274" r:id="rId18"/>
    <p:sldId id="291" r:id="rId19"/>
    <p:sldId id="292" r:id="rId20"/>
    <p:sldId id="273" r:id="rId21"/>
    <p:sldId id="277" r:id="rId22"/>
    <p:sldId id="275" r:id="rId23"/>
    <p:sldId id="276" r:id="rId24"/>
    <p:sldId id="280" r:id="rId25"/>
    <p:sldId id="281" r:id="rId26"/>
    <p:sldId id="282" r:id="rId27"/>
    <p:sldId id="283" r:id="rId28"/>
    <p:sldId id="284" r:id="rId29"/>
    <p:sldId id="286" r:id="rId30"/>
    <p:sldId id="285" r:id="rId31"/>
    <p:sldId id="287" r:id="rId32"/>
    <p:sldId id="288" r:id="rId33"/>
    <p:sldId id="289" r:id="rId34"/>
    <p:sldId id="290" r:id="rId35"/>
    <p:sldId id="293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3782CB-6178-3D95-B4AA-B46B07AB1F1A}" v="221" dt="2023-03-15T18:53:56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a Daniel" userId="S::20484@fnbrno.cz::160380b3-875f-4c41-90c0-206e3231e4c6" providerId="AD" clId="Web-{A23782CB-6178-3D95-B4AA-B46B07AB1F1A}"/>
    <pc:docChg chg="addSld delSld modSld sldOrd addMainMaster">
      <pc:chgData name="Ira Daniel" userId="S::20484@fnbrno.cz::160380b3-875f-4c41-90c0-206e3231e4c6" providerId="AD" clId="Web-{A23782CB-6178-3D95-B4AA-B46B07AB1F1A}" dt="2023-03-15T18:53:56.715" v="216" actId="20577"/>
      <pc:docMkLst>
        <pc:docMk/>
      </pc:docMkLst>
      <pc:sldChg chg="del ord">
        <pc:chgData name="Ira Daniel" userId="S::20484@fnbrno.cz::160380b3-875f-4c41-90c0-206e3231e4c6" providerId="AD" clId="Web-{A23782CB-6178-3D95-B4AA-B46B07AB1F1A}" dt="2023-03-15T18:50:17.475" v="203"/>
        <pc:sldMkLst>
          <pc:docMk/>
          <pc:sldMk cId="138849859" sldId="256"/>
        </pc:sldMkLst>
      </pc:sldChg>
      <pc:sldChg chg="modSp">
        <pc:chgData name="Ira Daniel" userId="S::20484@fnbrno.cz::160380b3-875f-4c41-90c0-206e3231e4c6" providerId="AD" clId="Web-{A23782CB-6178-3D95-B4AA-B46B07AB1F1A}" dt="2023-03-15T18:52:20.603" v="207" actId="20577"/>
        <pc:sldMkLst>
          <pc:docMk/>
          <pc:sldMk cId="845401259" sldId="265"/>
        </pc:sldMkLst>
        <pc:spChg chg="mod">
          <ac:chgData name="Ira Daniel" userId="S::20484@fnbrno.cz::160380b3-875f-4c41-90c0-206e3231e4c6" providerId="AD" clId="Web-{A23782CB-6178-3D95-B4AA-B46B07AB1F1A}" dt="2023-03-15T18:52:20.603" v="207" actId="20577"/>
          <ac:spMkLst>
            <pc:docMk/>
            <pc:sldMk cId="845401259" sldId="265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A23782CB-6178-3D95-B4AA-B46B07AB1F1A}" dt="2023-03-15T18:52:12.806" v="206" actId="20577"/>
        <pc:sldMkLst>
          <pc:docMk/>
          <pc:sldMk cId="717773424" sldId="268"/>
        </pc:sldMkLst>
        <pc:spChg chg="mod">
          <ac:chgData name="Ira Daniel" userId="S::20484@fnbrno.cz::160380b3-875f-4c41-90c0-206e3231e4c6" providerId="AD" clId="Web-{A23782CB-6178-3D95-B4AA-B46B07AB1F1A}" dt="2023-03-15T18:52:12.806" v="206" actId="20577"/>
          <ac:spMkLst>
            <pc:docMk/>
            <pc:sldMk cId="717773424" sldId="268"/>
            <ac:spMk id="10242" creationId="{00000000-0000-0000-0000-000000000000}"/>
          </ac:spMkLst>
        </pc:spChg>
      </pc:sldChg>
      <pc:sldChg chg="del">
        <pc:chgData name="Ira Daniel" userId="S::20484@fnbrno.cz::160380b3-875f-4c41-90c0-206e3231e4c6" providerId="AD" clId="Web-{A23782CB-6178-3D95-B4AA-B46B07AB1F1A}" dt="2023-03-15T18:39:54.600" v="1"/>
        <pc:sldMkLst>
          <pc:docMk/>
          <pc:sldMk cId="1808057751" sldId="269"/>
        </pc:sldMkLst>
      </pc:sldChg>
      <pc:sldChg chg="del">
        <pc:chgData name="Ira Daniel" userId="S::20484@fnbrno.cz::160380b3-875f-4c41-90c0-206e3231e4c6" providerId="AD" clId="Web-{A23782CB-6178-3D95-B4AA-B46B07AB1F1A}" dt="2023-03-15T18:39:50.881" v="0"/>
        <pc:sldMkLst>
          <pc:docMk/>
          <pc:sldMk cId="3563679501" sldId="270"/>
        </pc:sldMkLst>
      </pc:sldChg>
      <pc:sldChg chg="del">
        <pc:chgData name="Ira Daniel" userId="S::20484@fnbrno.cz::160380b3-875f-4c41-90c0-206e3231e4c6" providerId="AD" clId="Web-{A23782CB-6178-3D95-B4AA-B46B07AB1F1A}" dt="2023-03-15T18:40:00.772" v="2"/>
        <pc:sldMkLst>
          <pc:docMk/>
          <pc:sldMk cId="3014169317" sldId="271"/>
        </pc:sldMkLst>
      </pc:sldChg>
      <pc:sldChg chg="modSp">
        <pc:chgData name="Ira Daniel" userId="S::20484@fnbrno.cz::160380b3-875f-4c41-90c0-206e3231e4c6" providerId="AD" clId="Web-{A23782CB-6178-3D95-B4AA-B46B07AB1F1A}" dt="2023-03-15T18:52:30.525" v="208" actId="20577"/>
        <pc:sldMkLst>
          <pc:docMk/>
          <pc:sldMk cId="1652741219" sldId="272"/>
        </pc:sldMkLst>
        <pc:spChg chg="mod">
          <ac:chgData name="Ira Daniel" userId="S::20484@fnbrno.cz::160380b3-875f-4c41-90c0-206e3231e4c6" providerId="AD" clId="Web-{A23782CB-6178-3D95-B4AA-B46B07AB1F1A}" dt="2023-03-15T18:52:30.525" v="208" actId="20577"/>
          <ac:spMkLst>
            <pc:docMk/>
            <pc:sldMk cId="1652741219" sldId="272"/>
            <ac:spMk id="1536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A23782CB-6178-3D95-B4AA-B46B07AB1F1A}" dt="2023-03-15T18:52:53.088" v="210" actId="20577"/>
        <pc:sldMkLst>
          <pc:docMk/>
          <pc:sldMk cId="3332723403" sldId="273"/>
        </pc:sldMkLst>
        <pc:spChg chg="mod">
          <ac:chgData name="Ira Daniel" userId="S::20484@fnbrno.cz::160380b3-875f-4c41-90c0-206e3231e4c6" providerId="AD" clId="Web-{A23782CB-6178-3D95-B4AA-B46B07AB1F1A}" dt="2023-03-15T18:52:53.088" v="210" actId="20577"/>
          <ac:spMkLst>
            <pc:docMk/>
            <pc:sldMk cId="3332723403" sldId="273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A23782CB-6178-3D95-B4AA-B46B07AB1F1A}" dt="2023-03-15T18:53:12.495" v="212" actId="20577"/>
        <pc:sldMkLst>
          <pc:docMk/>
          <pc:sldMk cId="3192300809" sldId="275"/>
        </pc:sldMkLst>
        <pc:spChg chg="mod">
          <ac:chgData name="Ira Daniel" userId="S::20484@fnbrno.cz::160380b3-875f-4c41-90c0-206e3231e4c6" providerId="AD" clId="Web-{A23782CB-6178-3D95-B4AA-B46B07AB1F1A}" dt="2023-03-15T18:53:12.495" v="212" actId="20577"/>
          <ac:spMkLst>
            <pc:docMk/>
            <pc:sldMk cId="3192300809" sldId="275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A23782CB-6178-3D95-B4AA-B46B07AB1F1A}" dt="2023-03-15T18:53:05.104" v="211" actId="20577"/>
        <pc:sldMkLst>
          <pc:docMk/>
          <pc:sldMk cId="3589004461" sldId="277"/>
        </pc:sldMkLst>
        <pc:spChg chg="mod">
          <ac:chgData name="Ira Daniel" userId="S::20484@fnbrno.cz::160380b3-875f-4c41-90c0-206e3231e4c6" providerId="AD" clId="Web-{A23782CB-6178-3D95-B4AA-B46B07AB1F1A}" dt="2023-03-15T18:53:05.104" v="211" actId="20577"/>
          <ac:spMkLst>
            <pc:docMk/>
            <pc:sldMk cId="3589004461" sldId="277"/>
            <ac:spMk id="32771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A23782CB-6178-3D95-B4AA-B46B07AB1F1A}" dt="2023-03-15T18:52:40.400" v="209" actId="20577"/>
        <pc:sldMkLst>
          <pc:docMk/>
          <pc:sldMk cId="417910669" sldId="279"/>
        </pc:sldMkLst>
        <pc:spChg chg="mod">
          <ac:chgData name="Ira Daniel" userId="S::20484@fnbrno.cz::160380b3-875f-4c41-90c0-206e3231e4c6" providerId="AD" clId="Web-{A23782CB-6178-3D95-B4AA-B46B07AB1F1A}" dt="2023-03-15T18:52:40.400" v="209" actId="20577"/>
          <ac:spMkLst>
            <pc:docMk/>
            <pc:sldMk cId="417910669" sldId="279"/>
            <ac:spMk id="52226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A23782CB-6178-3D95-B4AA-B46B07AB1F1A}" dt="2023-03-15T18:41:09.445" v="11" actId="1076"/>
        <pc:sldMkLst>
          <pc:docMk/>
          <pc:sldMk cId="2998032997" sldId="280"/>
        </pc:sldMkLst>
        <pc:spChg chg="mod">
          <ac:chgData name="Ira Daniel" userId="S::20484@fnbrno.cz::160380b3-875f-4c41-90c0-206e3231e4c6" providerId="AD" clId="Web-{A23782CB-6178-3D95-B4AA-B46B07AB1F1A}" dt="2023-03-15T18:41:09.445" v="11" actId="1076"/>
          <ac:spMkLst>
            <pc:docMk/>
            <pc:sldMk cId="2998032997" sldId="280"/>
            <ac:spMk id="3" creationId="{00000000-0000-0000-0000-000000000000}"/>
          </ac:spMkLst>
        </pc:spChg>
        <pc:picChg chg="mod">
          <ac:chgData name="Ira Daniel" userId="S::20484@fnbrno.cz::160380b3-875f-4c41-90c0-206e3231e4c6" providerId="AD" clId="Web-{A23782CB-6178-3D95-B4AA-B46B07AB1F1A}" dt="2023-03-15T18:41:02.554" v="8" actId="1076"/>
          <ac:picMkLst>
            <pc:docMk/>
            <pc:sldMk cId="2998032997" sldId="280"/>
            <ac:picMk id="16386" creationId="{00000000-0000-0000-0000-000000000000}"/>
          </ac:picMkLst>
        </pc:picChg>
        <pc:picChg chg="mod">
          <ac:chgData name="Ira Daniel" userId="S::20484@fnbrno.cz::160380b3-875f-4c41-90c0-206e3231e4c6" providerId="AD" clId="Web-{A23782CB-6178-3D95-B4AA-B46B07AB1F1A}" dt="2023-03-15T18:41:08.914" v="10" actId="1076"/>
          <ac:picMkLst>
            <pc:docMk/>
            <pc:sldMk cId="2998032997" sldId="280"/>
            <ac:picMk id="16387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A23782CB-6178-3D95-B4AA-B46B07AB1F1A}" dt="2023-03-15T18:41:24.477" v="14" actId="1076"/>
        <pc:sldMkLst>
          <pc:docMk/>
          <pc:sldMk cId="3717642218" sldId="281"/>
        </pc:sldMkLst>
        <pc:spChg chg="mod">
          <ac:chgData name="Ira Daniel" userId="S::20484@fnbrno.cz::160380b3-875f-4c41-90c0-206e3231e4c6" providerId="AD" clId="Web-{A23782CB-6178-3D95-B4AA-B46B07AB1F1A}" dt="2023-03-15T18:41:18.274" v="12" actId="20577"/>
          <ac:spMkLst>
            <pc:docMk/>
            <pc:sldMk cId="3717642218" sldId="281"/>
            <ac:spMk id="3" creationId="{00000000-0000-0000-0000-000000000000}"/>
          </ac:spMkLst>
        </pc:spChg>
        <pc:picChg chg="mod">
          <ac:chgData name="Ira Daniel" userId="S::20484@fnbrno.cz::160380b3-875f-4c41-90c0-206e3231e4c6" providerId="AD" clId="Web-{A23782CB-6178-3D95-B4AA-B46B07AB1F1A}" dt="2023-03-15T18:41:22.930" v="13" actId="1076"/>
          <ac:picMkLst>
            <pc:docMk/>
            <pc:sldMk cId="3717642218" sldId="281"/>
            <ac:picMk id="17410" creationId="{00000000-0000-0000-0000-000000000000}"/>
          </ac:picMkLst>
        </pc:picChg>
        <pc:picChg chg="mod">
          <ac:chgData name="Ira Daniel" userId="S::20484@fnbrno.cz::160380b3-875f-4c41-90c0-206e3231e4c6" providerId="AD" clId="Web-{A23782CB-6178-3D95-B4AA-B46B07AB1F1A}" dt="2023-03-15T18:41:24.477" v="14" actId="1076"/>
          <ac:picMkLst>
            <pc:docMk/>
            <pc:sldMk cId="3717642218" sldId="281"/>
            <ac:picMk id="17411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A23782CB-6178-3D95-B4AA-B46B07AB1F1A}" dt="2023-03-15T18:41:53.368" v="24" actId="1076"/>
        <pc:sldMkLst>
          <pc:docMk/>
          <pc:sldMk cId="3925940407" sldId="282"/>
        </pc:sldMkLst>
        <pc:spChg chg="mod">
          <ac:chgData name="Ira Daniel" userId="S::20484@fnbrno.cz::160380b3-875f-4c41-90c0-206e3231e4c6" providerId="AD" clId="Web-{A23782CB-6178-3D95-B4AA-B46B07AB1F1A}" dt="2023-03-15T18:41:32.602" v="15" actId="20577"/>
          <ac:spMkLst>
            <pc:docMk/>
            <pc:sldMk cId="3925940407" sldId="282"/>
            <ac:spMk id="3" creationId="{00000000-0000-0000-0000-000000000000}"/>
          </ac:spMkLst>
        </pc:spChg>
        <pc:picChg chg="mod">
          <ac:chgData name="Ira Daniel" userId="S::20484@fnbrno.cz::160380b3-875f-4c41-90c0-206e3231e4c6" providerId="AD" clId="Web-{A23782CB-6178-3D95-B4AA-B46B07AB1F1A}" dt="2023-03-15T18:41:37.712" v="18" actId="1076"/>
          <ac:picMkLst>
            <pc:docMk/>
            <pc:sldMk cId="3925940407" sldId="282"/>
            <ac:picMk id="18434" creationId="{00000000-0000-0000-0000-000000000000}"/>
          </ac:picMkLst>
        </pc:picChg>
        <pc:picChg chg="mod">
          <ac:chgData name="Ira Daniel" userId="S::20484@fnbrno.cz::160380b3-875f-4c41-90c0-206e3231e4c6" providerId="AD" clId="Web-{A23782CB-6178-3D95-B4AA-B46B07AB1F1A}" dt="2023-03-15T18:41:51.071" v="23" actId="1076"/>
          <ac:picMkLst>
            <pc:docMk/>
            <pc:sldMk cId="3925940407" sldId="282"/>
            <ac:picMk id="18435" creationId="{00000000-0000-0000-0000-000000000000}"/>
          </ac:picMkLst>
        </pc:picChg>
        <pc:picChg chg="mod">
          <ac:chgData name="Ira Daniel" userId="S::20484@fnbrno.cz::160380b3-875f-4c41-90c0-206e3231e4c6" providerId="AD" clId="Web-{A23782CB-6178-3D95-B4AA-B46B07AB1F1A}" dt="2023-03-15T18:41:53.368" v="24" actId="1076"/>
          <ac:picMkLst>
            <pc:docMk/>
            <pc:sldMk cId="3925940407" sldId="282"/>
            <ac:picMk id="18436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A23782CB-6178-3D95-B4AA-B46B07AB1F1A}" dt="2023-03-15T18:42:05.228" v="28" actId="1076"/>
        <pc:sldMkLst>
          <pc:docMk/>
          <pc:sldMk cId="2555430563" sldId="283"/>
        </pc:sldMkLst>
        <pc:spChg chg="mod">
          <ac:chgData name="Ira Daniel" userId="S::20484@fnbrno.cz::160380b3-875f-4c41-90c0-206e3231e4c6" providerId="AD" clId="Web-{A23782CB-6178-3D95-B4AA-B46B07AB1F1A}" dt="2023-03-15T18:42:00.134" v="25" actId="20577"/>
          <ac:spMkLst>
            <pc:docMk/>
            <pc:sldMk cId="2555430563" sldId="283"/>
            <ac:spMk id="3" creationId="{00000000-0000-0000-0000-000000000000}"/>
          </ac:spMkLst>
        </pc:spChg>
        <pc:picChg chg="mod">
          <ac:chgData name="Ira Daniel" userId="S::20484@fnbrno.cz::160380b3-875f-4c41-90c0-206e3231e4c6" providerId="AD" clId="Web-{A23782CB-6178-3D95-B4AA-B46B07AB1F1A}" dt="2023-03-15T18:42:05.228" v="28" actId="1076"/>
          <ac:picMkLst>
            <pc:docMk/>
            <pc:sldMk cId="2555430563" sldId="283"/>
            <ac:picMk id="19458" creationId="{00000000-0000-0000-0000-000000000000}"/>
          </ac:picMkLst>
        </pc:picChg>
        <pc:picChg chg="mod">
          <ac:chgData name="Ira Daniel" userId="S::20484@fnbrno.cz::160380b3-875f-4c41-90c0-206e3231e4c6" providerId="AD" clId="Web-{A23782CB-6178-3D95-B4AA-B46B07AB1F1A}" dt="2023-03-15T18:42:03.134" v="27" actId="1076"/>
          <ac:picMkLst>
            <pc:docMk/>
            <pc:sldMk cId="2555430563" sldId="283"/>
            <ac:picMk id="19459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A23782CB-6178-3D95-B4AA-B46B07AB1F1A}" dt="2023-03-15T18:42:24.603" v="34" actId="1076"/>
        <pc:sldMkLst>
          <pc:docMk/>
          <pc:sldMk cId="2974778462" sldId="284"/>
        </pc:sldMkLst>
        <pc:spChg chg="mod">
          <ac:chgData name="Ira Daniel" userId="S::20484@fnbrno.cz::160380b3-875f-4c41-90c0-206e3231e4c6" providerId="AD" clId="Web-{A23782CB-6178-3D95-B4AA-B46B07AB1F1A}" dt="2023-03-15T18:42:13.994" v="29" actId="20577"/>
          <ac:spMkLst>
            <pc:docMk/>
            <pc:sldMk cId="2974778462" sldId="284"/>
            <ac:spMk id="3" creationId="{00000000-0000-0000-0000-000000000000}"/>
          </ac:spMkLst>
        </pc:spChg>
        <pc:picChg chg="mod">
          <ac:chgData name="Ira Daniel" userId="S::20484@fnbrno.cz::160380b3-875f-4c41-90c0-206e3231e4c6" providerId="AD" clId="Web-{A23782CB-6178-3D95-B4AA-B46B07AB1F1A}" dt="2023-03-15T18:42:24.603" v="34" actId="1076"/>
          <ac:picMkLst>
            <pc:docMk/>
            <pc:sldMk cId="2974778462" sldId="284"/>
            <ac:picMk id="20482" creationId="{00000000-0000-0000-0000-000000000000}"/>
          </ac:picMkLst>
        </pc:picChg>
        <pc:picChg chg="mod">
          <ac:chgData name="Ira Daniel" userId="S::20484@fnbrno.cz::160380b3-875f-4c41-90c0-206e3231e4c6" providerId="AD" clId="Web-{A23782CB-6178-3D95-B4AA-B46B07AB1F1A}" dt="2023-03-15T18:42:22.525" v="33" actId="1076"/>
          <ac:picMkLst>
            <pc:docMk/>
            <pc:sldMk cId="2974778462" sldId="284"/>
            <ac:picMk id="20483" creationId="{00000000-0000-0000-0000-000000000000}"/>
          </ac:picMkLst>
        </pc:picChg>
        <pc:picChg chg="mod">
          <ac:chgData name="Ira Daniel" userId="S::20484@fnbrno.cz::160380b3-875f-4c41-90c0-206e3231e4c6" providerId="AD" clId="Web-{A23782CB-6178-3D95-B4AA-B46B07AB1F1A}" dt="2023-03-15T18:42:20.369" v="32" actId="1076"/>
          <ac:picMkLst>
            <pc:docMk/>
            <pc:sldMk cId="2974778462" sldId="284"/>
            <ac:picMk id="20484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A23782CB-6178-3D95-B4AA-B46B07AB1F1A}" dt="2023-03-15T18:53:34.417" v="213" actId="20577"/>
        <pc:sldMkLst>
          <pc:docMk/>
          <pc:sldMk cId="3001154536" sldId="285"/>
        </pc:sldMkLst>
        <pc:spChg chg="mod">
          <ac:chgData name="Ira Daniel" userId="S::20484@fnbrno.cz::160380b3-875f-4c41-90c0-206e3231e4c6" providerId="AD" clId="Web-{A23782CB-6178-3D95-B4AA-B46B07AB1F1A}" dt="2023-03-15T18:53:34.417" v="213" actId="20577"/>
          <ac:spMkLst>
            <pc:docMk/>
            <pc:sldMk cId="3001154536" sldId="285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A23782CB-6178-3D95-B4AA-B46B07AB1F1A}" dt="2023-03-15T18:53:41.527" v="214" actId="20577"/>
        <pc:sldMkLst>
          <pc:docMk/>
          <pc:sldMk cId="2217194097" sldId="288"/>
        </pc:sldMkLst>
        <pc:spChg chg="mod">
          <ac:chgData name="Ira Daniel" userId="S::20484@fnbrno.cz::160380b3-875f-4c41-90c0-206e3231e4c6" providerId="AD" clId="Web-{A23782CB-6178-3D95-B4AA-B46B07AB1F1A}" dt="2023-03-15T18:53:41.527" v="214" actId="20577"/>
          <ac:spMkLst>
            <pc:docMk/>
            <pc:sldMk cId="2217194097" sldId="288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A23782CB-6178-3D95-B4AA-B46B07AB1F1A}" dt="2023-03-15T18:53:49.965" v="215" actId="20577"/>
        <pc:sldMkLst>
          <pc:docMk/>
          <pc:sldMk cId="859495069" sldId="290"/>
        </pc:sldMkLst>
        <pc:spChg chg="mod">
          <ac:chgData name="Ira Daniel" userId="S::20484@fnbrno.cz::160380b3-875f-4c41-90c0-206e3231e4c6" providerId="AD" clId="Web-{A23782CB-6178-3D95-B4AA-B46B07AB1F1A}" dt="2023-03-15T18:53:49.965" v="215" actId="20577"/>
          <ac:spMkLst>
            <pc:docMk/>
            <pc:sldMk cId="859495069" sldId="290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A23782CB-6178-3D95-B4AA-B46B07AB1F1A}" dt="2023-03-15T18:53:56.715" v="216" actId="20577"/>
        <pc:sldMkLst>
          <pc:docMk/>
          <pc:sldMk cId="2748104509" sldId="293"/>
        </pc:sldMkLst>
        <pc:spChg chg="mod">
          <ac:chgData name="Ira Daniel" userId="S::20484@fnbrno.cz::160380b3-875f-4c41-90c0-206e3231e4c6" providerId="AD" clId="Web-{A23782CB-6178-3D95-B4AA-B46B07AB1F1A}" dt="2023-03-15T18:53:56.715" v="216" actId="20577"/>
          <ac:spMkLst>
            <pc:docMk/>
            <pc:sldMk cId="2748104509" sldId="293"/>
            <ac:spMk id="2" creationId="{00000000-0000-0000-0000-000000000000}"/>
          </ac:spMkLst>
        </pc:spChg>
      </pc:sldChg>
      <pc:sldChg chg="modSp add">
        <pc:chgData name="Ira Daniel" userId="S::20484@fnbrno.cz::160380b3-875f-4c41-90c0-206e3231e4c6" providerId="AD" clId="Web-{A23782CB-6178-3D95-B4AA-B46B07AB1F1A}" dt="2023-03-15T18:50:12.834" v="202" actId="20577"/>
        <pc:sldMkLst>
          <pc:docMk/>
          <pc:sldMk cId="1557262304" sldId="294"/>
        </pc:sldMkLst>
        <pc:spChg chg="mod">
          <ac:chgData name="Ira Daniel" userId="S::20484@fnbrno.cz::160380b3-875f-4c41-90c0-206e3231e4c6" providerId="AD" clId="Web-{A23782CB-6178-3D95-B4AA-B46B07AB1F1A}" dt="2023-03-15T18:50:05.193" v="197" actId="20577"/>
          <ac:spMkLst>
            <pc:docMk/>
            <pc:sldMk cId="1557262304" sldId="294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A23782CB-6178-3D95-B4AA-B46B07AB1F1A}" dt="2023-03-15T18:50:12.834" v="202" actId="20577"/>
          <ac:spMkLst>
            <pc:docMk/>
            <pc:sldMk cId="1557262304" sldId="294"/>
            <ac:spMk id="3" creationId="{00000000-0000-0000-0000-000000000000}"/>
          </ac:spMkLst>
        </pc:spChg>
      </pc:sldChg>
      <pc:sldMasterChg chg="add addSldLayout">
        <pc:chgData name="Ira Daniel" userId="S::20484@fnbrno.cz::160380b3-875f-4c41-90c0-206e3231e4c6" providerId="AD" clId="Web-{A23782CB-6178-3D95-B4AA-B46B07AB1F1A}" dt="2023-03-15T18:48:52.035" v="169"/>
        <pc:sldMasterMkLst>
          <pc:docMk/>
          <pc:sldMasterMk cId="2522917066" sldId="2147483661"/>
        </pc:sldMasterMkLst>
        <pc:sldLayoutChg chg="add">
          <pc:chgData name="Ira Daniel" userId="S::20484@fnbrno.cz::160380b3-875f-4c41-90c0-206e3231e4c6" providerId="AD" clId="Web-{A23782CB-6178-3D95-B4AA-B46B07AB1F1A}" dt="2023-03-15T18:48:52.035" v="169"/>
          <pc:sldLayoutMkLst>
            <pc:docMk/>
            <pc:sldMasterMk cId="2522917066" sldId="2147483661"/>
            <pc:sldLayoutMk cId="1685651305" sldId="2147483662"/>
          </pc:sldLayoutMkLst>
        </pc:sldLayoutChg>
        <pc:sldLayoutChg chg="add">
          <pc:chgData name="Ira Daniel" userId="S::20484@fnbrno.cz::160380b3-875f-4c41-90c0-206e3231e4c6" providerId="AD" clId="Web-{A23782CB-6178-3D95-B4AA-B46B07AB1F1A}" dt="2023-03-15T18:48:52.035" v="169"/>
          <pc:sldLayoutMkLst>
            <pc:docMk/>
            <pc:sldMasterMk cId="2522917066" sldId="2147483661"/>
            <pc:sldLayoutMk cId="1657735394" sldId="2147483663"/>
          </pc:sldLayoutMkLst>
        </pc:sldLayoutChg>
        <pc:sldLayoutChg chg="add">
          <pc:chgData name="Ira Daniel" userId="S::20484@fnbrno.cz::160380b3-875f-4c41-90c0-206e3231e4c6" providerId="AD" clId="Web-{A23782CB-6178-3D95-B4AA-B46B07AB1F1A}" dt="2023-03-15T18:48:52.035" v="169"/>
          <pc:sldLayoutMkLst>
            <pc:docMk/>
            <pc:sldMasterMk cId="2522917066" sldId="2147483661"/>
            <pc:sldLayoutMk cId="2384631749" sldId="2147483664"/>
          </pc:sldLayoutMkLst>
        </pc:sldLayoutChg>
        <pc:sldLayoutChg chg="add">
          <pc:chgData name="Ira Daniel" userId="S::20484@fnbrno.cz::160380b3-875f-4c41-90c0-206e3231e4c6" providerId="AD" clId="Web-{A23782CB-6178-3D95-B4AA-B46B07AB1F1A}" dt="2023-03-15T18:48:52.035" v="169"/>
          <pc:sldLayoutMkLst>
            <pc:docMk/>
            <pc:sldMasterMk cId="2522917066" sldId="2147483661"/>
            <pc:sldLayoutMk cId="965850001" sldId="2147483665"/>
          </pc:sldLayoutMkLst>
        </pc:sldLayoutChg>
        <pc:sldLayoutChg chg="add">
          <pc:chgData name="Ira Daniel" userId="S::20484@fnbrno.cz::160380b3-875f-4c41-90c0-206e3231e4c6" providerId="AD" clId="Web-{A23782CB-6178-3D95-B4AA-B46B07AB1F1A}" dt="2023-03-15T18:48:52.035" v="169"/>
          <pc:sldLayoutMkLst>
            <pc:docMk/>
            <pc:sldMasterMk cId="2522917066" sldId="2147483661"/>
            <pc:sldLayoutMk cId="2614632596" sldId="2147483666"/>
          </pc:sldLayoutMkLst>
        </pc:sldLayoutChg>
        <pc:sldLayoutChg chg="add">
          <pc:chgData name="Ira Daniel" userId="S::20484@fnbrno.cz::160380b3-875f-4c41-90c0-206e3231e4c6" providerId="AD" clId="Web-{A23782CB-6178-3D95-B4AA-B46B07AB1F1A}" dt="2023-03-15T18:48:52.035" v="169"/>
          <pc:sldLayoutMkLst>
            <pc:docMk/>
            <pc:sldMasterMk cId="2522917066" sldId="2147483661"/>
            <pc:sldLayoutMk cId="3821889092" sldId="2147483667"/>
          </pc:sldLayoutMkLst>
        </pc:sldLayoutChg>
        <pc:sldLayoutChg chg="add">
          <pc:chgData name="Ira Daniel" userId="S::20484@fnbrno.cz::160380b3-875f-4c41-90c0-206e3231e4c6" providerId="AD" clId="Web-{A23782CB-6178-3D95-B4AA-B46B07AB1F1A}" dt="2023-03-15T18:48:52.035" v="169"/>
          <pc:sldLayoutMkLst>
            <pc:docMk/>
            <pc:sldMasterMk cId="2522917066" sldId="2147483661"/>
            <pc:sldLayoutMk cId="2587471094" sldId="2147483668"/>
          </pc:sldLayoutMkLst>
        </pc:sldLayoutChg>
        <pc:sldLayoutChg chg="add">
          <pc:chgData name="Ira Daniel" userId="S::20484@fnbrno.cz::160380b3-875f-4c41-90c0-206e3231e4c6" providerId="AD" clId="Web-{A23782CB-6178-3D95-B4AA-B46B07AB1F1A}" dt="2023-03-15T18:48:52.035" v="169"/>
          <pc:sldLayoutMkLst>
            <pc:docMk/>
            <pc:sldMasterMk cId="2522917066" sldId="2147483661"/>
            <pc:sldLayoutMk cId="4216175030" sldId="2147483669"/>
          </pc:sldLayoutMkLst>
        </pc:sldLayoutChg>
        <pc:sldLayoutChg chg="add">
          <pc:chgData name="Ira Daniel" userId="S::20484@fnbrno.cz::160380b3-875f-4c41-90c0-206e3231e4c6" providerId="AD" clId="Web-{A23782CB-6178-3D95-B4AA-B46B07AB1F1A}" dt="2023-03-15T18:48:52.035" v="169"/>
          <pc:sldLayoutMkLst>
            <pc:docMk/>
            <pc:sldMasterMk cId="2522917066" sldId="2147483661"/>
            <pc:sldLayoutMk cId="3663363474" sldId="2147483670"/>
          </pc:sldLayoutMkLst>
        </pc:sldLayoutChg>
        <pc:sldLayoutChg chg="add">
          <pc:chgData name="Ira Daniel" userId="S::20484@fnbrno.cz::160380b3-875f-4c41-90c0-206e3231e4c6" providerId="AD" clId="Web-{A23782CB-6178-3D95-B4AA-B46B07AB1F1A}" dt="2023-03-15T18:48:52.035" v="169"/>
          <pc:sldLayoutMkLst>
            <pc:docMk/>
            <pc:sldMasterMk cId="2522917066" sldId="2147483661"/>
            <pc:sldLayoutMk cId="173543549" sldId="2147483671"/>
          </pc:sldLayoutMkLst>
        </pc:sldLayoutChg>
        <pc:sldLayoutChg chg="add">
          <pc:chgData name="Ira Daniel" userId="S::20484@fnbrno.cz::160380b3-875f-4c41-90c0-206e3231e4c6" providerId="AD" clId="Web-{A23782CB-6178-3D95-B4AA-B46B07AB1F1A}" dt="2023-03-15T18:48:52.035" v="169"/>
          <pc:sldLayoutMkLst>
            <pc:docMk/>
            <pc:sldMasterMk cId="2522917066" sldId="2147483661"/>
            <pc:sldLayoutMk cId="3507662017" sldId="2147483672"/>
          </pc:sldLayoutMkLst>
        </pc:sldLayoutChg>
        <pc:sldLayoutChg chg="add">
          <pc:chgData name="Ira Daniel" userId="S::20484@fnbrno.cz::160380b3-875f-4c41-90c0-206e3231e4c6" providerId="AD" clId="Web-{A23782CB-6178-3D95-B4AA-B46B07AB1F1A}" dt="2023-03-15T18:48:52.035" v="169"/>
          <pc:sldLayoutMkLst>
            <pc:docMk/>
            <pc:sldMasterMk cId="2522917066" sldId="2147483661"/>
            <pc:sldLayoutMk cId="1779957736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AA478-C85B-45B3-9767-6F852FEF6A24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8F29F-146C-4977-949C-41A3146414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541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12604C2-4043-496C-BE49-7A24085F42C2}" type="slidenum">
              <a:rPr lang="en-US" altLang="cs-CZ" sz="1200" b="0" smtClean="0"/>
              <a:pPr/>
              <a:t>23</a:t>
            </a:fld>
            <a:endParaRPr lang="en-US" altLang="cs-CZ" sz="1200" b="0"/>
          </a:p>
        </p:txBody>
      </p:sp>
      <p:sp>
        <p:nvSpPr>
          <p:cNvPr id="686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cs-CZ">
                <a:cs typeface="Times New Roman" pitchFamily="18" charset="0"/>
              </a:rPr>
              <a:t> </a:t>
            </a:r>
          </a:p>
          <a:p>
            <a:endParaRPr lang="en-US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9341F49-78EA-424D-AADF-C7C1204368F7}" type="slidenum">
              <a:rPr lang="en-US" altLang="cs-CZ" sz="1200" b="0" smtClean="0"/>
              <a:pPr/>
              <a:t>31</a:t>
            </a:fld>
            <a:endParaRPr lang="en-US" altLang="cs-CZ" sz="1200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71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651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735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631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 b="1">
                <a:solidFill>
                  <a:srgbClr val="0000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5850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4632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889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747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175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363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43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662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35DD4-7311-420B-94F7-04E11846D8F2}" type="datetimeFigureOut">
              <a:rPr kumimoji="0" lang="cs-CZ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15.03.2023</a:t>
            </a:fld>
            <a:endParaRPr kumimoji="0" lang="cs-CZ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FE5088-F12A-49D2-8B1B-29C2FF1080DE}" type="slidenum">
              <a:rPr kumimoji="0" lang="cs-CZ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95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229AA-D5F2-4918-858B-FCA7AEC6223B}" type="datetimeFigureOut">
              <a:rPr lang="cs-CZ" smtClean="0"/>
              <a:t>15.03.2023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91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rgbClr val="0000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hyperlink" Target="http://emedicine.medscape.com/article/1246691-overvie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emedicine.medscape.com/article/1249384-overvie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medicine.medscape.com/article/412956-overview" TargetMode="External"/><Relationship Id="rId2" Type="http://schemas.openxmlformats.org/officeDocument/2006/relationships/hyperlink" Target="http://emedicine.medscape.com/article/1248323-overvie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3167" y="2466736"/>
            <a:ext cx="7886700" cy="994172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  <a:latin typeface="Arial"/>
                <a:cs typeface="Arial"/>
              </a:rPr>
              <a:t>Osteosyntéza - typy, indikace a chirurgické techniky</a:t>
            </a:r>
            <a:endParaRPr lang="cs-CZ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Podnadpis 2"/>
          <p:cNvSpPr>
            <a:spLocks noGrp="1"/>
          </p:cNvSpPr>
          <p:nvPr>
            <p:ph sz="half" idx="1"/>
          </p:nvPr>
        </p:nvSpPr>
        <p:spPr>
          <a:xfrm>
            <a:off x="423167" y="3767593"/>
            <a:ext cx="4149475" cy="849077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Daniel Ira</a:t>
            </a:r>
            <a:endParaRPr lang="cs-CZ" sz="1800" dirty="0">
              <a:solidFill>
                <a:schemeClr val="bg1"/>
              </a:solidFill>
              <a:ea typeface="+mj-ea"/>
            </a:endParaRPr>
          </a:p>
          <a:p>
            <a:pPr marL="0" indent="0">
              <a:buNone/>
            </a:pPr>
            <a:r>
              <a:rPr lang="cs-CZ" sz="1125" i="1" dirty="0">
                <a:solidFill>
                  <a:schemeClr val="bg1"/>
                </a:solidFill>
              </a:rPr>
              <a:t>Klinika úrazové chirurgie TC FN Brno</a:t>
            </a:r>
          </a:p>
        </p:txBody>
      </p:sp>
      <p:pic>
        <p:nvPicPr>
          <p:cNvPr id="5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C2BA518D-58E9-439D-B3F2-CB4E16B3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966443"/>
            <a:ext cx="1543693" cy="118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62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57935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Operační terapie - Osteosyntéza</a:t>
            </a:r>
            <a:endParaRPr lang="en-US" b="1">
              <a:solidFill>
                <a:schemeClr val="tx2"/>
              </a:solidFill>
              <a:cs typeface="Calibri"/>
            </a:endParaRPr>
          </a:p>
          <a:p>
            <a:r>
              <a:rPr lang="cs-CZ" sz="2000" dirty="0"/>
              <a:t>4 základní </a:t>
            </a:r>
            <a:r>
              <a:rPr lang="en-US" sz="2000" dirty="0"/>
              <a:t> AO (</a:t>
            </a:r>
            <a:r>
              <a:rPr lang="en-US" sz="2000" i="1" dirty="0" err="1"/>
              <a:t>Arbeitsgemeinschaft</a:t>
            </a:r>
            <a:r>
              <a:rPr lang="en-US" sz="2000" i="1" dirty="0"/>
              <a:t> für </a:t>
            </a:r>
            <a:r>
              <a:rPr lang="en-US" sz="2000" i="1" dirty="0" err="1"/>
              <a:t>Osteosynthesefragen</a:t>
            </a:r>
            <a:r>
              <a:rPr lang="en-US" sz="2000" dirty="0"/>
              <a:t> [Association for Osteosynthesis]) </a:t>
            </a:r>
            <a:r>
              <a:rPr lang="en-US" sz="2000" dirty="0" err="1"/>
              <a:t>prin</a:t>
            </a:r>
            <a:r>
              <a:rPr lang="cs-CZ" sz="2000" dirty="0"/>
              <a:t>cipy pro operační léčbu:</a:t>
            </a:r>
          </a:p>
          <a:p>
            <a:endParaRPr lang="en-US" sz="2000" dirty="0"/>
          </a:p>
          <a:p>
            <a:r>
              <a:rPr lang="en-US" sz="1800" dirty="0" err="1">
                <a:solidFill>
                  <a:srgbClr val="FF0000"/>
                </a:solidFill>
              </a:rPr>
              <a:t>Anatomi</a:t>
            </a:r>
            <a:r>
              <a:rPr lang="cs-CZ" sz="1800" dirty="0" err="1">
                <a:solidFill>
                  <a:srgbClr val="FF0000"/>
                </a:solidFill>
              </a:rPr>
              <a:t>cká</a:t>
            </a:r>
            <a:r>
              <a:rPr lang="cs-CZ" sz="1800" dirty="0">
                <a:solidFill>
                  <a:srgbClr val="FF0000"/>
                </a:solidFill>
              </a:rPr>
              <a:t> repozice jednotlivých fragmentů zlomeniny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cs-CZ" sz="1800" dirty="0">
                <a:solidFill>
                  <a:srgbClr val="FF0000"/>
                </a:solidFill>
              </a:rPr>
              <a:t> (Diafyzární zlomeniny –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cs-CZ" sz="1800" dirty="0">
                <a:solidFill>
                  <a:srgbClr val="FF0000"/>
                </a:solidFill>
              </a:rPr>
              <a:t>délka, </a:t>
            </a:r>
            <a:r>
              <a:rPr lang="cs-CZ" sz="1800" dirty="0" err="1">
                <a:solidFill>
                  <a:srgbClr val="FF0000"/>
                </a:solidFill>
              </a:rPr>
              <a:t>angulace</a:t>
            </a:r>
            <a:r>
              <a:rPr lang="cs-CZ" sz="1800" dirty="0">
                <a:solidFill>
                  <a:srgbClr val="FF0000"/>
                </a:solidFill>
              </a:rPr>
              <a:t>, rotace</a:t>
            </a:r>
            <a:r>
              <a:rPr lang="en-US" sz="1800" dirty="0">
                <a:solidFill>
                  <a:srgbClr val="FF0000"/>
                </a:solidFill>
              </a:rPr>
              <a:t>, intra-articular</a:t>
            </a:r>
            <a:r>
              <a:rPr lang="cs-CZ" sz="1800" dirty="0">
                <a:solidFill>
                  <a:srgbClr val="FF0000"/>
                </a:solidFill>
              </a:rPr>
              <a:t>ní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cs-CZ" sz="1800" dirty="0">
                <a:solidFill>
                  <a:srgbClr val="FF0000"/>
                </a:solidFill>
              </a:rPr>
              <a:t>zlomeniny</a:t>
            </a:r>
            <a:r>
              <a:rPr lang="en-US" sz="1800" dirty="0">
                <a:solidFill>
                  <a:srgbClr val="FF0000"/>
                </a:solidFill>
              </a:rPr>
              <a:t> anatomic</a:t>
            </a:r>
            <a:r>
              <a:rPr lang="cs-CZ" sz="1800" dirty="0" err="1">
                <a:solidFill>
                  <a:srgbClr val="FF0000"/>
                </a:solidFill>
              </a:rPr>
              <a:t>ká</a:t>
            </a:r>
            <a:r>
              <a:rPr lang="en-US" sz="1800" dirty="0">
                <a:solidFill>
                  <a:srgbClr val="FF0000"/>
                </a:solidFill>
              </a:rPr>
              <a:t> re</a:t>
            </a:r>
            <a:r>
              <a:rPr lang="cs-CZ" sz="1800" dirty="0">
                <a:solidFill>
                  <a:srgbClr val="FF0000"/>
                </a:solidFill>
              </a:rPr>
              <a:t>pozice všech fragmentů)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cs-CZ" sz="1800" dirty="0">
                <a:solidFill>
                  <a:srgbClr val="FF0000"/>
                </a:solidFill>
              </a:rPr>
              <a:t>Stabilní fixace – absolutní nebo relativní, splnění biomechanických požadavků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endParaRPr lang="cs-CZ" sz="1800" dirty="0">
              <a:solidFill>
                <a:srgbClr val="FF0000"/>
              </a:solidFill>
            </a:endParaRPr>
          </a:p>
          <a:p>
            <a:r>
              <a:rPr lang="cs-CZ" sz="1800" dirty="0">
                <a:solidFill>
                  <a:srgbClr val="FF0000"/>
                </a:solidFill>
              </a:rPr>
              <a:t>Zachování krevního </a:t>
            </a:r>
            <a:r>
              <a:rPr lang="cs-CZ" sz="1800" dirty="0" err="1">
                <a:solidFill>
                  <a:srgbClr val="FF0000"/>
                </a:solidFill>
              </a:rPr>
              <a:t>zásobenív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 err="1">
                <a:solidFill>
                  <a:srgbClr val="FF0000"/>
                </a:solidFill>
              </a:rPr>
              <a:t>míste</a:t>
            </a:r>
            <a:r>
              <a:rPr lang="cs-CZ" sz="1800" dirty="0">
                <a:solidFill>
                  <a:srgbClr val="FF0000"/>
                </a:solidFill>
              </a:rPr>
              <a:t> fraktury, respekt k okolitým měkkým tkáním</a:t>
            </a:r>
          </a:p>
          <a:p>
            <a:r>
              <a:rPr lang="cs-CZ" sz="1800" dirty="0">
                <a:solidFill>
                  <a:srgbClr val="FF0000"/>
                </a:solidFill>
              </a:rPr>
              <a:t>Brzký rozsah pohybu </a:t>
            </a:r>
            <a:r>
              <a:rPr lang="en-US" sz="1800" dirty="0">
                <a:solidFill>
                  <a:srgbClr val="FF0000"/>
                </a:solidFill>
              </a:rPr>
              <a:t>(ROM) and </a:t>
            </a:r>
            <a:r>
              <a:rPr lang="en-US" sz="1800" dirty="0" err="1">
                <a:solidFill>
                  <a:srgbClr val="FF0000"/>
                </a:solidFill>
              </a:rPr>
              <a:t>rehabilit</a:t>
            </a:r>
            <a:r>
              <a:rPr lang="cs-CZ" sz="1800" dirty="0" err="1">
                <a:solidFill>
                  <a:srgbClr val="FF0000"/>
                </a:solidFill>
              </a:rPr>
              <a:t>ace</a:t>
            </a:r>
            <a:endParaRPr lang="en-US" sz="1800" dirty="0">
              <a:solidFill>
                <a:srgbClr val="FF0000"/>
              </a:solidFill>
            </a:endParaRPr>
          </a:p>
          <a:p>
            <a:endParaRPr lang="cs-CZ" sz="23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610843"/>
            <a:ext cx="2941142" cy="208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581127"/>
            <a:ext cx="3129737" cy="208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401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1837556" cy="118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249" y="404664"/>
            <a:ext cx="1700617" cy="244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1778"/>
            <a:ext cx="19431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20688"/>
            <a:ext cx="19335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3212976"/>
            <a:ext cx="27717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62" y="3368035"/>
            <a:ext cx="1728192" cy="270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05" y="4721045"/>
            <a:ext cx="3048857" cy="148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60801"/>
            <a:ext cx="2555750" cy="178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550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olidFill>
                  <a:schemeClr val="tx2"/>
                </a:solidFill>
              </a:rPr>
              <a:t>Zhrnutí</a:t>
            </a:r>
            <a:r>
              <a:rPr lang="en-US" altLang="cs-CZ" dirty="0">
                <a:solidFill>
                  <a:schemeClr val="tx2"/>
                </a:solidFill>
              </a:rPr>
              <a:t>...</a:t>
            </a:r>
            <a:endParaRPr lang="en-US" altLang="cs-CZ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98638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altLang="cs-CZ" sz="2000" dirty="0"/>
              <a:t>Prim</a:t>
            </a:r>
            <a:r>
              <a:rPr lang="cs-CZ" altLang="cs-CZ" sz="2000" dirty="0" err="1"/>
              <a:t>ární</a:t>
            </a:r>
            <a:r>
              <a:rPr lang="en-US" altLang="cs-CZ" sz="2000" dirty="0"/>
              <a:t>/</a:t>
            </a:r>
            <a:r>
              <a:rPr lang="cs-CZ" altLang="cs-CZ" sz="2000" dirty="0"/>
              <a:t>přímé</a:t>
            </a:r>
            <a:r>
              <a:rPr lang="en-US" altLang="cs-CZ" sz="2000" dirty="0"/>
              <a:t> </a:t>
            </a:r>
            <a:r>
              <a:rPr lang="cs-CZ" altLang="cs-CZ" sz="2000" dirty="0"/>
              <a:t>kostní hojení</a:t>
            </a:r>
            <a:endParaRPr lang="en-US" altLang="cs-CZ" sz="2000" dirty="0"/>
          </a:p>
        </p:txBody>
      </p:sp>
      <p:sp>
        <p:nvSpPr>
          <p:cNvPr id="1024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25713"/>
            <a:ext cx="4040188" cy="3951287"/>
          </a:xfrm>
        </p:spPr>
        <p:txBody>
          <a:bodyPr/>
          <a:lstStyle/>
          <a:p>
            <a:r>
              <a:rPr lang="cs-CZ" altLang="cs-CZ" dirty="0">
                <a:latin typeface="Arial" charset="0"/>
                <a:cs typeface="Arial" charset="0"/>
              </a:rPr>
              <a:t>Jednoduché zlomeniny</a:t>
            </a:r>
            <a:r>
              <a:rPr lang="en-US" altLang="cs-CZ" dirty="0">
                <a:latin typeface="Arial" charset="0"/>
                <a:cs typeface="Arial" charset="0"/>
              </a:rPr>
              <a:t> </a:t>
            </a:r>
          </a:p>
          <a:p>
            <a:r>
              <a:rPr lang="cs-CZ" altLang="cs-CZ" dirty="0">
                <a:latin typeface="Arial" charset="0"/>
                <a:cs typeface="Arial" charset="0"/>
              </a:rPr>
              <a:t>Zlomeninu přímo vidíme, přímo reponujeme a fixujeme pomocí</a:t>
            </a:r>
            <a:r>
              <a:rPr lang="en-US" altLang="cs-CZ" dirty="0">
                <a:latin typeface="Arial" charset="0"/>
                <a:cs typeface="Arial" charset="0"/>
              </a:rPr>
              <a:t> </a:t>
            </a:r>
          </a:p>
          <a:p>
            <a:pPr lvl="1"/>
            <a:r>
              <a:rPr lang="cs-CZ" altLang="cs-CZ" sz="2400" dirty="0">
                <a:latin typeface="Arial" charset="0"/>
                <a:cs typeface="Arial" charset="0"/>
              </a:rPr>
              <a:t>Tahových šroubů</a:t>
            </a:r>
            <a:endParaRPr lang="en-US" altLang="cs-CZ" sz="2400" dirty="0">
              <a:latin typeface="Arial" charset="0"/>
              <a:cs typeface="Arial" charset="0"/>
            </a:endParaRPr>
          </a:p>
          <a:p>
            <a:pPr lvl="1"/>
            <a:r>
              <a:rPr lang="cs-CZ" altLang="cs-CZ" sz="2400" dirty="0">
                <a:latin typeface="Arial" charset="0"/>
                <a:cs typeface="Arial" charset="0"/>
              </a:rPr>
              <a:t>Dlah a šroubů</a:t>
            </a:r>
            <a:endParaRPr lang="en-US" altLang="cs-CZ" sz="2400" dirty="0">
              <a:latin typeface="Arial" charset="0"/>
              <a:cs typeface="Arial" charset="0"/>
            </a:endParaRPr>
          </a:p>
          <a:p>
            <a:endParaRPr lang="en-US" altLang="cs-CZ" dirty="0">
              <a:latin typeface="Arial" charset="0"/>
              <a:cs typeface="Arial" charset="0"/>
            </a:endParaRPr>
          </a:p>
        </p:txBody>
      </p:sp>
      <p:sp>
        <p:nvSpPr>
          <p:cNvPr id="1024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7200" y="1828800"/>
            <a:ext cx="4724400" cy="609600"/>
          </a:xfrm>
        </p:spPr>
        <p:txBody>
          <a:bodyPr>
            <a:normAutofit/>
          </a:bodyPr>
          <a:lstStyle/>
          <a:p>
            <a:pPr algn="ctr"/>
            <a:r>
              <a:rPr lang="en-US" altLang="cs-CZ" sz="2000" dirty="0"/>
              <a:t>Se</a:t>
            </a:r>
            <a:r>
              <a:rPr lang="cs-CZ" altLang="cs-CZ" sz="2000" dirty="0" err="1"/>
              <a:t>kundární</a:t>
            </a:r>
            <a:r>
              <a:rPr lang="en-US" altLang="cs-CZ" sz="2000" dirty="0"/>
              <a:t>/</a:t>
            </a:r>
            <a:r>
              <a:rPr lang="cs-CZ" altLang="cs-CZ" sz="2000" dirty="0"/>
              <a:t>nepřímé</a:t>
            </a:r>
            <a:r>
              <a:rPr lang="en-US" altLang="cs-CZ" sz="2000" dirty="0"/>
              <a:t> </a:t>
            </a:r>
            <a:r>
              <a:rPr lang="cs-CZ" altLang="cs-CZ" sz="2000" dirty="0"/>
              <a:t>kostní hojení</a:t>
            </a:r>
            <a:endParaRPr lang="en-US" altLang="cs-CZ" sz="2000" dirty="0"/>
          </a:p>
        </p:txBody>
      </p:sp>
      <p:sp>
        <p:nvSpPr>
          <p:cNvPr id="1024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25713"/>
            <a:ext cx="4270375" cy="4027487"/>
          </a:xfrm>
        </p:spPr>
        <p:txBody>
          <a:bodyPr>
            <a:normAutofit/>
          </a:bodyPr>
          <a:lstStyle/>
          <a:p>
            <a:r>
              <a:rPr lang="cs-CZ" altLang="cs-CZ" dirty="0">
                <a:latin typeface="Arial" charset="0"/>
                <a:cs typeface="Arial" charset="0"/>
              </a:rPr>
              <a:t>K</a:t>
            </a:r>
            <a:r>
              <a:rPr lang="en-US" altLang="cs-CZ" dirty="0" err="1">
                <a:latin typeface="Arial" charset="0"/>
                <a:cs typeface="Arial" charset="0"/>
              </a:rPr>
              <a:t>omplex</a:t>
            </a:r>
            <a:r>
              <a:rPr lang="cs-CZ" altLang="cs-CZ" dirty="0">
                <a:latin typeface="Arial" charset="0"/>
                <a:cs typeface="Arial" charset="0"/>
              </a:rPr>
              <a:t>ní zlomeniny</a:t>
            </a:r>
            <a:endParaRPr lang="en-US" altLang="cs-CZ" dirty="0">
              <a:latin typeface="Arial" charset="0"/>
              <a:cs typeface="Arial" charset="0"/>
            </a:endParaRPr>
          </a:p>
          <a:p>
            <a:r>
              <a:rPr lang="cs-CZ" altLang="cs-CZ" dirty="0">
                <a:latin typeface="Arial" charset="0"/>
                <a:cs typeface="Arial" charset="0"/>
              </a:rPr>
              <a:t>Zlomeninu nevidíme přímo během operace</a:t>
            </a:r>
          </a:p>
          <a:p>
            <a:pPr marL="0" indent="0">
              <a:buNone/>
            </a:pPr>
            <a:r>
              <a:rPr lang="cs-CZ" altLang="cs-CZ" dirty="0">
                <a:latin typeface="Arial" charset="0"/>
                <a:cs typeface="Arial" charset="0"/>
              </a:rPr>
              <a:t>    </a:t>
            </a:r>
            <a:r>
              <a:rPr lang="en-US" altLang="cs-CZ" dirty="0">
                <a:latin typeface="Arial" charset="0"/>
                <a:cs typeface="Arial" charset="0"/>
              </a:rPr>
              <a:t>(</a:t>
            </a:r>
            <a:r>
              <a:rPr lang="cs-CZ" altLang="cs-CZ" dirty="0">
                <a:latin typeface="Arial" charset="0"/>
                <a:cs typeface="Arial" charset="0"/>
              </a:rPr>
              <a:t>C- rameno, </a:t>
            </a:r>
            <a:r>
              <a:rPr lang="cs-CZ" altLang="cs-CZ" dirty="0" err="1">
                <a:latin typeface="Arial" charset="0"/>
                <a:cs typeface="Arial" charset="0"/>
              </a:rPr>
              <a:t>fluoroskopie</a:t>
            </a:r>
            <a:r>
              <a:rPr lang="en-US" altLang="cs-CZ" dirty="0">
                <a:latin typeface="Arial" charset="0"/>
                <a:cs typeface="Arial" charset="0"/>
              </a:rPr>
              <a:t>)</a:t>
            </a:r>
          </a:p>
          <a:p>
            <a:r>
              <a:rPr lang="cs-CZ" altLang="cs-CZ" dirty="0">
                <a:latin typeface="Arial" charset="0"/>
                <a:cs typeface="Arial" charset="0"/>
              </a:rPr>
              <a:t>Nepřímá repozice a fixace </a:t>
            </a:r>
            <a:r>
              <a:rPr lang="en-US" altLang="cs-CZ" dirty="0">
                <a:latin typeface="Arial" charset="0"/>
                <a:cs typeface="Arial" charset="0"/>
              </a:rPr>
              <a:t>:</a:t>
            </a:r>
          </a:p>
          <a:p>
            <a:pPr lvl="1"/>
            <a:r>
              <a:rPr lang="en-US" altLang="cs-CZ" sz="2400" dirty="0">
                <a:latin typeface="Arial" charset="0"/>
                <a:cs typeface="Arial" charset="0"/>
              </a:rPr>
              <a:t>IM </a:t>
            </a:r>
            <a:r>
              <a:rPr lang="cs-CZ" altLang="cs-CZ" sz="2400" dirty="0">
                <a:latin typeface="Arial" charset="0"/>
                <a:cs typeface="Arial" charset="0"/>
              </a:rPr>
              <a:t>Hřeby</a:t>
            </a:r>
            <a:r>
              <a:rPr lang="en-US" altLang="cs-CZ" sz="2400" dirty="0">
                <a:latin typeface="Arial" charset="0"/>
                <a:cs typeface="Arial" charset="0"/>
              </a:rPr>
              <a:t> </a:t>
            </a:r>
          </a:p>
          <a:p>
            <a:pPr lvl="1"/>
            <a:r>
              <a:rPr lang="cs-CZ" altLang="cs-CZ" sz="2400" dirty="0">
                <a:latin typeface="Arial" charset="0"/>
                <a:cs typeface="Arial" charset="0"/>
              </a:rPr>
              <a:t>Přemosťující dlahy</a:t>
            </a:r>
            <a:endParaRPr lang="en-US" altLang="cs-CZ" sz="2400" dirty="0">
              <a:latin typeface="Arial" charset="0"/>
              <a:cs typeface="Arial" charset="0"/>
            </a:endParaRPr>
          </a:p>
          <a:p>
            <a:pPr lvl="1"/>
            <a:r>
              <a:rPr lang="cs-CZ" altLang="cs-CZ" sz="2400" dirty="0">
                <a:latin typeface="Arial" charset="0"/>
                <a:cs typeface="Arial" charset="0"/>
              </a:rPr>
              <a:t>Zevní fixace</a:t>
            </a:r>
            <a:endParaRPr lang="en-US" altLang="cs-CZ" sz="2400" dirty="0">
              <a:latin typeface="Arial" charset="0"/>
              <a:cs typeface="Arial" charset="0"/>
            </a:endParaRPr>
          </a:p>
          <a:p>
            <a:pPr lvl="1"/>
            <a:r>
              <a:rPr lang="cs-CZ" altLang="cs-CZ" sz="2400" dirty="0">
                <a:latin typeface="Arial" charset="0"/>
                <a:cs typeface="Arial" charset="0"/>
              </a:rPr>
              <a:t>Dlahy</a:t>
            </a:r>
            <a:endParaRPr lang="en-US" altLang="cs-CZ" sz="2400" dirty="0">
              <a:latin typeface="Arial" charset="0"/>
              <a:cs typeface="Arial" charset="0"/>
            </a:endParaRPr>
          </a:p>
          <a:p>
            <a:endParaRPr lang="en-US" altLang="cs-CZ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73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altLang="cs-CZ" dirty="0">
                <a:solidFill>
                  <a:schemeClr val="tx2"/>
                </a:solidFill>
              </a:rPr>
              <a:t>Typ fixace</a:t>
            </a:r>
            <a:endParaRPr lang="en-US" altLang="cs-CZ">
              <a:solidFill>
                <a:schemeClr val="tx2"/>
              </a:solidFill>
              <a:cs typeface="Calibri"/>
            </a:endParaRPr>
          </a:p>
        </p:txBody>
      </p:sp>
      <p:sp>
        <p:nvSpPr>
          <p:cNvPr id="15364" name="Rectangle 1027"/>
          <p:cNvSpPr>
            <a:spLocks noGrp="1" noChangeArrowheads="1"/>
          </p:cNvSpPr>
          <p:nvPr>
            <p:ph sz="half" idx="1"/>
          </p:nvPr>
        </p:nvSpPr>
        <p:spPr>
          <a:xfrm>
            <a:off x="685800" y="1981200"/>
            <a:ext cx="3810000" cy="3048000"/>
          </a:xfrm>
        </p:spPr>
        <p:txBody>
          <a:bodyPr>
            <a:normAutofit fontScale="77500" lnSpcReduction="20000"/>
          </a:bodyPr>
          <a:lstStyle/>
          <a:p>
            <a:r>
              <a:rPr lang="en-US" altLang="cs-CZ" dirty="0" err="1"/>
              <a:t>Interfragmentar</a:t>
            </a:r>
            <a:r>
              <a:rPr lang="cs-CZ" altLang="cs-CZ" dirty="0"/>
              <a:t>ní</a:t>
            </a:r>
            <a:r>
              <a:rPr lang="en-US" altLang="cs-CZ" dirty="0"/>
              <a:t> </a:t>
            </a:r>
            <a:r>
              <a:rPr lang="cs-CZ" altLang="cs-CZ" dirty="0"/>
              <a:t>komprese</a:t>
            </a:r>
            <a:endParaRPr lang="en-US" altLang="cs-CZ" dirty="0"/>
          </a:p>
          <a:p>
            <a:pPr lvl="1"/>
            <a:r>
              <a:rPr lang="cs-CZ" altLang="cs-CZ" dirty="0"/>
              <a:t>Tahový šroub</a:t>
            </a:r>
            <a:endParaRPr lang="en-US" altLang="cs-CZ" dirty="0"/>
          </a:p>
          <a:p>
            <a:r>
              <a:rPr lang="cs-CZ" altLang="cs-CZ" dirty="0"/>
              <a:t>Typy dlah</a:t>
            </a:r>
            <a:endParaRPr lang="en-US" altLang="cs-CZ" dirty="0"/>
          </a:p>
          <a:p>
            <a:pPr lvl="1"/>
            <a:r>
              <a:rPr lang="en-US" altLang="cs-CZ" dirty="0" err="1"/>
              <a:t>Neutraliza</a:t>
            </a:r>
            <a:r>
              <a:rPr lang="cs-CZ" altLang="cs-CZ" dirty="0"/>
              <a:t>ční</a:t>
            </a:r>
            <a:endParaRPr lang="en-US" altLang="cs-CZ" dirty="0"/>
          </a:p>
          <a:p>
            <a:pPr lvl="1"/>
            <a:r>
              <a:rPr lang="en-US" altLang="cs-CZ" dirty="0"/>
              <a:t>Buttress</a:t>
            </a:r>
            <a:r>
              <a:rPr lang="cs-CZ" altLang="cs-CZ" dirty="0"/>
              <a:t> - podpůrná</a:t>
            </a:r>
            <a:endParaRPr lang="en-US" altLang="cs-CZ" dirty="0"/>
          </a:p>
          <a:p>
            <a:pPr lvl="1"/>
            <a:r>
              <a:rPr lang="en-US" altLang="cs-CZ" dirty="0"/>
              <a:t>Bridge</a:t>
            </a:r>
            <a:r>
              <a:rPr lang="cs-CZ" altLang="cs-CZ" dirty="0"/>
              <a:t> - přemosťující</a:t>
            </a:r>
            <a:endParaRPr lang="en-US" altLang="cs-CZ" dirty="0"/>
          </a:p>
          <a:p>
            <a:pPr lvl="1"/>
            <a:r>
              <a:rPr lang="en-US" altLang="cs-CZ" dirty="0"/>
              <a:t>Tension Band</a:t>
            </a:r>
          </a:p>
          <a:p>
            <a:pPr lvl="1"/>
            <a:r>
              <a:rPr lang="cs-CZ" altLang="cs-CZ" dirty="0"/>
              <a:t>Kompresní</a:t>
            </a:r>
            <a:endParaRPr lang="en-US" altLang="cs-CZ" dirty="0"/>
          </a:p>
          <a:p>
            <a:pPr lvl="1"/>
            <a:r>
              <a:rPr lang="cs-CZ" altLang="cs-CZ" dirty="0"/>
              <a:t>Zamykatelná</a:t>
            </a:r>
            <a:endParaRPr lang="en-US" altLang="cs-CZ" dirty="0"/>
          </a:p>
          <a:p>
            <a:pPr>
              <a:buFontTx/>
              <a:buNone/>
            </a:pPr>
            <a:endParaRPr lang="en-US" altLang="cs-CZ" dirty="0"/>
          </a:p>
          <a:p>
            <a:pPr lvl="1">
              <a:buFontTx/>
              <a:buNone/>
            </a:pPr>
            <a:endParaRPr lang="en-US" altLang="cs-CZ" dirty="0"/>
          </a:p>
        </p:txBody>
      </p:sp>
      <p:sp>
        <p:nvSpPr>
          <p:cNvPr id="15365" name="Rectangle 1028"/>
          <p:cNvSpPr>
            <a:spLocks noGrp="1" noChangeArrowheads="1"/>
          </p:cNvSpPr>
          <p:nvPr>
            <p:ph sz="half" idx="2"/>
          </p:nvPr>
        </p:nvSpPr>
        <p:spPr>
          <a:xfrm>
            <a:off x="4644008" y="2057400"/>
            <a:ext cx="3810000" cy="2739752"/>
          </a:xfrm>
        </p:spPr>
        <p:txBody>
          <a:bodyPr>
            <a:normAutofit fontScale="77500" lnSpcReduction="20000"/>
          </a:bodyPr>
          <a:lstStyle/>
          <a:p>
            <a:r>
              <a:rPr lang="en-US" altLang="cs-CZ" dirty="0"/>
              <a:t>I</a:t>
            </a:r>
            <a:r>
              <a:rPr lang="cs-CZ" altLang="cs-CZ" dirty="0"/>
              <a:t>M hřeby</a:t>
            </a:r>
            <a:endParaRPr lang="en-US" altLang="cs-CZ" dirty="0"/>
          </a:p>
          <a:p>
            <a:pPr lvl="1"/>
            <a:r>
              <a:rPr lang="cs-CZ" altLang="cs-CZ" dirty="0"/>
              <a:t>Vnitřní fixace</a:t>
            </a:r>
            <a:endParaRPr lang="en-US" altLang="cs-CZ" dirty="0"/>
          </a:p>
          <a:p>
            <a:r>
              <a:rPr lang="cs-CZ" altLang="cs-CZ" dirty="0"/>
              <a:t>Přemosťující dlaha</a:t>
            </a:r>
            <a:endParaRPr lang="en-US" altLang="cs-CZ" dirty="0"/>
          </a:p>
          <a:p>
            <a:pPr lvl="1"/>
            <a:r>
              <a:rPr lang="cs-CZ" altLang="cs-CZ" dirty="0"/>
              <a:t>Vnitřní fixace</a:t>
            </a:r>
            <a:endParaRPr lang="en-US" altLang="cs-CZ" dirty="0"/>
          </a:p>
          <a:p>
            <a:r>
              <a:rPr lang="en-US" altLang="cs-CZ" dirty="0"/>
              <a:t>External </a:t>
            </a:r>
            <a:r>
              <a:rPr lang="en-US" altLang="cs-CZ" dirty="0" err="1"/>
              <a:t>fixa</a:t>
            </a:r>
            <a:r>
              <a:rPr lang="cs-CZ" altLang="cs-CZ" dirty="0" err="1"/>
              <a:t>ce</a:t>
            </a:r>
            <a:endParaRPr lang="en-US" altLang="cs-CZ" dirty="0"/>
          </a:p>
          <a:p>
            <a:pPr lvl="1"/>
            <a:r>
              <a:rPr lang="cs-CZ" altLang="cs-CZ" dirty="0"/>
              <a:t>Zevní fixace</a:t>
            </a:r>
            <a:endParaRPr lang="en-US" altLang="cs-CZ" dirty="0"/>
          </a:p>
          <a:p>
            <a:r>
              <a:rPr lang="en-US" altLang="cs-CZ" dirty="0"/>
              <a:t>Cast</a:t>
            </a:r>
          </a:p>
          <a:p>
            <a:pPr lvl="1"/>
            <a:r>
              <a:rPr lang="cs-CZ" altLang="cs-CZ" dirty="0"/>
              <a:t>Zevní fixace</a:t>
            </a:r>
            <a:endParaRPr lang="en-US" altLang="cs-CZ" dirty="0"/>
          </a:p>
          <a:p>
            <a:endParaRPr lang="en-US" altLang="cs-CZ" dirty="0"/>
          </a:p>
          <a:p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652741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cs-CZ" dirty="0">
                <a:solidFill>
                  <a:schemeClr val="tx2"/>
                </a:solidFill>
              </a:rPr>
              <a:t>Re</a:t>
            </a:r>
            <a:r>
              <a:rPr lang="cs-CZ" altLang="cs-CZ" dirty="0">
                <a:solidFill>
                  <a:schemeClr val="tx2"/>
                </a:solidFill>
              </a:rPr>
              <a:t>poziční techniky</a:t>
            </a:r>
            <a:endParaRPr lang="en-US" altLang="cs-CZ" dirty="0">
              <a:solidFill>
                <a:schemeClr val="tx2"/>
              </a:solidFill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 i="1" dirty="0" err="1"/>
              <a:t>Indire</a:t>
            </a:r>
            <a:r>
              <a:rPr lang="cs-CZ" altLang="cs-CZ" i="1" dirty="0" err="1"/>
              <a:t>ktní</a:t>
            </a:r>
            <a:r>
              <a:rPr lang="cs-CZ" altLang="cs-CZ" i="1" dirty="0"/>
              <a:t> metody</a:t>
            </a:r>
            <a:endParaRPr lang="en-US" altLang="cs-CZ" i="1" dirty="0"/>
          </a:p>
        </p:txBody>
      </p:sp>
      <p:sp>
        <p:nvSpPr>
          <p:cNvPr id="52228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trakční stůl</a:t>
            </a:r>
            <a:r>
              <a:rPr lang="en-US" altLang="cs-CZ" dirty="0"/>
              <a:t>, </a:t>
            </a:r>
            <a:r>
              <a:rPr lang="en-US" altLang="cs-CZ" dirty="0" err="1"/>
              <a:t>intraop</a:t>
            </a:r>
            <a:r>
              <a:rPr lang="en-US" altLang="cs-CZ" dirty="0"/>
              <a:t> </a:t>
            </a:r>
            <a:r>
              <a:rPr lang="en-US" altLang="cs-CZ" dirty="0" err="1"/>
              <a:t>skeletál</a:t>
            </a:r>
            <a:r>
              <a:rPr lang="cs-CZ" altLang="cs-CZ" dirty="0"/>
              <a:t>ní trakce, asistent</a:t>
            </a:r>
            <a:endParaRPr lang="en-US" altLang="cs-CZ" dirty="0"/>
          </a:p>
          <a:p>
            <a:r>
              <a:rPr lang="cs-CZ" altLang="cs-CZ" dirty="0"/>
              <a:t>Nepřímý zevní tlak </a:t>
            </a:r>
            <a:endParaRPr lang="en-US" altLang="cs-CZ" dirty="0"/>
          </a:p>
          <a:p>
            <a:r>
              <a:rPr lang="en-US" altLang="cs-CZ" dirty="0"/>
              <a:t>Per</a:t>
            </a:r>
            <a:r>
              <a:rPr lang="cs-CZ" altLang="cs-CZ" dirty="0"/>
              <a:t>kutánní kleště</a:t>
            </a:r>
            <a:r>
              <a:rPr lang="en-US" altLang="cs-CZ" dirty="0"/>
              <a:t> </a:t>
            </a:r>
          </a:p>
          <a:p>
            <a:r>
              <a:rPr lang="en-US" altLang="cs-CZ" dirty="0"/>
              <a:t>Per</a:t>
            </a:r>
            <a:r>
              <a:rPr lang="cs-CZ" altLang="cs-CZ" dirty="0"/>
              <a:t>kutánní</a:t>
            </a:r>
            <a:r>
              <a:rPr lang="en-US" altLang="cs-CZ" dirty="0"/>
              <a:t> K</a:t>
            </a:r>
            <a:r>
              <a:rPr lang="cs-CZ" altLang="cs-CZ" dirty="0"/>
              <a:t>-dráty</a:t>
            </a:r>
            <a:r>
              <a:rPr lang="en-US" altLang="cs-CZ" dirty="0"/>
              <a:t>/</a:t>
            </a:r>
            <a:r>
              <a:rPr lang="en-US" altLang="cs-CZ" dirty="0" err="1"/>
              <a:t>Schantz</a:t>
            </a:r>
            <a:r>
              <a:rPr lang="en-US" altLang="cs-CZ" dirty="0"/>
              <a:t> pin</a:t>
            </a:r>
            <a:r>
              <a:rPr lang="cs-CZ" altLang="cs-CZ" dirty="0"/>
              <a:t>y </a:t>
            </a:r>
            <a:r>
              <a:rPr lang="en-US" altLang="cs-CZ" dirty="0"/>
              <a:t>—”Joysticks”</a:t>
            </a:r>
          </a:p>
          <a:p>
            <a:r>
              <a:rPr lang="en-US" altLang="cs-CZ" dirty="0"/>
              <a:t>Extern</a:t>
            </a:r>
            <a:r>
              <a:rPr lang="cs-CZ" altLang="cs-CZ" dirty="0"/>
              <a:t>í fixace</a:t>
            </a:r>
            <a:r>
              <a:rPr lang="en-US" altLang="cs-CZ" dirty="0"/>
              <a:t> or </a:t>
            </a:r>
            <a:r>
              <a:rPr lang="en-US" altLang="cs-CZ" dirty="0" err="1"/>
              <a:t>distra</a:t>
            </a:r>
            <a:r>
              <a:rPr lang="cs-CZ" altLang="cs-CZ" dirty="0"/>
              <a:t>k</a:t>
            </a:r>
            <a:r>
              <a:rPr lang="en-US" altLang="cs-CZ" dirty="0"/>
              <a:t>tor</a:t>
            </a:r>
          </a:p>
          <a:p>
            <a:endParaRPr lang="en-US" altLang="cs-CZ" dirty="0"/>
          </a:p>
        </p:txBody>
      </p:sp>
      <p:sp>
        <p:nvSpPr>
          <p:cNvPr id="52229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cs-CZ" i="1" dirty="0"/>
              <a:t>Dire</a:t>
            </a:r>
            <a:r>
              <a:rPr lang="cs-CZ" altLang="cs-CZ" i="1" dirty="0" err="1"/>
              <a:t>ktní</a:t>
            </a:r>
            <a:r>
              <a:rPr lang="en-US" altLang="cs-CZ" i="1" dirty="0"/>
              <a:t> </a:t>
            </a:r>
            <a:r>
              <a:rPr lang="cs-CZ" altLang="cs-CZ" i="1" dirty="0"/>
              <a:t>metody</a:t>
            </a:r>
            <a:endParaRPr lang="en-US" altLang="cs-CZ" i="1" dirty="0"/>
          </a:p>
        </p:txBody>
      </p:sp>
      <p:sp>
        <p:nvSpPr>
          <p:cNvPr id="52230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cs-CZ" dirty="0" err="1"/>
              <a:t>Inci</a:t>
            </a:r>
            <a:r>
              <a:rPr lang="cs-CZ" altLang="cs-CZ" dirty="0"/>
              <a:t>ze s přímým obnažením fraktury</a:t>
            </a:r>
            <a:r>
              <a:rPr lang="en-US" altLang="cs-CZ" dirty="0"/>
              <a:t> </a:t>
            </a:r>
            <a:r>
              <a:rPr lang="cs-CZ" altLang="cs-CZ" dirty="0"/>
              <a:t>a </a:t>
            </a:r>
            <a:r>
              <a:rPr lang="cs-CZ" altLang="cs-CZ" dirty="0" err="1"/>
              <a:t>repzicí</a:t>
            </a:r>
            <a:r>
              <a:rPr lang="cs-CZ" altLang="cs-CZ" dirty="0"/>
              <a:t> pomocí kleští, KW…</a:t>
            </a:r>
            <a:endParaRPr lang="en-US" alt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54346"/>
            <a:ext cx="2402531" cy="177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472" y="5333999"/>
            <a:ext cx="2289994" cy="127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10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cs-CZ" dirty="0"/>
              <a:t>O.R.I.F  – open </a:t>
            </a:r>
            <a:r>
              <a:rPr lang="cs-CZ" dirty="0" err="1"/>
              <a:t>reduction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fixation</a:t>
            </a:r>
            <a:endParaRPr lang="cs-CZ" dirty="0"/>
          </a:p>
          <a:p>
            <a:r>
              <a:rPr lang="cs-CZ" dirty="0"/>
              <a:t>C.R.I.F   – </a:t>
            </a:r>
            <a:r>
              <a:rPr lang="cs-CZ" dirty="0" err="1"/>
              <a:t>close</a:t>
            </a:r>
            <a:r>
              <a:rPr lang="cs-CZ" dirty="0"/>
              <a:t> </a:t>
            </a:r>
            <a:r>
              <a:rPr lang="cs-CZ" dirty="0" err="1"/>
              <a:t>reduction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fixation</a:t>
            </a:r>
            <a:endParaRPr lang="cs-CZ" dirty="0"/>
          </a:p>
          <a:p>
            <a:r>
              <a:rPr lang="cs-CZ" dirty="0"/>
              <a:t>C.R.E.F  -  </a:t>
            </a:r>
            <a:r>
              <a:rPr lang="cs-CZ" dirty="0" err="1"/>
              <a:t>close</a:t>
            </a:r>
            <a:r>
              <a:rPr lang="cs-CZ" dirty="0"/>
              <a:t> </a:t>
            </a:r>
            <a:r>
              <a:rPr lang="cs-CZ" dirty="0" err="1"/>
              <a:t>reduction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fixation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5" y="3284984"/>
            <a:ext cx="2826313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3151455"/>
            <a:ext cx="2016224" cy="16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39979"/>
            <a:ext cx="1376486" cy="172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95" y="4437112"/>
            <a:ext cx="2966467" cy="22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4"/>
          <a:stretch/>
        </p:blipFill>
        <p:spPr bwMode="auto">
          <a:xfrm>
            <a:off x="6012160" y="3284984"/>
            <a:ext cx="2502465" cy="293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849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cs-CZ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40000" lnSpcReduction="20000"/>
          </a:bodyPr>
          <a:lstStyle/>
          <a:p>
            <a:endParaRPr lang="cs-CZ" altLang="cs-CZ" dirty="0"/>
          </a:p>
          <a:p>
            <a:r>
              <a:rPr lang="en-US" sz="3500" b="1" dirty="0"/>
              <a:t>Open reduction and internal fixation</a:t>
            </a:r>
          </a:p>
          <a:p>
            <a:endParaRPr lang="cs-CZ" sz="3500" dirty="0"/>
          </a:p>
          <a:p>
            <a:r>
              <a:rPr lang="cs-CZ" sz="3500" dirty="0"/>
              <a:t>Principy a výhody O.R.I.F. </a:t>
            </a:r>
            <a:r>
              <a:rPr lang="en-US" sz="3500" dirty="0"/>
              <a:t>:</a:t>
            </a:r>
          </a:p>
          <a:p>
            <a:endParaRPr lang="cs-CZ" sz="3500" dirty="0"/>
          </a:p>
          <a:p>
            <a:r>
              <a:rPr lang="en-US" sz="3500" dirty="0" err="1"/>
              <a:t>Adeq</a:t>
            </a:r>
            <a:r>
              <a:rPr lang="cs-CZ" sz="3500" dirty="0" err="1"/>
              <a:t>uatní</a:t>
            </a:r>
            <a:r>
              <a:rPr lang="cs-CZ" sz="3500" dirty="0"/>
              <a:t> expozice místa zlomeniny</a:t>
            </a:r>
            <a:r>
              <a:rPr lang="en-US" sz="3500" dirty="0"/>
              <a:t> </a:t>
            </a:r>
          </a:p>
          <a:p>
            <a:endParaRPr lang="cs-CZ" sz="3500" dirty="0"/>
          </a:p>
          <a:p>
            <a:r>
              <a:rPr lang="en-US" sz="3500" dirty="0"/>
              <a:t>Minim</a:t>
            </a:r>
            <a:r>
              <a:rPr lang="cs-CZ" sz="3500" dirty="0" err="1"/>
              <a:t>alizace</a:t>
            </a:r>
            <a:r>
              <a:rPr lang="cs-CZ" sz="3500" dirty="0"/>
              <a:t> </a:t>
            </a:r>
            <a:r>
              <a:rPr lang="cs-CZ" sz="3500" dirty="0" err="1"/>
              <a:t>strippingu</a:t>
            </a:r>
            <a:endParaRPr lang="en-US" sz="3500" dirty="0"/>
          </a:p>
          <a:p>
            <a:endParaRPr lang="cs-CZ" sz="3500" dirty="0"/>
          </a:p>
          <a:p>
            <a:r>
              <a:rPr lang="cs-CZ" sz="3500" dirty="0"/>
              <a:t>Zajištění přímé repozice</a:t>
            </a:r>
            <a:endParaRPr lang="en-US" sz="3500" dirty="0"/>
          </a:p>
          <a:p>
            <a:endParaRPr lang="cs-CZ" sz="3500" dirty="0"/>
          </a:p>
          <a:p>
            <a:r>
              <a:rPr lang="en-US" sz="3500" dirty="0" err="1"/>
              <a:t>Stabiliz</a:t>
            </a:r>
            <a:r>
              <a:rPr lang="cs-CZ" sz="3500" dirty="0" err="1"/>
              <a:t>ace</a:t>
            </a:r>
            <a:r>
              <a:rPr lang="en-US" sz="3500" dirty="0"/>
              <a:t> and </a:t>
            </a:r>
            <a:r>
              <a:rPr lang="cs-CZ" sz="3500" dirty="0"/>
              <a:t>bezpečné zajištění retence</a:t>
            </a:r>
            <a:endParaRPr lang="cs-CZ" altLang="cs-CZ" sz="3500" dirty="0"/>
          </a:p>
          <a:p>
            <a:endParaRPr lang="cs-CZ" altLang="cs-CZ" sz="3500" dirty="0"/>
          </a:p>
          <a:p>
            <a:endParaRPr lang="cs-CZ" altLang="cs-CZ" sz="3500" dirty="0"/>
          </a:p>
          <a:p>
            <a:endParaRPr lang="cs-CZ" altLang="cs-CZ" sz="3500" dirty="0"/>
          </a:p>
          <a:p>
            <a:endParaRPr lang="cs-CZ" altLang="cs-CZ" sz="3500" dirty="0"/>
          </a:p>
          <a:p>
            <a:endParaRPr lang="cs-CZ" altLang="cs-CZ" sz="3500" dirty="0"/>
          </a:p>
          <a:p>
            <a:r>
              <a:rPr lang="cs-CZ" altLang="cs-CZ" sz="3500" b="1" dirty="0"/>
              <a:t>Benefity </a:t>
            </a:r>
            <a:r>
              <a:rPr lang="cs-CZ" altLang="cs-CZ" sz="3500" b="1" dirty="0" err="1"/>
              <a:t>of</a:t>
            </a:r>
            <a:r>
              <a:rPr lang="cs-CZ" altLang="cs-CZ" sz="3500" b="1" dirty="0"/>
              <a:t> osteosyntézy</a:t>
            </a:r>
          </a:p>
          <a:p>
            <a:endParaRPr lang="cs-CZ" altLang="cs-CZ" sz="3500" dirty="0"/>
          </a:p>
          <a:p>
            <a:r>
              <a:rPr lang="cs-CZ" altLang="cs-CZ" sz="3500" dirty="0"/>
              <a:t>Brzký funkční návrat</a:t>
            </a:r>
            <a:endParaRPr lang="en-US" altLang="cs-CZ" sz="3500" dirty="0"/>
          </a:p>
          <a:p>
            <a:endParaRPr lang="en-US" altLang="cs-CZ" sz="3500" dirty="0"/>
          </a:p>
          <a:p>
            <a:r>
              <a:rPr lang="cs-CZ" altLang="cs-CZ" sz="3500" dirty="0"/>
              <a:t>Lépe </a:t>
            </a:r>
            <a:r>
              <a:rPr lang="cs-CZ" altLang="cs-CZ" sz="3500" dirty="0" err="1"/>
              <a:t>predikovatelné</a:t>
            </a:r>
            <a:r>
              <a:rPr lang="cs-CZ" altLang="cs-CZ" sz="3500" dirty="0"/>
              <a:t> postavení v lomu</a:t>
            </a:r>
            <a:endParaRPr lang="en-US" altLang="cs-CZ" sz="3500" dirty="0"/>
          </a:p>
          <a:p>
            <a:endParaRPr lang="en-US" altLang="cs-CZ" sz="3500" dirty="0"/>
          </a:p>
          <a:p>
            <a:r>
              <a:rPr lang="en-US" altLang="cs-CZ" sz="3500" dirty="0" err="1"/>
              <a:t>Poten</a:t>
            </a:r>
            <a:r>
              <a:rPr lang="cs-CZ" altLang="cs-CZ" sz="3500" dirty="0" err="1"/>
              <a:t>cionálně</a:t>
            </a:r>
            <a:r>
              <a:rPr lang="cs-CZ" altLang="cs-CZ" sz="3500" dirty="0"/>
              <a:t> rychlejší hojení </a:t>
            </a:r>
            <a:endParaRPr lang="en-US" altLang="cs-CZ" sz="3500" dirty="0"/>
          </a:p>
          <a:p>
            <a:endParaRPr lang="en-US" alt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12976"/>
            <a:ext cx="4340225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291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</a:t>
            </a:r>
            <a:r>
              <a:rPr lang="cs-CZ" sz="2400" b="1" dirty="0" err="1">
                <a:solidFill>
                  <a:srgbClr val="FF0000"/>
                </a:solidFill>
              </a:rPr>
              <a:t>říprava</a:t>
            </a:r>
            <a:r>
              <a:rPr lang="cs-CZ" sz="2400" b="1" dirty="0">
                <a:solidFill>
                  <a:srgbClr val="FF0000"/>
                </a:solidFill>
              </a:rPr>
              <a:t> k operační intervenci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Diagnostika dalších poranění</a:t>
            </a:r>
          </a:p>
          <a:p>
            <a:r>
              <a:rPr lang="cs-CZ" sz="2400" dirty="0"/>
              <a:t>Zhodnocení celkového interního stavu </a:t>
            </a:r>
          </a:p>
          <a:p>
            <a:r>
              <a:rPr lang="cs-CZ" sz="2400" dirty="0"/>
              <a:t>Profylaktické podání antibiotik před provedením incize (</a:t>
            </a:r>
            <a:r>
              <a:rPr lang="cs-CZ" sz="2400" dirty="0" err="1"/>
              <a:t>Cefazoline</a:t>
            </a:r>
            <a:r>
              <a:rPr lang="cs-CZ" sz="2400" dirty="0"/>
              <a:t> ev. </a:t>
            </a:r>
            <a:r>
              <a:rPr lang="cs-CZ" sz="2400" dirty="0" err="1"/>
              <a:t>Klindamycin</a:t>
            </a:r>
            <a:r>
              <a:rPr lang="cs-CZ" sz="2400" dirty="0"/>
              <a:t>)</a:t>
            </a:r>
          </a:p>
          <a:p>
            <a:r>
              <a:rPr lang="cs-CZ" sz="2400" dirty="0"/>
              <a:t>Adekvátní antibiotická terapie v případě otevřených zlomenin</a:t>
            </a:r>
          </a:p>
          <a:p>
            <a:r>
              <a:rPr lang="cs-CZ" sz="2400" dirty="0"/>
              <a:t>Prevence </a:t>
            </a:r>
            <a:r>
              <a:rPr lang="cs-CZ" sz="2400" dirty="0" err="1"/>
              <a:t>tromboemblické</a:t>
            </a:r>
            <a:r>
              <a:rPr lang="cs-CZ" sz="2400" dirty="0"/>
              <a:t> nemoci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en-US" sz="18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2605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Preparace  -  </a:t>
            </a:r>
            <a:r>
              <a:rPr lang="cs-CZ" dirty="0" err="1"/>
              <a:t>fluoroskopie</a:t>
            </a:r>
            <a:r>
              <a:rPr lang="cs-CZ" dirty="0"/>
              <a:t> – operační přístup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67834"/>
            <a:ext cx="1800200" cy="133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74" y="3116052"/>
            <a:ext cx="1944216" cy="144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06" y="3274723"/>
            <a:ext cx="1989939" cy="147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59" y="1561599"/>
            <a:ext cx="20764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31673"/>
            <a:ext cx="20764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085184"/>
            <a:ext cx="1403272" cy="103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93" y="5100328"/>
            <a:ext cx="1375392" cy="101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30" y="5100328"/>
            <a:ext cx="1334342" cy="99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93" y="5100328"/>
            <a:ext cx="1201804" cy="89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027126"/>
            <a:ext cx="1292544" cy="95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09" y="4956693"/>
            <a:ext cx="1479015" cy="109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818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cs-CZ" dirty="0" err="1">
                <a:solidFill>
                  <a:schemeClr val="tx2"/>
                </a:solidFill>
              </a:rPr>
              <a:t>Kirschnerovy</a:t>
            </a:r>
            <a:r>
              <a:rPr lang="cs-CZ" dirty="0">
                <a:solidFill>
                  <a:schemeClr val="tx2"/>
                </a:solidFill>
              </a:rPr>
              <a:t> dráty</a:t>
            </a:r>
            <a:endParaRPr lang="cs-CZ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en-US" sz="2000" dirty="0" err="1"/>
              <a:t>Kirschner</a:t>
            </a:r>
            <a:r>
              <a:rPr lang="en-US" sz="2000" dirty="0"/>
              <a:t> wires (K-wires) </a:t>
            </a:r>
            <a:endParaRPr lang="cs-CZ" sz="2000" dirty="0"/>
          </a:p>
          <a:p>
            <a:r>
              <a:rPr lang="cs-CZ" sz="2000" dirty="0"/>
              <a:t>Dočasná fixace </a:t>
            </a:r>
            <a:r>
              <a:rPr lang="cs-CZ" sz="2000" dirty="0" err="1"/>
              <a:t>peroperačně</a:t>
            </a:r>
            <a:endParaRPr lang="cs-CZ" sz="2000" dirty="0"/>
          </a:p>
          <a:p>
            <a:r>
              <a:rPr lang="cs-CZ" sz="2000" dirty="0"/>
              <a:t>Omezené zajištění </a:t>
            </a:r>
            <a:r>
              <a:rPr lang="cs-CZ" sz="2000" dirty="0" err="1"/>
              <a:t>fragmetů</a:t>
            </a:r>
            <a:r>
              <a:rPr lang="cs-CZ" sz="2000" dirty="0"/>
              <a:t> proti rotaci, ohybu a zkrácení</a:t>
            </a:r>
          </a:p>
          <a:p>
            <a:r>
              <a:rPr lang="cs-CZ" sz="2000" dirty="0" err="1"/>
              <a:t>Přidatní</a:t>
            </a:r>
            <a:r>
              <a:rPr lang="cs-CZ" sz="2000" dirty="0"/>
              <a:t> fixace k dlaze nebo šroubům u IA zlomenin </a:t>
            </a:r>
            <a:r>
              <a:rPr lang="en-US" sz="2000" dirty="0"/>
              <a:t> </a:t>
            </a:r>
            <a:endParaRPr lang="cs-CZ" sz="2000" dirty="0"/>
          </a:p>
          <a:p>
            <a:r>
              <a:rPr lang="cs-CZ" sz="2000" dirty="0"/>
              <a:t>Samostatné použité KW je nutné zajistit </a:t>
            </a:r>
            <a:r>
              <a:rPr lang="cs-CZ" sz="2000" dirty="0" err="1"/>
              <a:t>přidatnou</a:t>
            </a:r>
            <a:r>
              <a:rPr lang="cs-CZ" sz="2000" dirty="0"/>
              <a:t> fixací</a:t>
            </a:r>
          </a:p>
          <a:p>
            <a:r>
              <a:rPr lang="cs-CZ" sz="2000" dirty="0" err="1"/>
              <a:t>Zavádení</a:t>
            </a:r>
            <a:r>
              <a:rPr lang="cs-CZ" sz="2000" dirty="0"/>
              <a:t> perkutánně/</a:t>
            </a:r>
            <a:r>
              <a:rPr lang="cs-CZ" sz="2000" dirty="0" err="1"/>
              <a:t>miniinvazivně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2573462" cy="202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33056"/>
            <a:ext cx="1483473" cy="252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92398"/>
            <a:ext cx="1491630" cy="110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93092"/>
            <a:ext cx="2543955" cy="195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723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r>
              <a:rPr lang="cs-CZ" sz="2000" dirty="0"/>
              <a:t>Zlomeniny – denní chléb v traumatologii/akutní ortopedii</a:t>
            </a:r>
          </a:p>
          <a:p>
            <a:endParaRPr lang="cs-CZ" sz="2000" dirty="0"/>
          </a:p>
          <a:p>
            <a:r>
              <a:rPr lang="cs-CZ" sz="2000" dirty="0"/>
              <a:t>Nevhodný iniciální způsob léčby zlomenin</a:t>
            </a:r>
            <a:r>
              <a:rPr lang="en-US" sz="2000" dirty="0"/>
              <a:t> </a:t>
            </a:r>
            <a:r>
              <a:rPr lang="cs-CZ" sz="2000" dirty="0"/>
              <a:t>může vést k</a:t>
            </a:r>
            <a:r>
              <a:rPr lang="en-US" sz="2000" dirty="0"/>
              <a:t> </a:t>
            </a:r>
            <a:r>
              <a:rPr lang="cs-CZ" sz="2000" dirty="0"/>
              <a:t>„</a:t>
            </a:r>
            <a:r>
              <a:rPr lang="en-US" sz="2000" dirty="0"/>
              <a:t>long-term</a:t>
            </a:r>
            <a:r>
              <a:rPr lang="cs-CZ" sz="2000" dirty="0"/>
              <a:t>“ </a:t>
            </a:r>
            <a:r>
              <a:rPr lang="en-US" sz="2000" dirty="0" err="1"/>
              <a:t>morbidi</a:t>
            </a:r>
            <a:r>
              <a:rPr lang="cs-CZ" sz="2000" dirty="0"/>
              <a:t>tě</a:t>
            </a:r>
            <a:r>
              <a:rPr lang="en-US" sz="2000" dirty="0"/>
              <a:t> </a:t>
            </a:r>
            <a:r>
              <a:rPr lang="cs-CZ" sz="2000" dirty="0"/>
              <a:t>a eventuálně i k zvýšené </a:t>
            </a:r>
            <a:r>
              <a:rPr lang="en-US" sz="2000" dirty="0" err="1"/>
              <a:t>mortalit</a:t>
            </a:r>
            <a:r>
              <a:rPr lang="cs-CZ" sz="2000" dirty="0"/>
              <a:t>ě</a:t>
            </a:r>
          </a:p>
          <a:p>
            <a:endParaRPr lang="cs-CZ" sz="2000" dirty="0"/>
          </a:p>
          <a:p>
            <a:r>
              <a:rPr lang="cs-CZ" sz="2000" dirty="0"/>
              <a:t>Incidence zlomenin</a:t>
            </a:r>
            <a:r>
              <a:rPr lang="en-US" sz="2000" dirty="0"/>
              <a:t> </a:t>
            </a:r>
            <a:r>
              <a:rPr lang="cs-CZ" sz="2000" dirty="0"/>
              <a:t>je multifaktoriální, často komplikována dalšími faktory jako věk pacienta</a:t>
            </a:r>
            <a:r>
              <a:rPr lang="en-US" sz="2000" dirty="0"/>
              <a:t>, </a:t>
            </a:r>
            <a:r>
              <a:rPr lang="cs-CZ" sz="2000" dirty="0"/>
              <a:t>pohlaví</a:t>
            </a:r>
            <a:r>
              <a:rPr lang="en-US" sz="2000" dirty="0"/>
              <a:t>, </a:t>
            </a:r>
            <a:r>
              <a:rPr lang="cs-CZ" sz="2000" dirty="0"/>
              <a:t> komorbidity</a:t>
            </a:r>
            <a:r>
              <a:rPr lang="en-US" sz="2000" dirty="0"/>
              <a:t>, </a:t>
            </a:r>
            <a:r>
              <a:rPr lang="cs-CZ" sz="2000" dirty="0"/>
              <a:t>životní styl, zaměstnání.</a:t>
            </a:r>
          </a:p>
          <a:p>
            <a:endParaRPr lang="cs-CZ" sz="2000" dirty="0"/>
          </a:p>
          <a:p>
            <a:r>
              <a:rPr lang="cs-CZ" sz="2000" dirty="0"/>
              <a:t>U.S - </a:t>
            </a:r>
            <a:r>
              <a:rPr lang="en-US" sz="2000" dirty="0"/>
              <a:t> 5.6 million </a:t>
            </a:r>
            <a:r>
              <a:rPr lang="cs-CZ" sz="2000" dirty="0"/>
              <a:t>zlomenin ročně</a:t>
            </a:r>
            <a:r>
              <a:rPr lang="en-US" sz="2000" dirty="0"/>
              <a:t> </a:t>
            </a:r>
            <a:r>
              <a:rPr lang="cs-CZ" sz="2000" dirty="0"/>
              <a:t> - </a:t>
            </a:r>
            <a:r>
              <a:rPr lang="en-US" sz="2000" dirty="0"/>
              <a:t>2% incidence</a:t>
            </a:r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5" t="30029" r="31518" b="11696"/>
          <a:stretch/>
        </p:blipFill>
        <p:spPr bwMode="auto">
          <a:xfrm>
            <a:off x="3563888" y="4149080"/>
            <a:ext cx="2376968" cy="223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121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434028" y="2564904"/>
            <a:ext cx="4648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tabLst>
                <a:tab pos="28575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8575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575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5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5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575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400" dirty="0"/>
              <a:t>Dráty mohou být použity na tahovou </a:t>
            </a:r>
            <a:r>
              <a:rPr lang="cs-CZ" altLang="cs-CZ" sz="2400" dirty="0" err="1"/>
              <a:t>cerkláž</a:t>
            </a:r>
            <a:endParaRPr lang="en-US" altLang="cs-CZ" sz="2400" b="0" dirty="0"/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cs-CZ" sz="2400" b="0" dirty="0"/>
              <a:t>Olecranon and patella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457200" y="363538"/>
            <a:ext cx="76498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 dirty="0">
                <a:solidFill>
                  <a:schemeClr val="tx2"/>
                </a:solidFill>
                <a:latin typeface="Times New Roman"/>
                <a:cs typeface="Times New Roman"/>
              </a:rPr>
              <a:t>K</a:t>
            </a:r>
            <a:r>
              <a:rPr lang="en-US" altLang="cs-CZ" sz="4000" b="0" dirty="0">
                <a:solidFill>
                  <a:schemeClr val="tx2"/>
                </a:solidFill>
                <a:latin typeface="Times New Roman"/>
                <a:cs typeface="Times New Roman"/>
              </a:rPr>
              <a:t>las</a:t>
            </a:r>
            <a:r>
              <a:rPr lang="cs-CZ" altLang="cs-CZ" sz="4000" b="0" dirty="0" err="1">
                <a:solidFill>
                  <a:schemeClr val="tx2"/>
                </a:solidFill>
                <a:latin typeface="Times New Roman"/>
                <a:cs typeface="Times New Roman"/>
              </a:rPr>
              <a:t>ická</a:t>
            </a:r>
            <a:r>
              <a:rPr lang="cs-CZ" altLang="cs-CZ" sz="4000" b="0" dirty="0">
                <a:solidFill>
                  <a:schemeClr val="tx2"/>
                </a:solidFill>
                <a:latin typeface="Times New Roman"/>
                <a:cs typeface="Times New Roman"/>
              </a:rPr>
              <a:t> tahová </a:t>
            </a:r>
            <a:r>
              <a:rPr lang="cs-CZ" altLang="cs-CZ" sz="4000" b="0" dirty="0" err="1">
                <a:solidFill>
                  <a:schemeClr val="tx2"/>
                </a:solidFill>
                <a:latin typeface="Times New Roman"/>
                <a:cs typeface="Times New Roman"/>
              </a:rPr>
              <a:t>cerkláž</a:t>
            </a:r>
            <a:r>
              <a:rPr lang="cs-CZ" altLang="cs-CZ" sz="4000" b="0" dirty="0">
                <a:solidFill>
                  <a:schemeClr val="tx2"/>
                </a:solidFill>
                <a:latin typeface="Times New Roman"/>
                <a:cs typeface="Times New Roman"/>
              </a:rPr>
              <a:t> -</a:t>
            </a:r>
            <a:r>
              <a:rPr lang="en-US" altLang="cs-CZ" sz="4000" b="0" dirty="0">
                <a:solidFill>
                  <a:schemeClr val="tx2"/>
                </a:solidFill>
                <a:latin typeface="Times New Roman"/>
                <a:cs typeface="Times New Roman"/>
              </a:rPr>
              <a:t> Olecranon</a:t>
            </a:r>
          </a:p>
        </p:txBody>
      </p:sp>
      <p:pic>
        <p:nvPicPr>
          <p:cNvPr id="32772" name="Picture 7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295400"/>
            <a:ext cx="42719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5105400" y="6172200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cs-CZ" sz="1400" b="0">
                <a:cs typeface="Times New Roman" pitchFamily="18" charset="0"/>
              </a:rPr>
              <a:t>Figure from:  Rockwood and Green’s, 4</a:t>
            </a:r>
            <a:r>
              <a:rPr lang="en-US" altLang="cs-CZ" sz="1400" b="0" baseline="30000">
                <a:cs typeface="Times New Roman" pitchFamily="18" charset="0"/>
              </a:rPr>
              <a:t>th</a:t>
            </a:r>
            <a:r>
              <a:rPr lang="en-US" altLang="cs-CZ" sz="1400" b="0">
                <a:cs typeface="Times New Roman" pitchFamily="18" charset="0"/>
              </a:rPr>
              <a:t> ed.</a:t>
            </a:r>
            <a:endParaRPr lang="en-US" altLang="cs-CZ" sz="1200" b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004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Dlahy a šrouby</a:t>
            </a:r>
            <a:endParaRPr lang="cs-CZ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Použití u IA zlomenin</a:t>
            </a:r>
          </a:p>
          <a:p>
            <a:r>
              <a:rPr lang="cs-CZ" sz="2000" dirty="0"/>
              <a:t>Umožňují anatomická repozici a následně brzkou ROM </a:t>
            </a:r>
            <a:r>
              <a:rPr lang="en-US" sz="2000" dirty="0"/>
              <a:t> </a:t>
            </a:r>
            <a:endParaRPr lang="cs-CZ" sz="2000" dirty="0"/>
          </a:p>
          <a:p>
            <a:r>
              <a:rPr lang="cs-CZ" sz="2000" dirty="0"/>
              <a:t>Zajišťují sílu a stabilitu které neutralizují síly působící při brzké funkční pooperační léčbě.</a:t>
            </a:r>
            <a:r>
              <a:rPr lang="en-US" sz="2000" dirty="0"/>
              <a:t> </a:t>
            </a:r>
            <a:endParaRPr lang="cs-CZ" sz="2000" dirty="0"/>
          </a:p>
          <a:p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84984"/>
            <a:ext cx="2304256" cy="171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21" y="3016117"/>
            <a:ext cx="253682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4764163"/>
            <a:ext cx="2643983" cy="185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520" y="5006170"/>
            <a:ext cx="20764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300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606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Dlahy rozdělujeme do 5 skupin na základě jejich funkce</a:t>
            </a:r>
            <a:r>
              <a:rPr lang="en-US" dirty="0"/>
              <a:t> :</a:t>
            </a:r>
            <a:endParaRPr lang="cs-CZ" dirty="0"/>
          </a:p>
          <a:p>
            <a:pPr marL="0" indent="0">
              <a:buNone/>
            </a:pPr>
            <a:r>
              <a:rPr lang="en-US" dirty="0"/>
              <a:t>  </a:t>
            </a:r>
            <a:endParaRPr lang="cs-CZ" dirty="0"/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cs-CZ" dirty="0"/>
              <a:t>Podpůrné</a:t>
            </a:r>
            <a:r>
              <a:rPr lang="en-US" dirty="0"/>
              <a:t> (</a:t>
            </a:r>
            <a:r>
              <a:rPr lang="en-US" dirty="0" err="1"/>
              <a:t>antiglide</a:t>
            </a:r>
            <a:r>
              <a:rPr lang="en-US" dirty="0"/>
              <a:t>) </a:t>
            </a:r>
            <a:r>
              <a:rPr lang="cs-CZ" dirty="0"/>
              <a:t>dlahy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cs-CZ" dirty="0"/>
              <a:t> Kompresní dlahy</a:t>
            </a:r>
            <a:r>
              <a:rPr lang="en-US" dirty="0"/>
              <a:t>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err="1"/>
              <a:t>Neu</a:t>
            </a:r>
            <a:r>
              <a:rPr lang="cs-CZ" dirty="0" err="1"/>
              <a:t>tralizační</a:t>
            </a:r>
            <a:r>
              <a:rPr lang="cs-CZ" dirty="0"/>
              <a:t> dlahy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err="1"/>
              <a:t>Te</a:t>
            </a:r>
            <a:r>
              <a:rPr lang="cs-CZ" dirty="0" err="1"/>
              <a:t>nsion</a:t>
            </a:r>
            <a:r>
              <a:rPr lang="cs-CZ" dirty="0"/>
              <a:t> band dlahy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cs-CZ" dirty="0"/>
              <a:t>Přemosťující dlahy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Zamykatelné a úhlově stabilní </a:t>
            </a:r>
          </a:p>
          <a:p>
            <a:pPr marL="0" indent="0">
              <a:buNone/>
            </a:pPr>
            <a:r>
              <a:rPr lang="cs-CZ" dirty="0"/>
              <a:t>    dlahy</a:t>
            </a:r>
            <a:r>
              <a:rPr lang="en-US" dirty="0"/>
              <a:t> </a:t>
            </a:r>
          </a:p>
          <a:p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2862656" cy="2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65104"/>
            <a:ext cx="2931790" cy="217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311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9006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2248" y="1041746"/>
            <a:ext cx="8229600" cy="50734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b="1" dirty="0"/>
              <a:t>Podpůrné dlahy</a:t>
            </a:r>
            <a:endParaRPr lang="cs-CZ" sz="1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69" y="2316588"/>
            <a:ext cx="3757209" cy="278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210" y="2357472"/>
            <a:ext cx="3665503" cy="271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032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b="1" dirty="0"/>
              <a:t>Kompresní dlahy</a:t>
            </a:r>
            <a:endParaRPr lang="cs-CZ" sz="1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36" y="1421904"/>
            <a:ext cx="2450323" cy="375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75" y="2226123"/>
            <a:ext cx="3810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642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b="1" dirty="0"/>
              <a:t>Neutralizační dlahy</a:t>
            </a:r>
            <a:endParaRPr lang="cs-CZ" sz="1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47" y="1463223"/>
            <a:ext cx="2038731" cy="272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487" y="1465133"/>
            <a:ext cx="2038731" cy="272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64" y="4597824"/>
            <a:ext cx="495617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940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b="1" dirty="0"/>
              <a:t>Přemosťující dlahy</a:t>
            </a:r>
            <a:endParaRPr lang="cs-CZ" sz="1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3" y="2067693"/>
            <a:ext cx="3075806" cy="22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056" y="1860018"/>
            <a:ext cx="4091767" cy="262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430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b="1" dirty="0"/>
              <a:t>Zamykatelné a úhlově stabilní dlahy</a:t>
            </a:r>
            <a:endParaRPr lang="cs-CZ" sz="1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05" y="2387196"/>
            <a:ext cx="2822451" cy="21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14" y="2189369"/>
            <a:ext cx="2525266" cy="2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306479"/>
            <a:ext cx="22955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778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Per</a:t>
            </a:r>
            <a:r>
              <a:rPr lang="cs-CZ" altLang="cs-CZ" dirty="0"/>
              <a:t>kutánní dlahování</a:t>
            </a:r>
            <a:endParaRPr lang="en-US" altLang="cs-CZ" dirty="0"/>
          </a:p>
        </p:txBody>
      </p:sp>
      <p:sp>
        <p:nvSpPr>
          <p:cNvPr id="56323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304800" y="1981200"/>
            <a:ext cx="3810000" cy="4495800"/>
          </a:xfrm>
        </p:spPr>
        <p:txBody>
          <a:bodyPr/>
          <a:lstStyle/>
          <a:p>
            <a:r>
              <a:rPr lang="cs-CZ" altLang="cs-CZ" sz="2800" dirty="0"/>
              <a:t>Dlahování přes modifikované incize</a:t>
            </a:r>
            <a:endParaRPr lang="en-US" altLang="cs-CZ" sz="2800" dirty="0"/>
          </a:p>
          <a:p>
            <a:pPr lvl="1"/>
            <a:r>
              <a:rPr lang="cs-CZ" altLang="cs-CZ" sz="2400" dirty="0"/>
              <a:t>Nepřímé repoziční techniky</a:t>
            </a:r>
            <a:endParaRPr lang="en-US" altLang="cs-CZ" sz="2400" dirty="0"/>
          </a:p>
          <a:p>
            <a:pPr lvl="1"/>
            <a:r>
              <a:rPr lang="en-US" altLang="cs-CZ" sz="2400" dirty="0"/>
              <a:t>Limit</a:t>
            </a:r>
            <a:r>
              <a:rPr lang="cs-CZ" altLang="cs-CZ" sz="2400" dirty="0" err="1"/>
              <a:t>ované</a:t>
            </a:r>
            <a:r>
              <a:rPr lang="cs-CZ" altLang="cs-CZ" sz="2400" dirty="0"/>
              <a:t> incize</a:t>
            </a:r>
            <a:r>
              <a:rPr lang="en-US" altLang="cs-CZ" sz="2400" dirty="0"/>
              <a:t>:</a:t>
            </a:r>
          </a:p>
          <a:p>
            <a:pPr lvl="2"/>
            <a:r>
              <a:rPr lang="en-US" altLang="cs-CZ" sz="2000" dirty="0"/>
              <a:t>P</a:t>
            </a:r>
            <a:r>
              <a:rPr lang="cs-CZ" altLang="cs-CZ" sz="2000" dirty="0"/>
              <a:t>odvlečení a uložení dlahy</a:t>
            </a:r>
            <a:endParaRPr lang="en-US" altLang="cs-CZ" sz="2000" dirty="0"/>
          </a:p>
          <a:p>
            <a:pPr lvl="2"/>
            <a:r>
              <a:rPr lang="en-US" altLang="cs-CZ" sz="2000" dirty="0"/>
              <a:t>Individual</a:t>
            </a:r>
            <a:r>
              <a:rPr lang="cs-CZ" altLang="cs-CZ" sz="2000" dirty="0"/>
              <a:t>ní použití šroubů</a:t>
            </a:r>
            <a:r>
              <a:rPr lang="en-US" altLang="cs-CZ" sz="2000" dirty="0"/>
              <a:t>  </a:t>
            </a:r>
          </a:p>
          <a:p>
            <a:pPr lvl="1"/>
            <a:r>
              <a:rPr lang="en-US" altLang="cs-CZ" sz="2400" dirty="0"/>
              <a:t>Soft tissue “friendly”</a:t>
            </a:r>
          </a:p>
          <a:p>
            <a:pPr lvl="1">
              <a:buFontTx/>
              <a:buNone/>
            </a:pPr>
            <a:endParaRPr lang="en-US" altLang="cs-CZ" sz="2400" dirty="0"/>
          </a:p>
        </p:txBody>
      </p:sp>
      <p:pic>
        <p:nvPicPr>
          <p:cNvPr id="56324" name="Picture 6" descr="Johnson,Cheryl Aug29-02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1981200" cy="449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7" descr="Johnson,Cheryl Dec 27-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6400"/>
            <a:ext cx="2819400" cy="449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011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575" y="548680"/>
            <a:ext cx="8229600" cy="55774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>
                <a:solidFill>
                  <a:schemeClr val="tx2"/>
                </a:solidFill>
              </a:rPr>
              <a:t>Nitrodřeňové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hřebování</a:t>
            </a:r>
            <a:endParaRPr lang="en-US">
              <a:solidFill>
                <a:schemeClr val="tx2"/>
              </a:solidFill>
              <a:cs typeface="Calibri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dirty="0"/>
          </a:p>
          <a:p>
            <a:endParaRPr lang="cs-CZ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13843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99122"/>
            <a:ext cx="3045373" cy="19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8880"/>
            <a:ext cx="2336983" cy="31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97152"/>
            <a:ext cx="29622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657987"/>
            <a:ext cx="2388890" cy="182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154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 fontScale="92500"/>
          </a:bodyPr>
          <a:lstStyle/>
          <a:p>
            <a:r>
              <a:rPr lang="cs-CZ" sz="2000" dirty="0"/>
              <a:t>Zlomeniny se hojí 2 mechanizmy v závislosti od pozice fragmentů a stability</a:t>
            </a:r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Primární/přímé  hojení  - anatomická repozice + </a:t>
            </a:r>
          </a:p>
          <a:p>
            <a:pPr marL="0" indent="0">
              <a:buNone/>
            </a:pPr>
            <a:r>
              <a:rPr lang="cs-CZ" sz="2000" dirty="0"/>
              <a:t>       komprese absolutní stabilita - netvoří se kalus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r>
              <a:rPr lang="en-US" sz="2000" dirty="0"/>
              <a:t>Se</a:t>
            </a:r>
            <a:r>
              <a:rPr lang="cs-CZ" sz="2000" dirty="0" err="1"/>
              <a:t>kundární</a:t>
            </a:r>
            <a:r>
              <a:rPr lang="cs-CZ" sz="2000" dirty="0"/>
              <a:t> /nepřímé hojení – </a:t>
            </a:r>
            <a:r>
              <a:rPr lang="en-US" sz="2000" dirty="0" err="1"/>
              <a:t>relativ</a:t>
            </a:r>
            <a:r>
              <a:rPr lang="cs-CZ" sz="2000" dirty="0"/>
              <a:t>ní </a:t>
            </a:r>
            <a:r>
              <a:rPr lang="en-US" sz="2000" dirty="0"/>
              <a:t> </a:t>
            </a:r>
            <a:r>
              <a:rPr lang="en-US" sz="2000" dirty="0" err="1"/>
              <a:t>stabilit</a:t>
            </a:r>
            <a:r>
              <a:rPr lang="cs-CZ" sz="2000" dirty="0"/>
              <a:t>a</a:t>
            </a:r>
          </a:p>
          <a:p>
            <a:pPr marL="0" indent="0">
              <a:buNone/>
            </a:pPr>
            <a:r>
              <a:rPr lang="cs-CZ" sz="2000" dirty="0"/>
              <a:t>       Anatomické repozice a komprese </a:t>
            </a:r>
            <a:r>
              <a:rPr lang="cs-CZ" sz="2000" dirty="0" err="1"/>
              <a:t>interfragmentární</a:t>
            </a:r>
            <a:r>
              <a:rPr lang="cs-CZ" sz="2000" dirty="0"/>
              <a:t> není přítomna</a:t>
            </a:r>
            <a:r>
              <a:rPr lang="en-US" sz="2000" dirty="0"/>
              <a:t> </a:t>
            </a:r>
            <a:r>
              <a:rPr lang="cs-CZ" sz="2000" dirty="0"/>
              <a:t>   </a:t>
            </a:r>
          </a:p>
          <a:p>
            <a:pPr marL="0" indent="0">
              <a:buNone/>
            </a:pPr>
            <a:r>
              <a:rPr lang="cs-CZ" sz="2000" dirty="0"/>
              <a:t>       Formace svalku a následná </a:t>
            </a:r>
            <a:r>
              <a:rPr lang="cs-CZ" sz="2000" dirty="0" err="1"/>
              <a:t>remodelce</a:t>
            </a:r>
            <a:r>
              <a:rPr lang="cs-CZ" sz="2000" dirty="0"/>
              <a:t> s přemostěním defektu</a:t>
            </a:r>
          </a:p>
          <a:p>
            <a:endParaRPr lang="cs-CZ" sz="2000" dirty="0"/>
          </a:p>
          <a:p>
            <a:r>
              <a:rPr lang="cs-CZ" sz="2000" dirty="0"/>
              <a:t>4 </a:t>
            </a:r>
            <a:r>
              <a:rPr lang="cs-CZ" sz="2000" dirty="0" err="1"/>
              <a:t>fázy</a:t>
            </a:r>
            <a:r>
              <a:rPr lang="cs-CZ" sz="2000" dirty="0"/>
              <a:t> nepřímého/sekundárního hojení</a:t>
            </a:r>
            <a:r>
              <a:rPr lang="en-US" sz="2000" baseline="30000" dirty="0"/>
              <a:t> 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en-US" sz="1600" dirty="0"/>
              <a:t>Fracture and inflammatory phase </a:t>
            </a:r>
          </a:p>
          <a:p>
            <a:pPr marL="0" indent="0">
              <a:buNone/>
            </a:pPr>
            <a:r>
              <a:rPr lang="en-US" sz="1600" dirty="0"/>
              <a:t>Granulation tissue/soft callus formation </a:t>
            </a:r>
          </a:p>
          <a:p>
            <a:pPr marL="0" indent="0">
              <a:buNone/>
            </a:pPr>
            <a:r>
              <a:rPr lang="en-US" sz="1600" dirty="0"/>
              <a:t>Hard callus formation, including woven bone creation </a:t>
            </a:r>
          </a:p>
          <a:p>
            <a:pPr marL="0" indent="0">
              <a:buNone/>
            </a:pPr>
            <a:r>
              <a:rPr lang="en-US" sz="1600" dirty="0"/>
              <a:t>Remodeling, including lamellar bone creation </a:t>
            </a:r>
          </a:p>
          <a:p>
            <a:endParaRPr lang="cs-CZ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0" t="42694" r="48908" b="31976"/>
          <a:stretch/>
        </p:blipFill>
        <p:spPr bwMode="auto">
          <a:xfrm>
            <a:off x="5220072" y="4869160"/>
            <a:ext cx="3675186" cy="141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 t="27940" r="50551" b="18628"/>
          <a:stretch/>
        </p:blipFill>
        <p:spPr bwMode="auto">
          <a:xfrm>
            <a:off x="6444449" y="908720"/>
            <a:ext cx="2304256" cy="202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809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r>
              <a:rPr lang="cs-CZ" sz="2000" dirty="0"/>
              <a:t>IM </a:t>
            </a:r>
            <a:r>
              <a:rPr lang="cs-CZ" sz="2000" dirty="0" err="1"/>
              <a:t>hřebování</a:t>
            </a:r>
            <a:r>
              <a:rPr lang="cs-CZ" sz="2000" dirty="0"/>
              <a:t> -  relativní stabilita,  fixace šrouby zabraňuje </a:t>
            </a:r>
            <a:r>
              <a:rPr lang="cs-CZ" sz="2000" dirty="0" err="1"/>
              <a:t>skrácení</a:t>
            </a:r>
            <a:r>
              <a:rPr lang="cs-CZ" sz="2000" dirty="0"/>
              <a:t> rotaci nebo </a:t>
            </a:r>
            <a:r>
              <a:rPr lang="cs-CZ" sz="2000" dirty="0" err="1"/>
              <a:t>angulaci</a:t>
            </a:r>
            <a:endParaRPr lang="cs-CZ" sz="2000" dirty="0"/>
          </a:p>
          <a:p>
            <a:r>
              <a:rPr lang="cs-CZ" sz="2000" dirty="0"/>
              <a:t>V ideálním případě IM </a:t>
            </a:r>
            <a:r>
              <a:rPr lang="cs-CZ" sz="2000" dirty="0" err="1"/>
              <a:t>hřebování</a:t>
            </a:r>
            <a:r>
              <a:rPr lang="cs-CZ" sz="2000" dirty="0"/>
              <a:t> umožňuje působení kompresních sil v lomu které stimulují hojení</a:t>
            </a:r>
          </a:p>
          <a:p>
            <a:r>
              <a:rPr lang="en-US" sz="2000" dirty="0"/>
              <a:t>I</a:t>
            </a:r>
            <a:r>
              <a:rPr lang="cs-CZ" sz="2000" dirty="0"/>
              <a:t>M hřeby  - </a:t>
            </a:r>
            <a:r>
              <a:rPr lang="en-US" sz="2000" dirty="0"/>
              <a:t>femoral</a:t>
            </a:r>
            <a:r>
              <a:rPr lang="cs-CZ" sz="2000" dirty="0"/>
              <a:t>ní, </a:t>
            </a:r>
            <a:r>
              <a:rPr lang="cs-CZ" sz="2000" dirty="0" err="1"/>
              <a:t>humerální</a:t>
            </a:r>
            <a:r>
              <a:rPr lang="en-US" sz="2000" dirty="0"/>
              <a:t> and </a:t>
            </a:r>
            <a:r>
              <a:rPr lang="en-US" sz="2000" dirty="0" err="1"/>
              <a:t>tibial</a:t>
            </a:r>
            <a:r>
              <a:rPr lang="cs-CZ" sz="2000" dirty="0"/>
              <a:t>ní</a:t>
            </a:r>
            <a:r>
              <a:rPr lang="en-US" sz="2000" dirty="0"/>
              <a:t> </a:t>
            </a:r>
            <a:r>
              <a:rPr lang="en-US" sz="2000" dirty="0" err="1"/>
              <a:t>diaphyseal</a:t>
            </a:r>
            <a:r>
              <a:rPr lang="cs-CZ" sz="2000" dirty="0"/>
              <a:t>ní</a:t>
            </a:r>
            <a:r>
              <a:rPr lang="en-US" sz="2000" dirty="0"/>
              <a:t> </a:t>
            </a:r>
            <a:r>
              <a:rPr lang="en-US" sz="2000" dirty="0" err="1"/>
              <a:t>fra</a:t>
            </a:r>
            <a:r>
              <a:rPr lang="cs-CZ" sz="2000" dirty="0"/>
              <a:t>k</a:t>
            </a:r>
            <a:r>
              <a:rPr lang="en-US" sz="2000" dirty="0"/>
              <a:t>tur</a:t>
            </a:r>
            <a:r>
              <a:rPr lang="cs-CZ" sz="2000" dirty="0"/>
              <a:t>y</a:t>
            </a:r>
          </a:p>
          <a:p>
            <a:r>
              <a:rPr lang="cs-CZ" sz="2000" dirty="0"/>
              <a:t>Výhody IM </a:t>
            </a:r>
            <a:r>
              <a:rPr lang="cs-CZ" sz="2000" dirty="0" err="1"/>
              <a:t>hřebování</a:t>
            </a:r>
            <a:r>
              <a:rPr lang="en-US" sz="2000" dirty="0"/>
              <a:t> </a:t>
            </a:r>
            <a:r>
              <a:rPr lang="cs-CZ" sz="2000" dirty="0"/>
              <a:t> -</a:t>
            </a:r>
            <a:r>
              <a:rPr lang="en-US" sz="2000" dirty="0"/>
              <a:t> minimal</a:t>
            </a:r>
            <a:r>
              <a:rPr lang="cs-CZ" sz="2000" dirty="0"/>
              <a:t>ně</a:t>
            </a:r>
            <a:r>
              <a:rPr lang="en-US" sz="2000" dirty="0"/>
              <a:t> </a:t>
            </a:r>
            <a:r>
              <a:rPr lang="en-US" sz="2000" dirty="0" err="1"/>
              <a:t>invasiv</a:t>
            </a:r>
            <a:r>
              <a:rPr lang="cs-CZ" sz="2000" dirty="0"/>
              <a:t>ní</a:t>
            </a:r>
            <a:r>
              <a:rPr lang="en-US" sz="2000" dirty="0"/>
              <a:t> </a:t>
            </a:r>
            <a:r>
              <a:rPr lang="en-US" sz="2000" dirty="0" err="1"/>
              <a:t>procedur</a:t>
            </a:r>
            <a:r>
              <a:rPr lang="cs-CZ" sz="2000" dirty="0"/>
              <a:t>a</a:t>
            </a:r>
            <a:r>
              <a:rPr lang="en-US" sz="2000" dirty="0"/>
              <a:t>, </a:t>
            </a:r>
            <a:r>
              <a:rPr lang="cs-CZ" sz="2000" dirty="0"/>
              <a:t>brzká </a:t>
            </a:r>
            <a:r>
              <a:rPr lang="cs-CZ" sz="2000" dirty="0" err="1"/>
              <a:t>dimise</a:t>
            </a:r>
            <a:r>
              <a:rPr lang="cs-CZ" sz="2000" dirty="0"/>
              <a:t> a ROM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1" y="3073626"/>
            <a:ext cx="2467338" cy="182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83823"/>
            <a:ext cx="2361127" cy="174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40968"/>
            <a:ext cx="2282505" cy="169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57191"/>
            <a:ext cx="1849145" cy="137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756" y="5166810"/>
            <a:ext cx="1823235" cy="135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70" y="5048218"/>
            <a:ext cx="1927077" cy="142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589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Extern</a:t>
            </a:r>
            <a:r>
              <a:rPr lang="cs-CZ" b="1" dirty="0">
                <a:solidFill>
                  <a:schemeClr val="tx2"/>
                </a:solidFill>
              </a:rPr>
              <a:t>í fixace</a:t>
            </a:r>
            <a:endParaRPr lang="en-US" b="1" dirty="0">
              <a:solidFill>
                <a:schemeClr val="tx2"/>
              </a:solidFill>
            </a:endParaRPr>
          </a:p>
          <a:p>
            <a:r>
              <a:rPr lang="en-US" sz="1800" dirty="0"/>
              <a:t>1907 -  </a:t>
            </a:r>
            <a:r>
              <a:rPr lang="en-US" sz="1800" dirty="0" err="1"/>
              <a:t>Belgický</a:t>
            </a:r>
            <a:r>
              <a:rPr lang="en-US" sz="1800" dirty="0"/>
              <a:t> </a:t>
            </a:r>
            <a:r>
              <a:rPr lang="en-US" sz="1800" dirty="0" err="1"/>
              <a:t>lékař</a:t>
            </a:r>
            <a:r>
              <a:rPr lang="en-US" sz="1800" dirty="0"/>
              <a:t> Albin </a:t>
            </a:r>
            <a:r>
              <a:rPr lang="en-US" sz="1800" dirty="0" err="1"/>
              <a:t>Lambotte</a:t>
            </a:r>
            <a:r>
              <a:rPr lang="en-US" sz="1800" dirty="0"/>
              <a:t> </a:t>
            </a:r>
          </a:p>
          <a:p>
            <a:r>
              <a:rPr lang="en-US" sz="1800" dirty="0" err="1"/>
              <a:t>Stabilizace</a:t>
            </a:r>
            <a:r>
              <a:rPr lang="en-US" sz="1800" dirty="0"/>
              <a:t> fraktur </a:t>
            </a:r>
            <a:r>
              <a:rPr lang="en-US" sz="1800" dirty="0" err="1"/>
              <a:t>vzdáleně</a:t>
            </a:r>
            <a:r>
              <a:rPr lang="en-US" sz="1800" dirty="0"/>
              <a:t> od </a:t>
            </a:r>
            <a:r>
              <a:rPr lang="en-US" sz="1800" dirty="0" err="1"/>
              <a:t>místa</a:t>
            </a:r>
            <a:r>
              <a:rPr lang="en-US" sz="1800" dirty="0"/>
              <a:t> </a:t>
            </a:r>
            <a:r>
              <a:rPr lang="en-US" sz="1800" dirty="0" err="1"/>
              <a:t>zlomeniny</a:t>
            </a:r>
            <a:r>
              <a:rPr lang="en-US" sz="1800" dirty="0"/>
              <a:t> - bez interference s </a:t>
            </a:r>
            <a:r>
              <a:rPr lang="en-US" sz="1800" dirty="0" err="1"/>
              <a:t>měkkými</a:t>
            </a:r>
            <a:r>
              <a:rPr lang="en-US" sz="1800" dirty="0"/>
              <a:t> </a:t>
            </a:r>
            <a:r>
              <a:rPr lang="en-US" sz="1800" dirty="0" err="1"/>
              <a:t>tkáněmi</a:t>
            </a:r>
            <a:r>
              <a:rPr lang="en-US" sz="1800" dirty="0"/>
              <a:t> v </a:t>
            </a:r>
            <a:r>
              <a:rPr lang="en-US" sz="1800" dirty="0" err="1"/>
              <a:t>blízkosti</a:t>
            </a:r>
            <a:r>
              <a:rPr lang="en-US" sz="1800" dirty="0"/>
              <a:t> </a:t>
            </a:r>
            <a:r>
              <a:rPr lang="en-US" sz="1800" dirty="0" err="1"/>
              <a:t>zlomeniny</a:t>
            </a:r>
            <a:endParaRPr lang="en-US"/>
          </a:p>
          <a:p>
            <a:r>
              <a:rPr lang="en-US" sz="1800" dirty="0"/>
              <a:t>Tato </a:t>
            </a:r>
            <a:r>
              <a:rPr lang="en-US" sz="1800" dirty="0" err="1"/>
              <a:t>stabilizační</a:t>
            </a:r>
            <a:r>
              <a:rPr lang="en-US" sz="1800" dirty="0"/>
              <a:t> </a:t>
            </a:r>
            <a:r>
              <a:rPr lang="en-US" sz="1800" dirty="0" err="1"/>
              <a:t>technika</a:t>
            </a:r>
            <a:r>
              <a:rPr lang="en-US" sz="1800" dirty="0"/>
              <a:t> </a:t>
            </a:r>
            <a:r>
              <a:rPr lang="en-US" sz="1800" dirty="0" err="1"/>
              <a:t>zajistí</a:t>
            </a:r>
            <a:r>
              <a:rPr lang="en-US" sz="1800" dirty="0"/>
              <a:t> </a:t>
            </a:r>
            <a:r>
              <a:rPr lang="en-US" sz="1800" dirty="0" err="1"/>
              <a:t>délku</a:t>
            </a:r>
            <a:r>
              <a:rPr lang="en-US" sz="1800" dirty="0"/>
              <a:t> </a:t>
            </a:r>
            <a:r>
              <a:rPr lang="en-US" sz="1800" dirty="0" err="1"/>
              <a:t>rotaci</a:t>
            </a:r>
            <a:r>
              <a:rPr lang="en-US" sz="1800" dirty="0"/>
              <a:t> </a:t>
            </a:r>
            <a:r>
              <a:rPr lang="en-US" sz="1800" dirty="0" err="1"/>
              <a:t>končetiny</a:t>
            </a:r>
            <a:r>
              <a:rPr lang="en-US" sz="1800" dirty="0"/>
              <a:t> a </a:t>
            </a:r>
            <a:r>
              <a:rPr lang="en-US" sz="1800" dirty="0" err="1"/>
              <a:t>pozici</a:t>
            </a:r>
            <a:r>
              <a:rPr lang="en-US" sz="1800" dirty="0"/>
              <a:t> </a:t>
            </a:r>
            <a:r>
              <a:rPr lang="en-US" sz="1800" dirty="0" err="1"/>
              <a:t>fragmentů</a:t>
            </a:r>
            <a:r>
              <a:rPr lang="en-US" sz="1800" dirty="0"/>
              <a:t> bez </a:t>
            </a:r>
            <a:r>
              <a:rPr lang="en-US" sz="1800" dirty="0" err="1"/>
              <a:t>nutnosti</a:t>
            </a:r>
            <a:r>
              <a:rPr lang="en-US" sz="1800" dirty="0"/>
              <a:t> </a:t>
            </a:r>
            <a:r>
              <a:rPr lang="en-US" sz="1800" dirty="0" err="1"/>
              <a:t>sádrování</a:t>
            </a:r>
            <a:r>
              <a:rPr lang="en-US" sz="1800" dirty="0"/>
              <a:t> a </a:t>
            </a:r>
            <a:r>
              <a:rPr lang="en-US" sz="1800" dirty="0" err="1"/>
              <a:t>umožňuje</a:t>
            </a:r>
            <a:r>
              <a:rPr lang="en-US" sz="1800" dirty="0"/>
              <a:t> </a:t>
            </a:r>
            <a:r>
              <a:rPr lang="en-US" sz="1800" dirty="0" err="1"/>
              <a:t>insepkci</a:t>
            </a:r>
            <a:r>
              <a:rPr lang="en-US" sz="1800" dirty="0"/>
              <a:t> </a:t>
            </a:r>
            <a:r>
              <a:rPr lang="en-US" sz="1800" dirty="0" err="1"/>
              <a:t>měkkých</a:t>
            </a:r>
            <a:r>
              <a:rPr lang="en-US" sz="1800" dirty="0"/>
              <a:t> </a:t>
            </a:r>
            <a:r>
              <a:rPr lang="en-US" sz="1800" dirty="0" err="1"/>
              <a:t>tkání</a:t>
            </a:r>
            <a:r>
              <a:rPr lang="en-US" sz="1800" dirty="0"/>
              <a:t> a </a:t>
            </a:r>
            <a:r>
              <a:rPr lang="en-US" sz="1800" dirty="0" err="1"/>
              <a:t>rány</a:t>
            </a:r>
            <a:r>
              <a:rPr lang="en-US" sz="1800" dirty="0"/>
              <a:t> v </a:t>
            </a:r>
            <a:r>
              <a:rPr lang="en-US" sz="1800" dirty="0" err="1"/>
              <a:t>místě</a:t>
            </a:r>
            <a:r>
              <a:rPr lang="en-US" sz="1800" dirty="0"/>
              <a:t> </a:t>
            </a:r>
            <a:r>
              <a:rPr lang="en-US" sz="1800" dirty="0" err="1"/>
              <a:t>zlomeniny</a:t>
            </a:r>
            <a:r>
              <a:rPr lang="en-US" sz="1800" dirty="0"/>
              <a:t> </a:t>
            </a:r>
            <a:r>
              <a:rPr lang="en-US" sz="1800" dirty="0" err="1"/>
              <a:t>ktzeré</a:t>
            </a:r>
            <a:r>
              <a:rPr lang="en-US" sz="1800" dirty="0"/>
              <a:t> </a:t>
            </a:r>
            <a:r>
              <a:rPr lang="en-US" sz="1800" dirty="0" err="1"/>
              <a:t>jsou</a:t>
            </a:r>
            <a:r>
              <a:rPr lang="en-US" sz="1800" dirty="0"/>
              <a:t> </a:t>
            </a:r>
            <a:r>
              <a:rPr lang="en-US" sz="1800" dirty="0" err="1"/>
              <a:t>důležité</a:t>
            </a:r>
            <a:r>
              <a:rPr lang="en-US" sz="1800" dirty="0"/>
              <a:t> pro </a:t>
            </a:r>
            <a:r>
              <a:rPr lang="en-US" sz="1800" dirty="0" err="1"/>
              <a:t>hojení</a:t>
            </a:r>
            <a:r>
              <a:rPr lang="en-US" sz="1800" dirty="0"/>
              <a:t> </a:t>
            </a:r>
            <a:r>
              <a:rPr lang="en-US" sz="1800" dirty="0" err="1"/>
              <a:t>fraktury</a:t>
            </a:r>
            <a:endParaRPr lang="en-US" sz="1800" dirty="0" err="1">
              <a:cs typeface="Calibri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55730"/>
            <a:ext cx="23812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40968"/>
            <a:ext cx="2448272" cy="181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3284984"/>
            <a:ext cx="202203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8" y="5081588"/>
            <a:ext cx="2067694" cy="153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34" y="5135060"/>
            <a:ext cx="1923678" cy="142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135060"/>
            <a:ext cx="1995686" cy="148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194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r>
              <a:rPr lang="en-US" sz="2200" dirty="0"/>
              <a:t>Indi</a:t>
            </a:r>
            <a:r>
              <a:rPr lang="cs-CZ" sz="2200" dirty="0" err="1"/>
              <a:t>kace</a:t>
            </a:r>
            <a:r>
              <a:rPr lang="cs-CZ" sz="2200" dirty="0"/>
              <a:t> k zevní fixaci</a:t>
            </a:r>
            <a:r>
              <a:rPr lang="en-US" sz="2200" dirty="0"/>
              <a:t> (</a:t>
            </a:r>
            <a:r>
              <a:rPr lang="cs-CZ" sz="2200" dirty="0"/>
              <a:t>dočasné nebo definitivní použití</a:t>
            </a:r>
            <a:r>
              <a:rPr lang="en-US" sz="2200" dirty="0"/>
              <a:t>) </a:t>
            </a:r>
          </a:p>
          <a:p>
            <a:r>
              <a:rPr lang="en-US" sz="1600" dirty="0"/>
              <a:t>O</a:t>
            </a:r>
            <a:r>
              <a:rPr lang="cs-CZ" sz="1600" dirty="0" err="1"/>
              <a:t>tevřené</a:t>
            </a:r>
            <a:r>
              <a:rPr lang="cs-CZ" sz="1600" dirty="0"/>
              <a:t> zlomeniny s poraněním měkkých tkání</a:t>
            </a:r>
            <a:r>
              <a:rPr lang="en-US" sz="1600" dirty="0"/>
              <a:t> ( </a:t>
            </a:r>
            <a:r>
              <a:rPr lang="en-US" sz="1600" dirty="0" err="1"/>
              <a:t>typ</a:t>
            </a:r>
            <a:r>
              <a:rPr lang="en-US" sz="1600" dirty="0"/>
              <a:t> II </a:t>
            </a:r>
            <a:r>
              <a:rPr lang="cs-CZ" sz="1600" dirty="0"/>
              <a:t>nebo</a:t>
            </a:r>
            <a:r>
              <a:rPr lang="en-US" sz="1600" dirty="0"/>
              <a:t> III o</a:t>
            </a:r>
            <a:r>
              <a:rPr lang="cs-CZ" sz="1600" dirty="0" err="1"/>
              <a:t>tevřené</a:t>
            </a:r>
            <a:r>
              <a:rPr lang="cs-CZ" sz="1600" dirty="0"/>
              <a:t> fraktury</a:t>
            </a:r>
            <a:r>
              <a:rPr lang="en-US" sz="1600" dirty="0"/>
              <a:t>)</a:t>
            </a:r>
          </a:p>
          <a:p>
            <a:pPr>
              <a:buFont typeface="Arial"/>
              <a:buChar char="•"/>
            </a:pPr>
            <a:r>
              <a:rPr lang="cs-CZ" sz="1600" dirty="0"/>
              <a:t>Poranění měkkých tkání</a:t>
            </a:r>
            <a:r>
              <a:rPr lang="en-US" sz="1600" dirty="0"/>
              <a:t> (</a:t>
            </a:r>
            <a:r>
              <a:rPr lang="cs-CZ" sz="1600" dirty="0"/>
              <a:t>popáleniny, otok masivní …</a:t>
            </a:r>
            <a:r>
              <a:rPr lang="en-US" sz="1600" dirty="0"/>
              <a:t>) </a:t>
            </a:r>
          </a:p>
          <a:p>
            <a:pPr>
              <a:buFont typeface="Arial"/>
              <a:buChar char="•"/>
            </a:pPr>
            <a:r>
              <a:rPr lang="cs-CZ" sz="1600" dirty="0"/>
              <a:t>Zlomeniny pánve</a:t>
            </a:r>
            <a:endParaRPr lang="en-US" sz="1600" dirty="0"/>
          </a:p>
          <a:p>
            <a:pPr>
              <a:buFont typeface="Arial"/>
              <a:buChar char="•"/>
            </a:pPr>
            <a:r>
              <a:rPr lang="cs-CZ" sz="1600" dirty="0"/>
              <a:t>Kominutivní a nestabilní zlomeniny</a:t>
            </a:r>
            <a:endParaRPr lang="en-US" sz="1600" dirty="0"/>
          </a:p>
          <a:p>
            <a:pPr>
              <a:buFont typeface="Arial"/>
              <a:buChar char="•"/>
            </a:pPr>
            <a:r>
              <a:rPr lang="cs-CZ" sz="1600" dirty="0"/>
              <a:t>Zlomeniny spojené s kostním defektem</a:t>
            </a:r>
            <a:endParaRPr lang="en-US" sz="1600" dirty="0"/>
          </a:p>
          <a:p>
            <a:pPr>
              <a:buFont typeface="Arial"/>
              <a:buChar char="•"/>
            </a:pPr>
            <a:r>
              <a:rPr lang="cs-CZ" sz="1600" dirty="0"/>
              <a:t>Procedury prodlužující kost</a:t>
            </a:r>
            <a:endParaRPr lang="en-US" sz="1600" dirty="0"/>
          </a:p>
          <a:p>
            <a:pPr>
              <a:buFont typeface="Arial"/>
              <a:buChar char="•"/>
            </a:pPr>
            <a:r>
              <a:rPr lang="cs-CZ" sz="1600" dirty="0"/>
              <a:t>Zlomeniny asociované s pakloubem nebo </a:t>
            </a:r>
            <a:r>
              <a:rPr lang="cs-CZ" sz="1600" dirty="0" err="1"/>
              <a:t>infektem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3521968" cy="234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94356"/>
            <a:ext cx="3877772" cy="234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721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Osteosyntéza - Komplikace</a:t>
            </a:r>
            <a:endParaRPr lang="cs-CZ" dirty="0">
              <a:solidFill>
                <a:schemeClr val="tx2"/>
              </a:solidFill>
              <a:cs typeface="Calibri"/>
            </a:endParaRPr>
          </a:p>
          <a:p>
            <a:r>
              <a:rPr lang="cs-CZ" sz="2400" dirty="0"/>
              <a:t>krvácení</a:t>
            </a:r>
          </a:p>
          <a:p>
            <a:r>
              <a:rPr lang="cs-CZ" sz="2400" dirty="0"/>
              <a:t>Poranění nervů, šlach, cév</a:t>
            </a:r>
          </a:p>
          <a:p>
            <a:r>
              <a:rPr lang="cs-CZ" sz="2400" dirty="0"/>
              <a:t>Perioperační nová fraktura</a:t>
            </a:r>
          </a:p>
          <a:p>
            <a:r>
              <a:rPr lang="cs-CZ" sz="2400" dirty="0" err="1"/>
              <a:t>Kompartment</a:t>
            </a:r>
            <a:r>
              <a:rPr lang="cs-CZ" sz="2400" dirty="0"/>
              <a:t> syndrom</a:t>
            </a:r>
          </a:p>
          <a:p>
            <a:r>
              <a:rPr lang="cs-CZ" sz="2400" dirty="0"/>
              <a:t>Nedostatečná repozice</a:t>
            </a:r>
          </a:p>
          <a:p>
            <a:r>
              <a:rPr lang="cs-CZ" sz="2400" dirty="0"/>
              <a:t>Redislokace</a:t>
            </a:r>
          </a:p>
          <a:p>
            <a:r>
              <a:rPr lang="cs-CZ" sz="2400" dirty="0"/>
              <a:t>Iritace </a:t>
            </a:r>
            <a:r>
              <a:rPr lang="cs-CZ" sz="2400" dirty="0" err="1"/>
              <a:t>implatovaným</a:t>
            </a:r>
            <a:r>
              <a:rPr lang="cs-CZ" sz="2400" dirty="0"/>
              <a:t> materiálem</a:t>
            </a:r>
          </a:p>
          <a:p>
            <a:r>
              <a:rPr lang="cs-CZ" sz="2400" dirty="0"/>
              <a:t>Pakloub  - </a:t>
            </a:r>
            <a:r>
              <a:rPr lang="cs-CZ" sz="2400" dirty="0" err="1"/>
              <a:t>nonunion</a:t>
            </a:r>
            <a:endParaRPr lang="cs-CZ" sz="2400" dirty="0"/>
          </a:p>
          <a:p>
            <a:r>
              <a:rPr lang="cs-CZ" sz="2400" dirty="0"/>
              <a:t>Infekce – rána/kost</a:t>
            </a:r>
          </a:p>
          <a:p>
            <a:r>
              <a:rPr lang="cs-CZ" sz="2400" dirty="0"/>
              <a:t>Ztuhlost kloubů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2776"/>
            <a:ext cx="1659366" cy="132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8" r="16576"/>
          <a:stretch/>
        </p:blipFill>
        <p:spPr bwMode="auto">
          <a:xfrm>
            <a:off x="7524328" y="1412776"/>
            <a:ext cx="1164177" cy="19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672" y="2924944"/>
            <a:ext cx="1573790" cy="210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283" y="5450273"/>
            <a:ext cx="2796357" cy="13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866" y="5253719"/>
            <a:ext cx="2448272" cy="135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495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Závěr</a:t>
            </a:r>
            <a:r>
              <a:rPr lang="cs-CZ" dirty="0"/>
              <a:t> 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cs-CZ" dirty="0" err="1"/>
              <a:t>Respe</a:t>
            </a:r>
            <a:r>
              <a:rPr lang="cs-CZ" altLang="cs-CZ" dirty="0" err="1"/>
              <a:t>kt</a:t>
            </a:r>
            <a:r>
              <a:rPr lang="cs-CZ" altLang="cs-CZ" dirty="0"/>
              <a:t> k měkkým tkáním</a:t>
            </a:r>
            <a:endParaRPr lang="en-US" altLang="cs-CZ" dirty="0"/>
          </a:p>
          <a:p>
            <a:r>
              <a:rPr lang="cs-CZ" altLang="cs-CZ" dirty="0"/>
              <a:t>Výběr vhodné fixační techniky</a:t>
            </a:r>
            <a:endParaRPr lang="en-US" altLang="cs-CZ" dirty="0"/>
          </a:p>
          <a:p>
            <a:r>
              <a:rPr lang="cs-CZ" altLang="cs-CZ" dirty="0"/>
              <a:t>Dosažení</a:t>
            </a:r>
            <a:r>
              <a:rPr lang="en-US" altLang="cs-CZ" dirty="0"/>
              <a:t> </a:t>
            </a:r>
            <a:r>
              <a:rPr lang="cs-CZ" altLang="cs-CZ" dirty="0"/>
              <a:t>délky</a:t>
            </a:r>
            <a:r>
              <a:rPr lang="en-US" altLang="cs-CZ" dirty="0"/>
              <a:t>, </a:t>
            </a:r>
            <a:r>
              <a:rPr lang="cs-CZ" altLang="cs-CZ" dirty="0"/>
              <a:t> osy</a:t>
            </a:r>
            <a:r>
              <a:rPr lang="en-US" altLang="cs-CZ" dirty="0"/>
              <a:t>,</a:t>
            </a:r>
            <a:r>
              <a:rPr lang="cs-CZ" altLang="cs-CZ" dirty="0"/>
              <a:t> </a:t>
            </a:r>
            <a:r>
              <a:rPr lang="en-US" altLang="cs-CZ" dirty="0" err="1"/>
              <a:t>rota</a:t>
            </a:r>
            <a:r>
              <a:rPr lang="cs-CZ" altLang="cs-CZ" dirty="0" err="1"/>
              <a:t>ce</a:t>
            </a:r>
            <a:r>
              <a:rPr lang="cs-CZ" altLang="cs-CZ" dirty="0"/>
              <a:t> – </a:t>
            </a:r>
            <a:r>
              <a:rPr lang="cs-CZ" altLang="cs-CZ" dirty="0" err="1"/>
              <a:t>diafyz</a:t>
            </a:r>
            <a:r>
              <a:rPr lang="cs-CZ" altLang="cs-CZ" dirty="0"/>
              <a:t>. fraktury anatomická </a:t>
            </a:r>
            <a:r>
              <a:rPr lang="cs-CZ" altLang="cs-CZ" dirty="0" err="1"/>
              <a:t>intraartikulární</a:t>
            </a:r>
            <a:r>
              <a:rPr lang="cs-CZ" altLang="cs-CZ" dirty="0"/>
              <a:t> repozice</a:t>
            </a:r>
            <a:r>
              <a:rPr lang="en-US" altLang="cs-CZ" dirty="0"/>
              <a:t> </a:t>
            </a:r>
            <a:r>
              <a:rPr lang="cs-CZ" altLang="cs-CZ" dirty="0"/>
              <a:t>umožňující</a:t>
            </a:r>
            <a:r>
              <a:rPr lang="en-US" altLang="cs-CZ" dirty="0"/>
              <a:t> </a:t>
            </a:r>
            <a:r>
              <a:rPr lang="cs-CZ" altLang="cs-CZ" dirty="0"/>
              <a:t>brzký pohyb</a:t>
            </a:r>
            <a:endParaRPr lang="en-US" altLang="cs-CZ" dirty="0"/>
          </a:p>
          <a:p>
            <a:r>
              <a:rPr lang="cs-CZ" altLang="cs-CZ" dirty="0"/>
              <a:t>Pochopení</a:t>
            </a:r>
            <a:r>
              <a:rPr lang="en-US" altLang="cs-CZ" dirty="0"/>
              <a:t> </a:t>
            </a:r>
            <a:r>
              <a:rPr lang="cs-CZ" altLang="cs-CZ" dirty="0"/>
              <a:t>„</a:t>
            </a:r>
            <a:r>
              <a:rPr lang="en-US" altLang="cs-CZ" dirty="0"/>
              <a:t>requirements and limitations</a:t>
            </a:r>
            <a:r>
              <a:rPr lang="cs-CZ" altLang="cs-CZ" dirty="0"/>
              <a:t>“</a:t>
            </a:r>
            <a:r>
              <a:rPr lang="en-US" altLang="cs-CZ" dirty="0"/>
              <a:t> </a:t>
            </a:r>
            <a:r>
              <a:rPr lang="cs-CZ" altLang="cs-CZ" dirty="0"/>
              <a:t>každé fixační techniky</a:t>
            </a:r>
          </a:p>
          <a:p>
            <a:r>
              <a:rPr lang="cs-CZ" altLang="cs-CZ" dirty="0"/>
              <a:t>Pochopení</a:t>
            </a:r>
            <a:r>
              <a:rPr lang="en-US" altLang="cs-CZ" dirty="0"/>
              <a:t> </a:t>
            </a:r>
            <a:r>
              <a:rPr lang="cs-CZ" altLang="cs-CZ" dirty="0"/>
              <a:t>„</a:t>
            </a:r>
            <a:r>
              <a:rPr lang="en-US" altLang="cs-CZ" dirty="0"/>
              <a:t>requirements and limitations</a:t>
            </a:r>
            <a:r>
              <a:rPr lang="cs-CZ" altLang="cs-CZ" dirty="0"/>
              <a:t>“</a:t>
            </a:r>
            <a:r>
              <a:rPr lang="en-US" altLang="cs-CZ" dirty="0"/>
              <a:t> </a:t>
            </a:r>
            <a:r>
              <a:rPr lang="cs-CZ" altLang="cs-CZ" dirty="0"/>
              <a:t>každého pacienta</a:t>
            </a:r>
          </a:p>
          <a:p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8104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dirty="0"/>
              <a:t>Faktory  </a:t>
            </a:r>
            <a:r>
              <a:rPr lang="cs-CZ" dirty="0" err="1"/>
              <a:t>ovlyvňující</a:t>
            </a:r>
            <a:r>
              <a:rPr lang="cs-CZ" dirty="0"/>
              <a:t> hojení zlomenin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2" t="16291" r="34470" b="15638"/>
          <a:stretch/>
        </p:blipFill>
        <p:spPr bwMode="auto">
          <a:xfrm>
            <a:off x="1932079" y="1555334"/>
            <a:ext cx="4605747" cy="470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406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r>
              <a:rPr lang="cs-CZ" sz="2000" dirty="0"/>
              <a:t>Léčba zlomenin</a:t>
            </a:r>
            <a:r>
              <a:rPr lang="en-US" sz="2000" dirty="0"/>
              <a:t> </a:t>
            </a:r>
            <a:r>
              <a:rPr lang="cs-CZ" sz="2000" dirty="0"/>
              <a:t>– konzervativní a operační</a:t>
            </a:r>
            <a:r>
              <a:rPr lang="en-US" sz="2000" dirty="0"/>
              <a:t> 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Konzervativní přístup: </a:t>
            </a:r>
          </a:p>
          <a:p>
            <a:r>
              <a:rPr lang="cs-CZ" sz="2000" dirty="0"/>
              <a:t>– zavřená repozice (v případě dislokace)</a:t>
            </a:r>
          </a:p>
          <a:p>
            <a:r>
              <a:rPr lang="cs-CZ" sz="2000" dirty="0"/>
              <a:t>– imobilizace (dlaha/cirkulární sádrová fixace) </a:t>
            </a:r>
            <a:endParaRPr lang="cs-CZ" sz="2000" baseline="30000" dirty="0"/>
          </a:p>
          <a:p>
            <a:endParaRPr lang="cs-CZ" sz="2000" dirty="0"/>
          </a:p>
          <a:p>
            <a:r>
              <a:rPr lang="cs-CZ" sz="2000" dirty="0"/>
              <a:t>Dětské fraktury jsou obecně jsou léčeny neoperačně </a:t>
            </a:r>
          </a:p>
          <a:p>
            <a:pPr marL="0" indent="0">
              <a:buNone/>
            </a:pPr>
            <a:r>
              <a:rPr lang="cs-CZ" sz="2000" baseline="30000" dirty="0"/>
              <a:t>	-</a:t>
            </a:r>
            <a:r>
              <a:rPr lang="cs-CZ" sz="2000" dirty="0"/>
              <a:t> </a:t>
            </a:r>
            <a:r>
              <a:rPr lang="cs-CZ" sz="2000" dirty="0" err="1"/>
              <a:t>remodelační</a:t>
            </a:r>
            <a:r>
              <a:rPr lang="cs-CZ" sz="2000" dirty="0"/>
              <a:t> potenciál</a:t>
            </a:r>
            <a:r>
              <a:rPr lang="en-US" sz="2000" baseline="30000" dirty="0"/>
              <a:t> </a:t>
            </a:r>
            <a:endParaRPr lang="cs-CZ" sz="2000" dirty="0"/>
          </a:p>
        </p:txBody>
      </p:sp>
      <p:sp>
        <p:nvSpPr>
          <p:cNvPr id="4" name="AutoShape 2" descr="https://www2.aofoundation.org/AOFileServerSurgery/MyPortalFiles?FilePath=/Surgery/en/_img/23/23_P300_i040_540.png"/>
          <p:cNvSpPr>
            <a:spLocks noChangeAspect="1" noChangeArrowheads="1"/>
          </p:cNvSpPr>
          <p:nvPr/>
        </p:nvSpPr>
        <p:spPr bwMode="auto">
          <a:xfrm>
            <a:off x="63500" y="-136525"/>
            <a:ext cx="5143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06624"/>
            <a:ext cx="1954886" cy="144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353" y="4004563"/>
            <a:ext cx="1863178" cy="138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19" y="3944534"/>
            <a:ext cx="1944216" cy="144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047" y="3741398"/>
            <a:ext cx="2492681" cy="184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262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721499"/>
          </a:xfrm>
        </p:spPr>
        <p:txBody>
          <a:bodyPr>
            <a:noAutofit/>
          </a:bodyPr>
          <a:lstStyle/>
          <a:p>
            <a:r>
              <a:rPr lang="cs-CZ" sz="1600" i="1" dirty="0"/>
              <a:t>Nedostatečná zavřená repozice -  může vyžadovat operační řešení</a:t>
            </a:r>
          </a:p>
          <a:p>
            <a:r>
              <a:rPr lang="cs-CZ" sz="1800" b="1" i="1" dirty="0"/>
              <a:t>Indikace k operačnímu řešení</a:t>
            </a:r>
            <a:r>
              <a:rPr lang="cs-CZ" sz="1600" i="1" dirty="0"/>
              <a:t>:</a:t>
            </a:r>
            <a:endParaRPr lang="en-US" sz="1600" i="1" dirty="0"/>
          </a:p>
          <a:p>
            <a:r>
              <a:rPr lang="cs-CZ" sz="1600" dirty="0"/>
              <a:t>Selhání konzervativního léčení</a:t>
            </a:r>
            <a:endParaRPr lang="en-US" sz="1600" dirty="0"/>
          </a:p>
          <a:p>
            <a:r>
              <a:rPr lang="cs-CZ" sz="1600" dirty="0"/>
              <a:t>Nestabilní fraktury  -  bez retence v původním postavení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Dis</a:t>
            </a:r>
            <a:r>
              <a:rPr lang="cs-CZ" sz="1600" dirty="0" err="1"/>
              <a:t>lokované</a:t>
            </a:r>
            <a:r>
              <a:rPr lang="en-US" sz="1600" dirty="0"/>
              <a:t> intra-</a:t>
            </a:r>
            <a:r>
              <a:rPr lang="en-US" sz="1600" dirty="0" err="1"/>
              <a:t>arti</a:t>
            </a:r>
            <a:r>
              <a:rPr lang="cs-CZ" sz="1600" dirty="0"/>
              <a:t>k</a:t>
            </a:r>
            <a:r>
              <a:rPr lang="en-US" sz="1600" dirty="0" err="1"/>
              <a:t>ular</a:t>
            </a:r>
            <a:r>
              <a:rPr lang="cs-CZ" sz="1600" dirty="0"/>
              <a:t>ní</a:t>
            </a:r>
            <a:r>
              <a:rPr lang="en-US" sz="1600" dirty="0"/>
              <a:t> </a:t>
            </a:r>
            <a:r>
              <a:rPr lang="cs-CZ" sz="1600" dirty="0"/>
              <a:t>zlomeniny</a:t>
            </a:r>
            <a:r>
              <a:rPr lang="en-US" sz="1600" dirty="0"/>
              <a:t> (&gt;2 mm) </a:t>
            </a:r>
          </a:p>
          <a:p>
            <a:r>
              <a:rPr lang="cs-CZ" sz="1600" dirty="0"/>
              <a:t>Zlomeniny s nízkým hojivým potenciálem při konzervativní terapii. </a:t>
            </a:r>
          </a:p>
          <a:p>
            <a:pPr marL="0" indent="0">
              <a:buNone/>
            </a:pPr>
            <a:r>
              <a:rPr lang="cs-CZ" sz="1600" dirty="0"/>
              <a:t>      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  <a:hlinkClick r:id="rId2"/>
              </a:rPr>
              <a:t>femoral neck fractures</a:t>
            </a:r>
            <a:r>
              <a:rPr lang="en-US" sz="1600" dirty="0">
                <a:solidFill>
                  <a:srgbClr val="002060"/>
                </a:solidFill>
              </a:rPr>
              <a:t>) </a:t>
            </a:r>
            <a:endParaRPr lang="cs-CZ" sz="1600" dirty="0">
              <a:solidFill>
                <a:srgbClr val="002060"/>
              </a:solidFill>
            </a:endParaRPr>
          </a:p>
          <a:p>
            <a:endParaRPr lang="cs-CZ" sz="1600" baseline="30000" dirty="0">
              <a:solidFill>
                <a:srgbClr val="002060"/>
              </a:solidFill>
            </a:endParaRPr>
          </a:p>
          <a:p>
            <a:endParaRPr lang="cs-CZ" sz="1600" baseline="30000" dirty="0">
              <a:solidFill>
                <a:srgbClr val="002060"/>
              </a:solidFill>
            </a:endParaRPr>
          </a:p>
          <a:p>
            <a:endParaRPr lang="cs-CZ" sz="1600" baseline="30000" dirty="0"/>
          </a:p>
          <a:p>
            <a:pPr marL="0" indent="0">
              <a:buNone/>
            </a:pPr>
            <a:endParaRPr lang="cs-CZ" sz="1600" baseline="30000" dirty="0"/>
          </a:p>
          <a:p>
            <a:pPr marL="0" indent="0">
              <a:buNone/>
            </a:pPr>
            <a:endParaRPr lang="cs-CZ" sz="1600" baseline="30000" dirty="0"/>
          </a:p>
          <a:p>
            <a:pPr marL="0" indent="0">
              <a:buNone/>
            </a:pPr>
            <a:endParaRPr lang="cs-CZ" sz="1600" baseline="300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9" t="35011" r="32452" b="8092"/>
          <a:stretch/>
        </p:blipFill>
        <p:spPr bwMode="auto">
          <a:xfrm>
            <a:off x="919088" y="1592492"/>
            <a:ext cx="1171986" cy="158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6" t="25508" r="37620" b="14763"/>
          <a:stretch/>
        </p:blipFill>
        <p:spPr bwMode="auto">
          <a:xfrm>
            <a:off x="2411760" y="1556792"/>
            <a:ext cx="1234527" cy="158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4" t="25451" r="36595" b="15903"/>
          <a:stretch/>
        </p:blipFill>
        <p:spPr bwMode="auto">
          <a:xfrm>
            <a:off x="5210605" y="1555155"/>
            <a:ext cx="1214668" cy="162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0" t="26575" r="39650" b="15541"/>
          <a:stretch/>
        </p:blipFill>
        <p:spPr bwMode="auto">
          <a:xfrm>
            <a:off x="6853665" y="1555155"/>
            <a:ext cx="1174719" cy="161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9" t="25728" r="27246" b="6630"/>
          <a:stretch/>
        </p:blipFill>
        <p:spPr bwMode="auto">
          <a:xfrm>
            <a:off x="827584" y="4293096"/>
            <a:ext cx="2273619" cy="192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6" t="35206" r="39004" b="24165"/>
          <a:stretch/>
        </p:blipFill>
        <p:spPr bwMode="auto">
          <a:xfrm>
            <a:off x="3269171" y="4293096"/>
            <a:ext cx="2022909" cy="19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7" t="18145" r="30338" b="11462"/>
          <a:stretch/>
        </p:blipFill>
        <p:spPr bwMode="auto">
          <a:xfrm>
            <a:off x="5724128" y="4271379"/>
            <a:ext cx="1980245" cy="196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192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39083"/>
          </a:xfrm>
        </p:spPr>
        <p:txBody>
          <a:bodyPr>
            <a:normAutofit/>
          </a:bodyPr>
          <a:lstStyle/>
          <a:p>
            <a:r>
              <a:rPr lang="cs-CZ" sz="2400" dirty="0"/>
              <a:t>Velké </a:t>
            </a:r>
            <a:r>
              <a:rPr lang="cs-CZ" sz="2400" dirty="0" err="1"/>
              <a:t>avulzní</a:t>
            </a:r>
            <a:r>
              <a:rPr lang="cs-CZ" sz="2400" dirty="0"/>
              <a:t> fraktury s</a:t>
            </a:r>
            <a:r>
              <a:rPr lang="en-US" sz="2400" dirty="0"/>
              <a:t> </a:t>
            </a:r>
            <a:r>
              <a:rPr lang="cs-CZ" sz="2400" dirty="0"/>
              <a:t>úponem svalu/šlachy</a:t>
            </a:r>
            <a:r>
              <a:rPr lang="en-US" sz="2400" dirty="0"/>
              <a:t> </a:t>
            </a:r>
            <a:r>
              <a:rPr lang="cs-CZ" sz="2400" dirty="0">
                <a:solidFill>
                  <a:srgbClr val="002060"/>
                </a:solidFill>
              </a:rPr>
              <a:t>(</a:t>
            </a:r>
            <a:r>
              <a:rPr lang="en-US" sz="2400" dirty="0">
                <a:solidFill>
                  <a:srgbClr val="002060"/>
                </a:solidFill>
                <a:hlinkClick r:id="rId2"/>
              </a:rPr>
              <a:t>patella fracture</a:t>
            </a:r>
            <a:r>
              <a:rPr lang="en-US" sz="2400" dirty="0">
                <a:solidFill>
                  <a:srgbClr val="002060"/>
                </a:solidFill>
              </a:rPr>
              <a:t>)</a:t>
            </a:r>
            <a:endParaRPr lang="cs-CZ" sz="2400" dirty="0">
              <a:solidFill>
                <a:srgbClr val="002060"/>
              </a:solidFill>
            </a:endParaRPr>
          </a:p>
          <a:p>
            <a:endParaRPr lang="cs-CZ" sz="2400" dirty="0">
              <a:solidFill>
                <a:srgbClr val="002060"/>
              </a:solidFill>
            </a:endParaRPr>
          </a:p>
          <a:p>
            <a:endParaRPr lang="cs-CZ" sz="2400" dirty="0">
              <a:solidFill>
                <a:srgbClr val="002060"/>
              </a:solidFill>
            </a:endParaRPr>
          </a:p>
          <a:p>
            <a:endParaRPr lang="cs-CZ" sz="2400" dirty="0">
              <a:solidFill>
                <a:srgbClr val="002060"/>
              </a:solidFill>
            </a:endParaRP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  <a:p>
            <a:r>
              <a:rPr lang="cs-CZ" sz="2200" dirty="0"/>
              <a:t>Patologické zlomeniny</a:t>
            </a:r>
            <a:endParaRPr lang="en-US" sz="2200" dirty="0"/>
          </a:p>
          <a:p>
            <a:r>
              <a:rPr lang="cs-CZ" sz="2200" dirty="0"/>
              <a:t>Mnohočetné poranění s frakturami</a:t>
            </a:r>
            <a:r>
              <a:rPr lang="en-US" sz="2200" dirty="0"/>
              <a:t> p</a:t>
            </a:r>
            <a:r>
              <a:rPr lang="cs-CZ" sz="2200" dirty="0" err="1"/>
              <a:t>ánve</a:t>
            </a:r>
            <a:r>
              <a:rPr lang="en-US" sz="2200" dirty="0"/>
              <a:t>, </a:t>
            </a:r>
            <a:r>
              <a:rPr lang="en-US" sz="2200" dirty="0" err="1"/>
              <a:t>fe</a:t>
            </a:r>
            <a:r>
              <a:rPr lang="cs-CZ" sz="2200" dirty="0"/>
              <a:t>muru</a:t>
            </a:r>
            <a:r>
              <a:rPr lang="en-US" sz="2200" dirty="0"/>
              <a:t> </a:t>
            </a:r>
            <a:r>
              <a:rPr lang="cs-CZ" sz="2200" dirty="0"/>
              <a:t>a obratlů</a:t>
            </a:r>
            <a:r>
              <a:rPr lang="en-US" sz="2200" dirty="0"/>
              <a:t> </a:t>
            </a:r>
          </a:p>
          <a:p>
            <a:r>
              <a:rPr lang="cs-CZ" sz="2200" dirty="0"/>
              <a:t>Nestabilní otevřené fraktury</a:t>
            </a:r>
            <a:r>
              <a:rPr lang="en-US" sz="2200" dirty="0"/>
              <a:t>, </a:t>
            </a:r>
            <a:r>
              <a:rPr lang="cs-CZ" sz="2200" dirty="0"/>
              <a:t> otevřené fraktury</a:t>
            </a:r>
            <a:r>
              <a:rPr lang="en-US" sz="2200" dirty="0"/>
              <a:t> II </a:t>
            </a:r>
            <a:r>
              <a:rPr lang="cs-CZ" sz="2200" dirty="0"/>
              <a:t>nebo</a:t>
            </a:r>
            <a:r>
              <a:rPr lang="en-US" sz="2200" dirty="0"/>
              <a:t> III </a:t>
            </a:r>
            <a:r>
              <a:rPr lang="cs-CZ" sz="2200" dirty="0"/>
              <a:t>typu</a:t>
            </a:r>
            <a:endParaRPr lang="en-US" sz="2200" dirty="0"/>
          </a:p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321" y="1124743"/>
            <a:ext cx="1849760" cy="173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8"/>
          <a:stretch/>
        </p:blipFill>
        <p:spPr bwMode="auto">
          <a:xfrm>
            <a:off x="4713798" y="1086317"/>
            <a:ext cx="1767394" cy="178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37112"/>
            <a:ext cx="3194998" cy="216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846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r>
              <a:rPr lang="cs-CZ" sz="2000" dirty="0"/>
              <a:t>Zlomeniny u osob u kterých by prolongovaná imobilizace byla vysoce riziková </a:t>
            </a:r>
            <a:r>
              <a:rPr lang="en-US" sz="2000" dirty="0"/>
              <a:t> (</a:t>
            </a:r>
            <a:r>
              <a:rPr lang="cs-CZ" sz="2000" dirty="0"/>
              <a:t>starší  pacienti - </a:t>
            </a:r>
            <a:r>
              <a:rPr lang="en-US" sz="2000" dirty="0"/>
              <a:t> </a:t>
            </a:r>
            <a:r>
              <a:rPr lang="en-US" sz="2000" dirty="0">
                <a:hlinkClick r:id="rId2"/>
              </a:rPr>
              <a:t>proximal femur</a:t>
            </a:r>
            <a:r>
              <a:rPr lang="en-US" sz="2000" dirty="0"/>
              <a:t> fractures ) </a:t>
            </a:r>
          </a:p>
          <a:p>
            <a:r>
              <a:rPr lang="cs-CZ" sz="2000" dirty="0"/>
              <a:t>Zlomeniny v růstových zónách u </a:t>
            </a:r>
            <a:r>
              <a:rPr lang="cs-CZ" sz="2000" dirty="0" err="1"/>
              <a:t>detí</a:t>
            </a:r>
            <a:r>
              <a:rPr lang="cs-CZ" sz="2000" dirty="0"/>
              <a:t> které můžou </a:t>
            </a:r>
            <a:r>
              <a:rPr lang="cs-CZ" sz="2000" dirty="0" err="1"/>
              <a:t>spůsobit</a:t>
            </a:r>
            <a:r>
              <a:rPr lang="cs-CZ" sz="2000" dirty="0"/>
              <a:t> poruchy růstu </a:t>
            </a:r>
          </a:p>
          <a:p>
            <a:pPr marL="0" indent="0">
              <a:buNone/>
            </a:pPr>
            <a:r>
              <a:rPr lang="cs-CZ" sz="2000" dirty="0"/>
              <a:t>      (</a:t>
            </a:r>
            <a:r>
              <a:rPr lang="en-US" sz="2000" dirty="0">
                <a:hlinkClick r:id="rId3"/>
              </a:rPr>
              <a:t>Salter-Harris types III-V</a:t>
            </a:r>
            <a:r>
              <a:rPr lang="en-US" sz="2000" dirty="0"/>
              <a:t>) 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en-US" sz="2000" dirty="0"/>
          </a:p>
          <a:p>
            <a:r>
              <a:rPr lang="en-US" sz="2000" dirty="0"/>
              <a:t>Nonunion</a:t>
            </a:r>
            <a:r>
              <a:rPr lang="cs-CZ" sz="2000" dirty="0"/>
              <a:t> (paklouby)</a:t>
            </a:r>
            <a:r>
              <a:rPr lang="en-US" sz="2000" dirty="0"/>
              <a:t> </a:t>
            </a:r>
            <a:r>
              <a:rPr lang="cs-CZ" sz="2000" dirty="0"/>
              <a:t>nebo</a:t>
            </a:r>
            <a:r>
              <a:rPr lang="en-US" sz="2000" dirty="0"/>
              <a:t> </a:t>
            </a:r>
            <a:r>
              <a:rPr lang="en-US" sz="2000" dirty="0" err="1"/>
              <a:t>malunion</a:t>
            </a:r>
            <a:r>
              <a:rPr lang="cs-CZ" sz="2000" dirty="0"/>
              <a:t> (zlomeniny zhojené v nesprávném postavení)</a:t>
            </a:r>
            <a:r>
              <a:rPr lang="en-US" sz="2000" dirty="0"/>
              <a:t> </a:t>
            </a:r>
            <a:r>
              <a:rPr lang="cs-CZ" sz="2000" dirty="0"/>
              <a:t>u kterých selhává neoperační přístup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79" y="2132856"/>
            <a:ext cx="3410322" cy="161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25144"/>
            <a:ext cx="2205807" cy="188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898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r>
              <a:rPr lang="cs-CZ" sz="2200" i="1" dirty="0"/>
              <a:t>Kontraindikace k operačnímu přístupu</a:t>
            </a:r>
            <a:r>
              <a:rPr lang="en-US" sz="2200" i="1" dirty="0"/>
              <a:t>:</a:t>
            </a:r>
          </a:p>
          <a:p>
            <a:r>
              <a:rPr lang="en-US" sz="2200" dirty="0"/>
              <a:t>A</a:t>
            </a:r>
            <a:r>
              <a:rPr lang="cs-CZ" sz="2200" dirty="0" err="1"/>
              <a:t>ktivní</a:t>
            </a:r>
            <a:r>
              <a:rPr lang="cs-CZ" sz="2200" dirty="0"/>
              <a:t> infekce</a:t>
            </a:r>
            <a:r>
              <a:rPr lang="en-US" sz="2200" dirty="0"/>
              <a:t> (lo</a:t>
            </a:r>
            <a:r>
              <a:rPr lang="cs-CZ" sz="2200" dirty="0" err="1"/>
              <a:t>kální</a:t>
            </a:r>
            <a:r>
              <a:rPr lang="cs-CZ" sz="2200" dirty="0"/>
              <a:t> nebo systémová</a:t>
            </a:r>
            <a:r>
              <a:rPr lang="en-US" sz="2200" dirty="0"/>
              <a:t>) </a:t>
            </a:r>
            <a:r>
              <a:rPr lang="cs-CZ" sz="2200" dirty="0"/>
              <a:t>nebo</a:t>
            </a:r>
            <a:r>
              <a:rPr lang="en-US" sz="2200" dirty="0"/>
              <a:t> osteomyelitis </a:t>
            </a:r>
          </a:p>
          <a:p>
            <a:r>
              <a:rPr lang="cs-CZ" sz="2200" dirty="0"/>
              <a:t>Stav měkkých tkání nad zlomeninou který limituje operační přístup (rizikový kožní kryt v důsledku úrazu, masivního otoku, popáleniny, infekce, jizvení…)</a:t>
            </a:r>
            <a:endParaRPr lang="en-US" sz="2200" dirty="0"/>
          </a:p>
          <a:p>
            <a:r>
              <a:rPr lang="cs-CZ" sz="2200" dirty="0"/>
              <a:t>Celkový zdravotní stav </a:t>
            </a:r>
            <a:r>
              <a:rPr lang="cs-CZ" sz="2200" dirty="0" err="1"/>
              <a:t>kontraindikujcí</a:t>
            </a:r>
            <a:r>
              <a:rPr lang="cs-CZ" sz="2200" dirty="0"/>
              <a:t> operaci nebo anestezii </a:t>
            </a:r>
            <a:r>
              <a:rPr lang="en-US" sz="2200" dirty="0"/>
              <a:t>(</a:t>
            </a:r>
            <a:r>
              <a:rPr lang="cs-CZ" sz="2200" dirty="0" err="1"/>
              <a:t>napr</a:t>
            </a:r>
            <a:r>
              <a:rPr lang="cs-CZ" sz="2200" dirty="0"/>
              <a:t>.</a:t>
            </a:r>
            <a:r>
              <a:rPr lang="en-US" sz="2200" dirty="0"/>
              <a:t> recent</a:t>
            </a:r>
            <a:r>
              <a:rPr lang="cs-CZ" sz="2200" dirty="0"/>
              <a:t>ní</a:t>
            </a:r>
            <a:r>
              <a:rPr lang="en-US" sz="2200" dirty="0"/>
              <a:t> myocardial</a:t>
            </a:r>
            <a:r>
              <a:rPr lang="cs-CZ" sz="2200" dirty="0"/>
              <a:t>ní infarkt</a:t>
            </a:r>
            <a:r>
              <a:rPr lang="en-US" sz="2200" dirty="0"/>
              <a:t>) </a:t>
            </a:r>
          </a:p>
          <a:p>
            <a:r>
              <a:rPr lang="cs-CZ" sz="2200" dirty="0"/>
              <a:t>Případy kdy amputace končetiny přinese patrně větší benefit a funkčnost nežli pokus o osteosyntézu s nejistým výsledkem</a:t>
            </a:r>
            <a:endParaRPr lang="en-US" sz="2200" dirty="0"/>
          </a:p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720" y="4149080"/>
            <a:ext cx="301370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83" y="4221088"/>
            <a:ext cx="323498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13930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1609</Words>
  <Application>Microsoft Office PowerPoint</Application>
  <PresentationFormat>Předvádění na obrazovce (4:3)</PresentationFormat>
  <Paragraphs>290</Paragraphs>
  <Slides>34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34</vt:i4>
      </vt:variant>
    </vt:vector>
  </HeadingPairs>
  <TitlesOfParts>
    <vt:vector size="36" baseType="lpstr">
      <vt:lpstr>Motiv sady Office</vt:lpstr>
      <vt:lpstr>Motiv Office</vt:lpstr>
      <vt:lpstr>Osteosyntéza - typy, indikace a chirurgické techniky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Zhrnutí...</vt:lpstr>
      <vt:lpstr>Typ fixace</vt:lpstr>
      <vt:lpstr>Repoziční techniky</vt:lpstr>
      <vt:lpstr>Prezentace aplikace PowerPoint</vt:lpstr>
      <vt:lpstr>Prezentace aplikace PowerPoint</vt:lpstr>
      <vt:lpstr>Prezentace aplikace PowerPoint</vt:lpstr>
      <vt:lpstr>Prezentace aplikace PowerPoint</vt:lpstr>
      <vt:lpstr>Kirschnerovy dráty</vt:lpstr>
      <vt:lpstr>Prezentace aplikace PowerPoint</vt:lpstr>
      <vt:lpstr>Dlahy a šrouby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Perkutánní dlahování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Osteosynthesis – types,</dc:title>
  <dc:creator>Petráš Martin</dc:creator>
  <cp:lastModifiedBy>Daniel Ira</cp:lastModifiedBy>
  <cp:revision>125</cp:revision>
  <dcterms:created xsi:type="dcterms:W3CDTF">2019-03-09T18:45:34Z</dcterms:created>
  <dcterms:modified xsi:type="dcterms:W3CDTF">2023-03-15T18:53:57Z</dcterms:modified>
</cp:coreProperties>
</file>