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9" autoAdjust="0"/>
  </p:normalViewPr>
  <p:slideViewPr>
    <p:cSldViewPr>
      <p:cViewPr varScale="1">
        <p:scale>
          <a:sx n="90" d="100"/>
          <a:sy n="90" d="100"/>
        </p:scale>
        <p:origin x="13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š Peřina" userId="e8b1e395-a74c-486d-a5a8-05928ba82ec3" providerId="ADAL" clId="{1C099EA0-EAB3-4EBF-9A5F-515EFFB5F534}"/>
    <pc:docChg chg="modSld">
      <pc:chgData name="Aleš Peřina" userId="e8b1e395-a74c-486d-a5a8-05928ba82ec3" providerId="ADAL" clId="{1C099EA0-EAB3-4EBF-9A5F-515EFFB5F534}" dt="2024-09-26T07:32:59.425" v="85" actId="20577"/>
      <pc:docMkLst>
        <pc:docMk/>
      </pc:docMkLst>
      <pc:sldChg chg="modSp mod">
        <pc:chgData name="Aleš Peřina" userId="e8b1e395-a74c-486d-a5a8-05928ba82ec3" providerId="ADAL" clId="{1C099EA0-EAB3-4EBF-9A5F-515EFFB5F534}" dt="2024-09-26T07:26:47.995" v="14" actId="20577"/>
        <pc:sldMkLst>
          <pc:docMk/>
          <pc:sldMk cId="0" sldId="256"/>
        </pc:sldMkLst>
        <pc:spChg chg="mod">
          <ac:chgData name="Aleš Peřina" userId="e8b1e395-a74c-486d-a5a8-05928ba82ec3" providerId="ADAL" clId="{1C099EA0-EAB3-4EBF-9A5F-515EFFB5F534}" dt="2024-09-26T07:26:47.995" v="14" actId="20577"/>
          <ac:spMkLst>
            <pc:docMk/>
            <pc:sldMk cId="0" sldId="256"/>
            <ac:spMk id="91" creationId="{00000000-0000-0000-0000-000000000000}"/>
          </ac:spMkLst>
        </pc:spChg>
      </pc:sldChg>
      <pc:sldChg chg="modSp mod">
        <pc:chgData name="Aleš Peřina" userId="e8b1e395-a74c-486d-a5a8-05928ba82ec3" providerId="ADAL" clId="{1C099EA0-EAB3-4EBF-9A5F-515EFFB5F534}" dt="2024-09-26T07:32:59.425" v="85" actId="20577"/>
        <pc:sldMkLst>
          <pc:docMk/>
          <pc:sldMk cId="0" sldId="261"/>
        </pc:sldMkLst>
        <pc:spChg chg="mod">
          <ac:chgData name="Aleš Peřina" userId="e8b1e395-a74c-486d-a5a8-05928ba82ec3" providerId="ADAL" clId="{1C099EA0-EAB3-4EBF-9A5F-515EFFB5F534}" dt="2024-09-26T07:32:59.425" v="85" actId="20577"/>
          <ac:spMkLst>
            <pc:docMk/>
            <pc:sldMk cId="0" sldId="261"/>
            <ac:spMk id="125" creationId="{00000000-0000-0000-0000-000000000000}"/>
          </ac:spMkLst>
        </pc:spChg>
      </pc:sldChg>
      <pc:sldChg chg="modSp mod">
        <pc:chgData name="Aleš Peřina" userId="e8b1e395-a74c-486d-a5a8-05928ba82ec3" providerId="ADAL" clId="{1C099EA0-EAB3-4EBF-9A5F-515EFFB5F534}" dt="2024-09-26T07:31:04.989" v="80" actId="20577"/>
        <pc:sldMkLst>
          <pc:docMk/>
          <pc:sldMk cId="0" sldId="263"/>
        </pc:sldMkLst>
        <pc:spChg chg="mod">
          <ac:chgData name="Aleš Peřina" userId="e8b1e395-a74c-486d-a5a8-05928ba82ec3" providerId="ADAL" clId="{1C099EA0-EAB3-4EBF-9A5F-515EFFB5F534}" dt="2024-09-26T07:31:04.989" v="80" actId="20577"/>
          <ac:spMkLst>
            <pc:docMk/>
            <pc:sldMk cId="0" sldId="263"/>
            <ac:spMk id="144" creationId="{00000000-0000-0000-0000-000000000000}"/>
          </ac:spMkLst>
        </pc:spChg>
      </pc:sldChg>
      <pc:sldChg chg="modSp mod">
        <pc:chgData name="Aleš Peřina" userId="e8b1e395-a74c-486d-a5a8-05928ba82ec3" providerId="ADAL" clId="{1C099EA0-EAB3-4EBF-9A5F-515EFFB5F534}" dt="2024-09-26T07:31:36.134" v="81" actId="115"/>
        <pc:sldMkLst>
          <pc:docMk/>
          <pc:sldMk cId="0" sldId="264"/>
        </pc:sldMkLst>
        <pc:spChg chg="mod">
          <ac:chgData name="Aleš Peřina" userId="e8b1e395-a74c-486d-a5a8-05928ba82ec3" providerId="ADAL" clId="{1C099EA0-EAB3-4EBF-9A5F-515EFFB5F534}" dt="2024-09-26T07:31:36.134" v="81" actId="115"/>
          <ac:spMkLst>
            <pc:docMk/>
            <pc:sldMk cId="0" sldId="264"/>
            <ac:spMk id="15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9801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75143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94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A780818-038B-4C22-AFDE-EBDCC50944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56" y="44624"/>
            <a:ext cx="46777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16751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704180-4E13-4529-83FA-EB076C65CC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25685" cy="40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3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62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3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67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ostpotravin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2063552" y="783393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>
              <a:buSzPct val="25000"/>
            </a:pPr>
            <a:r>
              <a:rPr lang="cs-CZ" sz="5400">
                <a:solidFill>
                  <a:schemeClr val="dk2"/>
                </a:solidFill>
              </a:rPr>
              <a:t>HYGIENA VÝŽIVY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1775520" y="2492896"/>
            <a:ext cx="8640960" cy="284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Mgr. </a:t>
            </a:r>
            <a:r>
              <a:rPr lang="cs-CZ" sz="2400" b="1" dirty="0">
                <a:solidFill>
                  <a:srgbClr val="55556F"/>
                </a:solidFill>
              </a:rPr>
              <a:t>Aleš Peřina</a:t>
            </a:r>
            <a:r>
              <a:rPr lang="cs-CZ" sz="2400" dirty="0">
                <a:solidFill>
                  <a:srgbClr val="55556F"/>
                </a:solidFill>
              </a:rPr>
              <a:t>, </a:t>
            </a:r>
            <a:r>
              <a:rPr lang="cs-CZ" sz="2400" dirty="0" err="1">
                <a:solidFill>
                  <a:srgbClr val="55556F"/>
                </a:solidFill>
              </a:rPr>
              <a:t>Ph</a:t>
            </a:r>
            <a:r>
              <a:rPr lang="cs-CZ" sz="2400" dirty="0">
                <a:solidFill>
                  <a:srgbClr val="55556F"/>
                </a:solidFill>
              </a:rPr>
              <a:t>. D.</a:t>
            </a: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UČO 18452</a:t>
            </a:r>
          </a:p>
          <a:p>
            <a:endParaRPr sz="2400" dirty="0">
              <a:solidFill>
                <a:srgbClr val="55556F"/>
              </a:solidFill>
            </a:endParaRP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Ústav veřejného  zdraví LF MU</a:t>
            </a: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Kamenice 5, 625 00 Brno</a:t>
            </a:r>
          </a:p>
          <a:p>
            <a:pPr>
              <a:buSzPct val="25000"/>
            </a:pPr>
            <a:r>
              <a:rPr lang="cs-CZ" sz="2400" dirty="0">
                <a:solidFill>
                  <a:srgbClr val="55556F"/>
                </a:solidFill>
              </a:rPr>
              <a:t>e-mailová adresa: aperina@med.muni.cz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85CCA-7BE0-4968-9792-BD5B0EE9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Hygienické limity a jejich význam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16FBC7-138B-422D-9AB1-20407B52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Původ hygienického limitu:</a:t>
            </a:r>
          </a:p>
          <a:p>
            <a:pPr lvl="1"/>
            <a:r>
              <a:rPr lang="cs-CZ" sz="2400" dirty="0"/>
              <a:t>Experimenty nebo poznatky z praxe</a:t>
            </a:r>
          </a:p>
          <a:p>
            <a:r>
              <a:rPr lang="cs-CZ" sz="2400" dirty="0"/>
              <a:t>Význam hygienického limitu:</a:t>
            </a:r>
          </a:p>
          <a:p>
            <a:pPr lvl="1"/>
            <a:r>
              <a:rPr lang="cs-CZ" sz="2400" dirty="0"/>
              <a:t>Nástroj pro hodnocení vlivu prostředí na zdraví populace</a:t>
            </a:r>
          </a:p>
          <a:p>
            <a:r>
              <a:rPr lang="cs-CZ" sz="2400" dirty="0"/>
              <a:t>Strategie tvorby hygienických limitů v hygieně výživy</a:t>
            </a:r>
          </a:p>
          <a:p>
            <a:pPr lvl="1"/>
            <a:r>
              <a:rPr lang="cs-CZ" sz="1800" b="1" dirty="0"/>
              <a:t>Obsah noxy v potravině × průměrná spotřeba potraviny &lt; NOAEL</a:t>
            </a:r>
          </a:p>
          <a:p>
            <a:r>
              <a:rPr lang="cs-CZ" sz="2400" dirty="0"/>
              <a:t>Problémy hygienického limitu</a:t>
            </a:r>
          </a:p>
          <a:p>
            <a:pPr lvl="1"/>
            <a:r>
              <a:rPr lang="cs-CZ" sz="2400" dirty="0"/>
              <a:t>Statistika: existují vnímavé skupiny populace, které mohou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65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Nebezpečí vs. riziko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98120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Nebezpečí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sz="half" idx="2"/>
          </p:nvPr>
        </p:nvSpPr>
        <p:spPr>
          <a:xfrm>
            <a:off x="627888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Riziko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sz="quarter" idx="3"/>
          </p:nvPr>
        </p:nvSpPr>
        <p:spPr>
          <a:xfrm>
            <a:off x="1981201" y="2276873"/>
            <a:ext cx="3931919" cy="4112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buSzPct val="82976"/>
            </a:pPr>
            <a:r>
              <a:rPr lang="cs-CZ" sz="2050">
                <a:solidFill>
                  <a:schemeClr val="dk1"/>
                </a:solidFill>
              </a:rPr>
              <a:t>Nebezpečí (Hazard)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Biologický, chemický nebo fyzikální činitel, který může porušit bezpečnost (zdravotní nezávadnost potraviny/pokrmu)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Vlastnost látce „vrozená“; kvalitativní ukazatel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Escherichia coli O157:H7 je podmíněně patogenní bakterie, která způsobuje hemolyticko-uremický syndrom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Olovo je těžký kov s kumulativně-toxickými účinky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Úlomky skla v potravině jsou nebezpečím z hlediska poranění dutiny ústní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sz="quarter" idx="4"/>
          </p:nvPr>
        </p:nvSpPr>
        <p:spPr>
          <a:xfrm>
            <a:off x="6278881" y="2204865"/>
            <a:ext cx="3931919" cy="41848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018" r="-773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buSzPct val="85000"/>
            </a:pPr>
            <a:r>
              <a:rPr lang="cs-CZ" sz="2400"/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Primární právo: Integrující dokumenty ES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Zakládající smlouvy, vnitřní členské dohody …</a:t>
            </a:r>
          </a:p>
          <a:p>
            <a:pPr indent="-182880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Sekundární právo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Nařízení: bezprostředně platné pro všechny členy EU, aplikační přednost </a:t>
            </a:r>
            <a:r>
              <a:rPr lang="cs-CZ" sz="2000" i="1" dirty="0">
                <a:solidFill>
                  <a:schemeClr val="dk1"/>
                </a:solidFill>
              </a:rPr>
              <a:t>(adaptace)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Směrnice: zavazuje stát k harmonizaci národního práva </a:t>
            </a:r>
            <a:r>
              <a:rPr lang="cs-CZ" sz="2000" i="1" dirty="0">
                <a:solidFill>
                  <a:schemeClr val="dk1"/>
                </a:solidFill>
              </a:rPr>
              <a:t>(transpozice)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Rozhodnutí: závazné pro určitý stát, instituci nebo jednotlivce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Stanoviska a doporučení: bez právní závaznosti</a:t>
            </a: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25" y="692695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559496" y="425023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idx="1"/>
          </p:nvPr>
        </p:nvSpPr>
        <p:spPr>
          <a:xfrm>
            <a:off x="1343472" y="1340768"/>
            <a:ext cx="10009112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 178/2002 ze dne 28. ledna 2002, kterým se stanoví obecné zásady a požadavky potravinového práva, zřizuje se Evropský úřad pro bezpečnost potravin a stanoví postupy týkající se bezpečnosti potravin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Podstatné pro stravovací služby je: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Pojem „bezpečnost potravin“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rizika, zásada předběžné opatrnosti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Zásada sledovatelnosti („krok vzad, krok vpřed“): každý je povinen identifikovat svého dodavatele a svého odběratele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Odpovědnost za produkt, ochrana spotřebitele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Informování veřejnosti o rizicích, spolupráce s dozorovými orgány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852/2004 ze dne 29. dubna 2004 o hygieně potravin, v platném znění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2073/2005 ze dne 15. listopadu 2005 o mikrobiologických kritériích pro potraviny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bezpečnosti potravin: </a:t>
            </a:r>
            <a:r>
              <a:rPr lang="cs-CZ" sz="1600" i="1" dirty="0" err="1">
                <a:solidFill>
                  <a:schemeClr val="dk1"/>
                </a:solidFill>
              </a:rPr>
              <a:t>Listeria</a:t>
            </a:r>
            <a:r>
              <a:rPr lang="cs-CZ" sz="1600" i="1" dirty="0">
                <a:solidFill>
                  <a:schemeClr val="dk1"/>
                </a:solidFill>
              </a:rPr>
              <a:t> </a:t>
            </a:r>
            <a:r>
              <a:rPr lang="cs-CZ" sz="1600" i="1" dirty="0" err="1">
                <a:solidFill>
                  <a:schemeClr val="dk1"/>
                </a:solidFill>
              </a:rPr>
              <a:t>monocytogenes</a:t>
            </a:r>
            <a:r>
              <a:rPr lang="cs-CZ" sz="1600" i="1" dirty="0">
                <a:solidFill>
                  <a:schemeClr val="dk1"/>
                </a:solidFill>
              </a:rPr>
              <a:t>, Salmonella, </a:t>
            </a:r>
            <a:r>
              <a:rPr lang="cs-CZ" sz="1600" i="1" dirty="0" err="1">
                <a:solidFill>
                  <a:schemeClr val="dk1"/>
                </a:solidFill>
              </a:rPr>
              <a:t>Cronobacter</a:t>
            </a:r>
            <a:r>
              <a:rPr lang="cs-CZ" sz="1600" i="1" dirty="0">
                <a:solidFill>
                  <a:schemeClr val="dk1"/>
                </a:solidFill>
              </a:rPr>
              <a:t> sp. (Enterobacter sakazakii, </a:t>
            </a:r>
            <a:r>
              <a:rPr lang="cs-CZ" sz="1600" i="1" dirty="0" err="1">
                <a:solidFill>
                  <a:schemeClr val="dk1"/>
                </a:solidFill>
              </a:rPr>
              <a:t>rizistafylokokokový</a:t>
            </a:r>
            <a:r>
              <a:rPr lang="cs-CZ" sz="1600" i="1" dirty="0">
                <a:solidFill>
                  <a:schemeClr val="dk1"/>
                </a:solidFill>
              </a:rPr>
              <a:t> enterotoxin, histamin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hygieny výrobního procesu: </a:t>
            </a:r>
            <a:r>
              <a:rPr lang="cs-CZ" sz="1600" i="1" dirty="0">
                <a:solidFill>
                  <a:schemeClr val="dk1"/>
                </a:solidFill>
              </a:rPr>
              <a:t>aerobní mikroorganismy, </a:t>
            </a:r>
            <a:r>
              <a:rPr lang="cs-CZ" sz="1600" i="1" dirty="0" err="1">
                <a:solidFill>
                  <a:schemeClr val="dk1"/>
                </a:solidFill>
              </a:rPr>
              <a:t>Enterobacteriaceae</a:t>
            </a:r>
            <a:r>
              <a:rPr lang="cs-CZ" sz="1600" i="1" dirty="0">
                <a:solidFill>
                  <a:schemeClr val="dk1"/>
                </a:solidFill>
              </a:rPr>
              <a:t>, koaguláza pozitivní stafylokoky, E. coli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96201" y="608556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767408" y="580546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Zdroje informací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idx="1"/>
          </p:nvPr>
        </p:nvSpPr>
        <p:spPr>
          <a:xfrm>
            <a:off x="695400" y="1600201"/>
            <a:ext cx="10729192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Expertízní činnost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medicine</a:t>
            </a:r>
            <a:r>
              <a:rPr lang="cs-CZ" sz="1850" dirty="0">
                <a:solidFill>
                  <a:schemeClr val="dk1"/>
                </a:solidFill>
              </a:rPr>
              <a:t> (EBM)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public </a:t>
            </a:r>
            <a:r>
              <a:rPr lang="cs-CZ" sz="1850" dirty="0" err="1">
                <a:solidFill>
                  <a:schemeClr val="dk1"/>
                </a:solidFill>
              </a:rPr>
              <a:t>health</a:t>
            </a:r>
            <a:r>
              <a:rPr lang="cs-CZ" sz="1850" dirty="0">
                <a:solidFill>
                  <a:schemeClr val="dk1"/>
                </a:solidFill>
              </a:rPr>
              <a:t> (EBPH)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Informační centrum bezpečnosti potravin (MZ ČR)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Informace, aktuality, legislativa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u="sng" dirty="0">
                <a:solidFill>
                  <a:schemeClr val="hlink"/>
                </a:solidFill>
                <a:hlinkClick r:id="rId3"/>
              </a:rPr>
              <a:t>http://www.bezpecnostpotravin.cz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Bibliografické i full-textové databáze, Google </a:t>
            </a:r>
            <a:r>
              <a:rPr lang="cs-CZ" sz="2200" dirty="0" err="1">
                <a:solidFill>
                  <a:schemeClr val="dk1"/>
                </a:solidFill>
              </a:rPr>
              <a:t>scholar</a:t>
            </a:r>
            <a:endParaRPr lang="cs-CZ" sz="220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disease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outbreaks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Hospital</a:t>
            </a:r>
            <a:r>
              <a:rPr lang="cs-CZ" sz="1850" dirty="0">
                <a:solidFill>
                  <a:schemeClr val="dk1"/>
                </a:solidFill>
              </a:rPr>
              <a:t> food catering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food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enteral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feeding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nutrition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therapy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a další…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600" dirty="0">
                <a:solidFill>
                  <a:schemeClr val="dk2"/>
                </a:solidFill>
              </a:rPr>
              <a:t>Bezpečnost potravin (oficiální definice)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7125" indent="-268225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Potravina (pokrm) je bezpečná, není-li škodlivá pro zdraví z pohledu účinků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Krátkodobých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Dlouhodobých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Na zdraví dalších generací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Kumulativně toxických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... a to s ohledem na zvláštní citlivost určité skupiny strávníků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a nebo není-li nevhodná k lidské spotřebě např. z důvodu rozkladu, hniloby nebo  cizích příměsí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idx="1"/>
          </p:nvPr>
        </p:nvSpPr>
        <p:spPr>
          <a:xfrm>
            <a:off x="1981200" y="1523999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78434">
              <a:lnSpc>
                <a:spcPct val="8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Potravina (EU):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jakákoliv látka nebo výrobek, zpracované, částečně zpracované nebo nezpracované, které jsou určené ke konzumaci člověkem nebo u nichž lze důvodně přepokládat, že je člověk bude konzumovat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patří také</a:t>
            </a:r>
            <a:r>
              <a:rPr lang="cs-CZ" sz="1800" dirty="0">
                <a:solidFill>
                  <a:schemeClr val="dk1"/>
                </a:solidFill>
              </a:rPr>
              <a:t>: nápoje, žvýkačky a jakékoliv látky včetně vody, které jsou úmyslně přidávány do potraviny během  její výroby, přípravy nebo zpracování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nepatří</a:t>
            </a:r>
            <a:r>
              <a:rPr lang="cs-CZ" sz="1800" dirty="0">
                <a:solidFill>
                  <a:schemeClr val="dk1"/>
                </a:solidFill>
              </a:rPr>
              <a:t>: krmiva, živá zvířata, pokud nejsou připravena pro uvedení na trh k lidské spotřebě (některé plody moře uváděné na trh v živém stavu), rostliny před sklizní, </a:t>
            </a:r>
            <a:r>
              <a:rPr lang="cs-CZ" sz="1800" i="1" dirty="0">
                <a:solidFill>
                  <a:schemeClr val="dk1"/>
                </a:solidFill>
              </a:rPr>
              <a:t>léčivé přípravky</a:t>
            </a:r>
            <a:r>
              <a:rPr lang="cs-CZ" sz="1800" dirty="0">
                <a:solidFill>
                  <a:schemeClr val="dk1"/>
                </a:solidFill>
              </a:rPr>
              <a:t>, kosmetické prostředky, tabák a tabákové výrobky, omamné a psychotropní látky, rezidua a kontaminující látky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i="1" dirty="0">
                <a:solidFill>
                  <a:srgbClr val="56531D"/>
                </a:solidFill>
              </a:rPr>
              <a:t>Doplněk stravy × léčivý přípravek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Pokrm (CZ)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potravina (včetně nápoje), kuchyňsky upravená studenou nebo teplou cestou nebo ošetřená tak, aby mohla být přímo nebo po ohřevu podána ke konzumaci v rámci stravovací služby</a:t>
            </a:r>
          </a:p>
          <a:p>
            <a:pPr lvl="1"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rgbClr val="56531D"/>
                </a:solidFill>
              </a:rPr>
              <a:t>Pokrm = </a:t>
            </a:r>
            <a:r>
              <a:rPr lang="cs-CZ" sz="2400" dirty="0" err="1">
                <a:solidFill>
                  <a:srgbClr val="56531D"/>
                </a:solidFill>
              </a:rPr>
              <a:t>ready</a:t>
            </a:r>
            <a:r>
              <a:rPr lang="cs-CZ" sz="2400" dirty="0">
                <a:solidFill>
                  <a:srgbClr val="56531D"/>
                </a:solidFill>
              </a:rPr>
              <a:t> to </a:t>
            </a:r>
            <a:r>
              <a:rPr lang="cs-CZ" sz="2400" dirty="0" err="1">
                <a:solidFill>
                  <a:srgbClr val="56531D"/>
                </a:solidFill>
              </a:rPr>
              <a:t>eat</a:t>
            </a:r>
            <a:r>
              <a:rPr lang="cs-CZ" sz="2400" dirty="0">
                <a:solidFill>
                  <a:srgbClr val="56531D"/>
                </a:solidFill>
              </a:rPr>
              <a:t> food (RTE)</a:t>
            </a:r>
          </a:p>
          <a:p>
            <a:pPr marL="0" indent="0">
              <a:lnSpc>
                <a:spcPct val="80000"/>
              </a:lnSpc>
              <a:spcBef>
                <a:spcPts val="444"/>
              </a:spcBef>
              <a:buNone/>
            </a:pPr>
            <a:endParaRPr sz="2400" i="1" dirty="0">
              <a:solidFill>
                <a:srgbClr val="56531D"/>
              </a:solidFill>
            </a:endParaRPr>
          </a:p>
          <a:p>
            <a:pPr lvl="1" indent="-90646">
              <a:lnSpc>
                <a:spcPct val="80000"/>
              </a:lnSpc>
              <a:spcBef>
                <a:spcPts val="370"/>
              </a:spcBef>
              <a:buNone/>
            </a:pP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idx="1"/>
          </p:nvPr>
        </p:nvSpPr>
        <p:spPr>
          <a:xfrm>
            <a:off x="1981200" y="1484783"/>
            <a:ext cx="8229600" cy="4992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Stravovací služba (CZ)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Stravovací službou je výroba, příprava nebo rozvoz pokrmů za účelem jejich podávání v rámci provozované hostinské živnosti,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ve školní jídelně,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menze, při stravování osob vykonávajících vojenskou činnou službu, fyzických osob ve vazbě a výkonu trestu, </a:t>
            </a:r>
            <a:r>
              <a:rPr lang="cs-CZ" sz="2000" u="sng" dirty="0">
                <a:solidFill>
                  <a:schemeClr val="dk1"/>
                </a:solidFill>
              </a:rPr>
              <a:t>v rámci zdravotních a sociálních služeb včetně lázeňské péče</a:t>
            </a:r>
            <a:r>
              <a:rPr lang="cs-CZ" sz="2000" dirty="0">
                <a:solidFill>
                  <a:schemeClr val="dk1"/>
                </a:solidFill>
              </a:rPr>
              <a:t>, při stravování zaměstnanců, podávání občerstvení a při podávání pokrmů jako součásti ubytovacích služeb a služeb cestovního ruchu.</a:t>
            </a:r>
          </a:p>
          <a:p>
            <a:pPr indent="-182880">
              <a:lnSpc>
                <a:spcPct val="90000"/>
              </a:lnSpc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V terminologii EU na srovnatelné úrovni s maloobchodní činností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zahrnuje distribuční terminály, provozy veřejného stravování, závodní jídelny, podnikové restaurační služby, restaurace a další podobné stravovací provozy, obchody, distribuční centra supermarketů a velkoobchodní prodejny</a:t>
            </a: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rgbClr val="56531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Historie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1271464" y="1628800"/>
            <a:ext cx="7200799" cy="423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Orient: </a:t>
            </a:r>
            <a:r>
              <a:rPr lang="cs-CZ" sz="2400" dirty="0">
                <a:solidFill>
                  <a:schemeClr val="dk1"/>
                </a:solidFill>
              </a:rPr>
              <a:t>předepsané míry a váhy, zkoušky na čistotu vína a piva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Středověk: </a:t>
            </a:r>
            <a:r>
              <a:rPr lang="cs-CZ" sz="2400" dirty="0">
                <a:solidFill>
                  <a:schemeClr val="dk1"/>
                </a:solidFill>
              </a:rPr>
              <a:t>pravidla pro zachování bezpečnosti vajec, masných výrobků, sýrů, piva, vína a chleba, cechovní výroba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Novověk: </a:t>
            </a:r>
            <a:r>
              <a:rPr lang="cs-CZ" sz="2400" dirty="0">
                <a:solidFill>
                  <a:schemeClr val="dk1"/>
                </a:solidFill>
              </a:rPr>
              <a:t>stravování armád, začátek průmyslové výroby se vzrůstající spotřebou (pasterace, 1862)</a:t>
            </a:r>
          </a:p>
          <a:p>
            <a:pPr lvl="1" indent="-190500">
              <a:buSzPct val="85000"/>
            </a:pPr>
            <a:r>
              <a:rPr lang="cs-CZ" sz="2000" dirty="0" err="1">
                <a:solidFill>
                  <a:schemeClr val="tx1"/>
                </a:solidFill>
              </a:rPr>
              <a:t>Codex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Alimentarius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Austriaticus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i="1" dirty="0">
                <a:solidFill>
                  <a:schemeClr val="tx1"/>
                </a:solidFill>
              </a:rPr>
              <a:t>1897 – 1911)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00257" y="692696"/>
            <a:ext cx="1682467" cy="129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34696" y="2348881"/>
            <a:ext cx="1235416" cy="128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108578" y="4797152"/>
            <a:ext cx="1266436" cy="135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78258" y="3643563"/>
            <a:ext cx="1030321" cy="869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200">
                <a:solidFill>
                  <a:schemeClr val="dk2"/>
                </a:solidFill>
              </a:rPr>
              <a:t>Začátek moderní historie v hygieně výživy u nás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4/1952 Sb. </a:t>
            </a:r>
            <a:r>
              <a:rPr lang="cs-CZ" sz="2400">
                <a:solidFill>
                  <a:schemeClr val="dk1"/>
                </a:solidFill>
              </a:rPr>
              <a:t>o hygienické a protiepidemické péči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Ústavou zaručené právo  na ochranu zdraví a ochranu prostředí, v němž člověk žije, vč. zdravotně nezávadných poživatin s potřebnou biologickou hodnotou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Zřízeny orgány hygienického a protiepidemického dozoru, které vydávaly normy, standardy a prováděly dozor nad nimi</a:t>
            </a:r>
          </a:p>
          <a:p>
            <a:pPr indent="-182880"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20/1966 Sb. </a:t>
            </a:r>
            <a:r>
              <a:rPr lang="cs-CZ" sz="2400">
                <a:solidFill>
                  <a:schemeClr val="dk1"/>
                </a:solidFill>
              </a:rPr>
              <a:t>o péči o zdraví lidu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I.: Vytváření a ochrana zdravých podmínek a zdravého způsobu života. Orgány hygienického dozoru vydávají z</a:t>
            </a:r>
            <a:r>
              <a:rPr lang="cs-CZ" sz="2000" i="1">
                <a:solidFill>
                  <a:schemeClr val="dk1"/>
                </a:solidFill>
              </a:rPr>
              <a:t>ávazné posudky a stanoviska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Části II.: Účast občanů a poslání společenských organizací. 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III.: systém zdravotnictví</a:t>
            </a:r>
          </a:p>
          <a:p>
            <a:pPr>
              <a:buNone/>
            </a:pPr>
            <a:endParaRPr sz="2400">
              <a:solidFill>
                <a:schemeClr val="dk1"/>
              </a:solidFill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99529" y="5301207"/>
            <a:ext cx="1388832" cy="117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</a:t>
            </a:r>
            <a:r>
              <a:rPr lang="cs-CZ" sz="2400" i="1" dirty="0">
                <a:solidFill>
                  <a:schemeClr val="dk1"/>
                </a:solidFill>
              </a:rPr>
              <a:t>. 110/1997 Sb. </a:t>
            </a:r>
            <a:r>
              <a:rPr lang="cs-CZ" sz="2400" dirty="0">
                <a:solidFill>
                  <a:schemeClr val="dk1"/>
                </a:solidFill>
              </a:rPr>
              <a:t>o potravinách a tabákových výrobcích, v platném znění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Výrobci, dovozci, prodejci potravin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Kompetence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OOVZ (krajská hygienické stanice, později státní hygienická služba?): stravovací služby, vyšetřování příčin poškození zdraví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SVS ČR: produkty živočišného původu (výroba, skladování, přeprava, dovoz, vývoz), stravovací služby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SZPI: produkty jiného než živočišného původu, strategické zásoby, stravovací služby</a:t>
            </a:r>
          </a:p>
        </p:txBody>
      </p:sp>
      <p:sp>
        <p:nvSpPr>
          <p:cNvPr id="145" name="Shape 145"/>
          <p:cNvSpPr/>
          <p:nvPr/>
        </p:nvSpPr>
        <p:spPr>
          <a:xfrm>
            <a:off x="1587501" y="-153988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>
              <a:solidFill>
                <a:srgbClr val="292934"/>
              </a:solidFill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058764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idx="1"/>
          </p:nvPr>
        </p:nvSpPr>
        <p:spPr>
          <a:xfrm>
            <a:off x="1919536" y="1700809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č. </a:t>
            </a:r>
            <a:r>
              <a:rPr lang="cs-CZ" sz="2400" i="1" dirty="0">
                <a:solidFill>
                  <a:schemeClr val="dk1"/>
                </a:solidFill>
              </a:rPr>
              <a:t>258/2000 Sb. </a:t>
            </a:r>
            <a:r>
              <a:rPr lang="cs-CZ" sz="2400" dirty="0">
                <a:solidFill>
                  <a:schemeClr val="dk1"/>
                </a:solidFill>
              </a:rPr>
              <a:t>o ochraně veřejného zdraví, v platném znění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Ohrožením veřejného zdraví je stav, při kterém jsou obyvatelstvo nebo jeho skupiny vystaveny nebezpečí, z něhož míra zátěže rizikovými faktory přírodních, životních nebo pracovních podmínek </a:t>
            </a:r>
            <a:r>
              <a:rPr lang="cs-CZ" sz="2000" b="1" dirty="0">
                <a:solidFill>
                  <a:schemeClr val="tx1"/>
                </a:solidFill>
              </a:rPr>
              <a:t>překračuje obecně přijatelnou úroveň </a:t>
            </a:r>
            <a:r>
              <a:rPr lang="cs-CZ" sz="2000" dirty="0">
                <a:solidFill>
                  <a:schemeClr val="dk1"/>
                </a:solidFill>
              </a:rPr>
              <a:t>a </a:t>
            </a:r>
            <a:r>
              <a:rPr lang="cs-CZ" sz="2000" u="sng" dirty="0">
                <a:solidFill>
                  <a:schemeClr val="dk1"/>
                </a:solidFill>
              </a:rPr>
              <a:t>představuje </a:t>
            </a:r>
            <a:r>
              <a:rPr lang="cs-CZ" sz="2000" b="1" u="sng" dirty="0">
                <a:solidFill>
                  <a:schemeClr val="tx1"/>
                </a:solidFill>
              </a:rPr>
              <a:t>významné riziko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poškození zdraví.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Díl IV.: činnosti epidemiologicky závažné, stravovací služby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82</TotalTime>
  <Words>1132</Words>
  <Application>Microsoft Office PowerPoint</Application>
  <PresentationFormat>Širokoúhlá obrazovka</PresentationFormat>
  <Paragraphs>116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Franklin Gothic Book</vt:lpstr>
      <vt:lpstr>Oříznutí</vt:lpstr>
      <vt:lpstr>HYGIENA VÝŽIVY</vt:lpstr>
      <vt:lpstr>Zdroje informací</vt:lpstr>
      <vt:lpstr>Bezpečnost potravin (oficiální definice)</vt:lpstr>
      <vt:lpstr>Základní pojmy</vt:lpstr>
      <vt:lpstr>Základní pojmy</vt:lpstr>
      <vt:lpstr>Historie</vt:lpstr>
      <vt:lpstr>Začátek moderní historie v hygieně výživy u nás</vt:lpstr>
      <vt:lpstr>Současnost</vt:lpstr>
      <vt:lpstr>Současnost</vt:lpstr>
      <vt:lpstr>Hygienické limity a jejich význam</vt:lpstr>
      <vt:lpstr>Nebezpečí vs. riziko</vt:lpstr>
      <vt:lpstr>Právo EU</vt:lpstr>
      <vt:lpstr>Právo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VÝŽIVY</dc:title>
  <dc:creator>Aleš Peřina</dc:creator>
  <cp:lastModifiedBy>Aleš Peřina</cp:lastModifiedBy>
  <cp:revision>15</cp:revision>
  <dcterms:modified xsi:type="dcterms:W3CDTF">2024-09-26T07:33:27Z</dcterms:modified>
</cp:coreProperties>
</file>