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6"/>
  </p:notesMasterIdLst>
  <p:sldIdLst>
    <p:sldId id="256" r:id="rId4"/>
    <p:sldId id="257" r:id="rId5"/>
    <p:sldId id="258" r:id="rId6"/>
    <p:sldId id="259" r:id="rId7"/>
    <p:sldId id="260" r:id="rId8"/>
    <p:sldId id="261" r:id="rId9"/>
    <p:sldId id="276" r:id="rId10"/>
    <p:sldId id="262" r:id="rId11"/>
    <p:sldId id="263" r:id="rId12"/>
    <p:sldId id="264" r:id="rId13"/>
    <p:sldId id="265" r:id="rId14"/>
    <p:sldId id="266" r:id="rId15"/>
    <p:sldId id="267" r:id="rId16"/>
    <p:sldId id="278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2400" b="0" strike="noStrike" spc="-1">
                <a:solidFill>
                  <a:srgbClr val="000000"/>
                </a:solidFill>
                <a:latin typeface="Tahoma"/>
              </a:rPr>
              <a:t>Klikněte pro přesun snímku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cs-CZ" sz="2000" b="0" strike="noStrike" spc="-1">
                <a:latin typeface="Arial"/>
              </a:rPr>
              <a:t>Klikněte pro úpravu formátu komentářů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cs-CZ" sz="1400" b="0" strike="noStrike" spc="-1">
                <a:latin typeface="Times New Roman"/>
              </a:rPr>
              <a:t>&lt;záhlaví&gt;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dt" idx="8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ftr" idx="9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cs-CZ" sz="1400" b="0" strike="noStrike" spc="-1">
                <a:latin typeface="Times New Roman"/>
              </a:defRPr>
            </a:lvl1pPr>
          </a:lstStyle>
          <a:p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128" name="PlaceHolder 6"/>
          <p:cNvSpPr>
            <a:spLocks noGrp="1"/>
          </p:cNvSpPr>
          <p:nvPr>
            <p:ph type="sldNum" idx="10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cs-CZ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E66BED93-09F0-4D75-8996-ED9D8B0E7B9D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rmAutofit/>
          </a:bodyPr>
          <a:lstStyle/>
          <a:p>
            <a:pPr marL="216000" indent="-216000">
              <a:lnSpc>
                <a:spcPct val="100000"/>
              </a:lnSpc>
              <a:buNone/>
            </a:pPr>
            <a:r>
              <a:rPr lang="cs-CZ" sz="2000" b="0" strike="noStrike" spc="-1" dirty="0">
                <a:latin typeface="Arial"/>
              </a:rPr>
              <a:t>http://fblt.cz/skripta/ix-travici-soustava/7-rizeni-prijmu-potravy/</a:t>
            </a:r>
          </a:p>
        </p:txBody>
      </p:sp>
      <p:sp>
        <p:nvSpPr>
          <p:cNvPr id="171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Arial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0B37DDF-BD5F-4FB6-BECB-BF2B930F6C82}" type="slidenum">
              <a:rPr lang="cs-CZ" sz="1200" b="0" strike="noStrike" spc="-1">
                <a:solidFill>
                  <a:srgbClr val="000000"/>
                </a:solidFill>
                <a:latin typeface="Arial"/>
                <a:ea typeface="+mn-ea"/>
              </a:rPr>
              <a:t>2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https://oncohemakey.com/hypothalamus/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E66BED93-09F0-4D75-8996-ED9D8B0E7B9D}" type="slidenum">
              <a:rPr lang="cs-CZ" sz="1400" b="0" strike="noStrike" spc="-1" smtClean="0">
                <a:latin typeface="Times New Roman"/>
              </a:rPr>
              <a:t>7</a:t>
            </a:fld>
            <a:endParaRPr lang="cs-CZ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37038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https://journals.lww.com/co-endocrinology/abstract/2012/02000/cholecystokinin.4.aspx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E66BED93-09F0-4D75-8996-ED9D8B0E7B9D}" type="slidenum">
              <a:rPr lang="cs-CZ" sz="1400" b="0" strike="noStrike" spc="-1" smtClean="0">
                <a:latin typeface="Times New Roman"/>
              </a:rPr>
              <a:t>12</a:t>
            </a:fld>
            <a:endParaRPr lang="cs-CZ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59499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https://dom-pubs.pericles-prod.literatumonline.com/doi/10.1111/dom.13129</a:t>
            </a:r>
          </a:p>
          <a:p>
            <a:r>
              <a:rPr lang="cs-CZ" dirty="0"/>
              <a:t>https://www.sciencedirect.com/science/article/abs/pii/S0167011504002071?pes=vor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E66BED93-09F0-4D75-8996-ED9D8B0E7B9D}" type="slidenum">
              <a:rPr lang="cs-CZ" sz="1400" b="0" strike="noStrike" spc="-1" smtClean="0">
                <a:latin typeface="Times New Roman"/>
              </a:rPr>
              <a:t>13</a:t>
            </a:fld>
            <a:endParaRPr lang="cs-CZ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2609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https://dom-pubs.pericles-prod.literatumonline.com/doi/10.1111/dom.13129</a:t>
            </a:r>
          </a:p>
          <a:p>
            <a:r>
              <a:rPr lang="cs-CZ" dirty="0"/>
              <a:t>https://www.sciencedirect.com/science/article/abs/pii/S0167011504002071?pes=vor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E66BED93-09F0-4D75-8996-ED9D8B0E7B9D}" type="slidenum">
              <a:rPr lang="cs-CZ" sz="1400" b="0" strike="noStrike" spc="-1" smtClean="0">
                <a:latin typeface="Times New Roman"/>
              </a:rPr>
              <a:t>14</a:t>
            </a:fld>
            <a:endParaRPr lang="cs-CZ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09688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rmAutofit/>
          </a:bodyPr>
          <a:lstStyle/>
          <a:p>
            <a:pPr marL="216000" indent="-216000">
              <a:lnSpc>
                <a:spcPct val="100000"/>
              </a:lnSpc>
              <a:buNone/>
            </a:pPr>
            <a:r>
              <a:rPr lang="cs-CZ" sz="2000" b="0" strike="noStrike" spc="-1">
                <a:latin typeface="Arial"/>
              </a:rPr>
              <a:t>https://www.ncbi.nlm.nih.gov/pmc/articles/PMC4049314/</a:t>
            </a:r>
          </a:p>
        </p:txBody>
      </p:sp>
      <p:sp>
        <p:nvSpPr>
          <p:cNvPr id="174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Arial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8F8C326-7E82-4AE4-8D46-6268ECD98E1D}" type="slidenum">
              <a:rPr lang="cs-CZ" sz="1200" b="0" strike="noStrike" spc="-1">
                <a:solidFill>
                  <a:srgbClr val="000000"/>
                </a:solidFill>
                <a:latin typeface="Arial"/>
                <a:ea typeface="+mn-ea"/>
              </a:rPr>
              <a:t>19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F68F0A2-2DC0-4C0C-81A2-E3FB201352F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963000" y="369036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84380F5-4739-4538-8A3B-9248C677AE9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7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94B3EED-E36F-46DE-A2DD-140267224E5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46652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7040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96300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46652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7040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400A40B-F3C5-4FE2-869D-24B17C7944E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8BD5DDBA-81E1-403A-AC09-CA2D0A37DB5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1C241AB7-9C36-4B1C-A73A-7AA00C5644D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6E222E14-C42E-4F17-88BB-C178C37FF92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02709066-4C75-44A4-BCD8-3C949E4361B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A9A2BF06-019B-499D-8370-F08C29D1ABC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963000" y="4406760"/>
            <a:ext cx="10362960" cy="631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7E71FBD6-B8A6-46A7-9B87-9182A3F8DEE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DF80AB3A-112E-4B30-89F2-A998F08AF27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CC033BF-BF12-445E-B4B7-1690BCD218C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7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8D2D401E-ABAB-485D-9688-607E33B572C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BAEF8367-77AD-4123-B4AF-60DAD81BED9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63000" y="369036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AB850EC8-4B78-465A-8441-1AED1DAF673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7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DAF67F49-4649-41C5-B537-B24AAFDFF47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46652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7040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96300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46652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7040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95F6E1FA-5C41-4BE2-ADF5-FC2FBF2A539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E996C07C-8608-4334-A781-E2E65BFACA9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69C50D49-D675-4BA8-9A15-92372396ED7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8A283A1A-980C-4953-81B9-566771749FA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516E2543-606A-4004-A469-0F9F4F47EFE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657DC204-63EB-44D0-8023-A6A475620FE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0B0CB1D-B991-4C4F-ABCD-C16F2CAA13E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963000" y="4406760"/>
            <a:ext cx="10362960" cy="631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27129EB3-F9B8-4722-8C3E-2503C35DF71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BCE824D5-1B23-41A1-B49C-6721A8C17F9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27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12633BB3-7E7F-4C2C-A650-704C70E17FC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6691F479-4067-4FC6-8348-A7BD06004D3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963000" y="369036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4F1B3EBE-C6F5-4B7A-B6B2-9FFED86F1A5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627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19BE9DFA-C269-4A20-8021-456E9EF9D21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46652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7970400" y="290664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96300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446652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7970400" y="3690360"/>
            <a:ext cx="333648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9000"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02222BD2-44C6-465A-87C8-511E22F5B52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61ACE1E-6853-435B-8831-111D9A5869C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EB0EAF-ADC6-4D64-8728-F617CE43937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63000" y="4406760"/>
            <a:ext cx="10362960" cy="6314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2842ED6-9732-4236-A53A-22C058E67E0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02833BB-4D6F-48A6-9B81-73D5093EE61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73000" y="369036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6837EBC-B6D5-4CC6-9427-F8AF90991B2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24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6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73000" y="2906640"/>
            <a:ext cx="505692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963000" y="3690360"/>
            <a:ext cx="10362960" cy="71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A7CCE9B-F321-495C-B189-9B8FBBA64C3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720000" y="6228000"/>
            <a:ext cx="7919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>
              <a:lnSpc>
                <a:spcPct val="100000"/>
              </a:lnSpc>
              <a:buNone/>
              <a:defRPr lang="cs-CZ" sz="1200" b="0" strike="noStrike" spc="-1">
                <a:solidFill>
                  <a:srgbClr val="0000DC"/>
                </a:solidFill>
                <a:latin typeface="Arial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cs-CZ" sz="1200" b="0" strike="noStrike" spc="-1">
                <a:solidFill>
                  <a:srgbClr val="0000DC"/>
                </a:solidFill>
                <a:latin typeface="Arial"/>
              </a:rPr>
              <a:t>&lt;zápatí&gt;</a:t>
            </a:r>
            <a:endParaRPr lang="cs-CZ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414000" y="6228000"/>
            <a:ext cx="251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>
              <a:lnSpc>
                <a:spcPct val="100000"/>
              </a:lnSpc>
              <a:buNone/>
              <a:defRPr lang="cs-CZ" sz="1200" b="0" strike="noStrike" spc="-1">
                <a:solidFill>
                  <a:srgbClr val="0000DC"/>
                </a:solidFill>
                <a:latin typeface="Arial"/>
              </a:defRPr>
            </a:lvl1pPr>
          </a:lstStyle>
          <a:p>
            <a:pPr>
              <a:lnSpc>
                <a:spcPct val="100000"/>
              </a:lnSpc>
              <a:buNone/>
            </a:pPr>
            <a:fld id="{2E76EE90-E44D-4778-A5F8-D715EAD60A78}" type="slidenum">
              <a:rPr lang="cs-CZ" sz="1200" b="0" strike="noStrike" spc="-1">
                <a:solidFill>
                  <a:srgbClr val="0000DC"/>
                </a:solidFill>
                <a:latin typeface="Arial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398520" y="2900520"/>
            <a:ext cx="11361240" cy="117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399"/>
              </a:lnSpc>
              <a:buNone/>
            </a:pPr>
            <a:r>
              <a:rPr lang="cs-CZ" sz="4400" b="1" strike="noStrike" spc="-1">
                <a:solidFill>
                  <a:srgbClr val="0000DC"/>
                </a:solidFill>
                <a:latin typeface="Arial"/>
              </a:rPr>
              <a:t>Kliknutím lze upravit styl.</a:t>
            </a:r>
            <a:endParaRPr lang="en-US" sz="4400" b="0" strike="noStrike" spc="-1">
              <a:solidFill>
                <a:srgbClr val="000000"/>
              </a:solidFill>
              <a:latin typeface="Tahoma"/>
            </a:endParaRPr>
          </a:p>
        </p:txBody>
      </p:sp>
      <p:pic>
        <p:nvPicPr>
          <p:cNvPr id="3" name="Obrázek 12"/>
          <p:cNvPicPr/>
          <p:nvPr/>
        </p:nvPicPr>
        <p:blipFill>
          <a:blip r:embed="rId14"/>
          <a:stretch/>
        </p:blipFill>
        <p:spPr>
          <a:xfrm>
            <a:off x="414000" y="414000"/>
            <a:ext cx="1546560" cy="106704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Klikněte pro úpravu formátu textu osnovy</a:t>
            </a:r>
          </a:p>
          <a:p>
            <a:pPr marL="864000" lvl="1" indent="-324000">
              <a:lnSpc>
                <a:spcPts val="18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Druhá úroveň</a:t>
            </a:r>
          </a:p>
          <a:p>
            <a:pPr marL="1296000" lvl="2" indent="-288000">
              <a:lnSpc>
                <a:spcPts val="18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Třetí úroveň</a:t>
            </a:r>
          </a:p>
          <a:p>
            <a:pPr marL="1728000" lvl="3" indent="-216000">
              <a:lnSpc>
                <a:spcPts val="18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Čtvrtá úroveň osnovy</a:t>
            </a:r>
          </a:p>
          <a:p>
            <a:pPr marL="2160000" lvl="4" indent="-216000">
              <a:lnSpc>
                <a:spcPts val="18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Pátá úroveň osnovy</a:t>
            </a:r>
          </a:p>
          <a:p>
            <a:pPr marL="2592000" lvl="5" indent="-216000">
              <a:lnSpc>
                <a:spcPts val="18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Šestá úroveň</a:t>
            </a:r>
          </a:p>
          <a:p>
            <a:pPr marL="3024000" lvl="6" indent="-216000">
              <a:lnSpc>
                <a:spcPts val="18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4000" b="1" strike="noStrike" spc="-1">
                <a:solidFill>
                  <a:srgbClr val="0000DC"/>
                </a:solidFill>
                <a:latin typeface="Arial"/>
              </a:rPr>
              <a:t>Kliknutím lze upravit styl.</a:t>
            </a:r>
            <a:endParaRPr lang="en-US" sz="4000" b="0" strike="noStrike" spc="-1">
              <a:solidFill>
                <a:srgbClr val="000000"/>
              </a:solidFill>
              <a:latin typeface="Tahoma"/>
            </a:endParaRPr>
          </a:p>
        </p:txBody>
      </p:sp>
      <p:pic>
        <p:nvPicPr>
          <p:cNvPr id="42" name="Obrázek 9"/>
          <p:cNvPicPr/>
          <p:nvPr/>
        </p:nvPicPr>
        <p:blipFill>
          <a:blip r:embed="rId14"/>
          <a:stretch/>
        </p:blipFill>
        <p:spPr>
          <a:xfrm>
            <a:off x="10881360" y="6048000"/>
            <a:ext cx="866880" cy="597960"/>
          </a:xfrm>
          <a:prstGeom prst="rect">
            <a:avLst/>
          </a:prstGeom>
          <a:ln w="0">
            <a:noFill/>
          </a:ln>
        </p:spPr>
      </p:pic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20000" y="1692000"/>
            <a:ext cx="10752840" cy="413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Upravte styly předlohy textu.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Druhá úroveň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ts val="1800"/>
              </a:lnSpc>
              <a:buNone/>
              <a:tabLst>
                <a:tab pos="0" algn="l"/>
              </a:tabLst>
            </a:pPr>
            <a:r>
              <a:rPr lang="cs-CZ" sz="1500" b="0" strike="noStrike" spc="-1">
                <a:solidFill>
                  <a:srgbClr val="000000"/>
                </a:solidFill>
                <a:latin typeface="Arial"/>
              </a:rPr>
              <a:t>Třetí úroveň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3"/>
          </p:nvPr>
        </p:nvSpPr>
        <p:spPr>
          <a:xfrm>
            <a:off x="720000" y="6228000"/>
            <a:ext cx="7919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>
              <a:lnSpc>
                <a:spcPct val="100000"/>
              </a:lnSpc>
              <a:buNone/>
              <a:defRPr lang="cs-CZ" sz="1200" b="0" strike="noStrike" spc="-1">
                <a:solidFill>
                  <a:srgbClr val="0000DC"/>
                </a:solidFill>
                <a:latin typeface="Arial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cs-CZ" sz="1200" b="0" strike="noStrike" spc="-1">
                <a:solidFill>
                  <a:srgbClr val="0000DC"/>
                </a:solidFill>
                <a:latin typeface="Arial"/>
              </a:rPr>
              <a:t>&lt;zápatí&gt;</a:t>
            </a:r>
            <a:endParaRPr lang="cs-CZ" sz="1200" b="0" strike="noStrike" spc="-1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4"/>
          </p:nvPr>
        </p:nvSpPr>
        <p:spPr>
          <a:xfrm>
            <a:off x="414000" y="6228000"/>
            <a:ext cx="251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>
              <a:lnSpc>
                <a:spcPct val="100000"/>
              </a:lnSpc>
              <a:buNone/>
              <a:defRPr lang="cs-CZ" sz="1200" b="0" strike="noStrike" spc="-1">
                <a:solidFill>
                  <a:srgbClr val="0000DC"/>
                </a:solidFill>
                <a:latin typeface="Arial"/>
              </a:defRPr>
            </a:lvl1pPr>
          </a:lstStyle>
          <a:p>
            <a:pPr>
              <a:lnSpc>
                <a:spcPct val="100000"/>
              </a:lnSpc>
              <a:buNone/>
            </a:pPr>
            <a:fld id="{28380F1D-31B0-47E5-84F7-57A2F1F043BB}" type="slidenum">
              <a:rPr lang="cs-CZ" sz="1200" b="0" strike="noStrike" spc="-1">
                <a:solidFill>
                  <a:srgbClr val="0000DC"/>
                </a:solidFill>
                <a:latin typeface="Arial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4000" b="1" strike="noStrike" cap="all" spc="-1">
                <a:solidFill>
                  <a:srgbClr val="0000DC"/>
                </a:solidFill>
                <a:latin typeface="Arial"/>
              </a:rPr>
              <a:t>Klepnutím lze upravit styl předlohy nadpisů.</a:t>
            </a:r>
            <a:endParaRPr lang="en-US" sz="40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963000" y="2906640"/>
            <a:ext cx="10362960" cy="149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2000" b="0" strike="noStrike" spc="-1">
                <a:solidFill>
                  <a:srgbClr val="8B8B8B"/>
                </a:solidFill>
                <a:latin typeface="Arial"/>
              </a:rPr>
              <a:t>Klepnutím lze upravit styly předlohy textu.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90000" rIns="90000" bIns="90000" anchor="t">
            <a:noAutofit/>
          </a:bodyPr>
          <a:lstStyle>
            <a:lvl1pPr>
              <a:lnSpc>
                <a:spcPct val="100000"/>
              </a:lnSpc>
              <a:buNone/>
              <a:defRPr lang="cs-CZ" sz="2400" b="0" strike="noStrike" spc="-1">
                <a:solidFill>
                  <a:srgbClr val="000000"/>
                </a:solidFill>
                <a:latin typeface="Tahoma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cs-CZ" sz="2400" b="0" strike="noStrike" spc="-1">
                <a:solidFill>
                  <a:srgbClr val="000000"/>
                </a:solidFill>
                <a:latin typeface="Tahoma"/>
              </a:rPr>
              <a:t>&lt;datum/čas&gt;</a:t>
            </a:r>
            <a:endParaRPr lang="cs-CZ" sz="2400" b="0" strike="noStrike" spc="-1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6"/>
          </p:nvPr>
        </p:nvSpPr>
        <p:spPr>
          <a:xfrm>
            <a:off x="720000" y="6228000"/>
            <a:ext cx="7919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 algn="ctr">
              <a:buNone/>
              <a:defRPr lang="cs-CZ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sldNum" idx="7"/>
          </p:nvPr>
        </p:nvSpPr>
        <p:spPr>
          <a:xfrm>
            <a:off x="414000" y="6228000"/>
            <a:ext cx="251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>
              <a:lnSpc>
                <a:spcPct val="100000"/>
              </a:lnSpc>
              <a:buNone/>
              <a:defRPr lang="cs-CZ" sz="1200" b="0" strike="noStrike" spc="-1">
                <a:solidFill>
                  <a:srgbClr val="0000DC"/>
                </a:solidFill>
                <a:latin typeface="Arial"/>
              </a:defRPr>
            </a:lvl1pPr>
          </a:lstStyle>
          <a:p>
            <a:pPr>
              <a:lnSpc>
                <a:spcPct val="100000"/>
              </a:lnSpc>
              <a:buNone/>
            </a:pPr>
            <a:fld id="{5C1C3CCF-4D91-40FD-979C-8FEDAAD19A75}" type="slidenum">
              <a:rPr lang="cs-CZ" sz="1200" b="0" strike="noStrike" spc="-1">
                <a:solidFill>
                  <a:srgbClr val="0000DC"/>
                </a:solidFill>
                <a:latin typeface="Arial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398520" y="2900520"/>
            <a:ext cx="11361240" cy="117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399"/>
              </a:lnSpc>
              <a:buNone/>
            </a:pPr>
            <a:r>
              <a:rPr lang="cs-CZ" sz="4400" b="1" strike="noStrike" spc="-1" dirty="0">
                <a:solidFill>
                  <a:srgbClr val="0000DC"/>
                </a:solidFill>
                <a:latin typeface="Arial"/>
              </a:rPr>
              <a:t>Hormony regulující příjem potravy</a:t>
            </a:r>
            <a:endParaRPr lang="en-US" sz="4400" b="0" strike="noStrike" spc="-1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398520" y="4116240"/>
            <a:ext cx="11361240" cy="69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ftr" idx="11"/>
          </p:nvPr>
        </p:nvSpPr>
        <p:spPr>
          <a:xfrm>
            <a:off x="720000" y="6228000"/>
            <a:ext cx="7919640" cy="25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>
            <a:lvl1pPr>
              <a:lnSpc>
                <a:spcPct val="100000"/>
              </a:lnSpc>
              <a:buNone/>
              <a:defRPr lang="cs-CZ" sz="1200" b="0" strike="noStrike" spc="-1">
                <a:solidFill>
                  <a:srgbClr val="0000DC"/>
                </a:solidFill>
                <a:latin typeface="Arial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cs-CZ" sz="1200" b="0" strike="noStrike" spc="-1" dirty="0">
                <a:solidFill>
                  <a:srgbClr val="0000DC"/>
                </a:solidFill>
                <a:latin typeface="Arial"/>
              </a:rPr>
              <a:t>OBEZITOLOGIE I </a:t>
            </a:r>
            <a:r>
              <a:rPr lang="cs-CZ" sz="1200" b="0" strike="noStrike" spc="-1">
                <a:solidFill>
                  <a:srgbClr val="0000DC"/>
                </a:solidFill>
                <a:latin typeface="Arial"/>
              </a:rPr>
              <a:t>– 2024</a:t>
            </a:r>
            <a:endParaRPr lang="cs-CZ" sz="1200" b="0" strike="noStrike" spc="-1" dirty="0">
              <a:solidFill>
                <a:srgbClr val="0000D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26520" y="928800"/>
            <a:ext cx="8542800" cy="64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4000" b="1" strike="noStrike" spc="-1" dirty="0">
                <a:solidFill>
                  <a:srgbClr val="0000DC"/>
                </a:solidFill>
                <a:latin typeface="Arial"/>
              </a:rPr>
              <a:t>Periferní regulace příjmu potravy I.</a:t>
            </a:r>
            <a:endParaRPr lang="en-US" sz="4000" b="0" strike="noStrike" spc="-1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56600" y="1571760"/>
            <a:ext cx="10510920" cy="493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působky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produkované v GIT – řídí příjem potravy na téměř okamžité bázi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zvýšená aktivita vyvolává pocit sytosti a “plnosti” popř. pocit hladu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nutrienty při pasáži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luminem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GIT spouští produkci mnoha peptidů, které aktivují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aferenty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autonomního nervového systému (</a:t>
            </a:r>
            <a:r>
              <a:rPr lang="cs-CZ" sz="2000" b="0" i="1" strike="noStrike" spc="-1" dirty="0" err="1">
                <a:solidFill>
                  <a:srgbClr val="000000"/>
                </a:solidFill>
                <a:latin typeface="Arial"/>
              </a:rPr>
              <a:t>nervus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 vagus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)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i="1" strike="noStrike" spc="-1" dirty="0" err="1">
                <a:solidFill>
                  <a:srgbClr val="000000"/>
                </a:solidFill>
                <a:latin typeface="Arial"/>
              </a:rPr>
              <a:t>nc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cs-CZ" sz="2000" b="0" i="1" strike="noStrike" spc="-1" dirty="0" err="1">
                <a:solidFill>
                  <a:srgbClr val="000000"/>
                </a:solidFill>
                <a:latin typeface="Arial"/>
              </a:rPr>
              <a:t>tractus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i="1" strike="noStrike" spc="-1" dirty="0" err="1">
                <a:solidFill>
                  <a:srgbClr val="000000"/>
                </a:solidFill>
                <a:latin typeface="Arial"/>
              </a:rPr>
              <a:t>solitarius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(mozkový kmen)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signály do hypotalamických jader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8" name="Obrázek 3" descr="Control_Food_Intake.jpg"/>
          <p:cNvPicPr/>
          <p:nvPr/>
        </p:nvPicPr>
        <p:blipFill>
          <a:blip r:embed="rId2"/>
          <a:stretch/>
        </p:blipFill>
        <p:spPr>
          <a:xfrm>
            <a:off x="9039600" y="1250280"/>
            <a:ext cx="2999880" cy="2523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4000" b="1" strike="noStrike" spc="-1">
                <a:solidFill>
                  <a:srgbClr val="0000DC"/>
                </a:solidFill>
                <a:latin typeface="Arial"/>
              </a:rPr>
              <a:t>Periferní regulace příjmu potravy II.</a:t>
            </a:r>
            <a:endParaRPr lang="en-US" sz="40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14000" y="1692000"/>
            <a:ext cx="11058840" cy="47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Krátkodobé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působí bezprostředně po příjmu potravy: 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cholecystokinin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, GLP-1, peptid YY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Dlouhodobé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regulují E rovnováhu v organismu po delší dobu a ovlivňují 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působky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krátkodobé: 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leptin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, inzulin, 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ghrelin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72000"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GIT </a:t>
            </a: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působky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: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cholecystokinin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 (CCK), glukagonu podobný peptid-1 (GLP-1),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leptin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 inzulin,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bombesin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 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amylin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 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somatostatin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 a 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enterostatin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 peptid YY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orexigenní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působky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: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ghrelin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85C63208-E8AC-4BAC-86F2-F496024B2F7B}" type="slidenum">
              <a:rPr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19280" y="96804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 dirty="0" err="1">
                <a:solidFill>
                  <a:srgbClr val="0000DC"/>
                </a:solidFill>
                <a:latin typeface="Arial"/>
              </a:rPr>
              <a:t>Cholecystokinin</a:t>
            </a:r>
            <a:r>
              <a:rPr lang="cs-CZ" sz="3600" b="1" strike="noStrike" spc="-1" dirty="0">
                <a:solidFill>
                  <a:srgbClr val="0000DC"/>
                </a:solidFill>
                <a:latin typeface="Arial"/>
              </a:rPr>
              <a:t> (CCK)</a:t>
            </a:r>
            <a:endParaRPr lang="en-US" sz="3600" b="0" strike="noStrike" spc="-1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719280" y="1600200"/>
            <a:ext cx="9948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2500" lnSpcReduction="20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Vylučován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 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buňkami duodena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a 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ilea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Strukturou i funkcí velmi podobný gastrinu</a:t>
            </a:r>
            <a:endParaRPr lang="en-US" sz="200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Vylučování stimulováno zejména MK a některými AK přítomnými v chymu – vede ke zpomalení vyprazdňování žaludku a k sekreci žluči a pankreatické šťávy (s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chopnost vyvolat stahy žlučníku 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=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vyplývá z názvu)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Váže se na </a:t>
            </a:r>
            <a:r>
              <a:rPr lang="pl-PL" sz="2000" b="0" strike="noStrike" spc="-1" dirty="0">
                <a:solidFill>
                  <a:srgbClr val="000000"/>
                </a:solidFill>
                <a:latin typeface="Arial"/>
              </a:rPr>
              <a:t>receptory lokalizované na zakončeních </a:t>
            </a:r>
            <a:r>
              <a:rPr lang="pl-PL" sz="2000" b="0" i="1" strike="noStrike" spc="-1" dirty="0">
                <a:solidFill>
                  <a:srgbClr val="000000"/>
                </a:solidFill>
                <a:latin typeface="Arial"/>
              </a:rPr>
              <a:t>nervus vagus –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aktivace těchto receptorů vede k pocitu sytosti</a:t>
            </a:r>
          </a:p>
          <a:p>
            <a:pPr marL="414900" indent="-342900">
              <a:lnSpc>
                <a:spcPct val="150000"/>
              </a:lnSpc>
              <a:buClr>
                <a:srgbClr val="0000DC"/>
              </a:buClr>
              <a:buFont typeface="Wingdings" panose="05000000000000000000" pitchFamily="2" charset="2"/>
              <a:buChar char="Ø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Stejné místo působení X opačný účinek jako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ghrelin</a:t>
            </a:r>
            <a:endParaRPr lang="cs-CZ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Leptin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potencuje aktivaci 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n. vagus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CCK – nižší aktivace při obezitě v souvislosti s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leptinovou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rezistencí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22360" y="822960"/>
            <a:ext cx="8777880" cy="594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Glukagonu podobný peptid – 1 (GLP-1)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522360" y="1600200"/>
            <a:ext cx="10145160" cy="49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Vylučovaný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při 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pasáži potravy střevem </a:t>
            </a:r>
            <a:r>
              <a:rPr lang="cs-CZ" sz="2000" strike="noStrike" spc="-1" dirty="0">
                <a:solidFill>
                  <a:srgbClr val="000000"/>
                </a:solidFill>
                <a:latin typeface="Arial"/>
              </a:rPr>
              <a:t>(většina sekrečních buněk v distálním ileu a </a:t>
            </a:r>
            <a:r>
              <a:rPr lang="cs-CZ" sz="2000" strike="noStrike" spc="-1" dirty="0" err="1">
                <a:solidFill>
                  <a:srgbClr val="000000"/>
                </a:solidFill>
                <a:latin typeface="Arial"/>
              </a:rPr>
              <a:t>colon</a:t>
            </a:r>
            <a:r>
              <a:rPr lang="cs-CZ" sz="2000" strike="noStrike" spc="-1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Vzhledem k distribuci sekrečních buněk maximum sekrece až cca 1 hodinu po příjmu stravy</a:t>
            </a:r>
            <a:endParaRPr lang="cs-CZ" sz="200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Vstupuje i do metabolických pochodů v buňkách Langerhansových ostrůvků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 umocňuje stimulační efekt glukózy na syntézu a sekreci inzulinu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(</a:t>
            </a: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inkretinový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hormon)</a:t>
            </a:r>
            <a:endParaRPr lang="en-US" sz="2000" b="1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Inhibuje sekreci glukagonu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Zpomaluje vyprazdňování žaludku a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vyvolává pocit sytosti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(receptory přímo v hypothalamu?)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Uvažovaná primární biologická funkce v </a:t>
            </a:r>
            <a:r>
              <a:rPr lang="cs-CZ" sz="2000" b="1" spc="-1" dirty="0">
                <a:solidFill>
                  <a:srgbClr val="000000"/>
                </a:solidFill>
                <a:latin typeface="Arial"/>
              </a:rPr>
              <a:t>zastavení příjmu potravy při malabsorpci 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(maximum sekrece v distálních etážích GIT vyvolaná přítomností dosud neabsorbovaných nutrientů)</a:t>
            </a:r>
          </a:p>
          <a:p>
            <a:pPr marL="414900" indent="-342900">
              <a:lnSpc>
                <a:spcPct val="150000"/>
              </a:lnSpc>
              <a:buClr>
                <a:srgbClr val="0000DC"/>
              </a:buClr>
              <a:buFont typeface="Wingdings" panose="05000000000000000000" pitchFamily="2" charset="2"/>
              <a:buChar char="Ø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Potenciální vliv složení stravy?</a:t>
            </a:r>
          </a:p>
          <a:p>
            <a:pPr marL="414900" indent="-342900">
              <a:lnSpc>
                <a:spcPct val="150000"/>
              </a:lnSpc>
              <a:buClr>
                <a:srgbClr val="0000DC"/>
              </a:buClr>
              <a:buFont typeface="Wingdings" panose="05000000000000000000" pitchFamily="2" charset="2"/>
              <a:buChar char="Ø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Významný vliv na apetit i motilitu horních etáží GIT</a:t>
            </a:r>
          </a:p>
          <a:p>
            <a:pPr marL="414900" indent="-342900">
              <a:lnSpc>
                <a:spcPct val="150000"/>
              </a:lnSpc>
              <a:buClr>
                <a:srgbClr val="0000DC"/>
              </a:buClr>
              <a:buFont typeface="Wingdings" panose="05000000000000000000" pitchFamily="2" charset="2"/>
              <a:buChar char="Ø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Pravděpodobně se podílí na účinku některých 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bariatrických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zákroků (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gastric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bypass – rychlejší sekrece GLP-1)</a:t>
            </a:r>
          </a:p>
          <a:p>
            <a:pPr marL="414900" indent="-342900">
              <a:lnSpc>
                <a:spcPct val="150000"/>
              </a:lnSpc>
              <a:buClr>
                <a:srgbClr val="0000DC"/>
              </a:buClr>
              <a:buFont typeface="Wingdings" panose="05000000000000000000" pitchFamily="2" charset="2"/>
              <a:buChar char="Ø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Potenciál pro farmakoterapii</a:t>
            </a:r>
            <a:endParaRPr lang="en-US" sz="20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22360" y="822960"/>
            <a:ext cx="8777880" cy="594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 dirty="0" err="1">
                <a:solidFill>
                  <a:srgbClr val="0000DC"/>
                </a:solidFill>
                <a:latin typeface="Arial"/>
              </a:rPr>
              <a:t>Inkretiny</a:t>
            </a:r>
            <a:endParaRPr lang="en-US" sz="3600" b="0" strike="noStrike" spc="-1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522360" y="1600200"/>
            <a:ext cx="10145160" cy="49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 lnSpcReduction="10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GLP-1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a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GIP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(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Glucose-dependent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insulinotropic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polypeptide) se řadí mezi tzv. </a:t>
            </a:r>
            <a:r>
              <a:rPr lang="cs-CZ" sz="2000" strike="noStrike" spc="-1" dirty="0" err="1">
                <a:solidFill>
                  <a:srgbClr val="000000"/>
                </a:solidFill>
                <a:latin typeface="Arial"/>
              </a:rPr>
              <a:t>inkretinové</a:t>
            </a:r>
            <a:r>
              <a:rPr lang="cs-CZ" sz="2000" strike="noStrike" spc="-1" dirty="0">
                <a:solidFill>
                  <a:srgbClr val="000000"/>
                </a:solidFill>
                <a:latin typeface="Arial"/>
              </a:rPr>
              <a:t> hormony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pc="-1" dirty="0" err="1">
                <a:solidFill>
                  <a:srgbClr val="000000"/>
                </a:solidFill>
                <a:latin typeface="Arial"/>
              </a:rPr>
              <a:t>Inkretinový</a:t>
            </a:r>
            <a:r>
              <a:rPr lang="cs-CZ" sz="2000" b="1" spc="-1" dirty="0">
                <a:solidFill>
                  <a:srgbClr val="000000"/>
                </a:solidFill>
                <a:latin typeface="Arial"/>
              </a:rPr>
              <a:t> efekt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– významně vyšší 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postprandiální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sekrece inzulinu při perorálním příjmu stejné dávky 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glc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oproti intravenóznímu podání – zprostředkována 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inkretinovými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hormony – asi 2/3 celkové sekrece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Umocňuje vylučování inzulinu z </a:t>
            </a:r>
            <a:r>
              <a:rPr lang="el-GR" sz="2000" spc="-1" dirty="0">
                <a:solidFill>
                  <a:srgbClr val="000000"/>
                </a:solidFill>
                <a:latin typeface="Arial"/>
              </a:rPr>
              <a:t>β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-buněk pankreatu vyvolané glukózou – nehrozí hypoglykemie – vývoj léků na DM2 (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inkretinová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mimetika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– agonisté GLP-1)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Vzhledem k účinkům na apetit a sytost aktuálně značný rozmach využití pro </a:t>
            </a:r>
            <a:r>
              <a:rPr lang="cs-CZ" sz="2000" b="1" spc="-1" dirty="0">
                <a:solidFill>
                  <a:srgbClr val="000000"/>
                </a:solidFill>
                <a:latin typeface="Arial"/>
              </a:rPr>
              <a:t>léčbu obezity 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(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off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-label)</a:t>
            </a:r>
          </a:p>
          <a:p>
            <a:pPr marL="7092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600" spc="-1" dirty="0" err="1">
                <a:solidFill>
                  <a:srgbClr val="000000"/>
                </a:solidFill>
                <a:latin typeface="Arial"/>
              </a:rPr>
              <a:t>Semaglutid</a:t>
            </a:r>
            <a:r>
              <a:rPr lang="cs-CZ" sz="1600" spc="-1" dirty="0">
                <a:solidFill>
                  <a:srgbClr val="000000"/>
                </a:solidFill>
                <a:latin typeface="Arial"/>
              </a:rPr>
              <a:t> (</a:t>
            </a:r>
            <a:r>
              <a:rPr lang="cs-CZ" sz="1600" spc="-1" dirty="0" err="1">
                <a:solidFill>
                  <a:srgbClr val="000000"/>
                </a:solidFill>
                <a:latin typeface="Arial"/>
              </a:rPr>
              <a:t>Ozempic</a:t>
            </a:r>
            <a:r>
              <a:rPr lang="cs-CZ" sz="1600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cs-CZ" sz="1600" spc="-1" dirty="0" err="1">
                <a:solidFill>
                  <a:srgbClr val="000000"/>
                </a:solidFill>
                <a:latin typeface="Arial"/>
              </a:rPr>
              <a:t>Wegovy</a:t>
            </a:r>
            <a:r>
              <a:rPr lang="cs-CZ" sz="1600" spc="-1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L="7092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600" spc="-1" dirty="0">
                <a:solidFill>
                  <a:srgbClr val="000000"/>
                </a:solidFill>
                <a:latin typeface="Arial"/>
              </a:rPr>
              <a:t>Významné vedlejší účinky (nevolnost)</a:t>
            </a:r>
          </a:p>
          <a:p>
            <a:pPr marL="7092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600" spc="-1" dirty="0">
                <a:solidFill>
                  <a:srgbClr val="000000"/>
                </a:solidFill>
                <a:latin typeface="Arial"/>
              </a:rPr>
              <a:t>Apetit a příjem stravy X složení stravy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endParaRPr lang="cs-CZ" sz="2000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endParaRPr lang="cs-CZ" sz="2000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4411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Leptin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287280" y="1306440"/>
            <a:ext cx="10380240" cy="5337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5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produkovaný tukovou tkání - adipocyty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1" strike="noStrike" spc="-1" dirty="0">
                <a:solidFill>
                  <a:srgbClr val="000000"/>
                </a:solidFill>
                <a:latin typeface="Arial"/>
              </a:rPr>
              <a:t>slabý </a:t>
            </a:r>
            <a:r>
              <a:rPr lang="cs-CZ" sz="2100" b="1" strike="noStrike" spc="-1" dirty="0" err="1">
                <a:solidFill>
                  <a:srgbClr val="000000"/>
                </a:solidFill>
                <a:latin typeface="Arial"/>
              </a:rPr>
              <a:t>leptinový</a:t>
            </a:r>
            <a:r>
              <a:rPr lang="cs-CZ" sz="2100" b="1" strike="noStrike" spc="-1" dirty="0">
                <a:solidFill>
                  <a:srgbClr val="000000"/>
                </a:solidFill>
                <a:latin typeface="Arial"/>
              </a:rPr>
              <a:t> signál </a:t>
            </a:r>
            <a:r>
              <a:rPr lang="cs-CZ" sz="21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dojde k útlumu katabolických procesů a zároveň ke stimulaci produkce NPY v </a:t>
            </a:r>
            <a:r>
              <a:rPr lang="cs-CZ" sz="2100" b="0" i="1" strike="noStrike" spc="-1" dirty="0" err="1">
                <a:solidFill>
                  <a:srgbClr val="000000"/>
                </a:solidFill>
                <a:latin typeface="Arial"/>
              </a:rPr>
              <a:t>nucleus</a:t>
            </a:r>
            <a:r>
              <a:rPr lang="cs-CZ" sz="2100" b="0" i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100" b="0" i="1" strike="noStrike" spc="-1" dirty="0" err="1">
                <a:solidFill>
                  <a:srgbClr val="000000"/>
                </a:solidFill>
                <a:latin typeface="Arial"/>
              </a:rPr>
              <a:t>arcuatus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1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(pocit hladu) </a:t>
            </a:r>
            <a:r>
              <a:rPr lang="cs-CZ" sz="21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stimulace chuti k jídlu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1" strike="noStrike" spc="-1" dirty="0">
                <a:solidFill>
                  <a:srgbClr val="000000"/>
                </a:solidFill>
                <a:latin typeface="Arial"/>
              </a:rPr>
              <a:t>silný </a:t>
            </a:r>
            <a:r>
              <a:rPr lang="cs-CZ" sz="2100" b="1" strike="noStrike" spc="-1" dirty="0" err="1">
                <a:solidFill>
                  <a:srgbClr val="000000"/>
                </a:solidFill>
                <a:latin typeface="Arial"/>
              </a:rPr>
              <a:t>leptinový</a:t>
            </a:r>
            <a:r>
              <a:rPr lang="cs-CZ" sz="2100" b="1" strike="noStrike" spc="-1" dirty="0">
                <a:solidFill>
                  <a:srgbClr val="000000"/>
                </a:solidFill>
                <a:latin typeface="Arial"/>
              </a:rPr>
              <a:t> signál </a:t>
            </a:r>
            <a:r>
              <a:rPr lang="cs-CZ" sz="21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roste aktivita neuronů produkujících POMC a navození pocitu sytosti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působí na hypotalamus prostřednictvím různých neurotransmiterů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POMC - </a:t>
            </a:r>
            <a:r>
              <a:rPr lang="cs-CZ" sz="2100" b="0" strike="noStrike" spc="-1" dirty="0" err="1">
                <a:solidFill>
                  <a:srgbClr val="000000"/>
                </a:solidFill>
                <a:latin typeface="Arial"/>
              </a:rPr>
              <a:t>proopiomelanokortin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a jeho produkty, CRH - </a:t>
            </a:r>
            <a:r>
              <a:rPr lang="cs-CZ" sz="2100" b="0" strike="noStrike" spc="-1" dirty="0" err="1">
                <a:solidFill>
                  <a:srgbClr val="000000"/>
                </a:solidFill>
                <a:latin typeface="Arial"/>
              </a:rPr>
              <a:t>kortikoliberin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u většiny obézních pacientů jsou plazmatické hladiny </a:t>
            </a:r>
            <a:r>
              <a:rPr lang="cs-CZ" sz="2100" b="0" strike="noStrike" spc="-1" dirty="0" err="1">
                <a:solidFill>
                  <a:srgbClr val="000000"/>
                </a:solidFill>
                <a:latin typeface="Arial"/>
              </a:rPr>
              <a:t>leptinu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výrazně zvýšeny </a:t>
            </a:r>
            <a:r>
              <a:rPr lang="cs-CZ" sz="21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hormon nevykazuje žádný, nebo minimální fyziologický efekt </a:t>
            </a:r>
            <a:r>
              <a:rPr lang="cs-CZ" sz="21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100" b="0" strike="noStrike" spc="-1" dirty="0" err="1">
                <a:solidFill>
                  <a:srgbClr val="000000"/>
                </a:solidFill>
                <a:latin typeface="Arial"/>
              </a:rPr>
              <a:t>leptinová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rezistence 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u MA – sérová hladina </a:t>
            </a:r>
            <a:r>
              <a:rPr lang="cs-CZ" sz="2100" b="0" strike="noStrike" spc="-1" dirty="0" err="1">
                <a:solidFill>
                  <a:srgbClr val="000000"/>
                </a:solidFill>
                <a:latin typeface="Arial"/>
              </a:rPr>
              <a:t>leptinu</a:t>
            </a:r>
            <a:r>
              <a:rPr lang="cs-CZ" sz="2100" b="0" strike="noStrike" spc="-1" dirty="0">
                <a:solidFill>
                  <a:srgbClr val="000000"/>
                </a:solidFill>
                <a:latin typeface="Arial"/>
              </a:rPr>
              <a:t> snížena</a:t>
            </a:r>
            <a:endParaRPr lang="en-US" sz="2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Inzulin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548640" y="1600200"/>
            <a:ext cx="11311920" cy="5043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252000" indent="-180000">
              <a:lnSpc>
                <a:spcPct val="2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hormon produkovaný B-buňkami Langerhansových ostrůvků pankreatu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2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efekt vykazuje </a:t>
            </a:r>
            <a:r>
              <a:rPr lang="cs-CZ" sz="2000" b="0" u="sng" strike="noStrike" spc="-1" dirty="0">
                <a:solidFill>
                  <a:srgbClr val="000000"/>
                </a:solidFill>
                <a:uFillTx/>
                <a:latin typeface="Arial"/>
              </a:rPr>
              <a:t>zvýšením aktivity neuronů produkujících POMC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 </a:t>
            </a:r>
            <a:r>
              <a:rPr lang="cs-CZ" sz="2000" b="0" i="1" strike="noStrike" spc="-1" dirty="0" err="1">
                <a:solidFill>
                  <a:srgbClr val="000000"/>
                </a:solidFill>
                <a:latin typeface="Arial"/>
              </a:rPr>
              <a:t>nucleus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i="1" strike="noStrike" spc="-1" dirty="0" err="1">
                <a:solidFill>
                  <a:srgbClr val="000000"/>
                </a:solidFill>
                <a:latin typeface="Arial"/>
              </a:rPr>
              <a:t>arcuatus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2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deficience inzulinu např. u diabetes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mellitus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I. typu je spojena se zvýšenou aktivitou NPY neuronů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2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účinek zprostředkovává pouze u zdravých osob, za patologických stavů je jeho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účinek spíše potlačen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200" b="1" strike="noStrike" spc="-1">
                <a:solidFill>
                  <a:srgbClr val="0000DC"/>
                </a:solidFill>
                <a:latin typeface="Arial"/>
              </a:rPr>
              <a:t>Peptid YY (PYY)</a:t>
            </a:r>
            <a:endParaRPr lang="en-US" sz="32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720000" y="1566180"/>
            <a:ext cx="10752840" cy="47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P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odobná struktura jako neuropeptid Y (NPY) – ale opačný účinek (!!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!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D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vě endogenní formy: </a:t>
            </a:r>
            <a:r>
              <a:rPr lang="fi-FI" sz="2000" b="0" strike="noStrike" spc="-1" dirty="0">
                <a:solidFill>
                  <a:srgbClr val="000000"/>
                </a:solidFill>
                <a:latin typeface="Arial"/>
              </a:rPr>
              <a:t>PYY (1-36) a PYY (3-36)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S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ecernovaný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neuroendokrinními buňkami ilea a tlustého střeva po jídle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Wingdings" charset="2"/>
              <a:buChar char="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následně snižuje chuť k jídlu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Z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pomaluje některé funkce trávicího ústrojí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dobu pasáže (čímž zlepšuje resorpci) nebo pankreatickou sekreci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V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reakci na příjem potravy se plazmatické koncentrace PYY (3-36) zvyšují během 15 minut a plató je přibližně 90 minut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Vyvolává pocit sytosti zřejmě aktivací </a:t>
            </a:r>
            <a:r>
              <a:rPr lang="cs-CZ" sz="2000" b="0" i="1" strike="noStrike" spc="-1" dirty="0">
                <a:solidFill>
                  <a:srgbClr val="000000"/>
                </a:solidFill>
                <a:latin typeface="Arial"/>
              </a:rPr>
              <a:t>n. vagus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i center přímo v CNS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F48AC9CD-055B-46BA-9205-0F017858E88E}" type="slidenum">
              <a:rPr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Ghrelin I.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719160" y="1584356"/>
            <a:ext cx="9948360" cy="482549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2500" lnSpcReduction="20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orexigenní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účinek (!!!)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produkován buňkami žláz žaludku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sekrece je stimulována při prázdných kontrakcích žaludečních stěn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působí na hypotalamus prostřednictvím neuropeptidu Y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účinek se projevuje výrazným zvětšením porcí potravy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hlad je vyvolán až po vysokých dávkách podávaných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i.v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u zdravého jedince se plazmatická koncentrace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ghrelinu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těsně před příjmem potravy zdvojnásobí a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postprandiálně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padá pod bazální úroveň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MA – koncentrace 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ghrelinu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trvale zvýšena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obézní člověk – koncentrace snížena 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Snížení sekrece 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ghrelinu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je jedním z cílů některých typů </a:t>
            </a:r>
            <a:r>
              <a:rPr lang="cs-CZ" sz="2000" b="1" spc="-1" dirty="0" err="1">
                <a:solidFill>
                  <a:srgbClr val="000000"/>
                </a:solidFill>
                <a:latin typeface="Arial"/>
              </a:rPr>
              <a:t>bariatrických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zákroků (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tubulizace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žaludku/</a:t>
            </a:r>
            <a:r>
              <a:rPr lang="cs-CZ" sz="2000" spc="-1" dirty="0" err="1">
                <a:solidFill>
                  <a:srgbClr val="000000"/>
                </a:solidFill>
                <a:latin typeface="Arial"/>
              </a:rPr>
              <a:t>sleeve</a:t>
            </a:r>
            <a:r>
              <a:rPr lang="cs-CZ" sz="2000" spc="-1" dirty="0">
                <a:solidFill>
                  <a:srgbClr val="000000"/>
                </a:solidFill>
                <a:latin typeface="Arial"/>
              </a:rPr>
              <a:t> gastrektomie)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Ghrelin II.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720000" y="1600200"/>
            <a:ext cx="1110132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15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exprimován v mnoha tkáních, jako je žaludek, hypofýza, štítná žláza, varlata, placenta a pankreas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další funkce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ghrelinu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: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indukuje sekreci růstového hormonu v hypofýze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reguluje glukózovou homeostázu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inhibuje sekreci inzulínu a reguluje glukoneogenezi /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glykogenolýzu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snižuje termogenezi pro regulaci výdajů na energii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zlepšuje prognózu přežití infarktu myokardu snížením aktivity sympatiku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předchází svalové atrofii prostřednictvím podpory diferenciace svalových buněk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podílí se na regulaci kostního metabolismu modulací proliferace a diferenciace osteoblastů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Osnova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720000" y="1692000"/>
            <a:ext cx="10752840" cy="413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regulace příjmu potravy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hedonická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regulace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homeostatická regulace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periferní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působky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ovlivňující příjem potravy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Zástupný symbol pro obsah 3" descr="ghrelin-and-leptin.jpg"/>
          <p:cNvPicPr/>
          <p:nvPr/>
        </p:nvPicPr>
        <p:blipFill>
          <a:blip r:embed="rId2"/>
          <a:stretch/>
        </p:blipFill>
        <p:spPr>
          <a:xfrm>
            <a:off x="1523880" y="216720"/>
            <a:ext cx="9143640" cy="63374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Obrázek 5"/>
          <p:cNvPicPr/>
          <p:nvPr/>
        </p:nvPicPr>
        <p:blipFill>
          <a:blip r:embed="rId2"/>
          <a:stretch/>
        </p:blipFill>
        <p:spPr>
          <a:xfrm>
            <a:off x="720000" y="506520"/>
            <a:ext cx="10014480" cy="584712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27C76B22-DA37-4E31-A43D-A4438252024D}" type="slidenum">
              <a:rPr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963000" y="4406760"/>
            <a:ext cx="10362960" cy="136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algn="ctr">
              <a:lnSpc>
                <a:spcPts val="4000"/>
              </a:lnSpc>
              <a:buNone/>
            </a:pPr>
            <a:r>
              <a:rPr lang="cs-CZ" sz="3600" b="1" strike="noStrike" cap="all" spc="-1">
                <a:solidFill>
                  <a:srgbClr val="0000DC"/>
                </a:solidFill>
                <a:latin typeface="Arial"/>
              </a:rPr>
              <a:t>Děkuji za pozornost 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200" b="1" strike="noStrike" spc="-1">
                <a:solidFill>
                  <a:srgbClr val="0000DC"/>
                </a:solidFill>
                <a:latin typeface="Arial"/>
              </a:rPr>
              <a:t>Regulace příjmu potravy</a:t>
            </a:r>
            <a:endParaRPr lang="en-US" sz="32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561600" y="1357200"/>
            <a:ext cx="10105920" cy="521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4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Komplexní a mnohovrstevný proces s četnými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periferními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a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centrálními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vstupy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C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ílem je za fyziologických okolností zajistit rovnováhu mezi energetickým příjmem a výdejem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spc="-1" dirty="0">
                <a:solidFill>
                  <a:srgbClr val="000000"/>
                </a:solidFill>
                <a:latin typeface="Arial"/>
              </a:rPr>
              <a:t>Ú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čelem udržení stálé hmotnosti a optimálního příjmu živin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homeostatická regulace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– řízena fyziologickými mechanismy,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a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složkou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hedonická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regulace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– nadřazena homeostatické regulaci, hlavními mediátory jsou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opioidy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endokanabinoidy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 dopamin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Hedonická regulace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365759" y="1600200"/>
            <a:ext cx="10588933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spc="-1" dirty="0">
                <a:solidFill>
                  <a:srgbClr val="000000"/>
                </a:solidFill>
                <a:latin typeface="Arial"/>
              </a:rPr>
              <a:t>P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říjem potravy </a:t>
            </a:r>
            <a:r>
              <a:rPr lang="cs-CZ" sz="1800" strike="noStrike" spc="-1" dirty="0">
                <a:solidFill>
                  <a:srgbClr val="000000"/>
                </a:solidFill>
                <a:latin typeface="Arial"/>
              </a:rPr>
              <a:t>není stimulován pouze nedostatkem energie 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za účelem udržení energetické rovnováhy</a:t>
            </a:r>
            <a:endParaRPr lang="cs-CZ" sz="1800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Pozitivní vnímání chuti je podmíněno evolučním tlakem na příjem určitých látek (sladká, slaná chuť,…)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Další prohlubování </a:t>
            </a:r>
            <a:r>
              <a:rPr lang="cs-CZ" sz="1800" b="1" strike="noStrike" spc="-1" dirty="0">
                <a:solidFill>
                  <a:srgbClr val="000000"/>
                </a:solidFill>
                <a:latin typeface="Arial"/>
              </a:rPr>
              <a:t>pozitivní zpětné vazby 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(jídlo jako odměna, spojení s příjemnými zážitky apod.) vede ke značné preferenci určitých potravin </a:t>
            </a:r>
            <a:r>
              <a:rPr lang="cs-CZ" sz="18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jsou ochotně </a:t>
            </a:r>
            <a:r>
              <a:rPr lang="cs-CZ" sz="1800" b="1" strike="noStrike" spc="-1" dirty="0">
                <a:solidFill>
                  <a:srgbClr val="000000"/>
                </a:solidFill>
                <a:uFillTx/>
                <a:latin typeface="Arial"/>
              </a:rPr>
              <a:t>přijímány i ve stavu sytosti 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1800" spc="-1" dirty="0" err="1">
                <a:solidFill>
                  <a:srgbClr val="000000"/>
                </a:solidFill>
                <a:latin typeface="Arial"/>
              </a:rPr>
              <a:t>H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edonická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regulace mnohdy překonává fyziologické homeostatické mechanizmy příjmu potravy </a:t>
            </a:r>
            <a:r>
              <a:rPr lang="cs-CZ" sz="18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je </a:t>
            </a:r>
            <a:r>
              <a:rPr lang="cs-CZ" sz="1800" b="1" strike="noStrike" spc="-1">
                <a:solidFill>
                  <a:srgbClr val="000000"/>
                </a:solidFill>
                <a:latin typeface="Arial"/>
              </a:rPr>
              <a:t>nadřazena </a:t>
            </a:r>
            <a:r>
              <a:rPr lang="cs-CZ" sz="1800" b="1" strike="noStrike" spc="-1" dirty="0">
                <a:solidFill>
                  <a:srgbClr val="000000"/>
                </a:solidFill>
                <a:latin typeface="Arial"/>
              </a:rPr>
              <a:t>homeostatické regulaci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Potenciální ovlivnění některých z mediátorů </a:t>
            </a:r>
            <a:r>
              <a:rPr lang="cs-CZ" sz="1800" b="0" strike="noStrike" spc="-1" dirty="0" err="1">
                <a:solidFill>
                  <a:srgbClr val="000000"/>
                </a:solidFill>
                <a:latin typeface="Arial"/>
              </a:rPr>
              <a:t>hedonické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regulace příjmu potravy má značný potenciál pro ovlivnění příjmu stravy, avšak prakticky nejsou dostatečně specifické pro potřeby farmakoterapie (</a:t>
            </a:r>
            <a:r>
              <a:rPr lang="cs-CZ" sz="1800" strike="noStrike" spc="-1" dirty="0" err="1">
                <a:solidFill>
                  <a:srgbClr val="000000"/>
                </a:solidFill>
                <a:latin typeface="Arial"/>
              </a:rPr>
              <a:t>Rimonabant</a:t>
            </a: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 – značné vedlejší účinky – psychika)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00840" y="522360"/>
            <a:ext cx="10066680" cy="45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200" b="1" strike="noStrike" spc="-1">
                <a:solidFill>
                  <a:srgbClr val="0000DC"/>
                </a:solidFill>
                <a:latin typeface="Arial"/>
              </a:rPr>
              <a:t>Centrální regulace příjmu potravy – hypotalamus I.</a:t>
            </a:r>
            <a:endParaRPr lang="en-US" sz="32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417960" y="1123560"/>
            <a:ext cx="11638800" cy="573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6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nejvyšší regulátor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centrum hladu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– laterální oblast (LHA)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centrum sytosti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–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ventromediální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oblast (VMH)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tvorba aktivačních a inhibičních neurotransmiterů ovlivňujících příjem potravy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centrální mechanizmy: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lokalizované v oblasti hypotalamu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informace z periferie: 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prostřednictvím n. vagus, gastrointestinálními peptidy, hormony tukové tkáně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reaguje na: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krátkodobý a dlouhodobý nutriční stav, skladování energie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signály z GIT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koncentrace metabolitů v krvi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0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1800" b="0" strike="noStrike" spc="-1" dirty="0">
                <a:solidFill>
                  <a:srgbClr val="000000"/>
                </a:solidFill>
                <a:latin typeface="Arial"/>
              </a:rPr>
              <a:t>trávicí procesy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na základě informací z periferie má jedinec buď pocit hladu či sytosti </a:t>
            </a:r>
            <a:r>
              <a:rPr lang="en-GB" sz="2000" b="0" strike="noStrike" spc="-1" dirty="0">
                <a:solidFill>
                  <a:srgbClr val="000000"/>
                </a:solidFill>
                <a:latin typeface="Arial"/>
              </a:rPr>
              <a:t>(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Arial"/>
              </a:rPr>
              <a:t>rovnov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áha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signálů)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18560" y="500040"/>
            <a:ext cx="9949320" cy="91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Centrální regulace příjmu potravy – hypotalamus II. 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627120" y="1058040"/>
            <a:ext cx="10040760" cy="5799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1" spc="-1" dirty="0" err="1">
                <a:solidFill>
                  <a:srgbClr val="000000"/>
                </a:solidFill>
                <a:latin typeface="Arial"/>
              </a:rPr>
              <a:t>N</a:t>
            </a: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ucleus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arcuatus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1800" b="1" strike="noStrike" spc="-1" dirty="0" err="1">
                <a:solidFill>
                  <a:srgbClr val="000000"/>
                </a:solidFill>
                <a:latin typeface="Arial"/>
              </a:rPr>
              <a:t>orexigenní</a:t>
            </a:r>
            <a:r>
              <a:rPr lang="cs-CZ" sz="1800" b="1" strike="noStrike" spc="-1" dirty="0">
                <a:solidFill>
                  <a:srgbClr val="000000"/>
                </a:solidFill>
                <a:latin typeface="Arial"/>
              </a:rPr>
              <a:t> neurony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504000" lvl="1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1800" b="1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1800" b="1" strike="noStrike" spc="-1" dirty="0">
                <a:solidFill>
                  <a:srgbClr val="000000"/>
                </a:solidFill>
                <a:latin typeface="Arial"/>
              </a:rPr>
              <a:t> neurony 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Orexigenní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neurony: </a:t>
            </a:r>
            <a:r>
              <a:rPr lang="cs-CZ" sz="2000" b="0" u="sng" strike="noStrike" spc="-1" dirty="0" err="1">
                <a:solidFill>
                  <a:srgbClr val="000000"/>
                </a:solidFill>
                <a:latin typeface="Arial"/>
              </a:rPr>
              <a:t>neuropetid</a:t>
            </a:r>
            <a:r>
              <a:rPr lang="cs-CZ" sz="2000" b="0" u="sng" strike="noStrike" spc="-1" dirty="0">
                <a:solidFill>
                  <a:srgbClr val="000000"/>
                </a:solidFill>
                <a:latin typeface="Arial"/>
              </a:rPr>
              <a:t> Y (NPY)/ </a:t>
            </a:r>
            <a:r>
              <a:rPr lang="cs-CZ" sz="2000" b="0" u="sng" strike="noStrike" spc="-1" dirty="0" err="1">
                <a:solidFill>
                  <a:srgbClr val="000000"/>
                </a:solidFill>
                <a:latin typeface="Arial"/>
              </a:rPr>
              <a:t>agouti-related</a:t>
            </a:r>
            <a:r>
              <a:rPr lang="cs-CZ" sz="2000" b="0" u="sng" strike="noStrike" spc="-1" dirty="0">
                <a:solidFill>
                  <a:srgbClr val="000000"/>
                </a:solidFill>
                <a:latin typeface="Arial"/>
              </a:rPr>
              <a:t> peptide (</a:t>
            </a:r>
            <a:r>
              <a:rPr lang="cs-CZ" sz="2000" b="0" u="sng" strike="noStrike" spc="-1" dirty="0" err="1">
                <a:solidFill>
                  <a:srgbClr val="000000"/>
                </a:solidFill>
                <a:latin typeface="Arial"/>
              </a:rPr>
              <a:t>AgRP</a:t>
            </a:r>
            <a:r>
              <a:rPr lang="cs-CZ" sz="2000" b="0" u="sng" strike="noStrike" spc="-1" dirty="0">
                <a:solidFill>
                  <a:srgbClr val="000000"/>
                </a:solidFill>
                <a:latin typeface="Arial"/>
              </a:rPr>
              <a:t>)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 melanin koncentrující hormon (MCH),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orexin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A, B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neurony: </a:t>
            </a:r>
            <a:r>
              <a:rPr lang="cs-CZ" sz="2000" b="0" u="sng" strike="noStrike" spc="-1" dirty="0" err="1">
                <a:solidFill>
                  <a:srgbClr val="000000"/>
                </a:solidFill>
                <a:latin typeface="Arial"/>
              </a:rPr>
              <a:t>proopiomelanokortin</a:t>
            </a:r>
            <a:r>
              <a:rPr lang="cs-CZ" sz="2000" b="0" u="sng" strike="noStrike" spc="-1" dirty="0">
                <a:solidFill>
                  <a:srgbClr val="000000"/>
                </a:solidFill>
                <a:latin typeface="Arial"/>
              </a:rPr>
              <a:t> (POMC)/ peptidy CART (</a:t>
            </a:r>
            <a:r>
              <a:rPr lang="en-US" sz="2000" b="0" u="sng" strike="noStrike" spc="-1" dirty="0">
                <a:solidFill>
                  <a:srgbClr val="000000"/>
                </a:solidFill>
                <a:latin typeface="Arial"/>
              </a:rPr>
              <a:t>cocaine and amphetamine regulated transcript</a:t>
            </a:r>
            <a:r>
              <a:rPr lang="cs-CZ" sz="2000" b="0" u="sng" strike="noStrike" spc="-1" dirty="0">
                <a:solidFill>
                  <a:srgbClr val="000000"/>
                </a:solidFill>
                <a:latin typeface="Arial"/>
              </a:rPr>
              <a:t>)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kortikoliberin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(CRH), tyreotropin uvolňující hormon (TRH), mozkový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neurotrofický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 faktor (BDNF)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B1A5B7C-495B-8823-53A6-F4A7853F2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67040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9B6A2A67-C31D-D312-39A9-1B33158989E9}"/>
              </a:ext>
            </a:extLst>
          </p:cNvPr>
          <p:cNvCxnSpPr/>
          <p:nvPr/>
        </p:nvCxnSpPr>
        <p:spPr>
          <a:xfrm>
            <a:off x="2924269" y="3069125"/>
            <a:ext cx="10139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>
            <a:extLst>
              <a:ext uri="{FF2B5EF4-FFF2-40B4-BE49-F238E27FC236}">
                <a16:creationId xmlns:a16="http://schemas.microsoft.com/office/drawing/2014/main" id="{A45EE06B-BFB9-E895-4F8C-835192DBE1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6552" y="2387669"/>
            <a:ext cx="1036410" cy="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33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>
                <a:solidFill>
                  <a:srgbClr val="0000DC"/>
                </a:solidFill>
                <a:latin typeface="Arial"/>
              </a:rPr>
              <a:t>Orexigenní neurony</a:t>
            </a:r>
            <a:endParaRPr lang="en-US" sz="36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339480" y="1600200"/>
            <a:ext cx="10328040" cy="4971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0000"/>
          </a:bodyPr>
          <a:lstStyle/>
          <a:p>
            <a:pPr marL="72000">
              <a:lnSpc>
                <a:spcPct val="150000"/>
              </a:lnSpc>
              <a:buNone/>
              <a:tabLst>
                <a:tab pos="0" algn="l"/>
              </a:tabLst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Neuropeptid Y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nejsilnějším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orexigenním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peptidem v organizmu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regulace hyperfagie – zvyšuje chuť k jídlu, inhibuje termogenezi, sympatickou nervovou aktivitu,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tyreoideální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osu, stimuluje sekreci inzulinu a snižuje výdej energie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72000"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  <a:tabLst>
                <a:tab pos="0" algn="l"/>
              </a:tabLst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MCH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(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melanin-</a:t>
            </a: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koncetrující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hormon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)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None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axony neuronů, které NPY produkují, směřují do jader LHA, kde stimulují sekreci 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MCH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buNone/>
              <a:tabLst>
                <a:tab pos="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None/>
              <a:tabLst>
                <a:tab pos="0" algn="l"/>
              </a:tabLst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dráha se spouští při nedostatku inhibičních signálů a při vhodných psychologických a sociologických faktorech </a:t>
            </a:r>
            <a:r>
              <a:rPr lang="cs-CZ" sz="2000" b="0" strike="noStrike" spc="-1" dirty="0">
                <a:solidFill>
                  <a:srgbClr val="000000"/>
                </a:solidFill>
                <a:latin typeface="Wingdings"/>
              </a:rPr>
              <a:t>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výsledkem je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pocit hladu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2840" cy="45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0000"/>
          </a:bodyPr>
          <a:lstStyle/>
          <a:p>
            <a:pPr>
              <a:lnSpc>
                <a:spcPts val="4000"/>
              </a:lnSpc>
              <a:buNone/>
            </a:pPr>
            <a:r>
              <a:rPr lang="cs-CZ" sz="3600" b="1" strike="noStrike" spc="-1" dirty="0" err="1">
                <a:solidFill>
                  <a:srgbClr val="0000DC"/>
                </a:solidFill>
                <a:latin typeface="Arial"/>
              </a:rPr>
              <a:t>Anorexigenní</a:t>
            </a:r>
            <a:r>
              <a:rPr lang="cs-CZ" sz="3600" b="1" strike="noStrike" spc="-1" dirty="0">
                <a:solidFill>
                  <a:srgbClr val="0000DC"/>
                </a:solidFill>
                <a:latin typeface="Arial"/>
              </a:rPr>
              <a:t> neurony</a:t>
            </a:r>
            <a:endParaRPr lang="en-US" sz="3600" b="0" strike="noStrike" spc="-1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0210320" cy="476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rmAutofit fontScale="94000"/>
          </a:bodyPr>
          <a:lstStyle/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proopiomelanokortin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 (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POMC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) -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působení, zvyšuje energetický výdej aktivací sympatiku, tyreoidální osy, stimuluje pokles sekrece inzulinu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kortikoliberin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anorexigenní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působení, stimulováno stresem, zvyšuje kortizol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 err="1">
                <a:solidFill>
                  <a:srgbClr val="000000"/>
                </a:solidFill>
                <a:latin typeface="Arial"/>
              </a:rPr>
              <a:t>thyrotropin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 uvolňující hormon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 (TRH)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oxytocin, serotonin</a:t>
            </a: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produkce je způsobena zvýšenou aktivitou </a:t>
            </a:r>
            <a:r>
              <a:rPr lang="cs-CZ" sz="2000" b="0" strike="noStrike" spc="-1" dirty="0" err="1">
                <a:solidFill>
                  <a:srgbClr val="000000"/>
                </a:solidFill>
                <a:latin typeface="Arial"/>
              </a:rPr>
              <a:t>adipózních</a:t>
            </a: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 signálů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52000" indent="-180000">
              <a:lnSpc>
                <a:spcPct val="150000"/>
              </a:lnSpc>
              <a:buClr>
                <a:srgbClr val="0000DC"/>
              </a:buClr>
              <a:buFont typeface="Arial"/>
              <a:buChar char="̶"/>
            </a:pPr>
            <a:r>
              <a:rPr lang="cs-CZ" sz="2000" b="0" strike="noStrike" spc="-1" dirty="0">
                <a:solidFill>
                  <a:srgbClr val="000000"/>
                </a:solidFill>
                <a:latin typeface="Arial"/>
              </a:rPr>
              <a:t>výsledkem je navození </a:t>
            </a:r>
            <a:r>
              <a:rPr lang="cs-CZ" sz="2000" b="1" strike="noStrike" spc="-1" dirty="0">
                <a:solidFill>
                  <a:srgbClr val="000000"/>
                </a:solidFill>
                <a:latin typeface="Arial"/>
              </a:rPr>
              <a:t>pocitu sytosti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prezentace-med-cz-v9</Template>
  <TotalTime>2000</TotalTime>
  <Words>1496</Words>
  <Application>Microsoft Office PowerPoint</Application>
  <PresentationFormat>Širokoúhlá obrazovka</PresentationFormat>
  <Paragraphs>158</Paragraphs>
  <Slides>22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Arial</vt:lpstr>
      <vt:lpstr>Symbol</vt:lpstr>
      <vt:lpstr>Tahoma</vt:lpstr>
      <vt:lpstr>Times New Roman</vt:lpstr>
      <vt:lpstr>Wingdings</vt:lpstr>
      <vt:lpstr>Office Theme</vt:lpstr>
      <vt:lpstr>Office Theme</vt:lpstr>
      <vt:lpstr>Office Theme</vt:lpstr>
      <vt:lpstr>Hormony regulující příjem potravy</vt:lpstr>
      <vt:lpstr>Osnova</vt:lpstr>
      <vt:lpstr>Regulace příjmu potravy</vt:lpstr>
      <vt:lpstr>Hedonická regulace</vt:lpstr>
      <vt:lpstr>Centrální regulace příjmu potravy – hypotalamus I.</vt:lpstr>
      <vt:lpstr>Centrální regulace příjmu potravy – hypotalamus II. </vt:lpstr>
      <vt:lpstr>Prezentace aplikace PowerPoint</vt:lpstr>
      <vt:lpstr>Orexigenní neurony</vt:lpstr>
      <vt:lpstr>Anorexigenní neurony</vt:lpstr>
      <vt:lpstr>Periferní regulace příjmu potravy I.</vt:lpstr>
      <vt:lpstr>Periferní regulace příjmu potravy II.</vt:lpstr>
      <vt:lpstr>Cholecystokinin (CCK)</vt:lpstr>
      <vt:lpstr>Glukagonu podobný peptid – 1 (GLP-1)</vt:lpstr>
      <vt:lpstr>Inkretiny</vt:lpstr>
      <vt:lpstr>Leptin</vt:lpstr>
      <vt:lpstr>Inzulin</vt:lpstr>
      <vt:lpstr>Peptid YY (PYY)</vt:lpstr>
      <vt:lpstr>Ghrelin I.</vt:lpstr>
      <vt:lpstr>Ghrelin II.</vt:lpstr>
      <vt:lpstr>Prezentace aplikace PowerPoint</vt:lpstr>
      <vt:lpstr>Prezentace aplikace PowerPoint</vt:lpstr>
      <vt:lpstr>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Markéta Grulichová</dc:creator>
  <dc:description/>
  <cp:lastModifiedBy>Tom</cp:lastModifiedBy>
  <cp:revision>77</cp:revision>
  <cp:lastPrinted>1601-01-01T00:00:00Z</cp:lastPrinted>
  <dcterms:created xsi:type="dcterms:W3CDTF">2019-10-18T13:13:51Z</dcterms:created>
  <dcterms:modified xsi:type="dcterms:W3CDTF">2024-11-15T11:31:53Z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0x010100738DCBE3C9349047A90B9CE5FC923C7E</vt:lpwstr>
  </property>
  <property fmtid="{D5CDD505-2E9C-101B-9397-08002B2CF9AE}" pid="3" name="Notes">
    <vt:i4>2</vt:i4>
  </property>
  <property fmtid="{D5CDD505-2E9C-101B-9397-08002B2CF9AE}" pid="4" name="PresentationFormat">
    <vt:lpwstr>Širokoúhlá obrazovka</vt:lpwstr>
  </property>
  <property fmtid="{D5CDD505-2E9C-101B-9397-08002B2CF9AE}" pid="5" name="Slides">
    <vt:i4>20</vt:i4>
  </property>
</Properties>
</file>