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700" r:id="rId5"/>
    <p:sldMasterId id="2147483718" r:id="rId6"/>
  </p:sldMasterIdLst>
  <p:notesMasterIdLst>
    <p:notesMasterId r:id="rId93"/>
  </p:notesMasterIdLst>
  <p:handoutMasterIdLst>
    <p:handoutMasterId r:id="rId94"/>
  </p:handoutMasterIdLst>
  <p:sldIdLst>
    <p:sldId id="257" r:id="rId7"/>
    <p:sldId id="325" r:id="rId8"/>
    <p:sldId id="259" r:id="rId9"/>
    <p:sldId id="260" r:id="rId10"/>
    <p:sldId id="326" r:id="rId11"/>
    <p:sldId id="327" r:id="rId12"/>
    <p:sldId id="264" r:id="rId13"/>
    <p:sldId id="328" r:id="rId14"/>
    <p:sldId id="265" r:id="rId15"/>
    <p:sldId id="344" r:id="rId16"/>
    <p:sldId id="267" r:id="rId17"/>
    <p:sldId id="330" r:id="rId18"/>
    <p:sldId id="329" r:id="rId19"/>
    <p:sldId id="269" r:id="rId20"/>
    <p:sldId id="270" r:id="rId21"/>
    <p:sldId id="271" r:id="rId22"/>
    <p:sldId id="310" r:id="rId23"/>
    <p:sldId id="272" r:id="rId24"/>
    <p:sldId id="345" r:id="rId25"/>
    <p:sldId id="338" r:id="rId26"/>
    <p:sldId id="339" r:id="rId27"/>
    <p:sldId id="273" r:id="rId28"/>
    <p:sldId id="274" r:id="rId29"/>
    <p:sldId id="331" r:id="rId30"/>
    <p:sldId id="275" r:id="rId31"/>
    <p:sldId id="276" r:id="rId32"/>
    <p:sldId id="277" r:id="rId33"/>
    <p:sldId id="261" r:id="rId34"/>
    <p:sldId id="319" r:id="rId35"/>
    <p:sldId id="333" r:id="rId36"/>
    <p:sldId id="309" r:id="rId37"/>
    <p:sldId id="315" r:id="rId38"/>
    <p:sldId id="284" r:id="rId39"/>
    <p:sldId id="316" r:id="rId40"/>
    <p:sldId id="283" r:id="rId41"/>
    <p:sldId id="346" r:id="rId42"/>
    <p:sldId id="313" r:id="rId43"/>
    <p:sldId id="314" r:id="rId44"/>
    <p:sldId id="340" r:id="rId45"/>
    <p:sldId id="342" r:id="rId46"/>
    <p:sldId id="341" r:id="rId47"/>
    <p:sldId id="347" r:id="rId48"/>
    <p:sldId id="278" r:id="rId49"/>
    <p:sldId id="279" r:id="rId50"/>
    <p:sldId id="280" r:id="rId51"/>
    <p:sldId id="281" r:id="rId52"/>
    <p:sldId id="282" r:id="rId53"/>
    <p:sldId id="320" r:id="rId54"/>
    <p:sldId id="350" r:id="rId55"/>
    <p:sldId id="321" r:id="rId56"/>
    <p:sldId id="322" r:id="rId57"/>
    <p:sldId id="323" r:id="rId58"/>
    <p:sldId id="324" r:id="rId59"/>
    <p:sldId id="348" r:id="rId60"/>
    <p:sldId id="285" r:id="rId61"/>
    <p:sldId id="286" r:id="rId62"/>
    <p:sldId id="287" r:id="rId63"/>
    <p:sldId id="289" r:id="rId64"/>
    <p:sldId id="288" r:id="rId65"/>
    <p:sldId id="290" r:id="rId66"/>
    <p:sldId id="291" r:id="rId67"/>
    <p:sldId id="334" r:id="rId68"/>
    <p:sldId id="335" r:id="rId69"/>
    <p:sldId id="268" r:id="rId70"/>
    <p:sldId id="293" r:id="rId71"/>
    <p:sldId id="294" r:id="rId72"/>
    <p:sldId id="295" r:id="rId73"/>
    <p:sldId id="296" r:id="rId74"/>
    <p:sldId id="318" r:id="rId75"/>
    <p:sldId id="297" r:id="rId76"/>
    <p:sldId id="298" r:id="rId77"/>
    <p:sldId id="317" r:id="rId78"/>
    <p:sldId id="299" r:id="rId79"/>
    <p:sldId id="300" r:id="rId80"/>
    <p:sldId id="301" r:id="rId81"/>
    <p:sldId id="349" r:id="rId82"/>
    <p:sldId id="302" r:id="rId83"/>
    <p:sldId id="336" r:id="rId84"/>
    <p:sldId id="303" r:id="rId85"/>
    <p:sldId id="304" r:id="rId86"/>
    <p:sldId id="337" r:id="rId87"/>
    <p:sldId id="305" r:id="rId88"/>
    <p:sldId id="306" r:id="rId89"/>
    <p:sldId id="307" r:id="rId90"/>
    <p:sldId id="343" r:id="rId91"/>
    <p:sldId id="308" r:id="rId9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60E141-D2C1-B20F-CDB1-9A4C51B2332E}" name="Tomáš Nekula" initials="TN" userId="S::nekula@mendelu.cz::8641e645-82bf-4b9f-a905-2a1423abf4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2022" autoAdjust="0"/>
  </p:normalViewPr>
  <p:slideViewPr>
    <p:cSldViewPr snapToGrid="0">
      <p:cViewPr varScale="1">
        <p:scale>
          <a:sx n="66" d="100"/>
          <a:sy n="66" d="100"/>
        </p:scale>
        <p:origin x="870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97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presProps" Target="pres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handoutMaster" Target="handoutMasters/handoutMaster1.xml"/><Relationship Id="rId9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0-018-0093-z#Sec4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0-018-0093-z#Sec4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88440908002257?via%3Dihub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638386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i.org/articles/view/129187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0-018-0093-z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435780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319-48382-5_9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Helen_Roche/publication/236910137/figure/fig3/AS:271957933424646@1441851232601/Obese-adipose-tissue-expansion-resultant-inflammation-and-metabolic-dysregulation-E.png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yercancer.weill.cornell.edu/news/2015-10-22/skinny-fat-breast-cancer-and-obesity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dpi.com/2072-6694/12/6/1686/htm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Balance-of-immune-responses-in-the-regulation-of-adipose-tissue-function-Lean-adipose_fig3_301280725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016/j.coph.2017.08.006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638386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i.org/articles/view/129191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i.org/articles/view/129191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422-0067/21/10/3570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ell.com/trends/pharmacological-sciences/fulltext/S0165-6147(15)00090-5" TargetMode="Externa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c.els-cdn.com/S2173509314000336/1-s2.0-S2173509314000336-main.pdf?_tid=d17cdc38-1877-11e8-bfd2-00000aacb361&amp;acdnat=1519376533_d8c447220308bfe732647fbe3125d81c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9461239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henrywu.com/brown-adipose-tissue-obesity/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biophysicallab.wordpress.com/projects-2/projects/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cbi.nlm.nih.gov/pubmed/10653477" TargetMode="External"/><Relationship Id="rId4" Type="http://schemas.openxmlformats.org/officeDocument/2006/relationships/hyperlink" Target="https://www.ncbi.nlm.nih.gov/pmc/articles/PMC4613812/" TargetMode="Externa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iophysicallab.wordpress.com/projects-2/projects/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613812/" TargetMode="External"/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ology.org/doi/full/10.1152/ajpendo.00250.2013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613812/" TargetMode="External"/><Relationship Id="rId7" Type="http://schemas.openxmlformats.org/officeDocument/2006/relationships/hyperlink" Target="https://www.frontiersin.org/articles/10.3389/fcvm.2020.00022/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5627770/" TargetMode="External"/><Relationship Id="rId5" Type="http://schemas.openxmlformats.org/officeDocument/2006/relationships/hyperlink" Target="https://www.ncbi.nlm.nih.gov/pmc/articles/PMC3764508/" TargetMode="External"/><Relationship Id="rId4" Type="http://schemas.openxmlformats.org/officeDocument/2006/relationships/hyperlink" Target="https://www.ncbi.nlm.nih.gov/pmc/articles/PMC5274505/" TargetMode="Externa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613812/" TargetMode="External"/><Relationship Id="rId7" Type="http://schemas.openxmlformats.org/officeDocument/2006/relationships/hyperlink" Target="https://www.frontiersin.org/articles/10.3389/fcvm.2020.00022/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5627770/" TargetMode="External"/><Relationship Id="rId5" Type="http://schemas.openxmlformats.org/officeDocument/2006/relationships/hyperlink" Target="https://www.ncbi.nlm.nih.gov/pmc/articles/PMC3764508/" TargetMode="External"/><Relationship Id="rId4" Type="http://schemas.openxmlformats.org/officeDocument/2006/relationships/hyperlink" Target="https://www.ncbi.nlm.nih.gov/pmc/articles/PMC5274505/" TargetMode="Externa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613812/" TargetMode="External"/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613812/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613812/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726172/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4613812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4146030" TargetMode="External"/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ontiersin.org/articles/10.3389/fcvm.2020.00022/" TargetMode="Externa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Browning-Whitening-of-WAT-A-The-number-of-beige-adipocytes-in-WAT-can-be-increased_fig6_324476714" TargetMode="External"/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764508/" TargetMode="External"/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5274505/" TargetMode="External"/><Relationship Id="rId5" Type="http://schemas.openxmlformats.org/officeDocument/2006/relationships/hyperlink" Target="https://www.ncbi.nlm.nih.gov/pmc/articles/PMC4435780/" TargetMode="External"/><Relationship Id="rId4" Type="http://schemas.openxmlformats.org/officeDocument/2006/relationships/hyperlink" Target="https://www.ncbi.nlm.nih.gov/pmc/articles/PMC2587487/" TargetMode="Externa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764508/" TargetMode="External"/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5274505/" TargetMode="External"/><Relationship Id="rId5" Type="http://schemas.openxmlformats.org/officeDocument/2006/relationships/hyperlink" Target="https://www.ncbi.nlm.nih.gov/pmc/articles/PMC4435780/" TargetMode="External"/><Relationship Id="rId4" Type="http://schemas.openxmlformats.org/officeDocument/2006/relationships/hyperlink" Target="https://www.ncbi.nlm.nih.gov/pmc/articles/PMC2587487/" TargetMode="Externa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764508/" TargetMode="External"/><Relationship Id="rId7" Type="http://schemas.openxmlformats.org/officeDocument/2006/relationships/hyperlink" Target="https://joe.bioscientifica.com/view/journals/joe/241/3/JOE-18-0598.xml" TargetMode="External"/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pmc/articles/PMC5274505/" TargetMode="External"/><Relationship Id="rId5" Type="http://schemas.openxmlformats.org/officeDocument/2006/relationships/hyperlink" Target="https://www.ncbi.nlm.nih.gov/pmc/articles/PMC4435780/" TargetMode="External"/><Relationship Id="rId4" Type="http://schemas.openxmlformats.org/officeDocument/2006/relationships/hyperlink" Target="https://www.ncbi.nlm.nih.gov/pmc/articles/PMC2587487/" TargetMode="Externa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rendo.2013.204" TargetMode="External"/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422-0067/21/17/6241" TargetMode="External"/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je-online.org/content/170/5/R159.long" TargetMode="External"/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je-online.org/content/170/5/R159.long" TargetMode="External"/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87271156_Mammary_glands_aquaporins_and_milk_production" TargetMode="External"/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dpi.com/2073-4409/8/7/662" TargetMode="External"/></Relationships>
</file>

<file path=ppt/notesSlides/_rels/notes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je-online.org/content/170/5/R159.long" TargetMode="External"/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925443913001658" TargetMode="External"/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925443913001658" TargetMode="External"/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http://www.arcmedres.com/article/S0188-4409(08)00225-7/fulltext</a:t>
            </a:r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2CD7E9-2FAD-421C-9818-56E08EE85B93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89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https://doi.org/10.1146/annurev-pathol-042220-023633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04029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>
                <a:hlinkClick r:id="rId3"/>
              </a:rPr>
              <a:t>https://www.nature.com/articles/s41580-018-0093-z#Sec4</a:t>
            </a:r>
            <a:r>
              <a:rPr lang="cs-CZ" dirty="0"/>
              <a:t> 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1A0B82-EF8B-46C6-B2FA-AB5EE8C5B78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96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https://www.nature.com/articles/s41580-018-0093-z#Sec4</a:t>
            </a:r>
            <a:r>
              <a:rPr lang="en-US" dirty="0"/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35197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https://www.sciencedirect.com/science/article/pii/S0188440908002257?via%3Dihub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19247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https://www.ncbi.nlm.nih.gov/pmc/articles/PMC5638386/</a:t>
            </a:r>
            <a:r>
              <a:rPr lang="cs-CZ" altLang="cs-CZ" dirty="0">
                <a:latin typeface="Arial"/>
                <a:cs typeface="Arial"/>
              </a:rPr>
              <a:t> </a:t>
            </a:r>
          </a:p>
          <a:p>
            <a:r>
              <a:rPr kumimoji="1"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https://doi.org/10.1038/s41580-018-0093-z</a:t>
            </a: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A4F2C3-8EC0-46EF-95EA-BE64AD4BDE1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73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  <a:hlinkClick r:id="rId3"/>
              </a:rPr>
              <a:t>https://www.jci.org/articles/view/129187</a:t>
            </a:r>
            <a:r>
              <a:rPr lang="en-US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48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https://www.sciencedirect.com/science/article/pii/S2173509314000336</a:t>
            </a:r>
          </a:p>
          <a:p>
            <a:pPr eaLnBrk="1" hangingPunct="1"/>
            <a:r>
              <a:rPr lang="cs-CZ" altLang="cs-CZ" dirty="0"/>
              <a:t>http://www.arcmedres.com/article/S0188-4409(08)00225-7/fulltext</a:t>
            </a: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021C92-3D9F-40FA-8490-9443126088BF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55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Zdroj obr.: https://www.intechopen.com/source/html/41436/media/image1.jpeg</a:t>
            </a:r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AC984-A6B2-4C66-B2F3-14F09FD19F65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86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1460" indent="-179705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endParaRPr lang="cs-CZ" dirty="0">
              <a:latin typeface="Arial"/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54473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https://www.nature.com/articles/s41580-018-0093-z</a:t>
            </a:r>
            <a:r>
              <a:rPr lang="en-US" dirty="0"/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5385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http://www.arcmedres.com/article/S0188-4409(08)00225-7/fulltext</a:t>
            </a:r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5D146C-4B7B-40A7-A1A5-E0B51F1B1464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30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https://www.ncbi.nlm.nih.gov/pmc/articles/PMC4435780/</a:t>
            </a:r>
            <a:endParaRPr lang="cs-CZ" dirty="0"/>
          </a:p>
          <a:p>
            <a:endParaRPr lang="cs-CZ" dirty="0"/>
          </a:p>
          <a:p>
            <a:r>
              <a:rPr lang="cs-CZ" dirty="0"/>
              <a:t>https://portlandpress.com/clinsci/article/135/6/731/228093/The-complex-role-of-adipokines-in-obesity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47239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  <a:hlinkClick r:id="rId3"/>
              </a:rPr>
              <a:t>https://doi.org/10.1007/978-3-319-48382-5_9</a:t>
            </a:r>
            <a:r>
              <a:rPr lang="en-US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04554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</a:rPr>
              <a:t>Zdroj obr.: </a:t>
            </a:r>
            <a:r>
              <a:rPr lang="cs-CZ" altLang="cs-CZ" dirty="0">
                <a:latin typeface="Arial"/>
                <a:cs typeface="Arial"/>
                <a:hlinkClick r:id="rId3"/>
              </a:rPr>
              <a:t>https://www.researchgate.net/profile/Helen_Roche/publication/236910137/figure/fig3/AS:271957933424646@1441851232601/Obese-adipose-tissue-expansion-resultant-inflammation-and-metabolic-dysregulation-E.png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A545F3-5F18-4A84-982C-D11F97CD7E92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42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  <a:hlinkClick r:id="rId3"/>
              </a:rPr>
              <a:t>https://meyercancer.weill.cornell.edu/news/2015-10-22/skinny-fat-breast-cancer-and-obesity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r>
              <a:rPr lang="en-US" dirty="0">
                <a:latin typeface="Arial"/>
                <a:cs typeface="Arial"/>
                <a:hlinkClick r:id="rId4"/>
              </a:rPr>
              <a:t>https://www.mdpi.com/2072-6694/12/6/1686/htm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8630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</a:rPr>
              <a:t>Zdroj: </a:t>
            </a:r>
            <a:r>
              <a:rPr lang="cs-CZ" altLang="cs-CZ" dirty="0">
                <a:latin typeface="Arial"/>
                <a:cs typeface="Arial"/>
                <a:hlinkClick r:id="rId3"/>
              </a:rPr>
              <a:t>https://www.researchgate.net/figure/Balance-of-immune-responses-in-the-regulation-of-adipose-tissue-function-Lean-adipose_fig3_301280725</a:t>
            </a:r>
            <a:r>
              <a:rPr lang="cs-CZ" altLang="cs-CZ" dirty="0">
                <a:latin typeface="Arial"/>
                <a:cs typeface="Arial"/>
              </a:rPr>
              <a:t> </a:t>
            </a:r>
            <a:br>
              <a:rPr lang="cs-CZ" altLang="cs-CZ" dirty="0">
                <a:cs typeface="Arial"/>
              </a:rPr>
            </a:br>
            <a:r>
              <a:rPr lang="cs-CZ" altLang="cs-CZ" dirty="0">
                <a:latin typeface="Arial"/>
                <a:cs typeface="Arial"/>
              </a:rPr>
              <a:t>Lean tuková tkáň nese různé protizánětlivé imunitní buňky, jako jsou eozinofily, makrofágy M2, Th2 buňky, iNKT buňky a buňky Treg. Tyto imunitní buňky pomáhají udržovat citlivost na inzulín a uchovávají energii ve formě TAG. </a:t>
            </a:r>
            <a:br>
              <a:rPr lang="cs-CZ" altLang="cs-CZ" dirty="0">
                <a:cs typeface="Arial"/>
              </a:rPr>
            </a:br>
            <a:r>
              <a:rPr lang="cs-CZ" altLang="cs-CZ" dirty="0">
                <a:latin typeface="Arial"/>
                <a:cs typeface="Arial"/>
              </a:rPr>
              <a:t>U obézních je počet prozánětlivých imunitních buněk, včetně neutrofilů, makrofágů M1, žírných buněk, buněk Th1 a CD8 T buněk, značně zvýšený. Současně snížený počet protizánětlivých imunitních buněk zrychluje prozánětlivou odezvu a dysfunkci tukového tkáně.</a:t>
            </a:r>
          </a:p>
          <a:p>
            <a:r>
              <a:rPr lang="cs-CZ" dirty="0">
                <a:hlinkClick r:id="rId4"/>
              </a:rPr>
              <a:t>https://doi.org/10.1016/j.coph.2017.08.006</a:t>
            </a:r>
            <a:endParaRPr lang="cs-CZ" dirty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AF6964-9431-41FB-A8C6-53E973E96B8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38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6D9CA-7790-FB0A-87D9-3110D0F6A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36AF8D4-3DA7-C2BD-1111-97E04A6A2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EE6C44C-ED95-A2F8-85A6-888FE5FCC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B0C0DF-77A1-543A-B157-085D15368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62998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https://www.ncbi.nlm.nih.gov/pmc/articles/PMC5638386/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74539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800" b="0" i="0" u="none" strike="noStrike" baseline="0" dirty="0">
                <a:solidFill>
                  <a:srgbClr val="3B6A9E"/>
                </a:solidFill>
                <a:latin typeface="ITCSymbolStd-Book"/>
              </a:rPr>
              <a:t>https://doi.org/10.1038/s41580-018-0093-z </a:t>
            </a:r>
            <a:endParaRPr lang="cs-CZ" dirty="0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485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57238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https://www.jci.org/articles/view/129191</a:t>
            </a:r>
            <a:r>
              <a:rPr lang="en-US" dirty="0"/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0885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https://ac.els-cdn.com/S2173509314000336/1-s2.0-S2173509314000336-main.pdf?_tid=d17cdc38-1877-11e8-bfd2-00000aacb361&amp;acdnat=1519376533_d8c447220308bfe732647fbe3125d81c</a:t>
            </a:r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63E9A-B684-4973-80DE-D19EBCA2974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44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https://www.nature.com/articles/s41580-018-0093-z </a:t>
            </a:r>
          </a:p>
          <a:p>
            <a:r>
              <a:rPr lang="cs-CZ" dirty="0"/>
              <a:t>doi:10.1152/physrev.00063.2017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52441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5FF96-91EB-6921-3DCC-FF6641C9B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9BF92F2-1CB4-4087-5528-228B86250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9651431-CA5B-923A-E814-648DF9297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https://www.jci.org/articles/view/129191</a:t>
            </a:r>
            <a:r>
              <a:rPr lang="en-US" dirty="0"/>
              <a:t> </a:t>
            </a:r>
            <a:endParaRPr lang="cs-CZ" dirty="0"/>
          </a:p>
          <a:p>
            <a:r>
              <a:rPr lang="cs-CZ" dirty="0"/>
              <a:t>https://www.frontiersin.org/journals/endocrinology/articles/10.3389/fendo.2016.00030/full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84AC56-DF5D-3206-DA49-A6C1F3D022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/>
              <a:pPr/>
              <a:t>42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3793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https://www.ncbi.nlm.nih.gov/pubmed/23834768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https://link.springer.com/article/10.1007/s10620-008-0585-3</a:t>
            </a:r>
          </a:p>
          <a:p>
            <a:r>
              <a:rPr lang="en-US" dirty="0">
                <a:hlinkClick r:id="rId3"/>
              </a:rPr>
              <a:t>https://www.mdpi.com/1422-0067/21/10/3570</a:t>
            </a:r>
            <a:r>
              <a:rPr lang="en-US" dirty="0"/>
              <a:t> </a:t>
            </a:r>
          </a:p>
          <a:p>
            <a:r>
              <a:rPr lang="en-US" dirty="0">
                <a:latin typeface="Arial"/>
                <a:cs typeface="Arial"/>
                <a:hlinkClick r:id="rId4"/>
              </a:rPr>
              <a:t>https://www.cell.com/trends/pharmacological-sciences/fulltext/S0165-6147(15)00090-5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1056B1-163C-441F-8F66-5FC59E9B85B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706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dirty="0">
                <a:latin typeface="Arial"/>
                <a:cs typeface="Arial"/>
              </a:rPr>
              <a:t>Zdroj: </a:t>
            </a:r>
            <a:r>
              <a:rPr lang="cs-CZ" altLang="cs-CZ" dirty="0">
                <a:latin typeface="Arial"/>
                <a:cs typeface="Arial"/>
                <a:hlinkClick r:id="rId3"/>
              </a:rPr>
              <a:t>https://ac.els-cdn.com/S2173509314000336/1-s2.0-S2173509314000336-main.pdf?_tid=d17cdc38-1877-11e8-bfd2-00000aacb361&amp;acdnat=1519376533_d8c447220308bfe732647fbe3125d81c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816F65-706A-4E9D-B9B2-9CD113CDC4B5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293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https://www.ncbi.nlm.nih.gov/pubmed/29461239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9DB98-117B-470B-88BD-AD0BA0C490F2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54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https://www.degruyter.com/view/journals/hmbci/18/1/article-p37.xml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4127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FGF = fibroblast growth factor</a:t>
            </a:r>
          </a:p>
          <a:p>
            <a:r>
              <a:rPr lang="cs-CZ" dirty="0"/>
              <a:t>DPP-4 = </a:t>
            </a:r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Dipeptidyl-peptidáza 4</a:t>
            </a:r>
            <a:endParaRPr lang="cs-CZ" dirty="0"/>
          </a:p>
          <a:p>
            <a:r>
              <a:rPr lang="cs-CZ" dirty="0"/>
              <a:t>https://doi.org/10.3390/biomedicines11051427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MFKIM K+ Adv PA C 3 D"/>
              </a:rPr>
              <a:t>http://dx.doi.org/10.1016/j.tips.2015.04.014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100312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</a:rPr>
              <a:t>Zdroj obr.: </a:t>
            </a:r>
            <a:r>
              <a:rPr lang="cs-CZ" altLang="cs-CZ" dirty="0">
                <a:latin typeface="Arial"/>
                <a:cs typeface="Arial"/>
                <a:hlinkClick r:id="rId3"/>
              </a:rPr>
              <a:t>http://www.drhenrywu.com/brown-adipose-tissue-obesity/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56D9B8-4180-41DB-B7D8-D3B0CD201E2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699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https://biophysicallab.wordpress.com/projects-2/projects/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altLang="cs-CZ" dirty="0">
                <a:latin typeface="Arial"/>
                <a:cs typeface="Arial"/>
                <a:hlinkClick r:id="rId4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5"/>
              </a:rPr>
              <a:t>https://www.ncbi.nlm.nih.gov/pubmed/10653477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1C99C2-924F-49E1-8437-2DA7CF0E7E1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442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</a:rPr>
              <a:t>Zdroj: </a:t>
            </a:r>
            <a:r>
              <a:rPr lang="cs-CZ" altLang="cs-CZ" dirty="0">
                <a:latin typeface="Arial"/>
                <a:cs typeface="Arial"/>
                <a:hlinkClick r:id="rId3"/>
              </a:rPr>
              <a:t>https://biophysicallab.wordpress.com/projects-2/projects/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8FD512-65B8-43CA-BD23-0B6A5BA64ED6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9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https://doi.org/10.1186/s13619-023-00157-8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596327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7D210-2548-438A-B4DF-3E024CB1C85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452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http://www.physiology.org/doi/full/10.1152/ajpendo.00250.2013</a:t>
            </a:r>
            <a:r>
              <a:rPr lang="cs-CZ" altLang="cs-CZ" dirty="0">
                <a:latin typeface="Arial"/>
                <a:cs typeface="Arial"/>
              </a:rPr>
              <a:t># </a:t>
            </a:r>
            <a:endParaRPr lang="cs-CZ" dirty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CE0BE1-63E1-4DF4-8C8D-A2D9ECAAE65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912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altLang="cs-CZ" dirty="0">
                <a:latin typeface="Arial"/>
                <a:cs typeface="Arial"/>
                <a:hlinkClick r:id="rId4"/>
              </a:rPr>
              <a:t>https://www.ncbi.nlm.nih.gov/pmc/articles/PMC5274505/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5"/>
              </a:rPr>
              <a:t>https://www.ncbi.nlm.nih.gov/pmc/articles/PMC3764508/</a:t>
            </a:r>
          </a:p>
          <a:p>
            <a:r>
              <a:rPr lang="cs-CZ" dirty="0">
                <a:latin typeface="Arial"/>
                <a:cs typeface="Arial"/>
                <a:hlinkClick r:id="rId6"/>
              </a:rPr>
              <a:t>https://www.ncbi.nlm.nih.gov/pmc/articles/PMC5627770/</a:t>
            </a:r>
          </a:p>
          <a:p>
            <a:r>
              <a:rPr lang="cs-CZ" dirty="0">
                <a:latin typeface="Arial"/>
                <a:cs typeface="Arial"/>
                <a:hlinkClick r:id="rId7"/>
              </a:rPr>
              <a:t>https://www.frontiersin.org/articles/10.3389/fcvm.2020.00022/</a:t>
            </a:r>
            <a:r>
              <a:rPr lang="cs-CZ" dirty="0">
                <a:latin typeface="Arial"/>
                <a:cs typeface="Arial"/>
              </a:rPr>
              <a:t> </a:t>
            </a:r>
            <a:endParaRPr lang="cs-CZ" dirty="0"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5A51B3-428A-4A2F-A48F-A59C69FB4253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9528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altLang="cs-CZ" dirty="0">
                <a:latin typeface="Arial"/>
                <a:cs typeface="Arial"/>
                <a:hlinkClick r:id="rId4"/>
              </a:rPr>
              <a:t>https://www.ncbi.nlm.nih.gov/pmc/articles/PMC5274505/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5"/>
              </a:rPr>
              <a:t>https://www.ncbi.nlm.nih.gov/pmc/articles/PMC3764508/</a:t>
            </a:r>
            <a:r>
              <a:rPr lang="cs-CZ" altLang="cs-CZ" dirty="0">
                <a:latin typeface="Arial"/>
                <a:cs typeface="Arial"/>
              </a:rPr>
              <a:t> </a:t>
            </a:r>
          </a:p>
          <a:p>
            <a:r>
              <a:rPr lang="cs-CZ" dirty="0">
                <a:latin typeface="Arial"/>
                <a:cs typeface="Arial"/>
                <a:hlinkClick r:id="rId6"/>
              </a:rPr>
              <a:t>https://www.ncbi.nlm.nih.gov/pmc/articles/PMC5627770/</a:t>
            </a:r>
            <a:r>
              <a:rPr lang="cs-CZ" dirty="0">
                <a:latin typeface="Arial"/>
                <a:cs typeface="Arial"/>
              </a:rPr>
              <a:t> </a:t>
            </a:r>
          </a:p>
          <a:p>
            <a:r>
              <a:rPr lang="cs-CZ" dirty="0">
                <a:hlinkClick r:id="rId7"/>
              </a:rPr>
              <a:t>https://www.frontiersin.org/articles/10.3389/fcvm.2020.00022/</a:t>
            </a:r>
            <a:r>
              <a:rPr lang="cs-CZ" dirty="0"/>
              <a:t> </a:t>
            </a:r>
          </a:p>
          <a:p>
            <a:endParaRPr lang="cs-CZ" dirty="0">
              <a:cs typeface="Arial"/>
            </a:endParaRPr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5A51B3-428A-4A2F-A48F-A59C69FB4253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875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Zdroj.: http://210.27.80.93/arn/Maps/Details?key=21</a:t>
            </a: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B9B7AA-D362-4980-AACE-E28586D3A9D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64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439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Zdroj obr.: https://media.eurekalert.org/multimedia_prod/pub/web/109143_web.jpg</a:t>
            </a:r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22FE50-27B9-4A80-AB4A-4DC1961E41B2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132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9E574B-A33E-4727-883D-427E967F74E2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391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3B14B-CDED-4E3D-B6B6-D77F2CDC139F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67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333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https://www.ncbi.nlm.nih.gov/pmc/articles/PMC4613812/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  <a:p>
            <a:endParaRPr lang="cs-CZ" altLang="cs-CZ" dirty="0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079794-BCDD-4563-9A02-C5B73DA67307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68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73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https://www.ncbi.nlm.nih.gov/pmc/articles/PMC3726172/</a:t>
            </a:r>
          </a:p>
          <a:p>
            <a:r>
              <a:rPr lang="cs-CZ" dirty="0">
                <a:hlinkClick r:id="rId4"/>
              </a:rPr>
              <a:t>https://www.ncbi.nlm.nih.gov/pmc/articles/PMC4613812/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3289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624601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https://www.ncbi.nlm.nih.gov/pubmed/24146030</a:t>
            </a:r>
            <a:endParaRPr lang="cs-CZ" dirty="0"/>
          </a:p>
          <a:p>
            <a:r>
              <a:rPr lang="cs-CZ" dirty="0">
                <a:hlinkClick r:id="rId4"/>
              </a:rPr>
              <a:t>https://www.frontiersin.org/articles/10.3389/fcvm.2020.00022/</a:t>
            </a:r>
            <a:r>
              <a:rPr lang="cs-CZ" dirty="0"/>
              <a:t> </a:t>
            </a:r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A90B04-5258-43BB-8856-C9994495D007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71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51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Zdroj</a:t>
            </a:r>
            <a:r>
              <a:rPr lang="cs-CZ" baseline="0" dirty="0">
                <a:latin typeface="Arial"/>
                <a:cs typeface="Arial"/>
              </a:rPr>
              <a:t> obr</a:t>
            </a:r>
            <a:r>
              <a:rPr lang="cs-CZ" dirty="0">
                <a:latin typeface="Arial"/>
                <a:cs typeface="Arial"/>
              </a:rPr>
              <a:t>.: </a:t>
            </a:r>
            <a:r>
              <a:rPr lang="cs-CZ" dirty="0">
                <a:latin typeface="Arial"/>
                <a:cs typeface="Arial"/>
                <a:hlinkClick r:id="rId3"/>
              </a:rPr>
              <a:t>https://www.researchgate.net/figure/Browning-Whitening-of-WAT-A-The-number-of-beige-adipocytes-in-WAT-can-be-increased_fig6_324476714</a:t>
            </a:r>
            <a:endParaRPr lang="cs-CZ" dirty="0">
              <a:latin typeface="Arial"/>
              <a:cs typeface="Arial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327184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https://www.ncbi.nlm.nih.gov/pmc/articles/PMC3764508/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altLang="cs-CZ" dirty="0">
                <a:latin typeface="Arial"/>
                <a:cs typeface="Arial"/>
                <a:hlinkClick r:id="rId4"/>
              </a:rPr>
              <a:t>https://www.ncbi.nlm.nih.gov/pmc/articles/PMC2587487/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5"/>
              </a:rPr>
              <a:t>https://www.ncbi.nlm.nih.gov/pmc/articles/PMC4435780/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6"/>
              </a:rPr>
              <a:t>https://www.ncbi.nlm.nih.gov/pmc/articles/PMC5274505/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endParaRPr lang="cs-CZ" altLang="cs-CZ" dirty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2C8D50-8DDA-43CC-88C6-9467A7FCD7EC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73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796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https://www.ncbi.nlm.nih.gov/pmc/articles/PMC3764508/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altLang="cs-CZ" dirty="0">
                <a:latin typeface="Arial"/>
                <a:cs typeface="Arial"/>
                <a:hlinkClick r:id="rId4"/>
              </a:rPr>
              <a:t>https://www.ncbi.nlm.nih.gov/pmc/articles/PMC2587487/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5"/>
              </a:rPr>
              <a:t>https://www.ncbi.nlm.nih.gov/pmc/articles/PMC4435780/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6"/>
              </a:rPr>
              <a:t>https://www.ncbi.nlm.nih.gov/pmc/articles/PMC5274505/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endParaRPr lang="cs-CZ" altLang="cs-CZ" dirty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44F0C3-CB09-4408-B2DF-E96D8B6ADB9F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74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794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https://www.ncbi.nlm.nih.gov/pmc/articles/PMC3764508/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altLang="cs-CZ" dirty="0">
                <a:latin typeface="Arial"/>
                <a:cs typeface="Arial"/>
                <a:hlinkClick r:id="rId4"/>
              </a:rPr>
              <a:t>https://www.ncbi.nlm.nih.gov/pmc/articles/PMC2587487/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5"/>
              </a:rPr>
              <a:t>https://www.ncbi.nlm.nih.gov/pmc/articles/PMC4435780/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altLang="cs-CZ" dirty="0">
                <a:latin typeface="Arial"/>
                <a:cs typeface="Arial"/>
                <a:hlinkClick r:id="rId6"/>
              </a:rPr>
              <a:t>https://www.ncbi.nlm.nih.gov/pmc/articles/PMC5274505/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altLang="cs-CZ" dirty="0">
              <a:cs typeface="Arial"/>
            </a:endParaRPr>
          </a:p>
          <a:p>
            <a:r>
              <a:rPr lang="cs-CZ" dirty="0">
                <a:hlinkClick r:id="rId7"/>
              </a:rPr>
              <a:t>https://joe.bioscientifica.com/view/journals/joe/241/3/JOE-18-0598.xml</a:t>
            </a:r>
            <a:r>
              <a:rPr lang="cs-CZ" dirty="0"/>
              <a:t> </a:t>
            </a:r>
          </a:p>
          <a:p>
            <a:endParaRPr lang="cs-CZ" altLang="cs-CZ" dirty="0">
              <a:cs typeface="Arial" charset="0"/>
            </a:endParaRPr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CAB726-7A67-4849-9504-67CAF29D4FC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75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892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1ACB8-8BE2-06D5-C020-69CE51694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>
            <a:extLst>
              <a:ext uri="{FF2B5EF4-FFF2-40B4-BE49-F238E27FC236}">
                <a16:creationId xmlns:a16="http://schemas.microsoft.com/office/drawing/2014/main" id="{29864D13-AD54-A401-1D54-2C8B675796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Zástupný symbol pro poznámky 2">
            <a:extLst>
              <a:ext uri="{FF2B5EF4-FFF2-40B4-BE49-F238E27FC236}">
                <a16:creationId xmlns:a16="http://schemas.microsoft.com/office/drawing/2014/main" id="{3839D3B5-95BA-D80F-2A98-0E2DA94F47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cs typeface="Arial" charset="0"/>
              </a:rPr>
              <a:t>https://doi.org/10.1146/annurev-pathol-042220-023633</a:t>
            </a:r>
          </a:p>
          <a:p>
            <a:r>
              <a:rPr lang="cs-CZ" altLang="cs-CZ" dirty="0">
                <a:cs typeface="Arial" charset="0"/>
              </a:rPr>
              <a:t>https://doi.org/10.1111/dom.15637 </a:t>
            </a:r>
          </a:p>
          <a:p>
            <a:r>
              <a:rPr lang="cs-CZ" altLang="cs-CZ" dirty="0">
                <a:cs typeface="Arial" charset="0"/>
              </a:rPr>
              <a:t>https://doi.org/10.1172/jci153357</a:t>
            </a:r>
          </a:p>
        </p:txBody>
      </p:sp>
      <p:sp>
        <p:nvSpPr>
          <p:cNvPr id="81924" name="Zástupný symbol pro číslo snímku 3">
            <a:extLst>
              <a:ext uri="{FF2B5EF4-FFF2-40B4-BE49-F238E27FC236}">
                <a16:creationId xmlns:a16="http://schemas.microsoft.com/office/drawing/2014/main" id="{6DCE60AC-E636-7F85-F499-129C8F8D9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CAB726-7A67-4849-9504-67CAF29D4FC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76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535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</a:rPr>
              <a:t>Zdroj obr.: </a:t>
            </a:r>
            <a:r>
              <a:rPr lang="cs-CZ" altLang="cs-CZ" dirty="0">
                <a:latin typeface="Arial"/>
                <a:cs typeface="Arial"/>
                <a:hlinkClick r:id="rId3"/>
              </a:rPr>
              <a:t>https://www.nature.com/articles/nrendo.2013.204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FA6FEC-89E8-42EB-878D-92A8246F5F6D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77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266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  <a:hlinkClick r:id="rId3"/>
              </a:rPr>
              <a:t>https://www.mdpi.com/1422-0067/21/17/6241</a:t>
            </a:r>
            <a:r>
              <a:rPr 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dirty="0"/>
              <a:t>ADRB3 = adrenergní receptory beta-3</a:t>
            </a:r>
          </a:p>
          <a:p>
            <a:r>
              <a:rPr lang="cs-CZ" dirty="0"/>
              <a:t>SIRT1 = Sirtuin 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59323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http://www.eje-online.org/content/170/5/R159.long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BE4025-4062-41D9-BE36-2C8B2F022488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79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980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http://www.eje-online.org/content/170/5/R159.long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961275-2E0C-4910-8F28-914C600C5DAA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80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9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http://www.arcmedres.com/article/S0188-4409(08)00225-7/fulltext#sec2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https://www.ncbi.nlm.nih.gov/pubmed/23834768</a:t>
            </a:r>
          </a:p>
          <a:p>
            <a:pPr eaLnBrk="1" hangingPunct="1">
              <a:spcBef>
                <a:spcPct val="0"/>
              </a:spcBef>
            </a:pPr>
            <a:r>
              <a:rPr lang="cs-CZ" sz="1800" b="0" i="0" u="none" strike="noStrike" baseline="0" dirty="0">
                <a:latin typeface="MyriadPro-Regular"/>
              </a:rPr>
              <a:t>https://doi.org/10.1186/s13619-023-00157-8 </a:t>
            </a:r>
            <a:endParaRPr lang="cs-CZ" altLang="cs-CZ" dirty="0"/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PPAR a regulace transkripce: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https://youtu.be/BPstJ2eHhYU 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D4C3DA-0F57-4887-B85E-40DF9923291A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688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  <a:hlinkClick r:id="rId3"/>
              </a:rPr>
              <a:t>https://www.researchgate.net/publication/287271156_Mammary_glands_aquaporins_and_milk_production</a:t>
            </a:r>
            <a:r>
              <a:rPr lang="cs-CZ" dirty="0">
                <a:latin typeface="Arial"/>
                <a:cs typeface="Arial"/>
              </a:rPr>
              <a:t> </a:t>
            </a:r>
            <a:endParaRPr lang="cs-CZ" dirty="0"/>
          </a:p>
          <a:p>
            <a:r>
              <a:rPr lang="cs-CZ" dirty="0">
                <a:latin typeface="Arial"/>
                <a:cs typeface="Arial"/>
                <a:hlinkClick r:id="rId4"/>
              </a:rPr>
              <a:t>https://www.mdpi.com/2073-4409/8/7/662</a:t>
            </a:r>
            <a:r>
              <a:rPr lang="cs-CZ" dirty="0">
                <a:latin typeface="Arial"/>
                <a:cs typeface="Arial"/>
              </a:rPr>
              <a:t> </a:t>
            </a:r>
            <a:endParaRPr lang="cs-CZ" dirty="0">
              <a:cs typeface="Aria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056864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http://www.eje-online.org/content/170/5/R159.long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F90075-E132-4835-AD14-70BFE8B8ADE8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82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340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https://www.sciencedirect.com/science/article/pii/S0925443913001658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BD2834-E25B-4DC3-A36E-1DE6127E3698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83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2571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Arial"/>
                <a:cs typeface="Arial"/>
                <a:hlinkClick r:id="rId3"/>
              </a:rPr>
              <a:t>https://www.sciencedirect.com/science/article/pii/S0925443913001658</a:t>
            </a:r>
            <a:r>
              <a:rPr lang="cs-CZ" altLang="cs-CZ" dirty="0">
                <a:latin typeface="Arial"/>
                <a:cs typeface="Arial"/>
              </a:rPr>
              <a:t> </a:t>
            </a:r>
            <a:endParaRPr lang="cs-CZ" dirty="0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8858B3-24C2-4F9C-9349-07F347FDFD08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84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57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https://pdfs.semanticscholar.org/99b5/3b12271535a93b861671974c6104eb31e3a5.pdf</a:t>
            </a:r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FAC54A-8351-44E6-959E-0B0EBAF7C106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38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/>
              <a:t>https://pdfs.semanticscholar.org/99b5/3b12271535a93b861671974c6104eb31e3a5.pdf</a:t>
            </a:r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CA3D95-DC21-4025-9E07-2922AD99D39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34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https://ac.els-cdn.com/S2173509314000336/1-s2.0-S2173509314000336-main.pdf?_tid=d17cdc38-1877-11e8-bfd2-00000aacb361&amp;acdnat=1519376533_d8c447220308bfe732647fbe3125d81c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https://www.sciencedirect.com/science/article/pii/S0925443913001658</a:t>
            </a: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1A0B82-EF8B-46C6-B2FA-AB5EE8C5B780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7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9B53-EBBE-4FDE-AAD3-5267C90E60B9}" type="datetimeFigureOut">
              <a:rPr lang="cs-CZ"/>
              <a:pPr>
                <a:defRPr/>
              </a:pPr>
              <a:t>15.11.2024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A2EC-9A4F-47B0-BFB0-8ECE4DCA9B4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780839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1C49-8C2F-45D9-9287-A0680DFA08C6}" type="datetimeFigureOut">
              <a:rPr lang="cs-CZ"/>
              <a:pPr>
                <a:defRPr/>
              </a:pPr>
              <a:t>15.11.2024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233678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6C51-1245-478B-A831-4DE0A87B9162}" type="datetimeFigureOut">
              <a:rPr lang="cs-CZ"/>
              <a:pPr>
                <a:defRPr/>
              </a:pPr>
              <a:t>15.11.2024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D3D2-CC40-4059-A6CE-A297555D831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2637624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91A47-23C1-4637-A716-13181DBD058D}" type="datetimeFigureOut">
              <a:rPr lang="cs-CZ"/>
              <a:pPr>
                <a:defRPr/>
              </a:pPr>
              <a:t>15.11.2024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3AF6-D746-411F-9927-32826835926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276983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FF8F-B1EC-449C-8C01-9B0F2B800CF2}" type="datetimeFigureOut">
              <a:rPr lang="cs-CZ"/>
              <a:pPr>
                <a:defRPr/>
              </a:pPr>
              <a:t>15.11.2024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1B43-15AF-46C3-AB31-3CA8EAE8996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340067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709" r:id="rId15"/>
    <p:sldLayoutId id="2147483714" r:id="rId16"/>
    <p:sldLayoutId id="2147483712" r:id="rId17"/>
    <p:sldLayoutId id="2147483706" r:id="rId18"/>
    <p:sldLayoutId id="2147483699" r:id="rId19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698" r:id="rId6"/>
    <p:sldLayoutId id="2147483707" r:id="rId7"/>
    <p:sldLayoutId id="2147483708" r:id="rId8"/>
    <p:sldLayoutId id="2147483695" r:id="rId9"/>
    <p:sldLayoutId id="2147483710" r:id="rId10"/>
    <p:sldLayoutId id="2147483711" r:id="rId11"/>
    <p:sldLayoutId id="2147483697" r:id="rId12"/>
    <p:sldLayoutId id="2147483713" r:id="rId13"/>
    <p:sldLayoutId id="2147483696" r:id="rId14"/>
    <p:sldLayoutId id="2147483715" r:id="rId15"/>
    <p:sldLayoutId id="2147483716" r:id="rId16"/>
    <p:sldLayoutId id="2147483717" r:id="rId1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0-018-0093-z" TargetMode="External"/><Relationship Id="rId2" Type="http://schemas.openxmlformats.org/officeDocument/2006/relationships/hyperlink" Target="https://www.frontiersin.org/articles/10.3389/fcvm.2020.00022/ful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dpi.com/1422-0067/21/10/3570" TargetMode="Externa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1881189" y="3069770"/>
            <a:ext cx="8358187" cy="1136469"/>
          </a:xfrm>
        </p:spPr>
        <p:txBody>
          <a:bodyPr/>
          <a:lstStyle/>
          <a:p>
            <a:pPr algn="ctr" eaLnBrk="1" hangingPunct="1"/>
            <a:r>
              <a:rPr lang="cs-CZ" altLang="cs-CZ" dirty="0"/>
              <a:t>Tuková tkáň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78710" y="5877909"/>
            <a:ext cx="11361600" cy="698497"/>
          </a:xfrm>
        </p:spPr>
        <p:txBody>
          <a:bodyPr/>
          <a:lstStyle/>
          <a:p>
            <a:r>
              <a:rPr lang="cs-CZ" sz="1400" dirty="0">
                <a:solidFill>
                  <a:srgbClr val="0000DC"/>
                </a:solidFill>
                <a:cs typeface="Arial"/>
              </a:rPr>
              <a:t>OBEZITOLOGIE I </a:t>
            </a:r>
            <a:r>
              <a:rPr lang="cs-CZ" sz="1400" dirty="0">
                <a:ea typeface="+mj-lt"/>
                <a:cs typeface="+mj-lt"/>
              </a:rPr>
              <a:t>–</a:t>
            </a:r>
            <a:r>
              <a:rPr lang="cs-CZ" sz="1400" dirty="0">
                <a:solidFill>
                  <a:srgbClr val="0000DC"/>
                </a:solidFill>
                <a:ea typeface="+mj-lt"/>
                <a:cs typeface="+mj-lt"/>
              </a:rPr>
              <a:t> </a:t>
            </a:r>
            <a:r>
              <a:rPr lang="cs-CZ" sz="1400" dirty="0">
                <a:solidFill>
                  <a:srgbClr val="0000DC"/>
                </a:solidFill>
                <a:cs typeface="Arial"/>
              </a:rPr>
              <a:t>2024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0FC21C-778F-47F5-BF9D-98D46579D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05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Původ tukové tkáně I.</a:t>
            </a:r>
          </a:p>
        </p:txBody>
      </p:sp>
      <p:sp>
        <p:nvSpPr>
          <p:cNvPr id="20483" name="Zástupný symbol pro obsah 5"/>
          <p:cNvSpPr>
            <a:spLocks noGrp="1"/>
          </p:cNvSpPr>
          <p:nvPr>
            <p:ph idx="1"/>
          </p:nvPr>
        </p:nvSpPr>
        <p:spPr>
          <a:xfrm>
            <a:off x="720000" y="1538513"/>
            <a:ext cx="10753200" cy="4587651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>
                <a:ea typeface="+mn-lt"/>
                <a:cs typeface="+mn-lt"/>
              </a:rPr>
              <a:t>Využití tuku jako zásoby energie v době hladovění je do určité míry pozorovatelné u většiny živočichů</a:t>
            </a:r>
          </a:p>
          <a:p>
            <a:pPr marL="251460" indent="-179705"/>
            <a:r>
              <a:rPr lang="cs-CZ" altLang="cs-CZ" sz="2000" dirty="0">
                <a:ea typeface="+mn-lt"/>
                <a:cs typeface="+mn-lt"/>
              </a:rPr>
              <a:t>Adipocyt jakožto specializovaná zásobní buňka je však pozorovatelná nejdříve u členovců a o s specializované </a:t>
            </a:r>
            <a:r>
              <a:rPr lang="cs-CZ" altLang="cs-CZ" sz="2000" b="1" dirty="0">
                <a:ea typeface="+mn-lt"/>
                <a:cs typeface="+mn-lt"/>
              </a:rPr>
              <a:t>tukové tkáni </a:t>
            </a:r>
            <a:r>
              <a:rPr lang="cs-CZ" altLang="cs-CZ" sz="2000" dirty="0">
                <a:ea typeface="+mn-lt"/>
                <a:cs typeface="+mn-lt"/>
              </a:rPr>
              <a:t>lze mluvit až u obratlovců</a:t>
            </a:r>
          </a:p>
          <a:p>
            <a:pPr marL="251460" indent="-179705"/>
            <a:r>
              <a:rPr lang="cs-CZ" altLang="cs-CZ" sz="2000" dirty="0">
                <a:ea typeface="+mn-lt"/>
                <a:cs typeface="+mn-lt"/>
              </a:rPr>
              <a:t>Základní funkce tukové tkáně, její složení z pohledu přítomných buněk či obecné rozložení do jednotlivých funkčních celků (dep) je do značné míry zachováno u většiny obratlovců (značná homogenita i mezi člověkem a myšími modely)</a:t>
            </a:r>
          </a:p>
          <a:p>
            <a:pPr marL="251460" indent="-179705"/>
            <a:r>
              <a:rPr lang="cs-CZ" altLang="cs-CZ" sz="2000" dirty="0">
                <a:ea typeface="+mn-lt"/>
                <a:cs typeface="+mn-lt"/>
              </a:rPr>
              <a:t>Jednotlivé typy tukové tkáně i depa však vykazují značné rozdíly z pohledu původu a přítomných prekurzorových buněk, což má za následek nejen funkční rozdíly, ale pravděpodobně i rozdílné chování za specifických podmínek, jako je obezita</a:t>
            </a:r>
          </a:p>
          <a:p>
            <a:pPr marL="251460" indent="-179705"/>
            <a:endParaRPr lang="cs-CZ" altLang="cs-CZ" sz="1800" dirty="0">
              <a:ea typeface="+mn-lt"/>
              <a:cs typeface="+mn-lt"/>
            </a:endParaRPr>
          </a:p>
          <a:p>
            <a:pPr marL="251460" indent="-179705"/>
            <a:endParaRPr lang="cs-CZ" altLang="cs-CZ" sz="1800" dirty="0">
              <a:ea typeface="+mn-lt"/>
              <a:cs typeface="+mn-lt"/>
            </a:endParaRPr>
          </a:p>
          <a:p>
            <a:pPr marL="251460" indent="-179705"/>
            <a:endParaRPr lang="cs-CZ" altLang="cs-CZ" sz="1800" dirty="0">
              <a:ea typeface="+mn-lt"/>
              <a:cs typeface="+mn-lt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5EE5E5-99A9-4ACD-9C67-F2DD36C71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82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Původ tukové tkáně II.</a:t>
            </a:r>
          </a:p>
        </p:txBody>
      </p:sp>
      <p:sp>
        <p:nvSpPr>
          <p:cNvPr id="20483" name="Zástupný symbol pro obsah 5"/>
          <p:cNvSpPr>
            <a:spLocks noGrp="1"/>
          </p:cNvSpPr>
          <p:nvPr>
            <p:ph idx="1"/>
          </p:nvPr>
        </p:nvSpPr>
        <p:spPr>
          <a:xfrm>
            <a:off x="720000" y="1436915"/>
            <a:ext cx="4976415" cy="468925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dirty="0">
                <a:ea typeface="+mn-lt"/>
                <a:cs typeface="+mn-lt"/>
              </a:rPr>
              <a:t>Heterogenita patrná již na úrovni embryonálního vývoje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sz="1800" dirty="0">
                <a:ea typeface="+mn-lt"/>
                <a:cs typeface="+mn-lt"/>
              </a:rPr>
              <a:t>Původ většiny adipocytů pravděpodobně z mezenchymálních kmenových buněk X adipocyty v oblasti hlavy a krku pochází zřejmě z neuroektodermu</a:t>
            </a:r>
          </a:p>
          <a:p>
            <a:pPr marL="251460" indent="-179705"/>
            <a:r>
              <a:rPr lang="cs-CZ" sz="1800" dirty="0">
                <a:ea typeface="+mn-lt"/>
                <a:cs typeface="+mn-lt"/>
              </a:rPr>
              <a:t>Původ hnědých adipocytů ze společných prekurzorů s buňkami kosterního svalstva (Myf5+)</a:t>
            </a:r>
          </a:p>
          <a:p>
            <a:pPr marL="251460" indent="-179705"/>
            <a:r>
              <a:rPr lang="cs-CZ" sz="1800" dirty="0">
                <a:cs typeface="Arial"/>
              </a:rPr>
              <a:t>Jedná se tedy spíše o několik řad značně odlišných prekurzorových buněk schopných diferenciace do </a:t>
            </a:r>
            <a:r>
              <a:rPr lang="cs-CZ" sz="1800" b="1" dirty="0">
                <a:cs typeface="Arial"/>
              </a:rPr>
              <a:t>obdobného fenotypu</a:t>
            </a:r>
            <a:endParaRPr lang="cs-CZ" sz="1800" dirty="0">
              <a:cs typeface="Arial"/>
            </a:endParaRPr>
          </a:p>
          <a:p>
            <a:pPr marL="71755" indent="0">
              <a:buNone/>
            </a:pPr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5EE5E5-99A9-4ACD-9C67-F2DD36C71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dirty="0"/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F6AD1D70-279B-44C1-97AF-47789346E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182" y="2034053"/>
            <a:ext cx="6404980" cy="48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9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C675C-5D6B-4A3A-9595-7D2619F4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Původ tukové tkáně III.</a:t>
            </a:r>
            <a:endParaRPr lang="cs-CZ" sz="3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830200-51F4-408E-975F-9351320B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0587"/>
            <a:ext cx="6130743" cy="4121413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Z vývojového i funkčního pohledu tak lze na jednotlivá tuková depa pohlížet jako jednotlivé “mini orgány”</a:t>
            </a:r>
          </a:p>
          <a:p>
            <a:pPr marL="251460" indent="-179705"/>
            <a:r>
              <a:rPr lang="cs-CZ" sz="2000" dirty="0">
                <a:cs typeface="Arial"/>
              </a:rPr>
              <a:t>Lze u nich sledovat odlišné vývojové načasování, odlišné složení z pohledu přítomných buněk i funkční rozdíly</a:t>
            </a:r>
          </a:p>
          <a:p>
            <a:pPr marL="251460" indent="-179705"/>
            <a:r>
              <a:rPr lang="cs-CZ" sz="2000" dirty="0">
                <a:cs typeface="Arial"/>
              </a:rPr>
              <a:t>Jisté rozdíly v tukové tkáni mezi člověkem a myšími modely i využívání tkáňových kultur neumožňují přesně postihnout výzkum tukové tkáně a proces adipogeneze napříč všemi tukovými depy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70342A-403F-4F11-AF4A-13B34F26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F748C9BD-D995-4BBA-B44A-9B68A9334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432" y="2481943"/>
            <a:ext cx="5432704" cy="43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3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C675C-5D6B-4A3A-9595-7D2619F4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dirty="0">
                <a:latin typeface="Arial"/>
                <a:ea typeface="Arial"/>
                <a:cs typeface="Arial"/>
              </a:rPr>
              <a:t>Tukové prekurozorové buňky</a:t>
            </a:r>
            <a:br>
              <a:rPr lang="cs-CZ" sz="3400" dirty="0">
                <a:latin typeface="Arial"/>
                <a:ea typeface="Arial"/>
                <a:cs typeface="Arial"/>
              </a:rPr>
            </a:br>
            <a:r>
              <a:rPr lang="cs-CZ" sz="2800" dirty="0">
                <a:latin typeface="Arial"/>
                <a:ea typeface="Arial"/>
                <a:cs typeface="Arial"/>
              </a:rPr>
              <a:t>(Adipose progenitor cells - APCs)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830200-51F4-408E-975F-9351320B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358587"/>
            <a:ext cx="5512127" cy="4121413"/>
          </a:xfrm>
        </p:spPr>
        <p:txBody>
          <a:bodyPr vert="horz" lIns="0" tIns="0" rIns="0" bIns="0" rtlCol="0" anchor="ctr">
            <a:noAutofit/>
          </a:bodyPr>
          <a:lstStyle/>
          <a:p>
            <a:pPr marL="251460" indent="-179705"/>
            <a:r>
              <a:rPr lang="cs-CZ" sz="1800" dirty="0">
                <a:ea typeface="+mn-lt"/>
                <a:cs typeface="+mn-lt"/>
              </a:rPr>
              <a:t>Značná heterogenita mezi různými adipózními depy</a:t>
            </a:r>
          </a:p>
          <a:p>
            <a:pPr marL="251460" indent="-179705"/>
            <a:r>
              <a:rPr lang="cs-CZ" sz="1800" dirty="0">
                <a:ea typeface="+mn-lt"/>
                <a:cs typeface="+mn-lt"/>
              </a:rPr>
              <a:t>Ani APCs izolované z jediného depa VWAT však nejsou homogenní populací</a:t>
            </a:r>
          </a:p>
          <a:p>
            <a:pPr marL="251460" indent="-179705"/>
            <a:r>
              <a:rPr lang="cs-CZ" sz="1800" dirty="0">
                <a:ea typeface="+mn-lt"/>
                <a:cs typeface="+mn-lt"/>
              </a:rPr>
              <a:t>Popsány </a:t>
            </a:r>
            <a:r>
              <a:rPr lang="cs-CZ" sz="1800" b="1" dirty="0">
                <a:ea typeface="+mn-lt"/>
                <a:cs typeface="+mn-lt"/>
              </a:rPr>
              <a:t>rozdíly v genové expresi </a:t>
            </a:r>
            <a:r>
              <a:rPr lang="cs-CZ" sz="1800" dirty="0">
                <a:ea typeface="+mn-lt"/>
                <a:cs typeface="+mn-lt"/>
              </a:rPr>
              <a:t>pro geny zapojené do angiogeneze mezi subkutánními a viscerálními zásobami tukové tkáně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sz="1800" dirty="0">
                <a:cs typeface="Arial"/>
              </a:rPr>
              <a:t>Rozdíly v přítomných APCs mohou mít vliv na chování tukové tkáně při obezitě</a:t>
            </a:r>
          </a:p>
          <a:p>
            <a:pPr marL="251460" indent="-179705"/>
            <a:r>
              <a:rPr lang="cs-CZ" sz="1800" dirty="0">
                <a:cs typeface="Arial"/>
              </a:rPr>
              <a:t>Například FIPs (fibro-inlfammatory progenitors) přítomné ve viscerální, ale nikoliv subkutánní tukové tkáni</a:t>
            </a:r>
          </a:p>
          <a:p>
            <a:pPr marL="251460" indent="-179705"/>
            <a:endParaRPr lang="cs-CZ" sz="2000" dirty="0">
              <a:cs typeface="Arial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70342A-403F-4F11-AF4A-13B34F26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EDF6BC74-9653-45F9-A537-86115310A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728" y="2841819"/>
            <a:ext cx="5718252" cy="40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31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Adipogeneze</a:t>
            </a:r>
          </a:p>
        </p:txBody>
      </p:sp>
      <p:sp>
        <p:nvSpPr>
          <p:cNvPr id="23555" name="Zástupný symbol pro obsah 5"/>
          <p:cNvSpPr>
            <a:spLocks noGrp="1"/>
          </p:cNvSpPr>
          <p:nvPr>
            <p:ph idx="1"/>
          </p:nvPr>
        </p:nvSpPr>
        <p:spPr>
          <a:xfrm>
            <a:off x="490499" y="1357315"/>
            <a:ext cx="10756621" cy="5122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"/>
              <a:defRPr/>
            </a:pPr>
            <a:r>
              <a:rPr lang="cs-CZ" sz="2000" dirty="0">
                <a:sym typeface="Wingdings" pitchFamily="2" charset="2"/>
              </a:rPr>
              <a:t> </a:t>
            </a:r>
            <a:r>
              <a:rPr lang="cs-CZ" sz="1800" dirty="0">
                <a:sym typeface="Wingdings" pitchFamily="2" charset="2"/>
              </a:rPr>
              <a:t>proces vzniku tukové tkáně</a:t>
            </a:r>
            <a:endParaRPr lang="cs-CZ" altLang="cs-CZ" sz="1800" dirty="0"/>
          </a:p>
          <a:p>
            <a:r>
              <a:rPr lang="cs-CZ" altLang="cs-CZ" sz="1800" dirty="0"/>
              <a:t>preadipocyt </a:t>
            </a:r>
            <a:r>
              <a:rPr lang="cs-CZ" altLang="cs-CZ" sz="1800" dirty="0">
                <a:sym typeface="Wingdings" panose="05000000000000000000" pitchFamily="2" charset="2"/>
              </a:rPr>
              <a:t> stimulace  zralý adipocyt</a:t>
            </a:r>
            <a:endParaRPr lang="cs-CZ" altLang="cs-CZ" sz="1800" dirty="0"/>
          </a:p>
          <a:p>
            <a:r>
              <a:rPr lang="cs-CZ" altLang="cs-CZ" sz="1800" dirty="0"/>
              <a:t>vysoce uspořádaný proces, který je zahájen během vývoje plodu a pokračuje po celý život</a:t>
            </a:r>
            <a:endParaRPr lang="cs-CZ" altLang="cs-CZ" sz="1800" dirty="0">
              <a:sym typeface="Wingdings" panose="05000000000000000000" pitchFamily="2" charset="2"/>
            </a:endParaRPr>
          </a:p>
          <a:p>
            <a:r>
              <a:rPr lang="cs-CZ" altLang="cs-CZ" sz="1800" dirty="0"/>
              <a:t>hormonální aktivita a </a:t>
            </a:r>
            <a:r>
              <a:rPr lang="cs-CZ" altLang="cs-CZ" sz="1800" b="1" dirty="0"/>
              <a:t>transkripční faktory</a:t>
            </a:r>
            <a:r>
              <a:rPr lang="cs-CZ" altLang="cs-CZ" sz="1800" dirty="0"/>
              <a:t> ovlivňují diferenciaci z preadipocytů na adipocyty (ale také zánětlivé faktory, cirkadiánní rytmy, ECM, léky,…)</a:t>
            </a:r>
          </a:p>
          <a:p>
            <a:pPr marL="72000" indent="0">
              <a:buNone/>
            </a:pPr>
            <a:endParaRPr lang="cs-CZ" altLang="cs-CZ" sz="1800" dirty="0">
              <a:sym typeface="Wingdings" panose="05000000000000000000" pitchFamily="2" charset="2"/>
            </a:endParaRPr>
          </a:p>
          <a:p>
            <a:r>
              <a:rPr lang="cs-CZ" altLang="cs-CZ" sz="1800" dirty="0">
                <a:sym typeface="Wingdings" panose="05000000000000000000" pitchFamily="2" charset="2"/>
              </a:rPr>
              <a:t>jaderný hormonální </a:t>
            </a:r>
            <a:r>
              <a:rPr lang="cs-CZ" altLang="cs-CZ" sz="1800" b="1" dirty="0">
                <a:solidFill>
                  <a:srgbClr val="F01928"/>
                </a:solidFill>
                <a:sym typeface="Wingdings" panose="05000000000000000000" pitchFamily="2" charset="2"/>
              </a:rPr>
              <a:t>receptor PPAR</a:t>
            </a:r>
            <a:r>
              <a:rPr lang="el-GR" altLang="cs-CZ" sz="1800" b="1" dirty="0">
                <a:solidFill>
                  <a:srgbClr val="F01928"/>
                </a:solidFill>
                <a:sym typeface="Wingdings" panose="05000000000000000000" pitchFamily="2" charset="2"/>
              </a:rPr>
              <a:t>γ</a:t>
            </a:r>
            <a:endParaRPr lang="cs-CZ" altLang="cs-CZ" sz="1800" b="1" dirty="0">
              <a:solidFill>
                <a:srgbClr val="F01928"/>
              </a:solidFill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cs-CZ" altLang="cs-CZ" sz="1800" dirty="0">
                <a:sym typeface="Wingdings" panose="05000000000000000000" pitchFamily="2" charset="2"/>
              </a:rPr>
              <a:t>ústředním regulátorem adipogeneze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>
                <a:sym typeface="Wingdings" panose="05000000000000000000" pitchFamily="2" charset="2"/>
              </a:rPr>
              <a:t>hraje dominantní roli ve vývoji tukové tkáně 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/>
              <a:t>více exprimován u mladších, než u starších lidí</a:t>
            </a:r>
          </a:p>
          <a:p>
            <a:r>
              <a:rPr lang="cs-CZ" altLang="cs-CZ" sz="1800" dirty="0"/>
              <a:t>k diferenciaci dochází spuštěním kaskády transkripčních dějů, která vrcholí expresí aktivovaného </a:t>
            </a:r>
            <a:r>
              <a:rPr lang="cs-CZ" altLang="cs-CZ" sz="1800" b="1" dirty="0">
                <a:sym typeface="Wingdings" panose="05000000000000000000" pitchFamily="2" charset="2"/>
              </a:rPr>
              <a:t>PPAR</a:t>
            </a:r>
            <a:r>
              <a:rPr lang="el-GR" altLang="cs-CZ" sz="1800" b="1" dirty="0">
                <a:sym typeface="Wingdings" panose="05000000000000000000" pitchFamily="2" charset="2"/>
              </a:rPr>
              <a:t>γ</a:t>
            </a:r>
            <a:r>
              <a:rPr lang="cs-CZ" altLang="cs-CZ" sz="1800" b="1" dirty="0">
                <a:sym typeface="Wingdings" panose="05000000000000000000" pitchFamily="2" charset="2"/>
              </a:rPr>
              <a:t> </a:t>
            </a:r>
            <a:r>
              <a:rPr lang="cs-CZ" altLang="cs-CZ" sz="1800" dirty="0">
                <a:sym typeface="Wingdings" panose="05000000000000000000" pitchFamily="2" charset="2"/>
              </a:rPr>
              <a:t>a CCAAT/enhancer binding proteinu-a (C/EBP-a)</a:t>
            </a:r>
            <a:endParaRPr lang="cs-CZ" altLang="cs-CZ" sz="18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B850188-5E5B-4235-80CC-A365A87BC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26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Adipogeneze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0201"/>
            <a:ext cx="9948000" cy="4525963"/>
          </a:xfrm>
        </p:spPr>
        <p:txBody>
          <a:bodyPr vert="horz" lIns="0" tIns="0" rIns="0" bIns="0" rtlCol="0" anchor="t">
            <a:noAutofit/>
          </a:bodyPr>
          <a:lstStyle/>
          <a:p>
            <a:pPr marL="414655" indent="-342900">
              <a:defRPr/>
            </a:pPr>
            <a:r>
              <a:rPr lang="cs-CZ" sz="2000" dirty="0"/>
              <a:t>4 fáze, které jsou charakterizovány různým buněčným složením a stavem diferenciace</a:t>
            </a:r>
            <a:endParaRPr lang="cs-CZ" dirty="0">
              <a:cs typeface="Arial"/>
            </a:endParaRP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Zastavení proliferace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b="1" dirty="0">
                <a:sym typeface="Wingdings" pitchFamily="2" charset="2"/>
              </a:rPr>
              <a:t>příprava preadipocytu </a:t>
            </a:r>
            <a:r>
              <a:rPr lang="cs-CZ" sz="1600" dirty="0">
                <a:sym typeface="Wingdings" pitchFamily="2" charset="2"/>
              </a:rPr>
              <a:t>v přeměnu na adipocyt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Klonální expanze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dirty="0">
                <a:sym typeface="Wingdings" pitchFamily="2" charset="2"/>
              </a:rPr>
              <a:t>indukovaná hormonálními signály a reprezentovaná </a:t>
            </a:r>
            <a:r>
              <a:rPr lang="cs-CZ" sz="1600" b="1" dirty="0">
                <a:sym typeface="Wingdings" pitchFamily="2" charset="2"/>
              </a:rPr>
              <a:t>několika mitotickými děleními </a:t>
            </a:r>
            <a:r>
              <a:rPr lang="cs-CZ" sz="1600" dirty="0">
                <a:sym typeface="Wingdings" pitchFamily="2" charset="2"/>
              </a:rPr>
              <a:t>určenými k synchronizaci buněčného cyklu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Časná diferenciace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dirty="0">
                <a:sym typeface="Wingdings" pitchFamily="2" charset="2"/>
              </a:rPr>
              <a:t>buněčné dělení zastaveno, charakteristické adipocytární geny se začínají projevovat, </a:t>
            </a:r>
            <a:r>
              <a:rPr lang="cs-CZ" sz="1600" b="1" dirty="0">
                <a:sym typeface="Wingdings" pitchFamily="2" charset="2"/>
              </a:rPr>
              <a:t>začíná akumulace lipidů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Terminální diferenciace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b="1" dirty="0">
                <a:sym typeface="Wingdings" pitchFamily="2" charset="2"/>
              </a:rPr>
              <a:t>indukce transkripce genů typických pro zralé adipocyty</a:t>
            </a: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D253BCA-7FF0-4DA3-AF33-B06579EFE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357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2" y="1039828"/>
            <a:ext cx="9725891" cy="485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942782B-7C4E-4177-ADEB-E8C83A83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96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načasování adipogeneze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1927" y="1718737"/>
            <a:ext cx="10831273" cy="4959154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u lidí je vývoj tukové tkáně zahájen během druhého trimestru</a:t>
            </a:r>
            <a:endParaRPr lang="en-US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/>
              <a:t>liší se dle jednotlivých druhů a dle anatomického umístění</a:t>
            </a:r>
            <a:endParaRPr lang="cs-CZ" dirty="0"/>
          </a:p>
          <a:p>
            <a:pPr marL="414655" indent="-342900">
              <a:buFont typeface="Wingdings" panose="05000000000000000000" pitchFamily="2" charset="2"/>
              <a:buChar char="à"/>
            </a:pPr>
            <a:r>
              <a:rPr lang="cs-CZ" sz="2000" dirty="0">
                <a:ea typeface="+mn-lt"/>
                <a:cs typeface="+mn-lt"/>
              </a:rPr>
              <a:t>v průběhu třetího trimestru lze identifikovat jednotlivá budoucí tuková depa, vyvíjí se však odlišnou rychlostí (funkční rozdíly)</a:t>
            </a:r>
          </a:p>
          <a:p>
            <a:pPr marL="414655" indent="-342900">
              <a:buFont typeface="Wingdings" panose="05000000000000000000" pitchFamily="2" charset="2"/>
              <a:buChar char="à"/>
            </a:pPr>
            <a:r>
              <a:rPr lang="cs-CZ" sz="2000" dirty="0">
                <a:ea typeface="+mn-lt"/>
                <a:cs typeface="+mn-lt"/>
              </a:rPr>
              <a:t>BAT</a:t>
            </a:r>
            <a:r>
              <a:rPr lang="cs-CZ" sz="2000" dirty="0"/>
              <a:t> se vyvíjí dříve než WAT a lze jej snadno detekovat při narození u většiny savců</a:t>
            </a:r>
            <a:endParaRPr lang="cs-CZ" sz="2000" dirty="0">
              <a:cs typeface="Arial"/>
            </a:endParaRPr>
          </a:p>
          <a:p>
            <a:pPr marL="414655" indent="-342900">
              <a:buFont typeface="Wingdings" panose="05000000000000000000" pitchFamily="2" charset="2"/>
              <a:buChar char="à"/>
            </a:pPr>
            <a:r>
              <a:rPr lang="cs-CZ" sz="2000" dirty="0">
                <a:ea typeface="+mn-lt"/>
                <a:cs typeface="+mn-lt"/>
              </a:rPr>
              <a:t>subkutánní tuková tkáň se obvykle vyvíjí dříve než abdominální tuková tkáň</a:t>
            </a:r>
          </a:p>
          <a:p>
            <a:pPr marL="251460" indent="-179705"/>
            <a:r>
              <a:rPr lang="cs-CZ" altLang="cs-CZ" sz="2000" dirty="0"/>
              <a:t>ve stadiích růstu se adipozita zvyšuje hlavně prostřednictvím hyperplazie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schopnost diferenciace preadipocytů v dospělosti postupně klesá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>
                <a:cs typeface="Arial"/>
              </a:rPr>
              <a:t>je však zachovaná schopnost obnovy adipocytů</a:t>
            </a:r>
          </a:p>
          <a:p>
            <a:pPr marL="251460" indent="-179705"/>
            <a:r>
              <a:rPr lang="cs-CZ" altLang="cs-CZ" sz="2000" dirty="0">
                <a:cs typeface="Arial"/>
              </a:rPr>
              <a:t>další zvyšování adipozity na základě hypertrofie?</a:t>
            </a: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387684" y="6214395"/>
            <a:ext cx="252413" cy="252412"/>
          </a:xfrm>
        </p:spPr>
        <p:txBody>
          <a:bodyPr/>
          <a:lstStyle/>
          <a:p>
            <a:pPr>
              <a:defRPr/>
            </a:pPr>
            <a:fld id="{9136DFB1-5E72-443A-B8BE-A6F66807A71C}" type="slidenum">
              <a:rPr lang="cs-CZ" altLang="cs-CZ" smtClean="0"/>
              <a:pPr>
                <a:defRPr/>
              </a:pPr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71535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Počet adipocytů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374073" y="1319349"/>
            <a:ext cx="11457709" cy="5538651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/>
              <a:t>objem tukové tkáně u dospělých je dán zvýšením </a:t>
            </a:r>
            <a:r>
              <a:rPr lang="cs-CZ" altLang="cs-CZ" sz="2000" b="1" dirty="0"/>
              <a:t>velikosti</a:t>
            </a:r>
            <a:r>
              <a:rPr lang="cs-CZ" altLang="cs-CZ" sz="2000" dirty="0"/>
              <a:t> adipocytů (hypertrofie) a zvýšením </a:t>
            </a:r>
            <a:r>
              <a:rPr lang="cs-CZ" altLang="cs-CZ" sz="2000" b="1" dirty="0"/>
              <a:t>počtu</a:t>
            </a:r>
            <a:r>
              <a:rPr lang="cs-CZ" altLang="cs-CZ" sz="2000" dirty="0"/>
              <a:t> adipocytů (hyperplazie)</a:t>
            </a:r>
            <a:endParaRPr lang="cs-CZ" dirty="0"/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/>
              <a:t>objem reflektuje rovnováhu v lipidovém metabolismu</a:t>
            </a:r>
            <a:endParaRPr lang="cs-CZ" altLang="cs-CZ" dirty="0">
              <a:cs typeface="Arial"/>
            </a:endParaRPr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/>
              <a:t>počet reflektuje rovnováhu mezi proliferací preadipocytů, diferenciací a apoptózou </a:t>
            </a:r>
            <a:r>
              <a:rPr lang="cs-CZ" altLang="cs-CZ" dirty="0">
                <a:sym typeface="Wingdings" panose="05000000000000000000" pitchFamily="2" charset="2"/>
              </a:rPr>
              <a:t> </a:t>
            </a:r>
            <a:r>
              <a:rPr lang="cs-CZ" altLang="cs-CZ" dirty="0"/>
              <a:t>liší se v závislosti na lokalizaci tkáně</a:t>
            </a:r>
            <a:endParaRPr lang="cs-CZ" altLang="cs-CZ" dirty="0">
              <a:cs typeface="Arial"/>
            </a:endParaRPr>
          </a:p>
          <a:p>
            <a:pPr marL="251460" indent="-179705"/>
            <a:r>
              <a:rPr lang="cs-CZ" altLang="cs-CZ" sz="2000" dirty="0">
                <a:cs typeface="Arial"/>
              </a:rPr>
              <a:t>Aktuální teorie:</a:t>
            </a:r>
            <a:r>
              <a:rPr lang="cs-CZ" altLang="cs-CZ" sz="2000" b="1" dirty="0"/>
              <a:t> </a:t>
            </a:r>
            <a:endParaRPr lang="cs-CZ" altLang="cs-CZ" sz="2000" b="1" dirty="0">
              <a:cs typeface="Arial"/>
            </a:endParaRPr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>
                <a:cs typeface="Arial"/>
              </a:rPr>
              <a:t>Fetální adipogeneze a adipogeneze v dospělosti se zřejmě účastní odlišné populace prekurzorových buněk s odlišnými regulačními mechanismy (perivaskulární preadipocyty)</a:t>
            </a:r>
            <a:endParaRPr lang="cs-CZ" altLang="cs-CZ" dirty="0"/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>
                <a:cs typeface="Arial"/>
              </a:rPr>
              <a:t>Pravděpodobně souvisí s často udávanou informací o fixaci počtu adipocytů v dětství a spíše konstantním počtem v dospělosti (ne zcela jednoznačné)</a:t>
            </a:r>
            <a:endParaRPr lang="cs-CZ" altLang="cs-CZ" dirty="0"/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>
                <a:cs typeface="Arial"/>
              </a:rPr>
              <a:t>Význam fetálního vývoje a raného dětství - nedostatečný i nadbytečný příjem energie vede k vyššímu riziku obezity a metabolických komplikací v dospělosti</a:t>
            </a:r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>
                <a:sym typeface="Wingdings" panose="05000000000000000000" pitchFamily="2" charset="2"/>
              </a:rPr>
              <a:t>Adipogeneze v dospělosti zachována minimálně v podobě celoživotní obnovy adipocytů - poločas náhrady adipocytů u člověka je přibližně 6-12 měsíců</a:t>
            </a:r>
          </a:p>
          <a:p>
            <a:pPr marL="666750" lvl="1" indent="-342900">
              <a:buFont typeface="Wingdings" panose="05000000000000000000" pitchFamily="2" charset="2"/>
              <a:buChar char="à"/>
            </a:pPr>
            <a:r>
              <a:rPr lang="cs-CZ" altLang="cs-CZ" dirty="0">
                <a:cs typeface="Arial"/>
              </a:rPr>
              <a:t>V rámci stárnutí se však adipogeneze významně zpomaluje</a:t>
            </a:r>
            <a:endParaRPr lang="cs-CZ" altLang="cs-CZ" sz="2000" dirty="0">
              <a:cs typeface="Arial"/>
            </a:endParaRPr>
          </a:p>
          <a:p>
            <a:pPr marL="666750" lvl="1" indent="-342900">
              <a:buFont typeface="Wingdings" panose="05000000000000000000" pitchFamily="2" charset="2"/>
              <a:buChar char="à"/>
            </a:pPr>
            <a:endParaRPr lang="cs-CZ" altLang="cs-CZ" sz="2000" dirty="0">
              <a:cs typeface="Arial"/>
            </a:endParaRPr>
          </a:p>
          <a:p>
            <a:pPr marL="251460" indent="-179705">
              <a:buFont typeface="Wingdings" panose="020B0604020202020204" pitchFamily="34" charset="0"/>
              <a:buChar char="Ø"/>
            </a:pPr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F9523D-1C01-401A-AC89-A2C5D0DA5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09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0C1110E1-FF3E-41F0-9C7A-A0B7BE15F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97994"/>
            <a:ext cx="10753200" cy="4328162"/>
          </a:xfr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236DD0-8787-460D-93BF-B7D192F40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0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32FE8F-15C4-414C-9F30-17157CA874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6B999F-9ACA-40F1-A8CC-F605928D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Osnova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3130D7-D183-4689-BAE1-955B354C6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struktura a funkce adipocytu</a:t>
            </a:r>
          </a:p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vývoj tukové tkáně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druhy tukové tkáně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funkce tukové tkáně</a:t>
            </a:r>
          </a:p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procesy v tukové tkáni (plasticita, browning)</a:t>
            </a:r>
            <a:endParaRPr lang="cs-CZ" sz="24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65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Počet adipocytů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374073" y="1319349"/>
            <a:ext cx="11457709" cy="5538651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>
                <a:cs typeface="Arial"/>
              </a:rPr>
              <a:t>I přes rozdíly v adipogenezi v dospělosti a velký význam raného vývoje je důležité nevnímat tukovou tkáň v dospělosti jako zcela inertní</a:t>
            </a:r>
          </a:p>
          <a:p>
            <a:pPr marL="71755" indent="0">
              <a:lnSpc>
                <a:spcPct val="100000"/>
              </a:lnSpc>
              <a:buNone/>
            </a:pP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Adipogeneze je do značné míry i vyvolatelná - </a:t>
            </a:r>
            <a:r>
              <a:rPr lang="cs-CZ" sz="2000" b="1" dirty="0">
                <a:cs typeface="Arial"/>
              </a:rPr>
              <a:t>thiazolidindiony </a:t>
            </a:r>
            <a:r>
              <a:rPr lang="cs-CZ" sz="2000" dirty="0">
                <a:cs typeface="Arial"/>
              </a:rPr>
              <a:t>(TZD)</a:t>
            </a:r>
            <a:endParaRPr lang="en-US" sz="2000" dirty="0">
              <a:cs typeface="Arial"/>
            </a:endParaRPr>
          </a:p>
          <a:p>
            <a:pPr marL="666750" lvl="1" indent="-342900">
              <a:buFont typeface="Wingdings,Sans-Serif" panose="020B0604020202020204" pitchFamily="34" charset="0"/>
              <a:buChar char="à"/>
            </a:pPr>
            <a:r>
              <a:rPr lang="cs-CZ" dirty="0">
                <a:cs typeface="Arial"/>
              </a:rPr>
              <a:t>Mechanismus účinku spočívá v aktivaci </a:t>
            </a:r>
            <a:r>
              <a:rPr lang="cs-CZ" b="1" dirty="0">
                <a:cs typeface="Arial"/>
              </a:rPr>
              <a:t>PPAR </a:t>
            </a:r>
            <a:r>
              <a:rPr lang="cs-CZ" dirty="0">
                <a:cs typeface="Arial"/>
              </a:rPr>
              <a:t>receptorů (PPAR agonista)</a:t>
            </a:r>
          </a:p>
          <a:p>
            <a:pPr marL="666750" lvl="1" indent="-342900">
              <a:buFont typeface="Wingdings,Sans-Serif" panose="020B0604020202020204" pitchFamily="34" charset="0"/>
              <a:buChar char="à"/>
            </a:pPr>
            <a:r>
              <a:rPr lang="cs-CZ" dirty="0">
                <a:cs typeface="Arial"/>
              </a:rPr>
              <a:t>Podpora adipogeneze a maturace adipocytů - sekvestrace mastných kyselin z krevního řečiště a snižování inzulinové rezistence (zvýšení energetického využití glukózy)</a:t>
            </a:r>
          </a:p>
          <a:p>
            <a:pPr marL="666750" lvl="1" indent="-342900">
              <a:buFont typeface="Wingdings,Sans-Serif" panose="020B0604020202020204" pitchFamily="34" charset="0"/>
              <a:buChar char="à"/>
            </a:pPr>
            <a:r>
              <a:rPr lang="cs-CZ" dirty="0">
                <a:cs typeface="Arial"/>
              </a:rPr>
              <a:t>Vedlejší účinky spojené s aktivací adipogeneze – potenciální zvýšení hmotnosti, redistribuce tuku a demineralizace kostí (pluripotentní prekurzorové buňky ve prospěch preadipocytů)</a:t>
            </a:r>
          </a:p>
          <a:p>
            <a:pPr marL="666750" lvl="1" indent="-342900">
              <a:buFont typeface="Wingdings,Sans-Serif" panose="020B0604020202020204" pitchFamily="34" charset="0"/>
              <a:buChar char="à"/>
            </a:pPr>
            <a:endParaRPr lang="cs-CZ" sz="1600" dirty="0">
              <a:cs typeface="Arial"/>
            </a:endParaRPr>
          </a:p>
          <a:p>
            <a:pPr marL="251460" indent="-179705">
              <a:buFont typeface="Arial"/>
              <a:buChar char="̶"/>
            </a:pPr>
            <a:r>
              <a:rPr lang="cs-CZ" sz="2000" dirty="0">
                <a:cs typeface="Arial"/>
              </a:rPr>
              <a:t>Dospělé adipocyty jsou navíc schopné zpětné dediferenciace na preadipocyty či až prekurzorové buňky v souvislosti s hojením ran či indukcí laktace</a:t>
            </a:r>
          </a:p>
          <a:p>
            <a:pPr marL="251460" indent="-179705">
              <a:buFont typeface="Arial"/>
              <a:buChar char="̶"/>
            </a:pPr>
            <a:r>
              <a:rPr lang="cs-CZ" sz="2000" dirty="0">
                <a:cs typeface="Arial"/>
              </a:rPr>
              <a:t>Při úspěšném snižování hmotnosti u obézních jedinců však neproběhla měřitelná dediferenciace</a:t>
            </a:r>
            <a:endParaRPr lang="cs-CZ" dirty="0">
              <a:cs typeface="Arial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F9523D-1C01-401A-AC89-A2C5D0DA5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14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diagram, snímek obrazovky&#10;&#10;Popis se vygeneroval automaticky.">
            <a:extLst>
              <a:ext uri="{FF2B5EF4-FFF2-40B4-BE49-F238E27FC236}">
                <a16:creationId xmlns:a16="http://schemas.microsoft.com/office/drawing/2014/main" id="{F9460701-D427-11E2-7CFA-9790783E6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8267" y="1620428"/>
            <a:ext cx="9468555" cy="340825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08923B-FAF8-8526-0AEB-840E64EB6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72426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Bílá tuková tkáň (WAT)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8691"/>
            <a:ext cx="11016000" cy="5026429"/>
          </a:xfrm>
        </p:spPr>
        <p:txBody>
          <a:bodyPr vert="horz" lIns="0" tIns="0" rIns="0" bIns="0" rtlCol="0" anchor="ctr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pouze </a:t>
            </a:r>
            <a:r>
              <a:rPr lang="cs-CZ" sz="2000" b="1" dirty="0">
                <a:ea typeface="+mn-lt"/>
                <a:cs typeface="+mn-lt"/>
              </a:rPr>
              <a:t>třetina WAT tvořena adipocyty</a:t>
            </a:r>
            <a:r>
              <a:rPr lang="cs-CZ" sz="2000" dirty="0">
                <a:ea typeface="+mn-lt"/>
                <a:cs typeface="+mn-lt"/>
              </a:rPr>
              <a:t>, zbytek tvoří </a:t>
            </a:r>
            <a:r>
              <a:rPr lang="cs-CZ" sz="2000" b="1" dirty="0">
                <a:ea typeface="+mn-lt"/>
                <a:cs typeface="+mn-lt"/>
              </a:rPr>
              <a:t>makrofágy </a:t>
            </a:r>
            <a:r>
              <a:rPr lang="cs-CZ" sz="2000" dirty="0">
                <a:ea typeface="+mn-lt"/>
                <a:cs typeface="+mn-lt"/>
              </a:rPr>
              <a:t>(a jiné leukocyty), stromální buňky (fibroblasty a pericyty), preadipocyty,...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rozdíly v přítomných buňkách závisí na anatomické lokalizaci WAT</a:t>
            </a: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zvýšená velikost adipocytů, přítomnost většího množství a specifických druhů lymfocytů, infiltrace makrofágy a další změny úzce souvisí s rozvojem metabolického syndromu</a:t>
            </a: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hlavní </a:t>
            </a:r>
            <a:r>
              <a:rPr lang="cs-CZ" sz="2000" b="1" dirty="0">
                <a:ea typeface="+mn-lt"/>
                <a:cs typeface="+mn-lt"/>
              </a:rPr>
              <a:t>zásobárna energie, </a:t>
            </a:r>
            <a:r>
              <a:rPr lang="cs-CZ" sz="2000" dirty="0">
                <a:ea typeface="+mn-lt"/>
                <a:cs typeface="+mn-lt"/>
              </a:rPr>
              <a:t>izolace a mechanická ochrana orgánů, endokrinní funkce</a:t>
            </a: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menší inervace a vaskularizace než BAT</a:t>
            </a:r>
          </a:p>
          <a:p>
            <a:pPr marL="251460" indent="-179705"/>
            <a:endParaRPr lang="cs-CZ" altLang="cs-CZ" sz="2000" dirty="0">
              <a:ea typeface="+mn-lt"/>
              <a:cs typeface="+mn-lt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04EE7FF-6724-4C60-9D7E-11BB6BF36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588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Druhy WAT I.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483326" y="1340922"/>
            <a:ext cx="10184674" cy="488372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b="1" dirty="0"/>
              <a:t>subkutánní (SWAT)</a:t>
            </a:r>
            <a:endParaRPr lang="cs-CZ" dirty="0"/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podkožní tuk</a:t>
            </a:r>
            <a:endParaRPr 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za normálních okolností cca 80 % z celkového množství</a:t>
            </a:r>
            <a:endParaRPr 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pl-PL" altLang="cs-CZ" sz="1800" dirty="0"/>
              <a:t>zodpovědný za odlišné tělesné složení mužů a žen</a:t>
            </a:r>
            <a:endParaRPr lang="pl-PL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altLang="cs-CZ" sz="1800" dirty="0"/>
              <a:t>ochranný charakter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altLang="cs-CZ" sz="1800" dirty="0"/>
              <a:t>přispívá k regulaci teploty a k tepelné izolaci </a:t>
            </a:r>
            <a:r>
              <a:rPr lang="cs-CZ" altLang="cs-CZ" sz="1800" dirty="0">
                <a:sym typeface="Wingdings" panose="05000000000000000000" pitchFamily="2" charset="2"/>
              </a:rPr>
              <a:t> </a:t>
            </a:r>
            <a:r>
              <a:rPr lang="cs-CZ" altLang="cs-CZ" sz="1800" dirty="0"/>
              <a:t>na indukci se zřejmě podílí expozice chladu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altLang="cs-CZ" sz="1800" dirty="0">
                <a:cs typeface="Arial"/>
              </a:rPr>
              <a:t>nižší obrat lipidů a vylučování volných mastných kyselin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altLang="cs-CZ" sz="1800" dirty="0">
                <a:cs typeface="Arial"/>
              </a:rPr>
              <a:t>nižší míra hyperplazie v porovnání s VWAT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altLang="cs-CZ" sz="1800" dirty="0">
                <a:cs typeface="Arial"/>
              </a:rPr>
              <a:t>vyšší produkce adiponektinu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pl-PL" altLang="cs-CZ" sz="1800" dirty="0"/>
              <a:t>hýždě, stehna, břicho, dlaně, chodidla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altLang="cs-CZ" sz="16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D3DD89E-220F-4316-99C3-91A6325E1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842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FDD71-14AF-4A33-8206-F343A113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Druhy WAT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7E1AE8-9AEB-4CAD-9402-CB1AAF33D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93" y="1454496"/>
            <a:ext cx="10753200" cy="4684283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b="1" dirty="0">
                <a:ea typeface="+mn-lt"/>
                <a:cs typeface="+mn-lt"/>
              </a:rPr>
              <a:t>viscerální (VWAT)</a:t>
            </a:r>
            <a:endParaRPr lang="cs-CZ" sz="2000" dirty="0">
              <a:ea typeface="+mn-lt"/>
              <a:cs typeface="+mn-lt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distribuován v tělní dutině kolem orgánů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za normálních okolností do 20 %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vyplňuje prostor mezi orgány a udržuje je v odpovídající poloze</a:t>
            </a:r>
            <a:endParaRPr lang="en-US" sz="1800" dirty="0">
              <a:ea typeface="+mn-lt"/>
              <a:cs typeface="+mn-lt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největší ložiska se nacházejí kolem </a:t>
            </a:r>
            <a:r>
              <a:rPr lang="cs-CZ" sz="1800" b="1" dirty="0">
                <a:ea typeface="+mn-lt"/>
                <a:cs typeface="+mn-lt"/>
              </a:rPr>
              <a:t>omenta</a:t>
            </a:r>
            <a:r>
              <a:rPr lang="cs-CZ" sz="1800" dirty="0">
                <a:ea typeface="+mn-lt"/>
                <a:cs typeface="+mn-lt"/>
              </a:rPr>
              <a:t>, mesenteriia, retroperitoneální oblast,</a:t>
            </a:r>
            <a:endParaRPr lang="en-US" sz="1800" dirty="0">
              <a:ea typeface="+mn-lt"/>
              <a:cs typeface="+mn-lt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perikardiální, perivaskulární nebo periarteriální, periartikulární, retroorbitální, intramuskulární, atd.</a:t>
            </a:r>
            <a:endParaRPr lang="en-US" sz="1800" dirty="0">
              <a:ea typeface="+mn-lt"/>
              <a:cs typeface="+mn-lt"/>
            </a:endParaRP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nadbytečný VWAT je spojen s insulinovou rezistencí a metabolickými onemocněními a patologickými stavy spojenými s obezitou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vyšší obrat adpipocytů, míra lipolýzy a uvolňování FFA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r>
              <a:rPr lang="cs-CZ" sz="1800" dirty="0">
                <a:ea typeface="+mn-lt"/>
                <a:cs typeface="+mn-lt"/>
              </a:rPr>
              <a:t>vyšší míra uvolňování některých adipokinů</a:t>
            </a:r>
          </a:p>
          <a:p>
            <a:pPr marL="503555" lvl="1" indent="-179705">
              <a:lnSpc>
                <a:spcPct val="150000"/>
              </a:lnSpc>
              <a:spcBef>
                <a:spcPts val="600"/>
              </a:spcBef>
            </a:pPr>
            <a:endParaRPr lang="cs-CZ" sz="1800" dirty="0">
              <a:ea typeface="+mn-lt"/>
              <a:cs typeface="+mn-lt"/>
            </a:endParaRPr>
          </a:p>
          <a:p>
            <a:pPr marL="503555" lvl="1" indent="-179705">
              <a:spcBef>
                <a:spcPts val="600"/>
              </a:spcBef>
            </a:pPr>
            <a:endParaRPr lang="cs-CZ" sz="1800" dirty="0">
              <a:ea typeface="+mn-lt"/>
              <a:cs typeface="+mn-lt"/>
            </a:endParaRPr>
          </a:p>
          <a:p>
            <a:pPr marL="503555" lvl="1" indent="-179705">
              <a:spcBef>
                <a:spcPts val="600"/>
              </a:spcBef>
            </a:pPr>
            <a:endParaRPr lang="cs-CZ" dirty="0">
              <a:ea typeface="+mn-lt"/>
              <a:cs typeface="+mn-lt"/>
            </a:endParaRPr>
          </a:p>
          <a:p>
            <a:pPr marL="503555" lvl="1" indent="-179705"/>
            <a:endParaRPr lang="cs-CZ" dirty="0">
              <a:ea typeface="+mn-lt"/>
              <a:cs typeface="+mn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AA7CAD-949B-421C-B286-82D908244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6632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5" descr="mesenter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1450860"/>
            <a:ext cx="6267019" cy="394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Obrázek 6" descr="retro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00" y="1510694"/>
            <a:ext cx="5263427" cy="382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455B17-CE00-49A8-93A7-69796C65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078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665018" y="540326"/>
            <a:ext cx="8174182" cy="674111"/>
          </a:xfrm>
        </p:spPr>
        <p:txBody>
          <a:bodyPr/>
          <a:lstStyle/>
          <a:p>
            <a:r>
              <a:rPr lang="cs-CZ" altLang="cs-CZ" dirty="0"/>
              <a:t>Distribuce WAT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401781" y="1025235"/>
            <a:ext cx="11554692" cy="5512667"/>
          </a:xfrm>
        </p:spPr>
        <p:txBody>
          <a:bodyPr/>
          <a:lstStyle/>
          <a:p>
            <a:r>
              <a:rPr lang="cs-CZ" altLang="cs-CZ" sz="2000" dirty="0"/>
              <a:t>rozložení WAT se mění s věkem</a:t>
            </a:r>
          </a:p>
          <a:p>
            <a:r>
              <a:rPr lang="cs-CZ" altLang="cs-CZ" sz="2000" dirty="0"/>
              <a:t>genetické faktory</a:t>
            </a:r>
          </a:p>
          <a:p>
            <a:r>
              <a:rPr lang="cs-CZ" altLang="cs-CZ" sz="2000" dirty="0">
                <a:sym typeface="Wingdings" panose="05000000000000000000" pitchFamily="2" charset="2"/>
              </a:rPr>
              <a:t>zvyšování intraabdominálního tuku a snižování podkožního tuku (</a:t>
            </a:r>
            <a:r>
              <a:rPr lang="cs-CZ" altLang="cs-CZ" sz="1800" dirty="0"/>
              <a:t>i u osob se stabilní hmotností a BMI)</a:t>
            </a:r>
            <a:endParaRPr lang="cs-CZ" altLang="cs-CZ" sz="2000" dirty="0"/>
          </a:p>
          <a:p>
            <a:r>
              <a:rPr lang="cs-CZ" altLang="cs-CZ" sz="2000" b="1" dirty="0"/>
              <a:t>ženy</a:t>
            </a:r>
            <a:r>
              <a:rPr lang="cs-CZ" altLang="cs-CZ" sz="2000" dirty="0"/>
              <a:t>: vyšší tělesná akumulace v oblasti hýždí a stehen (gynoidní typ)</a:t>
            </a:r>
          </a:p>
          <a:p>
            <a:pPr lvl="1"/>
            <a:r>
              <a:rPr lang="cs-CZ" altLang="cs-CZ" sz="1800" dirty="0"/>
              <a:t>gluteální adipocyty jsou větší u žen než u mužů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muži</a:t>
            </a:r>
            <a:r>
              <a:rPr lang="cs-CZ" altLang="cs-CZ" sz="2000" dirty="0"/>
              <a:t> mají vyšší tělesnou akumulaci v horní části těla (androidní typ)</a:t>
            </a:r>
          </a:p>
          <a:p>
            <a:pPr lvl="1"/>
            <a:r>
              <a:rPr lang="cs-CZ" altLang="cs-CZ" sz="1800" dirty="0"/>
              <a:t>vyšší riziko metabolických komplikací</a:t>
            </a:r>
          </a:p>
          <a:p>
            <a:pPr lvl="1"/>
            <a:r>
              <a:rPr lang="cs-CZ" altLang="cs-CZ" sz="1800" dirty="0"/>
              <a:t>viscerální adipocyty (mesenteriální a omentální) jsou větší u mužů</a:t>
            </a:r>
          </a:p>
          <a:p>
            <a:endParaRPr lang="cs-CZ" altLang="cs-CZ" sz="2000" dirty="0"/>
          </a:p>
          <a:p>
            <a:r>
              <a:rPr lang="cs-CZ" altLang="cs-CZ" sz="2000" dirty="0"/>
              <a:t>množství viscerálního tuku má prokazatelnou spojitost s inzulinovou rezistencí</a:t>
            </a:r>
          </a:p>
          <a:p>
            <a:pPr lvl="1"/>
            <a:r>
              <a:rPr lang="cs-CZ" altLang="cs-CZ" sz="1800" dirty="0"/>
              <a:t>pokud se snížilo množství viscerálního tuku (nikoliv podkožního), tak se IR zlepšila </a:t>
            </a:r>
          </a:p>
          <a:p>
            <a:pPr lvl="1"/>
            <a:r>
              <a:rPr lang="cs-CZ" altLang="cs-CZ" sz="1800" dirty="0"/>
              <a:t>nicméně to neznamená, že subkutánní tuková tkáň nepřispívá k metabolickým abnormalitám, když dochází k nárůstu tělesné hmotnosti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8DCCFA0-919A-4113-94F3-3DCE5702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860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Zástupný symbol pro obsah 3" descr="wat_distribuce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76" y="642939"/>
            <a:ext cx="5643563" cy="5775325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87B380-46E9-405E-9E7C-193A960C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093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Tuková tkáň při obezitě I.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11282" y="1320017"/>
            <a:ext cx="10276510" cy="4806146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>
                <a:cs typeface="Arial"/>
              </a:rPr>
              <a:t>Obecná definice obezity vychází z "nadměrného ukládání tělesného tuku" - význam spočívá spíše v metabolických změnách </a:t>
            </a:r>
          </a:p>
          <a:p>
            <a:pPr marL="251460" indent="-179705"/>
            <a:r>
              <a:rPr lang="cs-CZ" sz="2000" dirty="0">
                <a:sym typeface="Wingdings" panose="05000000000000000000" pitchFamily="2" charset="2"/>
              </a:rPr>
              <a:t>Hyperplázie (zmnožení adipocytů) i hypertrofie (akumulace lipidů a nárůst velikosti adipocytů) jsou v obou případech zcela fyziologické metody akumulace tuku, jejichž podíl na akumulaci se liší v závislosti na jedinci a anatomické lokalizaci tukové tkáně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Při nadměrné akumulaci tuku však hypetrofie vede k dosažení terminální velikosti adipocytu a selhání jeho funkce</a:t>
            </a:r>
          </a:p>
          <a:p>
            <a:pPr marL="251460" indent="-179705"/>
            <a:r>
              <a:rPr lang="cs-CZ" altLang="cs-CZ" sz="2000" dirty="0">
                <a:cs typeface="Arial"/>
              </a:rPr>
              <a:t>Na metabolických abnormalitách při obezitě se tak zřejmě podílí:</a:t>
            </a:r>
          </a:p>
          <a:p>
            <a:pPr marL="503555" lvl="1" indent="-179705">
              <a:lnSpc>
                <a:spcPct val="150000"/>
              </a:lnSpc>
            </a:pPr>
            <a:r>
              <a:rPr lang="cs-CZ" altLang="cs-CZ" dirty="0">
                <a:sym typeface="Wingdings" panose="05000000000000000000" pitchFamily="2" charset="2"/>
              </a:rPr>
              <a:t>narušena rovnováha v řízení metabolismu lipidů (lipolýza, lipogeneze)</a:t>
            </a:r>
            <a:endParaRPr lang="cs-CZ" altLang="cs-CZ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dirty="0">
                <a:sym typeface="Wingdings" panose="05000000000000000000" pitchFamily="2" charset="2"/>
              </a:rPr>
              <a:t>narušení transkripční regulace klíčových faktorů řídících adipogenezi</a:t>
            </a:r>
            <a:endParaRPr lang="cs-CZ" altLang="cs-CZ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dirty="0">
                <a:sym typeface="Wingdings" panose="05000000000000000000" pitchFamily="2" charset="2"/>
              </a:rPr>
              <a:t>nedostatečná citlivost na vnější signály, selhání procesu přenosu signálu</a:t>
            </a:r>
            <a:endParaRPr lang="cs-CZ" altLang="cs-CZ" dirty="0">
              <a:cs typeface="Arial"/>
            </a:endParaRPr>
          </a:p>
          <a:p>
            <a:pPr marL="251460" indent="-179705"/>
            <a:endParaRPr lang="cs-CZ" altLang="cs-CZ" dirty="0">
              <a:cs typeface="Arial"/>
            </a:endParaRPr>
          </a:p>
        </p:txBody>
      </p:sp>
      <p:pic>
        <p:nvPicPr>
          <p:cNvPr id="10244" name="Obrázek 3" descr="image1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111" y="4174177"/>
            <a:ext cx="3098889" cy="268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74A19E-8F37-4EA6-B2EA-CC5FF2D61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1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Tuková tkáň při obezitě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639525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900" dirty="0"/>
              <a:t>Nárůst tukové tkáně a hromadění v organismu není prosté zmnožení buněk</a:t>
            </a:r>
            <a:endParaRPr lang="cs-CZ" sz="1900" dirty="0">
              <a:cs typeface="Arial"/>
            </a:endParaRPr>
          </a:p>
          <a:p>
            <a:pPr marL="251460" indent="-179705"/>
            <a:r>
              <a:rPr lang="cs-CZ" sz="1900" dirty="0"/>
              <a:t>Pro dobrou funkci je potřeba</a:t>
            </a:r>
            <a:r>
              <a:rPr lang="cs-CZ" sz="1900" dirty="0">
                <a:sym typeface="Wingdings" panose="05000000000000000000" pitchFamily="2" charset="2"/>
              </a:rPr>
              <a:t> bohaté cévní zásobení (neoangiogeneze)  prorůstání cév pro zásobování buněk</a:t>
            </a:r>
            <a:endParaRPr lang="cs-CZ" sz="1900" dirty="0">
              <a:cs typeface="Arial"/>
            </a:endParaRPr>
          </a:p>
          <a:p>
            <a:pPr marL="251460" indent="-179705"/>
            <a:r>
              <a:rPr lang="cs-CZ" sz="1900" dirty="0">
                <a:cs typeface="Arial"/>
              </a:rPr>
              <a:t>Nadměrná hypetrofie vede k nedostatečné perfuzi tukové tkáně kyslíkem a selhání angiogeneze</a:t>
            </a:r>
          </a:p>
          <a:p>
            <a:pPr marL="251460" indent="-179705"/>
            <a:r>
              <a:rPr lang="cs-CZ" sz="1900" dirty="0">
                <a:cs typeface="Arial"/>
              </a:rPr>
              <a:t>Tuková tkáň při pokročilé obezitě je hypoxická, infiltrovaná buňkami imunitního systému (monocyty, makrofágy, neutrofily,… - až 40 % buněčné frakce tukové tkáně při pokročilé obezitě)</a:t>
            </a:r>
          </a:p>
          <a:p>
            <a:pPr marL="251460" indent="-179705"/>
            <a:r>
              <a:rPr lang="cs-CZ" sz="1900" dirty="0">
                <a:cs typeface="Arial"/>
              </a:rPr>
              <a:t>Chemoatraktivní působky buněk imunitního systému podporují další infiltraci – pozitivní zpětná vazba</a:t>
            </a:r>
          </a:p>
          <a:p>
            <a:pPr marL="251460" indent="-179705"/>
            <a:r>
              <a:rPr lang="cs-CZ" sz="1900" dirty="0">
                <a:cs typeface="Arial"/>
              </a:rPr>
              <a:t>Prohlubující se zánět dále prohlubuje dysfunkci tukové tkáně, včetně změn v genové expresi</a:t>
            </a: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2817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Tuková tkáň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720000" y="1285876"/>
            <a:ext cx="10618560" cy="5357813"/>
          </a:xfrm>
        </p:spPr>
        <p:txBody>
          <a:bodyPr/>
          <a:lstStyle/>
          <a:p>
            <a:endParaRPr lang="cs-CZ" altLang="cs-CZ" sz="2000" dirty="0"/>
          </a:p>
          <a:p>
            <a:r>
              <a:rPr lang="cs-CZ" altLang="cs-CZ" sz="2000" dirty="0"/>
              <a:t>centrální role v regulaci energetické rovnováhy a homeostázy</a:t>
            </a:r>
          </a:p>
          <a:p>
            <a:r>
              <a:rPr lang="cs-CZ" altLang="cs-CZ" sz="2000" dirty="0"/>
              <a:t>metabolické, buněčné a endokrinní funkce </a:t>
            </a:r>
          </a:p>
          <a:p>
            <a:endParaRPr lang="cs-CZ" altLang="cs-CZ" sz="2000" dirty="0"/>
          </a:p>
          <a:p>
            <a:pPr>
              <a:buFont typeface="Wingdings" panose="05000000000000000000" pitchFamily="2" charset="2"/>
              <a:buChar char="à"/>
            </a:pPr>
            <a:r>
              <a:rPr lang="cs-CZ" altLang="cs-CZ" sz="2000" dirty="0">
                <a:sym typeface="Wingdings" panose="05000000000000000000" pitchFamily="2" charset="2"/>
              </a:rPr>
              <a:t> adipocyty se podílejí na řízení metabolismu lipidů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altLang="cs-CZ" sz="2000" dirty="0">
                <a:sym typeface="Wingdings" panose="05000000000000000000" pitchFamily="2" charset="2"/>
              </a:rPr>
              <a:t> identifikují, řídí a posílají signály pro udržení energetické rovnováhy</a:t>
            </a:r>
          </a:p>
          <a:p>
            <a:endParaRPr lang="cs-CZ" altLang="cs-CZ" sz="2000" dirty="0"/>
          </a:p>
          <a:p>
            <a:r>
              <a:rPr lang="cs-CZ" altLang="cs-CZ" sz="2000" dirty="0"/>
              <a:t>studium tukové tkáně, zvláště </a:t>
            </a:r>
            <a:r>
              <a:rPr lang="cs-CZ" altLang="cs-CZ" sz="2000" b="1" dirty="0"/>
              <a:t>adipocytů</a:t>
            </a:r>
            <a:r>
              <a:rPr lang="cs-CZ" altLang="cs-CZ" sz="2000" dirty="0"/>
              <a:t>, je základem pro porozumění metabolických abnormalit spojených s vývojem obezity</a:t>
            </a:r>
            <a:endParaRPr lang="cs-CZ" altLang="cs-CZ" sz="2000" dirty="0">
              <a:sym typeface="Wingdings" panose="05000000000000000000" pitchFamily="2" charset="2"/>
            </a:endParaRPr>
          </a:p>
          <a:p>
            <a:r>
              <a:rPr lang="cs-CZ" altLang="cs-CZ" sz="2000" dirty="0"/>
              <a:t>koncepce adipocytu jako endokrinní a funkční buňky není dosud zcela pochopena</a:t>
            </a:r>
          </a:p>
          <a:p>
            <a:endParaRPr lang="cs-CZ" altLang="cs-CZ" sz="2000" dirty="0">
              <a:sym typeface="Wingdings" panose="05000000000000000000" pitchFamily="2" charset="2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DE878D-2946-4CCD-9BC1-1ED01FCE6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221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D974D264-F130-4048-8B1A-89D5F0370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000" y="818166"/>
            <a:ext cx="10753200" cy="4887818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1B3B3B-461D-46C9-BC78-010B09A35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17498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844" y="569745"/>
            <a:ext cx="10790891" cy="674073"/>
          </a:xfrm>
        </p:spPr>
        <p:txBody>
          <a:bodyPr/>
          <a:lstStyle/>
          <a:p>
            <a:r>
              <a:rPr lang="cs-CZ" dirty="0"/>
              <a:t>Makrofágy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762" y="1246909"/>
            <a:ext cx="11513127" cy="548640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/>
              <a:t>intenzivní výzkum – ovlivnění metabolických a endokrinních funkcí</a:t>
            </a:r>
            <a:endParaRPr lang="cs-CZ" dirty="0"/>
          </a:p>
          <a:p>
            <a:pPr marL="251460" indent="-179705"/>
            <a:r>
              <a:rPr lang="cs-CZ" altLang="cs-CZ" sz="2000" dirty="0"/>
              <a:t>klasicky aktivované makrofágy M1 – prozánětlivé a imunitní funkce 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alternativně aktivované M2 – protizánětlivá odpověď 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předpoklad trofického vlivu na vývoj tukové tkáně </a:t>
            </a:r>
            <a:r>
              <a:rPr lang="cs-CZ" altLang="cs-CZ" sz="2000" dirty="0">
                <a:sym typeface="Wingdings" panose="05000000000000000000" pitchFamily="2" charset="2"/>
              </a:rPr>
              <a:t> </a:t>
            </a:r>
            <a:r>
              <a:rPr lang="cs-CZ" altLang="cs-CZ" sz="2000" dirty="0"/>
              <a:t>makrofágy jsou hlavním zdrojem faktorů ovlivňujících angiogenezi a mohou nepřímo zprostředkovat expanzi tukové tkáně</a:t>
            </a:r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 </a:t>
            </a:r>
            <a:r>
              <a:rPr lang="cs-CZ" altLang="cs-CZ" sz="2000" b="1" dirty="0"/>
              <a:t>Makrofágy při obezitě: </a:t>
            </a:r>
            <a:endParaRPr lang="cs-CZ" altLang="cs-CZ" sz="2000" b="1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zánětlivé makrofágy M1 se hromadí v tukové tkáni během obezity a tím podporují insulinovou rezistenci (podle novějších výzkumů specifická skupina „metabolicky aktivních M1“ se specifickým prozánětlivým profilem)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alternativní aktivací M2 se zachovává citlivost na insulin prostřednictvím mechanismu závislého na PPAR</a:t>
            </a:r>
            <a:endParaRPr lang="cs-CZ" altLang="cs-CZ" sz="1800" dirty="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2532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338" y="720000"/>
            <a:ext cx="10646214" cy="451576"/>
          </a:xfrm>
        </p:spPr>
        <p:txBody>
          <a:bodyPr/>
          <a:lstStyle/>
          <a:p>
            <a:r>
              <a:rPr lang="cs-CZ" dirty="0"/>
              <a:t>Makrofágy při obezitě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731" y="1445157"/>
            <a:ext cx="11348509" cy="4787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cs typeface="Arial"/>
              </a:rPr>
              <a:t>hypertrofie tukových buněk vede k postupné fibrotizaci, hypoxii, zánětu a apoptóze adipocytů kritické velikosti, ale i nekrotickým změnám  </a:t>
            </a:r>
            <a:endParaRPr lang="cs-CZ" sz="2000" dirty="0"/>
          </a:p>
          <a:p>
            <a:pPr marL="251460" indent="-179705"/>
            <a:r>
              <a:rPr lang="cs-CZ" sz="2000" dirty="0"/>
              <a:t>odumřelé adipocyty jsou obklopeny a postupně je odstraňovány makrofágy 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struktury odstraňování adipocytů se často nazývají „korunkovité struktury“ (</a:t>
            </a:r>
            <a:r>
              <a:rPr lang="cs-CZ" sz="2000" b="1" dirty="0"/>
              <a:t>crown-like structures</a:t>
            </a:r>
            <a:r>
              <a:rPr lang="cs-CZ" sz="2000" dirty="0"/>
              <a:t>)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tvorba těchto CLS vyvolává lokální zánětlivou odpověď </a:t>
            </a:r>
            <a:r>
              <a:rPr lang="cs-CZ" sz="2000" dirty="0">
                <a:sym typeface="Wingdings" panose="05000000000000000000" pitchFamily="2" charset="2"/>
              </a:rPr>
              <a:t> z</a:t>
            </a:r>
            <a:r>
              <a:rPr lang="cs-CZ" sz="2000" dirty="0"/>
              <a:t>horšuje fungování blízkých adipocytů, infiltrace dalších buněk imunitního systému</a:t>
            </a:r>
            <a:endParaRPr lang="cs-CZ" sz="20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r>
              <a:rPr lang="cs-CZ" sz="2000" b="1" dirty="0"/>
              <a:t>zánět</a:t>
            </a:r>
            <a:r>
              <a:rPr lang="cs-CZ" sz="2000" dirty="0"/>
              <a:t> narušuje rovnováhu mezi skladováním a mobilizací MK a </a:t>
            </a:r>
            <a:r>
              <a:rPr lang="cs-CZ" sz="2000" b="1" dirty="0"/>
              <a:t>přispívá k produkci lipidových mediátorů, které narušují signalizaci inzulínu </a:t>
            </a:r>
            <a:r>
              <a:rPr lang="cs-CZ" sz="2000" dirty="0"/>
              <a:t>(cytokiny)</a:t>
            </a:r>
            <a:endParaRPr lang="cs-CZ" sz="2000" b="1" dirty="0">
              <a:cs typeface="Arial"/>
            </a:endParaRPr>
          </a:p>
          <a:p>
            <a:pPr marL="251460" indent="-179705"/>
            <a:r>
              <a:rPr lang="cs-CZ" sz="2000" b="1" dirty="0"/>
              <a:t>fibróza</a:t>
            </a:r>
            <a:r>
              <a:rPr lang="cs-CZ" sz="2000" dirty="0"/>
              <a:t> tukových buněk podporuje zánětlivé reakce a </a:t>
            </a:r>
            <a:r>
              <a:rPr lang="cs-CZ" sz="2000" b="1" dirty="0"/>
              <a:t>zvyšuje rezistenci na insulin </a:t>
            </a:r>
            <a:r>
              <a:rPr lang="cs-CZ" sz="2000" dirty="0"/>
              <a:t>v tukové tkáni</a:t>
            </a:r>
            <a:endParaRPr lang="cs-CZ" sz="2000" dirty="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63182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ázek 2" descr="Obese-adipose-tissue-expansion-resultant-inflammation-and-metabolic-dysregulation-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9225"/>
            <a:ext cx="9144000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5EBFAD1-8EE7-42EE-BA96-CCFE3898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907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 smtClean="0"/>
              <a:pPr>
                <a:defRPr/>
              </a:pPr>
              <a:t>34</a:t>
            </a:fld>
            <a:endParaRPr lang="cs-CZ" altLang="cs-CZ" dirty="0"/>
          </a:p>
        </p:txBody>
      </p:sp>
      <p:pic>
        <p:nvPicPr>
          <p:cNvPr id="1026" name="Picture 2" descr="https://media.springernature.com/full/springer-static/image/art%3A10.1038%2Fnutd.2012.3/MediaObjects/41387_2012_Article_BFnutd20123_Fig1_HT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" y="2813057"/>
            <a:ext cx="6095586" cy="404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8388FD92-95C2-4850-AACF-A143D2EDD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344" y="57398"/>
            <a:ext cx="6027312" cy="2750753"/>
          </a:xfrm>
          <a:prstGeom prst="rect">
            <a:avLst/>
          </a:prstGeom>
        </p:spPr>
      </p:pic>
      <p:pic>
        <p:nvPicPr>
          <p:cNvPr id="5" name="Obrázek 5" descr="Obsah obrázku mapa, perokresba&#10;&#10;Popis se vygeneroval automaticky.">
            <a:extLst>
              <a:ext uri="{FF2B5EF4-FFF2-40B4-BE49-F238E27FC236}">
                <a16:creationId xmlns:a16="http://schemas.microsoft.com/office/drawing/2014/main" id="{8F827299-0230-4F1F-A940-2C471C1F9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823" y="2816923"/>
            <a:ext cx="5426298" cy="40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14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Imunitní odpověď tukové tkáně</a:t>
            </a:r>
            <a:endParaRPr lang="cs-CZ" altLang="cs-CZ" dirty="0">
              <a:cs typeface="Arial"/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4038"/>
            <a:ext cx="914400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87D0236-5936-4A49-B3B3-002E5565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7D3D2-CC40-4059-A6CE-A297555D831F}" type="slidenum">
              <a:rPr lang="cs-CZ" altLang="cs-CZ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495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08FA4-888E-2DE2-A181-16FDAC13F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AD42909-E94E-A28F-4523-06F0CBDA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Tuková tkáň při obezitě III.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AF91AF5-D2A9-59FF-74FD-B77DBBC82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385455"/>
            <a:ext cx="11505211" cy="526472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dirty="0">
                <a:cs typeface="Arial"/>
              </a:rPr>
              <a:t>Zároveň je však třeba rozlišovat chronický a akutní zánět i z hlediska obezity</a:t>
            </a:r>
          </a:p>
          <a:p>
            <a:pPr marL="251460" indent="-179705"/>
            <a:r>
              <a:rPr lang="cs-CZ" sz="1800" dirty="0">
                <a:cs typeface="Arial"/>
              </a:rPr>
              <a:t>Akutní zánět v tukové tkáni je fyziologický proces, přechodně podporující adipogenezi, angiogenezi, hnědnutí (browning) a remodelaci tukové tkáně</a:t>
            </a:r>
          </a:p>
          <a:p>
            <a:pPr marL="251460" indent="-179705"/>
            <a:r>
              <a:rPr lang="cs-CZ" sz="1800" dirty="0">
                <a:cs typeface="Arial"/>
              </a:rPr>
              <a:t>Vyšší míra hyperplazie ve VWAT, tendence k infiltraci buňkami imunitního systému výrazně </a:t>
            </a:r>
            <a:r>
              <a:rPr lang="cs-CZ" sz="1800" b="1" dirty="0">
                <a:cs typeface="Arial"/>
              </a:rPr>
              <a:t>předcházející</a:t>
            </a:r>
            <a:r>
              <a:rPr lang="cs-CZ" sz="1800" dirty="0">
                <a:cs typeface="Arial"/>
              </a:rPr>
              <a:t> terminální hypertrofii a nekrotické změny a vyšší zastoupení fibroblastů (produkce ECM) podporuje teorii, že VWAT za fyziologického stavu představuje pohotovější zásobu energie než SWAT (která má spíše podstatnou termoizolační funkci) a plní určitou </a:t>
            </a:r>
            <a:r>
              <a:rPr lang="cs-CZ" sz="1800" b="1" dirty="0">
                <a:cs typeface="Arial"/>
              </a:rPr>
              <a:t>pufrační funkci</a:t>
            </a:r>
            <a:r>
              <a:rPr lang="cs-CZ" sz="1800" dirty="0">
                <a:cs typeface="Arial"/>
              </a:rPr>
              <a:t> z pohledu ukládání tuku</a:t>
            </a:r>
          </a:p>
          <a:p>
            <a:pPr marL="251460" indent="-179705"/>
            <a:r>
              <a:rPr lang="cs-CZ" sz="1800" dirty="0">
                <a:cs typeface="Arial"/>
              </a:rPr>
              <a:t>Chronicky zvýšený přívod energie spojen se selháním této pufrační kapacity, patologickou přestavbou ECM a chronickým zánětem</a:t>
            </a:r>
          </a:p>
          <a:p>
            <a:pPr marL="251460" indent="-179705"/>
            <a:r>
              <a:rPr lang="cs-CZ" sz="1800" dirty="0">
                <a:cs typeface="Arial"/>
              </a:rPr>
              <a:t>Distribuce tuku ve prospěch VWAT tak není z definice „špatná“ nebo patologická – negativní důsledky souvisí se selháním jeho fyziologické funkce, na kterém se podílí řada faktorů včetně správné funkce SWAT</a:t>
            </a:r>
          </a:p>
          <a:p>
            <a:pPr marL="71755" indent="0">
              <a:buNone/>
            </a:pPr>
            <a:endParaRPr lang="cs-CZ" sz="1800" dirty="0">
              <a:cs typeface="Arial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4BFF55-C09D-882F-98EA-359368D334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07831" y="6259961"/>
            <a:ext cx="252413" cy="252412"/>
          </a:xfrm>
        </p:spPr>
        <p:txBody>
          <a:bodyPr/>
          <a:lstStyle/>
          <a:p>
            <a:pPr>
              <a:defRPr/>
            </a:pPr>
            <a:fld id="{9136DFB1-5E72-443A-B8BE-A6F66807A71C}" type="slidenum">
              <a:rPr lang="cs-CZ" altLang="cs-CZ" smtClean="0"/>
              <a:pPr>
                <a:defRPr/>
              </a:pPr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07384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Tuková tkáň při obezitě IV.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2413" y="1385455"/>
            <a:ext cx="11579369" cy="526472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600" dirty="0"/>
              <a:t>V různých studiích lze najít odlišné výsledky z pohledu podílu hypertrofie a hyperplazie na zmnožení WAT při obezitě </a:t>
            </a:r>
            <a:r>
              <a:rPr lang="cs-CZ" sz="1600" dirty="0">
                <a:sym typeface="Wingdings" panose="05000000000000000000" pitchFamily="2" charset="2"/>
              </a:rPr>
              <a:t> v závislosti na modelu a věku jedince obecně převažuje hypertrofie X </a:t>
            </a:r>
            <a:r>
              <a:rPr lang="cs-CZ" sz="1600" dirty="0"/>
              <a:t>obézní jedinci mají poměrně více adipocytů než štíhlí jedinci </a:t>
            </a:r>
            <a:r>
              <a:rPr lang="cs-CZ" sz="1600" dirty="0">
                <a:sym typeface="Wingdings" panose="05000000000000000000" pitchFamily="2" charset="2"/>
              </a:rPr>
              <a:t> hyperplazie musí hrát roli v expanzi WAT během obezity</a:t>
            </a:r>
            <a:endParaRPr lang="cs-CZ" sz="1600" dirty="0">
              <a:cs typeface="Arial"/>
            </a:endParaRPr>
          </a:p>
          <a:p>
            <a:pPr marL="251460" indent="-179705"/>
            <a:r>
              <a:rPr lang="cs-CZ" sz="1600" b="1" dirty="0">
                <a:sym typeface="Wingdings" panose="05000000000000000000" pitchFamily="2" charset="2"/>
              </a:rPr>
              <a:t>Experimenty na myších</a:t>
            </a:r>
            <a:r>
              <a:rPr lang="cs-CZ" sz="1600" dirty="0">
                <a:sym typeface="Wingdings" panose="05000000000000000000" pitchFamily="2" charset="2"/>
              </a:rPr>
              <a:t>: 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>
                <a:sym typeface="Wingdings" panose="05000000000000000000" pitchFamily="2" charset="2"/>
              </a:rPr>
              <a:t>vysokotučná strava  výrazný nárůst tvorby nových adipocytů v perigonadálním VWAT, ale ne ve SWAT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>
                <a:sym typeface="Wingdings" panose="05000000000000000000" pitchFamily="2" charset="2"/>
              </a:rPr>
              <a:t>viscerální depot expanduje hyperplasií, zatímco subkutánní depot ne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>
                <a:sym typeface="Wingdings" panose="05000000000000000000" pitchFamily="2" charset="2"/>
              </a:rPr>
              <a:t>(spojeno s výsledky in vivo, které prokázaly zvýšení proliferace viscerálních prekurzorových buněk adipocytů)</a:t>
            </a:r>
          </a:p>
          <a:p>
            <a:pPr marL="251460" indent="-179705"/>
            <a:r>
              <a:rPr lang="cs-CZ" sz="1600" b="1" dirty="0">
                <a:sym typeface="Wingdings" panose="05000000000000000000" pitchFamily="2" charset="2"/>
              </a:rPr>
              <a:t>Protichůdné studie</a:t>
            </a:r>
            <a:r>
              <a:rPr lang="cs-CZ" sz="1600" dirty="0">
                <a:sym typeface="Wingdings" panose="05000000000000000000" pitchFamily="2" charset="2"/>
              </a:rPr>
              <a:t>: při vysokotučném krmení přispívá hyperplázie k expanzi SWAT více než k expanzi VWAT</a:t>
            </a:r>
            <a:endParaRPr lang="cs-CZ" sz="1600" dirty="0">
              <a:cs typeface="Arial"/>
            </a:endParaRPr>
          </a:p>
          <a:p>
            <a:pPr marL="251460" indent="-179705"/>
            <a:endParaRPr lang="cs-CZ" sz="1600" dirty="0">
              <a:sym typeface="Wingdings" panose="05000000000000000000" pitchFamily="2" charset="2"/>
            </a:endParaRPr>
          </a:p>
          <a:p>
            <a:pPr marL="251460" indent="-179705"/>
            <a:r>
              <a:rPr lang="cs-CZ" sz="1600" dirty="0">
                <a:sym typeface="Wingdings" panose="05000000000000000000" pitchFamily="2" charset="2"/>
              </a:rPr>
              <a:t>faktory ovlivňující expanzi WAT: </a:t>
            </a:r>
            <a:r>
              <a:rPr lang="cs-CZ" sz="1600" b="1" dirty="0">
                <a:sym typeface="Wingdings" panose="05000000000000000000" pitchFamily="2" charset="2"/>
              </a:rPr>
              <a:t>věk</a:t>
            </a:r>
            <a:r>
              <a:rPr lang="cs-CZ" sz="1600" dirty="0">
                <a:sym typeface="Wingdings" panose="05000000000000000000" pitchFamily="2" charset="2"/>
              </a:rPr>
              <a:t>, kmen a </a:t>
            </a:r>
            <a:r>
              <a:rPr lang="cs-CZ" sz="1600" b="1" dirty="0">
                <a:sym typeface="Wingdings" panose="05000000000000000000" pitchFamily="2" charset="2"/>
              </a:rPr>
              <a:t>pohlaví</a:t>
            </a:r>
            <a:r>
              <a:rPr lang="cs-CZ" sz="1600" dirty="0">
                <a:sym typeface="Wingdings" panose="05000000000000000000" pitchFamily="2" charset="2"/>
              </a:rPr>
              <a:t> myší, metody používané k hodnocení adipogeneze, atd..</a:t>
            </a:r>
            <a:endParaRPr lang="cs-CZ" sz="1600" dirty="0">
              <a:cs typeface="Arial"/>
            </a:endParaRPr>
          </a:p>
          <a:p>
            <a:pPr marL="251460" indent="-179705"/>
            <a:r>
              <a:rPr lang="cs-CZ" sz="1600" dirty="0">
                <a:cs typeface="Arial"/>
              </a:rPr>
              <a:t>u samců myší je adipogeneze zvýšena u VWAT (při vysokotučné potravě), ale nikoli u SWAT</a:t>
            </a:r>
            <a:endParaRPr lang="en-US" sz="1600" dirty="0">
              <a:cs typeface="Arial"/>
            </a:endParaRPr>
          </a:p>
          <a:p>
            <a:pPr marL="251460" indent="-179705"/>
            <a:r>
              <a:rPr lang="cs-CZ" sz="1600" dirty="0">
                <a:cs typeface="Arial"/>
              </a:rPr>
              <a:t>u samic myší je adipogeneze zvýšena v depotech SWAT a VWAT (při vysokotučné potravě)</a:t>
            </a:r>
            <a:endParaRPr lang="en-US" sz="1600" dirty="0">
              <a:cs typeface="Arial"/>
            </a:endParaRPr>
          </a:p>
          <a:p>
            <a:pPr marL="251460" indent="-179705">
              <a:buFont typeface="Wingdings,Sans-Serif" panose="020B0604020202020204" pitchFamily="34" charset="0"/>
              <a:buChar char="à"/>
            </a:pPr>
            <a:r>
              <a:rPr lang="cs-CZ" sz="1600" dirty="0">
                <a:cs typeface="Arial"/>
              </a:rPr>
              <a:t> důsledek vlivu pohlavních hormonů na adipogenezi – muži mají častěji „androidní obezitu“, ženy „gynoidní“ – spíše subkutánní tuk - po menopauze dochází ke změně distribuce ve prospěch viscerálního tuku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407831" y="6259961"/>
            <a:ext cx="252413" cy="252412"/>
          </a:xfrm>
        </p:spPr>
        <p:txBody>
          <a:bodyPr/>
          <a:lstStyle/>
          <a:p>
            <a:pPr>
              <a:defRPr/>
            </a:pPr>
            <a:fld id="{9136DFB1-5E72-443A-B8BE-A6F66807A71C}" type="slidenum">
              <a:rPr lang="cs-CZ" altLang="cs-CZ" smtClean="0"/>
              <a:pPr>
                <a:defRPr/>
              </a:pPr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18024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06" y="720000"/>
            <a:ext cx="10806862" cy="451576"/>
          </a:xfrm>
        </p:spPr>
        <p:txBody>
          <a:bodyPr/>
          <a:lstStyle/>
          <a:p>
            <a:r>
              <a:rPr lang="cs-CZ" altLang="cs-CZ" dirty="0"/>
              <a:t>Tuková tkáň při obezitě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236" y="1692002"/>
            <a:ext cx="11209964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dirty="0">
                <a:cs typeface="Arial"/>
              </a:rPr>
              <a:t>Odlišná schopnost SWAT expandovat </a:t>
            </a:r>
            <a:r>
              <a:rPr lang="cs-CZ" sz="1800" b="1" dirty="0">
                <a:cs typeface="Arial"/>
              </a:rPr>
              <a:t>hyperplázií</a:t>
            </a:r>
            <a:r>
              <a:rPr lang="cs-CZ" sz="1800" dirty="0">
                <a:cs typeface="Arial"/>
              </a:rPr>
              <a:t> má velmi pravděpodobně značný vliv na </a:t>
            </a:r>
            <a:r>
              <a:rPr lang="cs-CZ" sz="1800" b="1" dirty="0">
                <a:cs typeface="Arial"/>
              </a:rPr>
              <a:t>metabolické komplikace </a:t>
            </a:r>
            <a:r>
              <a:rPr lang="cs-CZ" sz="1800" dirty="0">
                <a:cs typeface="Arial"/>
              </a:rPr>
              <a:t>obezity („nezdravá" androidní obezita)</a:t>
            </a:r>
          </a:p>
          <a:p>
            <a:pPr marL="251460" indent="-179705"/>
            <a:r>
              <a:rPr lang="cs-CZ" sz="1800" dirty="0">
                <a:cs typeface="Arial"/>
              </a:rPr>
              <a:t>Minimální schopnost hyperplázie SWAT na myších modelech je pravděpodobně dána využíváním linií selektovaných pro sledování metabolických komplikací a IR</a:t>
            </a:r>
          </a:p>
          <a:p>
            <a:pPr marL="251460" indent="-179705"/>
            <a:r>
              <a:rPr lang="cs-CZ" sz="1800" dirty="0">
                <a:cs typeface="Arial"/>
              </a:rPr>
              <a:t>Za normálních okolností lze předpokládat </a:t>
            </a:r>
            <a:r>
              <a:rPr lang="cs-CZ" sz="1800" b="1" dirty="0">
                <a:cs typeface="Arial"/>
              </a:rPr>
              <a:t>hyperplastické</a:t>
            </a:r>
            <a:r>
              <a:rPr lang="cs-CZ" sz="1800" dirty="0">
                <a:cs typeface="Arial"/>
              </a:rPr>
              <a:t> zmnožení SWAT jako </a:t>
            </a:r>
            <a:r>
              <a:rPr lang="cs-CZ" sz="1800" b="1" dirty="0">
                <a:cs typeface="Arial"/>
              </a:rPr>
              <a:t>metabolicky protektivní </a:t>
            </a:r>
            <a:r>
              <a:rPr lang="cs-CZ" sz="1800" dirty="0">
                <a:cs typeface="Arial"/>
              </a:rPr>
              <a:t>adaptaci na zvýšený příjem energie - stejný princip jako TZD, jejichž užívání vede ke zmnožení SWAT u diabetiků, avšak současně snížení rizika metabolických komplikací</a:t>
            </a:r>
          </a:p>
          <a:p>
            <a:pPr marL="251460" indent="-179705"/>
            <a:r>
              <a:rPr lang="cs-CZ" sz="1800" dirty="0">
                <a:cs typeface="Arial"/>
              </a:rPr>
              <a:t>Na metabolickém riziku vycházejícím z obezity se tak zřejmě podílí řada faktorů souvisejících s adipogenezí, zejména ve SWAT - pohlaví, genetika, buněčná signalizace,.. (+ prostředí?)</a:t>
            </a:r>
          </a:p>
          <a:p>
            <a:pPr marL="251460" indent="-179705"/>
            <a:r>
              <a:rPr lang="cs-CZ" sz="1800" dirty="0">
                <a:cs typeface="Arial"/>
              </a:rPr>
              <a:t>„</a:t>
            </a:r>
            <a:r>
              <a:rPr lang="cs-CZ" sz="1800" b="1" dirty="0">
                <a:cs typeface="Arial"/>
              </a:rPr>
              <a:t>Metabolicky zdravá obezita</a:t>
            </a:r>
            <a:r>
              <a:rPr lang="cs-CZ" sz="1800" dirty="0">
                <a:cs typeface="Arial"/>
              </a:rPr>
              <a:t>“ (MHO) by pak souvisela s relativně vyšší schopnosti zejména SWAT expandovat hyperplazií (</a:t>
            </a:r>
            <a:r>
              <a:rPr lang="cs-CZ" sz="1800" b="1" dirty="0">
                <a:cs typeface="Arial"/>
              </a:rPr>
              <a:t>přechodný stav, </a:t>
            </a:r>
            <a:r>
              <a:rPr lang="cs-CZ" sz="1800" dirty="0">
                <a:cs typeface="Arial"/>
              </a:rPr>
              <a:t>značně závislý na pohlaví a věku)</a:t>
            </a:r>
          </a:p>
          <a:p>
            <a:pPr marL="71755" indent="0">
              <a:buNone/>
            </a:pPr>
            <a:endParaRPr lang="cs-CZ" sz="2000" dirty="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95747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06" y="720000"/>
            <a:ext cx="10806862" cy="451576"/>
          </a:xfrm>
        </p:spPr>
        <p:txBody>
          <a:bodyPr/>
          <a:lstStyle/>
          <a:p>
            <a:r>
              <a:rPr lang="cs-CZ" altLang="cs-CZ" dirty="0">
                <a:cs typeface="Arial"/>
              </a:rPr>
              <a:t>Inzulinová rezistence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236" y="1692002"/>
            <a:ext cx="11209964" cy="4139998"/>
          </a:xfrm>
        </p:spPr>
        <p:txBody>
          <a:bodyPr vert="horz" lIns="0" tIns="0" rIns="0" bIns="0" rtlCol="0" anchor="ctr">
            <a:noAutofit/>
          </a:bodyPr>
          <a:lstStyle/>
          <a:p>
            <a:pPr marL="251460" indent="-179705"/>
            <a:r>
              <a:rPr lang="cs-CZ" sz="2000" dirty="0">
                <a:cs typeface="Arial"/>
              </a:rPr>
              <a:t>Tento závěr podporuje také pozorování metabolických komplikací u pacientů s lipodystrofií (vrozená částečná nebo úplná ztráta adipogeneze)</a:t>
            </a:r>
          </a:p>
          <a:p>
            <a:pPr marL="251460" indent="-179705"/>
            <a:r>
              <a:rPr lang="cs-CZ" sz="2000" dirty="0">
                <a:cs typeface="Arial"/>
              </a:rPr>
              <a:t>Neschopnost ukládat lipidy a jejich ektopická akumulace a </a:t>
            </a:r>
            <a:r>
              <a:rPr lang="cs-CZ" sz="2000" b="1" dirty="0">
                <a:cs typeface="Arial"/>
              </a:rPr>
              <a:t>lipotoxicita</a:t>
            </a:r>
            <a:r>
              <a:rPr lang="cs-CZ" sz="2000" dirty="0">
                <a:cs typeface="Arial"/>
              </a:rPr>
              <a:t> v periferních tkáních vede ke klinickému obrazu inzulinové rezistence obdobnému k DM 2. typu</a:t>
            </a:r>
          </a:p>
          <a:p>
            <a:pPr marL="251460" indent="-179705"/>
            <a:r>
              <a:rPr lang="cs-CZ" sz="2000" dirty="0">
                <a:cs typeface="Arial"/>
              </a:rPr>
              <a:t>Některé studie tak nahlíží na obezitu jako „</a:t>
            </a:r>
            <a:r>
              <a:rPr lang="cs-CZ" sz="2000" b="1" dirty="0">
                <a:cs typeface="Arial"/>
              </a:rPr>
              <a:t>relativní lipodystrofii</a:t>
            </a:r>
            <a:r>
              <a:rPr lang="cs-CZ" sz="2000" dirty="0">
                <a:cs typeface="Arial"/>
              </a:rPr>
              <a:t>" - neschopnost adipogeneze v SWAT v době nadměrného příjmu energie vedoucí k neschopnosti využít energetické substráty a </a:t>
            </a:r>
            <a:r>
              <a:rPr lang="cs-CZ" sz="2000" b="1" dirty="0">
                <a:cs typeface="Arial"/>
              </a:rPr>
              <a:t>patologické remodelaci </a:t>
            </a:r>
            <a:r>
              <a:rPr lang="cs-CZ" sz="2000" dirty="0">
                <a:cs typeface="Arial"/>
              </a:rPr>
              <a:t>tukové tkáně a </a:t>
            </a:r>
            <a:r>
              <a:rPr lang="cs-CZ" sz="2000" b="1" dirty="0">
                <a:cs typeface="Arial"/>
              </a:rPr>
              <a:t>metabolickým komplikacím</a:t>
            </a:r>
            <a:endParaRPr lang="cs-CZ" sz="2000" b="1" u="sng" dirty="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026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Funkce tukové tkáně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720000" y="1357314"/>
            <a:ext cx="9948000" cy="52149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endParaRPr lang="cs-CZ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metabolismus lipidů včetně uložení TAG a uvolnění MK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katabolismus TAG za účelem uvolnění glycerolu a MK v rámci metabolismu glukózy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produkce </a:t>
            </a:r>
            <a:r>
              <a:rPr lang="cs-CZ" sz="2000" b="1" dirty="0"/>
              <a:t>adipokinů</a:t>
            </a:r>
            <a:r>
              <a:rPr lang="cs-CZ" sz="2000" dirty="0"/>
              <a:t>, které zahrnují hormony, cytokiny a další proteiny se specifickými biologickými funkcemi</a:t>
            </a:r>
          </a:p>
          <a:p>
            <a:pPr marL="457200" indent="-457200"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Char char=""/>
              <a:defRPr/>
            </a:pPr>
            <a:r>
              <a:rPr lang="cs-CZ" sz="2000" dirty="0">
                <a:sym typeface="Wingdings" pitchFamily="2" charset="2"/>
              </a:rPr>
              <a:t> v</a:t>
            </a:r>
            <a:r>
              <a:rPr lang="cs-CZ" sz="2000" dirty="0"/>
              <a:t>ýznamný vliv na fyziologické procesy, jako je vývoj a růst adipocytů, a energetickou homeostázu</a:t>
            </a:r>
          </a:p>
          <a:p>
            <a:pPr eaLnBrk="1" hangingPunct="1">
              <a:buFont typeface="Arial" charset="0"/>
              <a:buNone/>
              <a:defRPr/>
            </a:pPr>
            <a:endParaRPr lang="cs-CZ" sz="2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u="sng" dirty="0"/>
              <a:t>další funkce</a:t>
            </a:r>
            <a:r>
              <a:rPr lang="cs-CZ" sz="2000" dirty="0"/>
              <a:t>: angiogeneze, adipogeneze, metabolismus steroidů, imunitní odpověď, tepelná izolace, ochrana vnitřních orgánů, atd.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35B220-1EA9-4126-9C36-D127128D8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449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1" descr="Obsah obrázku text, kostra&#10;&#10;Popis se vygeneroval automaticky.">
            <a:extLst>
              <a:ext uri="{FF2B5EF4-FFF2-40B4-BE49-F238E27FC236}">
                <a16:creationId xmlns:a16="http://schemas.microsoft.com/office/drawing/2014/main" id="{5F796133-6719-BCDA-8928-87459724E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1876" y="692150"/>
            <a:ext cx="7089448" cy="5139850"/>
          </a:xfr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773B76-D2C4-FD27-CD42-D5FDB02D1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5880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D93BD-B72C-7E57-2175-767D4A647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Inzulinová rezistence II.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C28043-A2B6-EEA7-7028-9DDB2D62A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dirty="0">
                <a:cs typeface="Arial"/>
              </a:rPr>
              <a:t>Lokální zánět a funkční změny hypertrofických adipocytů vedou ke vzniku IR v tukové tkáni</a:t>
            </a:r>
          </a:p>
          <a:p>
            <a:pPr marL="251460" indent="-179705"/>
            <a:r>
              <a:rPr lang="cs-CZ" sz="1800" dirty="0">
                <a:cs typeface="Arial"/>
              </a:rPr>
              <a:t>Neschopnost ukládat další MK a glukózu a poruchy metabolismu tuků v adipocytu (zvýšené uvolňování FFA) – dyslipidémie a ektopická akumulace tuků až </a:t>
            </a:r>
            <a:r>
              <a:rPr lang="cs-CZ" sz="1800" b="1" dirty="0">
                <a:cs typeface="Arial"/>
              </a:rPr>
              <a:t>lipotoxicita</a:t>
            </a:r>
            <a:r>
              <a:rPr lang="cs-CZ" sz="1800" dirty="0">
                <a:cs typeface="Arial"/>
              </a:rPr>
              <a:t> v dalších tkáních (játra, sval, slinivka, srdce – vznik IR v těchto tkáních, funkční změny, apoptóza) – projeví se jako klinický obraz metabolického syndromu (viz další přednášky)</a:t>
            </a:r>
          </a:p>
          <a:p>
            <a:pPr marL="251460" indent="-179705"/>
            <a:r>
              <a:rPr lang="cs-CZ" sz="1800" dirty="0">
                <a:cs typeface="Arial"/>
              </a:rPr>
              <a:t>Existuje řada teorií o lipotoxicitou vyvolané IR (volné mastné kyseliny – FFA, diacylglyeroly, ceramidy) základní myšlenkou je však vždy absolutní či relativní </a:t>
            </a:r>
            <a:r>
              <a:rPr lang="cs-CZ" sz="1800" b="1" dirty="0">
                <a:cs typeface="Arial"/>
              </a:rPr>
              <a:t>nadbytek</a:t>
            </a:r>
            <a:r>
              <a:rPr lang="cs-CZ" sz="1800" dirty="0">
                <a:cs typeface="Arial"/>
              </a:rPr>
              <a:t> a „spillover“ </a:t>
            </a:r>
            <a:r>
              <a:rPr lang="cs-CZ" sz="1800" b="1" dirty="0">
                <a:cs typeface="Arial"/>
              </a:rPr>
              <a:t>energetických substrátů</a:t>
            </a:r>
          </a:p>
          <a:p>
            <a:pPr marL="251460" indent="-179705"/>
            <a:r>
              <a:rPr lang="cs-CZ" sz="1800" dirty="0">
                <a:cs typeface="Arial"/>
              </a:rPr>
              <a:t>Další podíl na vzniku IR také </a:t>
            </a:r>
            <a:r>
              <a:rPr lang="cs-CZ" sz="1800" b="1" dirty="0">
                <a:cs typeface="Arial"/>
              </a:rPr>
              <a:t>chronický zánět</a:t>
            </a:r>
            <a:r>
              <a:rPr lang="cs-CZ" sz="1800" dirty="0">
                <a:cs typeface="Arial"/>
              </a:rPr>
              <a:t>, buněčný stres, adipokiny,…</a:t>
            </a:r>
          </a:p>
          <a:p>
            <a:pPr marL="251460" indent="-179705"/>
            <a:r>
              <a:rPr lang="cs-CZ" sz="1800" dirty="0">
                <a:cs typeface="Arial"/>
              </a:rPr>
              <a:t>Rozdíly v </a:t>
            </a:r>
            <a:r>
              <a:rPr lang="cs-CZ" sz="1800" b="1" dirty="0">
                <a:cs typeface="Arial"/>
              </a:rPr>
              <a:t>adipogenezi</a:t>
            </a:r>
            <a:r>
              <a:rPr lang="cs-CZ" sz="1800" dirty="0">
                <a:cs typeface="Arial"/>
              </a:rPr>
              <a:t>, včetně přirozeného útlumu v souvislosti s věkem, vysvětlují rozdílnou míru IR a metabolických komplikací nezávisle na BMI (MHO)</a:t>
            </a:r>
            <a:endParaRPr lang="cs-CZ" sz="1800" b="1" dirty="0">
              <a:cs typeface="Arial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FCC10F-4071-0626-F9F7-1B657EAAF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79344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84E65-B791-9630-7766-733F7D9B4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 descr="Obsah obrázku text, diagram, mapa&#10;&#10;Popis byl vytvořen automaticky">
            <a:extLst>
              <a:ext uri="{FF2B5EF4-FFF2-40B4-BE49-F238E27FC236}">
                <a16:creationId xmlns:a16="http://schemas.microsoft.com/office/drawing/2014/main" id="{F953E51D-2B8C-6D74-F69F-EFADB71A1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56459" cy="5053263"/>
          </a:xfr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A2A477-3947-85AC-4E90-537E6A663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42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FC0AFA3-E00D-2A3F-7E3A-A0CE338F8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138" y="2406316"/>
            <a:ext cx="4950862" cy="44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09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Produkce látek ve WAT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0201"/>
            <a:ext cx="9948000" cy="4525963"/>
          </a:xfrm>
        </p:spPr>
        <p:txBody>
          <a:bodyPr/>
          <a:lstStyle/>
          <a:p>
            <a:r>
              <a:rPr lang="cs-CZ" altLang="cs-CZ" sz="2000" dirty="0"/>
              <a:t>kvantitativně nejdůležitější – </a:t>
            </a:r>
            <a:r>
              <a:rPr lang="cs-CZ" altLang="cs-CZ" sz="2000" b="1" dirty="0"/>
              <a:t>mastné kyseliny</a:t>
            </a:r>
          </a:p>
          <a:p>
            <a:r>
              <a:rPr lang="cs-CZ" altLang="cs-CZ" sz="2000" b="1" dirty="0"/>
              <a:t>další molekuly lipidů </a:t>
            </a:r>
            <a:r>
              <a:rPr lang="cs-CZ" altLang="cs-CZ" sz="2000" dirty="0"/>
              <a:t>včetně prostanoidů, cholesterolu, retinolu a steroidních hormonů (pohlavní hormony a glukokortikoidy)</a:t>
            </a:r>
          </a:p>
          <a:p>
            <a:endParaRPr lang="cs-CZ" altLang="cs-CZ" sz="2000" dirty="0"/>
          </a:p>
          <a:p>
            <a:r>
              <a:rPr lang="cs-CZ" altLang="cs-CZ" sz="2000" dirty="0"/>
              <a:t>výskyt různých látek ve WAT od neaktivních až po aktivní formy</a:t>
            </a:r>
          </a:p>
          <a:p>
            <a:r>
              <a:rPr lang="cs-CZ" altLang="cs-CZ" sz="2000" dirty="0"/>
              <a:t> mohou mít významné autokrinní a parakrinní funkce 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adipokiny </a:t>
            </a:r>
            <a:endParaRPr lang="cs-CZ" altLang="cs-CZ" sz="1800" dirty="0"/>
          </a:p>
          <a:p>
            <a:pPr lvl="1"/>
            <a:r>
              <a:rPr lang="cs-CZ" altLang="cs-CZ" dirty="0"/>
              <a:t>sekretované adipocyty, ale i jinými buňkami např. infiltrovanými makrofágy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86BDF9E-1E80-4531-A119-BF444A21E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309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Adipokiny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18655" y="1288473"/>
            <a:ext cx="11568545" cy="5569527"/>
          </a:xfrm>
        </p:spPr>
        <p:txBody>
          <a:bodyPr vert="horz" lIns="0" tIns="0" rIns="0" bIns="0" rtlCol="0" anchor="t">
            <a:noAutofit/>
          </a:bodyPr>
          <a:lstStyle/>
          <a:p>
            <a:pPr marL="342900" lvl="1" indent="-342900">
              <a:buFont typeface="Wingdings" panose="020B0604020202020204" pitchFamily="34" charset="0"/>
              <a:buChar char="Ø"/>
              <a:defRPr/>
            </a:pPr>
            <a:r>
              <a:rPr lang="cs-CZ" dirty="0"/>
              <a:t>látky bílkovinné povahy různých chemických struktur (více jak 50 látek)</a:t>
            </a:r>
          </a:p>
          <a:p>
            <a:pPr marL="342900" lvl="1" indent="-342900">
              <a:buFont typeface="Wingdings" panose="020B0604020202020204" pitchFamily="34" charset="0"/>
              <a:buChar char="Ø"/>
              <a:defRPr/>
            </a:pPr>
            <a:endParaRPr lang="cs-CZ" dirty="0"/>
          </a:p>
          <a:p>
            <a:pPr marL="251460" indent="-179705">
              <a:defRPr/>
            </a:pPr>
            <a:r>
              <a:rPr lang="cs-CZ" sz="2000" dirty="0"/>
              <a:t>různé </a:t>
            </a:r>
            <a:r>
              <a:rPr lang="cs-CZ" sz="2000" b="1" dirty="0"/>
              <a:t>fyziologické role</a:t>
            </a:r>
            <a:r>
              <a:rPr lang="cs-CZ" sz="2000" dirty="0"/>
              <a:t>:</a:t>
            </a:r>
            <a:endParaRPr lang="cs-CZ" dirty="0"/>
          </a:p>
          <a:p>
            <a:pPr marL="503555" lvl="1" indent="-179705">
              <a:defRPr/>
            </a:pPr>
            <a:r>
              <a:rPr lang="cs-CZ" dirty="0"/>
              <a:t>imunitní systém (včetně klasických cytokinů jako jsou TNF-alfa, IL-1, IL-6, IL-8, </a:t>
            </a:r>
            <a:r>
              <a:rPr lang="cs-CZ" u="sng" dirty="0"/>
              <a:t>IL-10</a:t>
            </a:r>
            <a:r>
              <a:rPr lang="cs-CZ" dirty="0"/>
              <a:t>, </a:t>
            </a:r>
            <a:r>
              <a:rPr lang="cs-CZ" u="sng" dirty="0"/>
              <a:t>IL-4</a:t>
            </a:r>
            <a:r>
              <a:rPr lang="cs-CZ" dirty="0"/>
              <a:t>, IL-13 a MCP-1) </a:t>
            </a:r>
            <a:endParaRPr lang="cs-CZ" dirty="0">
              <a:cs typeface="Arial"/>
            </a:endParaRPr>
          </a:p>
          <a:p>
            <a:pPr marL="1200150" lvl="2" indent="-285750">
              <a:buFont typeface="Wingdings"/>
              <a:buChar char="Ø"/>
              <a:defRPr/>
            </a:pPr>
            <a:r>
              <a:rPr lang="cs-CZ" sz="1800" b="1" dirty="0">
                <a:sym typeface="Wingdings" pitchFamily="2" charset="2"/>
              </a:rPr>
              <a:t>podporuje vztah mezi chronickým zánětem a obezitou </a:t>
            </a:r>
            <a:r>
              <a:rPr lang="cs-CZ" sz="1800" dirty="0">
                <a:sym typeface="Wingdings" pitchFamily="2" charset="2"/>
              </a:rPr>
              <a:t>(zvýšení prozánětlivých adipokinů)</a:t>
            </a:r>
            <a:endParaRPr lang="cs-CZ" sz="1800" dirty="0">
              <a:cs typeface="Arial"/>
            </a:endParaRPr>
          </a:p>
          <a:p>
            <a:pPr marL="503555" lvl="1" indent="-179705">
              <a:defRPr/>
            </a:pPr>
            <a:r>
              <a:rPr lang="cs-CZ" dirty="0"/>
              <a:t>regulace </a:t>
            </a:r>
            <a:r>
              <a:rPr lang="cs-CZ" b="1" dirty="0"/>
              <a:t>příjmu energie</a:t>
            </a:r>
            <a:r>
              <a:rPr lang="cs-CZ" dirty="0"/>
              <a:t>: leptin</a:t>
            </a:r>
            <a:endParaRPr lang="cs-CZ" dirty="0">
              <a:cs typeface="Arial"/>
            </a:endParaRPr>
          </a:p>
          <a:p>
            <a:pPr marL="503555" lvl="1" indent="-179705">
              <a:defRPr/>
            </a:pPr>
            <a:r>
              <a:rPr lang="cs-CZ" dirty="0"/>
              <a:t>regulace </a:t>
            </a:r>
            <a:r>
              <a:rPr lang="cs-CZ" b="1" dirty="0"/>
              <a:t>krevního tlaku</a:t>
            </a:r>
            <a:r>
              <a:rPr lang="cs-CZ" dirty="0"/>
              <a:t>: angiotensinogen</a:t>
            </a:r>
            <a:endParaRPr lang="cs-CZ" dirty="0">
              <a:cs typeface="Arial"/>
            </a:endParaRPr>
          </a:p>
          <a:p>
            <a:pPr marL="503555" lvl="1" indent="-179705">
              <a:defRPr/>
            </a:pPr>
            <a:r>
              <a:rPr lang="cs-CZ" dirty="0"/>
              <a:t>regulace </a:t>
            </a:r>
            <a:r>
              <a:rPr lang="cs-CZ" b="1" dirty="0"/>
              <a:t>metabolismu lipidů</a:t>
            </a:r>
            <a:r>
              <a:rPr lang="cs-CZ" dirty="0"/>
              <a:t>: retinol binding protein (RBP-4), cholesterol ester transfer protein (CETP)</a:t>
            </a:r>
            <a:endParaRPr lang="cs-CZ" dirty="0">
              <a:cs typeface="Arial"/>
            </a:endParaRPr>
          </a:p>
          <a:p>
            <a:pPr marL="503555" lvl="1" indent="-179705">
              <a:defRPr/>
            </a:pPr>
            <a:r>
              <a:rPr lang="cs-CZ" dirty="0"/>
              <a:t>regulace </a:t>
            </a:r>
            <a:r>
              <a:rPr lang="cs-CZ" b="1" dirty="0"/>
              <a:t>metabolismu sacharidů (IR)</a:t>
            </a:r>
            <a:r>
              <a:rPr lang="cs-CZ" dirty="0"/>
              <a:t>: adiponektin, resistin, visfatin, </a:t>
            </a:r>
            <a:r>
              <a:rPr lang="cs-CZ" dirty="0">
                <a:cs typeface="Arial"/>
              </a:rPr>
              <a:t>o</a:t>
            </a:r>
            <a:r>
              <a:rPr lang="cs-CZ" sz="2000" dirty="0">
                <a:cs typeface="Arial"/>
              </a:rPr>
              <a:t>mentin, </a:t>
            </a:r>
            <a:r>
              <a:rPr lang="cs-CZ" dirty="0">
                <a:cs typeface="Arial"/>
              </a:rPr>
              <a:t>c</a:t>
            </a:r>
            <a:r>
              <a:rPr lang="cs-CZ" sz="2000" dirty="0">
                <a:cs typeface="Arial"/>
              </a:rPr>
              <a:t>hemerin,…</a:t>
            </a:r>
            <a:endParaRPr lang="cs-CZ" dirty="0">
              <a:cs typeface="Arial"/>
            </a:endParaRPr>
          </a:p>
          <a:p>
            <a:pPr marL="503555" lvl="1" indent="-179705">
              <a:defRPr/>
            </a:pPr>
            <a:r>
              <a:rPr lang="cs-CZ" b="1" dirty="0"/>
              <a:t>angiogeneze</a:t>
            </a:r>
            <a:r>
              <a:rPr lang="cs-CZ" dirty="0"/>
              <a:t>: vaskulárně endoteliální růstový faktor (VEGF)</a:t>
            </a:r>
          </a:p>
          <a:p>
            <a:pPr marL="503555" lvl="1" indent="-179705">
              <a:defRPr/>
            </a:pPr>
            <a:r>
              <a:rPr lang="cs-CZ" dirty="0">
                <a:cs typeface="Arial"/>
              </a:rPr>
              <a:t>Regulace </a:t>
            </a:r>
            <a:r>
              <a:rPr lang="cs-CZ" b="1" dirty="0">
                <a:cs typeface="Arial"/>
              </a:rPr>
              <a:t>adipogeneze a plasticity tukové tkáně:</a:t>
            </a:r>
            <a:r>
              <a:rPr lang="cs-CZ" dirty="0">
                <a:cs typeface="Arial"/>
              </a:rPr>
              <a:t> </a:t>
            </a:r>
            <a:r>
              <a:rPr lang="cs-CZ" sz="2000" dirty="0">
                <a:cs typeface="Arial"/>
              </a:rPr>
              <a:t>BMP-4/-7 a Gremlin-1</a:t>
            </a:r>
            <a:endParaRPr lang="cs-CZ" dirty="0">
              <a:cs typeface="Arial"/>
            </a:endParaRP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 marL="251460" indent="-179705">
              <a:defRPr/>
            </a:pPr>
            <a:r>
              <a:rPr lang="cs-CZ" sz="2000" dirty="0"/>
              <a:t>mnohé jsou syntetizovány i v BAT (avšak obecně odlišný sekreční profil oproti WAT)</a:t>
            </a:r>
            <a:endParaRPr 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A587906-113B-4B46-8661-F9DBEA948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108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14375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C7FA3D4-8748-49D7-AF18-F8327E9C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899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Funkce WAT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581891" y="1285876"/>
            <a:ext cx="10891309" cy="5572125"/>
          </a:xfrm>
        </p:spPr>
        <p:txBody>
          <a:bodyPr/>
          <a:lstStyle/>
          <a:p>
            <a:endParaRPr lang="cs-CZ" altLang="cs-CZ" sz="2000" dirty="0"/>
          </a:p>
          <a:p>
            <a:pPr marL="72000" indent="0">
              <a:buNone/>
            </a:pPr>
            <a:r>
              <a:rPr lang="cs-CZ" altLang="cs-CZ" sz="2000" dirty="0"/>
              <a:t>= aktivní endokrinní orgán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cs-CZ" altLang="cs-CZ" sz="2000" dirty="0"/>
              <a:t> znaky vychází z produkovaných působků:</a:t>
            </a:r>
          </a:p>
          <a:p>
            <a:endParaRPr lang="cs-CZ" altLang="cs-CZ" sz="2000" dirty="0"/>
          </a:p>
          <a:p>
            <a:r>
              <a:rPr lang="cs-CZ" altLang="cs-CZ" sz="2000" dirty="0"/>
              <a:t>vliv adipokinů na metabolismus, citlivost na inzulin, vaskulární homeostázu, angiogenezi, zánět a imunitní buňky</a:t>
            </a:r>
          </a:p>
          <a:p>
            <a:r>
              <a:rPr lang="cs-CZ" altLang="cs-CZ" sz="2000" dirty="0"/>
              <a:t>akumulace VWAT je doprovázena hypertrofií adipocytů a nadprodukcí prozánětlivých a proaterogenních molekul (resistin, visfatin, vaspin, TNF, ILE-6, atd.)</a:t>
            </a:r>
          </a:p>
          <a:p>
            <a:endParaRPr lang="cs-CZ" altLang="cs-CZ" sz="2000" dirty="0"/>
          </a:p>
          <a:p>
            <a:r>
              <a:rPr lang="cs-CZ" altLang="cs-CZ" sz="2000" dirty="0"/>
              <a:t>adipokiny tedy představují </a:t>
            </a:r>
            <a:r>
              <a:rPr lang="cs-CZ" altLang="cs-CZ" sz="2000" b="1" dirty="0"/>
              <a:t>skupinu informačních biomarkerů pro diagnostiku metabolických poruch</a:t>
            </a:r>
            <a:r>
              <a:rPr lang="cs-CZ" altLang="cs-CZ" sz="2000" dirty="0"/>
              <a:t> a předpovědi výsledků širokého spektra onemocnění</a:t>
            </a:r>
          </a:p>
          <a:p>
            <a:pPr lvl="1"/>
            <a:r>
              <a:rPr lang="cs-CZ" altLang="cs-CZ" sz="1800" dirty="0"/>
              <a:t>intenzivní výzkum</a:t>
            </a:r>
          </a:p>
          <a:p>
            <a:pPr lvl="1"/>
            <a:r>
              <a:rPr lang="cs-CZ" altLang="cs-CZ" sz="1800" dirty="0"/>
              <a:t>kromě diagnostického využití i značný farmakologický potenciál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01F0505-7502-4813-BE38-97A024C17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3574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65088"/>
            <a:ext cx="8358187" cy="67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4300B13-BD36-4BEA-A201-508D3014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769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73637"/>
            <a:ext cx="10753200" cy="451576"/>
          </a:xfrm>
        </p:spPr>
        <p:txBody>
          <a:bodyPr/>
          <a:lstStyle/>
          <a:p>
            <a:r>
              <a:rPr lang="cs-CZ" dirty="0"/>
              <a:t>Leptin 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4742" y="942109"/>
            <a:ext cx="11212458" cy="5538065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cs typeface="Arial"/>
              </a:rPr>
              <a:t>První objevený adipokin (1994), jehož popsání nastartovalo výzkum adipokinů a významně posunulo chápání obezity a tukové tkáně (ob linie myších modelů)</a:t>
            </a:r>
            <a:endParaRPr lang="cs-CZ" sz="2000" dirty="0"/>
          </a:p>
          <a:p>
            <a:pPr marL="251460" indent="-179705"/>
            <a:r>
              <a:rPr lang="cs-CZ" sz="2000" dirty="0"/>
              <a:t>Produkt bílé tuková tkáně, který dobře koreluje s </a:t>
            </a:r>
            <a:r>
              <a:rPr lang="cs-CZ" sz="2000" u="sng" dirty="0"/>
              <a:t>celkovou </a:t>
            </a:r>
            <a:r>
              <a:rPr lang="cs-CZ" sz="2000" dirty="0"/>
              <a:t>adipozitou</a:t>
            </a:r>
            <a:endParaRPr lang="cs-CZ" dirty="0"/>
          </a:p>
          <a:p>
            <a:pPr marL="251460" indent="-179705"/>
            <a:r>
              <a:rPr lang="cs-CZ" sz="2000" dirty="0"/>
              <a:t>Fyziologická funkce pravděpodobně protektivní proti nadměrnému příjmu energie v období nadbytku a souvisejícím metabolickým komplikacím</a:t>
            </a:r>
          </a:p>
          <a:p>
            <a:pPr marL="503555" lvl="1" indent="-179705"/>
            <a:r>
              <a:rPr lang="cs-CZ" sz="1800" dirty="0"/>
              <a:t>Homeostatická regulace příjmu potravy – vyšší hladiny leptinu = pocit sytosti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800" dirty="0">
                <a:cs typeface="Arial"/>
              </a:rPr>
              <a:t>Senzitizace periferních tkání vůči inzulinu (glc do svalů), termogenní aktivita tukové tkáně</a:t>
            </a:r>
          </a:p>
          <a:p>
            <a:pPr marL="503555" lvl="1" indent="-179705"/>
            <a:r>
              <a:rPr lang="cs-CZ" sz="1800" dirty="0">
                <a:cs typeface="Arial"/>
              </a:rPr>
              <a:t>Účast  na regulaci imunitního systému (imunosuprese při hladovění?)</a:t>
            </a:r>
            <a:endParaRPr lang="cs-CZ" sz="1800" dirty="0"/>
          </a:p>
          <a:p>
            <a:pPr marL="251460" indent="-179705"/>
            <a:r>
              <a:rPr lang="cs-CZ" sz="2000" dirty="0"/>
              <a:t>Dodání rekombinantního leptinu u obézních však bez efektu – dlouhodobé vyšší hladiny zřejmě souvisejí s </a:t>
            </a:r>
            <a:r>
              <a:rPr lang="cs-CZ" sz="2000" b="1" dirty="0"/>
              <a:t>leptinovou rezistencí </a:t>
            </a:r>
            <a:r>
              <a:rPr lang="cs-CZ" sz="2000" dirty="0"/>
              <a:t>(přesný mechanismus není jednoznačně popsán)</a:t>
            </a:r>
            <a:endParaRPr lang="cs-CZ" sz="2000" dirty="0">
              <a:cs typeface="Arial"/>
            </a:endParaRPr>
          </a:p>
          <a:p>
            <a:pPr marL="503555" lvl="1" indent="-179705"/>
            <a:endParaRPr lang="cs-CZ" sz="12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Aktuálně spíše významný marker adipozity a rizika metabolických komplikací</a:t>
            </a:r>
            <a:endParaRPr lang="cs-CZ" sz="2000" dirty="0"/>
          </a:p>
          <a:p>
            <a:pPr marL="503555" lvl="1" indent="-179705"/>
            <a:r>
              <a:rPr lang="cs-CZ" sz="1800" dirty="0">
                <a:cs typeface="Arial"/>
              </a:rPr>
              <a:t>Pravděpodobně přispívá k rozvoji hypertenze asociované s obezitou</a:t>
            </a:r>
          </a:p>
          <a:p>
            <a:pPr marL="503555" lvl="1" indent="-179705"/>
            <a:r>
              <a:rPr lang="cs-CZ" sz="1800" dirty="0">
                <a:cs typeface="Arial"/>
              </a:rPr>
              <a:t>Hraje roli v aktivaci imunitní odpovědi: stimulace proliferace T-lymfocytů, IL-6 a dalších prozánětlivých látek</a:t>
            </a:r>
          </a:p>
          <a:p>
            <a:pPr marL="71755" indent="0">
              <a:buNone/>
            </a:pPr>
            <a:endParaRPr lang="cs-CZ" sz="2000" dirty="0">
              <a:cs typeface="Arial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422329" y="6227762"/>
            <a:ext cx="252413" cy="252412"/>
          </a:xfrm>
        </p:spPr>
        <p:txBody>
          <a:bodyPr/>
          <a:lstStyle/>
          <a:p>
            <a:pPr>
              <a:defRPr/>
            </a:pPr>
            <a:fld id="{9136DFB1-5E72-443A-B8BE-A6F66807A71C}" type="slidenum">
              <a:rPr lang="cs-CZ" altLang="cs-CZ" smtClean="0"/>
              <a:pPr>
                <a:defRPr/>
              </a:pPr>
              <a:t>48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180890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savec, krysa, hlodavec, Křeček&#10;&#10;Popis byl vytvořen automaticky">
            <a:extLst>
              <a:ext uri="{FF2B5EF4-FFF2-40B4-BE49-F238E27FC236}">
                <a16:creationId xmlns:a16="http://schemas.microsoft.com/office/drawing/2014/main" id="{1588879F-E545-DF99-E678-3DB20767B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82" y="1359001"/>
            <a:ext cx="9517236" cy="4139998"/>
          </a:xfr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0BDB33-86A6-4085-A2F5-8C0919C56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49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1740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9FADB6-DE88-4684-8B28-FD8B3354E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C0088A-3F90-45A4-927E-2149F2B3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Druhy tukové tkáně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290B33-0307-44F4-86F3-599419ABB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endParaRPr lang="cs-CZ" sz="2400" dirty="0">
              <a:ea typeface="+mn-lt"/>
              <a:cs typeface="+mn-lt"/>
            </a:endParaRPr>
          </a:p>
          <a:p>
            <a:pPr marL="251460" indent="-179705"/>
            <a:r>
              <a:rPr lang="cs-CZ" sz="2400" dirty="0">
                <a:ea typeface="+mn-lt"/>
                <a:cs typeface="+mn-lt"/>
              </a:rPr>
              <a:t>dle rozdílů v buněčné struktuře, barvě, lokalizaci, vaskularizaci a funkci:</a:t>
            </a:r>
            <a:endParaRPr lang="cs-CZ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839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Leptin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316182"/>
            <a:ext cx="10753200" cy="491181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endParaRPr lang="cs-CZ" sz="2000" b="1" dirty="0">
              <a:solidFill>
                <a:srgbClr val="0000DC"/>
              </a:solidFill>
            </a:endParaRPr>
          </a:p>
          <a:p>
            <a:pPr marL="251460" indent="-179705"/>
            <a:r>
              <a:rPr lang="cs-CZ" sz="2000" b="1" dirty="0">
                <a:solidFill>
                  <a:srgbClr val="0000DC"/>
                </a:solidFill>
              </a:rPr>
              <a:t>U pacientů s DM II</a:t>
            </a:r>
            <a:endParaRPr lang="cs-CZ" dirty="0"/>
          </a:p>
          <a:p>
            <a:pPr marL="251460" indent="-179705"/>
            <a:r>
              <a:rPr lang="cs-CZ" sz="2000" dirty="0"/>
              <a:t>pozitivní korelace s TAG, lipoproteinem (a) [Lp (a)], Apo-A1, glukózou, systolickým krevním tlakem a diastolickým krevním tlakem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negativní korelace s hladinami HDL</a:t>
            </a:r>
            <a:endParaRPr lang="cs-CZ" sz="1000" dirty="0">
              <a:solidFill>
                <a:srgbClr val="000000"/>
              </a:solidFill>
              <a:cs typeface="Arial"/>
            </a:endParaRPr>
          </a:p>
          <a:p>
            <a:pPr marL="251460" indent="-179705"/>
            <a:r>
              <a:rPr lang="cs-CZ" sz="2000" dirty="0">
                <a:solidFill>
                  <a:srgbClr val="000000"/>
                </a:solidFill>
                <a:cs typeface="Arial"/>
              </a:rPr>
              <a:t>IR nepřímo přispívá k hyperleptinemii: hyperinzulinémie – vede pravděpodobně ke zvýšení exprese ob genu a vyšším hladinám leptinu</a:t>
            </a:r>
          </a:p>
          <a:p>
            <a:pPr marL="251460" indent="-179705"/>
            <a:r>
              <a:rPr lang="cs-CZ" sz="2000" dirty="0">
                <a:solidFill>
                  <a:srgbClr val="000000"/>
                </a:solidFill>
                <a:cs typeface="Arial"/>
              </a:rPr>
              <a:t>vztah inzulinu a leptinu – může odrážet velikost zásob v tukové tkáni</a:t>
            </a:r>
          </a:p>
          <a:p>
            <a:pPr marL="251460" indent="-179705"/>
            <a:endParaRPr lang="cs-CZ" sz="2000" dirty="0">
              <a:solidFill>
                <a:srgbClr val="0000DC"/>
              </a:solidFill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52895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Adiponektin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27018"/>
            <a:ext cx="10753200" cy="4613564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/>
              <a:t>Syntetizován výhradně v adipocytech a jeho syntéza je narušena při dysfunkci adipocytů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Hladiny v plazmě stabilně negativně korelují s obezitou, akumulací viscerálního tuku, dyslipidemií atd. </a:t>
            </a:r>
            <a:r>
              <a:rPr lang="cs-CZ" sz="2000" dirty="0">
                <a:sym typeface="Wingdings" panose="05000000000000000000" pitchFamily="2" charset="2"/>
              </a:rPr>
              <a:t> nižší hladiny markerem MS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sz="2000" dirty="0"/>
              <a:t>antiaterogenní, antiapoptoické, antidiabetické a protizánětlivé vlastnosti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Studie diskutují i hypoadiponektinemii v patogenezi DM2 a hypertenze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Vysoké hladiny adiponektinu byly spojeny se sníženým rizikem ICHS i IM</a:t>
            </a:r>
            <a:endParaRPr lang="cs-CZ" sz="2000" dirty="0">
              <a:cs typeface="Arial"/>
            </a:endParaRPr>
          </a:p>
          <a:p>
            <a:pPr marL="71755" indent="0">
              <a:buNone/>
            </a:pPr>
            <a:r>
              <a:rPr lang="cs-CZ" sz="2000" dirty="0"/>
              <a:t>Protizánětlivé působení pomocí tří receptorů (AdipoR1, AdipoR2 a T-kadherin):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/>
              <a:t>aktivace AdipoR1 a R2</a:t>
            </a:r>
            <a:endParaRPr lang="cs-CZ" sz="2000" dirty="0">
              <a:cs typeface="Arial"/>
            </a:endParaRPr>
          </a:p>
          <a:p>
            <a:pPr marL="503555" lvl="1" indent="-179705"/>
            <a:r>
              <a:rPr lang="cs-CZ" dirty="0"/>
              <a:t>zvýšená oxidace MK v játrech a svalech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zvýšenou produkci laktátu ve svalech 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snížená glukoneogeneze v játrech a zvýšená absorpce glukózy v buňkách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inhibici zánětu a oxidačního stresu</a:t>
            </a:r>
            <a:endParaRPr lang="cs-CZ" dirty="0">
              <a:cs typeface="Arial"/>
            </a:endParaRPr>
          </a:p>
          <a:p>
            <a:pPr marL="503555" lvl="1" indent="-179705"/>
            <a:endParaRPr lang="cs-CZ" sz="1800" dirty="0">
              <a:cs typeface="Arial"/>
            </a:endParaRPr>
          </a:p>
          <a:p>
            <a:pPr marL="503555" lvl="1" indent="-179705"/>
            <a:endParaRPr lang="cs-CZ" sz="1800" dirty="0">
              <a:cs typeface="Arial"/>
            </a:endParaRPr>
          </a:p>
          <a:p>
            <a:pPr marL="323850" lvl="1" indent="0">
              <a:buNone/>
            </a:pPr>
            <a:endParaRPr lang="cs-CZ" sz="2000" dirty="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755784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Adiponektin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13164"/>
            <a:ext cx="10626873" cy="5066836"/>
          </a:xfrm>
        </p:spPr>
        <p:txBody>
          <a:bodyPr/>
          <a:lstStyle/>
          <a:p>
            <a:r>
              <a:rPr lang="cs-CZ" sz="2000" dirty="0">
                <a:solidFill>
                  <a:srgbClr val="0000DC"/>
                </a:solidFill>
              </a:rPr>
              <a:t>Aterogeneze</a:t>
            </a:r>
            <a:endParaRPr lang="cs-CZ" sz="2000" dirty="0"/>
          </a:p>
          <a:p>
            <a:r>
              <a:rPr lang="cs-CZ" sz="2000" dirty="0"/>
              <a:t>adiponektin inhibuje expresi adhezních molekul v endotelových buňkách a inhibuje proliferaci buněk hladkého svalstva </a:t>
            </a:r>
            <a:r>
              <a:rPr lang="cs-CZ" sz="2000" dirty="0">
                <a:sym typeface="Wingdings" panose="05000000000000000000" pitchFamily="2" charset="2"/>
              </a:rPr>
              <a:t> </a:t>
            </a:r>
            <a:r>
              <a:rPr lang="cs-CZ" sz="2000" dirty="0"/>
              <a:t>Inhibuje přeměnu monocytů na makrofágy a tvorbu pěnových buněk a sekreci TNF-</a:t>
            </a:r>
            <a:r>
              <a:rPr lang="el-GR" sz="2000" dirty="0"/>
              <a:t>α</a:t>
            </a:r>
            <a:endParaRPr lang="cs-CZ" sz="2000" dirty="0"/>
          </a:p>
          <a:p>
            <a:r>
              <a:rPr lang="cs-CZ" sz="2000" dirty="0"/>
              <a:t>zvyšuje sekreci endoteliálního NO</a:t>
            </a:r>
          </a:p>
          <a:p>
            <a:endParaRPr lang="cs-CZ" sz="2000" dirty="0"/>
          </a:p>
          <a:p>
            <a:r>
              <a:rPr lang="cs-CZ" sz="2000" dirty="0"/>
              <a:t>zvýšené hladiny adiponektinu souvisí se zlepšením diferenciace preadipocytů na adipocyty (u obézních jedinců je proces obvykle narušen)</a:t>
            </a:r>
          </a:p>
          <a:p>
            <a:endParaRPr lang="cs-CZ" sz="2000" dirty="0"/>
          </a:p>
          <a:p>
            <a:r>
              <a:rPr lang="cs-CZ" sz="2000" dirty="0"/>
              <a:t>zvýšení adiponektinu podporuje redukce tělesné hmotnosti, popřípadě thiazolidindiony podporují zvýšenou sekreci adiponektinu aktivací PPAR-y v adipocytech</a:t>
            </a:r>
          </a:p>
          <a:p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00940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 leptin vs. adiponektin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385455"/>
            <a:ext cx="10753200" cy="5094545"/>
          </a:xfrm>
        </p:spPr>
        <p:txBody>
          <a:bodyPr/>
          <a:lstStyle/>
          <a:p>
            <a:r>
              <a:rPr lang="cs-CZ" sz="2000" dirty="0"/>
              <a:t>protichůdné účinky na subklinický zánět</a:t>
            </a:r>
          </a:p>
          <a:p>
            <a:r>
              <a:rPr lang="cs-CZ" sz="2000" dirty="0"/>
              <a:t>leptin – prozánětlivý vs. adiponektin – protizánětlivý </a:t>
            </a:r>
          </a:p>
          <a:p>
            <a:endParaRPr lang="cs-CZ" sz="2000" dirty="0"/>
          </a:p>
          <a:p>
            <a:r>
              <a:rPr lang="cs-CZ" sz="2000" dirty="0"/>
              <a:t>různé studie: </a:t>
            </a:r>
          </a:p>
          <a:p>
            <a:pPr lvl="1"/>
            <a:r>
              <a:rPr lang="cs-CZ" sz="1800" dirty="0"/>
              <a:t>poměr leptinu a adiponektinu interaguje navzájem při modulaci rizika DM2</a:t>
            </a:r>
          </a:p>
          <a:p>
            <a:pPr lvl="1"/>
            <a:r>
              <a:rPr lang="cs-CZ" sz="1800" dirty="0"/>
              <a:t>inverzní vztah mezi leptinem a adiponektinem u pacientů s DM2, obezitou a KVO</a:t>
            </a:r>
          </a:p>
          <a:p>
            <a:pPr lvl="1"/>
            <a:r>
              <a:rPr lang="cs-CZ" sz="1800" dirty="0"/>
              <a:t>souvislost rizika DM 2 s poměrem leptin/adiponektin </a:t>
            </a:r>
            <a:r>
              <a:rPr lang="cs-CZ" sz="1800" dirty="0">
                <a:sym typeface="Wingdings" panose="05000000000000000000" pitchFamily="2" charset="2"/>
              </a:rPr>
              <a:t> </a:t>
            </a:r>
            <a:r>
              <a:rPr lang="cs-CZ" sz="1800" dirty="0"/>
              <a:t>silnější než u samotného leptinu nebo adiponektinu</a:t>
            </a:r>
          </a:p>
          <a:p>
            <a:endParaRPr lang="cs-CZ" sz="2000" dirty="0"/>
          </a:p>
          <a:p>
            <a:r>
              <a:rPr lang="cs-CZ" sz="2000" dirty="0"/>
              <a:t>prakticky odráží míru adipogeneze/velikost adipocytů vůči celkové adipozitě</a:t>
            </a:r>
          </a:p>
          <a:p>
            <a:r>
              <a:rPr lang="cs-CZ" sz="2000" dirty="0"/>
              <a:t>poměr L / A může být užitečným indexem pro IR v klinické praxi </a:t>
            </a:r>
          </a:p>
          <a:p>
            <a:r>
              <a:rPr lang="cs-CZ" sz="2000" dirty="0"/>
              <a:t>indikátorem pro hodnocení účinnosti antidiabetické léčby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88696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55062-474B-9A6E-D509-CDFC1322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využití adipokinů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059E56-7A74-FB72-907E-EF2F82118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Přímá terapeutika </a:t>
            </a:r>
          </a:p>
          <a:p>
            <a:pPr lvl="1"/>
            <a:r>
              <a:rPr lang="cs-CZ" sz="1800" dirty="0"/>
              <a:t>Leptin/LEPR – přímá aplikace rekombinantního leptinu bez efektu (leptinová rezistence) </a:t>
            </a:r>
            <a:r>
              <a:rPr lang="cs-CZ" sz="1800" dirty="0">
                <a:sym typeface="Wingdings" panose="05000000000000000000" pitchFamily="2" charset="2"/>
              </a:rPr>
              <a:t> terapie cílená na senzitizaci k leptinu, terapie lipodystrofie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FGF-19/21 – role v regulaci metabolismu lipidů a glc, regulace lipogeneze při energetickém nadbytku, termogenezi (browning)  analoga v předběžných klinických studiích</a:t>
            </a:r>
            <a:endParaRPr lang="cs-CZ" sz="1800" dirty="0"/>
          </a:p>
          <a:p>
            <a:r>
              <a:rPr lang="cs-CZ" sz="2000" dirty="0"/>
              <a:t>Sledování hladin</a:t>
            </a:r>
          </a:p>
          <a:p>
            <a:pPr lvl="1"/>
            <a:r>
              <a:rPr lang="cs-CZ" sz="1800" dirty="0"/>
              <a:t> Adipokiny asociované se se specifickými procesy (zánět – IL, TNF-</a:t>
            </a:r>
            <a:r>
              <a:rPr lang="el-GR" sz="1800" dirty="0"/>
              <a:t>α</a:t>
            </a:r>
            <a:r>
              <a:rPr lang="cs-CZ" sz="1800" dirty="0"/>
              <a:t>), konkrétními tukovými depy (omentin), vzájemné poměry adipokinů jako potenciální indikátory</a:t>
            </a:r>
          </a:p>
          <a:p>
            <a:pPr lvl="1"/>
            <a:r>
              <a:rPr lang="cs-CZ" sz="1800" dirty="0"/>
              <a:t>Diagnostické markery, sledování úspěšnost léčby</a:t>
            </a:r>
          </a:p>
          <a:p>
            <a:r>
              <a:rPr lang="cs-CZ" sz="2000" dirty="0"/>
              <a:t>Perspektivní adipokiny</a:t>
            </a:r>
          </a:p>
          <a:p>
            <a:pPr lvl="1"/>
            <a:r>
              <a:rPr lang="cs-CZ" sz="1800" dirty="0"/>
              <a:t>BMP-4/-7 – adipogeneze, browning</a:t>
            </a:r>
          </a:p>
          <a:p>
            <a:pPr lvl="1"/>
            <a:r>
              <a:rPr lang="cs-CZ" sz="1800" dirty="0"/>
              <a:t>Resistin, visfatin, vaspin – metabolismus glc, insulinová rezistence</a:t>
            </a:r>
          </a:p>
          <a:p>
            <a:pPr lvl="1"/>
            <a:r>
              <a:rPr lang="cs-CZ" sz="1800" dirty="0"/>
              <a:t>DPP-4 – degradace inkretinových hormonů </a:t>
            </a:r>
            <a:r>
              <a:rPr lang="cs-CZ" sz="1800" dirty="0">
                <a:sym typeface="Wingdings" panose="05000000000000000000" pitchFamily="2" charset="2"/>
              </a:rPr>
              <a:t> využití antagonistů v léčbě DM2</a:t>
            </a:r>
            <a:endParaRPr lang="cs-CZ" sz="1800" dirty="0"/>
          </a:p>
          <a:p>
            <a:endParaRPr lang="cs-CZ" sz="2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ADAC34-D92A-2D1E-FF92-B040FB398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09073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Funkce WAT </a:t>
            </a:r>
            <a:r>
              <a:rPr lang="cs-CZ" altLang="cs-CZ" u="sng" dirty="0"/>
              <a:t>dle lokalizace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>
          <a:xfrm>
            <a:off x="443345" y="1600200"/>
            <a:ext cx="10224655" cy="497205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1800" dirty="0"/>
              <a:t>WAT v prsou a hýždích je vysoce citlivá na estrogeny </a:t>
            </a:r>
            <a:endParaRPr lang="cs-CZ" sz="1800" dirty="0"/>
          </a:p>
          <a:p>
            <a:pPr marL="251460" indent="-179705"/>
            <a:r>
              <a:rPr lang="cs-CZ" altLang="cs-CZ" sz="1800" dirty="0"/>
              <a:t>WAT v horní části zad a okolí krku je citlivější na glukokortikoidy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VWAT (intraabdominální) se podílí na sekreci adipokinů souvisejících se zánětem a diabetem 2. typu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SWAT vykazuje menší sekreci prozánětlivých adipokinů</a:t>
            </a:r>
            <a:endParaRPr lang="en-US" sz="1800" dirty="0">
              <a:cs typeface="Arial"/>
            </a:endParaRPr>
          </a:p>
          <a:p>
            <a:pPr marL="251460" indent="-179705">
              <a:buFont typeface="Wingdings,Sans-Serif" panose="020B0604020202020204" pitchFamily="34" charset="0"/>
              <a:buChar char="à"/>
            </a:pPr>
            <a:r>
              <a:rPr lang="cs-CZ" sz="1800" dirty="0">
                <a:cs typeface="Arial"/>
              </a:rPr>
              <a:t> Odlišný původ a funkce adipocytů dle tukového depa</a:t>
            </a:r>
            <a:endParaRPr lang="cs-CZ" altLang="cs-CZ" sz="1800" dirty="0">
              <a:cs typeface="Arial"/>
            </a:endParaRPr>
          </a:p>
          <a:p>
            <a:pPr marL="251460" indent="-179705">
              <a:buFont typeface="Arial" panose="020B0604020202020204" pitchFamily="34" charset="0"/>
              <a:buNone/>
            </a:pP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b="1" dirty="0"/>
              <a:t>perivaskulární WAT </a:t>
            </a:r>
            <a:endParaRPr lang="cs-CZ" altLang="cs-CZ" sz="1800" b="1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popsán </a:t>
            </a:r>
            <a:r>
              <a:rPr lang="cs-CZ" altLang="cs-CZ" sz="1800" b="1" dirty="0"/>
              <a:t>prozánětlivý</a:t>
            </a:r>
            <a:r>
              <a:rPr lang="cs-CZ" altLang="cs-CZ" sz="1800" dirty="0"/>
              <a:t> sekreční profil podobný profilu VWAT</a:t>
            </a:r>
            <a:endParaRPr lang="cs-CZ" altLang="cs-CZ" sz="18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perivaskulární (periarteriální) WAT může vzniknout jako fyziologický mechanismus pro regulaci distribuce krevního oběhu mezi orgány a uvnitř orgánů</a:t>
            </a:r>
            <a:endParaRPr lang="cs-CZ" altLang="cs-CZ" sz="18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vyšší periarteriální WAT – škodlivý </a:t>
            </a:r>
            <a:endParaRPr lang="cs-CZ" altLang="cs-CZ" sz="18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v podmínkách nadbytečné energie – zvýšení usazenin – zvýšená produkce prozánětlivých adipokinů </a:t>
            </a:r>
            <a:r>
              <a:rPr lang="cs-CZ" altLang="cs-CZ" sz="1800" dirty="0">
                <a:sym typeface="Wingdings" panose="05000000000000000000" pitchFamily="2" charset="2"/>
              </a:rPr>
              <a:t> </a:t>
            </a:r>
            <a:r>
              <a:rPr lang="cs-CZ" altLang="cs-CZ" sz="1800" b="1" dirty="0"/>
              <a:t>podpora vývoje aterosklerózy</a:t>
            </a:r>
            <a:endParaRPr lang="cs-CZ" altLang="cs-CZ" sz="1800" b="1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43FF39-AEC1-43FF-86F5-756446A46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2303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Hnědá tuková tkáň (BAT)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88"/>
            <a:ext cx="10210800" cy="535781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dirty="0">
                <a:ea typeface="+mn-lt"/>
                <a:cs typeface="+mn-lt"/>
              </a:rPr>
              <a:t>Výrazně vyšší </a:t>
            </a:r>
            <a:r>
              <a:rPr lang="cs-CZ" sz="1800" b="1" dirty="0">
                <a:ea typeface="+mn-lt"/>
                <a:cs typeface="+mn-lt"/>
              </a:rPr>
              <a:t>inervace </a:t>
            </a:r>
            <a:r>
              <a:rPr lang="cs-CZ" sz="1800" dirty="0">
                <a:ea typeface="+mn-lt"/>
                <a:cs typeface="+mn-lt"/>
              </a:rPr>
              <a:t>a</a:t>
            </a:r>
            <a:r>
              <a:rPr lang="cs-CZ" sz="1800" b="1" dirty="0">
                <a:ea typeface="+mn-lt"/>
                <a:cs typeface="+mn-lt"/>
              </a:rPr>
              <a:t> vaskularizace</a:t>
            </a:r>
            <a:r>
              <a:rPr lang="cs-CZ" sz="1800" dirty="0">
                <a:ea typeface="+mn-lt"/>
                <a:cs typeface="+mn-lt"/>
              </a:rPr>
              <a:t> oproti WAT</a:t>
            </a:r>
            <a:endParaRPr lang="en-US" sz="1800" dirty="0">
              <a:ea typeface="+mn-lt"/>
              <a:cs typeface="+mn-lt"/>
            </a:endParaRPr>
          </a:p>
          <a:p>
            <a:pPr marL="251460" indent="-179705"/>
            <a:r>
              <a:rPr lang="cs-CZ" sz="1800" dirty="0">
                <a:ea typeface="+mn-lt"/>
                <a:cs typeface="+mn-lt"/>
              </a:rPr>
              <a:t>Hustá kapilární síť:</a:t>
            </a:r>
            <a:endParaRPr lang="cs-CZ" sz="2400" dirty="0">
              <a:ea typeface="+mn-lt"/>
              <a:cs typeface="+mn-lt"/>
            </a:endParaRPr>
          </a:p>
          <a:p>
            <a:pPr marL="503555" lvl="1" indent="-179705"/>
            <a:r>
              <a:rPr lang="cs-CZ" sz="1800" dirty="0">
                <a:ea typeface="+mn-lt"/>
                <a:cs typeface="+mn-lt"/>
              </a:rPr>
              <a:t>zásobuje adipocyty substrátem a kyslíkem pro oxidaci </a:t>
            </a:r>
            <a:endParaRPr lang="en-US" sz="1800" dirty="0">
              <a:ea typeface="+mn-lt"/>
              <a:cs typeface="+mn-lt"/>
            </a:endParaRPr>
          </a:p>
          <a:p>
            <a:pPr marL="503555" lvl="1" indent="-179705"/>
            <a:r>
              <a:rPr lang="cs-CZ" sz="1800" dirty="0">
                <a:ea typeface="+mn-lt"/>
                <a:cs typeface="+mn-lt"/>
              </a:rPr>
              <a:t>efektivní distribuce tepla do zbytku těla</a:t>
            </a:r>
            <a:endParaRPr lang="cs-CZ" sz="18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sz="2400" dirty="0">
              <a:cs typeface="Arial"/>
            </a:endParaRPr>
          </a:p>
          <a:p>
            <a:pPr marL="251460" indent="-179705"/>
            <a:r>
              <a:rPr lang="cs-CZ" sz="1800" dirty="0">
                <a:cs typeface="Arial"/>
              </a:rPr>
              <a:t>Funkční rozdíl dán přítomností hnědých adipocytů</a:t>
            </a:r>
            <a:endParaRPr lang="cs-CZ" sz="1800" dirty="0"/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b="1" dirty="0"/>
              <a:t>zvýšený výdej energie a </a:t>
            </a:r>
            <a:r>
              <a:rPr lang="cs-CZ" altLang="cs-CZ" sz="1800" b="1" u="sng" dirty="0"/>
              <a:t>produkce tepla</a:t>
            </a:r>
            <a:endParaRPr lang="cs-CZ" sz="1800" dirty="0">
              <a:sym typeface="Wingdings" panose="05000000000000000000" pitchFamily="2" charset="2"/>
            </a:endParaRPr>
          </a:p>
          <a:p>
            <a:pPr marL="323850" lvl="1" indent="0">
              <a:lnSpc>
                <a:spcPct val="150000"/>
              </a:lnSpc>
              <a:buNone/>
            </a:pPr>
            <a:r>
              <a:rPr lang="cs-CZ" altLang="cs-CZ" sz="1800" b="1" dirty="0">
                <a:sym typeface="Wingdings" panose="05000000000000000000" pitchFamily="2" charset="2"/>
              </a:rPr>
              <a:t> </a:t>
            </a:r>
            <a:r>
              <a:rPr lang="cs-CZ" altLang="cs-CZ" sz="1800" dirty="0"/>
              <a:t>působením tzv. rozpojovacího proteinu-1 (UCP-1) </a:t>
            </a:r>
            <a:endParaRPr lang="cs-CZ" sz="1800" b="1" dirty="0">
              <a:latin typeface="Wingdings"/>
              <a:cs typeface="Arial"/>
              <a:sym typeface="Wingdings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schopnost přímo utilizovat glukózu a MK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význam v dětském věku X funkce zachovaná a indukovatelná v dospělosti</a:t>
            </a:r>
            <a:endParaRPr lang="cs-CZ" altLang="cs-CZ" sz="1800" dirty="0">
              <a:latin typeface="Arial"/>
              <a:cs typeface="Arial"/>
            </a:endParaRPr>
          </a:p>
          <a:p>
            <a:pPr marL="323850" lvl="1" indent="0">
              <a:lnSpc>
                <a:spcPct val="150000"/>
              </a:lnSpc>
              <a:buNone/>
            </a:pPr>
            <a:r>
              <a:rPr lang="cs-CZ" sz="1800" b="1" dirty="0">
                <a:latin typeface="Wingdings"/>
                <a:sym typeface="Wingdings"/>
              </a:rPr>
              <a:t></a:t>
            </a:r>
            <a:r>
              <a:rPr lang="cs-CZ" sz="1800" b="1" dirty="0">
                <a:sym typeface="Wingdings"/>
              </a:rPr>
              <a:t> </a:t>
            </a:r>
            <a:r>
              <a:rPr lang="cs-CZ" altLang="cs-CZ" sz="1800" dirty="0"/>
              <a:t>BAT získává pozornost jako možnost terapeutického zásahu pro obezitu a metabolická onemocnění včetně DM II</a:t>
            </a:r>
            <a:endParaRPr lang="cs-CZ" altLang="cs-CZ" sz="18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pic>
        <p:nvPicPr>
          <p:cNvPr id="52228" name="Obrázek 3" descr="adipocyt_br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2107742"/>
            <a:ext cx="39782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9533850-E9FB-4F28-84EF-6F8209447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3131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720000" y="512182"/>
            <a:ext cx="10753200" cy="451576"/>
          </a:xfrm>
        </p:spPr>
        <p:txBody>
          <a:bodyPr/>
          <a:lstStyle/>
          <a:p>
            <a:r>
              <a:rPr lang="cs-CZ" altLang="cs-CZ" dirty="0"/>
              <a:t>Dýchací řetězec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720000" y="1066801"/>
            <a:ext cx="11208764" cy="5361708"/>
          </a:xfrm>
        </p:spPr>
        <p:txBody>
          <a:bodyPr/>
          <a:lstStyle/>
          <a:p>
            <a:r>
              <a:rPr lang="cs-CZ" altLang="cs-CZ" sz="2000" dirty="0"/>
              <a:t>vnitřní membrána mitochondrií</a:t>
            </a:r>
          </a:p>
          <a:p>
            <a:r>
              <a:rPr lang="cs-CZ" altLang="cs-CZ" sz="2000" dirty="0"/>
              <a:t>využití redukovaných koenzymů (z CC a </a:t>
            </a:r>
            <a:r>
              <a:rPr lang="el-GR" altLang="cs-CZ" sz="2000" dirty="0"/>
              <a:t>β-</a:t>
            </a:r>
            <a:r>
              <a:rPr lang="cs-CZ" altLang="cs-CZ" sz="2000" dirty="0"/>
              <a:t>oxidace), přenosu elektronů a protonů přes specifické komplexy</a:t>
            </a:r>
          </a:p>
          <a:p>
            <a:r>
              <a:rPr lang="cs-CZ" altLang="cs-CZ" sz="2000" dirty="0"/>
              <a:t>produktem DŘ je </a:t>
            </a:r>
            <a:r>
              <a:rPr lang="cs-CZ" altLang="cs-CZ" sz="2000" b="1" dirty="0"/>
              <a:t>energie ve formě ATP, teplo a voda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složky DŘ</a:t>
            </a:r>
            <a:r>
              <a:rPr lang="cs-CZ" altLang="cs-CZ" sz="2000" dirty="0"/>
              <a:t>: NADH+H</a:t>
            </a:r>
            <a:r>
              <a:rPr lang="cs-CZ" altLang="cs-CZ" sz="2000" baseline="30000" dirty="0"/>
              <a:t>+ </a:t>
            </a:r>
            <a:r>
              <a:rPr lang="cs-CZ" altLang="cs-CZ" sz="2000" dirty="0"/>
              <a:t>, FADH</a:t>
            </a:r>
            <a:r>
              <a:rPr lang="cs-CZ" altLang="cs-CZ" sz="2000" baseline="-25000" dirty="0"/>
              <a:t>2 </a:t>
            </a:r>
            <a:r>
              <a:rPr lang="cs-CZ" altLang="cs-CZ" sz="2000" dirty="0"/>
              <a:t>, koenzym Q, FeS-protein, cytochromy, transmembránové komplexy (I-IV)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b="1" dirty="0"/>
              <a:t>výsledek DŘ</a:t>
            </a:r>
          </a:p>
          <a:p>
            <a:pPr lvl="1"/>
            <a:r>
              <a:rPr lang="cs-CZ" altLang="cs-CZ" sz="1800" dirty="0"/>
              <a:t>přenesení 10 H</a:t>
            </a:r>
            <a:r>
              <a:rPr lang="cs-CZ" altLang="cs-CZ" sz="1800" baseline="30000" dirty="0"/>
              <a:t>+</a:t>
            </a:r>
            <a:r>
              <a:rPr lang="cs-CZ" altLang="cs-CZ" sz="1800" dirty="0"/>
              <a:t> do intermembránového prostoru v případě použití NADH+H</a:t>
            </a:r>
            <a:r>
              <a:rPr lang="cs-CZ" altLang="cs-CZ" sz="1800" baseline="30000" dirty="0"/>
              <a:t>+</a:t>
            </a:r>
          </a:p>
          <a:p>
            <a:pPr lvl="1"/>
            <a:r>
              <a:rPr lang="cs-CZ" altLang="cs-CZ" sz="1800" dirty="0"/>
              <a:t>přenesení 6 H</a:t>
            </a:r>
            <a:r>
              <a:rPr lang="cs-CZ" altLang="cs-CZ" sz="1800" baseline="30000" dirty="0"/>
              <a:t>+</a:t>
            </a:r>
            <a:r>
              <a:rPr lang="cs-CZ" altLang="cs-CZ" sz="1800" dirty="0"/>
              <a:t> v případě použití FADH</a:t>
            </a:r>
            <a:r>
              <a:rPr lang="cs-CZ" altLang="cs-CZ" sz="1800" baseline="-25000" dirty="0"/>
              <a:t>2</a:t>
            </a:r>
            <a:endParaRPr lang="cs-CZ" altLang="cs-CZ" sz="1800" dirty="0"/>
          </a:p>
          <a:p>
            <a:pPr lvl="1"/>
            <a:r>
              <a:rPr lang="cs-CZ" altLang="cs-CZ" sz="1800" b="1" dirty="0"/>
              <a:t>aerobní fosforylace</a:t>
            </a:r>
            <a:r>
              <a:rPr lang="cs-CZ" altLang="cs-CZ" sz="1800" dirty="0"/>
              <a:t>, kdy F</a:t>
            </a:r>
            <a:r>
              <a:rPr lang="cs-CZ" altLang="cs-CZ" sz="1800" baseline="-25000" dirty="0"/>
              <a:t>0</a:t>
            </a:r>
            <a:r>
              <a:rPr lang="cs-CZ" altLang="cs-CZ" sz="1800" dirty="0"/>
              <a:t>F</a:t>
            </a:r>
            <a:r>
              <a:rPr lang="cs-CZ" altLang="cs-CZ" sz="1800" baseline="30000" dirty="0"/>
              <a:t>1-</a:t>
            </a:r>
            <a:r>
              <a:rPr lang="cs-CZ" altLang="cs-CZ" sz="1800" dirty="0"/>
              <a:t>ATPasa propouští protony do matrix mitochondrie za tvorby ATP </a:t>
            </a:r>
            <a:r>
              <a:rPr lang="cs-CZ" altLang="cs-CZ" sz="1800" dirty="0">
                <a:sym typeface="Wingdings" panose="05000000000000000000" pitchFamily="2" charset="2"/>
              </a:rPr>
              <a:t> z</a:t>
            </a:r>
            <a:r>
              <a:rPr lang="cs-CZ" altLang="cs-CZ" sz="1800" dirty="0"/>
              <a:t>a každé </a:t>
            </a:r>
            <a:r>
              <a:rPr lang="cs-CZ" altLang="cs-CZ" sz="1800" b="1" dirty="0"/>
              <a:t>4 protony se vytvoří 1 ATP</a:t>
            </a:r>
          </a:p>
          <a:p>
            <a:pPr lvl="1"/>
            <a:endParaRPr lang="cs-CZ" altLang="cs-CZ" sz="1600" dirty="0"/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7E8728B-2B98-4E67-AB8A-8A8A726F7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429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Uncoupling protein </a:t>
            </a:r>
            <a:r>
              <a:rPr lang="cs-CZ" altLang="cs-CZ" b="1" dirty="0"/>
              <a:t>UCP-1</a:t>
            </a:r>
            <a:r>
              <a:rPr lang="cs-CZ" altLang="cs-CZ" dirty="0"/>
              <a:t>  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0200"/>
            <a:ext cx="9948000" cy="4879800"/>
          </a:xfrm>
        </p:spPr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altLang="cs-CZ" sz="2000" b="1" dirty="0"/>
              <a:t>= tzv. rozpojovací protein</a:t>
            </a:r>
            <a:endParaRPr lang="cs-CZ" dirty="0"/>
          </a:p>
          <a:p>
            <a:pPr marL="251460" indent="-179705"/>
            <a:r>
              <a:rPr lang="cs-CZ" altLang="cs-CZ" sz="2000" dirty="0"/>
              <a:t>patří do pětičlenné rodiny UCPs </a:t>
            </a:r>
            <a:endParaRPr lang="cs-CZ" altLang="cs-CZ" sz="20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dosud identifikováno 5 homologů UCPs v lidské tukové tkáni</a:t>
            </a:r>
            <a:endParaRPr lang="cs-CZ" altLang="cs-CZ" sz="18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ostatní členové UCP rodiny dosud ne zcela prozkoumány</a:t>
            </a:r>
            <a:endParaRPr lang="cs-CZ" altLang="cs-CZ" sz="1800" dirty="0">
              <a:cs typeface="Arial"/>
            </a:endParaRPr>
          </a:p>
          <a:p>
            <a:pPr marL="503555" lvl="1" indent="-179705">
              <a:buFont typeface="Arial" panose="020B0604020202020204" pitchFamily="34" charset="0"/>
              <a:buNone/>
            </a:pPr>
            <a:endParaRPr lang="cs-CZ" altLang="cs-CZ" sz="1600" dirty="0">
              <a:cs typeface="Arial"/>
            </a:endParaRPr>
          </a:p>
          <a:p>
            <a:pPr marL="251460" indent="-179705"/>
            <a:r>
              <a:rPr lang="cs-CZ" altLang="cs-CZ" sz="2000" dirty="0"/>
              <a:t>UCP-1 – dobře charakterizovaná </a:t>
            </a:r>
            <a:r>
              <a:rPr lang="cs-CZ" altLang="cs-CZ" sz="2000" b="1" dirty="0"/>
              <a:t>termogenní role v BAT</a:t>
            </a:r>
            <a:endParaRPr lang="cs-CZ" altLang="cs-CZ" sz="2000" b="1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po aktivaci rozptyluje protonový gradient generovaný řetězcem pro přenos elektronů </a:t>
            </a:r>
            <a:r>
              <a:rPr lang="cs-CZ" altLang="cs-CZ" sz="2000" dirty="0">
                <a:sym typeface="Wingdings" panose="05000000000000000000" pitchFamily="2" charset="2"/>
              </a:rPr>
              <a:t> snižuje potenciál mitochondriální membrány  vede k vysoké oxidaci substrátu a ke vzniku </a:t>
            </a:r>
            <a:r>
              <a:rPr lang="cs-CZ" altLang="cs-CZ" sz="2000" b="1" dirty="0">
                <a:sym typeface="Wingdings" panose="05000000000000000000" pitchFamily="2" charset="2"/>
              </a:rPr>
              <a:t>tepla </a:t>
            </a:r>
            <a:r>
              <a:rPr lang="cs-CZ" altLang="cs-CZ" sz="2000" dirty="0">
                <a:sym typeface="Wingdings" panose="05000000000000000000" pitchFamily="2" charset="2"/>
              </a:rPr>
              <a:t>(relativně malé množství)</a:t>
            </a:r>
            <a:endParaRPr lang="cs-CZ" altLang="cs-CZ" sz="2000" b="1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b="1" dirty="0">
                <a:cs typeface="Arial"/>
              </a:rPr>
              <a:t>Rozpojovací protein </a:t>
            </a:r>
            <a:r>
              <a:rPr lang="cs-CZ" sz="2000" dirty="0">
                <a:cs typeface="Arial"/>
              </a:rPr>
              <a:t>– </a:t>
            </a:r>
            <a:r>
              <a:rPr lang="cs-CZ" sz="2000" b="1" dirty="0">
                <a:cs typeface="Arial"/>
              </a:rPr>
              <a:t>rozpojuje </a:t>
            </a:r>
            <a:r>
              <a:rPr lang="cs-CZ" sz="2000" dirty="0">
                <a:cs typeface="Arial"/>
              </a:rPr>
              <a:t>za normálních okolností těsně spjaté procesy </a:t>
            </a:r>
            <a:r>
              <a:rPr lang="cs-CZ" sz="2000" b="1" dirty="0">
                <a:cs typeface="Arial"/>
              </a:rPr>
              <a:t>dýchacího řetězce </a:t>
            </a:r>
            <a:r>
              <a:rPr lang="cs-CZ" sz="2000" dirty="0">
                <a:cs typeface="Arial"/>
              </a:rPr>
              <a:t>a </a:t>
            </a:r>
            <a:r>
              <a:rPr lang="cs-CZ" sz="2000" b="1" dirty="0">
                <a:cs typeface="Arial"/>
              </a:rPr>
              <a:t>aerobní fosforylace</a:t>
            </a: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4D15055-1869-49B6-90AD-D83908433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67988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Dýchací řetězec - </a:t>
            </a:r>
            <a:r>
              <a:rPr lang="cs-CZ" altLang="cs-CZ" b="1" dirty="0"/>
              <a:t>UCPs</a:t>
            </a:r>
            <a:endParaRPr lang="cs-CZ" altLang="cs-CZ" dirty="0"/>
          </a:p>
        </p:txBody>
      </p:sp>
      <p:pic>
        <p:nvPicPr>
          <p:cNvPr id="55299" name="Zástupný symbol pro obsah 3" descr="dychací řetězec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14500"/>
            <a:ext cx="9144000" cy="4814888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F7AEA95-28BD-470A-B76B-4289D92FA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91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9FADB6-DE88-4684-8B28-FD8B3354E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C0088A-3F90-45A4-927E-2149F2B3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Druhy tukové tkáně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290B33-0307-44F4-86F3-599419ABB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marL="251460" indent="-179705">
              <a:lnSpc>
                <a:spcPct val="200000"/>
              </a:lnSpc>
            </a:pPr>
            <a:r>
              <a:rPr lang="cs-CZ" sz="2400" dirty="0">
                <a:ea typeface="+mn-lt"/>
                <a:cs typeface="+mn-lt"/>
              </a:rPr>
              <a:t>dle rozdílů v buněčné struktuře, barvě, lokalizaci, vaskularizaci a funkci:</a:t>
            </a:r>
            <a:endParaRPr lang="cs-CZ" dirty="0"/>
          </a:p>
          <a:p>
            <a:pPr marL="503555" lvl="1" indent="-179705">
              <a:lnSpc>
                <a:spcPct val="200000"/>
              </a:lnSpc>
            </a:pPr>
            <a:r>
              <a:rPr lang="cs-CZ" sz="2200" dirty="0">
                <a:ea typeface="+mn-lt"/>
                <a:cs typeface="+mn-lt"/>
              </a:rPr>
              <a:t>bílá tuková tkáň - WAT (white adipose tissue)</a:t>
            </a:r>
            <a:endParaRPr lang="cs-CZ" sz="2200" dirty="0">
              <a:cs typeface="Arial"/>
            </a:endParaRPr>
          </a:p>
          <a:p>
            <a:pPr marL="503555" lvl="1" indent="-179705">
              <a:lnSpc>
                <a:spcPct val="200000"/>
              </a:lnSpc>
            </a:pPr>
            <a:r>
              <a:rPr lang="cs-CZ" sz="2200" dirty="0">
                <a:ea typeface="+mn-lt"/>
                <a:cs typeface="+mn-lt"/>
              </a:rPr>
              <a:t>hnědá tuková tkáň - BAT (brown adipose tissue)</a:t>
            </a:r>
            <a:endParaRPr lang="cs-CZ" sz="2200" dirty="0">
              <a:cs typeface="Arial"/>
            </a:endParaRPr>
          </a:p>
          <a:p>
            <a:pPr marL="503555" lvl="1" indent="-179705">
              <a:lnSpc>
                <a:spcPct val="200000"/>
              </a:lnSpc>
            </a:pPr>
            <a:r>
              <a:rPr lang="cs-CZ" sz="2200" dirty="0">
                <a:ea typeface="+mn-lt"/>
                <a:cs typeface="+mn-lt"/>
              </a:rPr>
              <a:t>(béžová tuková tkáň)</a:t>
            </a:r>
            <a:endParaRPr lang="cs-CZ" sz="2200" dirty="0">
              <a:cs typeface="Arial"/>
            </a:endParaRPr>
          </a:p>
          <a:p>
            <a:pPr marL="503555" lvl="1" indent="-179705">
              <a:lnSpc>
                <a:spcPct val="200000"/>
              </a:lnSpc>
            </a:pPr>
            <a:r>
              <a:rPr lang="cs-CZ" sz="2200" dirty="0">
                <a:ea typeface="+mn-lt"/>
                <a:cs typeface="+mn-lt"/>
              </a:rPr>
              <a:t>růžová tuková tkáň</a:t>
            </a:r>
            <a:endParaRPr lang="cs-CZ" sz="2200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9691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Hnědé adipocyty</a:t>
            </a: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>
          <a:xfrm>
            <a:off x="539936" y="1171576"/>
            <a:ext cx="10128064" cy="518453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1800" dirty="0"/>
              <a:t>hnědé adipocyty exprimují fyziologicky vysoké množství </a:t>
            </a:r>
            <a:r>
              <a:rPr lang="cs-CZ" altLang="cs-CZ" sz="1800" b="1" dirty="0"/>
              <a:t>UCP-1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bohatá inervace </a:t>
            </a:r>
            <a:r>
              <a:rPr lang="cs-CZ" altLang="cs-CZ" sz="1800" dirty="0">
                <a:sym typeface="Wingdings" panose="05000000000000000000" pitchFamily="2" charset="2"/>
              </a:rPr>
              <a:t> </a:t>
            </a:r>
            <a:r>
              <a:rPr lang="cs-CZ" altLang="cs-CZ" sz="1800" dirty="0"/>
              <a:t>regulace růstu BAT – sympatikus</a:t>
            </a:r>
            <a:endParaRPr lang="cs-CZ" altLang="cs-CZ" sz="18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altLang="cs-CZ" sz="1800" b="1" dirty="0">
              <a:cs typeface="Arial"/>
            </a:endParaRPr>
          </a:p>
          <a:p>
            <a:pPr marL="251460" indent="-179705"/>
            <a:r>
              <a:rPr lang="el-GR" altLang="cs-CZ" sz="1800" b="1" dirty="0"/>
              <a:t>β3-</a:t>
            </a:r>
            <a:r>
              <a:rPr lang="cs-CZ" altLang="cs-CZ" sz="1800" b="1" dirty="0"/>
              <a:t>adrenoceptory (AR) </a:t>
            </a:r>
          </a:p>
          <a:p>
            <a:pPr marL="251460" indent="-179705"/>
            <a:r>
              <a:rPr lang="cs-CZ" altLang="cs-CZ" sz="1800" dirty="0"/>
              <a:t>jsou specificky exprimovány hnědými adipocyty 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pozitivní korelace mezi hustotou hnědých adipocytů a hustotou adrenergních vláken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po aktivaci adrenalinem řídí hnědou termogenní aktivaci adipocytů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snižují obezitu u obézních krys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b="1" dirty="0"/>
              <a:t>expozice chladu </a:t>
            </a:r>
            <a:r>
              <a:rPr lang="cs-CZ" altLang="cs-CZ" sz="1800" dirty="0"/>
              <a:t>stimuluje expanzi BAT prostřednictvím aktivace proliferace a diferenciace hnědých adipózních prekurzorových buněk </a:t>
            </a:r>
            <a:endParaRPr lang="cs-CZ" altLang="cs-CZ" sz="18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sz="1800" dirty="0">
              <a:cs typeface="Arial"/>
            </a:endParaRPr>
          </a:p>
          <a:p>
            <a:pPr marL="251460" indent="-179705"/>
            <a:r>
              <a:rPr lang="cs-CZ" sz="1800" dirty="0"/>
              <a:t>ovlivnění chování bílých adipocytů </a:t>
            </a:r>
            <a:r>
              <a:rPr lang="cs-CZ" sz="1800" dirty="0">
                <a:sym typeface="Wingdings" panose="05000000000000000000" pitchFamily="2" charset="2"/>
              </a:rPr>
              <a:t> jak mají metabolicky fungovat</a:t>
            </a:r>
            <a:endParaRPr lang="cs-CZ" sz="1800" dirty="0">
              <a:cs typeface="Arial"/>
            </a:endParaRPr>
          </a:p>
          <a:p>
            <a:pPr marL="251460" indent="-179705">
              <a:buNone/>
            </a:pPr>
            <a:endParaRPr lang="cs-CZ" altLang="cs-CZ" sz="2000" b="1" dirty="0">
              <a:cs typeface="Arial"/>
            </a:endParaRPr>
          </a:p>
          <a:p>
            <a:pPr marL="251460" indent="-179705">
              <a:buFont typeface="Arial" panose="020B0604020202020204" pitchFamily="34" charset="0"/>
              <a:buChar char="̶"/>
            </a:pPr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F679764-669D-420A-B318-9B2737937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4543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4" y="1016273"/>
            <a:ext cx="10572085" cy="386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62FC07B-349A-4353-9DA4-4E33C57D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819244E-E673-2121-8ED1-200FB4850CB9}"/>
              </a:ext>
            </a:extLst>
          </p:cNvPr>
          <p:cNvSpPr txBox="1"/>
          <p:nvPr/>
        </p:nvSpPr>
        <p:spPr>
          <a:xfrm>
            <a:off x="815473" y="5267157"/>
            <a:ext cx="1057442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000" dirty="0">
                <a:latin typeface="+mn-lt"/>
                <a:cs typeface="Arial"/>
              </a:rPr>
              <a:t>Odlišný sekreční profil BAT oproti WAT (avšak stále významná sekreční aktivita)</a:t>
            </a:r>
            <a:endParaRPr lang="cs-CZ" dirty="0"/>
          </a:p>
          <a:p>
            <a:pPr marL="342900" indent="-342900">
              <a:buFont typeface="Arial"/>
              <a:buChar char="•"/>
            </a:pPr>
            <a:r>
              <a:rPr lang="cs-CZ" sz="2000" dirty="0">
                <a:latin typeface="+mn-lt"/>
                <a:cs typeface="Arial"/>
              </a:rPr>
              <a:t>Minimální exprese typických WAT adipokinů (leptin)</a:t>
            </a:r>
          </a:p>
          <a:p>
            <a:pPr marL="342900" indent="-342900">
              <a:buFont typeface="Arial"/>
              <a:buChar char="•"/>
            </a:pPr>
            <a:r>
              <a:rPr lang="cs-CZ" sz="2000" dirty="0">
                <a:latin typeface="+mn-lt"/>
                <a:cs typeface="Arial"/>
              </a:rPr>
              <a:t>Pravděpodobně vychází z prakticky opačné metabolické funkce</a:t>
            </a:r>
          </a:p>
        </p:txBody>
      </p:sp>
    </p:spTree>
    <p:extLst>
      <p:ext uri="{BB962C8B-B14F-4D97-AF65-F5344CB8AC3E}">
        <p14:creationId xmlns:p14="http://schemas.microsoft.com/office/powerpoint/2010/main" val="30302837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Béžové adipocyty I.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>
          <a:xfrm>
            <a:off x="720000" y="1428750"/>
            <a:ext cx="9948000" cy="4528705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/>
              <a:t>Nachází se ve WAT, ale morfologicky a funkčně mají blíže k BAT </a:t>
            </a:r>
            <a:r>
              <a:rPr lang="cs-CZ" sz="2000" dirty="0">
                <a:latin typeface="Wingdings"/>
                <a:sym typeface="Wingdings"/>
              </a:rPr>
              <a:t></a:t>
            </a:r>
            <a:r>
              <a:rPr lang="cs-CZ" sz="2000" dirty="0">
                <a:latin typeface="Arial"/>
                <a:cs typeface="Arial"/>
                <a:sym typeface="Wingdings"/>
              </a:rPr>
              <a:t> lze také narazit na označení </a:t>
            </a:r>
            <a:r>
              <a:rPr lang="cs-CZ" sz="2000" b="1" dirty="0">
                <a:latin typeface="Arial"/>
                <a:cs typeface="Arial"/>
                <a:sym typeface="Wingdings"/>
              </a:rPr>
              <a:t>brite </a:t>
            </a:r>
            <a:r>
              <a:rPr lang="cs-CZ" sz="2000" dirty="0">
                <a:latin typeface="Arial"/>
                <a:cs typeface="Arial"/>
                <a:sym typeface="Wingdings"/>
              </a:rPr>
              <a:t>(brown in white)</a:t>
            </a:r>
            <a:endParaRPr lang="cs-CZ" sz="2000" dirty="0">
              <a:latin typeface="Wingdings"/>
              <a:sym typeface="Wingdings"/>
            </a:endParaRPr>
          </a:p>
          <a:p>
            <a:pPr marL="251460" indent="-179705"/>
            <a:endParaRPr lang="cs-CZ" sz="2000" dirty="0"/>
          </a:p>
          <a:p>
            <a:pPr marL="251460" indent="-179705"/>
            <a:r>
              <a:rPr lang="cs-CZ" altLang="cs-CZ" sz="2000" dirty="0"/>
              <a:t>Původ je stále kontroverzní:</a:t>
            </a:r>
            <a:endParaRPr lang="cs-CZ" altLang="cs-CZ" sz="20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>
                <a:cs typeface="Arial"/>
              </a:rPr>
              <a:t>Indukovatelné prakticky ve všech depech WAT, ale s různou účinností</a:t>
            </a:r>
            <a:endParaRPr lang="cs-CZ" altLang="cs-CZ" sz="1800" dirty="0"/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>
                <a:cs typeface="Arial"/>
              </a:rPr>
              <a:t>Původ z přítomné prekurzorové populace odlišné od typických WAT?</a:t>
            </a: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Transdiferenciace dospělých bílých adipocytů </a:t>
            </a:r>
            <a:r>
              <a:rPr lang="cs-CZ" altLang="cs-CZ" sz="1800" dirty="0">
                <a:sym typeface="Wingdings" panose="05000000000000000000" pitchFamily="2" charset="2"/>
              </a:rPr>
              <a:t> stejné prekurzorové buňky, ale odlišný fenotyp odpovídající spíše BAT?</a:t>
            </a:r>
            <a:endParaRPr lang="cs-CZ" altLang="cs-CZ" sz="18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P</a:t>
            </a:r>
            <a:r>
              <a:rPr lang="cs-CZ" sz="1800" dirty="0"/>
              <a:t>rakticky veškerá WAT je za extrémních podmínek schopna přeměny (</a:t>
            </a:r>
            <a:r>
              <a:rPr lang="cs-CZ" sz="1800" dirty="0">
                <a:latin typeface="Wingdings"/>
                <a:sym typeface="Wingdings"/>
              </a:rPr>
              <a:t></a:t>
            </a:r>
            <a:r>
              <a:rPr lang="cs-CZ" sz="1800" dirty="0"/>
              <a:t> browning)</a:t>
            </a:r>
          </a:p>
          <a:p>
            <a:pPr marL="503555" lvl="1" indent="-179705">
              <a:lnSpc>
                <a:spcPct val="150000"/>
              </a:lnSpc>
            </a:pPr>
            <a:r>
              <a:rPr lang="cs-CZ" sz="1800" dirty="0">
                <a:cs typeface="Arial"/>
              </a:rPr>
              <a:t>De-novo adipogeneze X dormantní </a:t>
            </a:r>
            <a:r>
              <a:rPr lang="cs-CZ" sz="1800" dirty="0">
                <a:latin typeface="Wingdings"/>
                <a:cs typeface="Arial"/>
                <a:sym typeface="Wingdings"/>
              </a:rPr>
              <a:t></a:t>
            </a:r>
            <a:r>
              <a:rPr lang="cs-CZ" sz="1800" dirty="0">
                <a:cs typeface="Arial"/>
              </a:rPr>
              <a:t> aktivace?</a:t>
            </a:r>
            <a:endParaRPr lang="cs-CZ" sz="1800" dirty="0">
              <a:ea typeface="+mn-lt"/>
              <a:cs typeface="+mn-lt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008B998-6C76-4A59-A8F9-99FBA2BC7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1215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Béžové adipocyty II.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>
          <a:xfrm>
            <a:off x="720000" y="1428750"/>
            <a:ext cx="10094180" cy="516947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Některé béžové adipocyty: UCP1-negativní, jiné UCP1-pozitivní</a:t>
            </a:r>
          </a:p>
          <a:p>
            <a:pPr marL="71755" indent="0">
              <a:buNone/>
            </a:pP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Mitochondriální morfologie se pohybuje od typického bílého adipocytu až po typický hnědý adipocyt</a:t>
            </a:r>
            <a:endParaRPr lang="cs-CZ" sz="2000" dirty="0">
              <a:ea typeface="+mn-lt"/>
              <a:cs typeface="Arial"/>
            </a:endParaRPr>
          </a:p>
          <a:p>
            <a:pPr marL="71755" indent="0">
              <a:buNone/>
            </a:pP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Exprimují UCP-1 při odpovědi na chlad nebo jiné induktory (např. </a:t>
            </a:r>
            <a:r>
              <a:rPr lang="el-GR" sz="2000" dirty="0">
                <a:ea typeface="+mn-lt"/>
                <a:cs typeface="+mn-lt"/>
              </a:rPr>
              <a:t>β</a:t>
            </a:r>
            <a:r>
              <a:rPr lang="cs-CZ" sz="2000" dirty="0">
                <a:ea typeface="+mn-lt"/>
                <a:cs typeface="+mn-lt"/>
              </a:rPr>
              <a:t>-adrenergní agonisté nebo PPARy aktivátory)</a:t>
            </a:r>
          </a:p>
          <a:p>
            <a:pPr marL="71755" indent="0">
              <a:buNone/>
            </a:pP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 u="sng" dirty="0">
                <a:ea typeface="+mn-lt"/>
                <a:cs typeface="+mn-lt"/>
              </a:rPr>
              <a:t>Závislost na externích podnětech</a:t>
            </a:r>
            <a:r>
              <a:rPr lang="cs-CZ" sz="2000" dirty="0">
                <a:ea typeface="+mn-lt"/>
                <a:cs typeface="+mn-lt"/>
              </a:rPr>
              <a:t> pro indukci UCP-1 je charakteristickým znakem béžového tuku</a:t>
            </a:r>
          </a:p>
          <a:p>
            <a:pPr marL="251460" indent="-179705"/>
            <a:endParaRPr 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008B998-6C76-4A59-A8F9-99FBA2BC7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9590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3" descr="adipogene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0"/>
            <a:ext cx="6940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A94C5B1-67B0-4AE1-B330-56EA0C16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7421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Zástupný symbol pro obsah 3" descr="tukova tka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00" y="1355434"/>
            <a:ext cx="8902788" cy="4146460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1E1B5B-C881-48FD-A5B0-FBA438AB9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6346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Distribuce BAT - kojenci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720000" y="1171576"/>
            <a:ext cx="9144000" cy="482744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buFont typeface="Arial" charset="0"/>
              <a:buChar char="•"/>
              <a:defRPr/>
            </a:pPr>
            <a:endParaRPr lang="cs-CZ" sz="2000" b="1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b="1" dirty="0">
              <a:cs typeface="Arial"/>
            </a:endParaRPr>
          </a:p>
          <a:p>
            <a:pPr marL="251460" indent="-179705">
              <a:defRPr/>
            </a:pPr>
            <a:r>
              <a:rPr lang="cs-CZ" sz="2000" dirty="0"/>
              <a:t>tenká vrstva interkapsulární BAT</a:t>
            </a:r>
            <a:endParaRPr lang="cs-CZ" sz="2000" dirty="0">
              <a:cs typeface="Arial"/>
            </a:endParaRPr>
          </a:p>
          <a:p>
            <a:pPr marL="251460" indent="-179705">
              <a:defRPr/>
            </a:pPr>
            <a:r>
              <a:rPr lang="cs-CZ" sz="2000" dirty="0"/>
              <a:t>perirenální BAT</a:t>
            </a:r>
            <a:endParaRPr lang="cs-CZ" sz="2000" dirty="0">
              <a:cs typeface="Arial"/>
            </a:endParaRPr>
          </a:p>
          <a:p>
            <a:pPr marL="251460" indent="-179705">
              <a:defRPr/>
            </a:pPr>
            <a:endParaRPr lang="cs-CZ" sz="2000" dirty="0">
              <a:cs typeface="Arial"/>
            </a:endParaRPr>
          </a:p>
          <a:p>
            <a:pPr marL="251460" indent="-179705">
              <a:defRPr/>
            </a:pPr>
            <a:r>
              <a:rPr lang="cs-CZ" sz="2000" dirty="0">
                <a:sym typeface="Wingdings" pitchFamily="2" charset="2"/>
              </a:rPr>
              <a:t> </a:t>
            </a:r>
            <a:r>
              <a:rPr lang="cs-CZ" sz="2000" dirty="0"/>
              <a:t>podobné morfologické a molekulární rysy jako BAT hlodavců</a:t>
            </a:r>
            <a:endParaRPr lang="cs-CZ" sz="2000" dirty="0">
              <a:cs typeface="Arial"/>
            </a:endParaRPr>
          </a:p>
          <a:p>
            <a:pPr marL="503555" lvl="1" indent="-179705">
              <a:defRPr/>
            </a:pPr>
            <a:r>
              <a:rPr lang="cs-CZ" sz="1800" dirty="0"/>
              <a:t>exprimuje geny, které jsou charakteristické pro klasické hnědé adipocyty</a:t>
            </a:r>
            <a:endParaRPr lang="cs-CZ" sz="1800" dirty="0">
              <a:cs typeface="Arial"/>
            </a:endParaRPr>
          </a:p>
          <a:p>
            <a:pPr marL="251460" indent="-179705">
              <a:defRPr/>
            </a:pPr>
            <a:endParaRPr lang="cs-CZ" sz="2000" dirty="0">
              <a:cs typeface="Arial"/>
            </a:endParaRPr>
          </a:p>
          <a:p>
            <a:pPr marL="342900" lvl="1" indent="-342900">
              <a:defRPr/>
            </a:pPr>
            <a:r>
              <a:rPr lang="cs-CZ" dirty="0"/>
              <a:t>po narození se množství BAT snižuje</a:t>
            </a:r>
            <a:endParaRPr lang="cs-CZ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503555" lvl="1" indent="-179705">
              <a:buFont typeface="Arial" charset="0"/>
              <a:buChar char="–"/>
              <a:defRPr/>
            </a:pPr>
            <a:endParaRPr lang="cs-CZ" sz="1200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251460" indent="-179705">
              <a:buFont typeface="Arial" charset="0"/>
              <a:buChar char="•"/>
              <a:defRPr/>
            </a:pPr>
            <a:endParaRPr lang="cs-CZ" sz="2000" dirty="0">
              <a:cs typeface="Arial"/>
            </a:endParaRPr>
          </a:p>
        </p:txBody>
      </p:sp>
      <p:pic>
        <p:nvPicPr>
          <p:cNvPr id="67588" name="Obrázek 3" descr="dítě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4319588"/>
            <a:ext cx="26273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D37A9FE-6132-4981-95CA-9D5D657F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0925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BAT v dospělosti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2509" y="1428751"/>
            <a:ext cx="5865092" cy="5072063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BAT obecně heterogenní a obsahuje více buněčných typů (hnědé X béžové adipocyty?)</a:t>
            </a:r>
            <a:endParaRPr lang="cs-CZ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studie používající PET-CT odhalily vysokou prevalenci metabolicky aktivních oblastí</a:t>
            </a:r>
            <a:endParaRPr lang="cs-CZ" sz="2000" dirty="0">
              <a:cs typeface="Arial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 </a:t>
            </a:r>
            <a:r>
              <a:rPr lang="cs-CZ" sz="1800" b="1" dirty="0"/>
              <a:t>v supraklavikularní oblasti </a:t>
            </a:r>
            <a:r>
              <a:rPr lang="cs-CZ" sz="1800" dirty="0"/>
              <a:t>u dospělých lidských subjektů, kolem štítné žlázy</a:t>
            </a:r>
            <a:endParaRPr lang="cs-CZ" sz="1800" dirty="0">
              <a:cs typeface="Arial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cervikální, paracervikální, supraklavikulární a paravertebrální, perirenální atd.</a:t>
            </a:r>
            <a:endParaRPr lang="cs-CZ" sz="1800" dirty="0">
              <a:cs typeface="Arial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cs-CZ" sz="2000" dirty="0">
              <a:cs typeface="Arial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biopsie z těchto oblastí jsou obohaceny o UCP-1-pozitivní buňky</a:t>
            </a:r>
            <a:endParaRPr lang="cs-CZ" sz="20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endParaRPr lang="cs-CZ" sz="1800" dirty="0"/>
          </a:p>
          <a:p>
            <a:pPr marL="342900" lvl="1" indent="-342900">
              <a:buFont typeface="Arial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</p:txBody>
      </p:sp>
      <p:sp>
        <p:nvSpPr>
          <p:cNvPr id="69636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69637" name="Obrázek 3" descr="brown-fat-distribution-nedergaard-e13706099103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99" y="1171576"/>
            <a:ext cx="5562600" cy="508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CE2B481-C225-4EA7-B498-7183882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13AF6-D746-411F-9927-328268359269}" type="slidenum">
              <a:rPr lang="cs-CZ" altLang="cs-CZ"/>
              <a:pPr>
                <a:defRPr/>
              </a:pPr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7708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BAT v dospělosti II.</a:t>
            </a: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>
          <a:xfrm>
            <a:off x="471055" y="1343891"/>
            <a:ext cx="10626436" cy="5055933"/>
          </a:xfrm>
        </p:spPr>
        <p:txBody>
          <a:bodyPr vert="horz" lIns="0" tIns="0" rIns="0" bIns="0" rtlCol="0" anchor="ctr">
            <a:noAutofit/>
          </a:bodyPr>
          <a:lstStyle/>
          <a:p>
            <a:pPr marL="251460" indent="-179705"/>
            <a:r>
              <a:rPr lang="cs-CZ" altLang="cs-CZ" sz="1800" dirty="0"/>
              <a:t>zjištěná aktivita BAT negativně koreluje s indexem tělesné hmotnosti (BMI) a / nebo tělesným tukem</a:t>
            </a:r>
            <a:endParaRPr lang="cs-CZ" dirty="0"/>
          </a:p>
          <a:p>
            <a:pPr marL="251460" indent="-179705"/>
            <a:r>
              <a:rPr lang="cs-CZ" altLang="cs-CZ" sz="1800" dirty="0"/>
              <a:t>množství </a:t>
            </a:r>
            <a:r>
              <a:rPr lang="nl-NL" altLang="cs-CZ" sz="1800" dirty="0"/>
              <a:t>BAT klesá s věkem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existují vyšší hodnoty detekovatelných BAT u mladých a štíhlých lidí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činnost BAT je u mladých lidí s nadváhou nebo obezitou snížena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místa s funkčními BAT častější u žen než mužů</a:t>
            </a:r>
            <a:endParaRPr lang="cs-CZ" altLang="cs-CZ" sz="1800" dirty="0">
              <a:cs typeface="Arial"/>
            </a:endParaRPr>
          </a:p>
          <a:p>
            <a:pPr marL="251460" indent="-179705">
              <a:buFont typeface="Arial" panose="020B0604020202020204" pitchFamily="34" charset="0"/>
              <a:buNone/>
            </a:pP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/>
              <a:t>aktivita BAT se zvyšuje </a:t>
            </a:r>
            <a:r>
              <a:rPr lang="cs-CZ" altLang="cs-CZ" sz="2000" b="1" dirty="0"/>
              <a:t>po dlouhodobé expozici chladu</a:t>
            </a:r>
            <a:endParaRPr lang="cs-CZ" altLang="cs-CZ" sz="2000" b="1" dirty="0">
              <a:cs typeface="Arial"/>
            </a:endParaRPr>
          </a:p>
          <a:p>
            <a:pPr marL="503555" lvl="1" indent="-179705">
              <a:spcBef>
                <a:spcPts val="600"/>
              </a:spcBef>
            </a:pPr>
            <a:r>
              <a:rPr lang="cs-CZ" altLang="cs-CZ" sz="1800" dirty="0"/>
              <a:t>(např. 10 dní, teplota prostředí 15 až 16 °C, 6 hodin denně</a:t>
            </a:r>
            <a:endParaRPr lang="cs-CZ" altLang="cs-CZ" sz="1800" dirty="0">
              <a:cs typeface="Arial"/>
            </a:endParaRPr>
          </a:p>
          <a:p>
            <a:pPr marL="503555" lvl="1" indent="-179705">
              <a:spcBef>
                <a:spcPts val="600"/>
              </a:spcBef>
            </a:pPr>
            <a:r>
              <a:rPr lang="cs-CZ" altLang="cs-CZ" sz="1800" dirty="0"/>
              <a:t>hlavní výstupní parametry: aktivace BAT – PET-CT, energetický výdej nepřímou kalorimetrií před a po expozicí chladu </a:t>
            </a:r>
            <a:r>
              <a:rPr lang="cs-CZ" altLang="cs-CZ" sz="1800" dirty="0">
                <a:sym typeface="Wingdings" panose="05000000000000000000" pitchFamily="2" charset="2"/>
              </a:rPr>
              <a:t> výrazné zvýšení BAT, výrazné zvýšení celkového E výdaje</a:t>
            </a:r>
            <a:r>
              <a:rPr lang="cs-CZ" altLang="cs-CZ" sz="1800" dirty="0"/>
              <a:t>)</a:t>
            </a:r>
            <a:endParaRPr lang="cs-CZ" altLang="cs-CZ" sz="1800" dirty="0">
              <a:cs typeface="Arial"/>
            </a:endParaRPr>
          </a:p>
          <a:p>
            <a:pPr marL="251460" indent="-179705"/>
            <a:endParaRPr lang="cs-CZ" altLang="cs-CZ" sz="2000" b="1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F600F0-33D3-4800-A123-8544CD294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8898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Dlouhodobá expozici chladem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739" y="1171577"/>
            <a:ext cx="10906335" cy="5478606"/>
          </a:xfrm>
        </p:spPr>
        <p:txBody>
          <a:bodyPr vert="horz" lIns="0" tIns="0" rIns="0" bIns="0" rtlCol="0" anchor="ctr">
            <a:noAutofit/>
          </a:bodyPr>
          <a:lstStyle/>
          <a:p>
            <a:pPr marL="251460" indent="-179705"/>
            <a:r>
              <a:rPr lang="cs-CZ" sz="1800" b="1" dirty="0"/>
              <a:t>u myší</a:t>
            </a:r>
            <a:r>
              <a:rPr lang="cs-CZ" sz="1800" dirty="0"/>
              <a:t>:</a:t>
            </a:r>
            <a:endParaRPr lang="cs-CZ" dirty="0"/>
          </a:p>
          <a:p>
            <a:pPr marL="251460" indent="-179705"/>
            <a:r>
              <a:rPr lang="cs-CZ" sz="1800" dirty="0"/>
              <a:t>umístění do chladného prostředí </a:t>
            </a:r>
            <a:r>
              <a:rPr lang="cs-CZ" sz="1800" dirty="0">
                <a:sym typeface="Wingdings" panose="05000000000000000000" pitchFamily="2" charset="2"/>
              </a:rPr>
              <a:t> </a:t>
            </a:r>
            <a:r>
              <a:rPr lang="cs-CZ" sz="1800" dirty="0"/>
              <a:t>akutně brání svou tělesnou teplotu „třesením“ (tzv. shivering thermogenesis) – svalové kontrakce </a:t>
            </a:r>
            <a:r>
              <a:rPr lang="cs-CZ" sz="1800" dirty="0">
                <a:sym typeface="Wingdings" panose="05000000000000000000" pitchFamily="2" charset="2"/>
              </a:rPr>
              <a:t> </a:t>
            </a:r>
            <a:r>
              <a:rPr lang="cs-CZ" sz="1800" dirty="0"/>
              <a:t>zvýšení produkce tepla 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sz="1800" dirty="0"/>
              <a:t>při dlouhodobé expozici chladu se třesení postupně sníží, ale energetické výdaje zůstávají zvýšené </a:t>
            </a:r>
            <a:r>
              <a:rPr lang="cs-CZ" sz="1800" dirty="0">
                <a:sym typeface="Wingdings" panose="05000000000000000000" pitchFamily="2" charset="2"/>
              </a:rPr>
              <a:t> tzv. </a:t>
            </a:r>
            <a:r>
              <a:rPr lang="cs-CZ" sz="1800" dirty="0"/>
              <a:t>nonshivering thermogenesis </a:t>
            </a:r>
            <a:r>
              <a:rPr lang="cs-CZ" sz="1800" dirty="0">
                <a:sym typeface="Wingdings" panose="05000000000000000000" pitchFamily="2" charset="2"/>
              </a:rPr>
              <a:t> lze připsat BAT; adaptivní termogeneze</a:t>
            </a:r>
            <a:endParaRPr lang="cs-CZ" sz="18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r>
              <a:rPr lang="cs-CZ" sz="2000" b="1" dirty="0"/>
              <a:t>u člověka</a:t>
            </a:r>
            <a:r>
              <a:rPr lang="cs-CZ" sz="2000" dirty="0"/>
              <a:t>: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1800" dirty="0"/>
              <a:t>1) dlouhodobá expozice chladu: 12 °C, 8h denně, 31 dní u zdravých mužů vedla k postupnému snižování chvění, zatímco produkce tepla zůstala zvýšená; ale neprozkoumána BAT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altLang="cs-CZ" sz="1800" dirty="0"/>
              <a:t>2) dlouhodobá expozice chladu: 15 až 16 °C, 6h denně, 10 dní; hlavní výstupní parametry: aktivace BAT – PET-CT, energetický výdej nepřímou kalorimetrií před a po expozicí chladu </a:t>
            </a:r>
            <a:r>
              <a:rPr lang="cs-CZ" altLang="cs-CZ" sz="1800" dirty="0">
                <a:sym typeface="Wingdings" panose="05000000000000000000" pitchFamily="2" charset="2"/>
              </a:rPr>
              <a:t> výrazné zvýšení BAT, výrazné zvýšení celkového E výdaje</a:t>
            </a:r>
            <a:r>
              <a:rPr lang="cs-CZ" altLang="cs-CZ" sz="1800" dirty="0"/>
              <a:t>)</a:t>
            </a:r>
            <a:endParaRPr lang="cs-CZ" altLang="cs-CZ" sz="1800" dirty="0">
              <a:cs typeface="Arial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4647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Adipocyt</a:t>
            </a:r>
          </a:p>
        </p:txBody>
      </p:sp>
      <p:sp>
        <p:nvSpPr>
          <p:cNvPr id="15363" name="Zástupný symbol pro text 4"/>
          <p:cNvSpPr>
            <a:spLocks noGrp="1"/>
          </p:cNvSpPr>
          <p:nvPr>
            <p:ph type="body" idx="1"/>
          </p:nvPr>
        </p:nvSpPr>
        <p:spPr>
          <a:xfrm>
            <a:off x="609600" y="1353344"/>
            <a:ext cx="5386917" cy="639762"/>
          </a:xfrm>
        </p:spPr>
        <p:txBody>
          <a:bodyPr/>
          <a:lstStyle/>
          <a:p>
            <a:pPr algn="ctr"/>
            <a:r>
              <a:rPr lang="cs-CZ" altLang="cs-CZ" dirty="0"/>
              <a:t>WAT</a:t>
            </a:r>
          </a:p>
        </p:txBody>
      </p:sp>
      <p:sp>
        <p:nvSpPr>
          <p:cNvPr id="15364" name="Zástupný symbol pro obsah 5"/>
          <p:cNvSpPr>
            <a:spLocks noGrp="1"/>
          </p:cNvSpPr>
          <p:nvPr>
            <p:ph sz="half" idx="2"/>
          </p:nvPr>
        </p:nvSpPr>
        <p:spPr>
          <a:xfrm>
            <a:off x="609600" y="1993106"/>
            <a:ext cx="5386917" cy="4668951"/>
          </a:xfrm>
        </p:spPr>
        <p:txBody>
          <a:bodyPr/>
          <a:lstStyle/>
          <a:p>
            <a:endParaRPr lang="cs-CZ" alt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jedna lipidová kapka, která zabírá 90 % objemu buňky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jádro stlačeno na okraj buněk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cytoplazma tvoří tenký okraj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mitochondrie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malé, protáhlé 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krátké, náhodně uspořádané kristy</a:t>
            </a:r>
            <a:endParaRPr lang="cs-CZ" alt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unilokulární adipocyty</a:t>
            </a:r>
          </a:p>
        </p:txBody>
      </p:sp>
      <p:sp>
        <p:nvSpPr>
          <p:cNvPr id="15365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6096600" y="1353344"/>
            <a:ext cx="5389033" cy="639762"/>
          </a:xfrm>
        </p:spPr>
        <p:txBody>
          <a:bodyPr/>
          <a:lstStyle/>
          <a:p>
            <a:pPr algn="ctr"/>
            <a:r>
              <a:rPr lang="cs-CZ" altLang="cs-CZ" dirty="0"/>
              <a:t>BAT</a:t>
            </a:r>
          </a:p>
        </p:txBody>
      </p:sp>
      <p:sp>
        <p:nvSpPr>
          <p:cNvPr id="15366" name="Zástupný symbol pro obsah 7"/>
          <p:cNvSpPr>
            <a:spLocks noGrp="1"/>
          </p:cNvSpPr>
          <p:nvPr>
            <p:ph sz="quarter" idx="4"/>
          </p:nvPr>
        </p:nvSpPr>
        <p:spPr>
          <a:xfrm>
            <a:off x="6193368" y="1993107"/>
            <a:ext cx="5680769" cy="4668950"/>
          </a:xfrm>
        </p:spPr>
        <p:txBody>
          <a:bodyPr/>
          <a:lstStyle/>
          <a:p>
            <a:endParaRPr lang="cs-CZ" alt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menší buňky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cytoplazma obsahuje několik lipidových kapek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kruhovité jádro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altLang="cs-CZ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mitochondrie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četné, velké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laminární kristy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obsahují  UCP-1</a:t>
            </a:r>
            <a:endParaRPr lang="cs-CZ" altLang="cs-CZ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multilokulární adipocyty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42C3378-B9E8-4C45-9F60-409D030D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BA2EC-9A4F-47B0-BFB0-8ECE4DCA9B4B}" type="slidenum">
              <a:rPr lang="cs-CZ" altLang="cs-CZ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3512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706145" y="373636"/>
            <a:ext cx="10753200" cy="451576"/>
          </a:xfrm>
        </p:spPr>
        <p:txBody>
          <a:bodyPr/>
          <a:lstStyle/>
          <a:p>
            <a:r>
              <a:rPr lang="cs-CZ" altLang="cs-CZ" dirty="0"/>
              <a:t>Vliv chladu na BAT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554182" y="825212"/>
            <a:ext cx="11125200" cy="6032788"/>
          </a:xfrm>
        </p:spPr>
        <p:txBody>
          <a:bodyPr/>
          <a:lstStyle/>
          <a:p>
            <a:r>
              <a:rPr lang="cs-CZ" altLang="cs-CZ" sz="1800" dirty="0"/>
              <a:t>expozice chladem aktivuje BAT působením na sympatická nervová vlákna</a:t>
            </a:r>
          </a:p>
          <a:p>
            <a:r>
              <a:rPr lang="cs-CZ" altLang="cs-CZ" sz="1800" dirty="0"/>
              <a:t>sympatikus inervuje hnědé adipocyty na úrovni parenchymu </a:t>
            </a:r>
          </a:p>
          <a:p>
            <a:endParaRPr lang="cs-CZ" altLang="cs-CZ" sz="1800" dirty="0"/>
          </a:p>
          <a:p>
            <a:r>
              <a:rPr lang="cs-CZ" altLang="cs-CZ" sz="1800" dirty="0"/>
              <a:t>chronická studená expozice vede k větvení noradrenergních parenchymálních vláken </a:t>
            </a:r>
            <a:r>
              <a:rPr lang="cs-CZ" altLang="cs-CZ" sz="1800" dirty="0">
                <a:sym typeface="Wingdings" panose="05000000000000000000" pitchFamily="2" charset="2"/>
              </a:rPr>
              <a:t> významně </a:t>
            </a:r>
            <a:r>
              <a:rPr lang="cs-CZ" altLang="cs-CZ" sz="1800" dirty="0"/>
              <a:t>zvyšuje sympatickou inervaci BAT</a:t>
            </a:r>
          </a:p>
          <a:p>
            <a:r>
              <a:rPr lang="cs-CZ" altLang="cs-CZ" sz="1800" b="1" dirty="0"/>
              <a:t>M2 makrofágy </a:t>
            </a:r>
            <a:r>
              <a:rPr lang="cs-CZ" altLang="cs-CZ" sz="1800" dirty="0"/>
              <a:t>vylučují </a:t>
            </a:r>
            <a:r>
              <a:rPr lang="cs-CZ" altLang="cs-CZ" sz="1800" b="1" dirty="0"/>
              <a:t>katecholaminy</a:t>
            </a:r>
            <a:r>
              <a:rPr lang="cs-CZ" altLang="cs-CZ" sz="1800" dirty="0"/>
              <a:t>, které </a:t>
            </a:r>
            <a:r>
              <a:rPr lang="cs-CZ" altLang="cs-CZ" sz="1800" b="1" dirty="0"/>
              <a:t>zvyšují katabolismus </a:t>
            </a:r>
            <a:r>
              <a:rPr lang="cs-CZ" altLang="cs-CZ" sz="1800" dirty="0"/>
              <a:t>a udržují termoregulační funkce během expozice za studena</a:t>
            </a:r>
          </a:p>
          <a:p>
            <a:endParaRPr lang="cs-CZ" altLang="cs-CZ" sz="1800" dirty="0"/>
          </a:p>
        </p:txBody>
      </p:sp>
      <p:pic>
        <p:nvPicPr>
          <p:cNvPr id="73732" name="Zástupný symbol pro obsah 3" descr="cold expos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1" y="3790468"/>
            <a:ext cx="5444836" cy="306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EA58FE2-A5CA-47AB-8A96-DB48A75BF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5400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Browning I.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>
          <a:xfrm>
            <a:off x="411678" y="1399186"/>
            <a:ext cx="11061522" cy="4471027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dirty="0"/>
              <a:t>nadbytečná WAT – nepříznivé účinky na metabolické zdraví</a:t>
            </a:r>
            <a:endParaRPr lang="cs-CZ" dirty="0"/>
          </a:p>
          <a:p>
            <a:pPr marL="251460" indent="-179705"/>
            <a:r>
              <a:rPr lang="cs-CZ" altLang="cs-CZ" sz="2000" dirty="0"/>
              <a:t>expozice teplem, stárnutí a obezita </a:t>
            </a:r>
            <a:r>
              <a:rPr lang="cs-CZ" altLang="cs-CZ" sz="2000" dirty="0">
                <a:sym typeface="Wingdings" panose="05000000000000000000" pitchFamily="2" charset="2"/>
              </a:rPr>
              <a:t> „whitening“</a:t>
            </a:r>
            <a:endParaRPr lang="cs-CZ" altLang="cs-CZ" sz="2000" dirty="0">
              <a:cs typeface="Arial"/>
            </a:endParaRPr>
          </a:p>
          <a:p>
            <a:pPr marL="503555" lvl="1" indent="-179705"/>
            <a:endParaRPr lang="cs-CZ" altLang="cs-CZ" sz="1600" b="1" dirty="0">
              <a:cs typeface="Arial"/>
            </a:endParaRPr>
          </a:p>
          <a:p>
            <a:pPr marL="251460" indent="-179705"/>
            <a:r>
              <a:rPr lang="cs-CZ" altLang="cs-CZ" sz="2000" dirty="0"/>
              <a:t>stimulace vývoje béžových adipocytů ve WAT (tzv. „</a:t>
            </a:r>
            <a:r>
              <a:rPr lang="cs-CZ" altLang="cs-CZ" sz="2000" b="1" dirty="0"/>
              <a:t>browning</a:t>
            </a:r>
            <a:r>
              <a:rPr lang="cs-CZ" altLang="cs-CZ" sz="2000" dirty="0"/>
              <a:t>") má potenciál naklonit energetickou rovnováhu od skladování k výdeji</a:t>
            </a:r>
            <a:r>
              <a:rPr lang="cs-CZ" altLang="cs-CZ" sz="2000" dirty="0">
                <a:sym typeface="Wingdings" panose="05000000000000000000" pitchFamily="2" charset="2"/>
              </a:rPr>
              <a:t> </a:t>
            </a:r>
            <a:endParaRPr lang="cs-CZ" altLang="cs-CZ" sz="20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strategie, která slibuje boj proti rostoucí epidemii obezity a metabolickému syndromu</a:t>
            </a:r>
            <a:endParaRPr lang="cs-CZ" altLang="cs-CZ" sz="18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intenzivní výzkum</a:t>
            </a:r>
            <a:endParaRPr lang="cs-CZ" altLang="cs-CZ" sz="1800" dirty="0">
              <a:cs typeface="Arial"/>
            </a:endParaRPr>
          </a:p>
          <a:p>
            <a:pPr marL="503555" lvl="1" indent="-179705"/>
            <a:r>
              <a:rPr lang="cs-CZ" altLang="cs-CZ" sz="1800" dirty="0">
                <a:cs typeface="Arial"/>
              </a:rPr>
              <a:t>řada perspektivních možností ovlivnění X zatím nízká úspěšnost</a:t>
            </a:r>
          </a:p>
          <a:p>
            <a:pPr marL="251460" indent="-179705">
              <a:buNone/>
            </a:pPr>
            <a:endParaRPr lang="cs-CZ" altLang="cs-CZ" sz="2000" dirty="0"/>
          </a:p>
          <a:p>
            <a:pPr marL="251460" indent="-179705"/>
            <a:r>
              <a:rPr lang="cs-CZ" altLang="cs-CZ" sz="2000" dirty="0"/>
              <a:t>dle výzkumů na myších: aktivace BAT má příznivé účinky na:</a:t>
            </a:r>
            <a:endParaRPr lang="cs-CZ" altLang="cs-CZ" sz="2000" dirty="0">
              <a:cs typeface="Arial"/>
            </a:endParaRPr>
          </a:p>
          <a:p>
            <a:pPr marL="503555" lvl="1" indent="-179705"/>
            <a:r>
              <a:rPr lang="cs-CZ" altLang="cs-CZ" sz="1800" dirty="0"/>
              <a:t>adipozitu, inzulinovou rezistenci a hyperlipidemii</a:t>
            </a:r>
            <a:endParaRPr lang="cs-CZ" altLang="cs-CZ" sz="18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B914AF-CE43-4C67-9E22-72040840C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0222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researchgate.net/profile/Alexandra_Paul3/publication/324476714/figure/fig6/AS:614524717629448@1523525518638/Browning-Whitening-of-WAT-A-The-number-of-beige-adipocytes-in-WAT-can-be-increase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0473" y="706721"/>
            <a:ext cx="7667636" cy="577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43544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Hlavní regulátory hnědnutí</a:t>
            </a:r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>
          <a:xfrm>
            <a:off x="534475" y="1428750"/>
            <a:ext cx="10307314" cy="542925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1800" dirty="0"/>
              <a:t>chronická expozice chladu</a:t>
            </a:r>
            <a:endParaRPr lang="cs-CZ" sz="1800" dirty="0"/>
          </a:p>
          <a:p>
            <a:pPr marL="251460" indent="-179705"/>
            <a:r>
              <a:rPr lang="cs-CZ" altLang="cs-CZ" sz="1800" dirty="0"/>
              <a:t>fyzická aktivita zvyšuje hnědnutí WAT a výdej energie</a:t>
            </a:r>
            <a:endParaRPr lang="cs-CZ" sz="18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b="1" dirty="0"/>
              <a:t>agonista PPAR</a:t>
            </a:r>
            <a:r>
              <a:rPr lang="el-GR" altLang="cs-CZ" sz="1800" b="1" dirty="0"/>
              <a:t>γ </a:t>
            </a:r>
            <a:r>
              <a:rPr lang="el-GR" altLang="cs-CZ" sz="1800" dirty="0"/>
              <a:t>(</a:t>
            </a:r>
            <a:r>
              <a:rPr lang="cs-CZ" altLang="cs-CZ" sz="1800" dirty="0"/>
              <a:t>agonista peroxizomálně aktivovaného receptoru </a:t>
            </a:r>
            <a:r>
              <a:rPr lang="el-GR" altLang="cs-CZ" sz="1800" dirty="0"/>
              <a:t>γ) </a:t>
            </a:r>
            <a:endParaRPr lang="cs-CZ" altLang="cs-CZ" sz="1800" dirty="0"/>
          </a:p>
          <a:p>
            <a:pPr marL="251460" indent="-179705"/>
            <a:r>
              <a:rPr lang="cs-CZ" altLang="cs-CZ" sz="1800" b="1" dirty="0"/>
              <a:t>PGC-1</a:t>
            </a:r>
            <a:r>
              <a:rPr lang="cs-CZ" altLang="cs-CZ" sz="1800" dirty="0"/>
              <a:t>α – koaktivátor PPAR</a:t>
            </a:r>
            <a:r>
              <a:rPr lang="el-GR" altLang="cs-CZ" sz="1800" dirty="0"/>
              <a:t>γ 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b="1" dirty="0"/>
              <a:t>PRDM16 (PR domain containing 16)</a:t>
            </a:r>
            <a:r>
              <a:rPr lang="cs-CZ" altLang="cs-CZ" sz="1800" dirty="0"/>
              <a:t> – determinující faktor hnědnutí</a:t>
            </a:r>
            <a:endParaRPr lang="cs-CZ" altLang="cs-CZ" sz="1800" dirty="0">
              <a:cs typeface="Arial"/>
            </a:endParaRPr>
          </a:p>
          <a:p>
            <a:pPr marL="71755" indent="0">
              <a:lnSpc>
                <a:spcPct val="100000"/>
              </a:lnSpc>
              <a:buNone/>
            </a:pP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b="1" dirty="0"/>
              <a:t>irisin</a:t>
            </a:r>
            <a:r>
              <a:rPr lang="cs-CZ" altLang="cs-CZ" sz="1800" dirty="0"/>
              <a:t> (hormonální stimul – myokin)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cs-CZ" altLang="cs-CZ" sz="1800" b="1" dirty="0"/>
              <a:t>FGF21</a:t>
            </a:r>
            <a:r>
              <a:rPr lang="cs-CZ" altLang="cs-CZ" sz="1800" dirty="0"/>
              <a:t> (fibroblastový růstový faktor 21 ) - působí autokrinním a parakrinním způsobem </a:t>
            </a:r>
            <a:r>
              <a:rPr lang="cs-CZ" altLang="cs-CZ" sz="1800" dirty="0">
                <a:sym typeface="Wingdings" panose="05000000000000000000" pitchFamily="2" charset="2"/>
              </a:rPr>
              <a:t> </a:t>
            </a:r>
            <a:r>
              <a:rPr lang="cs-CZ" altLang="cs-CZ" sz="1800" dirty="0"/>
              <a:t>zvýšení hnědnutí WAT</a:t>
            </a:r>
            <a:endParaRPr lang="cs-CZ" altLang="cs-CZ" sz="1800" dirty="0">
              <a:cs typeface="Arial"/>
            </a:endParaRPr>
          </a:p>
          <a:p>
            <a:pPr marL="251460" indent="-179705"/>
            <a:r>
              <a:rPr lang="el-GR" altLang="cs-CZ" sz="1800" b="1" dirty="0"/>
              <a:t>β-</a:t>
            </a:r>
            <a:r>
              <a:rPr lang="cs-CZ" altLang="cs-CZ" sz="1800" b="1" dirty="0"/>
              <a:t>adrenergní stimulace </a:t>
            </a:r>
            <a:r>
              <a:rPr lang="cs-CZ" altLang="cs-CZ" sz="1800" dirty="0"/>
              <a:t>(farmakologická léčba)</a:t>
            </a:r>
          </a:p>
          <a:p>
            <a:pPr marL="251460" indent="-179705"/>
            <a:endParaRPr lang="cs-CZ" altLang="cs-CZ" sz="1800" dirty="0"/>
          </a:p>
          <a:p>
            <a:pPr marL="251460" indent="-179705"/>
            <a:r>
              <a:rPr lang="cs-CZ" altLang="cs-CZ" sz="1800" dirty="0">
                <a:cs typeface="Arial"/>
              </a:rPr>
              <a:t>Aktivní výzkum ve snaze najít další induktory hnědnutí – farmakoterapie  obezity</a:t>
            </a:r>
          </a:p>
          <a:p>
            <a:pPr marL="251460" indent="-179705">
              <a:buFont typeface="Arial" panose="020B0604020202020204" pitchFamily="34" charset="0"/>
              <a:buNone/>
            </a:pPr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16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E8A111-E30F-4333-B303-BA4253425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1746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Browning II.</a:t>
            </a:r>
          </a:p>
        </p:txBody>
      </p:sp>
      <p:sp>
        <p:nvSpPr>
          <p:cNvPr id="78851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cs-CZ" altLang="cs-CZ" sz="2000" dirty="0"/>
              <a:t>WAT  </a:t>
            </a:r>
            <a:r>
              <a:rPr lang="cs-CZ" altLang="cs-CZ" sz="2000" dirty="0">
                <a:sym typeface="Wingdings" panose="05000000000000000000" pitchFamily="2" charset="2"/>
              </a:rPr>
              <a:t> </a:t>
            </a:r>
            <a:r>
              <a:rPr lang="cs-CZ" altLang="cs-CZ" sz="2000" dirty="0"/>
              <a:t>vystavení určitému podnětu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cs-CZ" altLang="cs-CZ" sz="2000" dirty="0"/>
              <a:t> tendence převzít fenotyp BAT</a:t>
            </a:r>
          </a:p>
          <a:p>
            <a:endParaRPr lang="cs-CZ" altLang="cs-CZ" sz="2000" dirty="0"/>
          </a:p>
        </p:txBody>
      </p:sp>
      <p:pic>
        <p:nvPicPr>
          <p:cNvPr id="78852" name="Obrázek 6" descr="trio_of_f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2786063"/>
            <a:ext cx="6357937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96804F5-E02D-4AB6-B390-403191B95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0278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Browning III.</a:t>
            </a:r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>
          <a:xfrm>
            <a:off x="534737" y="1411515"/>
            <a:ext cx="10480841" cy="525780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altLang="cs-CZ" sz="2000" b="1" dirty="0"/>
              <a:t>v bazálním stavu  </a:t>
            </a:r>
            <a:r>
              <a:rPr lang="cs-CZ" altLang="cs-CZ" sz="2000" dirty="0"/>
              <a:t>mají béžové adipocyty nízkou termogenetickou aktivitu a malé množství mitochondrií</a:t>
            </a:r>
            <a:endParaRPr lang="cs-CZ" dirty="0"/>
          </a:p>
          <a:p>
            <a:pPr marL="251460" indent="-179705"/>
            <a:r>
              <a:rPr lang="cs-CZ" altLang="cs-CZ" sz="2000" b="1" dirty="0"/>
              <a:t>po aktivaci </a:t>
            </a:r>
            <a:r>
              <a:rPr lang="cs-CZ" altLang="cs-CZ" sz="2000" dirty="0"/>
              <a:t>mají mnoho biochemických a morfologických vlastností BAT:</a:t>
            </a:r>
            <a:endParaRPr lang="cs-CZ" altLang="cs-CZ" sz="2000" dirty="0">
              <a:cs typeface="Arial"/>
            </a:endParaRPr>
          </a:p>
          <a:p>
            <a:pPr marL="503555" lvl="1" indent="-179705">
              <a:lnSpc>
                <a:spcPct val="150000"/>
              </a:lnSpc>
            </a:pPr>
            <a:r>
              <a:rPr lang="cs-CZ" altLang="cs-CZ" sz="1800" dirty="0"/>
              <a:t> přítomnost multilokulárních lipidových kapiček a mnohočetných mitochondrií </a:t>
            </a:r>
            <a:endParaRPr lang="cs-CZ" altLang="cs-CZ" sz="1800" dirty="0">
              <a:cs typeface="Arial"/>
            </a:endParaRPr>
          </a:p>
          <a:p>
            <a:pPr marL="414655" indent="-342900">
              <a:buFont typeface="Wingdings" panose="05000000000000000000" pitchFamily="2" charset="2"/>
              <a:buChar char="à"/>
            </a:pPr>
            <a:r>
              <a:rPr lang="cs-CZ" altLang="cs-CZ" sz="2000" dirty="0"/>
              <a:t>při plné stimulaci vyjadřují podobné hladiny UCP-1 jako hnědé adipocyty</a:t>
            </a:r>
            <a:endParaRPr lang="cs-CZ" altLang="cs-CZ" sz="2000" dirty="0">
              <a:cs typeface="Arial"/>
            </a:endParaRPr>
          </a:p>
          <a:p>
            <a:pPr marL="251460" indent="-179705"/>
            <a:endParaRPr lang="cs-CZ" altLang="cs-CZ" sz="2000" dirty="0">
              <a:cs typeface="Arial"/>
            </a:endParaRPr>
          </a:p>
          <a:p>
            <a:pPr marL="251460" indent="-179705">
              <a:buNone/>
            </a:pPr>
            <a:r>
              <a:rPr lang="cs-CZ" altLang="cs-CZ" sz="2000" b="1" dirty="0"/>
              <a:t>reverzibilní transdiferenciace 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>
                <a:sym typeface="Wingdings" panose="05000000000000000000" pitchFamily="2" charset="2"/>
              </a:rPr>
              <a:t>expozice teplem – změna opět na adipocyty fenotypicky podobné WAT</a:t>
            </a:r>
            <a:endParaRPr lang="cs-CZ" altLang="cs-CZ" sz="2000" dirty="0">
              <a:cs typeface="Arial"/>
            </a:endParaRPr>
          </a:p>
          <a:p>
            <a:pPr marL="251460" indent="-179705"/>
            <a:r>
              <a:rPr lang="cs-CZ" altLang="cs-CZ" sz="2000" dirty="0">
                <a:sym typeface="Wingdings" panose="05000000000000000000" pitchFamily="2" charset="2"/>
              </a:rPr>
              <a:t>opětovné vystavení chladu zahrnovalo návrat k fenotypu BAT s UCP-1</a:t>
            </a:r>
            <a:endParaRPr lang="cs-CZ" altLang="cs-CZ" sz="2000" dirty="0">
              <a:cs typeface="Arial"/>
              <a:sym typeface="Wingdings" panose="05000000000000000000" pitchFamily="2" charset="2"/>
            </a:endParaRPr>
          </a:p>
          <a:p>
            <a:pPr marL="251460" indent="-179705"/>
            <a:r>
              <a:rPr lang="cs-CZ" altLang="cs-CZ" sz="2000" dirty="0">
                <a:cs typeface="Arial"/>
              </a:rPr>
              <a:t>opakovaná aktivace po předchozím vystavení chladu velice účinná (epigenetické změny?)</a:t>
            </a:r>
          </a:p>
          <a:p>
            <a:pPr marL="251460" indent="-179705"/>
            <a:r>
              <a:rPr lang="cs-CZ" altLang="cs-CZ" sz="2000" dirty="0">
                <a:cs typeface="Arial"/>
              </a:rPr>
              <a:t>zachování fenotypu a metabolické aktivity i po ztrátě UCP-1 ?</a:t>
            </a:r>
          </a:p>
          <a:p>
            <a:pPr marL="71755" indent="0">
              <a:buNone/>
            </a:pPr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4EEF9C9-F3CB-4C42-BAC2-286D52261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35552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233FE-95AF-04D5-9CB2-A12F68D9E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>
            <a:extLst>
              <a:ext uri="{FF2B5EF4-FFF2-40B4-BE49-F238E27FC236}">
                <a16:creationId xmlns:a16="http://schemas.microsoft.com/office/drawing/2014/main" id="{5201E6AB-D181-B532-158E-87A48D3E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Browning IV.</a:t>
            </a:r>
          </a:p>
        </p:txBody>
      </p:sp>
      <p:sp>
        <p:nvSpPr>
          <p:cNvPr id="80899" name="Zástupný symbol pro obsah 2">
            <a:extLst>
              <a:ext uri="{FF2B5EF4-FFF2-40B4-BE49-F238E27FC236}">
                <a16:creationId xmlns:a16="http://schemas.microsoft.com/office/drawing/2014/main" id="{8ACE6ECB-4C4A-263B-05C2-2FA7DD9C4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37" y="1411515"/>
            <a:ext cx="10480841" cy="5257800"/>
          </a:xfrm>
        </p:spPr>
        <p:txBody>
          <a:bodyPr vert="horz" lIns="0" tIns="0" rIns="0" bIns="0" rtlCol="0" anchor="t">
            <a:noAutofit/>
          </a:bodyPr>
          <a:lstStyle/>
          <a:p>
            <a:pPr marL="414655" indent="-342900"/>
            <a:r>
              <a:rPr lang="el-GR" altLang="cs-CZ" sz="1800" dirty="0"/>
              <a:t>β-</a:t>
            </a:r>
            <a:r>
              <a:rPr lang="cs-CZ" altLang="cs-CZ" sz="1800" dirty="0"/>
              <a:t>adrenergní stimulace je kromě fyziologických situací či cílené stimulace léky relevantní také při </a:t>
            </a:r>
            <a:r>
              <a:rPr lang="cs-CZ" altLang="cs-CZ" sz="1800" b="1" dirty="0"/>
              <a:t>hyperkatabolických stavech</a:t>
            </a:r>
          </a:p>
          <a:p>
            <a:pPr marL="414655" indent="-342900"/>
            <a:r>
              <a:rPr lang="cs-CZ" altLang="cs-CZ" sz="1800" dirty="0">
                <a:cs typeface="Arial"/>
              </a:rPr>
              <a:t>Akutní systémový zánět a cytokinová bouře při vážných klinických stavech (popáleniny, sepse, kachexie) jsou doprovázeny </a:t>
            </a:r>
            <a:r>
              <a:rPr lang="cs-CZ" altLang="cs-CZ" sz="1800" b="1" dirty="0">
                <a:cs typeface="Arial"/>
              </a:rPr>
              <a:t>významným browningem</a:t>
            </a:r>
            <a:r>
              <a:rPr lang="cs-CZ" altLang="cs-CZ" sz="1800" dirty="0">
                <a:cs typeface="Arial"/>
              </a:rPr>
              <a:t> napříč většinou adipózních dep</a:t>
            </a:r>
          </a:p>
          <a:p>
            <a:pPr marL="414655" indent="-342900"/>
            <a:r>
              <a:rPr lang="cs-CZ" altLang="cs-CZ" sz="1800" dirty="0">
                <a:cs typeface="Arial"/>
              </a:rPr>
              <a:t>Do určité míry fyziologická mobilizace tukových zásob, zvýšená aktivace UCP-1 však vede ke ztrátovému metabolismu tuků a prohloubení katabolismu (</a:t>
            </a:r>
            <a:r>
              <a:rPr lang="cs-CZ" altLang="cs-CZ" sz="1800" dirty="0">
                <a:sym typeface="Wingdings" panose="05000000000000000000" pitchFamily="2" charset="2"/>
              </a:rPr>
              <a:t></a:t>
            </a:r>
            <a:r>
              <a:rPr lang="cs-CZ" altLang="cs-CZ" sz="1800" dirty="0">
                <a:cs typeface="Arial"/>
              </a:rPr>
              <a:t> zvýšení energetické potřeby)</a:t>
            </a:r>
          </a:p>
          <a:p>
            <a:pPr marL="414655" indent="-342900"/>
            <a:r>
              <a:rPr lang="cs-CZ" altLang="cs-CZ" sz="1800" dirty="0">
                <a:cs typeface="Arial"/>
              </a:rPr>
              <a:t>Mobilizace FFA také může vést k lipotoxicitě a prohloubení inzulinové rezistence u hyperkatabolických stavů (primárním faktorem však akutní zánět)</a:t>
            </a:r>
          </a:p>
          <a:p>
            <a:pPr marL="414655" indent="-342900"/>
            <a:r>
              <a:rPr lang="cs-CZ" altLang="cs-CZ" sz="1800" dirty="0">
                <a:cs typeface="Arial"/>
              </a:rPr>
              <a:t>Extrémní browning lze tedy považovat za patologický – otázka rovnováhy</a:t>
            </a:r>
          </a:p>
          <a:p>
            <a:pPr marL="414655" indent="-342900"/>
            <a:r>
              <a:rPr lang="cs-CZ" altLang="cs-CZ" sz="1800" dirty="0">
                <a:cs typeface="Arial"/>
              </a:rPr>
              <a:t>Naopak chronický zánět a </a:t>
            </a:r>
            <a:r>
              <a:rPr lang="el-GR" altLang="cs-CZ" sz="1800" dirty="0"/>
              <a:t>β-</a:t>
            </a:r>
            <a:r>
              <a:rPr lang="cs-CZ" altLang="cs-CZ" sz="1800" dirty="0"/>
              <a:t>adrenergní stimulace u obezity (+ věk?) vedou k downregulaci </a:t>
            </a:r>
            <a:r>
              <a:rPr lang="el-GR" altLang="cs-CZ" sz="1800" dirty="0"/>
              <a:t>β-</a:t>
            </a:r>
            <a:r>
              <a:rPr lang="cs-CZ" altLang="cs-CZ" sz="1800" dirty="0"/>
              <a:t>adrenergních receptorů a narušení signalizace (homestatický posun), vedoucí k narušení termogeneze a procesu mobilizace lipidů </a:t>
            </a:r>
            <a:r>
              <a:rPr lang="cs-CZ" altLang="cs-CZ" sz="1800" dirty="0">
                <a:sym typeface="Wingdings" panose="05000000000000000000" pitchFamily="2" charset="2"/>
              </a:rPr>
              <a:t> koncept </a:t>
            </a:r>
            <a:r>
              <a:rPr lang="cs-CZ" altLang="cs-CZ" sz="1800" b="1" dirty="0">
                <a:sym typeface="Wingdings" panose="05000000000000000000" pitchFamily="2" charset="2"/>
              </a:rPr>
              <a:t>katecholaminové rezistence </a:t>
            </a:r>
            <a:r>
              <a:rPr lang="cs-CZ" altLang="cs-CZ" sz="1800" dirty="0">
                <a:sym typeface="Wingdings" panose="05000000000000000000" pitchFamily="2" charset="2"/>
              </a:rPr>
              <a:t>(viz další přednášky)</a:t>
            </a:r>
            <a:endParaRPr lang="cs-CZ" altLang="cs-CZ" sz="1800" dirty="0">
              <a:cs typeface="Arial"/>
            </a:endParaRPr>
          </a:p>
          <a:p>
            <a:pPr marL="414655" indent="-342900"/>
            <a:endParaRPr lang="cs-CZ" altLang="cs-CZ" sz="2000" dirty="0">
              <a:cs typeface="Arial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4C17FAB-0908-8397-2640-44FCB6D1E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7289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algn="ctr"/>
            <a:r>
              <a:rPr lang="cs-CZ" altLang="cs-CZ" sz="2800" dirty="0"/>
              <a:t>Zvýšení clearance a využití živin hnědými a béžovými adipocyty by mohlo snížit přebytek TAG a glukózy</a:t>
            </a:r>
            <a:endParaRPr lang="cs-CZ" dirty="0"/>
          </a:p>
        </p:txBody>
      </p:sp>
      <p:pic>
        <p:nvPicPr>
          <p:cNvPr id="82947" name="Zástupný symbol pro obsah 3" descr="bezova_T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57388"/>
            <a:ext cx="9144000" cy="4900612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2C28E99-0A2A-4302-8A9A-6A2CF8490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825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EC3C3A5-BB9E-5F76-B0D6-D4F76E46C5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02" y="68263"/>
            <a:ext cx="10261795" cy="6721475"/>
          </a:xfrm>
          <a:noFill/>
        </p:spPr>
      </p:pic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C1052435-4549-7FF9-972C-913C4FC777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78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052928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Růžová tuková tkáň</a:t>
            </a: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>
          <a:xfrm>
            <a:off x="429491" y="1302327"/>
            <a:ext cx="11582400" cy="5269923"/>
          </a:xfrm>
        </p:spPr>
        <p:txBody>
          <a:bodyPr/>
          <a:lstStyle/>
          <a:p>
            <a:r>
              <a:rPr lang="cs-CZ" altLang="cs-CZ" sz="2000" dirty="0"/>
              <a:t>alveolární epiteliální buňky mléčné žlázy</a:t>
            </a:r>
          </a:p>
          <a:p>
            <a:r>
              <a:rPr lang="cs-CZ" altLang="cs-CZ" sz="2000" dirty="0"/>
              <a:t>pravděpodobně vycházejí z transdiferenciace subkutánních bílých adipocytů</a:t>
            </a:r>
          </a:p>
          <a:p>
            <a:endParaRPr lang="cs-CZ" altLang="cs-CZ" sz="2000" dirty="0"/>
          </a:p>
          <a:p>
            <a:r>
              <a:rPr lang="cs-CZ" altLang="cs-CZ" sz="2000" dirty="0"/>
              <a:t>úkolem je </a:t>
            </a:r>
            <a:r>
              <a:rPr lang="cs-CZ" altLang="cs-CZ" sz="2000" b="1" dirty="0"/>
              <a:t>produkovat a vylučovat mléko</a:t>
            </a:r>
          </a:p>
          <a:p>
            <a:r>
              <a:rPr lang="cs-CZ" altLang="cs-CZ" sz="2000" dirty="0"/>
              <a:t>identifikována v myších podkožních tukových depech během těhotenství a laktace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b="1" dirty="0"/>
              <a:t>růžové adipocyty</a:t>
            </a:r>
            <a:r>
              <a:rPr lang="cs-CZ" altLang="cs-CZ" sz="2000" dirty="0"/>
              <a:t>: </a:t>
            </a:r>
          </a:p>
          <a:p>
            <a:pPr lvl="1"/>
            <a:r>
              <a:rPr lang="cs-CZ" altLang="cs-CZ" sz="1800" dirty="0"/>
              <a:t>vznikají výhradně v ženských podkožních depech během těhotenství a laktace - </a:t>
            </a:r>
            <a:r>
              <a:rPr lang="cs-CZ" altLang="cs-CZ" sz="1800" b="1" dirty="0"/>
              <a:t>alveologeneze</a:t>
            </a:r>
          </a:p>
          <a:p>
            <a:pPr lvl="1"/>
            <a:r>
              <a:rPr lang="cs-CZ" altLang="cs-CZ" sz="1800" dirty="0"/>
              <a:t>splňují definici adipocytu (schopnost uchovat velké množství lipidů)</a:t>
            </a:r>
          </a:p>
          <a:p>
            <a:pPr lvl="1"/>
            <a:r>
              <a:rPr lang="cs-CZ" altLang="cs-CZ" sz="1800" dirty="0"/>
              <a:t>mléčná žláza je v těhotenství a laktaci zbarvená do růžova (i na makroskopické úrovni)</a:t>
            </a:r>
          </a:p>
          <a:p>
            <a:endParaRPr lang="cs-CZ" altLang="cs-CZ" sz="2000" dirty="0"/>
          </a:p>
          <a:p>
            <a:r>
              <a:rPr lang="cs-CZ" altLang="cs-CZ" sz="2000" dirty="0"/>
              <a:t>růžové adipocyty, kromě mléčných složek, vylučují </a:t>
            </a:r>
            <a:r>
              <a:rPr lang="cs-CZ" altLang="cs-CZ" sz="2000" b="1" dirty="0"/>
              <a:t>leptin</a:t>
            </a:r>
          </a:p>
          <a:p>
            <a:pPr lvl="1"/>
            <a:r>
              <a:rPr lang="cs-CZ" altLang="cs-CZ" sz="1800" dirty="0"/>
              <a:t>zřejmě hraje důležitou roli při regulace pocitu sytosti u mláďat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088F76-8281-466C-8888-511C88C2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22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1E1032-89D0-4E21-A182-8BA3E80AE6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6C788C-83A9-4233-80EB-43FB52A4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a typeface="+mj-lt"/>
                <a:cs typeface="+mj-lt"/>
              </a:rPr>
              <a:t>Bílý a hnědý adipocyt</a:t>
            </a:r>
            <a:endParaRPr lang="cs-CZ" dirty="0"/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98E50172-3D6E-4BDD-87CC-E68DEBA23F9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20000" y="2034275"/>
            <a:ext cx="5219998" cy="3474457"/>
          </a:xfr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BA13E686-4B61-0C4C-531B-5F63E90AAE12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75" y="1837093"/>
            <a:ext cx="5219700" cy="3869613"/>
          </a:xfrm>
        </p:spPr>
      </p:pic>
    </p:spTree>
    <p:extLst>
      <p:ext uri="{BB962C8B-B14F-4D97-AF65-F5344CB8AC3E}">
        <p14:creationId xmlns:p14="http://schemas.microsoft.com/office/powerpoint/2010/main" val="26256537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Vývoj alveolů mléčné žlázy</a:t>
            </a:r>
          </a:p>
        </p:txBody>
      </p:sp>
      <p:sp>
        <p:nvSpPr>
          <p:cNvPr id="87043" name="Zástupný symbol pro obsah 2"/>
          <p:cNvSpPr>
            <a:spLocks noGrp="1"/>
          </p:cNvSpPr>
          <p:nvPr>
            <p:ph idx="1"/>
          </p:nvPr>
        </p:nvSpPr>
        <p:spPr>
          <a:xfrm>
            <a:off x="719999" y="1343459"/>
            <a:ext cx="10626873" cy="5098905"/>
          </a:xfrm>
        </p:spPr>
        <p:txBody>
          <a:bodyPr/>
          <a:lstStyle/>
          <a:p>
            <a:r>
              <a:rPr lang="cs-CZ" altLang="cs-CZ" sz="2000" dirty="0"/>
              <a:t>během těhotenství alveoly postupně nahrazují tukovou tkáň</a:t>
            </a:r>
          </a:p>
          <a:p>
            <a:r>
              <a:rPr lang="cs-CZ" altLang="cs-CZ" sz="2000" dirty="0"/>
              <a:t>alveoly mléčné žlázy se vyvíjejí ve dvou fázích dvěma různými mechanismy: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první fáze těhotenství</a:t>
            </a:r>
            <a:r>
              <a:rPr lang="cs-CZ" altLang="cs-CZ" sz="2000" dirty="0"/>
              <a:t>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alveoly tvořeny epiteliálními buňkami, které by mohly pocházet z proliferace kmenových buněk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postrádají cytoplazmatické kapénky lipidů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subkutánní tuk se zmenšuje postupně</a:t>
            </a:r>
          </a:p>
          <a:p>
            <a:endParaRPr lang="cs-CZ" altLang="cs-CZ" sz="2000" dirty="0"/>
          </a:p>
          <a:p>
            <a:r>
              <a:rPr lang="cs-CZ" altLang="cs-CZ" sz="2000" b="1" dirty="0"/>
              <a:t>druhé stadium těhotenství 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alveoly složeny z epiteliálních buněk s tukem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/>
              <a:t>podkožní adipocyty postupně získají epiteliální vlastnosti, pravděpodobně pod hormonálními stimuly </a:t>
            </a:r>
            <a:endParaRPr lang="cs-CZ" altLang="cs-CZ" sz="1800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cs-CZ" altLang="cs-CZ" sz="1800" dirty="0"/>
              <a:t>agregují s růžovými adipocyty a s myoepiteliálními buňkami za vzniku alveolů sekretujících mléko 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altLang="cs-CZ" sz="2000" dirty="0"/>
          </a:p>
          <a:p>
            <a:pPr>
              <a:buFont typeface="Wingdings" panose="05000000000000000000" pitchFamily="2" charset="2"/>
              <a:buChar char="à"/>
            </a:pPr>
            <a:endParaRPr lang="cs-CZ" altLang="cs-CZ" sz="2000" dirty="0"/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A73BD6-747B-45A6-A95C-A409A6B98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1627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69759CE-3001-83B1-5312-1304DAAA3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20" y="333829"/>
            <a:ext cx="9389539" cy="5733142"/>
          </a:xfr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73C91E-81CB-1303-FED4-2415902B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81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540885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Růžová tuková tkáň II.</a:t>
            </a: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0201"/>
            <a:ext cx="9948000" cy="4525963"/>
          </a:xfrm>
        </p:spPr>
        <p:txBody>
          <a:bodyPr/>
          <a:lstStyle/>
          <a:p>
            <a:endParaRPr lang="cs-CZ" altLang="cs-CZ" sz="2000" dirty="0"/>
          </a:p>
          <a:p>
            <a:r>
              <a:rPr lang="cs-CZ" altLang="cs-CZ" sz="2000" b="1" dirty="0"/>
              <a:t>výzkum karcinomu prsu: </a:t>
            </a:r>
          </a:p>
          <a:p>
            <a:endParaRPr lang="cs-CZ" altLang="cs-CZ" sz="2000" dirty="0"/>
          </a:p>
          <a:p>
            <a:r>
              <a:rPr lang="cs-CZ" altLang="cs-CZ" sz="2000" dirty="0"/>
              <a:t>reverzibilní transdiferenciace white-to-pink by mohla osvětlit biologii karcinomu prsu</a:t>
            </a:r>
          </a:p>
          <a:p>
            <a:endParaRPr lang="cs-CZ" altLang="cs-CZ" sz="2000" dirty="0"/>
          </a:p>
          <a:p>
            <a:r>
              <a:rPr lang="cs-CZ" altLang="cs-CZ" sz="2000" dirty="0"/>
              <a:t>dle studií ztráta exprese PPAR</a:t>
            </a:r>
            <a:r>
              <a:rPr lang="el-GR" altLang="cs-CZ" sz="2000" dirty="0"/>
              <a:t>γ </a:t>
            </a:r>
            <a:r>
              <a:rPr lang="cs-CZ" altLang="cs-CZ" sz="2000" dirty="0"/>
              <a:t>buňkami sekrečních epiteliálních mléčných žláz vytváří vhodné prostředí pro vývoj karcinomu prsu</a:t>
            </a:r>
          </a:p>
          <a:p>
            <a:endParaRPr lang="cs-CZ" altLang="cs-CZ" sz="2000" dirty="0"/>
          </a:p>
          <a:p>
            <a:r>
              <a:rPr lang="cs-CZ" altLang="cs-CZ" sz="2000" dirty="0"/>
              <a:t>PPAR</a:t>
            </a:r>
            <a:r>
              <a:rPr lang="el-GR" altLang="cs-CZ" sz="2000" dirty="0"/>
              <a:t>γ </a:t>
            </a:r>
            <a:r>
              <a:rPr lang="cs-CZ" altLang="cs-CZ" sz="2000" dirty="0"/>
              <a:t>je klíčovým faktorem pink-to-white diferenciaci in vitro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ACD35C-9490-4101-9E9C-B457DA2C8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76229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Plasticita tukové tkáně I.</a:t>
            </a: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>
          <a:xfrm>
            <a:off x="595745" y="1171576"/>
            <a:ext cx="10072255" cy="5298497"/>
          </a:xfrm>
        </p:spPr>
        <p:txBody>
          <a:bodyPr/>
          <a:lstStyle/>
          <a:p>
            <a:r>
              <a:rPr lang="cs-CZ" altLang="cs-CZ" sz="2000" dirty="0"/>
              <a:t>tuková tkáň = </a:t>
            </a:r>
            <a:r>
              <a:rPr lang="cs-CZ" altLang="cs-CZ" sz="2000" b="1" dirty="0"/>
              <a:t>spousta metabolických, buněčných a endokrinních funkcí</a:t>
            </a:r>
          </a:p>
          <a:p>
            <a:endParaRPr lang="cs-CZ" altLang="cs-CZ" sz="2000" dirty="0"/>
          </a:p>
          <a:p>
            <a:r>
              <a:rPr lang="cs-CZ" altLang="cs-CZ" sz="2000" dirty="0"/>
              <a:t>více buněčných typů přispívá k adipogenezi ve vývoji a remodelaci tukové tkáně</a:t>
            </a:r>
          </a:p>
          <a:p>
            <a:pPr lvl="1"/>
            <a:r>
              <a:rPr lang="cs-CZ" altLang="cs-CZ" sz="1800" dirty="0"/>
              <a:t>WAT, BAT, béžové adipocyty, růžové adipocyty </a:t>
            </a:r>
            <a:endParaRPr lang="cs-CZ" altLang="cs-CZ" sz="1800" dirty="0">
              <a:sym typeface="Wingdings" panose="05000000000000000000" pitchFamily="2" charset="2"/>
            </a:endParaRPr>
          </a:p>
          <a:p>
            <a:pPr lvl="1"/>
            <a:r>
              <a:rPr lang="cs-CZ" altLang="cs-CZ" sz="1800" dirty="0"/>
              <a:t>různý původ (dosud neobjasněný)</a:t>
            </a:r>
          </a:p>
          <a:p>
            <a:endParaRPr lang="cs-CZ" altLang="cs-CZ" sz="2000" dirty="0"/>
          </a:p>
          <a:p>
            <a:r>
              <a:rPr lang="cs-CZ" altLang="cs-CZ" sz="2000" dirty="0"/>
              <a:t>lokalizace tukové tkáně jsou heterogenní a obsahují dynamickou směs buněčných typů a mají různé funkce</a:t>
            </a:r>
          </a:p>
          <a:p>
            <a:pPr lvl="1">
              <a:spcBef>
                <a:spcPts val="600"/>
              </a:spcBef>
            </a:pPr>
            <a:r>
              <a:rPr lang="cs-CZ" altLang="cs-CZ" sz="1800" b="1" dirty="0"/>
              <a:t>WAT</a:t>
            </a:r>
            <a:r>
              <a:rPr lang="cs-CZ" altLang="cs-CZ" sz="1800" dirty="0"/>
              <a:t>: adipokiny, které ovlivňují stravovací chování a metabolismus (leptin, adiponektin, resistin, adipsin), zánět, imunitu atd. </a:t>
            </a:r>
          </a:p>
          <a:p>
            <a:pPr lvl="1">
              <a:spcBef>
                <a:spcPts val="600"/>
              </a:spcBef>
            </a:pPr>
            <a:r>
              <a:rPr lang="cs-CZ" altLang="cs-CZ" sz="1800" b="1" dirty="0"/>
              <a:t>BAT</a:t>
            </a:r>
            <a:r>
              <a:rPr lang="cs-CZ" altLang="cs-CZ" sz="1800" dirty="0"/>
              <a:t>: hormony a růstové faktory (betatrofin a FGF21)</a:t>
            </a:r>
          </a:p>
          <a:p>
            <a:pPr lvl="1">
              <a:spcBef>
                <a:spcPts val="600"/>
              </a:spcBef>
            </a:pPr>
            <a:r>
              <a:rPr lang="cs-CZ" altLang="cs-CZ" sz="1800" b="1" dirty="0"/>
              <a:t>růžové adipocyty</a:t>
            </a:r>
            <a:r>
              <a:rPr lang="cs-CZ" altLang="cs-CZ" sz="1800" dirty="0"/>
              <a:t>: mléčná složka, leptin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dirty="0"/>
              <a:t>schopnost hypertrofie a hyperplazie adipocytů</a:t>
            </a:r>
          </a:p>
          <a:p>
            <a:endParaRPr lang="cs-CZ" alt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C96EA6A-11D6-4E25-B4BC-3B442464B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56326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Plasticita tukové tkáně II.</a:t>
            </a:r>
          </a:p>
        </p:txBody>
      </p:sp>
      <p:sp>
        <p:nvSpPr>
          <p:cNvPr id="93187" name="Zástupný symbol pro obsah 2"/>
          <p:cNvSpPr>
            <a:spLocks noGrp="1"/>
          </p:cNvSpPr>
          <p:nvPr>
            <p:ph idx="1"/>
          </p:nvPr>
        </p:nvSpPr>
        <p:spPr>
          <a:xfrm>
            <a:off x="387927" y="1385456"/>
            <a:ext cx="10280073" cy="5084618"/>
          </a:xfrm>
        </p:spPr>
        <p:txBody>
          <a:bodyPr/>
          <a:lstStyle/>
          <a:p>
            <a:r>
              <a:rPr lang="cs-CZ" altLang="cs-CZ" sz="2000" dirty="0"/>
              <a:t>adipocyty se obměňují po celý život a jsou dynamicky regulovány z hlediska počtu, velikosti a metabolických vlastností</a:t>
            </a:r>
          </a:p>
          <a:p>
            <a:endParaRPr lang="cs-CZ" altLang="cs-CZ" sz="2000" dirty="0"/>
          </a:p>
          <a:p>
            <a:r>
              <a:rPr lang="cs-CZ" altLang="cs-CZ" sz="2000" dirty="0"/>
              <a:t>progenitory adipocytů</a:t>
            </a:r>
          </a:p>
          <a:p>
            <a:pPr lvl="1"/>
            <a:r>
              <a:rPr lang="cs-CZ" altLang="cs-CZ" dirty="0"/>
              <a:t>aktivují se během homeostatického obratu a hyperplastické expanze </a:t>
            </a:r>
          </a:p>
          <a:p>
            <a:pPr lvl="1"/>
            <a:r>
              <a:rPr lang="cs-CZ" altLang="cs-CZ" dirty="0"/>
              <a:t>podílejí se na browningu (fenotypový přechod mezi anabolickými a katabolickými stavy)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dirty="0"/>
              <a:t>vlastní metabolická plasticita zralých buněk</a:t>
            </a:r>
          </a:p>
          <a:p>
            <a:pPr lvl="1"/>
            <a:r>
              <a:rPr lang="cs-CZ" altLang="cs-CZ" sz="1800" dirty="0"/>
              <a:t>browning, přeměna white-to-pink 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/>
          </a:p>
          <a:p>
            <a:r>
              <a:rPr lang="cs-CZ" altLang="cs-CZ" sz="2000" dirty="0"/>
              <a:t>mobilita a metabolická plasticita tukové tkáně může být zaměřena na terapeutický přínos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B81C51E-8D2F-4768-882A-3627CA34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6836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CD41F3-BD45-DAEF-41D0-9705BE50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Čtení pro náročné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61D928-F137-C752-6655-02974EA4B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250000"/>
              </a:lnSpc>
            </a:pPr>
            <a:r>
              <a:rPr lang="cs-CZ" sz="2400" dirty="0">
                <a:hlinkClick r:id="rId2"/>
              </a:rPr>
              <a:t>https://www.frontiersin.org/articles/10.3389/fcvm.2020.00022/full</a:t>
            </a:r>
            <a:r>
              <a:rPr lang="cs-CZ" sz="2400" dirty="0"/>
              <a:t> </a:t>
            </a:r>
          </a:p>
          <a:p>
            <a:pPr>
              <a:lnSpc>
                <a:spcPct val="250000"/>
              </a:lnSpc>
            </a:pPr>
            <a:r>
              <a:rPr lang="cs-CZ" sz="2400" dirty="0">
                <a:hlinkClick r:id="rId3"/>
              </a:rPr>
              <a:t>https://www.nature.com/articles/s41580-018-0093-z</a:t>
            </a:r>
            <a:r>
              <a:rPr lang="cs-CZ" sz="2400" dirty="0"/>
              <a:t> </a:t>
            </a:r>
          </a:p>
          <a:p>
            <a:pPr>
              <a:lnSpc>
                <a:spcPct val="250000"/>
              </a:lnSpc>
            </a:pPr>
            <a:r>
              <a:rPr lang="cs-CZ" sz="2400" dirty="0">
                <a:hlinkClick r:id="rId4"/>
              </a:rPr>
              <a:t>https://pubmed.ncbi.nlm.nih.gov/30067154/</a:t>
            </a:r>
          </a:p>
          <a:p>
            <a:pPr>
              <a:lnSpc>
                <a:spcPct val="250000"/>
              </a:lnSpc>
            </a:pPr>
            <a:r>
              <a:rPr lang="cs-CZ" sz="2400" dirty="0">
                <a:hlinkClick r:id="rId4"/>
              </a:rPr>
              <a:t>https://www.mdpi.com/1422-0067/21/10/3570</a:t>
            </a:r>
            <a:r>
              <a:rPr lang="cs-CZ" sz="2400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EDEA2BB-8807-9A86-7017-228A7C4C5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808424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Děkuji za pozornost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549E2A-8299-4821-84AD-F3BB74C6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D1B43-15AF-46C3-AB31-3CA8EAE89967}" type="slidenum">
              <a:rPr lang="cs-CZ" altLang="cs-CZ"/>
              <a:pPr>
                <a:defRPr/>
              </a:pPr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95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1524000" y="1428751"/>
            <a:ext cx="9144000" cy="4697413"/>
          </a:xfrm>
        </p:spPr>
        <p:txBody>
          <a:bodyPr/>
          <a:lstStyle/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250" y="1357313"/>
            <a:ext cx="8794750" cy="4075112"/>
          </a:xfrm>
          <a:noFill/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DA54B5D-6931-4216-98A9-C143D608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DFB1-5E72-443A-B8BE-A6F66807A71C}" type="slidenum">
              <a:rPr lang="cs-CZ" altLang="cs-CZ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64077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3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8DCBE3C9349047A90B9CE5FC923C7E" ma:contentTypeVersion="5" ma:contentTypeDescription="Vytvoří nový dokument" ma:contentTypeScope="" ma:versionID="d1536d17b9e703a4a546efadafe105e5">
  <xsd:schema xmlns:xsd="http://www.w3.org/2001/XMLSchema" xmlns:xs="http://www.w3.org/2001/XMLSchema" xmlns:p="http://schemas.microsoft.com/office/2006/metadata/properties" xmlns:ns2="f23ba95e-8878-45fb-883c-6db8fa44b0f4" targetNamespace="http://schemas.microsoft.com/office/2006/metadata/properties" ma:root="true" ma:fieldsID="ea818a74aa4440f958db38b66ace6d45" ns2:_="">
    <xsd:import namespace="f23ba95e-8878-45fb-883c-6db8fa44b0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ba95e-8878-45fb-883c-6db8fa44b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CB5875-88F5-40E1-9E82-53CB83768963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f23ba95e-8878-45fb-883c-6db8fa44b0f4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6A031C6-82D5-4963-BD3F-A7E384909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3ba95e-8878-45fb-883c-6db8fa44b0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A49DB1-D64F-4AA8-B709-4AC1B65C5B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7192</Words>
  <Application>Microsoft Office PowerPoint</Application>
  <PresentationFormat>Širokoúhlá obrazovka</PresentationFormat>
  <Paragraphs>852</Paragraphs>
  <Slides>86</Slides>
  <Notes>63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86</vt:i4>
      </vt:variant>
    </vt:vector>
  </HeadingPairs>
  <TitlesOfParts>
    <vt:vector size="96" baseType="lpstr">
      <vt:lpstr>Arial</vt:lpstr>
      <vt:lpstr>ITCSymbolStd-Book</vt:lpstr>
      <vt:lpstr>MFKIM K+ Adv PA C 3 D</vt:lpstr>
      <vt:lpstr>MyriadPro-Regular</vt:lpstr>
      <vt:lpstr>Tahoma</vt:lpstr>
      <vt:lpstr>Wingdings</vt:lpstr>
      <vt:lpstr>Wingdings,Sans-Serif</vt:lpstr>
      <vt:lpstr>Prezentace_MU_CZ</vt:lpstr>
      <vt:lpstr>Prezentace_MU_CZ</vt:lpstr>
      <vt:lpstr>Prezentace_MU_CZ</vt:lpstr>
      <vt:lpstr>Tuková tkáň</vt:lpstr>
      <vt:lpstr>Osnova</vt:lpstr>
      <vt:lpstr>Tuková tkáň</vt:lpstr>
      <vt:lpstr>Funkce tukové tkáně</vt:lpstr>
      <vt:lpstr>Druhy tukové tkáně</vt:lpstr>
      <vt:lpstr>Druhy tukové tkáně</vt:lpstr>
      <vt:lpstr>Adipocyt</vt:lpstr>
      <vt:lpstr>Bílý a hnědý adipocyt</vt:lpstr>
      <vt:lpstr>Prezentace aplikace PowerPoint</vt:lpstr>
      <vt:lpstr>Původ tukové tkáně I.</vt:lpstr>
      <vt:lpstr>Původ tukové tkáně II.</vt:lpstr>
      <vt:lpstr>Původ tukové tkáně III.</vt:lpstr>
      <vt:lpstr>Tukové prekurozorové buňky (Adipose progenitor cells - APCs)</vt:lpstr>
      <vt:lpstr>Adipogeneze</vt:lpstr>
      <vt:lpstr>Adipogeneze II.</vt:lpstr>
      <vt:lpstr>Prezentace aplikace PowerPoint</vt:lpstr>
      <vt:lpstr>Vývojové načasování adipogeneze</vt:lpstr>
      <vt:lpstr>Počet adipocytů</vt:lpstr>
      <vt:lpstr>Prezentace aplikace PowerPoint</vt:lpstr>
      <vt:lpstr>Počet adipocytů</vt:lpstr>
      <vt:lpstr>Prezentace aplikace PowerPoint</vt:lpstr>
      <vt:lpstr>Bílá tuková tkáň (WAT)</vt:lpstr>
      <vt:lpstr>Druhy WAT I.</vt:lpstr>
      <vt:lpstr>Druhy WAT II.</vt:lpstr>
      <vt:lpstr>Prezentace aplikace PowerPoint</vt:lpstr>
      <vt:lpstr>Distribuce WAT</vt:lpstr>
      <vt:lpstr>Prezentace aplikace PowerPoint</vt:lpstr>
      <vt:lpstr>Tuková tkáň při obezitě I.</vt:lpstr>
      <vt:lpstr>Tuková tkáň při obezitě II.</vt:lpstr>
      <vt:lpstr>Prezentace aplikace PowerPoint</vt:lpstr>
      <vt:lpstr>Makrofágy</vt:lpstr>
      <vt:lpstr>Makrofágy při obezitě</vt:lpstr>
      <vt:lpstr>Prezentace aplikace PowerPoint</vt:lpstr>
      <vt:lpstr>Prezentace aplikace PowerPoint</vt:lpstr>
      <vt:lpstr>Imunitní odpověď tukové tkáně</vt:lpstr>
      <vt:lpstr>Tuková tkáň při obezitě III.</vt:lpstr>
      <vt:lpstr>Tuková tkáň při obezitě IV.</vt:lpstr>
      <vt:lpstr>Tuková tkáň při obezitě IV.</vt:lpstr>
      <vt:lpstr>Inzulinová rezistence I.</vt:lpstr>
      <vt:lpstr>Prezentace aplikace PowerPoint</vt:lpstr>
      <vt:lpstr>Inzulinová rezistence II.</vt:lpstr>
      <vt:lpstr>Prezentace aplikace PowerPoint</vt:lpstr>
      <vt:lpstr>Produkce látek ve WAT</vt:lpstr>
      <vt:lpstr>Adipokiny</vt:lpstr>
      <vt:lpstr>Prezentace aplikace PowerPoint</vt:lpstr>
      <vt:lpstr>Funkce WAT</vt:lpstr>
      <vt:lpstr>Prezentace aplikace PowerPoint</vt:lpstr>
      <vt:lpstr>Leptin I.</vt:lpstr>
      <vt:lpstr>Prezentace aplikace PowerPoint</vt:lpstr>
      <vt:lpstr>Leptin II.</vt:lpstr>
      <vt:lpstr>Adiponektin I.</vt:lpstr>
      <vt:lpstr>Adiponektin II.</vt:lpstr>
      <vt:lpstr>Poměr leptin vs. adiponektin</vt:lpstr>
      <vt:lpstr>Klinické využití adipokinů</vt:lpstr>
      <vt:lpstr>Funkce WAT dle lokalizace</vt:lpstr>
      <vt:lpstr>Hnědá tuková tkáň (BAT)</vt:lpstr>
      <vt:lpstr>Dýchací řetězec</vt:lpstr>
      <vt:lpstr>Uncoupling protein UCP-1  </vt:lpstr>
      <vt:lpstr>Dýchací řetězec - UCPs</vt:lpstr>
      <vt:lpstr>Hnědé adipocyty</vt:lpstr>
      <vt:lpstr>Prezentace aplikace PowerPoint</vt:lpstr>
      <vt:lpstr>Béžové adipocyty I.</vt:lpstr>
      <vt:lpstr>Béžové adipocyty II.</vt:lpstr>
      <vt:lpstr>Prezentace aplikace PowerPoint</vt:lpstr>
      <vt:lpstr>Prezentace aplikace PowerPoint</vt:lpstr>
      <vt:lpstr>Distribuce BAT - kojenci</vt:lpstr>
      <vt:lpstr>BAT v dospělosti I.</vt:lpstr>
      <vt:lpstr>BAT v dospělosti II.</vt:lpstr>
      <vt:lpstr>Dlouhodobá expozici chladem </vt:lpstr>
      <vt:lpstr>Vliv chladu na BAT</vt:lpstr>
      <vt:lpstr>Browning I.</vt:lpstr>
      <vt:lpstr>Prezentace aplikace PowerPoint</vt:lpstr>
      <vt:lpstr>Hlavní regulátory hnědnutí</vt:lpstr>
      <vt:lpstr>Browning II.</vt:lpstr>
      <vt:lpstr>Browning III.</vt:lpstr>
      <vt:lpstr>Browning IV.</vt:lpstr>
      <vt:lpstr>Zvýšení clearance a využití živin hnědými a béžovými adipocyty by mohlo snížit přebytek TAG a glukózy</vt:lpstr>
      <vt:lpstr>Prezentace aplikace PowerPoint</vt:lpstr>
      <vt:lpstr>Růžová tuková tkáň</vt:lpstr>
      <vt:lpstr>Vývoj alveolů mléčné žlázy</vt:lpstr>
      <vt:lpstr>Prezentace aplikace PowerPoint</vt:lpstr>
      <vt:lpstr>Růžová tuková tkáň II.</vt:lpstr>
      <vt:lpstr>Plasticita tukové tkáně I.</vt:lpstr>
      <vt:lpstr>Plasticita tukové tkáně II.</vt:lpstr>
      <vt:lpstr>Čtení pro náročné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Tuková tkáň</dc:title>
  <cp:revision>9</cp:revision>
  <dcterms:created xsi:type="dcterms:W3CDTF">2024-11-14T12:28:03Z</dcterms:created>
  <dcterms:modified xsi:type="dcterms:W3CDTF">2024-11-15T11:30:21Z</dcterms:modified>
</cp:coreProperties>
</file>