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cs-CZ"/>
              <a:t>SLOVENSKÁ SONOGRAFIA 2005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 altLang="cs-CZ"/>
              <a:t>SLOVENSKÁ SONOGRAFIA 2005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D348E-853E-4F40-8044-F1BEB6114E05}" type="slidenum">
              <a:rPr lang="en-GB" altLang="cs-CZ"/>
              <a:pPr/>
              <a:t>24</a:t>
            </a:fld>
            <a:endParaRPr lang="en-GB" altLang="cs-CZ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2371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cs-CZ"/>
              <a:t>SLOVENSKÁ SONOGRAFIA 2005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 altLang="cs-CZ"/>
              <a:t>SLOVENSKÁ SONOGRAFIA 2005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EA6D8-B2EF-4208-BB86-6409F2268ACB}" type="slidenum">
              <a:rPr lang="en-GB" altLang="cs-CZ"/>
              <a:pPr/>
              <a:t>32</a:t>
            </a:fld>
            <a:endParaRPr lang="en-GB" altLang="cs-CZ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1252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xmlns="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xmlns="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xmlns="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xmlns="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xmlns="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xmlns="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xmlns="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1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xmlns="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xmlns="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xmlns="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Sonoelasto%20obr&#225;zky\Mamma01_CA.avi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Elastografie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2383252"/>
          </a:xfrm>
        </p:spPr>
        <p:txBody>
          <a:bodyPr/>
          <a:lstStyle/>
          <a:p>
            <a:r>
              <a:rPr lang="cs-CZ" dirty="0" smtClean="0"/>
              <a:t>Erik Staffa</a:t>
            </a:r>
          </a:p>
          <a:p>
            <a:r>
              <a:rPr lang="cs-CZ" dirty="0" smtClean="0"/>
              <a:t>Biofyzikální </a:t>
            </a:r>
            <a:r>
              <a:rPr lang="cs-CZ" dirty="0" smtClean="0"/>
              <a:t>ústav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sz="1800" dirty="0" smtClean="0"/>
              <a:t>Přednáška převzata a doplněna z materiálů projektu FRVŠ 911/2013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788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deformace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028157"/>
            <a:ext cx="8974997" cy="40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6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Elasticita 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97" y="1482812"/>
            <a:ext cx="10091351" cy="4835610"/>
          </a:xfrm>
        </p:spPr>
        <p:txBody>
          <a:bodyPr>
            <a:noAutofit/>
          </a:bodyPr>
          <a:lstStyle/>
          <a:p>
            <a:r>
              <a:rPr lang="cs-CZ" sz="1600" b="1" dirty="0"/>
              <a:t>Šlachy</a:t>
            </a:r>
            <a:r>
              <a:rPr lang="cs-CZ" sz="1600" dirty="0"/>
              <a:t> jsou tvořeny paralelními svazky kolagenních vláken s malým zastoupením vláken elastických. Zprostředkovávají přenos mechanické síly ze svalu na kost. Mez pevnosti je u různých šlach odlišná, většinou se alespoň hrubě shoduje s mezí pevnosti kolagenních vláken (kolem 50 </a:t>
            </a:r>
            <a:r>
              <a:rPr lang="cs-CZ" sz="1600" dirty="0" err="1"/>
              <a:t>MPa</a:t>
            </a:r>
            <a:r>
              <a:rPr lang="cs-CZ" sz="1600" dirty="0"/>
              <a:t>). Průtažnost šlachy je 10–12 % s věkem, ale jejich pružnost klesá. </a:t>
            </a:r>
          </a:p>
          <a:p>
            <a:r>
              <a:rPr lang="cs-CZ" sz="1600" b="1" dirty="0"/>
              <a:t>Vazy</a:t>
            </a:r>
            <a:r>
              <a:rPr lang="cs-CZ" sz="1600" dirty="0"/>
              <a:t> jsou svojí strukturou velmi podobné šlachám, mají tedy i podobné biomechanické vlastnosti. Vazy mají v pohybovém aparátu především zpevňovací funkci</a:t>
            </a:r>
          </a:p>
          <a:p>
            <a:r>
              <a:rPr lang="cs-CZ" sz="1600" b="1" dirty="0"/>
              <a:t>Chrupavka</a:t>
            </a:r>
            <a:r>
              <a:rPr lang="cs-CZ" sz="1600" dirty="0"/>
              <a:t> tvořena podle stejného plánu jako vazivo, její biomechanické vlastnosti jsou tedy dány především složením mezibuněčné hmoty. Dle jejího složení se rozlišují 3 druhy chrupavky: hyalinní (4,5 </a:t>
            </a:r>
            <a:r>
              <a:rPr lang="cs-CZ" sz="1600" dirty="0" err="1"/>
              <a:t>Mpa</a:t>
            </a:r>
            <a:r>
              <a:rPr lang="cs-CZ" sz="1600" dirty="0"/>
              <a:t>), vazivová (3 </a:t>
            </a:r>
            <a:r>
              <a:rPr lang="cs-CZ" sz="1600" dirty="0" err="1"/>
              <a:t>Mpa</a:t>
            </a:r>
            <a:r>
              <a:rPr lang="cs-CZ" sz="1600" dirty="0"/>
              <a:t>), elastická (&lt;3 </a:t>
            </a:r>
            <a:r>
              <a:rPr lang="cs-CZ" sz="1600" dirty="0" err="1"/>
              <a:t>Mpa</a:t>
            </a:r>
            <a:r>
              <a:rPr lang="cs-CZ" sz="1600" dirty="0"/>
              <a:t>).</a:t>
            </a:r>
          </a:p>
          <a:p>
            <a:r>
              <a:rPr lang="cs-CZ" sz="1600" dirty="0"/>
              <a:t>Elasticita </a:t>
            </a:r>
            <a:r>
              <a:rPr lang="cs-CZ" sz="1600" b="1" dirty="0"/>
              <a:t>tkáně epitelové </a:t>
            </a:r>
            <a:r>
              <a:rPr lang="cs-CZ" sz="1600" dirty="0"/>
              <a:t>závisí na vlastnostech tkáně pojivové uložené pod ní. Ty jsou navzájem odděleny basální membránou složenou z vláken kolagenních, elastických a retikulárních.    </a:t>
            </a:r>
          </a:p>
          <a:p>
            <a:r>
              <a:rPr lang="cs-CZ" sz="1600" dirty="0"/>
              <a:t>Přímo ve </a:t>
            </a:r>
            <a:r>
              <a:rPr lang="cs-CZ" sz="1600" b="1" dirty="0"/>
              <a:t>svalovém vláknu </a:t>
            </a:r>
            <a:r>
              <a:rPr lang="cs-CZ" sz="1600" dirty="0"/>
              <a:t>je elasticita zajištěna proteinem </a:t>
            </a:r>
            <a:r>
              <a:rPr lang="cs-CZ" sz="1600" dirty="0" err="1"/>
              <a:t>titinem</a:t>
            </a:r>
            <a:r>
              <a:rPr lang="cs-CZ" sz="1600" dirty="0"/>
              <a:t>, největším proteinem v lidském těle. </a:t>
            </a:r>
            <a:r>
              <a:rPr lang="cs-CZ" sz="1600" dirty="0" err="1"/>
              <a:t>Titin</a:t>
            </a:r>
            <a:r>
              <a:rPr lang="cs-CZ" sz="1600" dirty="0"/>
              <a:t> se v </a:t>
            </a:r>
            <a:r>
              <a:rPr lang="cs-CZ" sz="1600" dirty="0" err="1"/>
              <a:t>sarkomeře</a:t>
            </a:r>
            <a:r>
              <a:rPr lang="cs-CZ" sz="1600" dirty="0"/>
              <a:t> váže na </a:t>
            </a:r>
            <a:r>
              <a:rPr lang="cs-CZ" sz="1600" dirty="0" err="1"/>
              <a:t>myosin</a:t>
            </a:r>
            <a:r>
              <a:rPr lang="cs-CZ" sz="1600" dirty="0"/>
              <a:t> a Z-linii a funguje jako pružina, pomáhající kontrakci. Působí proti nadměrnému natažení </a:t>
            </a:r>
            <a:r>
              <a:rPr lang="cs-CZ" sz="1600" dirty="0" err="1"/>
              <a:t>sarkomery</a:t>
            </a:r>
            <a:r>
              <a:rPr lang="cs-CZ" sz="1600" dirty="0"/>
              <a:t> (svalu) a podílí se i na udržování trvalého </a:t>
            </a:r>
            <a:r>
              <a:rPr lang="cs-CZ" sz="1600" dirty="0" err="1"/>
              <a:t>tonusu</a:t>
            </a:r>
            <a:r>
              <a:rPr lang="cs-CZ" sz="1600" dirty="0"/>
              <a:t> svalu (0,1-0,3 </a:t>
            </a:r>
            <a:r>
              <a:rPr lang="cs-CZ" sz="1600" dirty="0" err="1"/>
              <a:t>MPa</a:t>
            </a:r>
            <a:r>
              <a:rPr lang="cs-CZ" sz="1600" dirty="0"/>
              <a:t>). Na elasticitě svalů se podílí i jejich fascie složené z hustého uspořádaného kolagenního vaziva.</a:t>
            </a:r>
          </a:p>
          <a:p>
            <a:r>
              <a:rPr lang="cs-CZ" sz="1600" dirty="0"/>
              <a:t>S věkem se všeobecně mez pevnosti snižuje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2494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Elasticita 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884" y="1706880"/>
            <a:ext cx="6062680" cy="47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5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Elasticita 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Zvýšená </a:t>
            </a:r>
            <a:r>
              <a:rPr lang="cs-CZ" sz="2400" b="1" dirty="0"/>
              <a:t>elasticita může být známkou patologických tkání. Snížená elasticita může značit místa s tekutým obsahem (např. cysty). </a:t>
            </a:r>
            <a:endParaRPr lang="cs-CZ" sz="2400" dirty="0"/>
          </a:p>
          <a:p>
            <a:r>
              <a:rPr lang="cs-CZ" sz="2400" b="1" dirty="0"/>
              <a:t>Rozdíly </a:t>
            </a:r>
            <a:r>
              <a:rPr lang="cs-CZ" sz="2400" b="1" dirty="0"/>
              <a:t>v tuhosti mohou odlišovat také benigní a maligní charakter ložisek.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Maligní </a:t>
            </a:r>
            <a:r>
              <a:rPr lang="cs-CZ" sz="2400" b="1" dirty="0"/>
              <a:t>nádory: </a:t>
            </a:r>
            <a:r>
              <a:rPr lang="cs-CZ" sz="2400" dirty="0"/>
              <a:t>asi 30 až 270 </a:t>
            </a:r>
            <a:r>
              <a:rPr lang="cs-CZ" sz="2400" dirty="0" err="1"/>
              <a:t>kPa</a:t>
            </a:r>
            <a:r>
              <a:rPr lang="cs-CZ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Benigní </a:t>
            </a:r>
            <a:r>
              <a:rPr lang="cs-CZ" sz="2400" b="1" dirty="0"/>
              <a:t>ložiska: </a:t>
            </a:r>
            <a:r>
              <a:rPr lang="cs-CZ" sz="2400" dirty="0"/>
              <a:t>asi 1 až 70 </a:t>
            </a:r>
            <a:r>
              <a:rPr lang="cs-CZ" sz="2400" dirty="0" err="1"/>
              <a:t>kPa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8418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Ultrazvuková </a:t>
            </a:r>
            <a:r>
              <a:rPr lang="cs-CZ" dirty="0" err="1" smtClean="0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368" y="1425146"/>
            <a:ext cx="11043632" cy="4406854"/>
          </a:xfrm>
        </p:spPr>
        <p:txBody>
          <a:bodyPr/>
          <a:lstStyle/>
          <a:p>
            <a:r>
              <a:rPr lang="cs-CZ" b="1" dirty="0" smtClean="0"/>
              <a:t>Výstupem </a:t>
            </a:r>
            <a:r>
              <a:rPr lang="cs-CZ" b="1" dirty="0"/>
              <a:t>ultrazvukové </a:t>
            </a:r>
            <a:r>
              <a:rPr lang="cs-CZ" b="1" dirty="0" err="1"/>
              <a:t>elastografie</a:t>
            </a:r>
            <a:r>
              <a:rPr lang="cs-CZ" b="1" dirty="0"/>
              <a:t> je ultrazvukový B-obraz překrytý barevnou mapou. Každému bodu tkáně je přiřazena určitá barva, která kóduje jeho elastické vlastnosti. </a:t>
            </a:r>
            <a:endParaRPr lang="cs-CZ" dirty="0"/>
          </a:p>
          <a:p>
            <a:r>
              <a:rPr lang="cs-CZ" b="1" dirty="0" smtClean="0"/>
              <a:t>Měkké </a:t>
            </a:r>
            <a:r>
              <a:rPr lang="cs-CZ" b="1" dirty="0"/>
              <a:t>tkáně bývají obvykle kódovány teplými odstíny (červená, žlutá), tuhé tkáně pak studenými barvami (modrá, fialová).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/>
              <a:t>Statická (kompresní) </a:t>
            </a:r>
            <a:r>
              <a:rPr lang="cs-CZ" b="1" dirty="0" err="1"/>
              <a:t>elastografie</a:t>
            </a:r>
            <a:r>
              <a:rPr lang="cs-CZ" b="1" dirty="0"/>
              <a:t> </a:t>
            </a:r>
            <a:endParaRPr lang="cs-CZ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Dynamická (</a:t>
            </a:r>
            <a:r>
              <a:rPr lang="cs-CZ" b="1" dirty="0" err="1" smtClean="0"/>
              <a:t>shear</a:t>
            </a:r>
            <a:r>
              <a:rPr lang="cs-CZ" b="1" dirty="0" smtClean="0"/>
              <a:t> </a:t>
            </a:r>
            <a:r>
              <a:rPr lang="cs-CZ" b="1" dirty="0" err="1" smtClean="0"/>
              <a:t>waves</a:t>
            </a:r>
            <a:r>
              <a:rPr lang="cs-CZ" b="1" dirty="0" smtClean="0"/>
              <a:t>) </a:t>
            </a:r>
            <a:r>
              <a:rPr lang="cs-CZ" b="1" dirty="0" err="1" smtClean="0"/>
              <a:t>elastografie</a:t>
            </a:r>
            <a:r>
              <a:rPr lang="cs-CZ" b="1" dirty="0" smtClean="0"/>
              <a:t> </a:t>
            </a:r>
            <a:endParaRPr lang="cs-CZ" dirty="0"/>
          </a:p>
        </p:txBody>
      </p:sp>
      <p:pic>
        <p:nvPicPr>
          <p:cNvPr id="3074" name="Picture 2" descr="Výsledek obrázku pro elastography mach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952" y="3852000"/>
            <a:ext cx="1504048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94682" y="6436665"/>
            <a:ext cx="86010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http://www.healthcare-in-europe.com/media/article/13010/image-1415716701_hires.png</a:t>
            </a:r>
          </a:p>
        </p:txBody>
      </p:sp>
    </p:spTree>
    <p:extLst>
      <p:ext uri="{BB962C8B-B14F-4D97-AF65-F5344CB8AC3E}">
        <p14:creationId xmlns:p14="http://schemas.microsoft.com/office/powerpoint/2010/main" val="51966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Mechanickké</a:t>
            </a:r>
            <a:r>
              <a:rPr lang="cs-CZ" dirty="0" smtClean="0"/>
              <a:t> zobrazení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77914" y="1519962"/>
            <a:ext cx="500448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cs-CZ" altLang="cs-CZ" sz="2000" b="1" dirty="0">
                <a:latin typeface="Arial" panose="020B0604020202020204" pitchFamily="34" charset="0"/>
              </a:rPr>
              <a:t>M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odel pro vyšetření prsu </a:t>
            </a:r>
            <a:r>
              <a:rPr lang="cs-CZ" altLang="cs-CZ" sz="2000" b="1" dirty="0">
                <a:latin typeface="Arial" panose="020B0604020202020204" pitchFamily="34" charset="0"/>
              </a:rPr>
              <a:t>pomocí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BMI. 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 eaLnBrk="0" hangingPunct="0"/>
            <a:endParaRPr lang="cs-CZ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Režim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 zobrazuje celkové </a:t>
            </a:r>
            <a:r>
              <a:rPr lang="cs-CZ" altLang="cs-CZ" sz="2000" dirty="0">
                <a:latin typeface="Arial" panose="020B0604020202020204" pitchFamily="34" charset="0"/>
              </a:rPr>
              <a:t>vyšetření prsu  s cílem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detekovat podezřel</a:t>
            </a:r>
            <a:r>
              <a:rPr lang="cs-CZ" altLang="cs-CZ" sz="2000" dirty="0">
                <a:latin typeface="Arial" panose="020B0604020202020204" pitchFamily="34" charset="0"/>
              </a:rPr>
              <a:t>á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místa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pomocí lineární</a:t>
            </a:r>
            <a:r>
              <a:rPr lang="cs-CZ" altLang="cs-CZ" sz="2000" dirty="0">
                <a:latin typeface="Arial" panose="020B0604020202020204" pitchFamily="34" charset="0"/>
              </a:rPr>
              <a:t>ch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kluzn</a:t>
            </a:r>
            <a:r>
              <a:rPr lang="cs-CZ" altLang="cs-CZ" sz="2000" dirty="0">
                <a:latin typeface="Arial" panose="020B0604020202020204" pitchFamily="34" charset="0"/>
              </a:rPr>
              <a:t>ých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pohyb</a:t>
            </a:r>
            <a:r>
              <a:rPr lang="cs-CZ" altLang="cs-CZ" sz="2000" dirty="0">
                <a:latin typeface="Arial" panose="020B0604020202020204" pitchFamily="34" charset="0"/>
              </a:rPr>
              <a:t>ů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0" hangingPunct="0"/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Režim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 ukazuje </a:t>
            </a:r>
            <a:r>
              <a:rPr lang="cs-CZ" altLang="cs-CZ" sz="2000" dirty="0">
                <a:latin typeface="Arial" panose="020B0604020202020204" pitchFamily="34" charset="0"/>
              </a:rPr>
              <a:t>lokální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skenování podezřelých </a:t>
            </a:r>
            <a:r>
              <a:rPr lang="cs-CZ" altLang="cs-CZ" sz="2000" dirty="0">
                <a:latin typeface="Arial" panose="020B0604020202020204" pitchFamily="34" charset="0"/>
              </a:rPr>
              <a:t>míst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pomocí </a:t>
            </a:r>
            <a:r>
              <a:rPr lang="cs-CZ" altLang="cs-CZ" sz="2000" dirty="0">
                <a:latin typeface="Arial" panose="020B0604020202020204" pitchFamily="34" charset="0"/>
              </a:rPr>
              <a:t>tlakových pohybů sondy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svisle nahoru/dolů</a:t>
            </a:r>
            <a:r>
              <a:rPr lang="cs-CZ" altLang="cs-CZ" sz="2000" dirty="0">
                <a:latin typeface="Arial" panose="020B0604020202020204" pitchFamily="34" charset="0"/>
              </a:rPr>
              <a:t> (vlevo)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a krouživých pohybů (vpravo).</a:t>
            </a:r>
            <a:endParaRPr lang="cs-CZ" altLang="cs-CZ" sz="2000" dirty="0">
              <a:latin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447500"/>
            <a:ext cx="48275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732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Mechanické zobrazení 3d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10" y="1672281"/>
            <a:ext cx="4443413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0259" y="2780271"/>
            <a:ext cx="3429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altLang="cs-CZ" sz="2000" b="1" dirty="0">
                <a:latin typeface="Arial" panose="020B0604020202020204" pitchFamily="34" charset="0"/>
              </a:rPr>
              <a:t>Rekonstrukce t</a:t>
            </a:r>
            <a:r>
              <a:rPr lang="en-US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rojrozměrn</a:t>
            </a:r>
            <a:r>
              <a:rPr lang="cs-CZ" altLang="cs-CZ" sz="2000" b="1" dirty="0" err="1">
                <a:latin typeface="Arial" panose="020B0604020202020204" pitchFamily="34" charset="0"/>
              </a:rPr>
              <a:t>ého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obraz</a:t>
            </a:r>
            <a:r>
              <a:rPr lang="cs-CZ" altLang="cs-CZ" sz="2000" b="1" dirty="0">
                <a:latin typeface="Arial" panose="020B0604020202020204" pitchFamily="34" charset="0"/>
              </a:rPr>
              <a:t>u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(C)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řady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2-D </a:t>
            </a:r>
            <a:r>
              <a:rPr lang="en-US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obraz</a:t>
            </a:r>
            <a:r>
              <a:rPr lang="cs-CZ" altLang="cs-CZ" sz="2000" b="1" dirty="0">
                <a:latin typeface="Arial" panose="020B0604020202020204" pitchFamily="34" charset="0"/>
              </a:rPr>
              <a:t>ů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(B) </a:t>
            </a:r>
            <a:r>
              <a:rPr lang="en-US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zaznamena</a:t>
            </a:r>
            <a:r>
              <a:rPr lang="cs-CZ" altLang="cs-CZ" sz="2000" b="1" dirty="0" err="1">
                <a:latin typeface="Arial" panose="020B0604020202020204" pitchFamily="34" charset="0"/>
              </a:rPr>
              <a:t>ných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latin typeface="Arial" panose="020B0604020202020204" pitchFamily="34" charset="0"/>
              </a:rPr>
              <a:t>při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kruhové</a:t>
            </a:r>
            <a:r>
              <a:rPr lang="cs-CZ" altLang="cs-CZ" sz="2000" b="1" dirty="0">
                <a:latin typeface="Arial" panose="020B0604020202020204" pitchFamily="34" charset="0"/>
              </a:rPr>
              <a:t>m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latin typeface="Arial" panose="020B0604020202020204" pitchFamily="34" charset="0"/>
              </a:rPr>
              <a:t>pohybu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sondy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latin typeface="Arial" panose="020B0604020202020204" pitchFamily="34" charset="0"/>
              </a:rPr>
              <a:t>nad vloženými strukturami v tkáňovém fantomu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(A)</a:t>
            </a: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4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Ultrazvuková </a:t>
            </a:r>
            <a:r>
              <a:rPr lang="cs-CZ" dirty="0" err="1" smtClean="0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40" y="1377276"/>
            <a:ext cx="7322159" cy="54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59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Statická (kompresní) </a:t>
            </a:r>
            <a:r>
              <a:rPr lang="cs-CZ" dirty="0" err="1"/>
              <a:t>elastografie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Elasticita </a:t>
            </a:r>
            <a:r>
              <a:rPr lang="cs-CZ" sz="2400" b="1" dirty="0"/>
              <a:t>se určuje na základě rozdílu UZ signálu před a po kompresi tkáně.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Stlačení </a:t>
            </a:r>
            <a:r>
              <a:rPr lang="cs-CZ" sz="2400" b="1" dirty="0"/>
              <a:t>tkáně: přímo měřící UZ sondou, externí zařízení, akustický tlak fokusovaného UZ paprsku nebo fyziologické pohyby v organismu.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Deformace </a:t>
            </a:r>
            <a:r>
              <a:rPr lang="cs-CZ" sz="2400" b="1" dirty="0"/>
              <a:t>se pro každý bod tkáně určuje korelačními algoritmy z dvojic obrazů před a po kompresi.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66091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Statická (kompresní)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Nejčastěji </a:t>
            </a:r>
            <a:r>
              <a:rPr lang="cs-CZ" b="1" dirty="0"/>
              <a:t>se posun tkáně vyhodnocuje jako časový rozdíl UZ signálů (paprsky A-módu) odražených v různých hloubkách tkáně před a po stlačení.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183" y="3317357"/>
            <a:ext cx="6045293" cy="33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3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 err="1"/>
              <a:t>E</a:t>
            </a:r>
            <a:r>
              <a:rPr lang="cs-CZ" sz="2700" dirty="0" err="1" smtClean="0"/>
              <a:t>lastografie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2335" y="1630063"/>
            <a:ext cx="9103517" cy="234315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Je neinvazivní metoda založená na diagnostickém ultrazvuku nebo magnetické rezonanci zobrazující elastické vlastnosti biologických tkáni.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Metoda je obdobou palpačního vyšetření.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Vychází ze skutečnosti, že různé biologické tkáně mají různou elasticitu, a že změny elastických vlastností souvisejí s patologií a abnormalitami tkání.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Podstatou metody je zkoumání odezvy tkání na silové působení.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754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Manuální komprese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compres elastogra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16" y="1919846"/>
            <a:ext cx="65722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964724" y="6436664"/>
            <a:ext cx="63884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https://upload.wikimedia.org/wikipedia/commons/b/b5/Manual_compression_elastography_00004.gif</a:t>
            </a:r>
          </a:p>
        </p:txBody>
      </p:sp>
    </p:spTree>
    <p:extLst>
      <p:ext uri="{BB962C8B-B14F-4D97-AF65-F5344CB8AC3E}">
        <p14:creationId xmlns:p14="http://schemas.microsoft.com/office/powerpoint/2010/main" val="6203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Statická (kompresní)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Metoda </a:t>
            </a:r>
            <a:r>
              <a:rPr lang="cs-CZ" b="1" dirty="0"/>
              <a:t>tkáňového Dopplera: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Prostřednictvím </a:t>
            </a:r>
            <a:r>
              <a:rPr lang="cs-CZ" dirty="0"/>
              <a:t>dopplerovského měření je při deformaci počítána rychlost pohybu tkáně.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Z </a:t>
            </a:r>
            <a:r>
              <a:rPr lang="cs-CZ" dirty="0"/>
              <a:t>časové sekvence obrazů rychlosti pohybu tkáně se následně vyhodnocuje gradient rychlosti.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Na </a:t>
            </a:r>
            <a:r>
              <a:rPr lang="cs-CZ" dirty="0"/>
              <a:t>základě gradientu rychlosti je nakonec odhadována elasticita zobrazovaných tkání.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Pro </a:t>
            </a:r>
            <a:r>
              <a:rPr lang="cs-CZ" dirty="0"/>
              <a:t>dosažení rychlostí pohybu dostatečných pro výpočet musí být tkáň stlačována až o několik milimetrů.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3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Statická (kompresní)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Metoda </a:t>
            </a:r>
            <a:r>
              <a:rPr lang="cs-CZ" sz="2400" b="1" dirty="0"/>
              <a:t>založená na radiační síle UZ paprsku (ARFI):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Využívá </a:t>
            </a:r>
            <a:r>
              <a:rPr lang="cs-CZ" sz="2400" dirty="0"/>
              <a:t>velkého akustického tlaku fokusovaného UZ ke kompresi tkáně. Velikost radiační síly roste s intenzitou UZ a je největší ve fokusační zóně.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 </a:t>
            </a:r>
            <a:r>
              <a:rPr lang="cs-CZ" sz="2400" dirty="0"/>
              <a:t>vytvoření měřitelných posunů tkáně je zapotřebí velmi intenzivního UZ pulzu.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Posun </a:t>
            </a:r>
            <a:r>
              <a:rPr lang="cs-CZ" sz="2400" dirty="0"/>
              <a:t>tkáně se zjišťuje zobrazovacími (čtecími) pulzy vyslanými před a po aplikaci intenzivního pulzu.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Posuny </a:t>
            </a:r>
            <a:r>
              <a:rPr lang="cs-CZ" sz="2400" dirty="0"/>
              <a:t>jsou vyhodnoceny jako změny UZ signálu (paprsky A-módu) před a po kompresi tkáně.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28487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7492" y="-225788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Statická </a:t>
            </a:r>
            <a:r>
              <a:rPr lang="cs-CZ" dirty="0"/>
              <a:t>(kompresní)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213" y="1014902"/>
            <a:ext cx="11078613" cy="4206240"/>
          </a:xfrm>
        </p:spPr>
        <p:txBody>
          <a:bodyPr>
            <a:noAutofit/>
          </a:bodyPr>
          <a:lstStyle/>
          <a:p>
            <a:r>
              <a:rPr lang="cs-CZ" sz="2400" b="1" dirty="0"/>
              <a:t>Výhody</a:t>
            </a:r>
            <a:r>
              <a:rPr lang="cs-CZ" sz="2400" b="1" dirty="0"/>
              <a:t>: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Jednoduchost</a:t>
            </a:r>
            <a:r>
              <a:rPr lang="cs-CZ" sz="2400" dirty="0"/>
              <a:t>, dostupnost, cena.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Zobrazení </a:t>
            </a:r>
            <a:r>
              <a:rPr lang="cs-CZ" sz="2400" dirty="0"/>
              <a:t>v reálném čase. </a:t>
            </a:r>
          </a:p>
          <a:p>
            <a:r>
              <a:rPr lang="cs-CZ" sz="2400" b="1" dirty="0"/>
              <a:t>Nevýhody</a:t>
            </a:r>
            <a:r>
              <a:rPr lang="cs-CZ" sz="2400" b="1" dirty="0"/>
              <a:t>: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Často </a:t>
            </a:r>
            <a:r>
              <a:rPr lang="cs-CZ" sz="2400" dirty="0"/>
              <a:t>neznáme velikost deformačního napětí, proto nelze elastické vlastnosti tkáně (E) určit kvantitativně. Elasticita se pak odhaduje pouze na základě deformace.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Každý </a:t>
            </a:r>
            <a:r>
              <a:rPr lang="cs-CZ" sz="2400" dirty="0" err="1"/>
              <a:t>elastogram</a:t>
            </a:r>
            <a:r>
              <a:rPr lang="cs-CZ" sz="2400" dirty="0"/>
              <a:t> je víceméně originál, pořízený za daných podmínek. Problematické je srovnání </a:t>
            </a:r>
            <a:r>
              <a:rPr lang="cs-CZ" sz="2400" dirty="0" err="1"/>
              <a:t>elastogramů</a:t>
            </a:r>
            <a:r>
              <a:rPr lang="cs-CZ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Kvalita </a:t>
            </a:r>
            <a:r>
              <a:rPr lang="cs-CZ" sz="2400" dirty="0"/>
              <a:t>obrazu i jeho analýza závisí na zkušenostech lékaře.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Elasticitu </a:t>
            </a:r>
            <a:r>
              <a:rPr lang="cs-CZ" sz="2400" dirty="0"/>
              <a:t>lze měřit pouze ve směru UZ paprsku. </a:t>
            </a:r>
          </a:p>
        </p:txBody>
      </p:sp>
    </p:spTree>
    <p:extLst>
      <p:ext uri="{BB962C8B-B14F-4D97-AF65-F5344CB8AC3E}">
        <p14:creationId xmlns:p14="http://schemas.microsoft.com/office/powerpoint/2010/main" val="4186815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4379" y="94456"/>
            <a:ext cx="1494146" cy="12344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1100" dirty="0"/>
              <a:t>ELASTOGRAM ZDRAVÉHO PRSU</a:t>
            </a:r>
            <a:endParaRPr lang="en-GB" altLang="cs-CZ" sz="1100" dirty="0"/>
          </a:p>
        </p:txBody>
      </p:sp>
      <p:pic>
        <p:nvPicPr>
          <p:cNvPr id="310275" name="Picture 3" descr="elastogram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46822" cy="34351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1762" y="-1"/>
            <a:ext cx="4580238" cy="3459589"/>
          </a:xfrm>
          <a:prstGeom prst="rect">
            <a:avLst/>
          </a:prstGeom>
          <a:noFill/>
          <a:ln/>
        </p:spPr>
      </p:pic>
      <p:pic>
        <p:nvPicPr>
          <p:cNvPr id="5" name="Picture 3" descr="elastogram prs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22828"/>
            <a:ext cx="4546822" cy="34351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amma01_CA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1762" y="3421941"/>
            <a:ext cx="4580238" cy="343605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03773" y="1328937"/>
            <a:ext cx="1416455" cy="11398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cs-CZ" altLang="cs-CZ" sz="1100" kern="0" dirty="0" smtClean="0"/>
              <a:t>ELASTOGRAM BENIGNÍ LEZE V PRSU</a:t>
            </a:r>
            <a:endParaRPr lang="en-GB" altLang="cs-CZ" sz="1100" kern="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20520" y="3930855"/>
            <a:ext cx="1561863" cy="137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100" b="1" ker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altLang="cs-CZ" dirty="0"/>
              <a:t>ELASTOGRAM MALIGNÍ LEZE V PRSU</a:t>
            </a:r>
            <a:endParaRPr lang="en-GB" altLang="cs-CZ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508015" y="5307980"/>
            <a:ext cx="1897802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defRPr sz="1100" b="1" ker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altLang="cs-CZ" dirty="0"/>
              <a:t>ELASTOGRAM MALIGNÍHO LOŽISKA V PRSU</a:t>
            </a:r>
          </a:p>
        </p:txBody>
      </p:sp>
    </p:spTree>
    <p:extLst>
      <p:ext uri="{BB962C8B-B14F-4D97-AF65-F5344CB8AC3E}">
        <p14:creationId xmlns:p14="http://schemas.microsoft.com/office/powerpoint/2010/main" val="11497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Dynamická (</a:t>
            </a:r>
            <a:r>
              <a:rPr lang="cs-CZ" dirty="0" err="1"/>
              <a:t>shear</a:t>
            </a:r>
            <a:r>
              <a:rPr lang="cs-CZ" dirty="0"/>
              <a:t> </a:t>
            </a:r>
            <a:r>
              <a:rPr lang="cs-CZ" dirty="0" err="1"/>
              <a:t>waves</a:t>
            </a:r>
            <a:r>
              <a:rPr lang="cs-CZ" dirty="0"/>
              <a:t>)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Je </a:t>
            </a:r>
            <a:r>
              <a:rPr lang="cs-CZ" b="1" dirty="0"/>
              <a:t>založena na střižných vlnách (</a:t>
            </a:r>
            <a:r>
              <a:rPr lang="cs-CZ" b="1" dirty="0" err="1"/>
              <a:t>shear</a:t>
            </a:r>
            <a:r>
              <a:rPr lang="cs-CZ" b="1" dirty="0"/>
              <a:t> </a:t>
            </a:r>
            <a:r>
              <a:rPr lang="cs-CZ" b="1" dirty="0" err="1"/>
              <a:t>waves</a:t>
            </a:r>
            <a:r>
              <a:rPr lang="cs-CZ" b="1" dirty="0"/>
              <a:t>), které vznikají jako odezva tkáně na mechanické vibrace s nízkou frekvencí a šíří se tkáněmi v příčném směru.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Zdroje </a:t>
            </a:r>
            <a:r>
              <a:rPr lang="cs-CZ" b="1" dirty="0"/>
              <a:t>vibrací: fyziologické pohyby v organismu, externí vibrátory nebo pulzy akustického tlaku vytvořené fokusovaným UZ paprskem.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Rychlost </a:t>
            </a:r>
            <a:r>
              <a:rPr lang="cs-CZ" b="1" dirty="0"/>
              <a:t>šíření střižných vln je nízká (cca 1-10 m/s) a závisí hlavně na elasticitě (E) a hustotě (</a:t>
            </a:r>
            <a:r>
              <a:rPr lang="el-GR" b="1" dirty="0"/>
              <a:t>ρ) </a:t>
            </a:r>
            <a:r>
              <a:rPr lang="cs-CZ" b="1" dirty="0"/>
              <a:t>tkání: 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Hustota </a:t>
            </a:r>
            <a:r>
              <a:rPr lang="cs-CZ" b="1" dirty="0"/>
              <a:t>tkání (</a:t>
            </a:r>
            <a:r>
              <a:rPr lang="el-GR" b="1" dirty="0"/>
              <a:t>ρ) </a:t>
            </a:r>
            <a:r>
              <a:rPr lang="cs-CZ" b="1" dirty="0"/>
              <a:t>je známá: asi 1047±5 kg/m3.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400" y="3997113"/>
            <a:ext cx="1667270" cy="10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9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249" y="-120783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Dynamická (</a:t>
            </a:r>
            <a:r>
              <a:rPr lang="cs-CZ" dirty="0" err="1"/>
              <a:t>shear</a:t>
            </a:r>
            <a:r>
              <a:rPr lang="cs-CZ" dirty="0"/>
              <a:t> </a:t>
            </a:r>
            <a:r>
              <a:rPr lang="cs-CZ" dirty="0" err="1"/>
              <a:t>waves</a:t>
            </a:r>
            <a:r>
              <a:rPr lang="cs-CZ" dirty="0"/>
              <a:t>)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389" y="1105881"/>
            <a:ext cx="10753200" cy="3960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Vytvoření </a:t>
            </a:r>
            <a:r>
              <a:rPr lang="cs-CZ" b="1" dirty="0"/>
              <a:t>střižných vln pomocí akustického tlaku fokusovaného UZ paprsku.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Sondy </a:t>
            </a:r>
            <a:r>
              <a:rPr lang="cs-CZ" b="1" dirty="0"/>
              <a:t>umožňují vytvořit více fokusačních zón v různých hloubkách tkáně.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632" y="348909"/>
            <a:ext cx="1466002" cy="31430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682" y="3226846"/>
            <a:ext cx="8743950" cy="26003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6152" y="5901085"/>
            <a:ext cx="862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Dynamická </a:t>
            </a:r>
            <a:r>
              <a:rPr lang="cs-CZ" dirty="0" err="1"/>
              <a:t>elastografie</a:t>
            </a:r>
            <a:r>
              <a:rPr lang="cs-CZ" dirty="0"/>
              <a:t> – snímek dorsálního úseku ruky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616153" y="6436664"/>
            <a:ext cx="81320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 err="1"/>
              <a:t>Is</a:t>
            </a:r>
            <a:r>
              <a:rPr lang="cs-CZ" sz="1050" dirty="0"/>
              <a:t> </a:t>
            </a:r>
            <a:r>
              <a:rPr lang="cs-CZ" sz="1050" dirty="0" err="1"/>
              <a:t>it</a:t>
            </a:r>
            <a:r>
              <a:rPr lang="cs-CZ" sz="1050" dirty="0"/>
              <a:t> </a:t>
            </a:r>
            <a:r>
              <a:rPr lang="cs-CZ" sz="1050" dirty="0" err="1"/>
              <a:t>possible</a:t>
            </a:r>
            <a:r>
              <a:rPr lang="cs-CZ" sz="1050" dirty="0"/>
              <a:t> to </a:t>
            </a:r>
            <a:r>
              <a:rPr lang="cs-CZ" sz="1050" dirty="0" err="1"/>
              <a:t>distinguish</a:t>
            </a:r>
            <a:r>
              <a:rPr lang="cs-CZ" sz="1050" dirty="0"/>
              <a:t> “</a:t>
            </a:r>
            <a:r>
              <a:rPr lang="cs-CZ" sz="1050" dirty="0" err="1"/>
              <a:t>unafected</a:t>
            </a:r>
            <a:r>
              <a:rPr lang="cs-CZ" sz="1050" dirty="0"/>
              <a:t>” skin </a:t>
            </a:r>
            <a:r>
              <a:rPr lang="cs-CZ" sz="1050" dirty="0"/>
              <a:t>in </a:t>
            </a:r>
            <a:r>
              <a:rPr lang="cs-CZ" sz="1050" dirty="0" err="1"/>
              <a:t>scleroderma</a:t>
            </a:r>
            <a:r>
              <a:rPr lang="cs-CZ" sz="1050" dirty="0"/>
              <a:t> </a:t>
            </a:r>
            <a:r>
              <a:rPr lang="cs-CZ" sz="1050" dirty="0" err="1"/>
              <a:t>patients</a:t>
            </a:r>
            <a:r>
              <a:rPr lang="cs-CZ" sz="1050" dirty="0"/>
              <a:t> </a:t>
            </a:r>
            <a:r>
              <a:rPr lang="cs-CZ" sz="1050" dirty="0" err="1"/>
              <a:t>from</a:t>
            </a:r>
            <a:r>
              <a:rPr lang="cs-CZ" sz="1050" dirty="0"/>
              <a:t> </a:t>
            </a:r>
            <a:r>
              <a:rPr lang="cs-CZ" sz="1050" dirty="0" err="1"/>
              <a:t>healthy</a:t>
            </a:r>
            <a:r>
              <a:rPr lang="cs-CZ" sz="1050" dirty="0"/>
              <a:t> </a:t>
            </a:r>
            <a:r>
              <a:rPr lang="cs-CZ" sz="1050" dirty="0"/>
              <a:t>skin? </a:t>
            </a:r>
            <a:r>
              <a:rPr lang="cs-CZ" sz="1050" dirty="0" err="1"/>
              <a:t>Tânia</a:t>
            </a:r>
            <a:r>
              <a:rPr lang="cs-CZ" sz="1050" dirty="0"/>
              <a:t> </a:t>
            </a:r>
            <a:r>
              <a:rPr lang="cs-CZ" sz="1050" dirty="0"/>
              <a:t>Santiago, M </a:t>
            </a:r>
            <a:r>
              <a:rPr lang="cs-CZ" sz="1050" dirty="0" err="1"/>
              <a:t>Coutinho</a:t>
            </a:r>
            <a:r>
              <a:rPr lang="cs-CZ" sz="1050" dirty="0"/>
              <a:t>, Francesco </a:t>
            </a:r>
            <a:r>
              <a:rPr lang="cs-CZ" sz="1050" dirty="0" err="1"/>
              <a:t>Delgaldo</a:t>
            </a:r>
            <a:r>
              <a:rPr lang="cs-CZ" sz="1050" dirty="0"/>
              <a:t>, Anthony C </a:t>
            </a:r>
            <a:r>
              <a:rPr lang="cs-CZ" sz="1050" dirty="0" err="1"/>
              <a:t>Redmond</a:t>
            </a:r>
            <a:r>
              <a:rPr lang="cs-CZ" sz="1050" dirty="0"/>
              <a:t>, Da Silva JAP</a:t>
            </a:r>
          </a:p>
        </p:txBody>
      </p:sp>
    </p:spTree>
    <p:extLst>
      <p:ext uri="{BB962C8B-B14F-4D97-AF65-F5344CB8AC3E}">
        <p14:creationId xmlns:p14="http://schemas.microsoft.com/office/powerpoint/2010/main" val="2687220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Dynamická (</a:t>
            </a:r>
            <a:r>
              <a:rPr lang="cs-CZ" dirty="0" err="1"/>
              <a:t>shear</a:t>
            </a:r>
            <a:r>
              <a:rPr lang="cs-CZ" dirty="0"/>
              <a:t> </a:t>
            </a:r>
            <a:r>
              <a:rPr lang="cs-CZ" dirty="0" err="1"/>
              <a:t>waves</a:t>
            </a:r>
            <a:r>
              <a:rPr lang="cs-CZ" dirty="0"/>
              <a:t>)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Výhody</a:t>
            </a:r>
            <a:r>
              <a:rPr lang="cs-CZ" sz="2400" b="1" dirty="0"/>
              <a:t>: 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Kvantitativní </a:t>
            </a:r>
            <a:r>
              <a:rPr lang="cs-CZ" dirty="0"/>
              <a:t>popis elasticity (</a:t>
            </a:r>
            <a:r>
              <a:rPr lang="cs-CZ" dirty="0" err="1"/>
              <a:t>Youngův</a:t>
            </a:r>
            <a:r>
              <a:rPr lang="cs-CZ" dirty="0"/>
              <a:t> modul).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Zobrazení </a:t>
            </a:r>
            <a:r>
              <a:rPr lang="cs-CZ" dirty="0"/>
              <a:t>v reálném čase.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Detekce </a:t>
            </a:r>
            <a:r>
              <a:rPr lang="cs-CZ" dirty="0"/>
              <a:t>milimetrových lézi a velmi přesná lokalizace.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Každý </a:t>
            </a:r>
            <a:r>
              <a:rPr lang="cs-CZ" dirty="0" err="1"/>
              <a:t>elastogram</a:t>
            </a:r>
            <a:r>
              <a:rPr lang="cs-CZ" dirty="0"/>
              <a:t> je pořízen stejným způsobem. Obrazy lze snadněji srovnávat a analyzovat (reprodukovatelnost).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Jednoduchá </a:t>
            </a:r>
            <a:r>
              <a:rPr lang="cs-CZ" dirty="0"/>
              <a:t>obsluha. Kompresi tkáně provádí přístroj dle nastavených parametrů.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74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Dynamická (</a:t>
            </a:r>
            <a:r>
              <a:rPr lang="cs-CZ" dirty="0" err="1"/>
              <a:t>shear</a:t>
            </a:r>
            <a:r>
              <a:rPr lang="cs-CZ" dirty="0"/>
              <a:t> </a:t>
            </a:r>
            <a:r>
              <a:rPr lang="cs-CZ" dirty="0" err="1"/>
              <a:t>waves</a:t>
            </a:r>
            <a:r>
              <a:rPr lang="cs-CZ" dirty="0"/>
              <a:t>) </a:t>
            </a:r>
            <a:r>
              <a:rPr lang="cs-CZ" dirty="0" err="1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Nevýhody</a:t>
            </a:r>
            <a:r>
              <a:rPr lang="cs-CZ" b="1" dirty="0"/>
              <a:t>: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Náročná </a:t>
            </a:r>
            <a:r>
              <a:rPr lang="cs-CZ" dirty="0"/>
              <a:t>technologie a vyšší cena. Vyžaduje ultrarychlé zobrazování a speciální UZ sondy.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Při </a:t>
            </a:r>
            <a:r>
              <a:rPr lang="cs-CZ" dirty="0"/>
              <a:t>kompresi tkáně akustickým tlakem UZ vlněni je nutné volit dostatečnou intenzitu vln, aby měly generované střižné </a:t>
            </a:r>
            <a:r>
              <a:rPr lang="cs-CZ" dirty="0" smtClean="0"/>
              <a:t>vlny delší </a:t>
            </a:r>
            <a:r>
              <a:rPr lang="cs-CZ" dirty="0"/>
              <a:t>dosah a menší útlum.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S </a:t>
            </a:r>
            <a:r>
              <a:rPr lang="cs-CZ" dirty="0"/>
              <a:t>vyšší intenzitou UZ vln souvisí větší riziko biologických účinků UZ a konstrukční problémy (zahřívání sondy).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145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Intravaskulární </a:t>
            </a:r>
            <a:r>
              <a:rPr lang="cs-CZ" dirty="0" err="1" smtClean="0"/>
              <a:t>elastografie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/>
              <a:t>Princip </a:t>
            </a:r>
            <a:r>
              <a:rPr lang="cs-CZ" b="1" dirty="0"/>
              <a:t>měření je obdobný jako u statické ultrazvukové </a:t>
            </a:r>
            <a:r>
              <a:rPr lang="cs-CZ" b="1" dirty="0" err="1"/>
              <a:t>elastografie</a:t>
            </a:r>
            <a:r>
              <a:rPr lang="cs-CZ" b="1" dirty="0"/>
              <a:t>.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/>
              <a:t>Ultrazvukový </a:t>
            </a:r>
            <a:r>
              <a:rPr lang="cs-CZ" b="1" dirty="0"/>
              <a:t>snímač se zavádí do snímané cévy v podobě katétru.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/>
              <a:t>Komprese</a:t>
            </a:r>
            <a:r>
              <a:rPr lang="cs-CZ" b="1" dirty="0"/>
              <a:t>: pulsace cévy nebo intravaskulární balónek.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/>
              <a:t>Detekce </a:t>
            </a:r>
            <a:r>
              <a:rPr lang="cs-CZ" b="1" dirty="0"/>
              <a:t>trombů a aterosklerotických plátů.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41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6735" y="925213"/>
            <a:ext cx="9308756" cy="413281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Mnoho patologických tkání (např. </a:t>
            </a:r>
            <a:r>
              <a:rPr lang="cs-CZ" sz="2400" b="1" dirty="0"/>
              <a:t>nádorových</a:t>
            </a:r>
            <a:r>
              <a:rPr lang="cs-CZ" sz="2400" b="1" dirty="0"/>
              <a:t>) vykazuje při UZ nebo MRI vyšetření slabý kontrast nebo je nelze zobrazit vůbec.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Metody založené na mapování elastických vlastností jsou tedy velmi vhodné pro zobrazení struktury a patologie takových tkání.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Měření elasticity přináší novou informaci o tkáních, kterou lze využít pro lékařskou diagnostiku.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/>
              <a:t>Elastografie</a:t>
            </a:r>
            <a:r>
              <a:rPr lang="cs-CZ" sz="2400" b="1" dirty="0"/>
              <a:t> se využívá zpravidla jako doplňková metoda pro zvýšení specificity diagnózy.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35535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Intravaskulární </a:t>
            </a:r>
            <a:r>
              <a:rPr lang="cs-CZ" dirty="0" err="1"/>
              <a:t>elastografie</a:t>
            </a:r>
            <a:endParaRPr lang="cs-CZ" dirty="0"/>
          </a:p>
        </p:txBody>
      </p:sp>
      <p:pic>
        <p:nvPicPr>
          <p:cNvPr id="2050" name="Picture 2" descr="Výsledek obrázku pro intravascular elast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86" y="1764229"/>
            <a:ext cx="5442227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83491" y="6341242"/>
            <a:ext cx="9054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https://www.researchgate.net/profile/Antonius_Van_der_Steen/publication/7148334/figure/fig3/AS:280967580274721@1443999299981/Figure-3-In-vivo-intravascular-ultrasound-image-and-palpogram-of-a-human-coronary.png</a:t>
            </a:r>
          </a:p>
        </p:txBody>
      </p:sp>
    </p:spTree>
    <p:extLst>
      <p:ext uri="{BB962C8B-B14F-4D97-AF65-F5344CB8AC3E}">
        <p14:creationId xmlns:p14="http://schemas.microsoft.com/office/powerpoint/2010/main" val="3327095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b="1" dirty="0" err="1"/>
              <a:t>Elastografie</a:t>
            </a:r>
            <a:r>
              <a:rPr lang="cs-CZ" b="1" dirty="0"/>
              <a:t> </a:t>
            </a:r>
            <a:r>
              <a:rPr lang="cs-CZ" dirty="0"/>
              <a:t>Obecné limitace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Chybné </a:t>
            </a:r>
            <a:r>
              <a:rPr lang="cs-CZ" b="1" dirty="0"/>
              <a:t>výsledky způsobují deformace vyvolané jinými silami (tlukot srdce, pulsace cév, dýchání, aj.).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Chyby </a:t>
            </a:r>
            <a:r>
              <a:rPr lang="cs-CZ" b="1" dirty="0"/>
              <a:t>způsobené v blízkosti tuhých nepohyblivých struktur (např. kosti), kde se měkká tkáň deformuje jinak než stejná tkáň v jiném místě.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Omezený </a:t>
            </a:r>
            <a:r>
              <a:rPr lang="cs-CZ" b="1" dirty="0"/>
              <a:t>dosah měření vzhledem ke krátkému dosahu kompresních sil.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Obecné </a:t>
            </a:r>
            <a:r>
              <a:rPr lang="cs-CZ" b="1" dirty="0"/>
              <a:t>limitace </a:t>
            </a:r>
            <a:r>
              <a:rPr lang="cs-CZ" b="1" dirty="0" smtClean="0"/>
              <a:t>ultrazvuku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313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8721" y="288324"/>
            <a:ext cx="7772400" cy="1371600"/>
          </a:xfrm>
        </p:spPr>
        <p:txBody>
          <a:bodyPr/>
          <a:lstStyle/>
          <a:p>
            <a:r>
              <a:rPr lang="cs-CZ" altLang="cs-CZ" dirty="0"/>
              <a:t>KLINICKÝ VÝZNAM</a:t>
            </a:r>
            <a:endParaRPr lang="en-GB" altLang="cs-CZ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886" y="1037968"/>
            <a:ext cx="11104606" cy="560413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PRŮKAZ LOŽISEK NEDETEGOVATELNÝCH ANI KONVENČNÍ ULTRASONOGRAFIÍ ANI PALPACÍ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OBJEKTIVIZACE SUBJEKTIVNÍ PALPACE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DIFERENCIACE MEZI BENIGNÍMI A MALIGNÍMI LEZEMI, UMOŽŇUJÍCÍ:</a:t>
            </a:r>
          </a:p>
          <a:p>
            <a:pPr>
              <a:lnSpc>
                <a:spcPct val="100000"/>
              </a:lnSpc>
            </a:pPr>
            <a:r>
              <a:rPr lang="cs-CZ" altLang="cs-CZ" sz="2400" dirty="0"/>
              <a:t>  </a:t>
            </a:r>
            <a:r>
              <a:rPr lang="cs-CZ" altLang="cs-CZ" sz="2400" dirty="0" smtClean="0"/>
              <a:t>	- </a:t>
            </a:r>
            <a:r>
              <a:rPr lang="cs-CZ" altLang="cs-CZ" sz="2400" dirty="0"/>
              <a:t>včasnou diagnostiku</a:t>
            </a:r>
          </a:p>
          <a:p>
            <a:pPr>
              <a:lnSpc>
                <a:spcPct val="100000"/>
              </a:lnSpc>
            </a:pPr>
            <a:r>
              <a:rPr lang="cs-CZ" altLang="cs-CZ" sz="2400" dirty="0"/>
              <a:t>  </a:t>
            </a:r>
            <a:r>
              <a:rPr lang="cs-CZ" altLang="cs-CZ" sz="2400" dirty="0" smtClean="0"/>
              <a:t>	- </a:t>
            </a:r>
            <a:r>
              <a:rPr lang="cs-CZ" altLang="cs-CZ" sz="2400" dirty="0"/>
              <a:t>redukci biopsií </a:t>
            </a:r>
          </a:p>
          <a:p>
            <a:pPr>
              <a:lnSpc>
                <a:spcPct val="100000"/>
              </a:lnSpc>
            </a:pPr>
            <a:r>
              <a:rPr lang="cs-CZ" altLang="cs-CZ" sz="2400" dirty="0"/>
              <a:t>  </a:t>
            </a:r>
            <a:r>
              <a:rPr lang="cs-CZ" altLang="cs-CZ" sz="2400" dirty="0" smtClean="0"/>
              <a:t>	- </a:t>
            </a:r>
            <a:r>
              <a:rPr lang="cs-CZ" altLang="cs-CZ" sz="2400" dirty="0"/>
              <a:t>identifikaci celé oblasti zaujaté ložiskem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POSOUZENÍ TERAPEUTICKÉHO </a:t>
            </a:r>
            <a:r>
              <a:rPr lang="cs-CZ" altLang="cs-CZ" sz="2400" dirty="0" smtClean="0"/>
              <a:t>EFEKTU</a:t>
            </a:r>
          </a:p>
          <a:p>
            <a:pPr>
              <a:lnSpc>
                <a:spcPct val="100000"/>
              </a:lnSpc>
            </a:pPr>
            <a:endParaRPr lang="cs-CZ" altLang="cs-CZ" sz="2400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400" b="1" u="sng" dirty="0"/>
              <a:t>PŘES SNAHU O KVANTIFIKACI LZE VÝSLEDKY ZATÍM HODNOTIT JEN KVALITATIVNĚ</a:t>
            </a:r>
          </a:p>
        </p:txBody>
      </p:sp>
    </p:spTree>
    <p:extLst>
      <p:ext uri="{BB962C8B-B14F-4D97-AF65-F5344CB8AC3E}">
        <p14:creationId xmlns:p14="http://schemas.microsoft.com/office/powerpoint/2010/main" val="83407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Klinické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cs-CZ" b="1" dirty="0" smtClean="0"/>
              <a:t>Játra </a:t>
            </a:r>
            <a:r>
              <a:rPr lang="cs-CZ" b="1" dirty="0"/>
              <a:t>(fibróza, cirhóza) </a:t>
            </a:r>
            <a:endParaRPr lang="cs-CZ" dirty="0"/>
          </a:p>
          <a:p>
            <a:r>
              <a:rPr lang="cs-CZ" b="1" dirty="0" smtClean="0"/>
              <a:t>Rakovina </a:t>
            </a:r>
            <a:r>
              <a:rPr lang="cs-CZ" b="1" dirty="0"/>
              <a:t>prsu </a:t>
            </a:r>
            <a:endParaRPr lang="cs-CZ" dirty="0"/>
          </a:p>
          <a:p>
            <a:r>
              <a:rPr lang="cs-CZ" b="1" dirty="0" smtClean="0"/>
              <a:t>Rakovina </a:t>
            </a:r>
            <a:r>
              <a:rPr lang="cs-CZ" b="1" dirty="0"/>
              <a:t>prostaty </a:t>
            </a:r>
            <a:endParaRPr lang="cs-CZ" dirty="0"/>
          </a:p>
          <a:p>
            <a:r>
              <a:rPr lang="cs-CZ" b="1" dirty="0" smtClean="0"/>
              <a:t>Mozek </a:t>
            </a:r>
            <a:endParaRPr lang="cs-CZ" dirty="0"/>
          </a:p>
          <a:p>
            <a:r>
              <a:rPr lang="cs-CZ" b="1" dirty="0" smtClean="0"/>
              <a:t>Srdeční </a:t>
            </a:r>
            <a:r>
              <a:rPr lang="cs-CZ" b="1" dirty="0"/>
              <a:t>dysfunkce </a:t>
            </a:r>
            <a:endParaRPr lang="cs-CZ" dirty="0"/>
          </a:p>
          <a:p>
            <a:r>
              <a:rPr lang="cs-CZ" b="1" dirty="0" smtClean="0"/>
              <a:t>Šlachy </a:t>
            </a:r>
            <a:endParaRPr lang="cs-CZ" dirty="0"/>
          </a:p>
          <a:p>
            <a:r>
              <a:rPr lang="cs-CZ" b="1" dirty="0" err="1" smtClean="0"/>
              <a:t>Neurodegenerativní</a:t>
            </a:r>
            <a:r>
              <a:rPr lang="cs-CZ" b="1" dirty="0" smtClean="0"/>
              <a:t> onemocnění </a:t>
            </a:r>
            <a:endParaRPr lang="cs-CZ" dirty="0"/>
          </a:p>
          <a:p>
            <a:r>
              <a:rPr lang="cs-CZ" b="1" dirty="0" smtClean="0"/>
              <a:t>Selhání </a:t>
            </a:r>
            <a:r>
              <a:rPr lang="cs-CZ" b="1" dirty="0"/>
              <a:t>ledvin </a:t>
            </a:r>
            <a:endParaRPr lang="cs-CZ" dirty="0"/>
          </a:p>
          <a:p>
            <a:endParaRPr lang="cs-CZ" dirty="0"/>
          </a:p>
          <a:p>
            <a:r>
              <a:rPr lang="cs-CZ" b="1" dirty="0" smtClean="0"/>
              <a:t>Lymfatické </a:t>
            </a:r>
            <a:r>
              <a:rPr lang="cs-CZ" b="1" dirty="0"/>
              <a:t>uzliny </a:t>
            </a:r>
            <a:endParaRPr lang="cs-CZ" dirty="0"/>
          </a:p>
          <a:p>
            <a:r>
              <a:rPr lang="cs-CZ" b="1" dirty="0" smtClean="0"/>
              <a:t>Štítná </a:t>
            </a:r>
            <a:r>
              <a:rPr lang="cs-CZ" b="1" dirty="0"/>
              <a:t>žláza </a:t>
            </a:r>
            <a:endParaRPr lang="cs-CZ" dirty="0"/>
          </a:p>
          <a:p>
            <a:r>
              <a:rPr lang="cs-CZ" b="1" dirty="0" smtClean="0"/>
              <a:t>Mléčná </a:t>
            </a:r>
            <a:r>
              <a:rPr lang="cs-CZ" b="1" dirty="0"/>
              <a:t>žláza </a:t>
            </a:r>
            <a:endParaRPr lang="cs-CZ" dirty="0"/>
          </a:p>
          <a:p>
            <a:r>
              <a:rPr lang="cs-CZ" b="1" dirty="0" smtClean="0"/>
              <a:t>Měkké </a:t>
            </a:r>
            <a:r>
              <a:rPr lang="cs-CZ" b="1" dirty="0"/>
              <a:t>tkáně </a:t>
            </a:r>
            <a:endParaRPr lang="cs-CZ" dirty="0"/>
          </a:p>
          <a:p>
            <a:r>
              <a:rPr lang="cs-CZ" b="1" dirty="0" smtClean="0"/>
              <a:t>Pankreas </a:t>
            </a:r>
            <a:endParaRPr lang="cs-CZ" dirty="0"/>
          </a:p>
          <a:p>
            <a:r>
              <a:rPr lang="cs-CZ" b="1" dirty="0" smtClean="0"/>
              <a:t>Kůže </a:t>
            </a:r>
            <a:endParaRPr lang="cs-CZ" dirty="0"/>
          </a:p>
          <a:p>
            <a:r>
              <a:rPr lang="cs-CZ" b="1" dirty="0" smtClean="0"/>
              <a:t>Cévy </a:t>
            </a:r>
            <a:endParaRPr lang="cs-CZ" dirty="0"/>
          </a:p>
          <a:p>
            <a:r>
              <a:rPr lang="cs-CZ" b="1" dirty="0" smtClean="0"/>
              <a:t>Gynekologie </a:t>
            </a:r>
            <a:endParaRPr lang="cs-CZ" dirty="0"/>
          </a:p>
          <a:p>
            <a:r>
              <a:rPr lang="cs-CZ" b="1" dirty="0" smtClean="0"/>
              <a:t>Intravaskulární </a:t>
            </a:r>
            <a:r>
              <a:rPr lang="cs-CZ" b="1" dirty="0" err="1" smtClean="0"/>
              <a:t>elastografie</a:t>
            </a: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8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2351" y="86468"/>
            <a:ext cx="7772400" cy="1508760"/>
          </a:xfrm>
        </p:spPr>
        <p:txBody>
          <a:bodyPr/>
          <a:lstStyle/>
          <a:p>
            <a:r>
              <a:rPr lang="cs-CZ" dirty="0" smtClean="0"/>
              <a:t>Mechanické vlastnosti 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276" y="532780"/>
            <a:ext cx="11137556" cy="5431415"/>
          </a:xfrm>
        </p:spPr>
        <p:txBody>
          <a:bodyPr>
            <a:noAutofit/>
          </a:bodyPr>
          <a:lstStyle/>
          <a:p>
            <a:r>
              <a:rPr lang="cs-CZ" sz="2400" b="1" dirty="0"/>
              <a:t>Mechanické </a:t>
            </a:r>
            <a:r>
              <a:rPr lang="cs-CZ" sz="2400" b="1" dirty="0"/>
              <a:t>vlastnosti tkání závisí především na molekulových vazbách jednotlivých prvků tkání a na jejich mikroskopickém i makroskopickém uspořádání. </a:t>
            </a:r>
          </a:p>
          <a:p>
            <a:endParaRPr lang="cs-CZ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Pevnost (tuhost): </a:t>
            </a:r>
            <a:r>
              <a:rPr lang="cs-CZ" dirty="0"/>
              <a:t>Strukturní soudržnost a odolnost látky vůči působení vnější síly.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Pružnost (elasticita): </a:t>
            </a:r>
            <a:r>
              <a:rPr lang="cs-CZ" dirty="0"/>
              <a:t>Schopnost látky vrátit se po odeznění deformující síly zpět do původního tvaru.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Tvárnost (plasticita): </a:t>
            </a:r>
            <a:r>
              <a:rPr lang="cs-CZ" dirty="0"/>
              <a:t>Schopnost látky trvale změnit svůj tvar vlivem působení deformující síly.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Viskozita: </a:t>
            </a:r>
            <a:r>
              <a:rPr lang="cs-CZ" dirty="0"/>
              <a:t>Odpor tekutiny ke smykové deformaci. Popisuje vnitřní tření a míru tekutosti kapalin a plynů. </a:t>
            </a:r>
          </a:p>
        </p:txBody>
      </p:sp>
    </p:spTree>
    <p:extLst>
      <p:ext uri="{BB962C8B-B14F-4D97-AF65-F5344CB8AC3E}">
        <p14:creationId xmlns:p14="http://schemas.microsoft.com/office/powerpoint/2010/main" val="382860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biologických 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0876" y="2100650"/>
            <a:ext cx="9071225" cy="4438017"/>
          </a:xfrm>
        </p:spPr>
        <p:txBody>
          <a:bodyPr>
            <a:noAutofit/>
          </a:bodyPr>
          <a:lstStyle/>
          <a:p>
            <a:r>
              <a:rPr lang="cs-CZ" sz="2400" b="1" dirty="0"/>
              <a:t>Biologické </a:t>
            </a:r>
            <a:r>
              <a:rPr lang="cs-CZ" sz="2400" b="1" dirty="0"/>
              <a:t>tkáně jsou složité látky, které vykazují: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/>
              <a:t>Viskózně-elastické vlastnosti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/>
              <a:t>Anizotropní charakter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/>
              <a:t>Nelinearita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/>
              <a:t>Nehomogenita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/>
              <a:t>Paměťový efekt, adaptibilita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/>
              <a:t>Vliv stárnutí a kondice organismu </a:t>
            </a:r>
          </a:p>
          <a:p>
            <a:r>
              <a:rPr lang="cs-CZ" sz="2400" b="1" dirty="0"/>
              <a:t>Popis </a:t>
            </a:r>
            <a:r>
              <a:rPr lang="cs-CZ" sz="2400" b="1" dirty="0"/>
              <a:t>mechanických a hlavně elastických vlastností tkání je tedy velmi složitý a pro modelování a výpočty vyžaduje značné aproximace a zjednodušení.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659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Hookeův</a:t>
            </a:r>
            <a:r>
              <a:rPr lang="cs-CZ" dirty="0" smtClean="0"/>
              <a:t> zákon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Elastické </a:t>
            </a:r>
            <a:r>
              <a:rPr lang="cs-CZ" sz="2400" b="1" dirty="0"/>
              <a:t>vlastnosti tkání lze nejjednodušeji popsat </a:t>
            </a:r>
            <a:r>
              <a:rPr lang="cs-CZ" sz="2400" b="1" dirty="0" err="1"/>
              <a:t>Hookeovým</a:t>
            </a:r>
            <a:r>
              <a:rPr lang="cs-CZ" sz="2400" b="1" dirty="0"/>
              <a:t> zákonem. </a:t>
            </a:r>
            <a:endParaRPr lang="cs-CZ" sz="2400" dirty="0"/>
          </a:p>
          <a:p>
            <a:r>
              <a:rPr lang="cs-CZ" sz="2400" b="1" dirty="0"/>
              <a:t>Vyjadřuje </a:t>
            </a:r>
            <a:r>
              <a:rPr lang="cs-CZ" sz="2400" b="1" dirty="0"/>
              <a:t>lineární vztah mezi deformací tělesa (</a:t>
            </a:r>
            <a:r>
              <a:rPr lang="el-GR" sz="2400" b="1" dirty="0"/>
              <a:t>ε) </a:t>
            </a:r>
            <a:r>
              <a:rPr lang="cs-CZ" sz="2400" b="1" dirty="0"/>
              <a:t>a vnějším napětím (</a:t>
            </a:r>
            <a:r>
              <a:rPr lang="el-GR" sz="2400" b="1" dirty="0"/>
              <a:t>σ) – </a:t>
            </a:r>
            <a:r>
              <a:rPr lang="cs-CZ" sz="2400" b="1" dirty="0"/>
              <a:t>silou, která tuto deformaci způsobuje</a:t>
            </a:r>
            <a:r>
              <a:rPr lang="cs-CZ" sz="2400" b="1" dirty="0"/>
              <a:t>. </a:t>
            </a:r>
            <a:r>
              <a:rPr lang="cs-CZ" sz="2400" b="1" dirty="0" err="1"/>
              <a:t>Youngův</a:t>
            </a:r>
            <a:r>
              <a:rPr lang="cs-CZ" sz="2400" b="1" dirty="0"/>
              <a:t> modul pružnosti </a:t>
            </a:r>
            <a:endParaRPr lang="cs-CZ" sz="2400" dirty="0"/>
          </a:p>
          <a:p>
            <a:pPr algn="ctr"/>
            <a:r>
              <a:rPr lang="cs-CZ" sz="2400" dirty="0"/>
              <a:t> </a:t>
            </a:r>
          </a:p>
          <a:p>
            <a:pPr algn="ctr"/>
            <a:endParaRPr lang="cs-CZ" sz="2400" dirty="0"/>
          </a:p>
          <a:p>
            <a:r>
              <a:rPr lang="cs-CZ" sz="2400" b="1" dirty="0"/>
              <a:t>Konstantou </a:t>
            </a:r>
            <a:r>
              <a:rPr lang="cs-CZ" sz="2400" b="1" dirty="0"/>
              <a:t>úměrnosti je tzv. modul pružnosti. 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409" y="4660042"/>
            <a:ext cx="31623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6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Mechanické napětí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Mechanické </a:t>
            </a:r>
            <a:r>
              <a:rPr lang="cs-CZ" b="1" dirty="0"/>
              <a:t>napětí (</a:t>
            </a:r>
            <a:r>
              <a:rPr lang="el-GR" b="1" dirty="0"/>
              <a:t>σ) </a:t>
            </a:r>
            <a:r>
              <a:rPr lang="cs-CZ" b="1" dirty="0"/>
              <a:t>vzniká v tělese jako důsledek působení vnější síly a lze jej chápat jako tlak síly (F) působící na jednotku plochy tělesa (S):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 smtClean="0"/>
              <a:t>Podle </a:t>
            </a:r>
            <a:r>
              <a:rPr lang="cs-CZ" b="1" dirty="0"/>
              <a:t>směru působící síly rozlišujeme: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/>
              <a:t>Normálové napětí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/>
              <a:t>Tečné (smykové) napětí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934" y="3114418"/>
            <a:ext cx="1866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4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Deformaci </a:t>
            </a:r>
            <a:r>
              <a:rPr lang="cs-CZ" b="1" dirty="0"/>
              <a:t>tělesa popisujeme jako změnu rozměrů, objemu a tvaru tělesa působením vnější síly. </a:t>
            </a:r>
            <a:endParaRPr lang="cs-CZ" b="1" dirty="0" smtClean="0"/>
          </a:p>
          <a:p>
            <a:endParaRPr lang="cs-CZ" dirty="0"/>
          </a:p>
          <a:p>
            <a:r>
              <a:rPr lang="cs-CZ" b="1" dirty="0" smtClean="0"/>
              <a:t>Podle </a:t>
            </a:r>
            <a:r>
              <a:rPr lang="cs-CZ" b="1" dirty="0"/>
              <a:t>směru síly rozlišujeme několik deformací a každé přiřazujeme vlastní modul pružnosti: 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/>
              <a:t>Deformace tahem/tlakem: </a:t>
            </a:r>
          </a:p>
          <a:p>
            <a:r>
              <a:rPr lang="cs-CZ" dirty="0" err="1"/>
              <a:t>Youngův</a:t>
            </a:r>
            <a:r>
              <a:rPr lang="cs-CZ" dirty="0"/>
              <a:t> modul pružnosti v tahu/tlaku (E)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/>
              <a:t>Smyková deformace: </a:t>
            </a:r>
          </a:p>
          <a:p>
            <a:r>
              <a:rPr lang="cs-CZ" dirty="0"/>
              <a:t>Modul pružnosti ve smyku (G)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 smtClean="0"/>
              <a:t>Objemová </a:t>
            </a:r>
            <a:r>
              <a:rPr lang="cs-CZ" b="1" dirty="0"/>
              <a:t>deformace: </a:t>
            </a:r>
            <a:endParaRPr lang="cs-CZ" dirty="0"/>
          </a:p>
          <a:p>
            <a:r>
              <a:rPr lang="cs-CZ" dirty="0"/>
              <a:t>Modul objemové pružnosti (K) </a:t>
            </a:r>
          </a:p>
        </p:txBody>
      </p:sp>
    </p:spTree>
    <p:extLst>
      <p:ext uri="{BB962C8B-B14F-4D97-AF65-F5344CB8AC3E}">
        <p14:creationId xmlns:p14="http://schemas.microsoft.com/office/powerpoint/2010/main" val="155960104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18</TotalTime>
  <Words>1444</Words>
  <Application>Microsoft Office PowerPoint</Application>
  <PresentationFormat>Širokoúhlá obrazovka</PresentationFormat>
  <Paragraphs>188</Paragraphs>
  <Slides>32</Slides>
  <Notes>2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Tahoma</vt:lpstr>
      <vt:lpstr>Times New Roman</vt:lpstr>
      <vt:lpstr>Wingdings</vt:lpstr>
      <vt:lpstr>Prezentace_MU_CZ</vt:lpstr>
      <vt:lpstr>Elastografie</vt:lpstr>
      <vt:lpstr>Elastografie</vt:lpstr>
      <vt:lpstr>Prezentace aplikace PowerPoint</vt:lpstr>
      <vt:lpstr>Klinické aplikace</vt:lpstr>
      <vt:lpstr>Mechanické vlastnosti tkání</vt:lpstr>
      <vt:lpstr>Vlastnosti biologických tkání</vt:lpstr>
      <vt:lpstr>Hookeův zákon</vt:lpstr>
      <vt:lpstr>Mechanické napětí</vt:lpstr>
      <vt:lpstr>deformace</vt:lpstr>
      <vt:lpstr>deformace</vt:lpstr>
      <vt:lpstr>Elasticita tkání</vt:lpstr>
      <vt:lpstr>Elasticita tkání</vt:lpstr>
      <vt:lpstr>Elasticita tkání</vt:lpstr>
      <vt:lpstr>Ultrazvuková elastografie</vt:lpstr>
      <vt:lpstr>Mechanickké zobrazení</vt:lpstr>
      <vt:lpstr>Mechanické zobrazení 3d</vt:lpstr>
      <vt:lpstr>Ultrazvuková elastografie</vt:lpstr>
      <vt:lpstr> Statická (kompresní) elastografie </vt:lpstr>
      <vt:lpstr>Statická (kompresní) elastografie</vt:lpstr>
      <vt:lpstr>Manuální komprese</vt:lpstr>
      <vt:lpstr> Statická (kompresní) elastografie</vt:lpstr>
      <vt:lpstr> Statická (kompresní) elastografie</vt:lpstr>
      <vt:lpstr> Statická (kompresní) elastografie</vt:lpstr>
      <vt:lpstr>ELASTOGRAM ZDRAVÉHO PRSU</vt:lpstr>
      <vt:lpstr> Dynamická (shear waves) elastografie</vt:lpstr>
      <vt:lpstr> Dynamická (shear waves) elastografie</vt:lpstr>
      <vt:lpstr>Dynamická (shear waves) elastografie</vt:lpstr>
      <vt:lpstr>Dynamická (shear waves) elastografie</vt:lpstr>
      <vt:lpstr>Intravaskulární elastografie</vt:lpstr>
      <vt:lpstr>Intravaskulární elastografie</vt:lpstr>
      <vt:lpstr> Elastografie Obecné limitace </vt:lpstr>
      <vt:lpstr>KLINICKÝ VÝZNAM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Elastografie</dc:title>
  <dc:creator>Erik Staffa</dc:creator>
  <cp:lastModifiedBy>Erik Staffa</cp:lastModifiedBy>
  <cp:revision>3</cp:revision>
  <cp:lastPrinted>1601-01-01T00:00:00Z</cp:lastPrinted>
  <dcterms:created xsi:type="dcterms:W3CDTF">2021-04-20T13:11:16Z</dcterms:created>
  <dcterms:modified xsi:type="dcterms:W3CDTF">2021-04-20T13:29:22Z</dcterms:modified>
</cp:coreProperties>
</file>