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386" r:id="rId3"/>
    <p:sldId id="387" r:id="rId4"/>
    <p:sldId id="428" r:id="rId5"/>
    <p:sldId id="421" r:id="rId6"/>
    <p:sldId id="422" r:id="rId7"/>
    <p:sldId id="471" r:id="rId8"/>
    <p:sldId id="491" r:id="rId9"/>
    <p:sldId id="436" r:id="rId10"/>
    <p:sldId id="470" r:id="rId11"/>
    <p:sldId id="468" r:id="rId12"/>
    <p:sldId id="472" r:id="rId13"/>
    <p:sldId id="438" r:id="rId14"/>
    <p:sldId id="439" r:id="rId15"/>
    <p:sldId id="440" r:id="rId16"/>
    <p:sldId id="441" r:id="rId17"/>
    <p:sldId id="442" r:id="rId18"/>
    <p:sldId id="443" r:id="rId19"/>
    <p:sldId id="444" r:id="rId20"/>
    <p:sldId id="445" r:id="rId21"/>
    <p:sldId id="446" r:id="rId22"/>
    <p:sldId id="447" r:id="rId23"/>
    <p:sldId id="448" r:id="rId24"/>
    <p:sldId id="473" r:id="rId25"/>
    <p:sldId id="474" r:id="rId26"/>
    <p:sldId id="475" r:id="rId27"/>
    <p:sldId id="437" r:id="rId28"/>
    <p:sldId id="453" r:id="rId29"/>
    <p:sldId id="454" r:id="rId30"/>
    <p:sldId id="455" r:id="rId31"/>
    <p:sldId id="477" r:id="rId32"/>
    <p:sldId id="476" r:id="rId33"/>
    <p:sldId id="420" r:id="rId34"/>
    <p:sldId id="401" r:id="rId35"/>
    <p:sldId id="397" r:id="rId36"/>
    <p:sldId id="419" r:id="rId37"/>
    <p:sldId id="398" r:id="rId38"/>
    <p:sldId id="484" r:id="rId39"/>
    <p:sldId id="479" r:id="rId40"/>
    <p:sldId id="480" r:id="rId41"/>
    <p:sldId id="481" r:id="rId42"/>
    <p:sldId id="483" r:id="rId43"/>
    <p:sldId id="488" r:id="rId44"/>
    <p:sldId id="478" r:id="rId45"/>
    <p:sldId id="489" r:id="rId46"/>
    <p:sldId id="486" r:id="rId47"/>
    <p:sldId id="490" r:id="rId48"/>
    <p:sldId id="431" r:id="rId49"/>
    <p:sldId id="465" r:id="rId50"/>
    <p:sldId id="467" r:id="rId51"/>
    <p:sldId id="463" r:id="rId52"/>
    <p:sldId id="464" r:id="rId53"/>
    <p:sldId id="412" r:id="rId54"/>
    <p:sldId id="414" r:id="rId55"/>
    <p:sldId id="276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FD35"/>
    <a:srgbClr val="039D33"/>
    <a:srgbClr val="0E9D03"/>
    <a:srgbClr val="DE99F9"/>
    <a:srgbClr val="FFC266"/>
    <a:srgbClr val="6FFD9E"/>
    <a:srgbClr val="FFE6C5"/>
    <a:srgbClr val="4BD7F3"/>
    <a:srgbClr val="B59D0B"/>
    <a:srgbClr val="CC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710" y="-96"/>
      </p:cViewPr>
      <p:guideLst>
        <p:guide orient="horz" pos="2160"/>
        <p:guide pos="36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vstupní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-2.829185424004443E-17"/>
                  <c:y val="0.159943861670985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1728395061728392E-3"/>
                  <c:y val="0.151525763688302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List1!$A$2:$A$3</c:f>
              <c:strCache>
                <c:ptCount val="2"/>
                <c:pt idx="0">
                  <c:v>normální sval</c:v>
                </c:pt>
                <c:pt idx="1">
                  <c:v>myosteatóza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29</c:v>
                </c:pt>
                <c:pt idx="1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7"/>
        <c:axId val="161764096"/>
        <c:axId val="161765632"/>
      </c:barChart>
      <c:catAx>
        <c:axId val="1617640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200" baseline="0"/>
            </a:pPr>
            <a:endParaRPr lang="cs-CZ"/>
          </a:p>
        </c:txPr>
        <c:crossAx val="161765632"/>
        <c:crosses val="autoZero"/>
        <c:auto val="1"/>
        <c:lblAlgn val="ctr"/>
        <c:lblOffset val="100"/>
        <c:noMultiLvlLbl val="0"/>
      </c:catAx>
      <c:valAx>
        <c:axId val="161765632"/>
        <c:scaling>
          <c:orientation val="minMax"/>
          <c:max val="3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1764096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2400" b="1" i="0" baseline="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vstupní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-2.829185424004443E-17"/>
                  <c:y val="0.159943861670985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1728395061728392E-3"/>
                  <c:y val="0.151525763688302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List1!$A$2:$A$3</c:f>
              <c:strCache>
                <c:ptCount val="2"/>
                <c:pt idx="0">
                  <c:v>EPA, n=16</c:v>
                </c:pt>
                <c:pt idx="1">
                  <c:v>Kontrolní, n=24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25.4</c:v>
                </c:pt>
                <c:pt idx="1">
                  <c:v>24.4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den+100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-6.1728395061728392E-3"/>
                  <c:y val="0.159943861670985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2592592592592587E-3"/>
                  <c:y val="0.129077502401146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List1!$A$2:$A$3</c:f>
              <c:strCache>
                <c:ptCount val="2"/>
                <c:pt idx="0">
                  <c:v>EPA, n=16</c:v>
                </c:pt>
                <c:pt idx="1">
                  <c:v>Kontrolní, n=24</c:v>
                </c:pt>
              </c:strCache>
            </c:strRef>
          </c:cat>
          <c:val>
            <c:numRef>
              <c:f>List1!$C$2:$C$3</c:f>
              <c:numCache>
                <c:formatCode>General</c:formatCode>
                <c:ptCount val="2"/>
                <c:pt idx="0">
                  <c:v>25.4</c:v>
                </c:pt>
                <c:pt idx="1">
                  <c:v>23.5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axId val="164060160"/>
        <c:axId val="164061952"/>
      </c:barChart>
      <c:catAx>
        <c:axId val="1640601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200" baseline="0"/>
            </a:pPr>
            <a:endParaRPr lang="cs-CZ"/>
          </a:p>
        </c:txPr>
        <c:crossAx val="164061952"/>
        <c:crosses val="autoZero"/>
        <c:auto val="1"/>
        <c:lblAlgn val="ctr"/>
        <c:lblOffset val="100"/>
        <c:noMultiLvlLbl val="0"/>
      </c:catAx>
      <c:valAx>
        <c:axId val="164061952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4060160"/>
        <c:crosses val="autoZero"/>
        <c:crossBetween val="between"/>
        <c:majorUnit val="5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2400" b="1" i="0" baseline="0"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vstupní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-2.829185424004443E-17"/>
                  <c:y val="0.159943861670985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1728395061728392E-3"/>
                  <c:y val="0.151525763688302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List1!$A$2:$A$3</c:f>
              <c:strCache>
                <c:ptCount val="2"/>
                <c:pt idx="0">
                  <c:v>EPA, n=16</c:v>
                </c:pt>
                <c:pt idx="1">
                  <c:v>Kontrolní, n=24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33.200000000000003</c:v>
                </c:pt>
                <c:pt idx="1">
                  <c:v>33.6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den+100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-6.1728395061728392E-3"/>
                  <c:y val="0.159943861670985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2592592592592587E-3"/>
                  <c:y val="0.129077502401146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List1!$A$2:$A$3</c:f>
              <c:strCache>
                <c:ptCount val="2"/>
                <c:pt idx="0">
                  <c:v>EPA, n=16</c:v>
                </c:pt>
                <c:pt idx="1">
                  <c:v>Kontrolní, n=24</c:v>
                </c:pt>
              </c:strCache>
            </c:strRef>
          </c:cat>
          <c:val>
            <c:numRef>
              <c:f>List1!$C$2:$C$3</c:f>
              <c:numCache>
                <c:formatCode>General</c:formatCode>
                <c:ptCount val="2"/>
                <c:pt idx="0">
                  <c:v>34.200000000000003</c:v>
                </c:pt>
                <c:pt idx="1">
                  <c:v>30.1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axId val="164443648"/>
        <c:axId val="164445184"/>
      </c:barChart>
      <c:catAx>
        <c:axId val="1644436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200" baseline="0"/>
            </a:pPr>
            <a:endParaRPr lang="cs-CZ"/>
          </a:p>
        </c:txPr>
        <c:crossAx val="164445184"/>
        <c:crosses val="autoZero"/>
        <c:auto val="1"/>
        <c:lblAlgn val="ctr"/>
        <c:lblOffset val="100"/>
        <c:noMultiLvlLbl val="0"/>
      </c:catAx>
      <c:valAx>
        <c:axId val="164445184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4443648"/>
        <c:crosses val="autoZero"/>
        <c:crossBetween val="between"/>
        <c:majorUnit val="10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2400" b="1" i="0" baseline="0"/>
      </a:pPr>
      <a:endParaRPr lang="cs-CZ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010A5-E47F-4D42-A94C-C432020322A8}" type="datetimeFigureOut">
              <a:rPr lang="cs-CZ" smtClean="0"/>
              <a:t>18. 1. 2021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05989-A11D-4606-8AB6-BC75CD6C9C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687659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1260F-50D5-4BDC-93F5-FDD9BD00E356}" type="datetimeFigureOut">
              <a:rPr lang="cs-CZ" smtClean="0"/>
              <a:t>18. 1. 2021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E6D7F-4A7B-418F-B10E-7CA1DB204B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281610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35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37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48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55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9120"/>
            <a:ext cx="9144000" cy="19292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14700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356991"/>
            <a:ext cx="7776864" cy="156415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883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6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828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5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992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B0E93-DB2F-4C02-A90D-6388694DB3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88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9241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6"/>
          <a:stretch/>
        </p:blipFill>
        <p:spPr>
          <a:xfrm rot="120000">
            <a:off x="-7554" y="836736"/>
            <a:ext cx="9152894" cy="82318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68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7" r:id="rId6"/>
    <p:sldLayoutId id="2147483658" r:id="rId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980728"/>
            <a:ext cx="7434750" cy="3528392"/>
          </a:xfrm>
        </p:spPr>
        <p:txBody>
          <a:bodyPr>
            <a:noAutofit/>
          </a:bodyPr>
          <a:lstStyle/>
          <a:p>
            <a:pPr algn="l">
              <a:spcBef>
                <a:spcPts val="2400"/>
              </a:spcBef>
            </a:pPr>
            <a:r>
              <a:rPr lang="cs-CZ" sz="3600" dirty="0" smtClean="0">
                <a:solidFill>
                  <a:schemeClr val="accent1">
                    <a:lumMod val="75000"/>
                  </a:schemeClr>
                </a:solidFill>
              </a:rPr>
              <a:t>Léčba nádorové kachexie</a:t>
            </a:r>
            <a:br>
              <a:rPr lang="cs-CZ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3600" dirty="0" smtClean="0">
                <a:solidFill>
                  <a:schemeClr val="accent1">
                    <a:lumMod val="75000"/>
                  </a:schemeClr>
                </a:solidFill>
              </a:rPr>
              <a:t>Nádorově specifická dieta</a:t>
            </a:r>
            <a:br>
              <a:rPr lang="cs-CZ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28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přednáška pro magisterské studium výživy</a:t>
            </a:r>
            <a:br>
              <a:rPr lang="cs-CZ" sz="28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8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obor nutriční specialista</a:t>
            </a:r>
            <a:br>
              <a:rPr lang="cs-CZ" sz="28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8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8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8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Miroslav </a:t>
            </a:r>
            <a:r>
              <a:rPr lang="cs-CZ" sz="2800" b="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Tomíška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684078"/>
            <a:ext cx="2881189" cy="98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17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>
            <a:off x="0" y="758825"/>
            <a:ext cx="9144000" cy="163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" name="Ovál 1"/>
          <p:cNvSpPr/>
          <p:nvPr/>
        </p:nvSpPr>
        <p:spPr>
          <a:xfrm>
            <a:off x="5364163" y="4652963"/>
            <a:ext cx="1420812" cy="536575"/>
          </a:xfrm>
          <a:prstGeom prst="ellipse">
            <a:avLst/>
          </a:prstGeom>
          <a:solidFill>
            <a:srgbClr val="18DB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" name="Ovál 2"/>
          <p:cNvSpPr/>
          <p:nvPr/>
        </p:nvSpPr>
        <p:spPr>
          <a:xfrm>
            <a:off x="5189538" y="4508500"/>
            <a:ext cx="1470025" cy="7445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4822" name="Oval 3"/>
          <p:cNvSpPr>
            <a:spLocks noChangeArrowheads="1"/>
          </p:cNvSpPr>
          <p:nvPr/>
        </p:nvSpPr>
        <p:spPr bwMode="auto">
          <a:xfrm>
            <a:off x="1042988" y="1125538"/>
            <a:ext cx="7273925" cy="5443537"/>
          </a:xfrm>
          <a:prstGeom prst="ellipse">
            <a:avLst/>
          </a:prstGeom>
          <a:solidFill>
            <a:srgbClr val="FF9933"/>
          </a:solidFill>
          <a:ln w="76200">
            <a:solidFill>
              <a:srgbClr val="CC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/>
          </a:p>
        </p:txBody>
      </p:sp>
      <p:sp>
        <p:nvSpPr>
          <p:cNvPr id="34823" name="Oval 6"/>
          <p:cNvSpPr>
            <a:spLocks noChangeArrowheads="1"/>
          </p:cNvSpPr>
          <p:nvPr/>
        </p:nvSpPr>
        <p:spPr bwMode="auto">
          <a:xfrm>
            <a:off x="4043363" y="3363913"/>
            <a:ext cx="1431925" cy="1249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b="1" i="1">
                <a:latin typeface="Arial" charset="0"/>
                <a:cs typeface="Arial" charset="0"/>
              </a:rPr>
              <a:t>JÁDRO</a:t>
            </a:r>
          </a:p>
          <a:p>
            <a:r>
              <a:rPr lang="cs-CZ" b="1" i="1">
                <a:latin typeface="Arial" charset="0"/>
                <a:cs typeface="Arial" charset="0"/>
              </a:rPr>
              <a:t>BUŇKY</a:t>
            </a:r>
          </a:p>
        </p:txBody>
      </p:sp>
      <p:sp>
        <p:nvSpPr>
          <p:cNvPr id="34824" name="Text Box 7"/>
          <p:cNvSpPr txBox="1">
            <a:spLocks noChangeArrowheads="1"/>
          </p:cNvSpPr>
          <p:nvPr/>
        </p:nvSpPr>
        <p:spPr bwMode="auto">
          <a:xfrm>
            <a:off x="3805144" y="1333282"/>
            <a:ext cx="17496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cs-CZ" b="1" i="1" dirty="0" smtClean="0">
                <a:solidFill>
                  <a:schemeClr val="bg2"/>
                </a:solidFill>
                <a:latin typeface="Arial" charset="0"/>
              </a:rPr>
              <a:t>SVALOVÁ BUŇKA </a:t>
            </a:r>
            <a:endParaRPr lang="cs-CZ" b="1" i="1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3328" name="AutoShape 13"/>
          <p:cNvSpPr>
            <a:spLocks noChangeArrowheads="1"/>
          </p:cNvSpPr>
          <p:nvPr/>
        </p:nvSpPr>
        <p:spPr bwMode="auto">
          <a:xfrm rot="3493300">
            <a:off x="2430463" y="2671763"/>
            <a:ext cx="647700" cy="1758950"/>
          </a:xfrm>
          <a:prstGeom prst="can">
            <a:avLst>
              <a:gd name="adj" fmla="val 64951"/>
            </a:avLst>
          </a:prstGeom>
          <a:solidFill>
            <a:srgbClr val="CC3300"/>
          </a:solidFill>
          <a:ln w="9525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34826" name="Text Box 14"/>
          <p:cNvSpPr txBox="1">
            <a:spLocks noChangeArrowheads="1"/>
          </p:cNvSpPr>
          <p:nvPr/>
        </p:nvSpPr>
        <p:spPr bwMode="auto">
          <a:xfrm rot="-1867838">
            <a:off x="1938338" y="3517900"/>
            <a:ext cx="1330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sz="1400" b="1" i="1">
                <a:solidFill>
                  <a:schemeClr val="bg1"/>
                </a:solidFill>
                <a:latin typeface="Arial" charset="0"/>
              </a:rPr>
              <a:t>PROTEASOM</a:t>
            </a:r>
          </a:p>
        </p:txBody>
      </p:sp>
      <p:sp>
        <p:nvSpPr>
          <p:cNvPr id="5" name="Šestiúhelník 4"/>
          <p:cNvSpPr/>
          <p:nvPr/>
        </p:nvSpPr>
        <p:spPr>
          <a:xfrm>
            <a:off x="6329363" y="3363913"/>
            <a:ext cx="1555750" cy="425450"/>
          </a:xfrm>
          <a:prstGeom prst="hexagon">
            <a:avLst/>
          </a:prstGeom>
          <a:solidFill>
            <a:srgbClr val="FFFF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i="1" dirty="0">
                <a:solidFill>
                  <a:schemeClr val="tx1"/>
                </a:solidFill>
              </a:rPr>
              <a:t>mTORC1</a:t>
            </a:r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10260013" y="758825"/>
            <a:ext cx="730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Volný tvar 9"/>
          <p:cNvSpPr/>
          <p:nvPr/>
        </p:nvSpPr>
        <p:spPr>
          <a:xfrm>
            <a:off x="6118225" y="4640263"/>
            <a:ext cx="1044575" cy="133350"/>
          </a:xfrm>
          <a:custGeom>
            <a:avLst/>
            <a:gdLst>
              <a:gd name="connsiteX0" fmla="*/ 0 w 1045029"/>
              <a:gd name="connsiteY0" fmla="*/ 87086 h 133889"/>
              <a:gd name="connsiteX1" fmla="*/ 72572 w 1045029"/>
              <a:gd name="connsiteY1" fmla="*/ 72571 h 133889"/>
              <a:gd name="connsiteX2" fmla="*/ 116115 w 1045029"/>
              <a:gd name="connsiteY2" fmla="*/ 29028 h 133889"/>
              <a:gd name="connsiteX3" fmla="*/ 159658 w 1045029"/>
              <a:gd name="connsiteY3" fmla="*/ 0 h 133889"/>
              <a:gd name="connsiteX4" fmla="*/ 246743 w 1045029"/>
              <a:gd name="connsiteY4" fmla="*/ 72571 h 133889"/>
              <a:gd name="connsiteX5" fmla="*/ 304800 w 1045029"/>
              <a:gd name="connsiteY5" fmla="*/ 58057 h 133889"/>
              <a:gd name="connsiteX6" fmla="*/ 348343 w 1045029"/>
              <a:gd name="connsiteY6" fmla="*/ 29028 h 133889"/>
              <a:gd name="connsiteX7" fmla="*/ 420915 w 1045029"/>
              <a:gd name="connsiteY7" fmla="*/ 87086 h 133889"/>
              <a:gd name="connsiteX8" fmla="*/ 464458 w 1045029"/>
              <a:gd name="connsiteY8" fmla="*/ 101600 h 133889"/>
              <a:gd name="connsiteX9" fmla="*/ 522515 w 1045029"/>
              <a:gd name="connsiteY9" fmla="*/ 87086 h 133889"/>
              <a:gd name="connsiteX10" fmla="*/ 566058 w 1045029"/>
              <a:gd name="connsiteY10" fmla="*/ 43543 h 133889"/>
              <a:gd name="connsiteX11" fmla="*/ 624115 w 1045029"/>
              <a:gd name="connsiteY11" fmla="*/ 58057 h 133889"/>
              <a:gd name="connsiteX12" fmla="*/ 653143 w 1045029"/>
              <a:gd name="connsiteY12" fmla="*/ 101600 h 133889"/>
              <a:gd name="connsiteX13" fmla="*/ 812800 w 1045029"/>
              <a:gd name="connsiteY13" fmla="*/ 58057 h 133889"/>
              <a:gd name="connsiteX14" fmla="*/ 870858 w 1045029"/>
              <a:gd name="connsiteY14" fmla="*/ 72571 h 133889"/>
              <a:gd name="connsiteX15" fmla="*/ 899886 w 1045029"/>
              <a:gd name="connsiteY15" fmla="*/ 130628 h 133889"/>
              <a:gd name="connsiteX16" fmla="*/ 1016000 w 1045029"/>
              <a:gd name="connsiteY16" fmla="*/ 116114 h 133889"/>
              <a:gd name="connsiteX17" fmla="*/ 1045029 w 1045029"/>
              <a:gd name="connsiteY17" fmla="*/ 72571 h 133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45029" h="133889">
                <a:moveTo>
                  <a:pt x="0" y="87086"/>
                </a:moveTo>
                <a:cubicBezTo>
                  <a:pt x="24191" y="82248"/>
                  <a:pt x="50507" y="83604"/>
                  <a:pt x="72572" y="72571"/>
                </a:cubicBezTo>
                <a:cubicBezTo>
                  <a:pt x="90931" y="63391"/>
                  <a:pt x="100346" y="42169"/>
                  <a:pt x="116115" y="29028"/>
                </a:cubicBezTo>
                <a:cubicBezTo>
                  <a:pt x="129516" y="17861"/>
                  <a:pt x="145144" y="9676"/>
                  <a:pt x="159658" y="0"/>
                </a:cubicBezTo>
                <a:cubicBezTo>
                  <a:pt x="171944" y="12287"/>
                  <a:pt x="223166" y="69203"/>
                  <a:pt x="246743" y="72571"/>
                </a:cubicBezTo>
                <a:cubicBezTo>
                  <a:pt x="266490" y="75392"/>
                  <a:pt x="285448" y="62895"/>
                  <a:pt x="304800" y="58057"/>
                </a:cubicBezTo>
                <a:cubicBezTo>
                  <a:pt x="319314" y="48381"/>
                  <a:pt x="331136" y="31896"/>
                  <a:pt x="348343" y="29028"/>
                </a:cubicBezTo>
                <a:cubicBezTo>
                  <a:pt x="401178" y="20222"/>
                  <a:pt x="391673" y="63693"/>
                  <a:pt x="420915" y="87086"/>
                </a:cubicBezTo>
                <a:cubicBezTo>
                  <a:pt x="432862" y="96643"/>
                  <a:pt x="449944" y="96762"/>
                  <a:pt x="464458" y="101600"/>
                </a:cubicBezTo>
                <a:cubicBezTo>
                  <a:pt x="483810" y="96762"/>
                  <a:pt x="505195" y="96983"/>
                  <a:pt x="522515" y="87086"/>
                </a:cubicBezTo>
                <a:cubicBezTo>
                  <a:pt x="540337" y="76902"/>
                  <a:pt x="546321" y="49182"/>
                  <a:pt x="566058" y="43543"/>
                </a:cubicBezTo>
                <a:cubicBezTo>
                  <a:pt x="585238" y="38063"/>
                  <a:pt x="604763" y="53219"/>
                  <a:pt x="624115" y="58057"/>
                </a:cubicBezTo>
                <a:cubicBezTo>
                  <a:pt x="633791" y="72571"/>
                  <a:pt x="636038" y="98179"/>
                  <a:pt x="653143" y="101600"/>
                </a:cubicBezTo>
                <a:cubicBezTo>
                  <a:pt x="736535" y="118279"/>
                  <a:pt x="759178" y="93806"/>
                  <a:pt x="812800" y="58057"/>
                </a:cubicBezTo>
                <a:cubicBezTo>
                  <a:pt x="832153" y="62895"/>
                  <a:pt x="855533" y="59801"/>
                  <a:pt x="870858" y="72571"/>
                </a:cubicBezTo>
                <a:cubicBezTo>
                  <a:pt x="887480" y="86422"/>
                  <a:pt x="879162" y="124411"/>
                  <a:pt x="899886" y="130628"/>
                </a:cubicBezTo>
                <a:cubicBezTo>
                  <a:pt x="937247" y="141836"/>
                  <a:pt x="977295" y="120952"/>
                  <a:pt x="1016000" y="116114"/>
                </a:cubicBezTo>
                <a:lnTo>
                  <a:pt x="1045029" y="72571"/>
                </a:lnTo>
              </a:path>
            </a:pathLst>
          </a:cu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6813550" y="4545013"/>
            <a:ext cx="247650" cy="17938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8" name="Ovál 57"/>
          <p:cNvSpPr/>
          <p:nvPr/>
        </p:nvSpPr>
        <p:spPr>
          <a:xfrm>
            <a:off x="6381750" y="4689475"/>
            <a:ext cx="247650" cy="17938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4832" name="Text Box 48"/>
          <p:cNvSpPr txBox="1">
            <a:spLocks noChangeArrowheads="1"/>
          </p:cNvSpPr>
          <p:nvPr/>
        </p:nvSpPr>
        <p:spPr bwMode="auto">
          <a:xfrm>
            <a:off x="6011863" y="4859338"/>
            <a:ext cx="12112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b="1">
                <a:latin typeface="Arial" charset="0"/>
              </a:rPr>
              <a:t>Bílkoviny</a:t>
            </a:r>
          </a:p>
        </p:txBody>
      </p:sp>
      <p:sp>
        <p:nvSpPr>
          <p:cNvPr id="34833" name="Text Box 48"/>
          <p:cNvSpPr txBox="1">
            <a:spLocks noChangeArrowheads="1"/>
          </p:cNvSpPr>
          <p:nvPr/>
        </p:nvSpPr>
        <p:spPr bwMode="auto">
          <a:xfrm>
            <a:off x="2306638" y="1979613"/>
            <a:ext cx="12112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b="1">
                <a:latin typeface="Arial" charset="0"/>
              </a:rPr>
              <a:t>Bílkoviny</a:t>
            </a:r>
          </a:p>
        </p:txBody>
      </p:sp>
      <p:sp>
        <p:nvSpPr>
          <p:cNvPr id="34834" name="Text Box 48"/>
          <p:cNvSpPr txBox="1">
            <a:spLocks noChangeArrowheads="1"/>
          </p:cNvSpPr>
          <p:nvPr/>
        </p:nvSpPr>
        <p:spPr bwMode="auto">
          <a:xfrm>
            <a:off x="5475288" y="2024063"/>
            <a:ext cx="18129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b="1">
                <a:latin typeface="Arial" charset="0"/>
              </a:rPr>
              <a:t>Aminokyseliny</a:t>
            </a:r>
          </a:p>
        </p:txBody>
      </p:sp>
      <p:sp>
        <p:nvSpPr>
          <p:cNvPr id="34835" name="Text Box 48"/>
          <p:cNvSpPr txBox="1">
            <a:spLocks noChangeArrowheads="1"/>
          </p:cNvSpPr>
          <p:nvPr/>
        </p:nvSpPr>
        <p:spPr bwMode="auto">
          <a:xfrm>
            <a:off x="2365375" y="4868863"/>
            <a:ext cx="18129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b="1">
                <a:latin typeface="Arial" charset="0"/>
              </a:rPr>
              <a:t>Aminokyseliny</a:t>
            </a:r>
          </a:p>
        </p:txBody>
      </p:sp>
      <p:sp>
        <p:nvSpPr>
          <p:cNvPr id="13" name="Zahnutá šipka doprava 12"/>
          <p:cNvSpPr/>
          <p:nvPr/>
        </p:nvSpPr>
        <p:spPr>
          <a:xfrm rot="20161561">
            <a:off x="1738313" y="4046538"/>
            <a:ext cx="485775" cy="1212850"/>
          </a:xfrm>
          <a:prstGeom prst="curv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14" name="Zahnutá šipka doleva 13"/>
          <p:cNvSpPr/>
          <p:nvPr/>
        </p:nvSpPr>
        <p:spPr>
          <a:xfrm rot="21416444">
            <a:off x="3568700" y="2139950"/>
            <a:ext cx="465138" cy="1044575"/>
          </a:xfrm>
          <a:prstGeom prst="curved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34838" name="Text Box 48"/>
          <p:cNvSpPr txBox="1">
            <a:spLocks noChangeArrowheads="1"/>
          </p:cNvSpPr>
          <p:nvPr/>
        </p:nvSpPr>
        <p:spPr bwMode="auto">
          <a:xfrm>
            <a:off x="1979613" y="2760663"/>
            <a:ext cx="11017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sz="1400" b="1" i="1">
                <a:solidFill>
                  <a:schemeClr val="bg1"/>
                </a:solidFill>
                <a:latin typeface="Arial" charset="0"/>
              </a:rPr>
              <a:t>UBIQUITIN</a:t>
            </a:r>
          </a:p>
        </p:txBody>
      </p:sp>
      <p:sp>
        <p:nvSpPr>
          <p:cNvPr id="18" name="Šipka nahoru 17"/>
          <p:cNvSpPr/>
          <p:nvPr/>
        </p:nvSpPr>
        <p:spPr>
          <a:xfrm>
            <a:off x="2540000" y="2338388"/>
            <a:ext cx="160338" cy="442912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1" name="Zahnutá šipka doleva 20"/>
          <p:cNvSpPr/>
          <p:nvPr/>
        </p:nvSpPr>
        <p:spPr>
          <a:xfrm>
            <a:off x="7021513" y="2420938"/>
            <a:ext cx="503237" cy="879475"/>
          </a:xfrm>
          <a:prstGeom prst="curvedLef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22" name="Zahnutá šipka doprava 21"/>
          <p:cNvSpPr/>
          <p:nvPr/>
        </p:nvSpPr>
        <p:spPr>
          <a:xfrm rot="20174733">
            <a:off x="6061075" y="3741738"/>
            <a:ext cx="439738" cy="919162"/>
          </a:xfrm>
          <a:prstGeom prst="curved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34842" name="Text Box 48"/>
          <p:cNvSpPr txBox="1">
            <a:spLocks noChangeArrowheads="1"/>
          </p:cNvSpPr>
          <p:nvPr/>
        </p:nvSpPr>
        <p:spPr bwMode="auto">
          <a:xfrm>
            <a:off x="2332038" y="5211763"/>
            <a:ext cx="200977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b="1" i="1">
                <a:solidFill>
                  <a:srgbClr val="FF0000"/>
                </a:solidFill>
                <a:latin typeface="Arial" charset="0"/>
              </a:rPr>
              <a:t>KATABOLISMUS</a:t>
            </a:r>
          </a:p>
          <a:p>
            <a:pPr eaLnBrk="1" hangingPunct="1"/>
            <a:r>
              <a:rPr lang="cs-CZ" b="1" i="1">
                <a:solidFill>
                  <a:srgbClr val="FF0000"/>
                </a:solidFill>
                <a:latin typeface="Arial" charset="0"/>
              </a:rPr>
              <a:t>BUŇKY</a:t>
            </a:r>
          </a:p>
        </p:txBody>
      </p:sp>
      <p:sp>
        <p:nvSpPr>
          <p:cNvPr id="34843" name="Text Box 48"/>
          <p:cNvSpPr txBox="1">
            <a:spLocks noChangeArrowheads="1"/>
          </p:cNvSpPr>
          <p:nvPr/>
        </p:nvSpPr>
        <p:spPr bwMode="auto">
          <a:xfrm>
            <a:off x="5368925" y="5230813"/>
            <a:ext cx="190341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r>
              <a:rPr lang="cs-CZ" b="1" i="1">
                <a:solidFill>
                  <a:srgbClr val="FF0000"/>
                </a:solidFill>
                <a:latin typeface="Arial" charset="0"/>
              </a:rPr>
              <a:t>ANABOLISMUS</a:t>
            </a:r>
          </a:p>
          <a:p>
            <a:pPr algn="r" eaLnBrk="1" hangingPunct="1"/>
            <a:r>
              <a:rPr lang="cs-CZ" b="1" i="1">
                <a:solidFill>
                  <a:srgbClr val="FF0000"/>
                </a:solidFill>
                <a:latin typeface="Arial" charset="0"/>
              </a:rPr>
              <a:t>BUŇKY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1068636" y="88176"/>
            <a:ext cx="746380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Rovnováha katabolismu a anabolismu</a:t>
            </a:r>
          </a:p>
          <a:p>
            <a:pPr>
              <a:defRPr/>
            </a:pPr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svalové buňky</a:t>
            </a:r>
            <a:endParaRPr lang="cs-CZ" sz="2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845" name="TextovéPole 24"/>
          <p:cNvSpPr txBox="1">
            <a:spLocks noChangeArrowheads="1"/>
          </p:cNvSpPr>
          <p:nvPr/>
        </p:nvSpPr>
        <p:spPr bwMode="auto">
          <a:xfrm>
            <a:off x="157163" y="5673303"/>
            <a:ext cx="1822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Převažující </a:t>
            </a:r>
          </a:p>
          <a:p>
            <a:pPr eaLnBrk="1" hangingPunct="1"/>
            <a:r>
              <a:rPr lang="cs-CZ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katabolismus</a:t>
            </a:r>
          </a:p>
        </p:txBody>
      </p:sp>
      <p:sp>
        <p:nvSpPr>
          <p:cNvPr id="83" name="TextovéPole 82"/>
          <p:cNvSpPr txBox="1"/>
          <p:nvPr/>
        </p:nvSpPr>
        <p:spPr>
          <a:xfrm>
            <a:off x="7164388" y="5745311"/>
            <a:ext cx="17526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Převažující</a:t>
            </a:r>
          </a:p>
          <a:p>
            <a:pPr algn="r">
              <a:defRPr/>
            </a:pP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anabolismus</a:t>
            </a:r>
          </a:p>
        </p:txBody>
      </p:sp>
      <p:sp>
        <p:nvSpPr>
          <p:cNvPr id="34847" name="TextovéPole 83"/>
          <p:cNvSpPr txBox="1">
            <a:spLocks noChangeArrowheads="1"/>
          </p:cNvSpPr>
          <p:nvPr/>
        </p:nvSpPr>
        <p:spPr bwMode="auto">
          <a:xfrm>
            <a:off x="158750" y="1423988"/>
            <a:ext cx="15097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Systém </a:t>
            </a:r>
          </a:p>
          <a:p>
            <a:pPr eaLnBrk="1" hangingPunct="1"/>
            <a:r>
              <a:rPr lang="cs-CZ" sz="20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Ubiquitin</a:t>
            </a:r>
            <a:r>
              <a:rPr lang="cs-CZ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-</a:t>
            </a:r>
          </a:p>
          <a:p>
            <a:pPr eaLnBrk="1" hangingPunct="1"/>
            <a:r>
              <a:rPr lang="cs-CZ" sz="20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Proteasom</a:t>
            </a:r>
            <a:endParaRPr lang="cs-CZ" sz="20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cs-CZ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UPS</a:t>
            </a:r>
          </a:p>
        </p:txBody>
      </p:sp>
      <p:sp>
        <p:nvSpPr>
          <p:cNvPr id="85" name="TextovéPole 84"/>
          <p:cNvSpPr txBox="1"/>
          <p:nvPr/>
        </p:nvSpPr>
        <p:spPr>
          <a:xfrm>
            <a:off x="7613650" y="1340768"/>
            <a:ext cx="12795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Komplex</a:t>
            </a:r>
          </a:p>
          <a:p>
            <a:pPr algn="r">
              <a:defRPr/>
            </a:pP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mTORC1</a:t>
            </a:r>
          </a:p>
        </p:txBody>
      </p:sp>
    </p:spTree>
    <p:extLst>
      <p:ext uri="{BB962C8B-B14F-4D97-AF65-F5344CB8AC3E}">
        <p14:creationId xmlns:p14="http://schemas.microsoft.com/office/powerpoint/2010/main" val="99073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ál 1"/>
          <p:cNvSpPr/>
          <p:nvPr/>
        </p:nvSpPr>
        <p:spPr>
          <a:xfrm>
            <a:off x="5364163" y="4652963"/>
            <a:ext cx="1420812" cy="536575"/>
          </a:xfrm>
          <a:prstGeom prst="ellipse">
            <a:avLst/>
          </a:prstGeom>
          <a:solidFill>
            <a:srgbClr val="18DB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" name="Ovál 2"/>
          <p:cNvSpPr/>
          <p:nvPr/>
        </p:nvSpPr>
        <p:spPr>
          <a:xfrm>
            <a:off x="5189538" y="4508500"/>
            <a:ext cx="1470025" cy="7445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58E05-3FC2-4D07-839F-D44B2784E6D0}" type="slidenum">
              <a:rPr lang="cs-CZ"/>
              <a:pPr>
                <a:defRPr/>
              </a:pPr>
              <a:t>11</a:t>
            </a:fld>
            <a:endParaRPr lang="cs-CZ"/>
          </a:p>
        </p:txBody>
      </p:sp>
      <p:sp>
        <p:nvSpPr>
          <p:cNvPr id="13317" name="Rectangle 2"/>
          <p:cNvSpPr>
            <a:spLocks noChangeArrowheads="1"/>
          </p:cNvSpPr>
          <p:nvPr/>
        </p:nvSpPr>
        <p:spPr bwMode="auto">
          <a:xfrm>
            <a:off x="0" y="-98425"/>
            <a:ext cx="9170988" cy="6919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sz="2400" b="1"/>
          </a:p>
        </p:txBody>
      </p:sp>
      <p:sp>
        <p:nvSpPr>
          <p:cNvPr id="13318" name="Oval 3"/>
          <p:cNvSpPr>
            <a:spLocks noChangeArrowheads="1"/>
          </p:cNvSpPr>
          <p:nvPr/>
        </p:nvSpPr>
        <p:spPr bwMode="auto">
          <a:xfrm>
            <a:off x="1692275" y="2205038"/>
            <a:ext cx="5616575" cy="4364037"/>
          </a:xfrm>
          <a:prstGeom prst="ellipse">
            <a:avLst/>
          </a:prstGeom>
          <a:solidFill>
            <a:srgbClr val="FF9933"/>
          </a:solidFill>
          <a:ln w="76200">
            <a:solidFill>
              <a:srgbClr val="CC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 sz="1800">
              <a:latin typeface="Tahoma" pitchFamily="34" charset="0"/>
            </a:endParaRPr>
          </a:p>
        </p:txBody>
      </p:sp>
      <p:sp>
        <p:nvSpPr>
          <p:cNvPr id="13319" name="Oval 4"/>
          <p:cNvSpPr>
            <a:spLocks noChangeArrowheads="1"/>
          </p:cNvSpPr>
          <p:nvPr/>
        </p:nvSpPr>
        <p:spPr bwMode="auto">
          <a:xfrm>
            <a:off x="6516688" y="188913"/>
            <a:ext cx="2159000" cy="1439862"/>
          </a:xfrm>
          <a:prstGeom prst="ellipse">
            <a:avLst/>
          </a:prstGeom>
          <a:solidFill>
            <a:srgbClr val="767D8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20" name="Oval 5"/>
          <p:cNvSpPr>
            <a:spLocks noChangeArrowheads="1"/>
          </p:cNvSpPr>
          <p:nvPr/>
        </p:nvSpPr>
        <p:spPr bwMode="auto">
          <a:xfrm>
            <a:off x="468313" y="260350"/>
            <a:ext cx="1655762" cy="1582738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21" name="Oval 6"/>
          <p:cNvSpPr>
            <a:spLocks noChangeArrowheads="1"/>
          </p:cNvSpPr>
          <p:nvPr/>
        </p:nvSpPr>
        <p:spPr bwMode="auto">
          <a:xfrm>
            <a:off x="3348038" y="4365625"/>
            <a:ext cx="1582737" cy="129698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22" name="Text Box 7"/>
          <p:cNvSpPr txBox="1">
            <a:spLocks noChangeArrowheads="1"/>
          </p:cNvSpPr>
          <p:nvPr/>
        </p:nvSpPr>
        <p:spPr bwMode="auto">
          <a:xfrm>
            <a:off x="3635375" y="2276475"/>
            <a:ext cx="14398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800" b="1" i="1">
                <a:solidFill>
                  <a:schemeClr val="bg2"/>
                </a:solidFill>
              </a:rPr>
              <a:t>SVALOVÁ</a:t>
            </a:r>
          </a:p>
          <a:p>
            <a:pPr eaLnBrk="1" hangingPunct="1"/>
            <a:r>
              <a:rPr lang="cs-CZ" sz="1800" b="1" i="1">
                <a:solidFill>
                  <a:schemeClr val="bg2"/>
                </a:solidFill>
              </a:rPr>
              <a:t>BUŇKA </a:t>
            </a:r>
          </a:p>
        </p:txBody>
      </p:sp>
      <p:sp>
        <p:nvSpPr>
          <p:cNvPr id="13323" name="Text Box 8"/>
          <p:cNvSpPr txBox="1">
            <a:spLocks noChangeArrowheads="1"/>
          </p:cNvSpPr>
          <p:nvPr/>
        </p:nvSpPr>
        <p:spPr bwMode="auto">
          <a:xfrm>
            <a:off x="6804025" y="758825"/>
            <a:ext cx="1584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800" b="1" i="1">
                <a:solidFill>
                  <a:schemeClr val="bg1"/>
                </a:solidFill>
              </a:rPr>
              <a:t>MAKROFÁG</a:t>
            </a:r>
          </a:p>
        </p:txBody>
      </p:sp>
      <p:sp>
        <p:nvSpPr>
          <p:cNvPr id="13324" name="Text Box 9"/>
          <p:cNvSpPr txBox="1">
            <a:spLocks noChangeArrowheads="1"/>
          </p:cNvSpPr>
          <p:nvPr/>
        </p:nvSpPr>
        <p:spPr bwMode="auto">
          <a:xfrm>
            <a:off x="754063" y="836613"/>
            <a:ext cx="12969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800" b="1" i="1">
                <a:solidFill>
                  <a:schemeClr val="bg2"/>
                </a:solidFill>
              </a:rPr>
              <a:t>NÁDOR</a:t>
            </a:r>
          </a:p>
        </p:txBody>
      </p:sp>
      <p:sp>
        <p:nvSpPr>
          <p:cNvPr id="13325" name="Text Box 10"/>
          <p:cNvSpPr txBox="1">
            <a:spLocks noChangeArrowheads="1"/>
          </p:cNvSpPr>
          <p:nvPr/>
        </p:nvSpPr>
        <p:spPr bwMode="auto">
          <a:xfrm>
            <a:off x="1835150" y="2251075"/>
            <a:ext cx="657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400" b="1"/>
              <a:t>PIF</a:t>
            </a:r>
          </a:p>
        </p:txBody>
      </p:sp>
      <p:sp>
        <p:nvSpPr>
          <p:cNvPr id="13326" name="Text Box 11"/>
          <p:cNvSpPr txBox="1">
            <a:spLocks noChangeArrowheads="1"/>
          </p:cNvSpPr>
          <p:nvPr/>
        </p:nvSpPr>
        <p:spPr bwMode="auto">
          <a:xfrm>
            <a:off x="5878513" y="1628775"/>
            <a:ext cx="1069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400" b="1"/>
              <a:t>TNF-</a:t>
            </a:r>
            <a:r>
              <a:rPr lang="cs-CZ" sz="2400" b="1">
                <a:latin typeface="Symbol" pitchFamily="18" charset="2"/>
              </a:rPr>
              <a:t>a</a:t>
            </a:r>
          </a:p>
        </p:txBody>
      </p:sp>
      <p:sp>
        <p:nvSpPr>
          <p:cNvPr id="13327" name="AutoShape 12"/>
          <p:cNvSpPr>
            <a:spLocks noChangeArrowheads="1"/>
          </p:cNvSpPr>
          <p:nvPr/>
        </p:nvSpPr>
        <p:spPr bwMode="auto">
          <a:xfrm>
            <a:off x="2051050" y="260350"/>
            <a:ext cx="4752975" cy="1439863"/>
          </a:xfrm>
          <a:prstGeom prst="irregularSeal2">
            <a:avLst/>
          </a:prstGeom>
          <a:solidFill>
            <a:srgbClr val="CC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sz="1800">
                <a:solidFill>
                  <a:schemeClr val="bg1"/>
                </a:solidFill>
              </a:rPr>
              <a:t>interakce </a:t>
            </a:r>
          </a:p>
          <a:p>
            <a:pPr algn="ctr"/>
            <a:r>
              <a:rPr lang="cs-CZ" sz="1800">
                <a:solidFill>
                  <a:schemeClr val="bg1"/>
                </a:solidFill>
              </a:rPr>
              <a:t>nádor - imunitní systém</a:t>
            </a:r>
          </a:p>
        </p:txBody>
      </p:sp>
      <p:sp>
        <p:nvSpPr>
          <p:cNvPr id="13328" name="AutoShape 13"/>
          <p:cNvSpPr>
            <a:spLocks noChangeArrowheads="1"/>
          </p:cNvSpPr>
          <p:nvPr/>
        </p:nvSpPr>
        <p:spPr bwMode="auto">
          <a:xfrm rot="3652614">
            <a:off x="2763838" y="3279775"/>
            <a:ext cx="647700" cy="1682750"/>
          </a:xfrm>
          <a:prstGeom prst="can">
            <a:avLst>
              <a:gd name="adj" fmla="val 64951"/>
            </a:avLst>
          </a:prstGeom>
          <a:solidFill>
            <a:srgbClr val="CC3300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29" name="Text Box 14"/>
          <p:cNvSpPr txBox="1">
            <a:spLocks noChangeArrowheads="1"/>
          </p:cNvSpPr>
          <p:nvPr/>
        </p:nvSpPr>
        <p:spPr bwMode="auto">
          <a:xfrm rot="-1470666">
            <a:off x="2206625" y="4013200"/>
            <a:ext cx="1330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 i="1">
                <a:solidFill>
                  <a:schemeClr val="bg1"/>
                </a:solidFill>
              </a:rPr>
              <a:t>PROTEASOM</a:t>
            </a:r>
          </a:p>
        </p:txBody>
      </p:sp>
      <p:sp>
        <p:nvSpPr>
          <p:cNvPr id="13330" name="Line 16"/>
          <p:cNvSpPr>
            <a:spLocks noChangeShapeType="1"/>
          </p:cNvSpPr>
          <p:nvPr/>
        </p:nvSpPr>
        <p:spPr bwMode="auto">
          <a:xfrm rot="-344910">
            <a:off x="1841500" y="1631950"/>
            <a:ext cx="292100" cy="6334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31" name="Line 18"/>
          <p:cNvSpPr>
            <a:spLocks noChangeShapeType="1"/>
          </p:cNvSpPr>
          <p:nvPr/>
        </p:nvSpPr>
        <p:spPr bwMode="auto">
          <a:xfrm rot="3311734">
            <a:off x="6079331" y="2048669"/>
            <a:ext cx="179388" cy="4000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32" name="AutoShape 19"/>
          <p:cNvSpPr>
            <a:spLocks noChangeArrowheads="1"/>
          </p:cNvSpPr>
          <p:nvPr/>
        </p:nvSpPr>
        <p:spPr bwMode="auto">
          <a:xfrm rot="-9051174">
            <a:off x="5924550" y="2225675"/>
            <a:ext cx="344488" cy="3222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CC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33" name="AutoShape 20"/>
          <p:cNvSpPr>
            <a:spLocks noChangeArrowheads="1"/>
          </p:cNvSpPr>
          <p:nvPr/>
        </p:nvSpPr>
        <p:spPr bwMode="auto">
          <a:xfrm rot="9115880">
            <a:off x="5191125" y="2679700"/>
            <a:ext cx="647700" cy="6477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FF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34" name="AutoShape 21"/>
          <p:cNvSpPr>
            <a:spLocks noChangeArrowheads="1"/>
          </p:cNvSpPr>
          <p:nvPr/>
        </p:nvSpPr>
        <p:spPr bwMode="auto">
          <a:xfrm rot="8367811">
            <a:off x="4543425" y="3560763"/>
            <a:ext cx="647700" cy="6477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FF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35" name="Oval 22"/>
          <p:cNvSpPr>
            <a:spLocks noChangeArrowheads="1"/>
          </p:cNvSpPr>
          <p:nvPr/>
        </p:nvSpPr>
        <p:spPr bwMode="auto">
          <a:xfrm>
            <a:off x="5435600" y="2924175"/>
            <a:ext cx="287338" cy="288925"/>
          </a:xfrm>
          <a:prstGeom prst="ellipse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36" name="Line 23"/>
          <p:cNvSpPr>
            <a:spLocks noChangeShapeType="1"/>
          </p:cNvSpPr>
          <p:nvPr/>
        </p:nvSpPr>
        <p:spPr bwMode="auto">
          <a:xfrm rot="4322036">
            <a:off x="5703888" y="2581275"/>
            <a:ext cx="271462" cy="3254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37" name="Text Box 24"/>
          <p:cNvSpPr txBox="1">
            <a:spLocks noChangeArrowheads="1"/>
          </p:cNvSpPr>
          <p:nvPr/>
        </p:nvSpPr>
        <p:spPr bwMode="auto">
          <a:xfrm>
            <a:off x="4776788" y="3786188"/>
            <a:ext cx="857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800" b="1">
                <a:solidFill>
                  <a:schemeClr val="bg1"/>
                </a:solidFill>
              </a:rPr>
              <a:t>NF-</a:t>
            </a:r>
            <a:r>
              <a:rPr lang="cs-CZ" sz="1800" b="1">
                <a:solidFill>
                  <a:schemeClr val="bg1"/>
                </a:solidFill>
                <a:latin typeface="Symbol" pitchFamily="18" charset="2"/>
              </a:rPr>
              <a:t>k</a:t>
            </a:r>
            <a:r>
              <a:rPr lang="cs-CZ" sz="1800" b="1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3338" name="Text Box 25"/>
          <p:cNvSpPr txBox="1">
            <a:spLocks noChangeArrowheads="1"/>
          </p:cNvSpPr>
          <p:nvPr/>
        </p:nvSpPr>
        <p:spPr bwMode="auto">
          <a:xfrm>
            <a:off x="5445125" y="3141663"/>
            <a:ext cx="8556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800" b="1">
                <a:solidFill>
                  <a:schemeClr val="bg1"/>
                </a:solidFill>
              </a:rPr>
              <a:t>NF-</a:t>
            </a:r>
            <a:r>
              <a:rPr lang="cs-CZ" sz="1800" b="1">
                <a:solidFill>
                  <a:schemeClr val="bg1"/>
                </a:solidFill>
                <a:latin typeface="Symbol" pitchFamily="18" charset="2"/>
              </a:rPr>
              <a:t>k</a:t>
            </a:r>
            <a:r>
              <a:rPr lang="cs-CZ" sz="1800" b="1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3339" name="Text Box 26"/>
          <p:cNvSpPr txBox="1">
            <a:spLocks noChangeArrowheads="1"/>
          </p:cNvSpPr>
          <p:nvPr/>
        </p:nvSpPr>
        <p:spPr bwMode="auto">
          <a:xfrm>
            <a:off x="5076825" y="2708275"/>
            <a:ext cx="614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800" b="1">
                <a:solidFill>
                  <a:schemeClr val="bg1"/>
                </a:solidFill>
              </a:rPr>
              <a:t>I-</a:t>
            </a:r>
            <a:r>
              <a:rPr lang="cs-CZ" sz="1800" b="1">
                <a:solidFill>
                  <a:schemeClr val="bg1"/>
                </a:solidFill>
                <a:latin typeface="Symbol" pitchFamily="18" charset="2"/>
              </a:rPr>
              <a:t>k</a:t>
            </a:r>
            <a:r>
              <a:rPr lang="cs-CZ" sz="1800" b="1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3340" name="Line 27"/>
          <p:cNvSpPr>
            <a:spLocks noChangeShapeType="1"/>
          </p:cNvSpPr>
          <p:nvPr/>
        </p:nvSpPr>
        <p:spPr bwMode="auto">
          <a:xfrm rot="4322036">
            <a:off x="5146675" y="3324225"/>
            <a:ext cx="330200" cy="4508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41" name="Line 28"/>
          <p:cNvSpPr>
            <a:spLocks noChangeShapeType="1"/>
          </p:cNvSpPr>
          <p:nvPr/>
        </p:nvSpPr>
        <p:spPr bwMode="auto">
          <a:xfrm rot="4683289">
            <a:off x="4206081" y="4220369"/>
            <a:ext cx="631825" cy="6492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42" name="Text Box 29"/>
          <p:cNvSpPr txBox="1">
            <a:spLocks noChangeArrowheads="1"/>
          </p:cNvSpPr>
          <p:nvPr/>
        </p:nvSpPr>
        <p:spPr bwMode="auto">
          <a:xfrm>
            <a:off x="3348038" y="4868863"/>
            <a:ext cx="16557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800" b="1"/>
              <a:t>transkripce</a:t>
            </a:r>
          </a:p>
        </p:txBody>
      </p:sp>
      <p:sp>
        <p:nvSpPr>
          <p:cNvPr id="13343" name="Line 30"/>
          <p:cNvSpPr>
            <a:spLocks noChangeShapeType="1"/>
          </p:cNvSpPr>
          <p:nvPr/>
        </p:nvSpPr>
        <p:spPr bwMode="auto">
          <a:xfrm rot="3311734">
            <a:off x="6608763" y="1382713"/>
            <a:ext cx="153987" cy="3381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44" name="AutoShape 41"/>
          <p:cNvSpPr>
            <a:spLocks noChangeArrowheads="1"/>
          </p:cNvSpPr>
          <p:nvPr/>
        </p:nvSpPr>
        <p:spPr bwMode="auto">
          <a:xfrm rot="-7821153">
            <a:off x="2269331" y="2491582"/>
            <a:ext cx="358775" cy="360362"/>
          </a:xfrm>
          <a:prstGeom prst="moon">
            <a:avLst>
              <a:gd name="adj" fmla="val 50000"/>
            </a:avLst>
          </a:prstGeom>
          <a:solidFill>
            <a:srgbClr val="CC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45" name="Text Box 48"/>
          <p:cNvSpPr txBox="1">
            <a:spLocks noChangeArrowheads="1"/>
          </p:cNvSpPr>
          <p:nvPr/>
        </p:nvSpPr>
        <p:spPr bwMode="auto">
          <a:xfrm>
            <a:off x="7612063" y="3678238"/>
            <a:ext cx="1552575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400" b="1" dirty="0">
                <a:solidFill>
                  <a:srgbClr val="0E9D03"/>
                </a:solidFill>
              </a:rPr>
              <a:t>Leucin</a:t>
            </a:r>
          </a:p>
          <a:p>
            <a:pPr eaLnBrk="1" hangingPunct="1"/>
            <a:r>
              <a:rPr lang="cs-CZ" sz="2400" b="1" dirty="0">
                <a:solidFill>
                  <a:srgbClr val="0E9D03"/>
                </a:solidFill>
              </a:rPr>
              <a:t>Bílkoviny</a:t>
            </a:r>
          </a:p>
        </p:txBody>
      </p:sp>
      <p:sp>
        <p:nvSpPr>
          <p:cNvPr id="13346" name="Line 49"/>
          <p:cNvSpPr>
            <a:spLocks noChangeShapeType="1"/>
          </p:cNvSpPr>
          <p:nvPr/>
        </p:nvSpPr>
        <p:spPr bwMode="auto">
          <a:xfrm flipH="1" flipV="1">
            <a:off x="6904038" y="5589588"/>
            <a:ext cx="763587" cy="287337"/>
          </a:xfrm>
          <a:prstGeom prst="line">
            <a:avLst/>
          </a:prstGeom>
          <a:noFill/>
          <a:ln w="57150">
            <a:solidFill>
              <a:srgbClr val="039D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47" name="Text Box 48"/>
          <p:cNvSpPr txBox="1">
            <a:spLocks noChangeArrowheads="1"/>
          </p:cNvSpPr>
          <p:nvPr/>
        </p:nvSpPr>
        <p:spPr bwMode="auto">
          <a:xfrm>
            <a:off x="7553325" y="2708275"/>
            <a:ext cx="12795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400" b="1" dirty="0">
                <a:solidFill>
                  <a:srgbClr val="039D33"/>
                </a:solidFill>
              </a:rPr>
              <a:t>Cvičení</a:t>
            </a:r>
          </a:p>
        </p:txBody>
      </p:sp>
      <p:sp>
        <p:nvSpPr>
          <p:cNvPr id="13348" name="Text Box 48"/>
          <p:cNvSpPr txBox="1">
            <a:spLocks noChangeArrowheads="1"/>
          </p:cNvSpPr>
          <p:nvPr/>
        </p:nvSpPr>
        <p:spPr bwMode="auto">
          <a:xfrm>
            <a:off x="7646988" y="5661025"/>
            <a:ext cx="11731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400" b="1" dirty="0">
                <a:solidFill>
                  <a:srgbClr val="039D33"/>
                </a:solidFill>
              </a:rPr>
              <a:t>Insulin</a:t>
            </a:r>
          </a:p>
        </p:txBody>
      </p:sp>
      <p:sp>
        <p:nvSpPr>
          <p:cNvPr id="13349" name="Line 16"/>
          <p:cNvSpPr>
            <a:spLocks noChangeShapeType="1"/>
          </p:cNvSpPr>
          <p:nvPr/>
        </p:nvSpPr>
        <p:spPr bwMode="auto">
          <a:xfrm rot="-344910">
            <a:off x="2600325" y="2886075"/>
            <a:ext cx="442913" cy="923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50" name="Line 16"/>
          <p:cNvSpPr>
            <a:spLocks noChangeShapeType="1"/>
          </p:cNvSpPr>
          <p:nvPr/>
        </p:nvSpPr>
        <p:spPr bwMode="auto">
          <a:xfrm rot="21255090" flipH="1">
            <a:off x="6921500" y="2974975"/>
            <a:ext cx="687388" cy="204788"/>
          </a:xfrm>
          <a:prstGeom prst="line">
            <a:avLst/>
          </a:prstGeom>
          <a:noFill/>
          <a:ln w="57150">
            <a:solidFill>
              <a:srgbClr val="039D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51" name="Line 49"/>
          <p:cNvSpPr>
            <a:spLocks noChangeShapeType="1"/>
          </p:cNvSpPr>
          <p:nvPr/>
        </p:nvSpPr>
        <p:spPr bwMode="auto">
          <a:xfrm flipH="1">
            <a:off x="6934200" y="4075113"/>
            <a:ext cx="739775" cy="76200"/>
          </a:xfrm>
          <a:prstGeom prst="line">
            <a:avLst/>
          </a:prstGeom>
          <a:noFill/>
          <a:ln w="57150">
            <a:solidFill>
              <a:srgbClr val="039D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" name="Ovál 3"/>
          <p:cNvSpPr/>
          <p:nvPr/>
        </p:nvSpPr>
        <p:spPr>
          <a:xfrm>
            <a:off x="6443663" y="3213100"/>
            <a:ext cx="498475" cy="296863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6" name="Ovál 45"/>
          <p:cNvSpPr/>
          <p:nvPr/>
        </p:nvSpPr>
        <p:spPr>
          <a:xfrm>
            <a:off x="6437313" y="4005263"/>
            <a:ext cx="496887" cy="29527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7" name="Ovál 46"/>
          <p:cNvSpPr/>
          <p:nvPr/>
        </p:nvSpPr>
        <p:spPr>
          <a:xfrm>
            <a:off x="6451600" y="5294313"/>
            <a:ext cx="496888" cy="295275"/>
          </a:xfrm>
          <a:prstGeom prst="ellipse">
            <a:avLst/>
          </a:prstGeom>
          <a:solidFill>
            <a:srgbClr val="389B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" name="Šestiúhelník 4"/>
          <p:cNvSpPr/>
          <p:nvPr/>
        </p:nvSpPr>
        <p:spPr>
          <a:xfrm>
            <a:off x="5003800" y="4557713"/>
            <a:ext cx="1381125" cy="400050"/>
          </a:xfrm>
          <a:prstGeom prst="hexag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356" name="Text Box 37"/>
          <p:cNvSpPr txBox="1">
            <a:spLocks noChangeArrowheads="1"/>
          </p:cNvSpPr>
          <p:nvPr/>
        </p:nvSpPr>
        <p:spPr bwMode="auto">
          <a:xfrm>
            <a:off x="5003800" y="4557713"/>
            <a:ext cx="14811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000" b="1"/>
              <a:t>mTOR C1</a:t>
            </a:r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10260013" y="758825"/>
            <a:ext cx="730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58" name="Line 16"/>
          <p:cNvSpPr>
            <a:spLocks noChangeShapeType="1"/>
          </p:cNvSpPr>
          <p:nvPr/>
        </p:nvSpPr>
        <p:spPr bwMode="auto">
          <a:xfrm rot="21255090" flipH="1">
            <a:off x="5394325" y="3557588"/>
            <a:ext cx="1185863" cy="9429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59" name="Line 16"/>
          <p:cNvSpPr>
            <a:spLocks noChangeShapeType="1"/>
          </p:cNvSpPr>
          <p:nvPr/>
        </p:nvSpPr>
        <p:spPr bwMode="auto">
          <a:xfrm rot="21255090" flipH="1">
            <a:off x="6057900" y="4287838"/>
            <a:ext cx="487363" cy="246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60" name="Line 49"/>
          <p:cNvSpPr>
            <a:spLocks noChangeShapeType="1"/>
          </p:cNvSpPr>
          <p:nvPr/>
        </p:nvSpPr>
        <p:spPr bwMode="auto">
          <a:xfrm flipH="1" flipV="1">
            <a:off x="5988050" y="4957763"/>
            <a:ext cx="514350" cy="411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" name="Šipka dolů 8"/>
          <p:cNvSpPr/>
          <p:nvPr/>
        </p:nvSpPr>
        <p:spPr>
          <a:xfrm>
            <a:off x="5148263" y="4941888"/>
            <a:ext cx="322262" cy="849312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Volný tvar 9"/>
          <p:cNvSpPr/>
          <p:nvPr/>
        </p:nvSpPr>
        <p:spPr>
          <a:xfrm>
            <a:off x="4822825" y="5805488"/>
            <a:ext cx="1044575" cy="133350"/>
          </a:xfrm>
          <a:custGeom>
            <a:avLst/>
            <a:gdLst>
              <a:gd name="connsiteX0" fmla="*/ 0 w 1045029"/>
              <a:gd name="connsiteY0" fmla="*/ 87086 h 133889"/>
              <a:gd name="connsiteX1" fmla="*/ 72572 w 1045029"/>
              <a:gd name="connsiteY1" fmla="*/ 72571 h 133889"/>
              <a:gd name="connsiteX2" fmla="*/ 116115 w 1045029"/>
              <a:gd name="connsiteY2" fmla="*/ 29028 h 133889"/>
              <a:gd name="connsiteX3" fmla="*/ 159658 w 1045029"/>
              <a:gd name="connsiteY3" fmla="*/ 0 h 133889"/>
              <a:gd name="connsiteX4" fmla="*/ 246743 w 1045029"/>
              <a:gd name="connsiteY4" fmla="*/ 72571 h 133889"/>
              <a:gd name="connsiteX5" fmla="*/ 304800 w 1045029"/>
              <a:gd name="connsiteY5" fmla="*/ 58057 h 133889"/>
              <a:gd name="connsiteX6" fmla="*/ 348343 w 1045029"/>
              <a:gd name="connsiteY6" fmla="*/ 29028 h 133889"/>
              <a:gd name="connsiteX7" fmla="*/ 420915 w 1045029"/>
              <a:gd name="connsiteY7" fmla="*/ 87086 h 133889"/>
              <a:gd name="connsiteX8" fmla="*/ 464458 w 1045029"/>
              <a:gd name="connsiteY8" fmla="*/ 101600 h 133889"/>
              <a:gd name="connsiteX9" fmla="*/ 522515 w 1045029"/>
              <a:gd name="connsiteY9" fmla="*/ 87086 h 133889"/>
              <a:gd name="connsiteX10" fmla="*/ 566058 w 1045029"/>
              <a:gd name="connsiteY10" fmla="*/ 43543 h 133889"/>
              <a:gd name="connsiteX11" fmla="*/ 624115 w 1045029"/>
              <a:gd name="connsiteY11" fmla="*/ 58057 h 133889"/>
              <a:gd name="connsiteX12" fmla="*/ 653143 w 1045029"/>
              <a:gd name="connsiteY12" fmla="*/ 101600 h 133889"/>
              <a:gd name="connsiteX13" fmla="*/ 812800 w 1045029"/>
              <a:gd name="connsiteY13" fmla="*/ 58057 h 133889"/>
              <a:gd name="connsiteX14" fmla="*/ 870858 w 1045029"/>
              <a:gd name="connsiteY14" fmla="*/ 72571 h 133889"/>
              <a:gd name="connsiteX15" fmla="*/ 899886 w 1045029"/>
              <a:gd name="connsiteY15" fmla="*/ 130628 h 133889"/>
              <a:gd name="connsiteX16" fmla="*/ 1016000 w 1045029"/>
              <a:gd name="connsiteY16" fmla="*/ 116114 h 133889"/>
              <a:gd name="connsiteX17" fmla="*/ 1045029 w 1045029"/>
              <a:gd name="connsiteY17" fmla="*/ 72571 h 133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45029" h="133889">
                <a:moveTo>
                  <a:pt x="0" y="87086"/>
                </a:moveTo>
                <a:cubicBezTo>
                  <a:pt x="24191" y="82248"/>
                  <a:pt x="50507" y="83604"/>
                  <a:pt x="72572" y="72571"/>
                </a:cubicBezTo>
                <a:cubicBezTo>
                  <a:pt x="90931" y="63391"/>
                  <a:pt x="100346" y="42169"/>
                  <a:pt x="116115" y="29028"/>
                </a:cubicBezTo>
                <a:cubicBezTo>
                  <a:pt x="129516" y="17861"/>
                  <a:pt x="145144" y="9676"/>
                  <a:pt x="159658" y="0"/>
                </a:cubicBezTo>
                <a:cubicBezTo>
                  <a:pt x="171944" y="12287"/>
                  <a:pt x="223166" y="69203"/>
                  <a:pt x="246743" y="72571"/>
                </a:cubicBezTo>
                <a:cubicBezTo>
                  <a:pt x="266490" y="75392"/>
                  <a:pt x="285448" y="62895"/>
                  <a:pt x="304800" y="58057"/>
                </a:cubicBezTo>
                <a:cubicBezTo>
                  <a:pt x="319314" y="48381"/>
                  <a:pt x="331136" y="31896"/>
                  <a:pt x="348343" y="29028"/>
                </a:cubicBezTo>
                <a:cubicBezTo>
                  <a:pt x="401178" y="20222"/>
                  <a:pt x="391673" y="63693"/>
                  <a:pt x="420915" y="87086"/>
                </a:cubicBezTo>
                <a:cubicBezTo>
                  <a:pt x="432862" y="96643"/>
                  <a:pt x="449944" y="96762"/>
                  <a:pt x="464458" y="101600"/>
                </a:cubicBezTo>
                <a:cubicBezTo>
                  <a:pt x="483810" y="96762"/>
                  <a:pt x="505195" y="96983"/>
                  <a:pt x="522515" y="87086"/>
                </a:cubicBezTo>
                <a:cubicBezTo>
                  <a:pt x="540337" y="76902"/>
                  <a:pt x="546321" y="49182"/>
                  <a:pt x="566058" y="43543"/>
                </a:cubicBezTo>
                <a:cubicBezTo>
                  <a:pt x="585238" y="38063"/>
                  <a:pt x="604763" y="53219"/>
                  <a:pt x="624115" y="58057"/>
                </a:cubicBezTo>
                <a:cubicBezTo>
                  <a:pt x="633791" y="72571"/>
                  <a:pt x="636038" y="98179"/>
                  <a:pt x="653143" y="101600"/>
                </a:cubicBezTo>
                <a:cubicBezTo>
                  <a:pt x="736535" y="118279"/>
                  <a:pt x="759178" y="93806"/>
                  <a:pt x="812800" y="58057"/>
                </a:cubicBezTo>
                <a:cubicBezTo>
                  <a:pt x="832153" y="62895"/>
                  <a:pt x="855533" y="59801"/>
                  <a:pt x="870858" y="72571"/>
                </a:cubicBezTo>
                <a:cubicBezTo>
                  <a:pt x="887480" y="86422"/>
                  <a:pt x="879162" y="124411"/>
                  <a:pt x="899886" y="130628"/>
                </a:cubicBezTo>
                <a:cubicBezTo>
                  <a:pt x="937247" y="141836"/>
                  <a:pt x="977295" y="120952"/>
                  <a:pt x="1016000" y="116114"/>
                </a:cubicBezTo>
                <a:lnTo>
                  <a:pt x="1045029" y="72571"/>
                </a:lnTo>
              </a:path>
            </a:pathLst>
          </a:cu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5435600" y="5732463"/>
            <a:ext cx="247650" cy="17938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8" name="Ovál 57"/>
          <p:cNvSpPr/>
          <p:nvPr/>
        </p:nvSpPr>
        <p:spPr>
          <a:xfrm>
            <a:off x="5003800" y="5876925"/>
            <a:ext cx="247650" cy="17938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365" name="Line 28"/>
          <p:cNvSpPr>
            <a:spLocks noChangeShapeType="1"/>
          </p:cNvSpPr>
          <p:nvPr/>
        </p:nvSpPr>
        <p:spPr bwMode="auto">
          <a:xfrm rot="4683289" flipH="1">
            <a:off x="4186238" y="3098800"/>
            <a:ext cx="254000" cy="13303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66" name="Text Box 10"/>
          <p:cNvSpPr txBox="1">
            <a:spLocks noChangeArrowheads="1"/>
          </p:cNvSpPr>
          <p:nvPr/>
        </p:nvSpPr>
        <p:spPr bwMode="auto">
          <a:xfrm>
            <a:off x="849020" y="1988840"/>
            <a:ext cx="127470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sz="1800" dirty="0"/>
              <a:t>Proteolýzu</a:t>
            </a:r>
          </a:p>
          <a:p>
            <a:r>
              <a:rPr lang="cs-CZ" sz="1800" dirty="0" err="1"/>
              <a:t>Indukujcí</a:t>
            </a:r>
            <a:r>
              <a:rPr lang="cs-CZ" sz="1800" dirty="0"/>
              <a:t> </a:t>
            </a:r>
          </a:p>
          <a:p>
            <a:r>
              <a:rPr lang="cs-CZ" sz="1800" dirty="0"/>
              <a:t>Faktor</a:t>
            </a:r>
          </a:p>
        </p:txBody>
      </p:sp>
      <p:sp>
        <p:nvSpPr>
          <p:cNvPr id="13367" name="Text Box 48"/>
          <p:cNvSpPr txBox="1">
            <a:spLocks noChangeArrowheads="1"/>
          </p:cNvSpPr>
          <p:nvPr/>
        </p:nvSpPr>
        <p:spPr bwMode="auto">
          <a:xfrm>
            <a:off x="4189413" y="5949950"/>
            <a:ext cx="196691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800" b="1"/>
              <a:t>syntéza bílkovin</a:t>
            </a:r>
          </a:p>
        </p:txBody>
      </p:sp>
      <p:sp>
        <p:nvSpPr>
          <p:cNvPr id="13368" name="Text Box 29"/>
          <p:cNvSpPr txBox="1">
            <a:spLocks noChangeArrowheads="1"/>
          </p:cNvSpPr>
          <p:nvPr/>
        </p:nvSpPr>
        <p:spPr bwMode="auto">
          <a:xfrm>
            <a:off x="2124075" y="5300663"/>
            <a:ext cx="165576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1800" b="1" dirty="0"/>
              <a:t>prozánětlivé</a:t>
            </a:r>
          </a:p>
          <a:p>
            <a:pPr algn="ctr" eaLnBrk="1" hangingPunct="1"/>
            <a:r>
              <a:rPr lang="cs-CZ" sz="1800" b="1" dirty="0" err="1"/>
              <a:t>cytokiny</a:t>
            </a:r>
            <a:endParaRPr lang="cs-CZ" sz="1800" b="1" dirty="0"/>
          </a:p>
        </p:txBody>
      </p:sp>
      <p:sp>
        <p:nvSpPr>
          <p:cNvPr id="13369" name="Text Box 29"/>
          <p:cNvSpPr txBox="1">
            <a:spLocks noChangeArrowheads="1"/>
          </p:cNvSpPr>
          <p:nvPr/>
        </p:nvSpPr>
        <p:spPr bwMode="auto">
          <a:xfrm>
            <a:off x="539750" y="5445125"/>
            <a:ext cx="1655763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400" b="1" dirty="0"/>
              <a:t>CRP</a:t>
            </a:r>
          </a:p>
          <a:p>
            <a:pPr eaLnBrk="1" hangingPunct="1"/>
            <a:r>
              <a:rPr lang="cs-CZ" sz="2400" b="1" dirty="0"/>
              <a:t>Zánětlivá odpověď</a:t>
            </a:r>
          </a:p>
        </p:txBody>
      </p:sp>
      <p:sp>
        <p:nvSpPr>
          <p:cNvPr id="13370" name="Line 16"/>
          <p:cNvSpPr>
            <a:spLocks noChangeShapeType="1"/>
          </p:cNvSpPr>
          <p:nvPr/>
        </p:nvSpPr>
        <p:spPr bwMode="auto">
          <a:xfrm rot="-344910" flipH="1" flipV="1">
            <a:off x="1370013" y="5627688"/>
            <a:ext cx="1074737" cy="104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" name="Text Box 48"/>
          <p:cNvSpPr txBox="1">
            <a:spLocks noChangeArrowheads="1"/>
          </p:cNvSpPr>
          <p:nvPr/>
        </p:nvSpPr>
        <p:spPr bwMode="auto">
          <a:xfrm>
            <a:off x="87943" y="3659187"/>
            <a:ext cx="15767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400" b="1" dirty="0" smtClean="0">
                <a:solidFill>
                  <a:srgbClr val="0E9D03"/>
                </a:solidFill>
                <a:latin typeface="Symbol" pitchFamily="18" charset="2"/>
              </a:rPr>
              <a:t>w</a:t>
            </a:r>
            <a:r>
              <a:rPr lang="cs-CZ" sz="2400" b="1" dirty="0" smtClean="0">
                <a:solidFill>
                  <a:srgbClr val="0E9D03"/>
                </a:solidFill>
              </a:rPr>
              <a:t>-3 PUFA</a:t>
            </a:r>
            <a:endParaRPr lang="cs-CZ" sz="2400" b="1" dirty="0">
              <a:solidFill>
                <a:srgbClr val="0E9D03"/>
              </a:solidFill>
            </a:endParaRPr>
          </a:p>
        </p:txBody>
      </p:sp>
      <p:cxnSp>
        <p:nvCxnSpPr>
          <p:cNvPr id="8" name="Přímá spojnice 7"/>
          <p:cNvCxnSpPr>
            <a:stCxn id="59" idx="0"/>
          </p:cNvCxnSpPr>
          <p:nvPr/>
        </p:nvCxnSpPr>
        <p:spPr>
          <a:xfrm flipV="1">
            <a:off x="876300" y="2939256"/>
            <a:ext cx="1327042" cy="719931"/>
          </a:xfrm>
          <a:prstGeom prst="line">
            <a:avLst/>
          </a:prstGeom>
          <a:ln w="57150">
            <a:solidFill>
              <a:srgbClr val="0E9D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2124075" y="2776538"/>
            <a:ext cx="161610" cy="300831"/>
          </a:xfrm>
          <a:prstGeom prst="line">
            <a:avLst/>
          </a:prstGeom>
          <a:ln w="57150">
            <a:solidFill>
              <a:srgbClr val="0E9D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50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899592" y="116632"/>
            <a:ext cx="7776864" cy="936104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Vliv EPA a DHA na svalovou hmotu </a:t>
            </a:r>
            <a:b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při nádorovém onemocnění</a:t>
            </a:r>
            <a:endParaRPr lang="en-US" sz="2700" b="0" baseline="30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539552" y="1772816"/>
            <a:ext cx="8208912" cy="475252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800" b="1" dirty="0" smtClean="0"/>
              <a:t>Snížení proteolýzy ve svalu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snížení aktivity systému </a:t>
            </a:r>
            <a:r>
              <a:rPr lang="cs-CZ" sz="2400" dirty="0" err="1" smtClean="0"/>
              <a:t>Ubiquitin-Proteasom</a:t>
            </a:r>
            <a:endParaRPr lang="cs-CZ" sz="2400" dirty="0" smtClean="0"/>
          </a:p>
          <a:p>
            <a:pPr lvl="1">
              <a:spcBef>
                <a:spcPts val="0"/>
              </a:spcBef>
            </a:pPr>
            <a:r>
              <a:rPr lang="cs-CZ" sz="2400" dirty="0" smtClean="0"/>
              <a:t>pravděpodobně i podpora anabolismu (mTORC1)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Redukce infiltrace tuku do svalové tkáně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zmírnění rozvoje </a:t>
            </a:r>
            <a:r>
              <a:rPr lang="cs-CZ" sz="2400" dirty="0" err="1" smtClean="0"/>
              <a:t>myosteatózy</a:t>
            </a:r>
            <a:endParaRPr lang="cs-CZ" sz="2400" dirty="0" smtClean="0"/>
          </a:p>
          <a:p>
            <a:pPr>
              <a:spcBef>
                <a:spcPts val="1200"/>
              </a:spcBef>
            </a:pPr>
            <a:r>
              <a:rPr lang="cs-CZ" sz="2800" b="1" dirty="0" smtClean="0"/>
              <a:t>Zvýšení citlivosti svalové tkáně k insulinu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prokázáno v experimentu u zvířat 			        a také u nenádorových onemocnění u lidí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Zlepšení interakce mezi metabolismem tuků a syntézou bílkovin ve svalu</a:t>
            </a:r>
          </a:p>
        </p:txBody>
      </p:sp>
    </p:spTree>
    <p:extLst>
      <p:ext uri="{BB962C8B-B14F-4D97-AF65-F5344CB8AC3E}">
        <p14:creationId xmlns:p14="http://schemas.microsoft.com/office/powerpoint/2010/main" val="164368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8064896" cy="936104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 vedlejším účinkům CHT nepatří jen formální odstupňovaná toxicita podle CTC, ale také</a:t>
            </a:r>
            <a:endParaRPr lang="en-US" sz="2700" b="0" baseline="30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611560" y="1628800"/>
            <a:ext cx="8136904" cy="496855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SzPct val="70000"/>
              <a:buFont typeface="Wingdings" pitchFamily="2" charset="2"/>
              <a:buChar char="n"/>
            </a:pPr>
            <a:r>
              <a:rPr lang="cs-CZ" sz="2800" b="1" dirty="0"/>
              <a:t>Nárůst oxidačního stresu a zánětu </a:t>
            </a:r>
          </a:p>
          <a:p>
            <a:pPr>
              <a:spcBef>
                <a:spcPts val="600"/>
              </a:spcBef>
              <a:buSzPct val="70000"/>
              <a:buFont typeface="Wingdings" pitchFamily="2" charset="2"/>
              <a:buChar char="n"/>
            </a:pPr>
            <a:r>
              <a:rPr lang="cs-CZ" sz="2800" b="1" dirty="0" smtClean="0">
                <a:solidFill>
                  <a:srgbClr val="FF0000"/>
                </a:solidFill>
              </a:rPr>
              <a:t>Poškození </a:t>
            </a:r>
            <a:r>
              <a:rPr lang="cs-CZ" sz="2800" b="1" dirty="0">
                <a:solidFill>
                  <a:srgbClr val="FF0000"/>
                </a:solidFill>
              </a:rPr>
              <a:t>kosterního svalu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/>
              <a:t>úbytek kontraktilních elementů </a:t>
            </a:r>
            <a:endParaRPr lang="cs-CZ" sz="2400" dirty="0" smtClean="0"/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/>
              <a:t>infiltrace </a:t>
            </a:r>
            <a:r>
              <a:rPr lang="cs-CZ" sz="2400" dirty="0"/>
              <a:t>tuku do </a:t>
            </a:r>
            <a:r>
              <a:rPr lang="cs-CZ" sz="2400" dirty="0" smtClean="0"/>
              <a:t>svalu, pokles kvality svalu</a:t>
            </a:r>
            <a:endParaRPr lang="cs-CZ" sz="2400" b="1" dirty="0"/>
          </a:p>
          <a:p>
            <a:pPr marL="314325" indent="-352425">
              <a:spcBef>
                <a:spcPts val="600"/>
              </a:spcBef>
              <a:buSzPct val="70000"/>
              <a:buFont typeface="Wingdings" pitchFamily="2" charset="2"/>
              <a:buChar char="n"/>
            </a:pPr>
            <a:r>
              <a:rPr lang="cs-CZ" sz="2800" b="1" dirty="0" smtClean="0"/>
              <a:t>Symptomy omezující příjem stravy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/>
              <a:t>únava</a:t>
            </a:r>
            <a:r>
              <a:rPr lang="cs-CZ" sz="2400" dirty="0"/>
              <a:t>, ztráta apetitu, </a:t>
            </a:r>
            <a:r>
              <a:rPr lang="cs-CZ" sz="2400" dirty="0" smtClean="0"/>
              <a:t>přetrvávající </a:t>
            </a:r>
            <a:r>
              <a:rPr lang="cs-CZ" sz="2400" dirty="0" err="1" smtClean="0"/>
              <a:t>nausea</a:t>
            </a:r>
            <a:endParaRPr lang="cs-CZ" sz="2400" dirty="0" smtClean="0"/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/>
              <a:t>mohou být mírné, ale výrazně snižovat příjem stravy</a:t>
            </a:r>
          </a:p>
          <a:p>
            <a:pPr>
              <a:spcBef>
                <a:spcPts val="600"/>
              </a:spcBef>
              <a:buSzPct val="70000"/>
              <a:buFont typeface="Wingdings" pitchFamily="2" charset="2"/>
              <a:buChar char="n"/>
            </a:pPr>
            <a:r>
              <a:rPr lang="cs-CZ" sz="2800" b="1" dirty="0"/>
              <a:t>Zhoršení nutričního </a:t>
            </a:r>
            <a:r>
              <a:rPr lang="cs-CZ" sz="2800" b="1" dirty="0" smtClean="0"/>
              <a:t>stavu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/>
              <a:t>postupné zhoršení / rozvoj malnutrice při CHT </a:t>
            </a:r>
            <a:endParaRPr lang="cs-CZ" sz="2400" dirty="0"/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/>
              <a:t>porucha metabolismu po CHT, </a:t>
            </a:r>
          </a:p>
          <a:p>
            <a:pPr>
              <a:spcBef>
                <a:spcPts val="600"/>
              </a:spcBef>
              <a:buSzPct val="70000"/>
              <a:buFont typeface="Wingdings" pitchFamily="2" charset="2"/>
              <a:buChar char="n"/>
            </a:pPr>
            <a:r>
              <a:rPr lang="cs-CZ" sz="2800" b="1" dirty="0" smtClean="0"/>
              <a:t>Snížená kvalita života, </a:t>
            </a:r>
            <a:r>
              <a:rPr lang="cs-CZ" sz="2800" b="1" dirty="0" err="1" smtClean="0"/>
              <a:t>QoL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48799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539552" y="116632"/>
            <a:ext cx="8280920" cy="936104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Význam úbytku svalové hmoty a </a:t>
            </a:r>
            <a:r>
              <a:rPr lang="cs-CZ" sz="31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myosteatózy</a:t>
            </a:r>
            <a: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při nádorovém onemocnění </a:t>
            </a:r>
            <a:endParaRPr lang="en-US" sz="2700" b="0" baseline="30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467544" y="1772816"/>
            <a:ext cx="8208912" cy="446449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800" b="1" dirty="0" smtClean="0"/>
              <a:t>Výskyt kolem 50 % v době diagnózy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cs-CZ" sz="2400" dirty="0" smtClean="0"/>
              <a:t>ve všech kategoriích BMI, tedy i při obezitě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cs-CZ" sz="2400" dirty="0" err="1" smtClean="0"/>
              <a:t>sarkopenická</a:t>
            </a:r>
            <a:r>
              <a:rPr lang="cs-CZ" sz="2400" dirty="0" smtClean="0"/>
              <a:t> obezita je zvláště nepříznivá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Horší výkonnostní stav PS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cs-CZ" sz="2400" dirty="0" smtClean="0"/>
              <a:t>vyšší riziko ztráty soběstačnosti a upoutání na lůžko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Delší doba hospitalizace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Vyšší toxicita chemoterapie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Nezávislý prognostický faktor přežívání</a:t>
            </a: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422238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827584" y="116632"/>
            <a:ext cx="8064896" cy="936104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Myosteatóza</a:t>
            </a:r>
            <a: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inter- a </a:t>
            </a:r>
            <a:r>
              <a:rPr lang="cs-CZ" sz="2700" b="0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intramyocytární</a:t>
            </a:r>
            <a:r>
              <a:rPr lang="cs-CZ" sz="2700" b="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7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akumulace tuku ve svalové tkání</a:t>
            </a:r>
            <a:endParaRPr lang="en-US" sz="2700" b="0" baseline="30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467544" y="1556792"/>
            <a:ext cx="8280920" cy="511256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800" dirty="0" smtClean="0"/>
              <a:t>Nejen úbytek svalové hmoty, ale i </a:t>
            </a:r>
            <a:r>
              <a:rPr lang="cs-CZ" sz="2800" b="1" dirty="0" smtClean="0"/>
              <a:t>pokles kvality svalu (</a:t>
            </a:r>
            <a:r>
              <a:rPr lang="cs-CZ" sz="2800" b="1" dirty="0" err="1" smtClean="0"/>
              <a:t>myosteatóza</a:t>
            </a:r>
            <a:r>
              <a:rPr lang="cs-CZ" sz="2800" b="1" dirty="0" smtClean="0"/>
              <a:t>) </a:t>
            </a:r>
            <a:r>
              <a:rPr lang="cs-CZ" sz="2800" dirty="0"/>
              <a:t>je charakteristickým rysem</a:t>
            </a:r>
            <a:r>
              <a:rPr lang="cs-CZ" sz="2800" b="1" dirty="0"/>
              <a:t> nádorové kachexie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sdružuje se s insulinovou rezistencí a obezitou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Větší obsah tuku ve svalové tkáni </a:t>
            </a:r>
            <a:r>
              <a:rPr lang="cs-CZ" sz="2800" dirty="0" smtClean="0"/>
              <a:t>koreluje      s nižšími plazmatickými hladinami </a:t>
            </a:r>
            <a:r>
              <a:rPr lang="cs-CZ" sz="2800" b="1" dirty="0" smtClean="0"/>
              <a:t>EPA </a:t>
            </a:r>
            <a:r>
              <a:rPr lang="cs-CZ" sz="2800" dirty="0" smtClean="0"/>
              <a:t>a</a:t>
            </a:r>
            <a:r>
              <a:rPr lang="cs-CZ" sz="2800" b="1" dirty="0" smtClean="0"/>
              <a:t> DHA</a:t>
            </a:r>
            <a:endParaRPr lang="cs-CZ" sz="2400" b="1" dirty="0" smtClean="0"/>
          </a:p>
          <a:p>
            <a:pPr>
              <a:spcBef>
                <a:spcPts val="1200"/>
              </a:spcBef>
            </a:pPr>
            <a:r>
              <a:rPr lang="cs-CZ" sz="2800" b="1" dirty="0" err="1" smtClean="0"/>
              <a:t>Myosteatóza</a:t>
            </a:r>
            <a:r>
              <a:rPr lang="cs-CZ" sz="2800" b="1" dirty="0" smtClean="0"/>
              <a:t> </a:t>
            </a:r>
            <a:r>
              <a:rPr lang="cs-CZ" sz="2800" dirty="0" smtClean="0"/>
              <a:t>signalizuje</a:t>
            </a:r>
            <a:r>
              <a:rPr lang="cs-CZ" sz="2800" b="1" dirty="0" smtClean="0"/>
              <a:t>                                    horší výsledek onkologické léčby</a:t>
            </a:r>
            <a:endParaRPr lang="cs-CZ" sz="2800" dirty="0"/>
          </a:p>
          <a:p>
            <a:pPr>
              <a:spcBef>
                <a:spcPts val="1200"/>
              </a:spcBef>
            </a:pPr>
            <a:r>
              <a:rPr lang="cs-CZ" sz="2800" b="1" dirty="0" err="1" smtClean="0"/>
              <a:t>Suplementace</a:t>
            </a:r>
            <a:r>
              <a:rPr lang="cs-CZ" sz="2800" b="1" dirty="0" smtClean="0"/>
              <a:t> n-3 PUFA zvyšuje senzitivitu    k insulinu </a:t>
            </a:r>
            <a:r>
              <a:rPr lang="cs-CZ" sz="2800" dirty="0" smtClean="0"/>
              <a:t>u neonkologických pacientů</a:t>
            </a:r>
          </a:p>
        </p:txBody>
      </p:sp>
    </p:spTree>
    <p:extLst>
      <p:ext uri="{BB962C8B-B14F-4D97-AF65-F5344CB8AC3E}">
        <p14:creationId xmlns:p14="http://schemas.microsoft.com/office/powerpoint/2010/main" val="110758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360040" y="44624"/>
            <a:ext cx="8676456" cy="936104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Celkové přežívání </a:t>
            </a: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pacientů s metastazujícím nádorem ledvin při biologické léčbě, </a:t>
            </a:r>
            <a:r>
              <a:rPr lang="cs-CZ" sz="2400" b="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medián </a:t>
            </a: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OS, n=149</a:t>
            </a:r>
            <a:endParaRPr lang="en-US" sz="2400" b="0" baseline="30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Zástupný symbol pro obsah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303322"/>
              </p:ext>
            </p:extLst>
          </p:nvPr>
        </p:nvGraphicFramePr>
        <p:xfrm>
          <a:off x="827584" y="1565832"/>
          <a:ext cx="7560840" cy="4363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971600" y="6351711"/>
            <a:ext cx="5035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i="1" dirty="0" err="1" smtClean="0"/>
              <a:t>Antoun</a:t>
            </a:r>
            <a:r>
              <a:rPr lang="cs-CZ" sz="2000" i="1" dirty="0" smtClean="0"/>
              <a:t> S </a:t>
            </a:r>
            <a:r>
              <a:rPr lang="cs-CZ" sz="2000" i="1" dirty="0"/>
              <a:t>et al. </a:t>
            </a:r>
            <a:r>
              <a:rPr lang="cs-CZ" sz="2000" i="1" dirty="0" err="1"/>
              <a:t>Cancer</a:t>
            </a:r>
            <a:r>
              <a:rPr lang="cs-CZ" sz="2000" i="1" dirty="0"/>
              <a:t> </a:t>
            </a:r>
            <a:r>
              <a:rPr lang="cs-CZ" sz="2000" i="1" dirty="0" smtClean="0"/>
              <a:t>2013; 119:3377-84.</a:t>
            </a:r>
            <a:endParaRPr lang="cs-CZ" sz="2000" i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4257314" y="2204864"/>
            <a:ext cx="1322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p&lt;0,001</a:t>
            </a:r>
          </a:p>
        </p:txBody>
      </p:sp>
      <p:sp>
        <p:nvSpPr>
          <p:cNvPr id="5" name="Obdélník 4"/>
          <p:cNvSpPr/>
          <p:nvPr/>
        </p:nvSpPr>
        <p:spPr>
          <a:xfrm>
            <a:off x="1282936" y="1537959"/>
            <a:ext cx="984808" cy="450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b="1" dirty="0" err="1" smtClean="0">
                <a:solidFill>
                  <a:schemeClr val="tx1"/>
                </a:solidFill>
              </a:rPr>
              <a:t>měs</a:t>
            </a:r>
            <a:r>
              <a:rPr lang="cs-CZ" sz="2400" b="1" dirty="0" smtClean="0">
                <a:solidFill>
                  <a:schemeClr val="tx1"/>
                </a:solidFill>
              </a:rPr>
              <a:t>.</a:t>
            </a:r>
            <a:endParaRPr lang="cs-CZ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05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395536" y="44624"/>
            <a:ext cx="8460432" cy="936104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Chemoterapie často poškozuje svalovou hmotu, prohlubuje </a:t>
            </a:r>
            <a:r>
              <a:rPr lang="cs-CZ" sz="31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sarkopenii</a:t>
            </a:r>
            <a: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 potencuje </a:t>
            </a:r>
            <a:r>
              <a:rPr lang="cs-CZ" sz="31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myosteatózu</a:t>
            </a:r>
            <a:endParaRPr lang="en-US" sz="2700" b="0" baseline="30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323528" y="1844824"/>
            <a:ext cx="8640960" cy="424847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800" b="1" dirty="0" smtClean="0"/>
              <a:t>Mechanismus vzniku </a:t>
            </a:r>
            <a:r>
              <a:rPr lang="cs-CZ" sz="2800" b="1" dirty="0" err="1" smtClean="0"/>
              <a:t>sarkopenie</a:t>
            </a:r>
            <a:r>
              <a:rPr lang="cs-CZ" sz="2800" b="1" dirty="0" smtClean="0"/>
              <a:t> při CHT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>
                <a:solidFill>
                  <a:srgbClr val="FF0000"/>
                </a:solidFill>
              </a:rPr>
              <a:t>přímý efekt CHT na svalovou </a:t>
            </a:r>
            <a:r>
              <a:rPr lang="cs-CZ" sz="2400" dirty="0" smtClean="0">
                <a:solidFill>
                  <a:srgbClr val="FF0000"/>
                </a:solidFill>
              </a:rPr>
              <a:t>tkáň</a:t>
            </a:r>
          </a:p>
          <a:p>
            <a:pPr marL="1020763" lvl="2" indent="-258763">
              <a:spcBef>
                <a:spcPts val="0"/>
              </a:spcBef>
            </a:pPr>
            <a:r>
              <a:rPr lang="cs-CZ" sz="2200" dirty="0" smtClean="0"/>
              <a:t>oxidační stres, poškození svalových mitochondrií</a:t>
            </a:r>
          </a:p>
          <a:p>
            <a:pPr marL="1020763" lvl="2" indent="-258763">
              <a:spcBef>
                <a:spcPts val="0"/>
              </a:spcBef>
            </a:pPr>
            <a:r>
              <a:rPr lang="cs-CZ" sz="2200" dirty="0" smtClean="0"/>
              <a:t>snížená </a:t>
            </a:r>
            <a:r>
              <a:rPr lang="cs-CZ" sz="2200" dirty="0" err="1" smtClean="0"/>
              <a:t>mikrovaskularizace</a:t>
            </a:r>
            <a:r>
              <a:rPr lang="cs-CZ" sz="2200" dirty="0" smtClean="0"/>
              <a:t> při útlumu angiogeneze</a:t>
            </a:r>
            <a:endParaRPr lang="cs-CZ" sz="2200" dirty="0"/>
          </a:p>
          <a:p>
            <a:pPr marL="620713" lvl="1" indent="-258763">
              <a:spcBef>
                <a:spcPts val="0"/>
              </a:spcBef>
            </a:pPr>
            <a:r>
              <a:rPr lang="cs-CZ" sz="2400" dirty="0"/>
              <a:t>snížená fyzická aktivita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/>
              <a:t>snížený příjem energie, bílkovin, vitamínu D a n-3 PUFA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err="1" smtClean="0"/>
              <a:t>mukozitida</a:t>
            </a:r>
            <a:r>
              <a:rPr lang="cs-CZ" sz="2400" dirty="0" smtClean="0"/>
              <a:t> s malabsorpcí živin</a:t>
            </a:r>
          </a:p>
          <a:p>
            <a:pPr>
              <a:spcBef>
                <a:spcPts val="1800"/>
              </a:spcBef>
            </a:pPr>
            <a:r>
              <a:rPr lang="cs-CZ" sz="2800" b="1" dirty="0" smtClean="0">
                <a:solidFill>
                  <a:srgbClr val="FF0000"/>
                </a:solidFill>
              </a:rPr>
              <a:t>Chemoterapie podporuje rozvoj </a:t>
            </a:r>
            <a:r>
              <a:rPr lang="cs-CZ" sz="2800" b="1" dirty="0" err="1" smtClean="0">
                <a:solidFill>
                  <a:srgbClr val="FF0000"/>
                </a:solidFill>
              </a:rPr>
              <a:t>myosteatózy</a:t>
            </a:r>
            <a:endParaRPr lang="cs-CZ" sz="2800" b="1" dirty="0">
              <a:solidFill>
                <a:srgbClr val="FF0000"/>
              </a:solidFill>
            </a:endParaRP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/>
              <a:t>inzulinová rezistence (při oxidačním stresu a zánětu) způsobuje ukládání tuku do svalových buněk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683568" y="6372036"/>
            <a:ext cx="4506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Davis MP. Ann </a:t>
            </a:r>
            <a:r>
              <a:rPr lang="cs-CZ" i="1" dirty="0" err="1" smtClean="0"/>
              <a:t>Paliat</a:t>
            </a:r>
            <a:r>
              <a:rPr lang="cs-CZ" i="1" dirty="0" smtClean="0"/>
              <a:t> Med 2019; 8:86-101.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34709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7992888" cy="936104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Vliv perorální </a:t>
            </a:r>
            <a:r>
              <a:rPr lang="cs-CZ" sz="31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suplementace</a:t>
            </a:r>
            <a: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n-3 PUFA </a:t>
            </a:r>
            <a:b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na svalovou hmotu</a:t>
            </a:r>
            <a:endParaRPr lang="en-US" sz="2700" b="0" baseline="30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323528" y="1844824"/>
            <a:ext cx="8280920" cy="424847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800" b="1" dirty="0" smtClean="0"/>
              <a:t>Signifikantní vzestup EPA a DHA ve svalových fosfolipidech na 2-3násobek                             u zdravých seniorů za 8 týdnů </a:t>
            </a:r>
            <a:r>
              <a:rPr lang="cs-CZ" sz="2800" b="1" dirty="0" err="1" smtClean="0"/>
              <a:t>suplementace</a:t>
            </a:r>
            <a:r>
              <a:rPr lang="cs-CZ" sz="2800" b="1" dirty="0" smtClean="0"/>
              <a:t> 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provázený vzestupem anabolismu ve svalu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anabolický účinek i při nepřítomnosti zánětu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zvýšení citlivosti svalu na insulin</a:t>
            </a:r>
          </a:p>
          <a:p>
            <a:pPr>
              <a:spcBef>
                <a:spcPts val="1800"/>
              </a:spcBef>
            </a:pPr>
            <a:r>
              <a:rPr lang="cs-CZ" sz="2800" b="1" dirty="0" smtClean="0"/>
              <a:t>Experimentální studie u zvířat prokazují výrazné snížení akumulace triglyceridů          ve svalu po chemoterapii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683568" y="6372036"/>
            <a:ext cx="5305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err="1"/>
              <a:t>Ewaschuk</a:t>
            </a:r>
            <a:r>
              <a:rPr lang="cs-CZ" i="1" dirty="0"/>
              <a:t> JB et al. </a:t>
            </a:r>
            <a:r>
              <a:rPr lang="cs-CZ" i="1" dirty="0" err="1"/>
              <a:t>Appl</a:t>
            </a:r>
            <a:r>
              <a:rPr lang="cs-CZ" i="1" dirty="0"/>
              <a:t> </a:t>
            </a:r>
            <a:r>
              <a:rPr lang="cs-CZ" i="1" dirty="0" err="1"/>
              <a:t>Physiol</a:t>
            </a:r>
            <a:r>
              <a:rPr lang="cs-CZ" i="1" dirty="0"/>
              <a:t> </a:t>
            </a:r>
            <a:r>
              <a:rPr lang="cs-CZ" i="1" dirty="0" err="1"/>
              <a:t>Nutr</a:t>
            </a:r>
            <a:r>
              <a:rPr lang="cs-CZ" i="1" dirty="0"/>
              <a:t> </a:t>
            </a:r>
            <a:r>
              <a:rPr lang="cs-CZ" i="1" dirty="0" err="1"/>
              <a:t>Metab</a:t>
            </a:r>
            <a:r>
              <a:rPr lang="cs-CZ" i="1" dirty="0"/>
              <a:t> 2014</a:t>
            </a:r>
            <a:r>
              <a:rPr lang="cs-CZ" i="1" dirty="0" smtClean="0"/>
              <a:t>.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83365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7992888" cy="936104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Možnosti metabolické konverze </a:t>
            </a:r>
            <a:b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n-3 PUFA rostlinného původu na EPA a DHA</a:t>
            </a:r>
            <a:endParaRPr lang="en-US" sz="2700" b="0" baseline="30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323528" y="2420888"/>
            <a:ext cx="1944216" cy="20882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ALA</a:t>
            </a:r>
          </a:p>
          <a:p>
            <a:pPr algn="ctr"/>
            <a:endParaRPr lang="cs-CZ" sz="800" b="1" dirty="0" smtClean="0">
              <a:solidFill>
                <a:schemeClr val="tx1"/>
              </a:solidFill>
            </a:endParaRPr>
          </a:p>
          <a:p>
            <a:pPr algn="ctr"/>
            <a:r>
              <a:rPr lang="cs-CZ" b="1" dirty="0" smtClean="0">
                <a:solidFill>
                  <a:schemeClr val="tx1"/>
                </a:solidFill>
              </a:rPr>
              <a:t>kyselina </a:t>
            </a:r>
          </a:p>
          <a:p>
            <a:pPr algn="ctr"/>
            <a:r>
              <a:rPr lang="cs-CZ" b="1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cs-CZ" b="1" dirty="0" smtClean="0">
                <a:solidFill>
                  <a:schemeClr val="tx1"/>
                </a:solidFill>
              </a:rPr>
              <a:t>-</a:t>
            </a:r>
            <a:r>
              <a:rPr lang="cs-CZ" b="1" dirty="0" err="1" smtClean="0">
                <a:solidFill>
                  <a:schemeClr val="tx1"/>
                </a:solidFill>
              </a:rPr>
              <a:t>linolenová</a:t>
            </a:r>
            <a:endParaRPr lang="cs-CZ" b="1" dirty="0" smtClean="0">
              <a:solidFill>
                <a:schemeClr val="tx1"/>
              </a:solidFill>
            </a:endParaRPr>
          </a:p>
          <a:p>
            <a:pPr algn="ctr"/>
            <a:endParaRPr lang="cs-CZ" sz="800" b="1" dirty="0" smtClean="0">
              <a:solidFill>
                <a:schemeClr val="tx1"/>
              </a:solidFill>
            </a:endParaRPr>
          </a:p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C18:2n-3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3491880" y="2420888"/>
            <a:ext cx="1944216" cy="20882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EPA</a:t>
            </a:r>
          </a:p>
          <a:p>
            <a:pPr algn="ctr"/>
            <a:endParaRPr lang="cs-CZ" sz="800" b="1" dirty="0" smtClean="0">
              <a:solidFill>
                <a:schemeClr val="tx1"/>
              </a:solidFill>
            </a:endParaRPr>
          </a:p>
          <a:p>
            <a:pPr algn="ctr"/>
            <a:r>
              <a:rPr lang="cs-CZ" b="1" dirty="0" err="1" smtClean="0">
                <a:solidFill>
                  <a:schemeClr val="tx1"/>
                </a:solidFill>
              </a:rPr>
              <a:t>k.eikosa</a:t>
            </a:r>
            <a:r>
              <a:rPr lang="cs-CZ" b="1" dirty="0" smtClean="0">
                <a:solidFill>
                  <a:schemeClr val="tx1"/>
                </a:solidFill>
              </a:rPr>
              <a:t>-</a:t>
            </a:r>
          </a:p>
          <a:p>
            <a:pPr algn="ctr"/>
            <a:r>
              <a:rPr lang="cs-CZ" b="1" dirty="0" err="1" smtClean="0">
                <a:solidFill>
                  <a:schemeClr val="tx1"/>
                </a:solidFill>
              </a:rPr>
              <a:t>pentaenová</a:t>
            </a:r>
            <a:endParaRPr lang="cs-CZ" b="1" dirty="0" smtClean="0">
              <a:solidFill>
                <a:schemeClr val="tx1"/>
              </a:solidFill>
            </a:endParaRPr>
          </a:p>
          <a:p>
            <a:pPr algn="ctr"/>
            <a:endParaRPr lang="cs-CZ" sz="800" b="1" dirty="0" smtClean="0">
              <a:solidFill>
                <a:schemeClr val="tx1"/>
              </a:solidFill>
            </a:endParaRPr>
          </a:p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C20:5n-3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6660232" y="2433151"/>
            <a:ext cx="1944216" cy="20882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DHA</a:t>
            </a:r>
          </a:p>
          <a:p>
            <a:pPr algn="ctr"/>
            <a:endParaRPr lang="cs-CZ" sz="800" b="1" dirty="0" smtClean="0">
              <a:solidFill>
                <a:schemeClr val="tx1"/>
              </a:solidFill>
            </a:endParaRPr>
          </a:p>
          <a:p>
            <a:pPr algn="ctr"/>
            <a:r>
              <a:rPr lang="cs-CZ" b="1" dirty="0" err="1" smtClean="0">
                <a:solidFill>
                  <a:schemeClr val="tx1"/>
                </a:solidFill>
              </a:rPr>
              <a:t>k.dokosa</a:t>
            </a:r>
            <a:r>
              <a:rPr lang="cs-CZ" b="1" dirty="0" smtClean="0">
                <a:solidFill>
                  <a:schemeClr val="tx1"/>
                </a:solidFill>
              </a:rPr>
              <a:t>-</a:t>
            </a:r>
          </a:p>
          <a:p>
            <a:pPr algn="ctr"/>
            <a:r>
              <a:rPr lang="cs-CZ" b="1" dirty="0" err="1" smtClean="0">
                <a:solidFill>
                  <a:schemeClr val="tx1"/>
                </a:solidFill>
              </a:rPr>
              <a:t>hexaenová</a:t>
            </a:r>
            <a:endParaRPr lang="cs-CZ" b="1" dirty="0" smtClean="0">
              <a:solidFill>
                <a:schemeClr val="tx1"/>
              </a:solidFill>
            </a:endParaRPr>
          </a:p>
          <a:p>
            <a:pPr algn="ctr"/>
            <a:endParaRPr lang="cs-CZ" sz="800" b="1" dirty="0" smtClean="0">
              <a:solidFill>
                <a:schemeClr val="tx1"/>
              </a:solidFill>
            </a:endParaRPr>
          </a:p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C20:6n-3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4" name="Šipka doprava 3"/>
          <p:cNvSpPr/>
          <p:nvPr/>
        </p:nvSpPr>
        <p:spPr>
          <a:xfrm>
            <a:off x="2267744" y="3284984"/>
            <a:ext cx="1224136" cy="48463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prava 10"/>
          <p:cNvSpPr/>
          <p:nvPr/>
        </p:nvSpPr>
        <p:spPr>
          <a:xfrm>
            <a:off x="5436096" y="3234951"/>
            <a:ext cx="1224136" cy="48463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2483768" y="2564904"/>
            <a:ext cx="7681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10 %</a:t>
            </a:r>
          </a:p>
          <a:p>
            <a:r>
              <a:rPr lang="cs-CZ" sz="2000" b="1" dirty="0" smtClean="0"/>
              <a:t>ALA</a:t>
            </a:r>
            <a:endParaRPr lang="cs-CZ" sz="20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692938" y="2564904"/>
            <a:ext cx="7136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5 %</a:t>
            </a:r>
          </a:p>
          <a:p>
            <a:r>
              <a:rPr lang="cs-CZ" sz="2000" b="1" dirty="0" smtClean="0"/>
              <a:t>ALA</a:t>
            </a:r>
            <a:endParaRPr lang="cs-CZ" sz="20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43479" y="5405529"/>
            <a:ext cx="1601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l</a:t>
            </a:r>
            <a:r>
              <a:rPr lang="cs-CZ" sz="2400" b="1" dirty="0" smtClean="0"/>
              <a:t>něný olej</a:t>
            </a:r>
            <a:endParaRPr lang="cs-CZ" sz="24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3682598" y="5402832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r</a:t>
            </a:r>
            <a:r>
              <a:rPr lang="cs-CZ" sz="2400" b="1" dirty="0" smtClean="0"/>
              <a:t>ybí olej</a:t>
            </a:r>
            <a:endParaRPr lang="cs-CZ" sz="2400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882179" y="5402831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r</a:t>
            </a:r>
            <a:r>
              <a:rPr lang="cs-CZ" sz="2400" b="1" dirty="0" smtClean="0"/>
              <a:t>ybí olej</a:t>
            </a:r>
            <a:endParaRPr lang="cs-CZ" sz="2400" b="1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323529" y="4961116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u="sng" dirty="0" smtClean="0"/>
              <a:t>Bohatý zdroj </a:t>
            </a:r>
            <a:endParaRPr lang="cs-CZ" sz="2400" b="1" u="sng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357874" y="378904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0,2-21%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5648925" y="378904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0-9%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934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611560" y="116632"/>
            <a:ext cx="8136904" cy="936104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Nádorová kachexie je multifaktoriální syndrom </a:t>
            </a:r>
            <a:b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jehož součástí je porucha metabolismu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179512" y="1988840"/>
            <a:ext cx="8712968" cy="403244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800" b="1" dirty="0" smtClean="0"/>
              <a:t>Definice nádorové kachexie obsahuje formulaci </a:t>
            </a:r>
            <a:r>
              <a:rPr lang="cs-CZ" sz="2800" b="1" dirty="0" smtClean="0">
                <a:solidFill>
                  <a:srgbClr val="FF0000"/>
                </a:solidFill>
              </a:rPr>
              <a:t>„  .…samotná konvenční nutriční podpora není v úpravě tohoto stavu plně účinná.“</a:t>
            </a:r>
          </a:p>
          <a:p>
            <a:pPr>
              <a:spcBef>
                <a:spcPts val="2400"/>
              </a:spcBef>
            </a:pPr>
            <a:r>
              <a:rPr lang="cs-CZ" sz="2800" b="1" dirty="0" smtClean="0"/>
              <a:t>Nutriční intervence ovlivňuje metabolismus</a:t>
            </a:r>
          </a:p>
          <a:p>
            <a:pPr>
              <a:spcBef>
                <a:spcPts val="2400"/>
              </a:spcBef>
            </a:pPr>
            <a:r>
              <a:rPr lang="cs-CZ" sz="2800" b="1" dirty="0" smtClean="0">
                <a:solidFill>
                  <a:srgbClr val="FF0000"/>
                </a:solidFill>
              </a:rPr>
              <a:t>Výživa speciálního složení </a:t>
            </a:r>
            <a:r>
              <a:rPr lang="cs-CZ" sz="2800" b="1" dirty="0" smtClean="0"/>
              <a:t>může mít metabolický účinek s cílem zmírnit poruchu metabolismu při nádorové kachexii</a:t>
            </a:r>
          </a:p>
        </p:txBody>
      </p:sp>
    </p:spTree>
    <p:extLst>
      <p:ext uri="{BB962C8B-B14F-4D97-AF65-F5344CB8AC3E}">
        <p14:creationId xmlns:p14="http://schemas.microsoft.com/office/powerpoint/2010/main" val="197058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899592" y="116632"/>
            <a:ext cx="7776864" cy="936104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Suplementace</a:t>
            </a:r>
            <a: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Symbol" pitchFamily="18" charset="2"/>
                <a:cs typeface="Arial" pitchFamily="34" charset="0"/>
              </a:rPr>
              <a:t>w</a:t>
            </a:r>
            <a: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-3 PUFA při chemoterapii</a:t>
            </a:r>
            <a:b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 nemocných s NSCLC, n=16 </a:t>
            </a:r>
            <a:r>
              <a:rPr lang="cs-CZ" sz="2200" b="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versus</a:t>
            </a:r>
            <a:r>
              <a:rPr lang="cs-CZ" sz="27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24</a:t>
            </a:r>
            <a:endParaRPr lang="en-US" sz="2700" b="0" baseline="30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539552" y="1772816"/>
            <a:ext cx="8136904" cy="424847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800" b="1" dirty="0" smtClean="0"/>
              <a:t>Otevřená studie NSCLC, KS III-IV, ECOG 0-2</a:t>
            </a:r>
          </a:p>
          <a:p>
            <a:pPr>
              <a:spcBef>
                <a:spcPts val="1800"/>
              </a:spcBef>
            </a:pPr>
            <a:r>
              <a:rPr lang="cs-CZ" sz="2800" b="1" dirty="0" smtClean="0"/>
              <a:t>Kapsle nebo tekutý rybí olej (2,2 g EPA/den)</a:t>
            </a:r>
          </a:p>
          <a:p>
            <a:pPr lvl="1">
              <a:spcBef>
                <a:spcPts val="0"/>
              </a:spcBef>
            </a:pPr>
            <a:r>
              <a:rPr lang="cs-CZ" sz="2400" dirty="0"/>
              <a:t>reálně využitá dávka </a:t>
            </a:r>
            <a:r>
              <a:rPr lang="cs-CZ" sz="2400" dirty="0" smtClean="0"/>
              <a:t>přípravku: </a:t>
            </a:r>
            <a:r>
              <a:rPr lang="cs-CZ" sz="2400" dirty="0" err="1" smtClean="0"/>
              <a:t>compliance</a:t>
            </a:r>
            <a:r>
              <a:rPr lang="cs-CZ" sz="2400" dirty="0" smtClean="0"/>
              <a:t> 95 %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doba užívání &gt; 6 týdnů  (≥ 2 cykly chemoterapie)</a:t>
            </a:r>
          </a:p>
          <a:p>
            <a:pPr>
              <a:spcBef>
                <a:spcPts val="1800"/>
              </a:spcBef>
            </a:pPr>
            <a:r>
              <a:rPr lang="cs-CZ" sz="2800" b="1" dirty="0" smtClean="0"/>
              <a:t>CT zhodnocení změny ve svalové hmotě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vstupní + za </a:t>
            </a:r>
            <a:r>
              <a:rPr lang="cs-CZ" sz="2400" dirty="0"/>
              <a:t>3 </a:t>
            </a:r>
            <a:r>
              <a:rPr lang="cs-CZ" sz="2400" dirty="0" smtClean="0"/>
              <a:t>měsíce (přepočet na 100 dnů)</a:t>
            </a:r>
            <a:endParaRPr lang="cs-CZ" sz="2400" dirty="0"/>
          </a:p>
          <a:p>
            <a:pPr>
              <a:spcBef>
                <a:spcPts val="1800"/>
              </a:spcBef>
            </a:pPr>
            <a:r>
              <a:rPr lang="cs-CZ" sz="2800" b="1" dirty="0" smtClean="0"/>
              <a:t>Věk 63, BMI 26,2 kg/m</a:t>
            </a:r>
            <a:r>
              <a:rPr lang="cs-CZ" sz="2800" b="1" baseline="30000" dirty="0" smtClean="0"/>
              <a:t>2</a:t>
            </a:r>
            <a:r>
              <a:rPr lang="cs-CZ" sz="2800" b="1" dirty="0" smtClean="0"/>
              <a:t>, vstupní WL 6,3 %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vstupní </a:t>
            </a:r>
            <a:r>
              <a:rPr lang="cs-CZ" sz="2400" dirty="0" err="1" smtClean="0"/>
              <a:t>sarkopenie</a:t>
            </a:r>
            <a:r>
              <a:rPr lang="cs-CZ" sz="2400" dirty="0" smtClean="0"/>
              <a:t> 46 % pacientů</a:t>
            </a:r>
            <a:endParaRPr lang="cs-CZ" sz="24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1126723" y="6341258"/>
            <a:ext cx="51014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i="1" dirty="0" smtClean="0"/>
              <a:t>Murphy et al. </a:t>
            </a:r>
            <a:r>
              <a:rPr lang="cs-CZ" sz="2000" i="1" dirty="0" err="1" smtClean="0"/>
              <a:t>Cancer</a:t>
            </a:r>
            <a:r>
              <a:rPr lang="cs-CZ" sz="2000" i="1" dirty="0" smtClean="0"/>
              <a:t> 2011; 117:1775-1782.</a:t>
            </a: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215234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611560" y="44624"/>
            <a:ext cx="8136904" cy="936104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Stabilizace svalové hmoty pomocí EPA a DHA </a:t>
            </a:r>
            <a:b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při chemoterapii u nemocných s NSCLC </a:t>
            </a:r>
            <a:endParaRPr lang="en-US" sz="2700" b="0" baseline="30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Zástupný symbol pro obsah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4115600"/>
              </p:ext>
            </p:extLst>
          </p:nvPr>
        </p:nvGraphicFramePr>
        <p:xfrm>
          <a:off x="539552" y="1532741"/>
          <a:ext cx="8208912" cy="4776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1138921" y="6351711"/>
            <a:ext cx="51014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i="1" dirty="0"/>
              <a:t>Murphy et al. </a:t>
            </a:r>
            <a:r>
              <a:rPr lang="cs-CZ" sz="2000" i="1" dirty="0" err="1"/>
              <a:t>Cancer</a:t>
            </a:r>
            <a:r>
              <a:rPr lang="cs-CZ" sz="2000" i="1" dirty="0"/>
              <a:t> 2011; 117:1775-1782</a:t>
            </a:r>
            <a:r>
              <a:rPr lang="cs-CZ" sz="2000" i="1" dirty="0" smtClean="0"/>
              <a:t>.</a:t>
            </a:r>
            <a:endParaRPr lang="cs-CZ" sz="2000" i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5681394" y="1739222"/>
            <a:ext cx="2274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b="1" dirty="0"/>
              <a:t>Ú</a:t>
            </a:r>
            <a:r>
              <a:rPr lang="cs-CZ" b="1" dirty="0" smtClean="0"/>
              <a:t>bytek svalu o 6 %</a:t>
            </a:r>
          </a:p>
          <a:p>
            <a:pPr algn="r"/>
            <a:r>
              <a:rPr lang="cs-CZ" b="1" dirty="0" smtClean="0"/>
              <a:t>p=0,002</a:t>
            </a:r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4284819" y="1301909"/>
            <a:ext cx="1151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p&lt;0,05</a:t>
            </a:r>
          </a:p>
        </p:txBody>
      </p:sp>
      <p:sp>
        <p:nvSpPr>
          <p:cNvPr id="5" name="Obdélník 4"/>
          <p:cNvSpPr/>
          <p:nvPr/>
        </p:nvSpPr>
        <p:spPr>
          <a:xfrm>
            <a:off x="994905" y="1532741"/>
            <a:ext cx="624767" cy="450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kg</a:t>
            </a:r>
            <a:endParaRPr lang="cs-CZ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66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467544" y="44624"/>
            <a:ext cx="8424936" cy="936104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Změna kvality svalové hmoty vlivem EPA a DHA </a:t>
            </a:r>
            <a:b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podle CT zeslabení signálu, </a:t>
            </a:r>
            <a:r>
              <a:rPr lang="cs-CZ" sz="2700" b="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Hounsfieldovy</a:t>
            </a:r>
            <a:r>
              <a:rPr lang="cs-CZ" sz="27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jednotky</a:t>
            </a:r>
            <a:endParaRPr lang="en-US" sz="2700" b="0" baseline="30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Zástupný symbol pro obsah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2368967"/>
              </p:ext>
            </p:extLst>
          </p:nvPr>
        </p:nvGraphicFramePr>
        <p:xfrm>
          <a:off x="467544" y="1628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1138921" y="6351711"/>
            <a:ext cx="51014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i="1" dirty="0"/>
              <a:t>Murphy et al. </a:t>
            </a:r>
            <a:r>
              <a:rPr lang="cs-CZ" sz="2000" i="1" dirty="0" err="1"/>
              <a:t>Cancer</a:t>
            </a:r>
            <a:r>
              <a:rPr lang="cs-CZ" sz="2000" i="1" dirty="0"/>
              <a:t> 2011; 117:1775-1782</a:t>
            </a:r>
            <a:r>
              <a:rPr lang="cs-CZ" sz="2000" i="1" dirty="0" smtClean="0"/>
              <a:t>.</a:t>
            </a:r>
            <a:endParaRPr lang="cs-CZ" sz="2000" i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6790672" y="2195572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b="1" dirty="0" smtClean="0"/>
              <a:t>p&lt;0,0001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3560594" y="1268760"/>
            <a:ext cx="2595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/>
              <a:t>Kvalitní sval 30-150 HU</a:t>
            </a:r>
          </a:p>
          <a:p>
            <a:pPr algn="ctr"/>
            <a:r>
              <a:rPr lang="cs-CZ" dirty="0" err="1" smtClean="0"/>
              <a:t>Myosteatóza</a:t>
            </a:r>
            <a:r>
              <a:rPr lang="cs-CZ" dirty="0" smtClean="0"/>
              <a:t> &lt; 30 HU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899592" y="1628800"/>
            <a:ext cx="624767" cy="4689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HU</a:t>
            </a:r>
            <a:endParaRPr lang="cs-CZ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0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7992888" cy="936104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Vliv n-3 PUFA na metabolismus proteinů</a:t>
            </a:r>
            <a:b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při nádorovém onemocnění</a:t>
            </a:r>
            <a:endParaRPr lang="en-US" sz="2700" b="0" baseline="30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395536" y="1700808"/>
            <a:ext cx="8424936" cy="482453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800" b="1" dirty="0"/>
              <a:t>EPA a DHA při nádorovém onemocnění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600" dirty="0"/>
              <a:t>potlačují účinek PIF (proteolýzu-indukující faktor</a:t>
            </a:r>
            <a:r>
              <a:rPr lang="cs-CZ" sz="2600" dirty="0" smtClean="0"/>
              <a:t>)           a tím také inhibují </a:t>
            </a:r>
            <a:r>
              <a:rPr lang="cs-CZ" sz="2600" dirty="0" err="1" smtClean="0"/>
              <a:t>Ubiquitin</a:t>
            </a:r>
            <a:r>
              <a:rPr lang="cs-CZ" sz="2600" dirty="0" smtClean="0"/>
              <a:t>/</a:t>
            </a:r>
            <a:r>
              <a:rPr lang="cs-CZ" sz="2600" dirty="0" err="1" smtClean="0"/>
              <a:t>Proteasom</a:t>
            </a:r>
            <a:endParaRPr lang="cs-CZ" sz="2600" dirty="0"/>
          </a:p>
          <a:p>
            <a:pPr marL="620713" lvl="1" indent="-258763">
              <a:spcBef>
                <a:spcPts val="300"/>
              </a:spcBef>
            </a:pPr>
            <a:r>
              <a:rPr lang="cs-CZ" sz="2600" dirty="0" smtClean="0"/>
              <a:t>přímo stimulují anabolickou signalizaci </a:t>
            </a:r>
            <a:r>
              <a:rPr lang="cs-CZ" sz="2600" dirty="0" err="1"/>
              <a:t>mTOR</a:t>
            </a:r>
            <a:r>
              <a:rPr lang="cs-CZ" sz="2600" dirty="0"/>
              <a:t> </a:t>
            </a:r>
          </a:p>
          <a:p>
            <a:pPr>
              <a:spcBef>
                <a:spcPts val="1800"/>
              </a:spcBef>
            </a:pPr>
            <a:r>
              <a:rPr lang="cs-CZ" sz="2800" b="1" dirty="0" smtClean="0"/>
              <a:t>EPA </a:t>
            </a:r>
            <a:r>
              <a:rPr lang="cs-CZ" sz="2800" dirty="0" smtClean="0"/>
              <a:t>a</a:t>
            </a:r>
            <a:r>
              <a:rPr lang="cs-CZ" sz="2800" b="1" dirty="0" smtClean="0"/>
              <a:t> DHA </a:t>
            </a:r>
            <a:r>
              <a:rPr lang="cs-CZ" sz="2800" dirty="0" smtClean="0">
                <a:solidFill>
                  <a:srgbClr val="FF0000"/>
                </a:solidFill>
              </a:rPr>
              <a:t>zvyšují</a:t>
            </a:r>
            <a:r>
              <a:rPr lang="cs-CZ" sz="2800" b="1" dirty="0" smtClean="0">
                <a:solidFill>
                  <a:srgbClr val="FF0000"/>
                </a:solidFill>
              </a:rPr>
              <a:t> efekt anabolických podnětů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/>
              <a:t>příjem bílkovin nebo aminokyselin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/>
              <a:t>cvičení</a:t>
            </a:r>
          </a:p>
          <a:p>
            <a:pPr marL="620713" lvl="1" indent="-258763">
              <a:spcBef>
                <a:spcPts val="300"/>
              </a:spcBef>
            </a:pPr>
            <a:r>
              <a:rPr lang="cs-CZ" sz="2400" dirty="0" smtClean="0"/>
              <a:t>účinek insulinu a dalších anabolických hormonů</a:t>
            </a:r>
          </a:p>
          <a:p>
            <a:pPr>
              <a:spcBef>
                <a:spcPts val="1800"/>
              </a:spcBef>
            </a:pPr>
            <a:r>
              <a:rPr lang="cs-CZ" sz="2800" b="1" dirty="0" smtClean="0"/>
              <a:t>Při nádorové kachexii mohou n-3 PUFA vést    k </a:t>
            </a:r>
            <a:r>
              <a:rPr lang="cs-CZ" sz="2800" b="1" dirty="0" smtClean="0">
                <a:solidFill>
                  <a:srgbClr val="FF0000"/>
                </a:solidFill>
              </a:rPr>
              <a:t>prolomení anabolické rezistence</a:t>
            </a:r>
          </a:p>
          <a:p>
            <a:pPr>
              <a:spcBef>
                <a:spcPts val="0"/>
              </a:spcBef>
            </a:pPr>
            <a:endParaRPr lang="cs-CZ" sz="2800" b="1" dirty="0"/>
          </a:p>
          <a:p>
            <a:pPr>
              <a:spcBef>
                <a:spcPts val="0"/>
              </a:spcBef>
            </a:pPr>
            <a:endParaRPr lang="cs-CZ" sz="2800" b="1" dirty="0" smtClean="0"/>
          </a:p>
          <a:p>
            <a:pPr>
              <a:spcBef>
                <a:spcPts val="0"/>
              </a:spcBef>
            </a:pP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395327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827584" y="116632"/>
            <a:ext cx="7992888" cy="936104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Klinický efekt adjuvantní EPA a DHA při CHT</a:t>
            </a:r>
            <a:b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na nutriční a onkologické výstupy léčby nádorů</a:t>
            </a:r>
            <a:endParaRPr lang="en-US" sz="2700" b="0" baseline="30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539552" y="1772816"/>
            <a:ext cx="8280920" cy="468052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cs-CZ" sz="2800" b="1" dirty="0" smtClean="0"/>
              <a:t>Zmírnění </a:t>
            </a:r>
            <a:r>
              <a:rPr lang="cs-CZ" sz="2800" b="1" dirty="0"/>
              <a:t>aberantního </a:t>
            </a:r>
            <a:r>
              <a:rPr lang="cs-CZ" sz="2800" b="1" dirty="0" smtClean="0"/>
              <a:t>zánětu, pokles CRP</a:t>
            </a:r>
          </a:p>
          <a:p>
            <a:pPr>
              <a:spcBef>
                <a:spcPts val="600"/>
              </a:spcBef>
            </a:pPr>
            <a:r>
              <a:rPr lang="cs-CZ" sz="2800" b="1" dirty="0" smtClean="0"/>
              <a:t>Snížení výdeje energie </a:t>
            </a:r>
            <a:r>
              <a:rPr lang="cs-CZ" dirty="0" smtClean="0"/>
              <a:t>(klidového výdeje KEV)</a:t>
            </a:r>
          </a:p>
          <a:p>
            <a:pPr>
              <a:spcBef>
                <a:spcPts val="600"/>
              </a:spcBef>
            </a:pPr>
            <a:r>
              <a:rPr lang="cs-CZ" sz="2800" b="1" dirty="0" smtClean="0"/>
              <a:t>Zmírnění nechutenství</a:t>
            </a:r>
          </a:p>
          <a:p>
            <a:pPr>
              <a:spcBef>
                <a:spcPts val="600"/>
              </a:spcBef>
            </a:pPr>
            <a:r>
              <a:rPr lang="cs-CZ" sz="2800" b="1" dirty="0" smtClean="0"/>
              <a:t>Stabilizace tělesné hmotnosti</a:t>
            </a:r>
          </a:p>
          <a:p>
            <a:pPr>
              <a:spcBef>
                <a:spcPts val="600"/>
              </a:spcBef>
            </a:pPr>
            <a:r>
              <a:rPr lang="cs-CZ" sz="2800" b="1" dirty="0" smtClean="0"/>
              <a:t>Udržení svalové hmoty a její kvality</a:t>
            </a:r>
          </a:p>
          <a:p>
            <a:pPr>
              <a:spcBef>
                <a:spcPts val="600"/>
              </a:spcBef>
            </a:pPr>
            <a:r>
              <a:rPr lang="cs-CZ" sz="2800" b="1" dirty="0" smtClean="0"/>
              <a:t>Snížení </a:t>
            </a:r>
            <a:r>
              <a:rPr lang="cs-CZ" sz="2800" b="1" dirty="0"/>
              <a:t>toxicity chemoterapie</a:t>
            </a:r>
            <a:r>
              <a:rPr lang="cs-CZ" sz="2800" dirty="0"/>
              <a:t> </a:t>
            </a:r>
            <a:r>
              <a:rPr lang="cs-CZ" dirty="0"/>
              <a:t>(CHT)</a:t>
            </a:r>
          </a:p>
          <a:p>
            <a:pPr lvl="1">
              <a:spcBef>
                <a:spcPts val="0"/>
              </a:spcBef>
            </a:pPr>
            <a:r>
              <a:rPr lang="cs-CZ" sz="2400" dirty="0"/>
              <a:t>zlepšení tolerance CHT, dodržení předepsané léčby</a:t>
            </a:r>
          </a:p>
          <a:p>
            <a:pPr>
              <a:spcBef>
                <a:spcPts val="600"/>
              </a:spcBef>
            </a:pPr>
            <a:r>
              <a:rPr lang="cs-CZ" sz="2800" b="1" dirty="0"/>
              <a:t>Mírné zlepšení některých aspektů </a:t>
            </a:r>
            <a:r>
              <a:rPr lang="cs-CZ" sz="2800" b="1" dirty="0" err="1" smtClean="0"/>
              <a:t>QoL</a:t>
            </a:r>
            <a:endParaRPr lang="cs-CZ" sz="2800" b="1" dirty="0" smtClean="0"/>
          </a:p>
          <a:p>
            <a:pPr>
              <a:spcBef>
                <a:spcPts val="600"/>
              </a:spcBef>
            </a:pPr>
            <a:r>
              <a:rPr lang="cs-CZ" sz="2800" b="1" dirty="0" smtClean="0"/>
              <a:t>Prodloužené přežívání bez progrese ?</a:t>
            </a:r>
            <a:endParaRPr lang="cs-CZ" sz="2800" b="1" dirty="0"/>
          </a:p>
          <a:p>
            <a:pPr>
              <a:spcBef>
                <a:spcPts val="0"/>
              </a:spcBef>
            </a:pP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408775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7992888" cy="936104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Důvody pro </a:t>
            </a:r>
            <a:r>
              <a:rPr lang="cs-CZ" sz="31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suplementaci</a:t>
            </a:r>
            <a: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EPA a DHA</a:t>
            </a:r>
            <a:b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při nádorovém onemocnění</a:t>
            </a:r>
            <a:endParaRPr lang="en-US" sz="2700" b="0" baseline="30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611560" y="1772816"/>
            <a:ext cx="7920880" cy="475252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800" b="1" dirty="0" smtClean="0"/>
              <a:t>Průkaz příznivých účinků z velkého počtu klinických studií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i když některé studie tyto účinky neprokázaly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avšak při značných obtížích při hodnocení efektu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Silné teoretické zdůvodnění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vyplývající z experimentálních studií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Dobrá snášenlivost, nízký výskyt NÚ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podávání </a:t>
            </a:r>
            <a:r>
              <a:rPr lang="cs-CZ" sz="2400" dirty="0"/>
              <a:t>je </a:t>
            </a:r>
            <a:r>
              <a:rPr lang="cs-CZ" sz="2400" dirty="0" smtClean="0"/>
              <a:t>bezpečné</a:t>
            </a:r>
            <a:endParaRPr lang="cs-CZ" sz="2400" dirty="0"/>
          </a:p>
          <a:p>
            <a:pPr>
              <a:spcBef>
                <a:spcPts val="1200"/>
              </a:spcBef>
            </a:pPr>
            <a:r>
              <a:rPr lang="cs-CZ" sz="2800" b="1" dirty="0" smtClean="0"/>
              <a:t>Kombinace s nutriční podporou (</a:t>
            </a:r>
            <a:r>
              <a:rPr lang="cs-CZ" sz="2800" b="1" dirty="0" err="1" smtClean="0"/>
              <a:t>sipping</a:t>
            </a:r>
            <a:r>
              <a:rPr lang="cs-CZ" sz="2800" b="1" dirty="0" smtClean="0"/>
              <a:t>)</a:t>
            </a:r>
          </a:p>
          <a:p>
            <a:pPr>
              <a:spcBef>
                <a:spcPts val="0"/>
              </a:spcBef>
            </a:pP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115693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899592" y="116632"/>
            <a:ext cx="7776864" cy="936104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Možnosti zvýšení efektu EPA a DHA</a:t>
            </a:r>
            <a:b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při nádorovém onemocnění</a:t>
            </a:r>
            <a:endParaRPr lang="en-US" sz="2700" b="0" baseline="30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611560" y="1556792"/>
            <a:ext cx="8208912" cy="496855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Efekt samotných EPA a DHA při pokročilém nádorovém onemocnění je malý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>
                <a:solidFill>
                  <a:srgbClr val="FF0000"/>
                </a:solidFill>
              </a:rPr>
              <a:t>Včas zahájit </a:t>
            </a:r>
            <a:r>
              <a:rPr lang="cs-CZ" sz="2800" b="1" dirty="0" smtClean="0"/>
              <a:t>podávání EPA a DHA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Podávat </a:t>
            </a:r>
            <a:r>
              <a:rPr lang="cs-CZ" sz="2800" b="1" dirty="0" smtClean="0">
                <a:solidFill>
                  <a:srgbClr val="FF0000"/>
                </a:solidFill>
              </a:rPr>
              <a:t>systematicky</a:t>
            </a:r>
            <a:r>
              <a:rPr lang="cs-CZ" sz="2800" b="1" dirty="0" smtClean="0"/>
              <a:t> delší dobu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po celou dobu chemoterapie?</a:t>
            </a:r>
            <a:endParaRPr lang="cs-CZ" sz="2400" dirty="0"/>
          </a:p>
          <a:p>
            <a:pPr>
              <a:spcBef>
                <a:spcPts val="1200"/>
              </a:spcBef>
            </a:pPr>
            <a:r>
              <a:rPr lang="cs-CZ" sz="2800" b="1" dirty="0" smtClean="0"/>
              <a:t>Kombinace </a:t>
            </a:r>
            <a:r>
              <a:rPr lang="cs-CZ" sz="2800" b="1" dirty="0" smtClean="0">
                <a:solidFill>
                  <a:srgbClr val="FF0000"/>
                </a:solidFill>
              </a:rPr>
              <a:t>s protinádorovou léčbou </a:t>
            </a:r>
            <a:r>
              <a:rPr lang="cs-CZ" sz="2800" b="1" dirty="0" smtClean="0"/>
              <a:t>(CHT)</a:t>
            </a:r>
          </a:p>
          <a:p>
            <a:pPr>
              <a:spcBef>
                <a:spcPts val="1200"/>
              </a:spcBef>
            </a:pPr>
            <a:r>
              <a:rPr lang="cs-CZ" sz="2800" b="1" dirty="0"/>
              <a:t>Kombinace </a:t>
            </a:r>
            <a:r>
              <a:rPr lang="cs-CZ" sz="2800" b="1" dirty="0" smtClean="0">
                <a:solidFill>
                  <a:srgbClr val="FF0000"/>
                </a:solidFill>
              </a:rPr>
              <a:t>s anabolickou intervencí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cvičení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zvýšený příjem bílkovin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Kombinace s </a:t>
            </a:r>
            <a:r>
              <a:rPr lang="cs-CZ" sz="2800" b="1" dirty="0" err="1" smtClean="0"/>
              <a:t>antikatabolickou</a:t>
            </a:r>
            <a:r>
              <a:rPr lang="cs-CZ" sz="2800" b="1" dirty="0" smtClean="0"/>
              <a:t> terapií</a:t>
            </a:r>
            <a:endParaRPr lang="cs-CZ" sz="2400" dirty="0" smtClean="0"/>
          </a:p>
          <a:p>
            <a:pPr>
              <a:spcBef>
                <a:spcPts val="0"/>
              </a:spcBef>
            </a:pP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102369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7992888" cy="936104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Aktuální stav poznatků o efektu n-3 PUFA</a:t>
            </a:r>
            <a:b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 onkologických pacientů</a:t>
            </a:r>
            <a:endParaRPr lang="en-US" sz="2700" b="0" baseline="30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323528" y="1772816"/>
            <a:ext cx="8568952" cy="489654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800" b="1" dirty="0" smtClean="0"/>
              <a:t>Chybí velká klinická studie, která by prokázala efekt n-3 PUFA u onkologických pacientů</a:t>
            </a:r>
          </a:p>
          <a:p>
            <a:pPr marL="342900" lvl="1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sz="2800" b="1" dirty="0" smtClean="0"/>
              <a:t>Máme však menší </a:t>
            </a:r>
            <a:r>
              <a:rPr lang="cs-CZ" sz="2800" b="1" dirty="0"/>
              <a:t>studie, včetně několika </a:t>
            </a:r>
            <a:r>
              <a:rPr lang="cs-CZ" sz="2800" b="1" dirty="0" smtClean="0"/>
              <a:t>RCT</a:t>
            </a:r>
          </a:p>
          <a:p>
            <a:pPr marL="620713" lvl="2" indent="-258763">
              <a:spcBef>
                <a:spcPts val="0"/>
              </a:spcBef>
              <a:buFont typeface="Arial" pitchFamily="34" charset="0"/>
              <a:buChar char="‒"/>
            </a:pPr>
            <a:r>
              <a:rPr lang="cs-CZ" sz="2400" dirty="0" smtClean="0"/>
              <a:t>nedostatky klinických studií přetrvávají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/>
              <a:t>ne všechny prokazují efekt, diskuze trvá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Velmi dobré zdůvodnění příznivých účinků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/>
              <a:t>teoretické 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/>
              <a:t>z experimentálních studií in vitro a na zvířatech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Přípravky s n-3 PUFA jsou k dispozici vč. ONS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/>
              <a:t>nežádoucí účinky nejsou časté (většinou mírné intenzity)</a:t>
            </a:r>
          </a:p>
        </p:txBody>
      </p:sp>
    </p:spTree>
    <p:extLst>
      <p:ext uri="{BB962C8B-B14F-4D97-AF65-F5344CB8AC3E}">
        <p14:creationId xmlns:p14="http://schemas.microsoft.com/office/powerpoint/2010/main" val="169722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899592" y="116632"/>
            <a:ext cx="7776864" cy="936104"/>
          </a:xfrm>
        </p:spPr>
        <p:txBody>
          <a:bodyPr>
            <a:normAutofit fontScale="90000"/>
          </a:bodyPr>
          <a:lstStyle/>
          <a:p>
            <a:r>
              <a:rPr lang="cs-CZ" sz="3100" dirty="0">
                <a:solidFill>
                  <a:schemeClr val="accent1">
                    <a:lumMod val="50000"/>
                  </a:schemeClr>
                </a:solidFill>
              </a:rPr>
              <a:t>ESPEN </a:t>
            </a:r>
            <a:r>
              <a:rPr lang="cs-CZ" sz="3100" dirty="0" err="1">
                <a:solidFill>
                  <a:schemeClr val="accent1">
                    <a:lumMod val="50000"/>
                  </a:schemeClr>
                </a:solidFill>
              </a:rPr>
              <a:t>guidelines</a:t>
            </a:r>
            <a:r>
              <a:rPr lang="cs-CZ" sz="3100" dirty="0">
                <a:solidFill>
                  <a:schemeClr val="accent1">
                    <a:lumMod val="50000"/>
                  </a:schemeClr>
                </a:solidFill>
              </a:rPr>
              <a:t> 2016 pro </a:t>
            </a:r>
            <a:r>
              <a:rPr lang="cs-CZ" sz="3100" dirty="0" smtClean="0">
                <a:solidFill>
                  <a:schemeClr val="accent1">
                    <a:lumMod val="50000"/>
                  </a:schemeClr>
                </a:solidFill>
              </a:rPr>
              <a:t>onkologii</a:t>
            </a:r>
            <a: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doporučení vzhledem k </a:t>
            </a:r>
            <a:r>
              <a:rPr lang="cs-CZ" sz="2700" b="0" dirty="0" smtClean="0">
                <a:solidFill>
                  <a:schemeClr val="accent1">
                    <a:lumMod val="50000"/>
                  </a:schemeClr>
                </a:solidFill>
                <a:latin typeface="Symbol" pitchFamily="18" charset="2"/>
                <a:cs typeface="Arial" pitchFamily="34" charset="0"/>
              </a:rPr>
              <a:t>w</a:t>
            </a:r>
            <a:r>
              <a:rPr lang="cs-CZ" sz="27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-3 PUFA</a:t>
            </a:r>
            <a:endParaRPr lang="en-US" sz="2700" b="0" baseline="30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683568" y="1772816"/>
            <a:ext cx="7488832" cy="4104456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cs-CZ" sz="2800" b="1" dirty="0" err="1" smtClean="0"/>
              <a:t>Suplementace</a:t>
            </a:r>
            <a:r>
              <a:rPr lang="cs-CZ" sz="2800" b="1" dirty="0" smtClean="0"/>
              <a:t> EPA a DHA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/>
              <a:t>nebo</a:t>
            </a:r>
            <a:r>
              <a:rPr lang="cs-CZ" sz="2800" b="1" dirty="0" smtClean="0"/>
              <a:t> rybího oleje je doporučena </a:t>
            </a:r>
            <a:r>
              <a:rPr lang="cs-CZ" sz="2800" b="1" dirty="0" smtClean="0">
                <a:solidFill>
                  <a:srgbClr val="FF0000"/>
                </a:solidFill>
              </a:rPr>
              <a:t>při chemoterapii </a:t>
            </a:r>
            <a:r>
              <a:rPr lang="cs-CZ" sz="2800" b="1" dirty="0" smtClean="0"/>
              <a:t>s cílem</a:t>
            </a:r>
          </a:p>
          <a:p>
            <a:pPr marL="361950" lvl="1" indent="-361950">
              <a:spcBef>
                <a:spcPts val="300"/>
              </a:spcBef>
            </a:pPr>
            <a:r>
              <a:rPr lang="cs-CZ" sz="2400" dirty="0" smtClean="0"/>
              <a:t>stabilizovat nebo zvýšit </a:t>
            </a:r>
            <a:r>
              <a:rPr lang="cs-CZ" sz="2400" dirty="0" smtClean="0">
                <a:solidFill>
                  <a:srgbClr val="FF0000"/>
                </a:solidFill>
              </a:rPr>
              <a:t>tělesnou hmotnost</a:t>
            </a:r>
          </a:p>
          <a:p>
            <a:pPr marL="361950" lvl="1" indent="-361950">
              <a:spcBef>
                <a:spcPts val="300"/>
              </a:spcBef>
            </a:pPr>
            <a:r>
              <a:rPr lang="cs-CZ" sz="2400" dirty="0"/>
              <a:t>stabilizovat nebo zlepšit stav </a:t>
            </a:r>
            <a:r>
              <a:rPr lang="cs-CZ" sz="2400" dirty="0">
                <a:solidFill>
                  <a:srgbClr val="FF0000"/>
                </a:solidFill>
              </a:rPr>
              <a:t>svalové hmoty</a:t>
            </a:r>
          </a:p>
          <a:p>
            <a:pPr marL="361950" lvl="1" indent="-361950">
              <a:spcBef>
                <a:spcPts val="300"/>
              </a:spcBef>
            </a:pPr>
            <a:r>
              <a:rPr lang="cs-CZ" sz="2400" dirty="0" smtClean="0"/>
              <a:t>zlepšit </a:t>
            </a:r>
            <a:r>
              <a:rPr lang="cs-CZ" sz="2400" dirty="0" smtClean="0">
                <a:solidFill>
                  <a:srgbClr val="FF0000"/>
                </a:solidFill>
              </a:rPr>
              <a:t>apetit a příjem stravy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sz="2800" b="1" dirty="0" smtClean="0"/>
              <a:t>Síla doporučení				slabá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sz="2800" b="1" dirty="0" smtClean="0"/>
              <a:t>Úroveň vědeckých dokladů	nízká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sz="2800" b="1" dirty="0" smtClean="0">
                <a:solidFill>
                  <a:srgbClr val="FF0000"/>
                </a:solidFill>
              </a:rPr>
              <a:t>Konsenzus členů panelu		silný</a:t>
            </a:r>
            <a:endParaRPr lang="cs-CZ" sz="2800" dirty="0" smtClean="0">
              <a:solidFill>
                <a:srgbClr val="FF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755576" y="6309320"/>
            <a:ext cx="6343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i="1" dirty="0" smtClean="0"/>
              <a:t>ESPEN </a:t>
            </a:r>
            <a:r>
              <a:rPr lang="cs-CZ" sz="2000" i="1" dirty="0" err="1" smtClean="0"/>
              <a:t>guidelines</a:t>
            </a:r>
            <a:r>
              <a:rPr lang="cs-CZ" sz="2000" i="1" dirty="0" smtClean="0"/>
              <a:t> on </a:t>
            </a:r>
            <a:r>
              <a:rPr lang="cs-CZ" sz="2000" i="1" dirty="0" err="1" smtClean="0"/>
              <a:t>nutrition</a:t>
            </a:r>
            <a:r>
              <a:rPr lang="cs-CZ" sz="2000" i="1" dirty="0" smtClean="0"/>
              <a:t> in </a:t>
            </a:r>
            <a:r>
              <a:rPr lang="cs-CZ" sz="2000" i="1" dirty="0" err="1" smtClean="0"/>
              <a:t>cancer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patients</a:t>
            </a:r>
            <a:r>
              <a:rPr lang="cs-CZ" sz="2000" i="1" dirty="0" smtClean="0"/>
              <a:t> 2016</a:t>
            </a: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114452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755576" y="116632"/>
            <a:ext cx="7992888" cy="936104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Další potenciálně příznivé účinky n-3 PUFA </a:t>
            </a:r>
            <a:b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při nádorovém onemocnění</a:t>
            </a:r>
            <a:endParaRPr lang="en-US" sz="2700" b="0" baseline="30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395536" y="1772816"/>
            <a:ext cx="8352928" cy="432048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800" b="1" dirty="0" smtClean="0"/>
              <a:t>Lepší </a:t>
            </a:r>
            <a:r>
              <a:rPr lang="cs-CZ" sz="2800" b="1" dirty="0" err="1" smtClean="0"/>
              <a:t>tolerovatelnost</a:t>
            </a:r>
            <a:r>
              <a:rPr lang="cs-CZ" sz="2800" b="1" dirty="0" smtClean="0"/>
              <a:t> </a:t>
            </a:r>
            <a:r>
              <a:rPr lang="cs-CZ" sz="2800" b="1" dirty="0"/>
              <a:t>C</a:t>
            </a:r>
            <a:r>
              <a:rPr lang="cs-CZ" sz="2800" b="1" dirty="0" smtClean="0"/>
              <a:t>HT </a:t>
            </a:r>
          </a:p>
          <a:p>
            <a:pPr marL="620713" lvl="1" indent="-258763">
              <a:spcBef>
                <a:spcPts val="300"/>
              </a:spcBef>
            </a:pPr>
            <a:r>
              <a:rPr lang="cs-CZ" sz="2400" dirty="0"/>
              <a:t>nižší potřeba redukovat </a:t>
            </a:r>
            <a:r>
              <a:rPr lang="cs-CZ" sz="2400" dirty="0" smtClean="0"/>
              <a:t>dávky</a:t>
            </a:r>
          </a:p>
          <a:p>
            <a:pPr marL="620713" lvl="1" indent="-258763">
              <a:spcBef>
                <a:spcPts val="300"/>
              </a:spcBef>
            </a:pPr>
            <a:r>
              <a:rPr lang="cs-CZ" sz="2400" dirty="0" smtClean="0"/>
              <a:t>schopnost absolvovat větší </a:t>
            </a:r>
            <a:r>
              <a:rPr lang="cs-CZ" sz="2400" dirty="0"/>
              <a:t>počet cyklů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Snížení toxicity protinádorové léčby</a:t>
            </a:r>
          </a:p>
          <a:p>
            <a:pPr marL="620713" lvl="1" indent="-258763">
              <a:spcBef>
                <a:spcPts val="300"/>
              </a:spcBef>
            </a:pPr>
            <a:r>
              <a:rPr lang="cs-CZ" sz="2400" dirty="0" smtClean="0"/>
              <a:t>snížení infekčních komplikací (</a:t>
            </a:r>
            <a:r>
              <a:rPr lang="cs-CZ" sz="2400" dirty="0" err="1" smtClean="0"/>
              <a:t>imunomodulace</a:t>
            </a:r>
            <a:r>
              <a:rPr lang="cs-CZ" sz="2400" dirty="0" smtClean="0"/>
              <a:t>)</a:t>
            </a:r>
          </a:p>
          <a:p>
            <a:pPr marL="620713" lvl="1" indent="-258763">
              <a:spcBef>
                <a:spcPts val="300"/>
              </a:spcBef>
            </a:pPr>
            <a:r>
              <a:rPr lang="cs-CZ" sz="2400" dirty="0" smtClean="0"/>
              <a:t>snížení </a:t>
            </a:r>
            <a:r>
              <a:rPr lang="cs-CZ" sz="2400" dirty="0" err="1" smtClean="0"/>
              <a:t>neurotoxicity</a:t>
            </a:r>
            <a:endParaRPr lang="cs-CZ" sz="2400" dirty="0" smtClean="0"/>
          </a:p>
          <a:p>
            <a:pPr marL="811213" lvl="2" indent="-190500">
              <a:spcBef>
                <a:spcPts val="0"/>
              </a:spcBef>
            </a:pPr>
            <a:r>
              <a:rPr lang="cs-CZ" sz="2200" dirty="0" smtClean="0"/>
              <a:t>DHA ve fosfolipidech neuronů ovlivňuje </a:t>
            </a:r>
            <a:r>
              <a:rPr lang="cs-CZ" sz="2200" dirty="0" err="1" smtClean="0"/>
              <a:t>neurotransmise</a:t>
            </a:r>
            <a:endParaRPr lang="cs-CZ" sz="2200" dirty="0" smtClean="0"/>
          </a:p>
          <a:p>
            <a:pPr marL="620713" lvl="1" indent="-258763">
              <a:spcBef>
                <a:spcPts val="300"/>
              </a:spcBef>
            </a:pPr>
            <a:r>
              <a:rPr lang="cs-CZ" sz="2400" dirty="0" smtClean="0"/>
              <a:t>snížení pooperačních komplikací</a:t>
            </a:r>
          </a:p>
          <a:p>
            <a:pPr marL="811213" lvl="2" indent="-190500">
              <a:spcBef>
                <a:spcPts val="0"/>
              </a:spcBef>
            </a:pPr>
            <a:r>
              <a:rPr lang="cs-CZ" sz="2200" dirty="0" smtClean="0"/>
              <a:t>při velké resekci nádoru i u nemocných v dobrém nutričním stavu</a:t>
            </a:r>
          </a:p>
        </p:txBody>
      </p:sp>
    </p:spTree>
    <p:extLst>
      <p:ext uri="{BB962C8B-B14F-4D97-AF65-F5344CB8AC3E}">
        <p14:creationId xmlns:p14="http://schemas.microsoft.com/office/powerpoint/2010/main" val="27954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827584" y="116632"/>
            <a:ext cx="6840760" cy="936104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Nádorově specifická dieta </a:t>
            </a:r>
            <a:b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cs-CZ" sz="2700" b="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ancer</a:t>
            </a:r>
            <a:r>
              <a:rPr lang="cs-CZ" sz="2700" b="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700" b="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Specific</a:t>
            </a:r>
            <a:r>
              <a:rPr lang="cs-CZ" sz="2700" b="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Diet</a:t>
            </a:r>
            <a:endParaRPr lang="en-US" sz="2700" b="0" i="1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395536" y="1556792"/>
            <a:ext cx="8496944" cy="515719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SzPct val="70000"/>
              <a:buFont typeface="Wingdings" pitchFamily="2" charset="2"/>
              <a:buChar char="n"/>
            </a:pPr>
            <a:r>
              <a:rPr lang="cs-CZ" sz="2800" b="1" dirty="0"/>
              <a:t>Složení stravy, příznivě ovlivňující poruchu metabolismu při nádorovém onemocnění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/>
              <a:t>především při nádorové kachexii s aberantním zánětem</a:t>
            </a:r>
          </a:p>
          <a:p>
            <a:pPr>
              <a:spcBef>
                <a:spcPts val="1200"/>
              </a:spcBef>
              <a:buSzPct val="70000"/>
              <a:buFont typeface="Wingdings" pitchFamily="2" charset="2"/>
              <a:buChar char="n"/>
            </a:pPr>
            <a:r>
              <a:rPr lang="cs-CZ" sz="2800" b="1" dirty="0"/>
              <a:t>Není v praxi všeobecně akceptováno</a:t>
            </a:r>
          </a:p>
          <a:p>
            <a:pPr marL="620713" lvl="1" indent="-258763">
              <a:spcBef>
                <a:spcPts val="0"/>
              </a:spcBef>
              <a:buClr>
                <a:schemeClr val="tx1"/>
              </a:buClr>
              <a:buSzPct val="100000"/>
              <a:buFont typeface="Arial" pitchFamily="34" charset="0"/>
              <a:buChar char="‒"/>
            </a:pPr>
            <a:r>
              <a:rPr lang="cs-CZ" sz="2400" dirty="0"/>
              <a:t>součástí ESPEN </a:t>
            </a:r>
            <a:r>
              <a:rPr lang="cs-CZ" sz="2400" dirty="0" err="1"/>
              <a:t>guidelines</a:t>
            </a:r>
            <a:r>
              <a:rPr lang="cs-CZ" sz="2400" dirty="0"/>
              <a:t> jsou pouze některé zásady</a:t>
            </a:r>
          </a:p>
          <a:p>
            <a:pPr>
              <a:spcBef>
                <a:spcPts val="1200"/>
              </a:spcBef>
              <a:buSzPct val="70000"/>
              <a:buFont typeface="Wingdings" pitchFamily="2" charset="2"/>
              <a:buChar char="n"/>
            </a:pPr>
            <a:r>
              <a:rPr lang="cs-CZ" sz="2800" b="1" dirty="0"/>
              <a:t>Lékaři radí „jezte všechno co Vám chutná“</a:t>
            </a:r>
          </a:p>
          <a:p>
            <a:pPr marL="620713" lvl="1" indent="-258763">
              <a:spcBef>
                <a:spcPts val="0"/>
              </a:spcBef>
              <a:buClr>
                <a:schemeClr val="tx1"/>
              </a:buClr>
              <a:buSzPct val="100000"/>
              <a:buFont typeface="Arial" pitchFamily="34" charset="0"/>
              <a:buChar char="‒"/>
            </a:pPr>
            <a:r>
              <a:rPr lang="cs-CZ" sz="2400" dirty="0"/>
              <a:t>ve snaze o zvýšení příjmu při hubnutí a malnutrici</a:t>
            </a:r>
          </a:p>
          <a:p>
            <a:pPr marL="620713" lvl="1" indent="-258763">
              <a:spcBef>
                <a:spcPts val="0"/>
              </a:spcBef>
              <a:buClr>
                <a:schemeClr val="tx1"/>
              </a:buClr>
              <a:buSzPct val="100000"/>
              <a:buFont typeface="Arial" pitchFamily="34" charset="0"/>
              <a:buChar char="‒"/>
            </a:pPr>
            <a:r>
              <a:rPr lang="cs-CZ" sz="2400" dirty="0"/>
              <a:t>jíst cokoliv je lepší než nejíst doporučenou stravu </a:t>
            </a:r>
          </a:p>
          <a:p>
            <a:pPr>
              <a:spcBef>
                <a:spcPts val="1200"/>
              </a:spcBef>
              <a:buSzPct val="70000"/>
              <a:buFont typeface="Wingdings" pitchFamily="2" charset="2"/>
              <a:buChar char="n"/>
            </a:pPr>
            <a:r>
              <a:rPr lang="cs-CZ" sz="2800" b="1" dirty="0" smtClean="0"/>
              <a:t>Pacient se přesto zajímá, co by měl jíst</a:t>
            </a:r>
          </a:p>
          <a:p>
            <a:pPr marL="620713" lvl="1" indent="-258763">
              <a:spcBef>
                <a:spcPts val="0"/>
              </a:spcBef>
              <a:buClr>
                <a:schemeClr val="tx1"/>
              </a:buClr>
              <a:buSzPct val="100000"/>
              <a:buFont typeface="Arial" pitchFamily="34" charset="0"/>
              <a:buChar char="‒"/>
            </a:pPr>
            <a:r>
              <a:rPr lang="cs-CZ" sz="2400" dirty="0" smtClean="0"/>
              <a:t>většinou ve </a:t>
            </a:r>
            <a:r>
              <a:rPr lang="cs-CZ" sz="2400" dirty="0"/>
              <a:t>snaze o udržení </a:t>
            </a:r>
            <a:r>
              <a:rPr lang="cs-CZ" sz="2400" dirty="0" smtClean="0"/>
              <a:t>fyzických </a:t>
            </a:r>
            <a:r>
              <a:rPr lang="cs-CZ" sz="2400" dirty="0"/>
              <a:t>sil</a:t>
            </a:r>
          </a:p>
          <a:p>
            <a:pPr marL="620713" lvl="1" indent="-258763">
              <a:spcBef>
                <a:spcPts val="0"/>
              </a:spcBef>
              <a:buClr>
                <a:schemeClr val="tx1"/>
              </a:buClr>
              <a:buSzPct val="100000"/>
              <a:buFont typeface="Arial" pitchFamily="34" charset="0"/>
              <a:buChar char="‒"/>
            </a:pPr>
            <a:r>
              <a:rPr lang="cs-CZ" sz="2400" dirty="0"/>
              <a:t>ale ne ve snaze o </a:t>
            </a:r>
            <a:r>
              <a:rPr lang="cs-CZ" sz="2400" dirty="0" smtClean="0"/>
              <a:t>zlepšení onkologických parametrů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7548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755576" y="116632"/>
            <a:ext cx="7992888" cy="936104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Další potenciálně příznivé účinky n-3 PUFA </a:t>
            </a:r>
            <a:b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při nádorovém onemocnění</a:t>
            </a:r>
            <a:endParaRPr lang="en-US" sz="2700" b="0" baseline="30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395536" y="1772816"/>
            <a:ext cx="8568952" cy="446449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800" b="1" dirty="0" smtClean="0"/>
              <a:t>Příznivé ovlivnění metabolismu při nádorové kachexii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/>
              <a:t>protizánětlivý účinek s poklesem nádorové elevace CRP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Snížení inzulinové rezistence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/>
              <a:t>se zvýšením citlivosti k insulinu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Zlepšení </a:t>
            </a:r>
            <a:r>
              <a:rPr lang="cs-CZ" sz="2800" b="1" dirty="0" err="1" smtClean="0"/>
              <a:t>QoL</a:t>
            </a:r>
            <a:r>
              <a:rPr lang="cs-CZ" sz="2800" b="1" dirty="0" smtClean="0"/>
              <a:t> (o více než 10 %)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/>
              <a:t>souvisí s udržením svalové hmoty</a:t>
            </a:r>
          </a:p>
          <a:p>
            <a:pPr>
              <a:spcBef>
                <a:spcPts val="1200"/>
              </a:spcBef>
            </a:pPr>
            <a:r>
              <a:rPr lang="cs-CZ" sz="2800" b="1" dirty="0"/>
              <a:t>Úspora </a:t>
            </a:r>
            <a:r>
              <a:rPr lang="cs-CZ" sz="2800" b="1" dirty="0" smtClean="0"/>
              <a:t>nákladů</a:t>
            </a:r>
            <a:endParaRPr lang="cs-CZ" sz="2800" b="1" dirty="0"/>
          </a:p>
          <a:p>
            <a:pPr>
              <a:spcBef>
                <a:spcPts val="1200"/>
              </a:spcBef>
            </a:pPr>
            <a:r>
              <a:rPr lang="cs-CZ" sz="2800" b="1" dirty="0" smtClean="0"/>
              <a:t>Zlepšení odpovědi nádoru na léčbu ?</a:t>
            </a:r>
          </a:p>
        </p:txBody>
      </p:sp>
    </p:spTree>
    <p:extLst>
      <p:ext uri="{BB962C8B-B14F-4D97-AF65-F5344CB8AC3E}">
        <p14:creationId xmlns:p14="http://schemas.microsoft.com/office/powerpoint/2010/main" val="368759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755576" y="116632"/>
            <a:ext cx="7992888" cy="936104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Způsoby </a:t>
            </a:r>
            <a:r>
              <a:rPr lang="cs-CZ" sz="31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suplementace</a:t>
            </a:r>
            <a: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n-3 PUFA</a:t>
            </a:r>
            <a:b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při nádorovém onemocnění</a:t>
            </a:r>
            <a:endParaRPr lang="en-US" sz="2700" b="0" baseline="30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395536" y="1556792"/>
            <a:ext cx="8640960" cy="530120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SzPct val="70000"/>
              <a:buFont typeface="Wingdings" pitchFamily="2" charset="2"/>
              <a:buChar char="n"/>
            </a:pPr>
            <a:r>
              <a:rPr lang="cs-CZ" sz="2800" b="1" dirty="0" smtClean="0"/>
              <a:t>Enterální </a:t>
            </a:r>
            <a:r>
              <a:rPr lang="cs-CZ" sz="2800" b="1" dirty="0"/>
              <a:t>výživa s rybím </a:t>
            </a:r>
            <a:r>
              <a:rPr lang="cs-CZ" sz="2800" b="1" dirty="0" smtClean="0"/>
              <a:t>olejem </a:t>
            </a:r>
            <a:r>
              <a:rPr lang="cs-CZ" dirty="0" smtClean="0"/>
              <a:t>(do sondy)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/>
              <a:t>speciální přípravky </a:t>
            </a:r>
            <a:r>
              <a:rPr lang="cs-CZ" sz="2400" dirty="0" smtClean="0"/>
              <a:t>(denní dávka EPA+DHA / 500 ml)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/>
              <a:t>některé běžné přípravky (dávka EPA+DHA / 1500 ml) </a:t>
            </a:r>
            <a:r>
              <a:rPr lang="cs-CZ" dirty="0" smtClean="0"/>
              <a:t> </a:t>
            </a:r>
          </a:p>
          <a:p>
            <a:pPr>
              <a:spcBef>
                <a:spcPts val="600"/>
              </a:spcBef>
              <a:buSzPct val="70000"/>
              <a:buFont typeface="Wingdings" pitchFamily="2" charset="2"/>
              <a:buChar char="n"/>
            </a:pPr>
            <a:r>
              <a:rPr lang="cs-CZ" sz="2800" b="1" dirty="0" smtClean="0"/>
              <a:t>Parenterální výživa  </a:t>
            </a:r>
            <a:r>
              <a:rPr lang="cs-CZ" dirty="0" smtClean="0"/>
              <a:t>(tuková emulze s n-3 PUFA)</a:t>
            </a:r>
          </a:p>
          <a:p>
            <a:pPr>
              <a:spcBef>
                <a:spcPts val="600"/>
              </a:spcBef>
              <a:buSzPct val="70000"/>
              <a:buFont typeface="Wingdings" pitchFamily="2" charset="2"/>
              <a:buChar char="n"/>
            </a:pPr>
            <a:r>
              <a:rPr lang="cs-CZ" sz="2800" b="1" dirty="0" smtClean="0"/>
              <a:t>ONS obohacené o rybí olej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/>
              <a:t>kompletní formule enterální výživy k popíjení</a:t>
            </a:r>
          </a:p>
          <a:p>
            <a:pPr>
              <a:spcBef>
                <a:spcPts val="600"/>
              </a:spcBef>
              <a:buSzPct val="70000"/>
              <a:buFont typeface="Wingdings" pitchFamily="2" charset="2"/>
              <a:buChar char="n"/>
            </a:pPr>
            <a:r>
              <a:rPr lang="cs-CZ" sz="2800" b="1" dirty="0" err="1"/>
              <a:t>Džusový</a:t>
            </a:r>
            <a:r>
              <a:rPr lang="cs-CZ" sz="2800" b="1" dirty="0"/>
              <a:t> nápoj s obsahem rybího oleje</a:t>
            </a:r>
          </a:p>
          <a:p>
            <a:pPr>
              <a:spcBef>
                <a:spcPts val="600"/>
              </a:spcBef>
              <a:buSzPct val="70000"/>
              <a:buFont typeface="Wingdings" pitchFamily="2" charset="2"/>
              <a:buChar char="n"/>
            </a:pPr>
            <a:r>
              <a:rPr lang="cs-CZ" sz="2800" b="1" dirty="0" smtClean="0"/>
              <a:t>Kapsle s rybím olejem</a:t>
            </a:r>
          </a:p>
          <a:p>
            <a:pPr>
              <a:spcBef>
                <a:spcPts val="600"/>
              </a:spcBef>
              <a:buSzPct val="70000"/>
              <a:buFont typeface="Wingdings" pitchFamily="2" charset="2"/>
              <a:buChar char="n"/>
            </a:pPr>
            <a:r>
              <a:rPr lang="cs-CZ" sz="2800" b="1" dirty="0" smtClean="0"/>
              <a:t>Tekutý rybí olej</a:t>
            </a:r>
          </a:p>
          <a:p>
            <a:pPr>
              <a:spcBef>
                <a:spcPts val="600"/>
              </a:spcBef>
              <a:buSzPct val="70000"/>
              <a:buFont typeface="Wingdings" pitchFamily="2" charset="2"/>
              <a:buChar char="n"/>
            </a:pPr>
            <a:r>
              <a:rPr lang="cs-CZ" sz="2800" b="1" dirty="0" smtClean="0"/>
              <a:t>Zvýšená konzumace ryb </a:t>
            </a:r>
          </a:p>
          <a:p>
            <a:pPr marL="704850" lvl="1" indent="-342900">
              <a:spcBef>
                <a:spcPts val="0"/>
              </a:spcBef>
              <a:buSzPct val="100000"/>
              <a:buFont typeface="Arial" pitchFamily="34" charset="0"/>
              <a:buChar char="‒"/>
            </a:pPr>
            <a:r>
              <a:rPr lang="cs-CZ" sz="2400" dirty="0"/>
              <a:t>nezajistí protizánětlivou dávku EPA+DHA</a:t>
            </a:r>
          </a:p>
          <a:p>
            <a:pPr>
              <a:spcBef>
                <a:spcPts val="1200"/>
              </a:spcBef>
              <a:buSzPct val="70000"/>
              <a:buFont typeface="Wingdings" pitchFamily="2" charset="2"/>
              <a:buChar char="n"/>
            </a:pPr>
            <a:endParaRPr lang="cs-CZ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06388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363272" cy="1008112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50000"/>
                  </a:schemeClr>
                </a:solidFill>
              </a:rPr>
              <a:t>Perorální nutriční suplementy, ONS</a:t>
            </a:r>
            <a:br>
              <a:rPr lang="cs-CZ" sz="31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sz="2700" b="0" dirty="0" smtClean="0">
                <a:solidFill>
                  <a:schemeClr val="accent1">
                    <a:lumMod val="50000"/>
                  </a:schemeClr>
                </a:solidFill>
              </a:rPr>
              <a:t>s obsahem omega-3 polynenasycených kyselin EPA a DHA</a:t>
            </a:r>
            <a:endParaRPr lang="cs-CZ" sz="27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498771"/>
              </p:ext>
            </p:extLst>
          </p:nvPr>
        </p:nvGraphicFramePr>
        <p:xfrm>
          <a:off x="179512" y="1772815"/>
          <a:ext cx="8750301" cy="4773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904"/>
                <a:gridCol w="1569822"/>
                <a:gridCol w="1569822"/>
                <a:gridCol w="1569822"/>
                <a:gridCol w="1639931"/>
              </a:tblGrid>
              <a:tr h="1279556">
                <a:tc>
                  <a:txBody>
                    <a:bodyPr/>
                    <a:lstStyle/>
                    <a:p>
                      <a:pPr algn="l"/>
                      <a:r>
                        <a:rPr lang="cs-CZ" sz="2400" dirty="0" smtClean="0"/>
                        <a:t>Přípravek</a:t>
                      </a:r>
                      <a:endParaRPr lang="cs-CZ" sz="2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Objem</a:t>
                      </a:r>
                    </a:p>
                    <a:p>
                      <a:pPr algn="ctr"/>
                      <a:r>
                        <a:rPr lang="cs-CZ" sz="2000" b="0" i="1" dirty="0" smtClean="0"/>
                        <a:t>ml</a:t>
                      </a:r>
                      <a:endParaRPr lang="cs-CZ" sz="2000" b="0" i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Energie</a:t>
                      </a:r>
                    </a:p>
                    <a:p>
                      <a:pPr algn="ctr"/>
                      <a:r>
                        <a:rPr lang="cs-CZ" sz="2000" b="0" i="1" dirty="0" smtClean="0"/>
                        <a:t>kcal/ml</a:t>
                      </a:r>
                      <a:endParaRPr lang="cs-CZ" sz="2000" b="0" i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Bílkoviny</a:t>
                      </a:r>
                    </a:p>
                    <a:p>
                      <a:pPr algn="ctr"/>
                      <a:r>
                        <a:rPr lang="cs-CZ" sz="2000" b="0" i="1" dirty="0" smtClean="0">
                          <a:latin typeface="Arial" pitchFamily="34" charset="0"/>
                          <a:cs typeface="Arial" pitchFamily="34" charset="0"/>
                        </a:rPr>
                        <a:t>g/balení</a:t>
                      </a: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EPA+DHA</a:t>
                      </a:r>
                    </a:p>
                    <a:p>
                      <a:pPr algn="ctr"/>
                      <a:r>
                        <a:rPr lang="cs-CZ" sz="2000" b="0" i="1" dirty="0" smtClean="0">
                          <a:latin typeface="Arial" pitchFamily="34" charset="0"/>
                          <a:cs typeface="Arial" pitchFamily="34" charset="0"/>
                        </a:rPr>
                        <a:t>g/balení</a:t>
                      </a:r>
                    </a:p>
                  </a:txBody>
                  <a:tcPr marL="91461" marR="91461" marT="45700" marB="45700" anchor="ctr"/>
                </a:tc>
              </a:tr>
              <a:tr h="873518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err="1" smtClean="0">
                          <a:latin typeface="Arial" pitchFamily="34" charset="0"/>
                          <a:cs typeface="Arial" pitchFamily="34" charset="0"/>
                        </a:rPr>
                        <a:t>Supportan</a:t>
                      </a:r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 Drink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1,5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1,4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873518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err="1" smtClean="0">
                          <a:latin typeface="Arial" pitchFamily="34" charset="0"/>
                          <a:cs typeface="Arial" pitchFamily="34" charset="0"/>
                        </a:rPr>
                        <a:t>Forticare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125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1,6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1,1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873518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err="1" smtClean="0">
                          <a:latin typeface="Arial" pitchFamily="34" charset="0"/>
                          <a:cs typeface="Arial" pitchFamily="34" charset="0"/>
                        </a:rPr>
                        <a:t>Prosure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220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1,2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1,6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873518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err="1" smtClean="0">
                          <a:latin typeface="Arial" pitchFamily="34" charset="0"/>
                          <a:cs typeface="Arial" pitchFamily="34" charset="0"/>
                        </a:rPr>
                        <a:t>Impact</a:t>
                      </a:r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 Oral</a:t>
                      </a:r>
                    </a:p>
                    <a:p>
                      <a:pPr algn="l"/>
                      <a:r>
                        <a:rPr lang="cs-CZ" sz="2000" b="0" dirty="0" smtClean="0">
                          <a:latin typeface="Arial" pitchFamily="34" charset="0"/>
                          <a:cs typeface="Arial" pitchFamily="34" charset="0"/>
                        </a:rPr>
                        <a:t>prášek k ředění</a:t>
                      </a:r>
                      <a:endParaRPr lang="cs-CZ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300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1,0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0,9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434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44624"/>
            <a:ext cx="7416800" cy="957287"/>
          </a:xfrm>
        </p:spPr>
        <p:txBody>
          <a:bodyPr/>
          <a:lstStyle/>
          <a:p>
            <a:r>
              <a:rPr lang="cs-CZ" b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Remune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cs-CZ" b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Smartfish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nápoj 200 ml</a:t>
            </a:r>
            <a:r>
              <a:rPr lang="cs-CZ" sz="28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/>
            </a:r>
            <a:br>
              <a:rPr lang="cs-CZ" sz="28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cs-CZ" sz="2400" b="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sipping</a:t>
            </a: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cs-CZ" sz="2400" b="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džusového</a:t>
            </a: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typu s obsahem rybího oleje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844824"/>
            <a:ext cx="7056016" cy="4464496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SzPct val="7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Energie 1,1 kcal/ml</a:t>
            </a:r>
          </a:p>
          <a:p>
            <a:pPr>
              <a:spcBef>
                <a:spcPts val="1200"/>
              </a:spcBef>
              <a:buSzPct val="7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Bílkoviny 10 g/200 ml	17 en%</a:t>
            </a:r>
          </a:p>
          <a:p>
            <a:pPr>
              <a:spcBef>
                <a:spcPts val="1200"/>
              </a:spcBef>
              <a:buSzPct val="70000"/>
              <a:buFont typeface="Wingdings" pitchFamily="2" charset="2"/>
              <a:buChar char="n"/>
            </a:pPr>
            <a:r>
              <a:rPr lang="cs-CZ" sz="2800" b="1" dirty="0">
                <a:latin typeface="Arial" charset="0"/>
              </a:rPr>
              <a:t>Sacharidy 22 g/200 ml	38 en%</a:t>
            </a:r>
          </a:p>
          <a:p>
            <a:pPr>
              <a:spcBef>
                <a:spcPts val="1200"/>
              </a:spcBef>
              <a:buSzPct val="7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Tuky 11 g /200 ml		45 en%</a:t>
            </a:r>
          </a:p>
          <a:p>
            <a:pPr lvl="1">
              <a:spcBef>
                <a:spcPts val="600"/>
              </a:spcBef>
            </a:pPr>
            <a:r>
              <a:rPr lang="cs-CZ" sz="2400" dirty="0" smtClean="0">
                <a:latin typeface="Arial" charset="0"/>
              </a:rPr>
              <a:t>n-3 PUFA 2,4 g/200 ml</a:t>
            </a:r>
          </a:p>
          <a:p>
            <a:pPr lvl="1">
              <a:spcBef>
                <a:spcPts val="600"/>
              </a:spcBef>
            </a:pPr>
            <a:r>
              <a:rPr lang="cs-CZ" sz="2400" dirty="0" smtClean="0">
                <a:solidFill>
                  <a:srgbClr val="FF0000"/>
                </a:solidFill>
                <a:latin typeface="Arial" charset="0"/>
              </a:rPr>
              <a:t>EPA 0,8 g/200 ml</a:t>
            </a:r>
          </a:p>
          <a:p>
            <a:pPr lvl="1">
              <a:spcBef>
                <a:spcPts val="600"/>
              </a:spcBef>
            </a:pPr>
            <a:r>
              <a:rPr lang="cs-CZ" sz="2400" dirty="0" smtClean="0">
                <a:solidFill>
                  <a:srgbClr val="FF0000"/>
                </a:solidFill>
                <a:latin typeface="Arial" charset="0"/>
              </a:rPr>
              <a:t>DHA 1,2 g/200 ml</a:t>
            </a:r>
          </a:p>
          <a:p>
            <a:pPr>
              <a:spcBef>
                <a:spcPts val="1200"/>
              </a:spcBef>
              <a:buSzPct val="70000"/>
              <a:buFont typeface="Wingdings" pitchFamily="2" charset="2"/>
              <a:buChar char="n"/>
            </a:pPr>
            <a:r>
              <a:rPr lang="cs-CZ" sz="2800" b="1" dirty="0">
                <a:latin typeface="Arial" charset="0"/>
              </a:rPr>
              <a:t>Vitamin D 10 </a:t>
            </a:r>
            <a:r>
              <a:rPr lang="cs-CZ" sz="2800" b="1" dirty="0" smtClean="0">
                <a:latin typeface="Symbol" pitchFamily="18" charset="2"/>
              </a:rPr>
              <a:t>m</a:t>
            </a:r>
            <a:r>
              <a:rPr lang="cs-CZ" sz="2800" b="1" dirty="0" smtClean="0">
                <a:latin typeface="Arial" charset="0"/>
              </a:rPr>
              <a:t>g/200 </a:t>
            </a:r>
            <a:r>
              <a:rPr lang="cs-CZ" sz="2800" b="1" dirty="0">
                <a:latin typeface="Arial" charset="0"/>
              </a:rPr>
              <a:t>ml</a:t>
            </a:r>
          </a:p>
        </p:txBody>
      </p:sp>
      <p:sp>
        <p:nvSpPr>
          <p:cNvPr id="4" name="AutoShape 2" descr="Remune™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Remune™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Specifikace B.Braun Remune Malina 18 x 200 ml - Heureka.c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8" descr="PRIMÁŘ MATEJ ŠKROVIN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10" descr="PRIMÁŘ MATEJ ŠKROVIN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12" descr="PRIMÁŘ MATEJ ŠKROVINA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425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116632"/>
            <a:ext cx="7416800" cy="957287"/>
          </a:xfrm>
        </p:spPr>
        <p:txBody>
          <a:bodyPr/>
          <a:lstStyle/>
          <a:p>
            <a:r>
              <a:rPr lang="cs-CZ" b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OmegaDefend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kapsle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cs-CZ" sz="28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/>
            </a:r>
            <a:br>
              <a:rPr lang="cs-CZ" sz="28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s obsahem rybího oleje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352" y="1916832"/>
            <a:ext cx="7776096" cy="4248472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SzPct val="7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1 kapsle obsahuje</a:t>
            </a:r>
          </a:p>
          <a:p>
            <a:pPr lvl="1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0,9 g rybího oleje</a:t>
            </a:r>
          </a:p>
          <a:p>
            <a:pPr lvl="1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0,24 g EPA</a:t>
            </a:r>
          </a:p>
          <a:p>
            <a:pPr>
              <a:spcBef>
                <a:spcPts val="1200"/>
              </a:spcBef>
              <a:buSzPct val="7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Preventivní dávka 			1-0-1 </a:t>
            </a:r>
            <a:r>
              <a:rPr lang="cs-CZ" sz="2800" b="1" dirty="0" err="1" smtClean="0">
                <a:latin typeface="Arial" charset="0"/>
              </a:rPr>
              <a:t>cps</a:t>
            </a:r>
            <a:r>
              <a:rPr lang="cs-CZ" sz="2800" b="1" dirty="0" smtClean="0">
                <a:latin typeface="Arial" charset="0"/>
              </a:rPr>
              <a:t>.</a:t>
            </a:r>
          </a:p>
          <a:p>
            <a:pPr>
              <a:spcBef>
                <a:spcPts val="1200"/>
              </a:spcBef>
              <a:buSzPct val="70000"/>
              <a:buFont typeface="Wingdings" pitchFamily="2" charset="2"/>
              <a:buChar char="n"/>
            </a:pPr>
            <a:r>
              <a:rPr lang="cs-CZ" sz="2800" b="1" dirty="0">
                <a:latin typeface="Arial" charset="0"/>
              </a:rPr>
              <a:t>Léčená dávka při kachexii 	3-3-3 </a:t>
            </a:r>
            <a:r>
              <a:rPr lang="cs-CZ" sz="2800" b="1" dirty="0" err="1">
                <a:latin typeface="Arial" charset="0"/>
              </a:rPr>
              <a:t>cps</a:t>
            </a:r>
            <a:r>
              <a:rPr lang="cs-CZ" sz="2800" b="1" dirty="0">
                <a:latin typeface="Arial" charset="0"/>
              </a:rPr>
              <a:t>.</a:t>
            </a:r>
          </a:p>
          <a:p>
            <a:pPr lvl="1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obsahuje 2,2 </a:t>
            </a:r>
            <a:r>
              <a:rPr lang="cs-CZ" sz="2400" dirty="0">
                <a:latin typeface="Arial" charset="0"/>
              </a:rPr>
              <a:t>g </a:t>
            </a:r>
            <a:r>
              <a:rPr lang="cs-CZ" sz="2400" dirty="0" smtClean="0">
                <a:latin typeface="Arial" charset="0"/>
              </a:rPr>
              <a:t>EPA/den</a:t>
            </a:r>
          </a:p>
          <a:p>
            <a:pPr lvl="1">
              <a:spcBef>
                <a:spcPts val="0"/>
              </a:spcBef>
            </a:pPr>
            <a:r>
              <a:rPr lang="cs-CZ" sz="2400" dirty="0" smtClean="0">
                <a:latin typeface="Arial" charset="0"/>
              </a:rPr>
              <a:t>tato dávka však často není delší dobu tolerována</a:t>
            </a:r>
            <a:endParaRPr lang="cs-CZ" sz="2400" dirty="0">
              <a:latin typeface="Arial" charset="0"/>
            </a:endParaRPr>
          </a:p>
          <a:p>
            <a:pPr>
              <a:spcBef>
                <a:spcPts val="1200"/>
              </a:spcBef>
              <a:buSzPct val="7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Tolerovatelná dávka		2-2-2 </a:t>
            </a:r>
            <a:r>
              <a:rPr lang="cs-CZ" sz="2800" b="1" dirty="0" err="1" smtClean="0">
                <a:latin typeface="Arial" charset="0"/>
              </a:rPr>
              <a:t>cps</a:t>
            </a:r>
            <a:r>
              <a:rPr lang="cs-CZ" sz="2800" b="1" dirty="0" smtClean="0"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982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827584" y="116632"/>
            <a:ext cx="7848872" cy="936104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Potřeba bílkovin při anabolické rezistenci</a:t>
            </a:r>
            <a:b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 nádorové kachexie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467544" y="1772816"/>
            <a:ext cx="8280920" cy="489654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SzPct val="70000"/>
              <a:buFont typeface="Wingdings" pitchFamily="2" charset="2"/>
              <a:buChar char="n"/>
            </a:pPr>
            <a:r>
              <a:rPr lang="cs-CZ" sz="2800" b="1" dirty="0" smtClean="0">
                <a:solidFill>
                  <a:srgbClr val="FF0000"/>
                </a:solidFill>
              </a:rPr>
              <a:t>Anabolická rezistence </a:t>
            </a:r>
            <a:r>
              <a:rPr lang="cs-CZ" sz="2800" b="1" dirty="0" smtClean="0"/>
              <a:t>je charakteristickou poruchou metabolismu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při aberantním systémovém zánětu (CRP)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u starších pacientů &gt; 65 roků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při tělesné nečinnosti (obvyklé při onemocnění)</a:t>
            </a:r>
          </a:p>
          <a:p>
            <a:pPr>
              <a:spcBef>
                <a:spcPts val="1200"/>
              </a:spcBef>
              <a:buSzPct val="70000"/>
              <a:buFont typeface="Wingdings" pitchFamily="2" charset="2"/>
              <a:buChar char="n"/>
            </a:pPr>
            <a:r>
              <a:rPr lang="cs-CZ" sz="2800" b="1" dirty="0" smtClean="0"/>
              <a:t>K dosažení anabolismu je nezbytná vyšší dávka bílkovin (1,2-2,0 g/kg/den)</a:t>
            </a:r>
          </a:p>
          <a:p>
            <a:pPr lvl="1">
              <a:spcBef>
                <a:spcPts val="300"/>
              </a:spcBef>
            </a:pPr>
            <a:r>
              <a:rPr lang="cs-CZ" sz="2400" dirty="0" smtClean="0"/>
              <a:t>pacient 70 kg může potřebovat 100-140 g/den</a:t>
            </a:r>
          </a:p>
          <a:p>
            <a:pPr>
              <a:spcBef>
                <a:spcPts val="1200"/>
              </a:spcBef>
              <a:buSzPct val="70000"/>
              <a:buFont typeface="Wingdings" pitchFamily="2" charset="2"/>
              <a:buChar char="n"/>
            </a:pPr>
            <a:r>
              <a:rPr lang="cs-CZ" sz="2800" b="1" dirty="0"/>
              <a:t>Bolusový příjem 20-40 g bílkovin stimuluje proteosyntézu po dobu 4-6 </a:t>
            </a:r>
            <a:r>
              <a:rPr lang="cs-CZ" sz="2800" b="1" dirty="0" smtClean="0"/>
              <a:t>hodin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07670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0"/>
            <a:ext cx="7200900" cy="1052736"/>
          </a:xfrm>
        </p:spPr>
        <p:txBody>
          <a:bodyPr/>
          <a:lstStyle/>
          <a:p>
            <a:pPr>
              <a:defRPr/>
            </a:pPr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Existuje riziko podpory růstu nádoru</a:t>
            </a:r>
            <a:br>
              <a:rPr lang="cs-CZ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při </a:t>
            </a:r>
            <a:r>
              <a:rPr lang="cs-CZ" sz="2400" b="0" dirty="0" err="1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vysokoproteinové</a:t>
            </a:r>
            <a:r>
              <a:rPr lang="cs-CZ" sz="2400" b="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výživě?</a:t>
            </a:r>
            <a:endParaRPr lang="cs-CZ" sz="2400" b="0" dirty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628800"/>
            <a:ext cx="8568952" cy="4968552"/>
          </a:xfrm>
        </p:spPr>
        <p:txBody>
          <a:bodyPr>
            <a:normAutofit/>
          </a:bodyPr>
          <a:lstStyle/>
          <a:p>
            <a:pPr marL="473075" indent="-457200">
              <a:spcBef>
                <a:spcPts val="12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Každá anabolická terapie může potenciálně mít riziko podpory nádorového růstu</a:t>
            </a:r>
          </a:p>
          <a:p>
            <a:pPr marL="473075" indent="-457200">
              <a:spcBef>
                <a:spcPts val="12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Nádorová tkáň však není závislá na nutričním přívodu živin zvenčí</a:t>
            </a:r>
          </a:p>
          <a:p>
            <a:pPr marL="815975" lvl="1" indent="-342900">
              <a:spcBef>
                <a:spcPts val="0"/>
              </a:spcBef>
              <a:buClrTx/>
              <a:buSzPct val="100000"/>
              <a:buFont typeface="Arial" pitchFamily="34" charset="0"/>
              <a:buChar char="‒"/>
            </a:pPr>
            <a:r>
              <a:rPr lang="cs-CZ" sz="2600" dirty="0">
                <a:latin typeface="Arial" charset="0"/>
              </a:rPr>
              <a:t>získává živiny autonomně, aktivně a flexibilně</a:t>
            </a:r>
          </a:p>
          <a:p>
            <a:pPr marL="473075" indent="-457200">
              <a:spcBef>
                <a:spcPts val="12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</a:pPr>
            <a:r>
              <a:rPr lang="cs-CZ" sz="2800" b="1" dirty="0">
                <a:latin typeface="Arial" charset="0"/>
              </a:rPr>
              <a:t>Anabolismus hostitele je při nutriční podpoře výraznější než anabolismus nádoru</a:t>
            </a:r>
          </a:p>
          <a:p>
            <a:pPr marL="473075" indent="-457200">
              <a:spcBef>
                <a:spcPts val="12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Nutriční podpora sice může zvyšovat některé </a:t>
            </a:r>
            <a:r>
              <a:rPr lang="cs-CZ" sz="2800" b="1" dirty="0">
                <a:latin typeface="Arial" charset="0"/>
              </a:rPr>
              <a:t>ukazatele </a:t>
            </a:r>
            <a:r>
              <a:rPr lang="cs-CZ" sz="2800" b="1" dirty="0" smtClean="0">
                <a:latin typeface="Arial" charset="0"/>
              </a:rPr>
              <a:t>růstu nádoru ve studiích, ale je nepravděpodobné, že to má klinický význam</a:t>
            </a:r>
            <a:endParaRPr lang="cs-CZ" sz="26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38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7776864" cy="936104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Suplementace</a:t>
            </a:r>
            <a: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31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hydroxymetylbutyrátu</a:t>
            </a:r>
            <a: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(HMB) </a:t>
            </a:r>
            <a:b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 podpoře anabolismu </a:t>
            </a:r>
            <a:r>
              <a:rPr lang="cs-CZ" sz="27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při nádorovém onemocnění</a:t>
            </a:r>
            <a:endParaRPr lang="en-US" sz="2700" b="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395536" y="1772816"/>
            <a:ext cx="8496944" cy="489654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SzPct val="70000"/>
              <a:buFont typeface="Wingdings" pitchFamily="2" charset="2"/>
              <a:buChar char="n"/>
            </a:pPr>
            <a:r>
              <a:rPr lang="cs-CZ" sz="2800" b="1" dirty="0" smtClean="0"/>
              <a:t>Metabolit leucinu </a:t>
            </a:r>
            <a:r>
              <a:rPr lang="cs-CZ" dirty="0" smtClean="0"/>
              <a:t>s anabolickým účinkem ve svalu</a:t>
            </a:r>
          </a:p>
          <a:p>
            <a:pPr marL="704850" lvl="1" indent="-342900">
              <a:spcBef>
                <a:spcPts val="0"/>
              </a:spcBef>
              <a:buClrTx/>
              <a:buFont typeface="Arial" pitchFamily="34" charset="0"/>
              <a:buChar char="‒"/>
            </a:pPr>
            <a:r>
              <a:rPr lang="cs-CZ" sz="2400" dirty="0" smtClean="0"/>
              <a:t>podporuje mitochondriální oxidativní metabolismus</a:t>
            </a:r>
          </a:p>
          <a:p>
            <a:pPr marL="704850" lvl="1" indent="-342900">
              <a:spcBef>
                <a:spcPts val="0"/>
              </a:spcBef>
              <a:buClrTx/>
              <a:buFont typeface="Arial" pitchFamily="34" charset="0"/>
              <a:buChar char="‒"/>
            </a:pPr>
            <a:r>
              <a:rPr lang="cs-CZ" sz="2400" dirty="0" smtClean="0"/>
              <a:t>zvyšuje odolnost svalu proti atrofii</a:t>
            </a:r>
          </a:p>
          <a:p>
            <a:pPr>
              <a:spcBef>
                <a:spcPts val="1200"/>
              </a:spcBef>
              <a:buSzPct val="70000"/>
              <a:buFont typeface="Wingdings" pitchFamily="2" charset="2"/>
              <a:buChar char="n"/>
            </a:pPr>
            <a:r>
              <a:rPr lang="cs-CZ" sz="2800" b="1" dirty="0" smtClean="0"/>
              <a:t>HMB je dnes v nutriční podpoře dostupný </a:t>
            </a:r>
            <a:endParaRPr lang="cs-CZ" sz="2800" b="1" dirty="0"/>
          </a:p>
          <a:p>
            <a:pPr marL="704850" lvl="1" indent="-342900">
              <a:spcBef>
                <a:spcPts val="0"/>
              </a:spcBef>
              <a:buClrTx/>
              <a:buFont typeface="Arial" pitchFamily="34" charset="0"/>
              <a:buChar char="‒"/>
            </a:pPr>
            <a:r>
              <a:rPr lang="cs-CZ" sz="2400" dirty="0" err="1"/>
              <a:t>sipping</a:t>
            </a:r>
            <a:r>
              <a:rPr lang="cs-CZ" sz="2400" dirty="0"/>
              <a:t> </a:t>
            </a:r>
            <a:r>
              <a:rPr lang="cs-CZ" sz="2400" dirty="0" err="1"/>
              <a:t>Ensure</a:t>
            </a:r>
            <a:r>
              <a:rPr lang="cs-CZ" sz="2400" dirty="0"/>
              <a:t> </a:t>
            </a:r>
            <a:r>
              <a:rPr lang="cs-CZ" sz="2400" dirty="0" smtClean="0"/>
              <a:t>Plus </a:t>
            </a:r>
            <a:r>
              <a:rPr lang="cs-CZ" sz="2400" dirty="0" err="1" smtClean="0"/>
              <a:t>Advance</a:t>
            </a:r>
            <a:r>
              <a:rPr lang="cs-CZ" sz="2400" dirty="0" smtClean="0"/>
              <a:t> 2x 220 ml (2,4g HMB/den)</a:t>
            </a:r>
          </a:p>
          <a:p>
            <a:pPr marL="704850" lvl="1" indent="-342900">
              <a:spcBef>
                <a:spcPts val="0"/>
              </a:spcBef>
              <a:buClrTx/>
              <a:buFont typeface="Arial" pitchFamily="34" charset="0"/>
              <a:buChar char="‒"/>
            </a:pPr>
            <a:r>
              <a:rPr lang="cs-CZ" sz="2400" dirty="0"/>
              <a:t>do </a:t>
            </a:r>
            <a:r>
              <a:rPr lang="cs-CZ" sz="2400" dirty="0" smtClean="0"/>
              <a:t>sondy </a:t>
            </a:r>
            <a:r>
              <a:rPr lang="cs-CZ" sz="2400" dirty="0" err="1" smtClean="0"/>
              <a:t>Ensure</a:t>
            </a:r>
            <a:r>
              <a:rPr lang="cs-CZ" sz="2400" dirty="0" smtClean="0"/>
              <a:t> </a:t>
            </a:r>
            <a:r>
              <a:rPr lang="cs-CZ" sz="2400" dirty="0"/>
              <a:t>Plus </a:t>
            </a:r>
            <a:r>
              <a:rPr lang="cs-CZ" sz="2400" dirty="0" err="1"/>
              <a:t>Advance</a:t>
            </a:r>
            <a:r>
              <a:rPr lang="cs-CZ" sz="2400" dirty="0"/>
              <a:t> </a:t>
            </a:r>
            <a:r>
              <a:rPr lang="cs-CZ" sz="2400" dirty="0" smtClean="0"/>
              <a:t>2x 500 ml (2,4g HMB/d)</a:t>
            </a:r>
          </a:p>
          <a:p>
            <a:pPr marL="704850" lvl="1" indent="-342900">
              <a:spcBef>
                <a:spcPts val="0"/>
              </a:spcBef>
              <a:buClrTx/>
              <a:buFont typeface="Arial" pitchFamily="34" charset="0"/>
              <a:buChar char="‒"/>
            </a:pPr>
            <a:r>
              <a:rPr lang="cs-CZ" sz="2400" dirty="0" smtClean="0"/>
              <a:t>přípravky mají zvýšený obsah bílkovin, FOS a vit. D</a:t>
            </a:r>
          </a:p>
          <a:p>
            <a:pPr>
              <a:spcBef>
                <a:spcPts val="1200"/>
              </a:spcBef>
              <a:buSzPct val="70000"/>
              <a:buFont typeface="Wingdings" pitchFamily="2" charset="2"/>
              <a:buChar char="n"/>
            </a:pPr>
            <a:r>
              <a:rPr lang="cs-CZ" sz="2800" b="1" dirty="0" smtClean="0"/>
              <a:t>ESPEN </a:t>
            </a:r>
            <a:r>
              <a:rPr lang="cs-CZ" sz="2800" b="1" dirty="0" err="1"/>
              <a:t>guidelines</a:t>
            </a:r>
            <a:r>
              <a:rPr lang="cs-CZ" sz="2800" b="1" dirty="0"/>
              <a:t> u </a:t>
            </a:r>
            <a:r>
              <a:rPr lang="cs-CZ" sz="2800" b="1" dirty="0" err="1" smtClean="0"/>
              <a:t>polymorbidních</a:t>
            </a:r>
            <a:r>
              <a:rPr lang="cs-CZ" sz="2800" b="1" dirty="0" smtClean="0"/>
              <a:t> pacientů</a:t>
            </a:r>
          </a:p>
          <a:p>
            <a:pPr marL="704850" lvl="1" indent="-342900">
              <a:spcBef>
                <a:spcPts val="0"/>
              </a:spcBef>
              <a:buClrTx/>
              <a:buFont typeface="Arial" pitchFamily="34" charset="0"/>
              <a:buChar char="‒"/>
            </a:pPr>
            <a:r>
              <a:rPr lang="cs-CZ" sz="2400" dirty="0" smtClean="0"/>
              <a:t>HMB šetří svalovou hmotu</a:t>
            </a:r>
          </a:p>
          <a:p>
            <a:pPr marL="704850" lvl="1" indent="-342900">
              <a:spcBef>
                <a:spcPts val="0"/>
              </a:spcBef>
              <a:buClrTx/>
              <a:buFont typeface="Arial" pitchFamily="34" charset="0"/>
              <a:buChar char="‒"/>
            </a:pPr>
            <a:r>
              <a:rPr lang="cs-CZ" sz="2400" dirty="0" smtClean="0"/>
              <a:t>u onkologických pacientů studie zatím chybí</a:t>
            </a:r>
          </a:p>
          <a:p>
            <a:pPr marL="704850" lvl="1" indent="-342900">
              <a:spcBef>
                <a:spcPts val="0"/>
              </a:spcBef>
              <a:buClrTx/>
              <a:buFont typeface="Arial" pitchFamily="34" charset="0"/>
              <a:buChar char="‒"/>
            </a:pPr>
            <a:r>
              <a:rPr lang="cs-CZ" sz="2400" dirty="0" smtClean="0"/>
              <a:t>ale mnoho z nich má </a:t>
            </a:r>
            <a:r>
              <a:rPr lang="cs-CZ" sz="2400" dirty="0" err="1" smtClean="0"/>
              <a:t>polymorbiditu</a:t>
            </a: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63811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4624"/>
            <a:ext cx="8496943" cy="93610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Nová farmakologická anabolická terapie</a:t>
            </a:r>
            <a:b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k udržení svalové hmoty při nádorové kachexii (běží studie)</a:t>
            </a:r>
            <a:endParaRPr lang="cs-CZ" sz="2400" b="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916832"/>
            <a:ext cx="8208912" cy="4320480"/>
          </a:xfrm>
        </p:spPr>
        <p:txBody>
          <a:bodyPr/>
          <a:lstStyle/>
          <a:p>
            <a:pPr marL="358775">
              <a:spcBef>
                <a:spcPts val="18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</a:pPr>
            <a:r>
              <a:rPr lang="cs-CZ" sz="2800" b="1" dirty="0" err="1" smtClean="0">
                <a:latin typeface="Arial" charset="0"/>
              </a:rPr>
              <a:t>Anamorelin</a:t>
            </a:r>
            <a:r>
              <a:rPr lang="cs-CZ" sz="2800" b="1" dirty="0" smtClean="0">
                <a:latin typeface="Arial" charset="0"/>
              </a:rPr>
              <a:t>, </a:t>
            </a:r>
            <a:r>
              <a:rPr lang="cs-CZ" sz="2800" dirty="0" smtClean="0">
                <a:latin typeface="Arial" charset="0"/>
              </a:rPr>
              <a:t>derivát hormonu </a:t>
            </a:r>
            <a:r>
              <a:rPr lang="cs-CZ" sz="2800" dirty="0" err="1" smtClean="0">
                <a:latin typeface="Arial" charset="0"/>
              </a:rPr>
              <a:t>ghrelinu</a:t>
            </a:r>
            <a:endParaRPr lang="cs-CZ" sz="2800" dirty="0" smtClean="0">
              <a:latin typeface="Arial" charset="0"/>
            </a:endParaRPr>
          </a:p>
          <a:p>
            <a:pPr marL="704850" lvl="1" indent="-342900">
              <a:spcBef>
                <a:spcPct val="0"/>
              </a:spcBef>
              <a:buClrTx/>
              <a:buSzPct val="10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pozitivní výsledek studie fáze III u plicního nádoru</a:t>
            </a:r>
          </a:p>
          <a:p>
            <a:pPr marL="704850" lvl="1" indent="-342900">
              <a:spcBef>
                <a:spcPct val="0"/>
              </a:spcBef>
              <a:buClrTx/>
              <a:buSzPct val="10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zlepšení netukové tělesné hmoty, zvýšení apetitu </a:t>
            </a:r>
          </a:p>
          <a:p>
            <a:pPr marL="704850" lvl="1" indent="-342900">
              <a:spcBef>
                <a:spcPct val="0"/>
              </a:spcBef>
              <a:buClrTx/>
              <a:buSzPct val="10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ale bez zlepšení ve funkčních parametrech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</a:pPr>
            <a:r>
              <a:rPr lang="cs-CZ" sz="2800" b="1" dirty="0" err="1" smtClean="0">
                <a:latin typeface="Arial" charset="0"/>
              </a:rPr>
              <a:t>Enobosarm</a:t>
            </a:r>
            <a:endParaRPr lang="cs-CZ" sz="2800" b="1" dirty="0" smtClean="0">
              <a:latin typeface="Arial" charset="0"/>
            </a:endParaRPr>
          </a:p>
          <a:p>
            <a:pPr marL="704850" lvl="1" indent="-342900">
              <a:spcBef>
                <a:spcPct val="0"/>
              </a:spcBef>
              <a:buClrTx/>
              <a:buSzPct val="10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nesteroidní selektivní modulátor receptorů androgenů ve svalové a kostní tkáni</a:t>
            </a:r>
          </a:p>
          <a:p>
            <a:pPr marL="704850" lvl="1" indent="-342900">
              <a:spcBef>
                <a:spcPct val="0"/>
              </a:spcBef>
              <a:buClrTx/>
              <a:buSzPct val="100000"/>
              <a:buFont typeface="Arial" pitchFamily="34" charset="0"/>
              <a:buChar char="‒"/>
            </a:pPr>
            <a:r>
              <a:rPr lang="cs-CZ" sz="2400" i="1" dirty="0" err="1" smtClean="0">
                <a:latin typeface="Arial" charset="0"/>
              </a:rPr>
              <a:t>Selective</a:t>
            </a:r>
            <a:r>
              <a:rPr lang="cs-CZ" sz="2400" i="1" dirty="0" smtClean="0">
                <a:latin typeface="Arial" charset="0"/>
              </a:rPr>
              <a:t> Androgen Receptor </a:t>
            </a:r>
            <a:r>
              <a:rPr lang="cs-CZ" sz="2400" i="1" dirty="0" err="1" smtClean="0">
                <a:latin typeface="Arial" charset="0"/>
              </a:rPr>
              <a:t>Modulators</a:t>
            </a:r>
            <a:r>
              <a:rPr lang="cs-CZ" sz="2400" i="1" dirty="0" smtClean="0">
                <a:latin typeface="Arial" charset="0"/>
              </a:rPr>
              <a:t> (SARM)</a:t>
            </a:r>
          </a:p>
          <a:p>
            <a:pPr marL="704850" lvl="1" indent="-342900">
              <a:spcBef>
                <a:spcPct val="0"/>
              </a:spcBef>
              <a:buClrTx/>
              <a:buSzPct val="10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ve studii fáze II nárůst měkké netukové hmoty</a:t>
            </a:r>
          </a:p>
          <a:p>
            <a:pPr marL="704850" lvl="1" indent="-342900">
              <a:spcBef>
                <a:spcPct val="0"/>
              </a:spcBef>
              <a:buClrTx/>
              <a:buSzPct val="10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běží klinické studie fáze III, POWER 1 a POWER 2</a:t>
            </a:r>
          </a:p>
        </p:txBody>
      </p:sp>
    </p:spTree>
    <p:extLst>
      <p:ext uri="{BB962C8B-B14F-4D97-AF65-F5344CB8AC3E}">
        <p14:creationId xmlns:p14="http://schemas.microsoft.com/office/powerpoint/2010/main" val="83519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16632"/>
            <a:ext cx="7056784" cy="93610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Megestrol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acetát, MA</a:t>
            </a:r>
            <a:r>
              <a:rPr lang="cs-CZ" sz="36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/>
            </a:r>
            <a:br>
              <a:rPr lang="cs-CZ" sz="36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dnes nejúčinnější lék nádorové anorexie</a:t>
            </a:r>
            <a:endParaRPr lang="cs-CZ" sz="2400" b="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296" y="1700808"/>
            <a:ext cx="8281168" cy="4680520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n"/>
            </a:pPr>
            <a:r>
              <a:rPr lang="cs-CZ" sz="2800" b="1" dirty="0" err="1" smtClean="0">
                <a:latin typeface="Arial" charset="0"/>
              </a:rPr>
              <a:t>Gestagenní</a:t>
            </a:r>
            <a:r>
              <a:rPr lang="cs-CZ" sz="2800" b="1" dirty="0" smtClean="0">
                <a:latin typeface="Arial" charset="0"/>
              </a:rPr>
              <a:t> hormon s anabolickým účinkem</a:t>
            </a:r>
          </a:p>
          <a:p>
            <a:pPr eaLnBrk="1" hangingPunct="1">
              <a:spcBef>
                <a:spcPts val="1200"/>
              </a:spcBef>
              <a:buSzPct val="7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Významně 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zvyšuje apetit </a:t>
            </a:r>
            <a:r>
              <a:rPr lang="cs-CZ" sz="2800" b="1" dirty="0" smtClean="0">
                <a:latin typeface="Arial" charset="0"/>
              </a:rPr>
              <a:t>u části nemocných   s nádorovou anorexií </a:t>
            </a:r>
          </a:p>
          <a:p>
            <a:pPr lvl="1">
              <a:spcBef>
                <a:spcPct val="0"/>
              </a:spcBef>
              <a:buSzPct val="70000"/>
            </a:pPr>
            <a:r>
              <a:rPr lang="cs-CZ" sz="2400" dirty="0">
                <a:latin typeface="Arial" charset="0"/>
              </a:rPr>
              <a:t>signifikantní účinek u třetiny </a:t>
            </a:r>
            <a:r>
              <a:rPr lang="cs-CZ" sz="2400" dirty="0" smtClean="0">
                <a:latin typeface="Arial" charset="0"/>
              </a:rPr>
              <a:t>léčených (proti placebu)</a:t>
            </a:r>
          </a:p>
          <a:p>
            <a:pPr lvl="1">
              <a:spcBef>
                <a:spcPct val="0"/>
              </a:spcBef>
              <a:buSzPct val="70000"/>
            </a:pPr>
            <a:r>
              <a:rPr lang="cs-CZ" sz="2400" i="1" dirty="0" err="1" smtClean="0">
                <a:latin typeface="Arial" charset="0"/>
              </a:rPr>
              <a:t>Number</a:t>
            </a:r>
            <a:r>
              <a:rPr lang="cs-CZ" sz="2400" i="1" dirty="0" smtClean="0">
                <a:latin typeface="Arial" charset="0"/>
              </a:rPr>
              <a:t> </a:t>
            </a:r>
            <a:r>
              <a:rPr lang="cs-CZ" sz="2400" i="1" dirty="0" err="1" smtClean="0">
                <a:latin typeface="Arial" charset="0"/>
              </a:rPr>
              <a:t>Needed</a:t>
            </a:r>
            <a:r>
              <a:rPr lang="cs-CZ" sz="2400" i="1" dirty="0" smtClean="0">
                <a:latin typeface="Arial" charset="0"/>
              </a:rPr>
              <a:t> to </a:t>
            </a:r>
            <a:r>
              <a:rPr lang="cs-CZ" sz="2400" i="1" dirty="0" err="1" smtClean="0">
                <a:latin typeface="Arial" charset="0"/>
              </a:rPr>
              <a:t>Treat</a:t>
            </a:r>
            <a:r>
              <a:rPr lang="cs-CZ" sz="2400" i="1" dirty="0" smtClean="0">
                <a:latin typeface="Arial" charset="0"/>
              </a:rPr>
              <a:t>, NNT </a:t>
            </a:r>
            <a:r>
              <a:rPr lang="cs-CZ" sz="2400" i="1" dirty="0">
                <a:latin typeface="Arial" charset="0"/>
              </a:rPr>
              <a:t>= </a:t>
            </a:r>
            <a:r>
              <a:rPr lang="cs-CZ" sz="2400" i="1" dirty="0" smtClean="0">
                <a:latin typeface="Arial" charset="0"/>
              </a:rPr>
              <a:t>3</a:t>
            </a:r>
            <a:endParaRPr lang="cs-CZ" sz="2400" i="1" dirty="0">
              <a:latin typeface="Arial" charset="0"/>
            </a:endParaRPr>
          </a:p>
          <a:p>
            <a:pPr eaLnBrk="1" hangingPunct="1">
              <a:spcBef>
                <a:spcPts val="1200"/>
              </a:spcBef>
              <a:buSzPct val="7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U některých léčených vede ke stabilizaci   nebo i 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zvýšení hmotnosti</a:t>
            </a:r>
          </a:p>
          <a:p>
            <a:pPr lvl="1" eaLnBrk="1" hangingPunct="1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nárůst tuku, částečně i retence tekutin</a:t>
            </a:r>
          </a:p>
          <a:p>
            <a:pPr lvl="1" eaLnBrk="1" hangingPunct="1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nezlepšuje stav svalové hmoty</a:t>
            </a:r>
          </a:p>
          <a:p>
            <a:pPr lvl="1" eaLnBrk="1" hangingPunct="1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nezlepšuje funkční stav pacienta ani PS</a:t>
            </a:r>
          </a:p>
        </p:txBody>
      </p:sp>
    </p:spTree>
    <p:extLst>
      <p:ext uri="{BB962C8B-B14F-4D97-AF65-F5344CB8AC3E}">
        <p14:creationId xmlns:p14="http://schemas.microsoft.com/office/powerpoint/2010/main" val="273809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827584" y="116632"/>
            <a:ext cx="6840760" cy="936104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Nádorově specifická dieta </a:t>
            </a:r>
            <a:b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i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cs-CZ" sz="2700" b="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ancer</a:t>
            </a:r>
            <a:r>
              <a:rPr lang="cs-CZ" sz="2700" b="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700" b="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Specific</a:t>
            </a:r>
            <a:r>
              <a:rPr lang="cs-CZ" sz="2700" b="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Diet</a:t>
            </a:r>
            <a:endParaRPr lang="en-US" sz="2700" b="0" i="1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395536" y="1556792"/>
            <a:ext cx="8496944" cy="515719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SzPct val="70000"/>
              <a:buFont typeface="Wingdings" pitchFamily="2" charset="2"/>
              <a:buChar char="n"/>
            </a:pPr>
            <a:r>
              <a:rPr lang="cs-CZ" sz="2800" b="1" dirty="0" smtClean="0"/>
              <a:t>Chuťové preference a zvyklosti příjmu stravy interferují s potřebným složením stravy</a:t>
            </a:r>
            <a:endParaRPr lang="cs-CZ" sz="2800" b="1" dirty="0"/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/>
              <a:t>proto může být tato dieta aplikována jen u dobře spolupracujících pacientů (ne u všech)</a:t>
            </a:r>
            <a:endParaRPr lang="cs-CZ" sz="2400" dirty="0"/>
          </a:p>
          <a:p>
            <a:pPr>
              <a:spcBef>
                <a:spcPts val="600"/>
              </a:spcBef>
              <a:buSzPct val="70000"/>
              <a:buFont typeface="Wingdings" pitchFamily="2" charset="2"/>
              <a:buChar char="n"/>
            </a:pPr>
            <a:r>
              <a:rPr lang="cs-CZ" sz="2800" b="1" dirty="0" smtClean="0"/>
              <a:t>Nutriční specialista by měl poskytnout informace, ale ne striktně je prosazovat</a:t>
            </a:r>
            <a:endParaRPr lang="cs-CZ" sz="2800" b="1" dirty="0"/>
          </a:p>
          <a:p>
            <a:pPr marL="620713" lvl="1" indent="-258763">
              <a:spcBef>
                <a:spcPts val="0"/>
              </a:spcBef>
              <a:buClr>
                <a:schemeClr val="tx1"/>
              </a:buClr>
              <a:buSzPct val="100000"/>
              <a:buFont typeface="Arial" pitchFamily="34" charset="0"/>
              <a:buChar char="‒"/>
            </a:pPr>
            <a:r>
              <a:rPr lang="cs-CZ" sz="2400" dirty="0" smtClean="0"/>
              <a:t>v konečném důsledku může být lepší jíst, co pacientovi chutná, pokud to přispěje k udržení hmotnosti</a:t>
            </a:r>
            <a:endParaRPr lang="cs-CZ" sz="2400" dirty="0"/>
          </a:p>
          <a:p>
            <a:pPr>
              <a:spcBef>
                <a:spcPts val="600"/>
              </a:spcBef>
              <a:buSzPct val="70000"/>
              <a:buFont typeface="Wingdings" pitchFamily="2" charset="2"/>
              <a:buChar char="n"/>
            </a:pPr>
            <a:r>
              <a:rPr lang="cs-CZ" sz="2800" b="1" dirty="0" smtClean="0"/>
              <a:t>Hlavním cílem je udržení tělesné hmotnosti, ale také svalové hmoty a tělesné výkonosti</a:t>
            </a:r>
            <a:endParaRPr lang="cs-CZ" sz="2800" b="1" dirty="0"/>
          </a:p>
          <a:p>
            <a:pPr marL="620713" lvl="1" indent="-258763">
              <a:spcBef>
                <a:spcPts val="0"/>
              </a:spcBef>
              <a:buClr>
                <a:schemeClr val="tx1"/>
              </a:buClr>
              <a:buSzPct val="100000"/>
              <a:buFont typeface="Arial" pitchFamily="34" charset="0"/>
              <a:buChar char="‒"/>
            </a:pPr>
            <a:r>
              <a:rPr lang="cs-CZ" sz="2400" dirty="0" smtClean="0"/>
              <a:t>se snahou podpořit onkologickou terapii v plné, neredukované dávce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3344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116632"/>
            <a:ext cx="7453312" cy="93538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10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Megestrol</a:t>
            </a:r>
            <a: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acetát</a:t>
            </a:r>
            <a:b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cs-CZ" sz="2700" b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indikace k nasazení této </a:t>
            </a:r>
            <a:r>
              <a:rPr lang="cs-CZ" sz="2700" b="0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orexigenní</a:t>
            </a:r>
            <a:r>
              <a:rPr lang="cs-CZ" sz="2700" b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medikace</a:t>
            </a:r>
            <a:endParaRPr lang="cs-CZ" sz="2700" b="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16832"/>
            <a:ext cx="8208963" cy="4607793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Anorexie </a:t>
            </a:r>
            <a:r>
              <a:rPr lang="cs-CZ" dirty="0" smtClean="0">
                <a:latin typeface="Arial" charset="0"/>
              </a:rPr>
              <a:t>(apetit 0-5/10 VAS)</a:t>
            </a:r>
            <a:r>
              <a:rPr lang="cs-CZ" sz="2800" dirty="0" smtClean="0">
                <a:latin typeface="Arial" charset="0"/>
              </a:rPr>
              <a:t> </a:t>
            </a:r>
            <a:r>
              <a:rPr lang="cs-CZ" sz="2800" b="1" dirty="0" smtClean="0">
                <a:latin typeface="Arial" charset="0"/>
              </a:rPr>
              <a:t>v popředí potíží</a:t>
            </a:r>
          </a:p>
          <a:p>
            <a:pPr marL="704850" lvl="1" indent="-342900" eaLnBrk="1" hangingPunct="1">
              <a:spcBef>
                <a:spcPts val="600"/>
              </a:spcBef>
              <a:buClrTx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jde o nechutenství limitující příjem stravy</a:t>
            </a:r>
          </a:p>
          <a:p>
            <a:pPr marL="704850" lvl="1" indent="-342900">
              <a:spcBef>
                <a:spcPts val="0"/>
              </a:spcBef>
              <a:buClrTx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nenasazovat při </a:t>
            </a:r>
            <a:r>
              <a:rPr lang="cs-CZ" sz="2400" dirty="0">
                <a:latin typeface="Arial" charset="0"/>
              </a:rPr>
              <a:t>jiném limitu </a:t>
            </a:r>
            <a:r>
              <a:rPr lang="cs-CZ" sz="2400" dirty="0" smtClean="0">
                <a:latin typeface="Arial" charset="0"/>
              </a:rPr>
              <a:t>příjmu stravy, jako je těžká </a:t>
            </a:r>
            <a:r>
              <a:rPr lang="cs-CZ" sz="2400" dirty="0" err="1" smtClean="0">
                <a:latin typeface="Arial" charset="0"/>
              </a:rPr>
              <a:t>dysfágie</a:t>
            </a:r>
            <a:r>
              <a:rPr lang="cs-CZ" sz="2400" dirty="0" smtClean="0">
                <a:latin typeface="Arial" charset="0"/>
              </a:rPr>
              <a:t>, zvracení nebo bolesti břicha</a:t>
            </a:r>
          </a:p>
          <a:p>
            <a:pPr eaLnBrk="1" hangingPunct="1">
              <a:spcBef>
                <a:spcPts val="1200"/>
              </a:spcBef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Pokračující hubnutí</a:t>
            </a:r>
            <a:endParaRPr lang="cs-CZ" sz="2800" b="1" dirty="0" smtClean="0">
              <a:latin typeface="Arial" charset="0"/>
            </a:endParaRPr>
          </a:p>
          <a:p>
            <a:pPr marL="704850" lvl="1" indent="-342900">
              <a:spcBef>
                <a:spcPts val="0"/>
              </a:spcBef>
              <a:buClrTx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pokud je pacient vnímá negativně</a:t>
            </a:r>
          </a:p>
          <a:p>
            <a:pPr eaLnBrk="1" hangingPunct="1">
              <a:spcBef>
                <a:spcPts val="1200"/>
              </a:spcBef>
            </a:pPr>
            <a:r>
              <a:rPr lang="cs-CZ" sz="2800" b="1" dirty="0" smtClean="0">
                <a:latin typeface="Arial" charset="0"/>
              </a:rPr>
              <a:t>Nepřítomnost kontraindikací</a:t>
            </a:r>
          </a:p>
          <a:p>
            <a:pPr marL="704850" lvl="1" indent="-342900" eaLnBrk="1" hangingPunct="1">
              <a:spcBef>
                <a:spcPct val="0"/>
              </a:spcBef>
              <a:buClrTx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velké otoky, ascites</a:t>
            </a:r>
          </a:p>
          <a:p>
            <a:pPr marL="704850" lvl="1" indent="-342900" eaLnBrk="1" hangingPunct="1">
              <a:spcBef>
                <a:spcPct val="0"/>
              </a:spcBef>
              <a:buClrTx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recentní žilní trombóza, plicní embolie</a:t>
            </a:r>
          </a:p>
        </p:txBody>
      </p:sp>
    </p:spTree>
    <p:extLst>
      <p:ext uri="{BB962C8B-B14F-4D97-AF65-F5344CB8AC3E}">
        <p14:creationId xmlns:p14="http://schemas.microsoft.com/office/powerpoint/2010/main" val="313797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16632"/>
            <a:ext cx="5796433" cy="10081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Megestrol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acetát</a:t>
            </a:r>
            <a:b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v léčbě nádorové anorexie</a:t>
            </a:r>
            <a:endParaRPr lang="cs-CZ" sz="2400" b="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772816"/>
            <a:ext cx="8136904" cy="4536504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Denní dávka 160-800 mg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cs-CZ" sz="2400" dirty="0" smtClean="0">
                <a:latin typeface="Arial" charset="0"/>
              </a:rPr>
              <a:t>původně 3x denně, dnes lépe v jedné dávce ráno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cs-CZ" sz="2400" dirty="0" smtClean="0">
                <a:latin typeface="Arial" charset="0"/>
              </a:rPr>
              <a:t>částečný kortikosteroidní účinek</a:t>
            </a:r>
          </a:p>
          <a:p>
            <a:pPr>
              <a:spcBef>
                <a:spcPts val="600"/>
              </a:spcBef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Tablety po 160 mg </a:t>
            </a:r>
            <a:r>
              <a:rPr lang="cs-CZ" sz="2800" dirty="0" smtClean="0">
                <a:latin typeface="Arial" charset="0"/>
              </a:rPr>
              <a:t>(celkem 1-5 </a:t>
            </a:r>
            <a:r>
              <a:rPr lang="cs-CZ" sz="2800" dirty="0">
                <a:latin typeface="Arial" charset="0"/>
              </a:rPr>
              <a:t>tablet </a:t>
            </a:r>
            <a:r>
              <a:rPr lang="cs-CZ" sz="2800" dirty="0" smtClean="0">
                <a:latin typeface="Arial" charset="0"/>
              </a:rPr>
              <a:t>denně)</a:t>
            </a:r>
            <a:endParaRPr lang="cs-CZ" sz="2800" b="1" dirty="0" smtClean="0">
              <a:latin typeface="Arial" charset="0"/>
            </a:endParaRPr>
          </a:p>
          <a:p>
            <a:pPr lvl="1" eaLnBrk="1" hangingPunct="1">
              <a:spcBef>
                <a:spcPct val="0"/>
              </a:spcBef>
              <a:defRPr/>
            </a:pPr>
            <a:r>
              <a:rPr lang="cs-CZ" sz="2400" dirty="0" smtClean="0">
                <a:latin typeface="Arial" charset="0"/>
              </a:rPr>
              <a:t>průměrná dávka 3-0-0 </a:t>
            </a:r>
            <a:r>
              <a:rPr lang="cs-CZ" sz="2400" dirty="0" err="1" smtClean="0">
                <a:latin typeface="Arial" charset="0"/>
              </a:rPr>
              <a:t>tabl</a:t>
            </a:r>
            <a:r>
              <a:rPr lang="cs-CZ" sz="2400" dirty="0" smtClean="0">
                <a:latin typeface="Arial" charset="0"/>
              </a:rPr>
              <a:t>. nebo 2-1-0</a:t>
            </a:r>
          </a:p>
          <a:p>
            <a:pPr eaLnBrk="1" hangingPunct="1">
              <a:spcBef>
                <a:spcPts val="600"/>
              </a:spcBef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Suspenze </a:t>
            </a:r>
            <a:r>
              <a:rPr lang="cs-CZ" dirty="0" smtClean="0">
                <a:latin typeface="Arial" charset="0"/>
              </a:rPr>
              <a:t>(bílá tekutina) </a:t>
            </a:r>
            <a:r>
              <a:rPr lang="cs-CZ" sz="2800" b="1" dirty="0" smtClean="0">
                <a:latin typeface="Arial" charset="0"/>
              </a:rPr>
              <a:t>40 mg/ml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cs-CZ" sz="2400" dirty="0" smtClean="0">
                <a:latin typeface="Arial" charset="0"/>
              </a:rPr>
              <a:t>denně 5-20 ml (obvykle 10 nebo 15 ml suspenze)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cs-CZ" sz="2400" dirty="0" smtClean="0">
                <a:latin typeface="Arial" charset="0"/>
              </a:rPr>
              <a:t>užívat ráno po snídani 1x denně</a:t>
            </a:r>
          </a:p>
          <a:p>
            <a:pPr>
              <a:spcBef>
                <a:spcPts val="600"/>
              </a:spcBef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Zlepšení </a:t>
            </a:r>
            <a:r>
              <a:rPr lang="cs-CZ" sz="2800" b="1" dirty="0">
                <a:latin typeface="Arial" charset="0"/>
              </a:rPr>
              <a:t>apetitu začíná na 4-7 </a:t>
            </a:r>
            <a:r>
              <a:rPr lang="cs-CZ" sz="2800" b="1" dirty="0" smtClean="0">
                <a:latin typeface="Arial" charset="0"/>
              </a:rPr>
              <a:t>dnů</a:t>
            </a:r>
          </a:p>
          <a:p>
            <a:pPr>
              <a:spcBef>
                <a:spcPts val="600"/>
              </a:spcBef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Stabilizace hmotnosti </a:t>
            </a:r>
            <a:r>
              <a:rPr lang="cs-CZ" dirty="0" smtClean="0">
                <a:latin typeface="Arial" charset="0"/>
              </a:rPr>
              <a:t>se pozná až za</a:t>
            </a:r>
            <a:r>
              <a:rPr lang="cs-CZ" sz="2800" b="1" dirty="0" smtClean="0">
                <a:latin typeface="Arial" charset="0"/>
              </a:rPr>
              <a:t> 2 měsíce</a:t>
            </a:r>
          </a:p>
        </p:txBody>
      </p:sp>
    </p:spTree>
    <p:extLst>
      <p:ext uri="{BB962C8B-B14F-4D97-AF65-F5344CB8AC3E}">
        <p14:creationId xmlns:p14="http://schemas.microsoft.com/office/powerpoint/2010/main" val="251894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-1"/>
            <a:ext cx="7453313" cy="105273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Megestrol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acetát</a:t>
            </a:r>
            <a:b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vedlejší účinky a zhodnocení efektu léčby</a:t>
            </a:r>
            <a:endParaRPr lang="cs-CZ" sz="2400" b="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772816"/>
            <a:ext cx="8496300" cy="4464496"/>
          </a:xfrm>
        </p:spPr>
        <p:txBody>
          <a:bodyPr/>
          <a:lstStyle/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Hlavním vedlejším účinkem jsou otoky</a:t>
            </a:r>
          </a:p>
          <a:p>
            <a:pPr eaLnBrk="1" hangingPunct="1">
              <a:spcBef>
                <a:spcPts val="1200"/>
              </a:spcBef>
              <a:buSzPct val="7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MA je užitečným lékem, pokud je správně indikován a jeho efekt vyhodnocen</a:t>
            </a:r>
          </a:p>
          <a:p>
            <a:pPr lvl="1" eaLnBrk="1" hangingPunct="1">
              <a:spcBef>
                <a:spcPts val="300"/>
              </a:spcBef>
            </a:pPr>
            <a:r>
              <a:rPr lang="cs-CZ" sz="2400" dirty="0" smtClean="0">
                <a:latin typeface="Arial" charset="0"/>
              </a:rPr>
              <a:t>po 2 měsících léčba pokračuje jen tehdy, je-li dosaženo zřetelného pozitivního účinku</a:t>
            </a:r>
          </a:p>
          <a:p>
            <a:pPr lvl="1" eaLnBrk="1" hangingPunct="1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a pokud nejsou otoky, ascites, dušnost</a:t>
            </a:r>
          </a:p>
          <a:p>
            <a:pPr eaLnBrk="1" hangingPunct="1">
              <a:spcBef>
                <a:spcPts val="1200"/>
              </a:spcBef>
              <a:buSzPct val="7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Nenasazovat v terminálním stádiu</a:t>
            </a:r>
          </a:p>
          <a:p>
            <a:pPr lvl="1" eaLnBrk="1" hangingPunct="1">
              <a:spcBef>
                <a:spcPts val="300"/>
              </a:spcBef>
            </a:pPr>
            <a:r>
              <a:rPr lang="cs-CZ" sz="2400" dirty="0" smtClean="0">
                <a:latin typeface="Arial" charset="0"/>
              </a:rPr>
              <a:t>doba očekávání života (</a:t>
            </a:r>
            <a:r>
              <a:rPr lang="cs-CZ" sz="2400" dirty="0" err="1" smtClean="0">
                <a:latin typeface="Arial" charset="0"/>
              </a:rPr>
              <a:t>life</a:t>
            </a:r>
            <a:r>
              <a:rPr lang="cs-CZ" sz="2400" dirty="0" smtClean="0">
                <a:latin typeface="Arial" charset="0"/>
              </a:rPr>
              <a:t> </a:t>
            </a:r>
            <a:r>
              <a:rPr lang="cs-CZ" sz="2400" dirty="0" err="1" smtClean="0">
                <a:latin typeface="Arial" charset="0"/>
              </a:rPr>
              <a:t>expectancy</a:t>
            </a:r>
            <a:r>
              <a:rPr lang="cs-CZ" sz="2400" dirty="0" smtClean="0">
                <a:latin typeface="Arial" charset="0"/>
              </a:rPr>
              <a:t>) by měla být nejméně 3 měsíce</a:t>
            </a:r>
          </a:p>
          <a:p>
            <a:pPr lvl="1" eaLnBrk="1" hangingPunct="1">
              <a:spcBef>
                <a:spcPct val="0"/>
              </a:spcBef>
            </a:pPr>
            <a:r>
              <a:rPr lang="cs-CZ" sz="2400" dirty="0" smtClean="0">
                <a:latin typeface="Arial" charset="0"/>
              </a:rPr>
              <a:t>jinak je lépe v terminální fázi nasadit kortikoidy</a:t>
            </a:r>
          </a:p>
        </p:txBody>
      </p:sp>
    </p:spTree>
    <p:extLst>
      <p:ext uri="{BB962C8B-B14F-4D97-AF65-F5344CB8AC3E}">
        <p14:creationId xmlns:p14="http://schemas.microsoft.com/office/powerpoint/2010/main" val="134353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-1"/>
            <a:ext cx="7848872" cy="105273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Orexigenní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léčba kortikosteroidy</a:t>
            </a:r>
            <a:b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při pokročilém nádorovém onemocnění</a:t>
            </a:r>
            <a:endParaRPr lang="cs-CZ" sz="2400" b="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772816"/>
            <a:ext cx="7704856" cy="4680520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Při anorexii v paliativní léčbě</a:t>
            </a:r>
          </a:p>
          <a:p>
            <a:pPr marL="620713" lvl="1" indent="-258763">
              <a:spcBef>
                <a:spcPct val="0"/>
              </a:spcBef>
              <a:buClrTx/>
              <a:buSzPct val="10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doba očekávání života kratší než 3 </a:t>
            </a:r>
            <a:r>
              <a:rPr lang="cs-CZ" sz="2400" dirty="0" smtClean="0">
                <a:latin typeface="Arial" charset="0"/>
              </a:rPr>
              <a:t>měsíce</a:t>
            </a:r>
          </a:p>
          <a:p>
            <a:pPr>
              <a:spcBef>
                <a:spcPts val="1200"/>
              </a:spcBef>
              <a:buSzPct val="7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Současně i </a:t>
            </a:r>
            <a:r>
              <a:rPr lang="cs-CZ" sz="2800" b="1" dirty="0">
                <a:latin typeface="Arial" charset="0"/>
              </a:rPr>
              <a:t>jiné příznivé účinky </a:t>
            </a:r>
            <a:endParaRPr lang="cs-CZ" sz="2800" b="1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Tx/>
              <a:buSzPct val="100000"/>
              <a:buFont typeface="Arial" pitchFamily="34" charset="0"/>
              <a:buChar char="‒"/>
            </a:pPr>
            <a:r>
              <a:rPr lang="cs-CZ" sz="2400" dirty="0" err="1">
                <a:latin typeface="Arial" charset="0"/>
              </a:rPr>
              <a:t>antiedematozní</a:t>
            </a:r>
            <a:r>
              <a:rPr lang="cs-CZ" sz="2400" dirty="0">
                <a:latin typeface="Arial" charset="0"/>
              </a:rPr>
              <a:t>, zmírnění nevolnosti a bolestí</a:t>
            </a:r>
          </a:p>
          <a:p>
            <a:pPr marL="620713" lvl="1" indent="-258763">
              <a:lnSpc>
                <a:spcPct val="110000"/>
              </a:lnSpc>
              <a:spcBef>
                <a:spcPct val="0"/>
              </a:spcBef>
              <a:buClrTx/>
              <a:buSzPct val="10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vedlejší účinky hrají malou roli</a:t>
            </a:r>
          </a:p>
          <a:p>
            <a:pPr>
              <a:spcBef>
                <a:spcPts val="1200"/>
              </a:spcBef>
              <a:buSzPct val="7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Účinek </a:t>
            </a:r>
            <a:r>
              <a:rPr lang="cs-CZ" sz="2800" b="1" dirty="0">
                <a:latin typeface="Arial" charset="0"/>
              </a:rPr>
              <a:t>je většinou krátkodobý </a:t>
            </a:r>
            <a:endParaRPr lang="cs-CZ" sz="2800" b="1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Tx/>
              <a:buSzPct val="10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signifikantní zvýšení apetitu na dobu 4 týdnů</a:t>
            </a:r>
          </a:p>
          <a:p>
            <a:pPr eaLnBrk="1" hangingPunct="1">
              <a:spcBef>
                <a:spcPts val="1200"/>
              </a:spcBef>
              <a:buSzPct val="70000"/>
              <a:buFont typeface="Wingdings" pitchFamily="2" charset="2"/>
              <a:buChar char="n"/>
            </a:pPr>
            <a:r>
              <a:rPr lang="cs-CZ" sz="2800" b="1" dirty="0" err="1" smtClean="0">
                <a:latin typeface="Arial" charset="0"/>
              </a:rPr>
              <a:t>Prednison</a:t>
            </a:r>
            <a:r>
              <a:rPr lang="cs-CZ" sz="2800" b="1" dirty="0" smtClean="0">
                <a:latin typeface="Arial" charset="0"/>
              </a:rPr>
              <a:t> 20-40 mg denně</a:t>
            </a:r>
          </a:p>
          <a:p>
            <a:pPr eaLnBrk="1" hangingPunct="1">
              <a:spcBef>
                <a:spcPts val="1200"/>
              </a:spcBef>
              <a:buSzPct val="70000"/>
              <a:buFont typeface="Wingdings" pitchFamily="2" charset="2"/>
              <a:buChar char="n"/>
            </a:pPr>
            <a:r>
              <a:rPr lang="cs-CZ" sz="2800" b="1" dirty="0" err="1" smtClean="0">
                <a:latin typeface="Arial" charset="0"/>
              </a:rPr>
              <a:t>Dexametazon</a:t>
            </a:r>
            <a:r>
              <a:rPr lang="cs-CZ" sz="2800" b="1" dirty="0" smtClean="0">
                <a:latin typeface="Arial" charset="0"/>
              </a:rPr>
              <a:t> 4-8 mg denně</a:t>
            </a:r>
          </a:p>
        </p:txBody>
      </p:sp>
    </p:spTree>
    <p:extLst>
      <p:ext uri="{BB962C8B-B14F-4D97-AF65-F5344CB8AC3E}">
        <p14:creationId xmlns:p14="http://schemas.microsoft.com/office/powerpoint/2010/main" val="194306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116632"/>
            <a:ext cx="7453312" cy="93610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Farmakologická protizánětlivá terapie 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/>
            </a:r>
            <a:br>
              <a:rPr lang="cs-CZ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u nádorové kachexie</a:t>
            </a:r>
            <a:endParaRPr lang="cs-CZ" sz="2400" b="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6221" y="1556792"/>
            <a:ext cx="8136259" cy="5040560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Nesteroidní antiflogistika </a:t>
            </a:r>
            <a:r>
              <a:rPr lang="cs-CZ" dirty="0" smtClean="0">
                <a:latin typeface="Arial" charset="0"/>
              </a:rPr>
              <a:t>(NSAID)</a:t>
            </a:r>
          </a:p>
          <a:p>
            <a:pPr marL="704850" lvl="1" indent="-342900">
              <a:spcBef>
                <a:spcPct val="0"/>
              </a:spcBef>
              <a:buClrTx/>
              <a:buFont typeface="Arial" pitchFamily="34" charset="0"/>
              <a:buChar char="‒"/>
            </a:pPr>
            <a:r>
              <a:rPr lang="cs-CZ" sz="2400" dirty="0" err="1">
                <a:latin typeface="Arial" charset="0"/>
              </a:rPr>
              <a:t>celecoxib</a:t>
            </a:r>
            <a:r>
              <a:rPr lang="cs-CZ" sz="2400" dirty="0">
                <a:latin typeface="Arial" charset="0"/>
              </a:rPr>
              <a:t> 200 mg/den 1-2x </a:t>
            </a:r>
            <a:r>
              <a:rPr lang="cs-CZ" sz="2400" dirty="0" smtClean="0">
                <a:latin typeface="Arial" charset="0"/>
              </a:rPr>
              <a:t>denně (</a:t>
            </a:r>
            <a:r>
              <a:rPr lang="cs-CZ" sz="2400" dirty="0" err="1" smtClean="0">
                <a:latin typeface="Arial" charset="0"/>
              </a:rPr>
              <a:t>Rp</a:t>
            </a:r>
            <a:r>
              <a:rPr lang="cs-CZ" sz="2400" dirty="0" smtClean="0">
                <a:latin typeface="Arial" charset="0"/>
              </a:rPr>
              <a:t>. </a:t>
            </a:r>
            <a:r>
              <a:rPr lang="cs-CZ" sz="2400" dirty="0" err="1" smtClean="0">
                <a:latin typeface="Arial" charset="0"/>
              </a:rPr>
              <a:t>rheumatolog</a:t>
            </a:r>
            <a:r>
              <a:rPr lang="cs-CZ" sz="2400" dirty="0" smtClean="0">
                <a:latin typeface="Arial" charset="0"/>
              </a:rPr>
              <a:t>)</a:t>
            </a:r>
            <a:endParaRPr lang="cs-CZ" sz="1400" dirty="0">
              <a:latin typeface="Arial" charset="0"/>
            </a:endParaRPr>
          </a:p>
          <a:p>
            <a:pPr marL="704850" lvl="1" indent="-342900">
              <a:spcBef>
                <a:spcPct val="0"/>
              </a:spcBef>
              <a:buClrTx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ibuprofen 400 mg 2-3x denně</a:t>
            </a:r>
          </a:p>
          <a:p>
            <a:pPr marL="704850" lvl="1" indent="-342900" eaLnBrk="1" hangingPunct="1">
              <a:spcBef>
                <a:spcPct val="0"/>
              </a:spcBef>
              <a:buClrTx/>
              <a:buFont typeface="Arial" pitchFamily="34" charset="0"/>
              <a:buChar char="‒"/>
            </a:pPr>
            <a:r>
              <a:rPr lang="cs-CZ" sz="2400" dirty="0" err="1" smtClean="0">
                <a:latin typeface="Arial" charset="0"/>
              </a:rPr>
              <a:t>indometacin</a:t>
            </a:r>
            <a:r>
              <a:rPr lang="cs-CZ" sz="2400" dirty="0" smtClean="0">
                <a:latin typeface="Arial" charset="0"/>
              </a:rPr>
              <a:t> čípky 2x50 mg</a:t>
            </a:r>
          </a:p>
          <a:p>
            <a:pPr eaLnBrk="1" hangingPunct="1">
              <a:spcBef>
                <a:spcPts val="600"/>
              </a:spcBef>
              <a:buSzPct val="7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Vedlejší účinky / relativní kontraindikace</a:t>
            </a:r>
          </a:p>
          <a:p>
            <a:pPr marL="704850" lvl="1" indent="-342900">
              <a:spcBef>
                <a:spcPct val="0"/>
              </a:spcBef>
              <a:buClrTx/>
              <a:buSzPct val="10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vředová choroba </a:t>
            </a:r>
            <a:r>
              <a:rPr lang="cs-CZ" sz="2400" dirty="0" err="1" smtClean="0">
                <a:latin typeface="Arial" charset="0"/>
              </a:rPr>
              <a:t>gastroduodena</a:t>
            </a:r>
            <a:r>
              <a:rPr lang="cs-CZ" sz="2400" dirty="0" smtClean="0">
                <a:latin typeface="Arial" charset="0"/>
              </a:rPr>
              <a:t> aktivní</a:t>
            </a:r>
          </a:p>
          <a:p>
            <a:pPr marL="704850" lvl="1" indent="-342900">
              <a:spcBef>
                <a:spcPct val="0"/>
              </a:spcBef>
              <a:buClrTx/>
              <a:buSzPct val="10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zhoršení funkce ledvin, renální insuficience</a:t>
            </a:r>
            <a:endParaRPr lang="cs-CZ" sz="2400" dirty="0">
              <a:latin typeface="Arial" charset="0"/>
            </a:endParaRPr>
          </a:p>
          <a:p>
            <a:pPr eaLnBrk="1" hangingPunct="1">
              <a:spcBef>
                <a:spcPts val="600"/>
              </a:spcBef>
              <a:buSzPct val="7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Očekávané příznivé účinky</a:t>
            </a:r>
          </a:p>
          <a:p>
            <a:pPr marL="704850" lvl="1" indent="-342900" eaLnBrk="1" hangingPunct="1">
              <a:spcBef>
                <a:spcPct val="0"/>
              </a:spcBef>
              <a:buClrTx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zmírnění zánětlivé odpovědi, pokles CRP</a:t>
            </a:r>
          </a:p>
          <a:p>
            <a:pPr marL="704850" lvl="1" indent="-342900" eaLnBrk="1" hangingPunct="1">
              <a:spcBef>
                <a:spcPct val="0"/>
              </a:spcBef>
              <a:buClrTx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snížení výdeje energie</a:t>
            </a:r>
          </a:p>
          <a:p>
            <a:pPr marL="704850" lvl="1" indent="-342900" eaLnBrk="1" hangingPunct="1">
              <a:spcBef>
                <a:spcPct val="0"/>
              </a:spcBef>
              <a:buClrTx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zmírnění úbytku (stabilizace) tělesné hmotnosti</a:t>
            </a:r>
          </a:p>
          <a:p>
            <a:pPr marL="704850" lvl="1" indent="-342900">
              <a:spcBef>
                <a:spcPct val="0"/>
              </a:spcBef>
              <a:buClrTx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zmírnění </a:t>
            </a:r>
            <a:r>
              <a:rPr lang="cs-CZ" sz="2400" dirty="0" smtClean="0">
                <a:latin typeface="Arial" charset="0"/>
              </a:rPr>
              <a:t>úbytku svalové hmoty</a:t>
            </a:r>
          </a:p>
        </p:txBody>
      </p:sp>
    </p:spTree>
    <p:extLst>
      <p:ext uri="{BB962C8B-B14F-4D97-AF65-F5344CB8AC3E}">
        <p14:creationId xmlns:p14="http://schemas.microsoft.com/office/powerpoint/2010/main" val="264194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4" descr="526px-Cholecalciferol-3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3850" y="1700213"/>
            <a:ext cx="3344863" cy="3816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-27384"/>
            <a:ext cx="7632848" cy="112474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Vitamín </a:t>
            </a:r>
            <a:r>
              <a:rPr lang="cs-CZ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D </a:t>
            </a:r>
            <a:r>
              <a:rPr lang="cs-CZ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při nádorovém onemocnění</a:t>
            </a:r>
            <a:r>
              <a:rPr lang="cs-CZ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/>
            </a:r>
            <a:br>
              <a:rPr lang="cs-CZ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</a:br>
            <a:r>
              <a:rPr lang="cs-CZ" sz="24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má řadu příznivých účinků</a:t>
            </a:r>
            <a:endParaRPr lang="cs-CZ" sz="2400" b="0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8907" y="2060848"/>
            <a:ext cx="5329237" cy="43910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Vitamín D má funkce i mimo kosterní soustavu</a:t>
            </a:r>
          </a:p>
          <a:p>
            <a:pPr marL="704850" lvl="1" indent="-342900">
              <a:spcBef>
                <a:spcPct val="0"/>
              </a:spcBef>
              <a:buClrTx/>
              <a:buSzPct val="10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vliv na funkci svalu</a:t>
            </a:r>
          </a:p>
          <a:p>
            <a:pPr marL="704850" lvl="1" indent="-342900">
              <a:spcBef>
                <a:spcPct val="0"/>
              </a:spcBef>
              <a:buClrTx/>
              <a:buSzPct val="10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vliv na imunitu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FFCC00"/>
              </a:buClr>
              <a:buSzPct val="75000"/>
              <a:defRPr/>
            </a:pPr>
            <a:endParaRPr lang="cs-CZ" sz="2800" b="1" dirty="0" smtClean="0">
              <a:latin typeface="Arial" charset="0"/>
            </a:endParaRPr>
          </a:p>
          <a:p>
            <a:pPr>
              <a:spcBef>
                <a:spcPct val="0"/>
              </a:spcBef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Deficit vitamínu D se spojuje s</a:t>
            </a:r>
          </a:p>
          <a:p>
            <a:pPr marL="704850" lvl="1" indent="-342900">
              <a:spcBef>
                <a:spcPct val="0"/>
              </a:spcBef>
              <a:buClrTx/>
              <a:buSzPct val="10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více agresívním chováním nádoru</a:t>
            </a:r>
          </a:p>
          <a:p>
            <a:pPr marL="704850" lvl="1" indent="-342900">
              <a:spcBef>
                <a:spcPct val="0"/>
              </a:spcBef>
              <a:buClrTx/>
              <a:buSzPct val="10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kratším přežíváním</a:t>
            </a:r>
          </a:p>
        </p:txBody>
      </p:sp>
      <p:sp>
        <p:nvSpPr>
          <p:cNvPr id="68614" name="Text Box 5"/>
          <p:cNvSpPr txBox="1">
            <a:spLocks noChangeArrowheads="1"/>
          </p:cNvSpPr>
          <p:nvPr/>
        </p:nvSpPr>
        <p:spPr bwMode="auto">
          <a:xfrm>
            <a:off x="5722938" y="5435600"/>
            <a:ext cx="239039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400" b="1" dirty="0"/>
              <a:t>Cholekalciferol</a:t>
            </a:r>
          </a:p>
          <a:p>
            <a:pPr eaLnBrk="1" hangingPunct="1"/>
            <a:r>
              <a:rPr lang="cs-CZ" sz="2400" b="1" dirty="0"/>
              <a:t>vitamín D</a:t>
            </a:r>
            <a:r>
              <a:rPr lang="cs-CZ" sz="2400" b="1" baseline="-25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3890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4" descr="526px-Cholecalciferol-3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67625" y="406400"/>
            <a:ext cx="1008063" cy="1150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7" y="116632"/>
            <a:ext cx="6912767" cy="936104"/>
          </a:xfrm>
        </p:spPr>
        <p:txBody>
          <a:bodyPr/>
          <a:lstStyle/>
          <a:p>
            <a:pPr>
              <a:defRPr/>
            </a:pPr>
            <a:r>
              <a:rPr lang="cs-CZ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Vyšetřování krevní hladiny vitamínu </a:t>
            </a:r>
            <a:r>
              <a:rPr lang="cs-CZ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D </a:t>
            </a:r>
            <a:br>
              <a:rPr lang="cs-CZ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</a:br>
            <a:r>
              <a:rPr lang="cs-CZ" sz="24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při nádorovém onemocnění</a:t>
            </a:r>
            <a:endParaRPr lang="cs-CZ" sz="2400" b="0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628800"/>
            <a:ext cx="8064896" cy="5040559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Standardně se vyšetřuje metabolit 25-OHD</a:t>
            </a:r>
          </a:p>
          <a:p>
            <a:pPr marL="620713" lvl="1" indent="-258763">
              <a:spcBef>
                <a:spcPct val="0"/>
              </a:spcBef>
              <a:buClrTx/>
              <a:buSzPct val="10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je </a:t>
            </a:r>
            <a:r>
              <a:rPr lang="cs-CZ" sz="2400" dirty="0">
                <a:latin typeface="Arial" charset="0"/>
              </a:rPr>
              <a:t>stabilní, </a:t>
            </a:r>
            <a:r>
              <a:rPr lang="cs-CZ" sz="2400" dirty="0" smtClean="0">
                <a:latin typeface="Arial" charset="0"/>
              </a:rPr>
              <a:t>poločas rozpadu 3 týdny</a:t>
            </a:r>
          </a:p>
          <a:p>
            <a:pPr marL="620713" lvl="1" indent="-258763">
              <a:spcBef>
                <a:spcPct val="0"/>
              </a:spcBef>
              <a:buClrTx/>
              <a:buSzPct val="10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má </a:t>
            </a:r>
            <a:r>
              <a:rPr lang="cs-CZ" sz="2400" dirty="0">
                <a:latin typeface="Arial" charset="0"/>
              </a:rPr>
              <a:t>déletrvající výpovědní hodnotu</a:t>
            </a:r>
          </a:p>
          <a:p>
            <a:pPr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Nové hranice pro nedostatek vitamínu D</a:t>
            </a:r>
          </a:p>
          <a:p>
            <a:pPr marL="620713" lvl="1" indent="-258763">
              <a:spcBef>
                <a:spcPct val="0"/>
              </a:spcBef>
              <a:buClrTx/>
              <a:buSzPct val="10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optimální hladina 	75-100 </a:t>
            </a:r>
            <a:r>
              <a:rPr lang="cs-CZ" sz="2400" dirty="0" err="1" smtClean="0">
                <a:latin typeface="Arial" charset="0"/>
              </a:rPr>
              <a:t>nmol</a:t>
            </a:r>
            <a:r>
              <a:rPr lang="cs-CZ" sz="2400" dirty="0" smtClean="0">
                <a:latin typeface="Arial" charset="0"/>
              </a:rPr>
              <a:t>/l</a:t>
            </a:r>
          </a:p>
          <a:p>
            <a:pPr marL="620713" lvl="1" indent="-258763">
              <a:spcBef>
                <a:spcPct val="0"/>
              </a:spcBef>
              <a:buClrTx/>
              <a:buSzPct val="10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insuficience 		50-75 </a:t>
            </a:r>
            <a:r>
              <a:rPr lang="cs-CZ" sz="2400" dirty="0" err="1" smtClean="0">
                <a:latin typeface="Arial" charset="0"/>
              </a:rPr>
              <a:t>nmol</a:t>
            </a:r>
            <a:r>
              <a:rPr lang="cs-CZ" sz="2400" dirty="0" smtClean="0">
                <a:latin typeface="Arial" charset="0"/>
              </a:rPr>
              <a:t>/l</a:t>
            </a:r>
          </a:p>
          <a:p>
            <a:pPr marL="620713" lvl="1" indent="-258763">
              <a:spcBef>
                <a:spcPct val="0"/>
              </a:spcBef>
              <a:buClrTx/>
              <a:buSzPct val="10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deficit 			&lt; 50 </a:t>
            </a:r>
            <a:r>
              <a:rPr lang="cs-CZ" sz="2400" dirty="0" err="1" smtClean="0">
                <a:latin typeface="Arial" charset="0"/>
              </a:rPr>
              <a:t>nmol</a:t>
            </a:r>
            <a:r>
              <a:rPr lang="cs-CZ" sz="2400" dirty="0" smtClean="0">
                <a:latin typeface="Arial" charset="0"/>
              </a:rPr>
              <a:t>/l</a:t>
            </a:r>
          </a:p>
          <a:p>
            <a:pPr marL="620713" lvl="1" indent="-258763">
              <a:spcBef>
                <a:spcPct val="0"/>
              </a:spcBef>
              <a:buClrTx/>
              <a:buSzPct val="10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těžký deficit 		&lt; 25 </a:t>
            </a:r>
            <a:r>
              <a:rPr lang="cs-CZ" sz="2400" dirty="0" err="1" smtClean="0">
                <a:latin typeface="Arial" charset="0"/>
              </a:rPr>
              <a:t>nmol</a:t>
            </a:r>
            <a:r>
              <a:rPr lang="cs-CZ" sz="2400" dirty="0" smtClean="0">
                <a:latin typeface="Arial" charset="0"/>
              </a:rPr>
              <a:t>/l</a:t>
            </a:r>
            <a:endParaRPr lang="cs-CZ" sz="2400" dirty="0">
              <a:latin typeface="Arial" charset="0"/>
            </a:endParaRPr>
          </a:p>
          <a:p>
            <a:pPr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Cílem </a:t>
            </a:r>
            <a:r>
              <a:rPr lang="cs-CZ" sz="2800" b="1" dirty="0" err="1" smtClean="0">
                <a:latin typeface="Arial" charset="0"/>
              </a:rPr>
              <a:t>suplementace</a:t>
            </a:r>
            <a:r>
              <a:rPr lang="cs-CZ" sz="2800" b="1" dirty="0" smtClean="0">
                <a:latin typeface="Arial" charset="0"/>
              </a:rPr>
              <a:t> je </a:t>
            </a:r>
          </a:p>
          <a:p>
            <a:pPr marL="620713" lvl="1" indent="-258763">
              <a:spcBef>
                <a:spcPct val="0"/>
              </a:spcBef>
              <a:buClrTx/>
              <a:buSzPct val="10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podpora svalové hmoty a </a:t>
            </a:r>
            <a:r>
              <a:rPr lang="cs-CZ" sz="2400" dirty="0" smtClean="0">
                <a:latin typeface="Arial" charset="0"/>
              </a:rPr>
              <a:t>imunity</a:t>
            </a:r>
          </a:p>
          <a:p>
            <a:pPr marL="620713" lvl="1" indent="-258763">
              <a:spcBef>
                <a:spcPct val="0"/>
              </a:spcBef>
              <a:buClrTx/>
              <a:buSzPct val="10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zatím není prokázáno zlepšení výsledku onkologické léčby</a:t>
            </a:r>
            <a:endParaRPr lang="cs-CZ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34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4" descr="526px-Cholecalciferol-3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67625" y="406400"/>
            <a:ext cx="1008063" cy="1150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3" y="116632"/>
            <a:ext cx="6912767" cy="936104"/>
          </a:xfrm>
        </p:spPr>
        <p:txBody>
          <a:bodyPr/>
          <a:lstStyle/>
          <a:p>
            <a:pPr>
              <a:defRPr/>
            </a:pPr>
            <a:r>
              <a:rPr lang="cs-CZ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Rychlá </a:t>
            </a:r>
            <a:r>
              <a:rPr lang="cs-CZ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suplementace</a:t>
            </a:r>
            <a:r>
              <a:rPr lang="cs-CZ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 vitamínu </a:t>
            </a:r>
            <a:r>
              <a:rPr lang="cs-CZ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D </a:t>
            </a:r>
            <a:br>
              <a:rPr lang="cs-CZ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</a:br>
            <a:r>
              <a:rPr lang="cs-CZ" sz="2400" b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při nádorovém onemocnění</a:t>
            </a:r>
            <a:endParaRPr lang="cs-CZ" sz="2400" b="0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1700809"/>
            <a:ext cx="7992888" cy="4752527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>
                <a:latin typeface="Arial" charset="0"/>
              </a:rPr>
              <a:t>Vyžaduje použít zvýšené dávkování</a:t>
            </a:r>
          </a:p>
          <a:p>
            <a:pPr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err="1" smtClean="0">
                <a:latin typeface="Arial" charset="0"/>
              </a:rPr>
              <a:t>Vigantol</a:t>
            </a:r>
            <a:r>
              <a:rPr lang="cs-CZ" sz="2800" b="1" dirty="0" smtClean="0">
                <a:latin typeface="Arial" charset="0"/>
              </a:rPr>
              <a:t> 1 kapka = 500 IU = 12,5 </a:t>
            </a:r>
            <a:r>
              <a:rPr lang="cs-CZ" sz="2800" b="1" dirty="0" smtClean="0">
                <a:latin typeface="Symbol" pitchFamily="18" charset="2"/>
              </a:rPr>
              <a:t>m</a:t>
            </a:r>
            <a:r>
              <a:rPr lang="cs-CZ" sz="2800" b="1" dirty="0" smtClean="0">
                <a:latin typeface="Arial" charset="0"/>
              </a:rPr>
              <a:t>g vit. D</a:t>
            </a:r>
            <a:r>
              <a:rPr lang="cs-CZ" sz="2800" b="1" baseline="-25000" dirty="0" smtClean="0">
                <a:latin typeface="Arial" charset="0"/>
              </a:rPr>
              <a:t>3</a:t>
            </a:r>
          </a:p>
          <a:p>
            <a:pPr marL="620713" lvl="1" indent="-258763">
              <a:spcBef>
                <a:spcPct val="0"/>
              </a:spcBef>
              <a:buClrTx/>
              <a:buSzPct val="10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10 kapek = 5.000 IU = 125 </a:t>
            </a:r>
            <a:r>
              <a:rPr lang="cs-CZ" sz="2400" dirty="0">
                <a:latin typeface="Symbol" pitchFamily="18" charset="2"/>
              </a:rPr>
              <a:t>m</a:t>
            </a:r>
            <a:r>
              <a:rPr lang="cs-CZ" sz="2400" dirty="0">
                <a:latin typeface="Arial" charset="0"/>
              </a:rPr>
              <a:t>g</a:t>
            </a:r>
          </a:p>
          <a:p>
            <a:pPr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Rychlá </a:t>
            </a:r>
            <a:r>
              <a:rPr lang="cs-CZ" sz="2800" b="1" dirty="0" err="1" smtClean="0">
                <a:latin typeface="Arial" charset="0"/>
              </a:rPr>
              <a:t>suplementace</a:t>
            </a:r>
            <a:r>
              <a:rPr lang="cs-CZ" sz="2800" b="1" dirty="0" smtClean="0">
                <a:latin typeface="Arial" charset="0"/>
              </a:rPr>
              <a:t> </a:t>
            </a:r>
          </a:p>
          <a:p>
            <a:pPr marL="620713" lvl="1" indent="-258763">
              <a:spcBef>
                <a:spcPct val="0"/>
              </a:spcBef>
              <a:buClrTx/>
              <a:buSzPct val="100000"/>
              <a:buFont typeface="Arial" pitchFamily="34" charset="0"/>
              <a:buChar char="‒"/>
              <a:defRPr/>
            </a:pPr>
            <a:r>
              <a:rPr lang="cs-CZ" sz="2400" dirty="0" err="1">
                <a:latin typeface="Arial" charset="0"/>
              </a:rPr>
              <a:t>Vigantol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smtClean="0">
                <a:latin typeface="Arial" charset="0"/>
              </a:rPr>
              <a:t>10 kap./den 2 měsíce, pak 5 kapek/den</a:t>
            </a:r>
          </a:p>
          <a:p>
            <a:pPr marL="620713" lvl="1" indent="-258763">
              <a:spcBef>
                <a:spcPct val="0"/>
              </a:spcBef>
              <a:buClrTx/>
              <a:buSzPct val="10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týdenní dávku lze podávat naráz, nebo na 2-3 části</a:t>
            </a:r>
            <a:endParaRPr lang="cs-CZ" sz="2400" dirty="0">
              <a:latin typeface="Arial" charset="0"/>
            </a:endParaRPr>
          </a:p>
          <a:p>
            <a:pPr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Riziko </a:t>
            </a:r>
            <a:r>
              <a:rPr lang="cs-CZ" sz="2800" b="1" dirty="0">
                <a:latin typeface="Arial" charset="0"/>
              </a:rPr>
              <a:t>předávkování je nízké</a:t>
            </a:r>
          </a:p>
          <a:p>
            <a:pPr marL="620713" lvl="1" indent="-258763">
              <a:spcBef>
                <a:spcPct val="0"/>
              </a:spcBef>
              <a:buClrTx/>
              <a:buSzPct val="100000"/>
              <a:buFont typeface="Arial" pitchFamily="34" charset="0"/>
              <a:buChar char="‒"/>
              <a:defRPr/>
            </a:pPr>
            <a:r>
              <a:rPr lang="cs-CZ" sz="2400" dirty="0" err="1">
                <a:latin typeface="Arial" charset="0"/>
              </a:rPr>
              <a:t>hyperkalcémie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smtClean="0">
                <a:latin typeface="Arial" charset="0"/>
              </a:rPr>
              <a:t>až </a:t>
            </a:r>
            <a:r>
              <a:rPr lang="cs-CZ" sz="2400" dirty="0">
                <a:latin typeface="Arial" charset="0"/>
              </a:rPr>
              <a:t>při </a:t>
            </a:r>
            <a:r>
              <a:rPr lang="cs-CZ" sz="2400" dirty="0" smtClean="0">
                <a:latin typeface="Arial" charset="0"/>
              </a:rPr>
              <a:t>dávkách &gt; </a:t>
            </a:r>
            <a:r>
              <a:rPr lang="cs-CZ" sz="2400" dirty="0">
                <a:latin typeface="Arial" charset="0"/>
              </a:rPr>
              <a:t>10.000 </a:t>
            </a:r>
            <a:r>
              <a:rPr lang="cs-CZ" sz="2400" dirty="0" smtClean="0">
                <a:latin typeface="Arial" charset="0"/>
              </a:rPr>
              <a:t>IU/den</a:t>
            </a:r>
            <a:endParaRPr lang="cs-CZ" sz="2400" dirty="0">
              <a:latin typeface="Arial" charset="0"/>
            </a:endParaRPr>
          </a:p>
          <a:p>
            <a:pPr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Příznaky </a:t>
            </a:r>
            <a:r>
              <a:rPr lang="cs-CZ" sz="2800" b="1" dirty="0" err="1" smtClean="0">
                <a:latin typeface="Arial" charset="0"/>
              </a:rPr>
              <a:t>hyperkalcémie</a:t>
            </a:r>
            <a:endParaRPr lang="cs-CZ" sz="2800" b="1" dirty="0" smtClean="0">
              <a:latin typeface="Arial" charset="0"/>
            </a:endParaRPr>
          </a:p>
          <a:p>
            <a:pPr marL="620713" lvl="1" indent="-258763">
              <a:spcBef>
                <a:spcPct val="0"/>
              </a:spcBef>
              <a:buClrTx/>
              <a:buSzPct val="10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zvracení, </a:t>
            </a:r>
            <a:r>
              <a:rPr lang="cs-CZ" sz="2400" dirty="0" smtClean="0">
                <a:latin typeface="Arial" charset="0"/>
              </a:rPr>
              <a:t>nechutenství</a:t>
            </a:r>
            <a:r>
              <a:rPr lang="cs-CZ" sz="2400" dirty="0">
                <a:latin typeface="Arial" charset="0"/>
              </a:rPr>
              <a:t>, dehydratace, </a:t>
            </a:r>
            <a:r>
              <a:rPr lang="cs-CZ" sz="2400" dirty="0" smtClean="0">
                <a:latin typeface="Arial" charset="0"/>
              </a:rPr>
              <a:t>zácpa</a:t>
            </a:r>
          </a:p>
          <a:p>
            <a:pPr marL="620713" lvl="1" indent="-258763">
              <a:spcBef>
                <a:spcPct val="0"/>
              </a:spcBef>
              <a:buClrTx/>
              <a:buSzPct val="10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zmatenost </a:t>
            </a:r>
            <a:endParaRPr lang="cs-CZ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05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827584" y="116632"/>
            <a:ext cx="7704856" cy="936104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Suplementace</a:t>
            </a:r>
            <a: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31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selénu</a:t>
            </a:r>
            <a: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při nádorovém onemocnění</a:t>
            </a:r>
            <a:endParaRPr lang="en-US" sz="2700" b="0" i="1" baseline="30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395536" y="1628800"/>
            <a:ext cx="8424936" cy="504056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SzPct val="70000"/>
              <a:buFont typeface="Wingdings" pitchFamily="2" charset="2"/>
              <a:buChar char="n"/>
            </a:pPr>
            <a:r>
              <a:rPr lang="cs-CZ" sz="2800" b="1" dirty="0" smtClean="0"/>
              <a:t>Deficit </a:t>
            </a:r>
            <a:r>
              <a:rPr lang="cs-CZ" sz="2800" b="1" dirty="0" err="1" smtClean="0"/>
              <a:t>selénu</a:t>
            </a:r>
            <a:r>
              <a:rPr lang="cs-CZ" sz="2800" b="1" dirty="0" smtClean="0"/>
              <a:t> snižuje antioxidační obranu</a:t>
            </a:r>
            <a:endParaRPr lang="cs-CZ" sz="2800" b="1" dirty="0"/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/>
              <a:t>zvýšené riziko poškození zdravých tkání chemoterapií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err="1" smtClean="0"/>
              <a:t>selén</a:t>
            </a:r>
            <a:r>
              <a:rPr lang="cs-CZ" sz="2400" dirty="0" smtClean="0"/>
              <a:t> je potřebný pro adekvátní imunitu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/>
              <a:t>deficit </a:t>
            </a:r>
            <a:r>
              <a:rPr lang="cs-CZ" sz="2400" dirty="0" err="1" smtClean="0"/>
              <a:t>selénu</a:t>
            </a:r>
            <a:r>
              <a:rPr lang="cs-CZ" sz="2400" dirty="0" smtClean="0"/>
              <a:t> u onkologických pacientů 30-70 %</a:t>
            </a:r>
            <a:endParaRPr lang="cs-CZ" sz="2400" dirty="0"/>
          </a:p>
          <a:p>
            <a:pPr>
              <a:spcBef>
                <a:spcPts val="600"/>
              </a:spcBef>
              <a:buSzPct val="70000"/>
              <a:buFont typeface="Wingdings" pitchFamily="2" charset="2"/>
              <a:buChar char="n"/>
            </a:pPr>
            <a:r>
              <a:rPr lang="cs-CZ" sz="2800" b="1" dirty="0"/>
              <a:t>Hladina </a:t>
            </a:r>
            <a:r>
              <a:rPr lang="cs-CZ" sz="2800" b="1" dirty="0" err="1"/>
              <a:t>selénu</a:t>
            </a:r>
            <a:r>
              <a:rPr lang="cs-CZ" sz="2800" b="1" dirty="0"/>
              <a:t> v krvi</a:t>
            </a:r>
          </a:p>
          <a:p>
            <a:pPr marL="620713" lvl="1" indent="-258763">
              <a:spcBef>
                <a:spcPts val="0"/>
              </a:spcBef>
              <a:buSzPct val="70000"/>
            </a:pPr>
            <a:r>
              <a:rPr lang="cs-CZ" sz="2400" dirty="0"/>
              <a:t>normální rozmezí </a:t>
            </a:r>
            <a:r>
              <a:rPr lang="cs-CZ" sz="2400" dirty="0" smtClean="0"/>
              <a:t>(dle laboratoře) </a:t>
            </a:r>
            <a:r>
              <a:rPr lang="cs-CZ" sz="2400" dirty="0"/>
              <a:t>	0,7-1,2 </a:t>
            </a:r>
            <a:r>
              <a:rPr lang="cs-CZ" sz="2400" dirty="0" err="1">
                <a:latin typeface="Symbol" pitchFamily="18" charset="2"/>
              </a:rPr>
              <a:t>m</a:t>
            </a:r>
            <a:r>
              <a:rPr lang="cs-CZ" sz="2400" dirty="0" err="1"/>
              <a:t>mol</a:t>
            </a:r>
            <a:r>
              <a:rPr lang="cs-CZ" sz="2400" dirty="0"/>
              <a:t>/l</a:t>
            </a:r>
          </a:p>
          <a:p>
            <a:pPr marL="620713" lvl="1" indent="-258763">
              <a:spcBef>
                <a:spcPts val="0"/>
              </a:spcBef>
              <a:buSzPct val="70000"/>
            </a:pPr>
            <a:r>
              <a:rPr lang="cs-CZ" sz="2400" dirty="0"/>
              <a:t>optimální hladina </a:t>
            </a:r>
            <a:r>
              <a:rPr lang="cs-CZ" sz="2400" dirty="0" err="1"/>
              <a:t>selénu</a:t>
            </a:r>
            <a:r>
              <a:rPr lang="cs-CZ" sz="2400" dirty="0"/>
              <a:t> je spíše 	1,1-1,5 </a:t>
            </a:r>
            <a:r>
              <a:rPr lang="cs-CZ" sz="2400" dirty="0" err="1">
                <a:latin typeface="Symbol" pitchFamily="18" charset="2"/>
              </a:rPr>
              <a:t>m</a:t>
            </a:r>
            <a:r>
              <a:rPr lang="cs-CZ" sz="2400" dirty="0" err="1"/>
              <a:t>mol</a:t>
            </a:r>
            <a:r>
              <a:rPr lang="cs-CZ" sz="2400" dirty="0"/>
              <a:t>/l</a:t>
            </a:r>
          </a:p>
          <a:p>
            <a:pPr marL="762000" lvl="2" indent="0">
              <a:spcBef>
                <a:spcPts val="0"/>
              </a:spcBef>
              <a:buSzPct val="70000"/>
              <a:buNone/>
            </a:pPr>
            <a:r>
              <a:rPr lang="cs-CZ" sz="2200" dirty="0"/>
              <a:t>podle aktivity </a:t>
            </a:r>
            <a:r>
              <a:rPr lang="cs-CZ" sz="2200" dirty="0" err="1"/>
              <a:t>selenoenzymů</a:t>
            </a:r>
            <a:endParaRPr lang="cs-CZ" sz="2200" dirty="0"/>
          </a:p>
          <a:p>
            <a:pPr>
              <a:spcBef>
                <a:spcPts val="600"/>
              </a:spcBef>
              <a:buSzPct val="70000"/>
              <a:buFont typeface="Wingdings" pitchFamily="2" charset="2"/>
              <a:buChar char="n"/>
            </a:pPr>
            <a:r>
              <a:rPr lang="cs-CZ" sz="2800" b="1" dirty="0" err="1" smtClean="0"/>
              <a:t>Suplementace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selénu</a:t>
            </a:r>
            <a:r>
              <a:rPr lang="cs-CZ" sz="2800" b="1" dirty="0" smtClean="0"/>
              <a:t> v onkologii</a:t>
            </a:r>
          </a:p>
          <a:p>
            <a:pPr marL="620713" lvl="1" indent="-258763">
              <a:spcBef>
                <a:spcPts val="0"/>
              </a:spcBef>
              <a:buSzPct val="70000"/>
            </a:pPr>
            <a:r>
              <a:rPr lang="cs-CZ" sz="2400" dirty="0" smtClean="0"/>
              <a:t>vyšší obsah Se ve stravě: rybí maso, vaječný žloutek</a:t>
            </a:r>
          </a:p>
          <a:p>
            <a:pPr marL="620713" lvl="1" indent="-258763">
              <a:spcBef>
                <a:spcPts val="0"/>
              </a:spcBef>
              <a:buSzPct val="70000"/>
            </a:pPr>
            <a:r>
              <a:rPr lang="cs-CZ" sz="2400" dirty="0" smtClean="0"/>
              <a:t>Selén tablety v denní dávce 100-200 </a:t>
            </a:r>
            <a:r>
              <a:rPr lang="cs-CZ" sz="2400" dirty="0" smtClean="0">
                <a:latin typeface="Symbol" pitchFamily="18" charset="2"/>
              </a:rPr>
              <a:t>m</a:t>
            </a:r>
            <a:r>
              <a:rPr lang="cs-CZ" sz="2400" dirty="0" smtClean="0"/>
              <a:t>g je bezpečný</a:t>
            </a:r>
          </a:p>
          <a:p>
            <a:pPr marL="620713" lvl="1" indent="-258763">
              <a:spcBef>
                <a:spcPts val="0"/>
              </a:spcBef>
              <a:buSzPct val="70000"/>
            </a:pPr>
            <a:r>
              <a:rPr lang="cs-CZ" sz="2400" dirty="0" smtClean="0"/>
              <a:t>neměl by se podávat v průběhu radioterapie</a:t>
            </a:r>
            <a:endParaRPr lang="cs-CZ" sz="2400" dirty="0"/>
          </a:p>
          <a:p>
            <a:pPr marL="220663" indent="-258763">
              <a:spcBef>
                <a:spcPts val="0"/>
              </a:spcBef>
              <a:buSzPct val="70000"/>
            </a:pPr>
            <a:endParaRPr lang="cs-CZ" sz="2800" dirty="0"/>
          </a:p>
          <a:p>
            <a:pPr marL="620713" lvl="1" indent="-258763">
              <a:spcBef>
                <a:spcPts val="0"/>
              </a:spcBef>
              <a:buSzPct val="70000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7693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4581128"/>
            <a:ext cx="9144000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Zaoblený obdélník 39"/>
          <p:cNvSpPr/>
          <p:nvPr/>
        </p:nvSpPr>
        <p:spPr>
          <a:xfrm>
            <a:off x="3323847" y="2038788"/>
            <a:ext cx="2472289" cy="31683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Potlačení </a:t>
            </a:r>
          </a:p>
          <a:p>
            <a:pPr algn="ctr"/>
            <a:r>
              <a:rPr lang="cs-C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růstu nádoru</a:t>
            </a:r>
          </a:p>
          <a:p>
            <a:pPr algn="ctr"/>
            <a:endParaRPr lang="cs-CZ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Protinádorová léčba</a:t>
            </a:r>
            <a:endParaRPr lang="cs-CZ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4860032" y="1124745"/>
            <a:ext cx="3317722" cy="9860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Léčba anorexie</a:t>
            </a:r>
            <a:endParaRPr lang="cs-CZ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Zaoblený obdélník 19"/>
          <p:cNvSpPr/>
          <p:nvPr/>
        </p:nvSpPr>
        <p:spPr>
          <a:xfrm>
            <a:off x="5696254" y="3789041"/>
            <a:ext cx="2980201" cy="9860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Anabolická</a:t>
            </a:r>
            <a:endParaRPr lang="cs-CZ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utriční terapie</a:t>
            </a:r>
          </a:p>
        </p:txBody>
      </p:sp>
      <p:sp>
        <p:nvSpPr>
          <p:cNvPr id="21" name="Zaoblený obdélník 20"/>
          <p:cNvSpPr/>
          <p:nvPr/>
        </p:nvSpPr>
        <p:spPr>
          <a:xfrm>
            <a:off x="827584" y="5157193"/>
            <a:ext cx="3312368" cy="9860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Cvičení aerobní</a:t>
            </a:r>
          </a:p>
          <a:p>
            <a:pPr algn="ctr"/>
            <a:r>
              <a:rPr lang="cs-C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svalová výkonnost</a:t>
            </a:r>
            <a:endParaRPr lang="cs-CZ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Zaoblený obdélník 21"/>
          <p:cNvSpPr/>
          <p:nvPr/>
        </p:nvSpPr>
        <p:spPr>
          <a:xfrm>
            <a:off x="5696253" y="2470836"/>
            <a:ext cx="2980201" cy="9860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Antikatabolická</a:t>
            </a:r>
            <a:endParaRPr lang="cs-CZ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utriční terapie</a:t>
            </a:r>
          </a:p>
        </p:txBody>
      </p:sp>
      <p:sp>
        <p:nvSpPr>
          <p:cNvPr id="25" name="Zaoblený obdélník 24"/>
          <p:cNvSpPr/>
          <p:nvPr/>
        </p:nvSpPr>
        <p:spPr>
          <a:xfrm>
            <a:off x="467544" y="3861048"/>
            <a:ext cx="2980201" cy="986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Anabolická</a:t>
            </a:r>
            <a:endParaRPr lang="cs-CZ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farmakoterapie</a:t>
            </a:r>
          </a:p>
        </p:txBody>
      </p:sp>
      <p:sp>
        <p:nvSpPr>
          <p:cNvPr id="26" name="Zaoblený obdélník 25"/>
          <p:cNvSpPr/>
          <p:nvPr/>
        </p:nvSpPr>
        <p:spPr>
          <a:xfrm>
            <a:off x="4932040" y="5157193"/>
            <a:ext cx="3312368" cy="9860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Cvičení rezistenční</a:t>
            </a:r>
          </a:p>
          <a:p>
            <a:pPr algn="ctr"/>
            <a:r>
              <a:rPr lang="cs-C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svalová síla</a:t>
            </a:r>
            <a:endParaRPr lang="cs-CZ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Zaoblený obdélník 26"/>
          <p:cNvSpPr/>
          <p:nvPr/>
        </p:nvSpPr>
        <p:spPr>
          <a:xfrm>
            <a:off x="467544" y="2492897"/>
            <a:ext cx="2980201" cy="9860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Antikatabolická</a:t>
            </a:r>
            <a:endParaRPr lang="cs-CZ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farmakoterapie</a:t>
            </a:r>
          </a:p>
        </p:txBody>
      </p:sp>
      <p:sp>
        <p:nvSpPr>
          <p:cNvPr id="51" name="Zaoblený obdélník 50"/>
          <p:cNvSpPr/>
          <p:nvPr/>
        </p:nvSpPr>
        <p:spPr>
          <a:xfrm>
            <a:off x="827584" y="1124744"/>
            <a:ext cx="3312368" cy="9860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Léčba symptomů</a:t>
            </a:r>
          </a:p>
          <a:p>
            <a:pPr algn="ctr"/>
            <a:r>
              <a:rPr lang="cs-C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bolest, </a:t>
            </a:r>
            <a:r>
              <a:rPr lang="cs-CZ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nausea</a:t>
            </a:r>
            <a:r>
              <a:rPr lang="cs-C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průjem</a:t>
            </a:r>
            <a:endParaRPr lang="cs-CZ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331640" y="188640"/>
            <a:ext cx="6380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Komplexní léčba nádorové kachexie</a:t>
            </a:r>
          </a:p>
        </p:txBody>
      </p:sp>
    </p:spTree>
    <p:extLst>
      <p:ext uri="{BB962C8B-B14F-4D97-AF65-F5344CB8AC3E}">
        <p14:creationId xmlns:p14="http://schemas.microsoft.com/office/powerpoint/2010/main" val="42093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827584" y="116632"/>
            <a:ext cx="8208912" cy="936104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Potenciální příznivé metabolické účinky </a:t>
            </a:r>
            <a:b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nutriční </a:t>
            </a: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podpory, prokázané v preklinických studiích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467544" y="1772816"/>
            <a:ext cx="7992888" cy="468052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SzPct val="70000"/>
              <a:buFont typeface="Wingdings" pitchFamily="2" charset="2"/>
              <a:buChar char="n"/>
            </a:pPr>
            <a:r>
              <a:rPr lang="cs-CZ" sz="2800" b="1" dirty="0"/>
              <a:t>P</a:t>
            </a:r>
            <a:r>
              <a:rPr lang="cs-CZ" sz="2800" b="1" dirty="0" smtClean="0"/>
              <a:t>otlačení aberantního zánětu </a:t>
            </a:r>
          </a:p>
          <a:p>
            <a:pPr marL="620713" lvl="1" indent="-258763">
              <a:spcBef>
                <a:spcPts val="0"/>
              </a:spcBef>
              <a:buSzPct val="100000"/>
              <a:buFont typeface="Arial" pitchFamily="34" charset="0"/>
              <a:buChar char="‒"/>
            </a:pPr>
            <a:r>
              <a:rPr lang="cs-CZ" sz="2400" dirty="0"/>
              <a:t>může potlačovat i růst </a:t>
            </a:r>
            <a:r>
              <a:rPr lang="cs-CZ" sz="2400" dirty="0" smtClean="0"/>
              <a:t>a metastazování nádoru</a:t>
            </a:r>
            <a:endParaRPr lang="cs-CZ" sz="2400" dirty="0"/>
          </a:p>
          <a:p>
            <a:pPr>
              <a:spcBef>
                <a:spcPts val="600"/>
              </a:spcBef>
              <a:buSzPct val="70000"/>
              <a:buFont typeface="Wingdings" pitchFamily="2" charset="2"/>
              <a:buChar char="n"/>
            </a:pPr>
            <a:r>
              <a:rPr lang="cs-CZ" sz="2800" b="1" dirty="0" smtClean="0"/>
              <a:t>Zmírnění insulinové rezistence</a:t>
            </a:r>
          </a:p>
          <a:p>
            <a:pPr marL="620713" lvl="1" indent="-258763">
              <a:spcBef>
                <a:spcPts val="0"/>
              </a:spcBef>
              <a:buSzPct val="100000"/>
              <a:buFont typeface="Arial" pitchFamily="34" charset="0"/>
              <a:buChar char="‒"/>
            </a:pPr>
            <a:r>
              <a:rPr lang="cs-CZ" sz="2400" dirty="0"/>
              <a:t>snižuje výskyt komplikací po operaci</a:t>
            </a:r>
          </a:p>
          <a:p>
            <a:pPr>
              <a:spcBef>
                <a:spcPts val="600"/>
              </a:spcBef>
              <a:buSzPct val="70000"/>
              <a:buFont typeface="Wingdings" pitchFamily="2" charset="2"/>
              <a:buChar char="n"/>
            </a:pPr>
            <a:r>
              <a:rPr lang="cs-CZ" sz="2800" b="1" dirty="0" smtClean="0"/>
              <a:t>Zmírnění katabolismu</a:t>
            </a:r>
            <a:endParaRPr lang="cs-CZ" sz="2800" dirty="0" smtClean="0"/>
          </a:p>
          <a:p>
            <a:pPr>
              <a:spcBef>
                <a:spcPts val="600"/>
              </a:spcBef>
              <a:buSzPct val="70000"/>
              <a:buFont typeface="Wingdings" pitchFamily="2" charset="2"/>
              <a:buChar char="n"/>
            </a:pPr>
            <a:r>
              <a:rPr lang="cs-CZ" sz="2800" b="1" dirty="0"/>
              <a:t>P</a:t>
            </a:r>
            <a:r>
              <a:rPr lang="cs-CZ" sz="2800" b="1" dirty="0" smtClean="0"/>
              <a:t>odpora anabolismu</a:t>
            </a:r>
            <a:endParaRPr lang="cs-CZ" sz="2800" dirty="0" smtClean="0"/>
          </a:p>
          <a:p>
            <a:pPr>
              <a:spcBef>
                <a:spcPts val="600"/>
              </a:spcBef>
              <a:buSzPct val="70000"/>
              <a:buFont typeface="Wingdings" pitchFamily="2" charset="2"/>
              <a:buChar char="n"/>
            </a:pPr>
            <a:r>
              <a:rPr lang="cs-CZ" sz="2800" b="1" dirty="0"/>
              <a:t>A</a:t>
            </a:r>
            <a:r>
              <a:rPr lang="cs-CZ" sz="2800" b="1" dirty="0" smtClean="0"/>
              <a:t>ntioxidační působení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/>
              <a:t>může zmírnit poškození zdravých tkání chemoterapii</a:t>
            </a:r>
          </a:p>
          <a:p>
            <a:pPr>
              <a:spcBef>
                <a:spcPts val="600"/>
              </a:spcBef>
              <a:buSzPct val="70000"/>
              <a:buFont typeface="Wingdings" pitchFamily="2" charset="2"/>
              <a:buChar char="n"/>
            </a:pPr>
            <a:r>
              <a:rPr lang="cs-CZ" sz="2800" b="1" dirty="0"/>
              <a:t>P</a:t>
            </a:r>
            <a:r>
              <a:rPr lang="cs-CZ" sz="2800" b="1" dirty="0" smtClean="0"/>
              <a:t>odpora imunity, </a:t>
            </a:r>
            <a:r>
              <a:rPr lang="cs-CZ" sz="2800" b="1" dirty="0" err="1" smtClean="0"/>
              <a:t>imunomodulace</a:t>
            </a:r>
            <a:endParaRPr lang="cs-CZ" sz="2800" b="1" dirty="0" smtClean="0"/>
          </a:p>
          <a:p>
            <a:pPr marL="620713" lvl="1" indent="-258763">
              <a:spcBef>
                <a:spcPts val="0"/>
              </a:spcBef>
              <a:buClrTx/>
              <a:buSzPct val="100000"/>
              <a:buFont typeface="Arial" pitchFamily="34" charset="0"/>
              <a:buChar char="‒"/>
            </a:pPr>
            <a:r>
              <a:rPr lang="cs-CZ" sz="2400" dirty="0"/>
              <a:t>může podporovat také protinádorovou imunitu</a:t>
            </a:r>
          </a:p>
          <a:p>
            <a:pPr>
              <a:spcBef>
                <a:spcPts val="0"/>
              </a:spcBef>
            </a:pP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41286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4581128"/>
            <a:ext cx="9144000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Zaoblený obdélník 39"/>
          <p:cNvSpPr/>
          <p:nvPr/>
        </p:nvSpPr>
        <p:spPr>
          <a:xfrm>
            <a:off x="3323847" y="2038788"/>
            <a:ext cx="2472289" cy="31683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Potlačení </a:t>
            </a:r>
          </a:p>
          <a:p>
            <a:pPr algn="ctr"/>
            <a:r>
              <a:rPr lang="cs-C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růstu nádoru</a:t>
            </a:r>
          </a:p>
          <a:p>
            <a:pPr algn="ctr"/>
            <a:endParaRPr lang="cs-CZ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Protinádorová léčba</a:t>
            </a:r>
            <a:endParaRPr lang="cs-CZ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4860032" y="1124745"/>
            <a:ext cx="3317722" cy="9860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Léčba anorexie</a:t>
            </a:r>
            <a:endParaRPr lang="cs-CZ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Zaoblený obdélník 19"/>
          <p:cNvSpPr/>
          <p:nvPr/>
        </p:nvSpPr>
        <p:spPr>
          <a:xfrm>
            <a:off x="5696254" y="3789041"/>
            <a:ext cx="2980201" cy="98605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Anabolická</a:t>
            </a:r>
            <a:endParaRPr lang="cs-CZ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utriční terapie</a:t>
            </a:r>
          </a:p>
        </p:txBody>
      </p:sp>
      <p:sp>
        <p:nvSpPr>
          <p:cNvPr id="21" name="Zaoblený obdélník 20"/>
          <p:cNvSpPr/>
          <p:nvPr/>
        </p:nvSpPr>
        <p:spPr>
          <a:xfrm>
            <a:off x="827584" y="5157193"/>
            <a:ext cx="3312368" cy="9860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Cvičení aerobní</a:t>
            </a:r>
          </a:p>
          <a:p>
            <a:pPr algn="ctr"/>
            <a:r>
              <a:rPr lang="cs-C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svalová výkonnost</a:t>
            </a:r>
            <a:endParaRPr lang="cs-CZ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Zaoblený obdélník 21"/>
          <p:cNvSpPr/>
          <p:nvPr/>
        </p:nvSpPr>
        <p:spPr>
          <a:xfrm>
            <a:off x="5696253" y="2470836"/>
            <a:ext cx="2980201" cy="98605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Antikatabolická</a:t>
            </a:r>
            <a:endParaRPr lang="cs-CZ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utriční terapie</a:t>
            </a:r>
          </a:p>
        </p:txBody>
      </p:sp>
      <p:sp>
        <p:nvSpPr>
          <p:cNvPr id="25" name="Zaoblený obdélník 24"/>
          <p:cNvSpPr/>
          <p:nvPr/>
        </p:nvSpPr>
        <p:spPr>
          <a:xfrm>
            <a:off x="467544" y="3861048"/>
            <a:ext cx="2980201" cy="9860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Anabolická</a:t>
            </a:r>
            <a:endParaRPr lang="cs-CZ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farmakoterapie</a:t>
            </a:r>
          </a:p>
        </p:txBody>
      </p:sp>
      <p:sp>
        <p:nvSpPr>
          <p:cNvPr id="26" name="Zaoblený obdélník 25"/>
          <p:cNvSpPr/>
          <p:nvPr/>
        </p:nvSpPr>
        <p:spPr>
          <a:xfrm>
            <a:off x="4932040" y="5157193"/>
            <a:ext cx="3312368" cy="9860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Cvičení rezistenční</a:t>
            </a:r>
          </a:p>
          <a:p>
            <a:pPr algn="ctr"/>
            <a:r>
              <a:rPr lang="cs-C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svalová síla</a:t>
            </a:r>
            <a:endParaRPr lang="cs-CZ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Zaoblený obdélník 26"/>
          <p:cNvSpPr/>
          <p:nvPr/>
        </p:nvSpPr>
        <p:spPr>
          <a:xfrm>
            <a:off x="467544" y="2492897"/>
            <a:ext cx="2980201" cy="9860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Antikatabolická</a:t>
            </a:r>
            <a:endParaRPr lang="cs-CZ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farmakoterapie</a:t>
            </a:r>
          </a:p>
        </p:txBody>
      </p:sp>
      <p:sp>
        <p:nvSpPr>
          <p:cNvPr id="51" name="Zaoblený obdélník 50"/>
          <p:cNvSpPr/>
          <p:nvPr/>
        </p:nvSpPr>
        <p:spPr>
          <a:xfrm>
            <a:off x="827584" y="1124744"/>
            <a:ext cx="3312368" cy="9860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Léčba symptomů</a:t>
            </a:r>
          </a:p>
          <a:p>
            <a:pPr algn="ctr"/>
            <a:r>
              <a:rPr lang="cs-C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bolest, </a:t>
            </a:r>
            <a:r>
              <a:rPr lang="cs-CZ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nausea</a:t>
            </a:r>
            <a:r>
              <a:rPr lang="cs-C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průjem</a:t>
            </a:r>
            <a:endParaRPr lang="cs-CZ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331640" y="188640"/>
            <a:ext cx="6380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Komplexní léčba nádorové kachexie</a:t>
            </a:r>
          </a:p>
        </p:txBody>
      </p:sp>
    </p:spTree>
    <p:extLst>
      <p:ext uri="{BB962C8B-B14F-4D97-AF65-F5344CB8AC3E}">
        <p14:creationId xmlns:p14="http://schemas.microsoft.com/office/powerpoint/2010/main" val="63091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683568" y="-27384"/>
            <a:ext cx="8280920" cy="108012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Probíhající klinická studie MENAC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ulticentrická otevřená randomizovaná klinická studie f III</a:t>
            </a:r>
            <a:endParaRPr lang="en-US" sz="24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683568" y="1628800"/>
            <a:ext cx="7632848" cy="432048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cs-CZ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ultimodal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cs-CZ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xercize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utrition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cs-CZ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nti-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inflammtarory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medication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cs-CZ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cs-CZ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achexia</a:t>
            </a:r>
            <a:endParaRPr lang="cs-CZ" b="1" dirty="0" smtClean="0"/>
          </a:p>
          <a:p>
            <a:pPr>
              <a:spcBef>
                <a:spcPts val="1800"/>
              </a:spcBef>
              <a:buSzPct val="70000"/>
              <a:buFont typeface="Wingdings" pitchFamily="2" charset="2"/>
              <a:buChar char="n"/>
            </a:pPr>
            <a:r>
              <a:rPr lang="cs-CZ" b="1" dirty="0" smtClean="0"/>
              <a:t>Termín  2015 - 31.12. 2020</a:t>
            </a:r>
          </a:p>
          <a:p>
            <a:pPr>
              <a:spcBef>
                <a:spcPts val="600"/>
              </a:spcBef>
              <a:buSzPct val="70000"/>
              <a:buFont typeface="Wingdings" pitchFamily="2" charset="2"/>
              <a:buChar char="n"/>
            </a:pPr>
            <a:r>
              <a:rPr lang="cs-CZ" b="1" dirty="0" smtClean="0"/>
              <a:t>Evropa, Izrael</a:t>
            </a:r>
          </a:p>
          <a:p>
            <a:pPr>
              <a:spcBef>
                <a:spcPts val="600"/>
              </a:spcBef>
              <a:buSzPct val="70000"/>
              <a:buFont typeface="Wingdings" pitchFamily="2" charset="2"/>
              <a:buChar char="n"/>
            </a:pPr>
            <a:r>
              <a:rPr lang="cs-CZ" b="1" dirty="0" smtClean="0"/>
              <a:t>Randomizováno má být 240 pacientů </a:t>
            </a:r>
          </a:p>
          <a:p>
            <a:pPr>
              <a:spcBef>
                <a:spcPts val="600"/>
              </a:spcBef>
              <a:buSzPct val="70000"/>
              <a:buFont typeface="Wingdings" pitchFamily="2" charset="2"/>
              <a:buChar char="n"/>
            </a:pPr>
            <a:r>
              <a:rPr lang="cs-CZ" b="1" dirty="0" smtClean="0"/>
              <a:t>Nádory plic, pankreatu, </a:t>
            </a:r>
            <a:r>
              <a:rPr lang="cs-CZ" b="1" dirty="0" err="1" smtClean="0"/>
              <a:t>cholangioca</a:t>
            </a:r>
            <a:r>
              <a:rPr lang="cs-CZ" b="1" dirty="0" smtClean="0"/>
              <a:t>, KS III-IV</a:t>
            </a:r>
          </a:p>
          <a:p>
            <a:pPr>
              <a:spcBef>
                <a:spcPts val="600"/>
              </a:spcBef>
              <a:buSzPct val="70000"/>
              <a:buFont typeface="Wingdings" pitchFamily="2" charset="2"/>
              <a:buChar char="n"/>
            </a:pPr>
            <a:r>
              <a:rPr lang="cs-CZ" b="1" dirty="0" smtClean="0"/>
              <a:t>Protinádorová léčba I. nebo II. linie</a:t>
            </a:r>
          </a:p>
          <a:p>
            <a:pPr>
              <a:spcBef>
                <a:spcPts val="600"/>
              </a:spcBef>
              <a:buSzPct val="70000"/>
              <a:buFont typeface="Wingdings" pitchFamily="2" charset="2"/>
              <a:buChar char="n"/>
            </a:pPr>
            <a:r>
              <a:rPr lang="cs-CZ" b="1" dirty="0" smtClean="0"/>
              <a:t>Výkonnostní stav KPSI &gt; 70</a:t>
            </a:r>
          </a:p>
          <a:p>
            <a:pPr>
              <a:spcBef>
                <a:spcPts val="600"/>
              </a:spcBef>
              <a:buSzPct val="70000"/>
              <a:buFont typeface="Wingdings" pitchFamily="2" charset="2"/>
              <a:buChar char="n"/>
            </a:pPr>
            <a:r>
              <a:rPr lang="cs-CZ" b="1" dirty="0" smtClean="0"/>
              <a:t>BMI &lt; 30</a:t>
            </a:r>
          </a:p>
          <a:p>
            <a:pPr>
              <a:spcBef>
                <a:spcPts val="0"/>
              </a:spcBef>
            </a:pPr>
            <a:endParaRPr lang="cs-CZ" sz="2800" dirty="0" smtClean="0"/>
          </a:p>
        </p:txBody>
      </p:sp>
      <p:sp>
        <p:nvSpPr>
          <p:cNvPr id="2" name="TextovéPole 1"/>
          <p:cNvSpPr txBox="1"/>
          <p:nvPr/>
        </p:nvSpPr>
        <p:spPr>
          <a:xfrm>
            <a:off x="971600" y="6021288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i="1" dirty="0" err="1" smtClean="0"/>
              <a:t>Solheim</a:t>
            </a:r>
            <a:r>
              <a:rPr lang="cs-CZ" sz="2000" i="1" dirty="0" smtClean="0"/>
              <a:t> TS. BMJ Support </a:t>
            </a:r>
            <a:r>
              <a:rPr lang="cs-CZ" sz="2000" i="1" dirty="0" err="1" smtClean="0"/>
              <a:t>Paliat</a:t>
            </a:r>
            <a:r>
              <a:rPr lang="cs-CZ" sz="2000" i="1" dirty="0" smtClean="0"/>
              <a:t> Care 2018.</a:t>
            </a:r>
          </a:p>
          <a:p>
            <a:r>
              <a:rPr lang="cs-CZ" sz="2000" i="1" dirty="0" err="1" smtClean="0"/>
              <a:t>Cancer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cachexia</a:t>
            </a:r>
            <a:r>
              <a:rPr lang="cs-CZ" sz="2000" i="1" dirty="0" smtClean="0"/>
              <a:t>: </a:t>
            </a:r>
            <a:r>
              <a:rPr lang="cs-CZ" sz="2000" i="1" dirty="0" err="1" smtClean="0"/>
              <a:t>rationale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for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the</a:t>
            </a:r>
            <a:r>
              <a:rPr lang="cs-CZ" sz="2000" i="1" dirty="0" smtClean="0"/>
              <a:t> MENAC trial.</a:t>
            </a: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428094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755576" y="116632"/>
            <a:ext cx="7560840" cy="936104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Intervenční větev klinické studie MENAC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způsoby multimodální intervence</a:t>
            </a:r>
            <a:endParaRPr lang="en-US" sz="24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683568" y="1772816"/>
            <a:ext cx="7848872" cy="403244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SzPct val="70000"/>
              <a:buFont typeface="Wingdings" pitchFamily="2" charset="2"/>
              <a:buChar char="n"/>
            </a:pPr>
            <a:r>
              <a:rPr lang="cs-CZ" sz="2800" b="1" dirty="0" smtClean="0"/>
              <a:t>Cvičení doma</a:t>
            </a:r>
          </a:p>
          <a:p>
            <a:pPr lvl="1">
              <a:spcBef>
                <a:spcPts val="0"/>
              </a:spcBef>
              <a:buClrTx/>
              <a:buFont typeface="Arial" pitchFamily="34" charset="0"/>
              <a:buChar char="‒"/>
            </a:pPr>
            <a:r>
              <a:rPr lang="cs-CZ" sz="2400" dirty="0" smtClean="0"/>
              <a:t>rezistenční 3x týdně</a:t>
            </a:r>
          </a:p>
          <a:p>
            <a:pPr lvl="1">
              <a:spcBef>
                <a:spcPts val="0"/>
              </a:spcBef>
              <a:buClrTx/>
              <a:buFont typeface="Arial" pitchFamily="34" charset="0"/>
              <a:buChar char="‒"/>
            </a:pPr>
            <a:r>
              <a:rPr lang="cs-CZ" sz="2400" dirty="0" smtClean="0"/>
              <a:t>aerobní 2x týdně</a:t>
            </a:r>
          </a:p>
          <a:p>
            <a:pPr>
              <a:spcBef>
                <a:spcPts val="300"/>
              </a:spcBef>
              <a:buSzPct val="70000"/>
              <a:buFont typeface="Wingdings" pitchFamily="2" charset="2"/>
              <a:buChar char="n"/>
            </a:pPr>
            <a:r>
              <a:rPr lang="cs-CZ" sz="2800" b="1" dirty="0" smtClean="0"/>
              <a:t>EPA 2g + DHA 1g denně </a:t>
            </a:r>
          </a:p>
          <a:p>
            <a:pPr lvl="1">
              <a:spcBef>
                <a:spcPts val="0"/>
              </a:spcBef>
            </a:pPr>
            <a:r>
              <a:rPr lang="cs-CZ" sz="2400" dirty="0" smtClean="0"/>
              <a:t>přednostně v podobě </a:t>
            </a:r>
            <a:r>
              <a:rPr lang="cs-CZ" sz="2400" b="1" dirty="0" smtClean="0">
                <a:solidFill>
                  <a:srgbClr val="FF0000"/>
                </a:solidFill>
              </a:rPr>
              <a:t>n-3 PUFA ONS  </a:t>
            </a:r>
            <a:r>
              <a:rPr lang="cs-CZ" sz="2400" i="1" dirty="0" smtClean="0"/>
              <a:t>nebo</a:t>
            </a:r>
          </a:p>
          <a:p>
            <a:pPr lvl="1">
              <a:spcBef>
                <a:spcPts val="0"/>
              </a:spcBef>
            </a:pPr>
            <a:r>
              <a:rPr lang="cs-CZ" sz="2400" b="1" dirty="0" smtClean="0">
                <a:solidFill>
                  <a:srgbClr val="FF0000"/>
                </a:solidFill>
              </a:rPr>
              <a:t>kapsle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smtClean="0"/>
              <a:t>+ standardní ONS 540 kcal/d, 30 g B/d</a:t>
            </a:r>
          </a:p>
          <a:p>
            <a:pPr>
              <a:spcBef>
                <a:spcPts val="300"/>
              </a:spcBef>
              <a:buSzPct val="70000"/>
              <a:buFont typeface="Wingdings" pitchFamily="2" charset="2"/>
              <a:buChar char="n"/>
            </a:pPr>
            <a:r>
              <a:rPr lang="cs-CZ" sz="2800" b="1" dirty="0" smtClean="0"/>
              <a:t>Dietní rada</a:t>
            </a:r>
          </a:p>
          <a:p>
            <a:pPr>
              <a:spcBef>
                <a:spcPts val="300"/>
              </a:spcBef>
              <a:buSzPct val="70000"/>
              <a:buFont typeface="Wingdings" pitchFamily="2" charset="2"/>
              <a:buChar char="n"/>
            </a:pPr>
            <a:r>
              <a:rPr lang="cs-CZ" sz="2800" b="1" dirty="0" smtClean="0"/>
              <a:t>Podpůrná léčba symptomů</a:t>
            </a:r>
          </a:p>
          <a:p>
            <a:pPr>
              <a:spcBef>
                <a:spcPts val="300"/>
              </a:spcBef>
              <a:buSzPct val="70000"/>
              <a:buFont typeface="Wingdings" pitchFamily="2" charset="2"/>
              <a:buChar char="n"/>
            </a:pPr>
            <a:r>
              <a:rPr lang="cs-CZ" sz="2800" b="1" dirty="0" smtClean="0"/>
              <a:t>Ibuprofen 400 mg 1-1-1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683568" y="6033482"/>
            <a:ext cx="55691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i="1" dirty="0" err="1"/>
              <a:t>Solheim</a:t>
            </a:r>
            <a:r>
              <a:rPr lang="cs-CZ" sz="2000" i="1" dirty="0"/>
              <a:t> TS. BMJ Support </a:t>
            </a:r>
            <a:r>
              <a:rPr lang="cs-CZ" sz="2000" i="1" dirty="0" err="1"/>
              <a:t>Paliat</a:t>
            </a:r>
            <a:r>
              <a:rPr lang="cs-CZ" sz="2000" i="1" dirty="0"/>
              <a:t> Care 2018.</a:t>
            </a:r>
          </a:p>
          <a:p>
            <a:r>
              <a:rPr lang="cs-CZ" sz="2000" i="1" dirty="0" err="1"/>
              <a:t>Cancer</a:t>
            </a:r>
            <a:r>
              <a:rPr lang="cs-CZ" sz="2000" i="1" dirty="0"/>
              <a:t> </a:t>
            </a:r>
            <a:r>
              <a:rPr lang="cs-CZ" sz="2000" i="1" dirty="0" err="1"/>
              <a:t>cachexia</a:t>
            </a:r>
            <a:r>
              <a:rPr lang="cs-CZ" sz="2000" i="1" dirty="0"/>
              <a:t>: </a:t>
            </a:r>
            <a:r>
              <a:rPr lang="cs-CZ" sz="2000" i="1" dirty="0" err="1"/>
              <a:t>rationale</a:t>
            </a:r>
            <a:r>
              <a:rPr lang="cs-CZ" sz="2000" i="1" dirty="0"/>
              <a:t> </a:t>
            </a:r>
            <a:r>
              <a:rPr lang="cs-CZ" sz="2000" i="1" dirty="0" err="1"/>
              <a:t>for</a:t>
            </a:r>
            <a:r>
              <a:rPr lang="cs-CZ" sz="2000" i="1" dirty="0"/>
              <a:t> </a:t>
            </a:r>
            <a:r>
              <a:rPr lang="cs-CZ" sz="2000" i="1" dirty="0" err="1"/>
              <a:t>the</a:t>
            </a:r>
            <a:r>
              <a:rPr lang="cs-CZ" sz="2000" i="1" dirty="0"/>
              <a:t> MENAC trial</a:t>
            </a:r>
            <a:r>
              <a:rPr lang="cs-CZ" sz="2000" i="1" dirty="0" smtClean="0"/>
              <a:t>.</a:t>
            </a: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416663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7751" y="1"/>
            <a:ext cx="7772722" cy="105273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Efekt cvičení v </a:t>
            </a:r>
            <a:r>
              <a:rPr lang="cs-CZ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době chemoterapie</a:t>
            </a:r>
            <a:r>
              <a:rPr lang="cs-CZ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cs-CZ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sz="2400" b="0" dirty="0" err="1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review</a:t>
            </a:r>
            <a:r>
              <a:rPr lang="cs-CZ" sz="2400" b="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22 klinických studií</a:t>
            </a:r>
            <a:endParaRPr lang="cs-CZ" sz="2400" b="0" dirty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556792"/>
            <a:ext cx="7993260" cy="4752950"/>
          </a:xfrm>
        </p:spPr>
        <p:txBody>
          <a:bodyPr>
            <a:normAutofit/>
          </a:bodyPr>
          <a:lstStyle/>
          <a:p>
            <a:pPr marL="473075" indent="-457200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Cvičení </a:t>
            </a:r>
            <a:r>
              <a:rPr lang="cs-CZ" sz="2800" b="1" u="sng" dirty="0" smtClean="0">
                <a:latin typeface="Arial" charset="0"/>
              </a:rPr>
              <a:t>u části</a:t>
            </a:r>
            <a:r>
              <a:rPr lang="cs-CZ" sz="2800" b="1" dirty="0" smtClean="0">
                <a:latin typeface="Arial" charset="0"/>
              </a:rPr>
              <a:t> nemocných zlepšuje</a:t>
            </a:r>
          </a:p>
          <a:p>
            <a:pPr marL="723900" lvl="1" indent="-361950">
              <a:spcBef>
                <a:spcPts val="300"/>
              </a:spcBef>
              <a:buClrTx/>
              <a:buSzPct val="10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objektivní ukazatele výkonnosti</a:t>
            </a:r>
          </a:p>
          <a:p>
            <a:pPr marL="723900" lvl="1" indent="-361950">
              <a:spcBef>
                <a:spcPct val="0"/>
              </a:spcBef>
              <a:buClrTx/>
              <a:buSzPct val="10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subjektivní fungování organismu</a:t>
            </a:r>
          </a:p>
          <a:p>
            <a:pPr marL="723900" lvl="1" indent="-361950">
              <a:spcBef>
                <a:spcPct val="0"/>
              </a:spcBef>
              <a:buClrTx/>
              <a:buSzPct val="10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psychický stav / </a:t>
            </a:r>
            <a:r>
              <a:rPr lang="cs-CZ" sz="2400" i="1" dirty="0" err="1" smtClean="0">
                <a:latin typeface="Arial" charset="0"/>
              </a:rPr>
              <a:t>well</a:t>
            </a:r>
            <a:r>
              <a:rPr lang="cs-CZ" sz="2400" i="1" dirty="0" smtClean="0">
                <a:latin typeface="Arial" charset="0"/>
              </a:rPr>
              <a:t> </a:t>
            </a:r>
            <a:r>
              <a:rPr lang="cs-CZ" sz="2400" i="1" dirty="0" err="1" smtClean="0">
                <a:latin typeface="Arial" charset="0"/>
              </a:rPr>
              <a:t>being</a:t>
            </a:r>
            <a:r>
              <a:rPr lang="cs-CZ" sz="2400" i="1" dirty="0" smtClean="0">
                <a:latin typeface="Arial" charset="0"/>
              </a:rPr>
              <a:t> </a:t>
            </a:r>
          </a:p>
          <a:p>
            <a:pPr marL="723900" lvl="1" indent="-361950">
              <a:spcBef>
                <a:spcPct val="0"/>
              </a:spcBef>
              <a:buClrTx/>
              <a:buSzPct val="10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zmírňuje symptomy (zvláště únavu)</a:t>
            </a:r>
          </a:p>
          <a:p>
            <a:pPr marL="723900" lvl="1" indent="-361950">
              <a:spcBef>
                <a:spcPct val="0"/>
              </a:spcBef>
              <a:buClrTx/>
              <a:buSzPct val="10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zlepšuje celkovou </a:t>
            </a:r>
            <a:r>
              <a:rPr lang="cs-CZ" sz="2400" dirty="0" err="1" smtClean="0">
                <a:latin typeface="Arial" charset="0"/>
              </a:rPr>
              <a:t>QoL</a:t>
            </a:r>
            <a:endParaRPr lang="cs-CZ" sz="2400" dirty="0" smtClean="0">
              <a:latin typeface="Arial" charset="0"/>
            </a:endParaRPr>
          </a:p>
          <a:p>
            <a:pPr marL="473075" indent="-457200">
              <a:spcBef>
                <a:spcPts val="6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Záleží na předcházejícím životním stylu</a:t>
            </a:r>
          </a:p>
          <a:p>
            <a:pPr marL="723900" lvl="1" indent="-361950">
              <a:spcBef>
                <a:spcPct val="0"/>
              </a:spcBef>
              <a:buClrTx/>
              <a:buSzPct val="10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velká výhoda </a:t>
            </a:r>
            <a:r>
              <a:rPr lang="cs-CZ" sz="2400" dirty="0">
                <a:latin typeface="Arial" charset="0"/>
              </a:rPr>
              <a:t>dřívějšího sportování / cvičení</a:t>
            </a:r>
          </a:p>
          <a:p>
            <a:pPr marL="473075" indent="-457200">
              <a:spcBef>
                <a:spcPts val="6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Je třeba silné motivace k pravidelnému </a:t>
            </a:r>
            <a:r>
              <a:rPr lang="cs-CZ" sz="2800" b="1" dirty="0">
                <a:latin typeface="Arial" charset="0"/>
              </a:rPr>
              <a:t>c</a:t>
            </a:r>
            <a:r>
              <a:rPr lang="cs-CZ" sz="2800" b="1" dirty="0" smtClean="0">
                <a:latin typeface="Arial" charset="0"/>
              </a:rPr>
              <a:t>vičení po delší dobu</a:t>
            </a:r>
          </a:p>
          <a:p>
            <a:pPr marL="473075" indent="-457200">
              <a:spcBef>
                <a:spcPts val="6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Výsledky studií je třeba hodnotit opatrně</a:t>
            </a:r>
          </a:p>
        </p:txBody>
      </p:sp>
      <p:sp>
        <p:nvSpPr>
          <p:cNvPr id="71685" name="TextovéPole 1"/>
          <p:cNvSpPr txBox="1">
            <a:spLocks noChangeArrowheads="1"/>
          </p:cNvSpPr>
          <p:nvPr/>
        </p:nvSpPr>
        <p:spPr bwMode="auto">
          <a:xfrm>
            <a:off x="1131535" y="6381750"/>
            <a:ext cx="53126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000" i="1" dirty="0" err="1"/>
              <a:t>Knols</a:t>
            </a:r>
            <a:r>
              <a:rPr lang="cs-CZ" sz="2000" i="1" dirty="0"/>
              <a:t> R et al. J </a:t>
            </a:r>
            <a:r>
              <a:rPr lang="cs-CZ" sz="2000" i="1" dirty="0" err="1"/>
              <a:t>Clin</a:t>
            </a:r>
            <a:r>
              <a:rPr lang="cs-CZ" sz="2000" i="1" dirty="0"/>
              <a:t> </a:t>
            </a:r>
            <a:r>
              <a:rPr lang="cs-CZ" sz="2000" i="1" dirty="0" err="1"/>
              <a:t>Oncol</a:t>
            </a:r>
            <a:r>
              <a:rPr lang="cs-CZ" sz="2000" i="1" dirty="0"/>
              <a:t> 2005; 23:3830-42.</a:t>
            </a:r>
          </a:p>
        </p:txBody>
      </p:sp>
    </p:spTree>
    <p:extLst>
      <p:ext uri="{BB962C8B-B14F-4D97-AF65-F5344CB8AC3E}">
        <p14:creationId xmlns:p14="http://schemas.microsoft.com/office/powerpoint/2010/main" val="302362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4624"/>
            <a:ext cx="7776864" cy="10081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Přednosti rezistenčního cvičení</a:t>
            </a:r>
            <a:br>
              <a:rPr lang="cs-CZ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</a:br>
            <a:r>
              <a:rPr lang="cs-CZ" sz="2400" b="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ve srovnání s aerobní aktivitou</a:t>
            </a:r>
            <a:endParaRPr lang="cs-CZ" sz="2400" b="0" dirty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656184"/>
            <a:ext cx="8136904" cy="4797152"/>
          </a:xfrm>
        </p:spPr>
        <p:txBody>
          <a:bodyPr>
            <a:normAutofit/>
          </a:bodyPr>
          <a:lstStyle/>
          <a:p>
            <a:pPr marL="358775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</a:pPr>
            <a:r>
              <a:rPr lang="cs-CZ" sz="2800" b="1" dirty="0">
                <a:latin typeface="Arial" charset="0"/>
              </a:rPr>
              <a:t>Rezistenční cvičení </a:t>
            </a:r>
            <a:r>
              <a:rPr lang="cs-CZ" dirty="0">
                <a:latin typeface="Arial" charset="0"/>
              </a:rPr>
              <a:t>má větší </a:t>
            </a:r>
            <a:r>
              <a:rPr lang="cs-CZ" sz="2800" b="1" dirty="0">
                <a:latin typeface="Arial" charset="0"/>
              </a:rPr>
              <a:t>anabolický efekt</a:t>
            </a:r>
          </a:p>
          <a:p>
            <a:pPr marL="723900" lvl="1" indent="-361950">
              <a:spcBef>
                <a:spcPct val="0"/>
              </a:spcBef>
              <a:buClr>
                <a:schemeClr val="tx2"/>
              </a:buClr>
              <a:buSzPct val="100000"/>
              <a:buFont typeface="Arial" pitchFamily="34" charset="0"/>
              <a:buChar char="‒"/>
            </a:pPr>
            <a:r>
              <a:rPr lang="cs-CZ" sz="2400" dirty="0">
                <a:latin typeface="Arial" charset="0"/>
              </a:rPr>
              <a:t>nastupuje za 1 hodinu po cvičení, trvá 24-48 h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Cílem pravidelného rezistenčního cvičení je </a:t>
            </a:r>
          </a:p>
          <a:p>
            <a:pPr marL="723900" lvl="1" indent="-361950">
              <a:spcBef>
                <a:spcPct val="0"/>
              </a:spcBef>
              <a:buClr>
                <a:schemeClr val="tx2"/>
              </a:buClr>
              <a:buSzPct val="10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udržení / zvýšení </a:t>
            </a:r>
            <a:r>
              <a:rPr lang="cs-CZ" sz="2400" dirty="0">
                <a:latin typeface="Arial" charset="0"/>
              </a:rPr>
              <a:t>celkové </a:t>
            </a:r>
            <a:r>
              <a:rPr lang="cs-CZ" sz="2400" dirty="0" smtClean="0">
                <a:latin typeface="Arial" charset="0"/>
              </a:rPr>
              <a:t>svalové hmoty v těle</a:t>
            </a:r>
          </a:p>
          <a:p>
            <a:pPr marL="723900" lvl="1" indent="-361950">
              <a:spcBef>
                <a:spcPct val="0"/>
              </a:spcBef>
              <a:buClr>
                <a:schemeClr val="tx2"/>
              </a:buClr>
              <a:buSzPct val="10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udržení / zlepšení svalové síly</a:t>
            </a:r>
          </a:p>
          <a:p>
            <a:pPr marL="723900" lvl="1" indent="-361950">
              <a:spcBef>
                <a:spcPct val="0"/>
              </a:spcBef>
              <a:buClr>
                <a:schemeClr val="tx2"/>
              </a:buClr>
              <a:buSzPct val="10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zvýšení schopnosti absolvovat protinádorovou léčbu</a:t>
            </a:r>
          </a:p>
          <a:p>
            <a:pPr marL="723900" lvl="1" indent="-361950">
              <a:spcBef>
                <a:spcPct val="0"/>
              </a:spcBef>
              <a:buClr>
                <a:schemeClr val="tx2"/>
              </a:buClr>
              <a:buSzPct val="10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udržení kvality života</a:t>
            </a:r>
            <a:endParaRPr lang="cs-CZ" sz="2400" dirty="0">
              <a:latin typeface="Arial" charset="0"/>
            </a:endParaRP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</a:pPr>
            <a:r>
              <a:rPr lang="cs-CZ" sz="2800" b="1" dirty="0" smtClean="0">
                <a:latin typeface="Arial" charset="0"/>
              </a:rPr>
              <a:t>Vhodné je cvičení  nízké intenzity </a:t>
            </a:r>
          </a:p>
          <a:p>
            <a:pPr marL="723900" lvl="1" indent="-361950">
              <a:spcBef>
                <a:spcPct val="0"/>
              </a:spcBef>
              <a:buClr>
                <a:schemeClr val="tx2"/>
              </a:buClr>
              <a:buSzPct val="10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20-50 % maximální síly, které je pacient schopen</a:t>
            </a:r>
          </a:p>
          <a:p>
            <a:pPr marL="723900" lvl="1" indent="-361950">
              <a:spcBef>
                <a:spcPct val="0"/>
              </a:spcBef>
              <a:buClr>
                <a:schemeClr val="tx2"/>
              </a:buClr>
              <a:buSzPct val="10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cvičit všechny hlavní svalové skupiny</a:t>
            </a:r>
          </a:p>
          <a:p>
            <a:pPr marL="723900" lvl="1" indent="-361950">
              <a:spcBef>
                <a:spcPct val="0"/>
              </a:spcBef>
              <a:buClr>
                <a:schemeClr val="tx2"/>
              </a:buClr>
              <a:buSzPct val="100000"/>
              <a:buFont typeface="Arial" pitchFamily="34" charset="0"/>
              <a:buChar char="‒"/>
            </a:pPr>
            <a:r>
              <a:rPr lang="cs-CZ" sz="2400" dirty="0" smtClean="0">
                <a:latin typeface="Arial" charset="0"/>
              </a:rPr>
              <a:t>cvičení samostatné dle instrukcí nebo kontrolované</a:t>
            </a:r>
          </a:p>
        </p:txBody>
      </p:sp>
    </p:spTree>
    <p:extLst>
      <p:ext uri="{BB962C8B-B14F-4D97-AF65-F5344CB8AC3E}">
        <p14:creationId xmlns:p14="http://schemas.microsoft.com/office/powerpoint/2010/main" val="369434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1403648" y="2708920"/>
            <a:ext cx="5040560" cy="850106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Konec přednášky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15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755576" y="44624"/>
            <a:ext cx="8064896" cy="1008112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Principy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nutrienty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nádorově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specifické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diety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při nutriční podpoře onkologického pacienta</a:t>
            </a:r>
            <a:endParaRPr lang="en-US" sz="2400" b="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467544" y="1700808"/>
            <a:ext cx="8280920" cy="468052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SzPct val="70000"/>
              <a:buFont typeface="Wingdings" pitchFamily="2" charset="2"/>
              <a:buChar char="n"/>
            </a:pPr>
            <a:r>
              <a:rPr lang="cs-CZ" sz="2800" b="1" dirty="0" smtClean="0"/>
              <a:t>Omega-3 polynenasycené mastné kyseliny</a:t>
            </a:r>
            <a:endParaRPr lang="cs-CZ" sz="2800" b="1" dirty="0"/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/>
              <a:t>především </a:t>
            </a:r>
            <a:r>
              <a:rPr lang="cs-CZ" sz="2400" dirty="0" err="1" smtClean="0"/>
              <a:t>dlouhořetězcové</a:t>
            </a:r>
            <a:r>
              <a:rPr lang="cs-CZ" sz="2400" dirty="0" smtClean="0"/>
              <a:t> EPA a DHA</a:t>
            </a:r>
            <a:endParaRPr lang="cs-CZ" sz="2400" dirty="0"/>
          </a:p>
          <a:p>
            <a:pPr>
              <a:spcBef>
                <a:spcPts val="600"/>
              </a:spcBef>
              <a:buSzPct val="70000"/>
              <a:buFont typeface="Wingdings" pitchFamily="2" charset="2"/>
              <a:buChar char="n"/>
            </a:pPr>
            <a:r>
              <a:rPr lang="cs-CZ" sz="2800" b="1" dirty="0" smtClean="0"/>
              <a:t>Zvýšený příjem </a:t>
            </a:r>
            <a:r>
              <a:rPr lang="cs-CZ" dirty="0" smtClean="0"/>
              <a:t>biologicky hodnotných </a:t>
            </a:r>
            <a:r>
              <a:rPr lang="cs-CZ" sz="2800" b="1" dirty="0" smtClean="0"/>
              <a:t>bílkovin</a:t>
            </a:r>
          </a:p>
          <a:p>
            <a:pPr>
              <a:spcBef>
                <a:spcPts val="600"/>
              </a:spcBef>
              <a:buSzPct val="70000"/>
              <a:buFont typeface="Wingdings" pitchFamily="2" charset="2"/>
              <a:buChar char="n"/>
            </a:pPr>
            <a:r>
              <a:rPr lang="cs-CZ" sz="2800" b="1" dirty="0"/>
              <a:t>Snížený </a:t>
            </a:r>
            <a:r>
              <a:rPr lang="cs-CZ" dirty="0"/>
              <a:t>energetický</a:t>
            </a:r>
            <a:r>
              <a:rPr lang="cs-CZ" sz="2800" b="1" dirty="0"/>
              <a:t> poměr „sacharidy : tuky“</a:t>
            </a:r>
          </a:p>
          <a:p>
            <a:pPr marL="620713" lvl="1" indent="-258763">
              <a:spcBef>
                <a:spcPts val="0"/>
              </a:spcBef>
              <a:buSzPct val="70000"/>
            </a:pPr>
            <a:r>
              <a:rPr lang="cs-CZ" sz="2400" dirty="0"/>
              <a:t>u nemocných s insulinovou rezistencí</a:t>
            </a:r>
          </a:p>
          <a:p>
            <a:pPr>
              <a:spcBef>
                <a:spcPts val="600"/>
              </a:spcBef>
              <a:buSzPct val="70000"/>
              <a:buFont typeface="Wingdings" pitchFamily="2" charset="2"/>
              <a:buChar char="n"/>
            </a:pPr>
            <a:r>
              <a:rPr lang="cs-CZ" sz="2800" b="1" dirty="0"/>
              <a:t>Antioxidanty nutriční a nenutriční</a:t>
            </a:r>
          </a:p>
          <a:p>
            <a:pPr>
              <a:spcBef>
                <a:spcPts val="600"/>
              </a:spcBef>
              <a:buSzPct val="70000"/>
              <a:buFont typeface="Wingdings" pitchFamily="2" charset="2"/>
              <a:buChar char="n"/>
            </a:pPr>
            <a:r>
              <a:rPr lang="cs-CZ" sz="2800" b="1" dirty="0" err="1"/>
              <a:t>Nutrienty</a:t>
            </a:r>
            <a:r>
              <a:rPr lang="cs-CZ" sz="2800" b="1" dirty="0"/>
              <a:t> s </a:t>
            </a:r>
            <a:r>
              <a:rPr lang="cs-CZ" sz="2800" b="1" dirty="0" err="1"/>
              <a:t>imunomodulačním</a:t>
            </a:r>
            <a:r>
              <a:rPr lang="cs-CZ" sz="2800" b="1" dirty="0"/>
              <a:t> účinkem</a:t>
            </a:r>
          </a:p>
          <a:p>
            <a:pPr marL="620713" lvl="1" indent="-258763">
              <a:spcBef>
                <a:spcPts val="0"/>
              </a:spcBef>
              <a:buSzPct val="70000"/>
            </a:pPr>
            <a:r>
              <a:rPr lang="cs-CZ" sz="2400" dirty="0"/>
              <a:t>rozpustná vláknina, FOS, beta-</a:t>
            </a:r>
            <a:r>
              <a:rPr lang="cs-CZ" sz="2400" dirty="0" err="1"/>
              <a:t>glukany</a:t>
            </a:r>
            <a:r>
              <a:rPr lang="cs-CZ" sz="2400" dirty="0"/>
              <a:t>, </a:t>
            </a:r>
            <a:r>
              <a:rPr lang="cs-CZ" sz="2400" dirty="0" err="1"/>
              <a:t>mikronutrienty</a:t>
            </a:r>
            <a:endParaRPr lang="cs-CZ" sz="2400" dirty="0"/>
          </a:p>
          <a:p>
            <a:pPr>
              <a:spcBef>
                <a:spcPts val="600"/>
              </a:spcBef>
              <a:buSzPct val="70000"/>
              <a:buFont typeface="Wingdings" pitchFamily="2" charset="2"/>
              <a:buChar char="n"/>
            </a:pPr>
            <a:r>
              <a:rPr lang="cs-CZ" sz="2800" b="1" dirty="0" err="1" smtClean="0"/>
              <a:t>Hydroxy</a:t>
            </a:r>
            <a:r>
              <a:rPr lang="cs-CZ" sz="2800" b="1" dirty="0" smtClean="0"/>
              <a:t>-metyl-butyrát </a:t>
            </a:r>
            <a:r>
              <a:rPr lang="cs-CZ" dirty="0" smtClean="0"/>
              <a:t>(</a:t>
            </a:r>
            <a:r>
              <a:rPr lang="cs-CZ" dirty="0" err="1" smtClean="0"/>
              <a:t>suplementace</a:t>
            </a:r>
            <a:r>
              <a:rPr lang="cs-CZ" dirty="0" smtClean="0"/>
              <a:t>)</a:t>
            </a:r>
          </a:p>
          <a:p>
            <a:pPr>
              <a:spcBef>
                <a:spcPts val="600"/>
              </a:spcBef>
              <a:buSzPct val="70000"/>
              <a:buFont typeface="Wingdings" pitchFamily="2" charset="2"/>
              <a:buChar char="n"/>
            </a:pPr>
            <a:r>
              <a:rPr lang="cs-CZ" sz="2800" b="1" dirty="0" smtClean="0"/>
              <a:t>Vitamín D </a:t>
            </a:r>
            <a:r>
              <a:rPr lang="cs-CZ" dirty="0" smtClean="0"/>
              <a:t>(</a:t>
            </a:r>
            <a:r>
              <a:rPr lang="cs-CZ" dirty="0" err="1"/>
              <a:t>suplementace</a:t>
            </a:r>
            <a:r>
              <a:rPr lang="cs-CZ" dirty="0"/>
              <a:t>)</a:t>
            </a: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292056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899592" y="-99392"/>
            <a:ext cx="8208912" cy="1368152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Rámcový energetický poměr hlavních živin</a:t>
            </a:r>
            <a:br>
              <a:rPr lang="cs-CZ" sz="31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při nádorové kachexii s </a:t>
            </a:r>
            <a:r>
              <a:rPr lang="cs-CZ" sz="2700" b="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insulinorezistencí</a:t>
            </a:r>
            <a:r>
              <a:rPr lang="cs-CZ" sz="27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7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modelový příklad</a:t>
            </a:r>
            <a:endParaRPr lang="en-US" sz="2700" b="0" baseline="30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604957" y="2276872"/>
            <a:ext cx="900100" cy="1152128"/>
          </a:xfrm>
          <a:prstGeom prst="rect">
            <a:avLst/>
          </a:prstGeom>
          <a:solidFill>
            <a:srgbClr val="7CFD3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15 %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505056" y="2276872"/>
            <a:ext cx="3154581" cy="115212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</a:rPr>
              <a:t>55 %</a:t>
            </a:r>
          </a:p>
        </p:txBody>
      </p:sp>
      <p:sp>
        <p:nvSpPr>
          <p:cNvPr id="8" name="Obdélník 7"/>
          <p:cNvSpPr/>
          <p:nvPr/>
        </p:nvSpPr>
        <p:spPr>
          <a:xfrm>
            <a:off x="6659637" y="2276872"/>
            <a:ext cx="1728787" cy="1152128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</a:rPr>
              <a:t>30 %</a:t>
            </a:r>
          </a:p>
        </p:txBody>
      </p:sp>
      <p:sp>
        <p:nvSpPr>
          <p:cNvPr id="9" name="Obdélník 8"/>
          <p:cNvSpPr/>
          <p:nvPr/>
        </p:nvSpPr>
        <p:spPr>
          <a:xfrm>
            <a:off x="2593785" y="3573016"/>
            <a:ext cx="900100" cy="1152128"/>
          </a:xfrm>
          <a:prstGeom prst="rect">
            <a:avLst/>
          </a:prstGeom>
          <a:solidFill>
            <a:srgbClr val="7CFD3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</a:rPr>
              <a:t>15 %</a:t>
            </a:r>
          </a:p>
        </p:txBody>
      </p:sp>
      <p:sp>
        <p:nvSpPr>
          <p:cNvPr id="10" name="Obdélník 9"/>
          <p:cNvSpPr/>
          <p:nvPr/>
        </p:nvSpPr>
        <p:spPr>
          <a:xfrm>
            <a:off x="3493885" y="3573016"/>
            <a:ext cx="2878416" cy="115212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</a:rPr>
              <a:t>50 %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6372299" y="3573016"/>
            <a:ext cx="2004952" cy="1152128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</a:rPr>
              <a:t>35 %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2593783" y="4869160"/>
            <a:ext cx="1186129" cy="1152128"/>
          </a:xfrm>
          <a:prstGeom prst="rect">
            <a:avLst/>
          </a:prstGeom>
          <a:solidFill>
            <a:srgbClr val="7CFD3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20 %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3779914" y="4869160"/>
            <a:ext cx="2303462" cy="115212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40 %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6083376" y="4869160"/>
            <a:ext cx="2293876" cy="1152128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40 %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428581" y="1700808"/>
            <a:ext cx="5599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accent1">
                    <a:lumMod val="50000"/>
                  </a:schemeClr>
                </a:solidFill>
              </a:rPr>
              <a:t>Bílkoviny            Sacharidy                      Tuky</a:t>
            </a:r>
            <a:endParaRPr lang="cs-CZ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89439" y="2420888"/>
            <a:ext cx="1922321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accent1">
                    <a:lumMod val="50000"/>
                  </a:schemeClr>
                </a:solidFill>
              </a:rPr>
              <a:t>Racionální </a:t>
            </a:r>
          </a:p>
          <a:p>
            <a:r>
              <a:rPr lang="cs-CZ" sz="2000" b="1" dirty="0" smtClean="0">
                <a:solidFill>
                  <a:schemeClr val="accent1">
                    <a:lumMod val="50000"/>
                  </a:schemeClr>
                </a:solidFill>
              </a:rPr>
              <a:t>dieta</a:t>
            </a:r>
          </a:p>
          <a:p>
            <a:endParaRPr lang="cs-CZ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cs-CZ" sz="2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cs-CZ" sz="2000" b="1" dirty="0" smtClean="0">
                <a:solidFill>
                  <a:schemeClr val="accent1">
                    <a:lumMod val="50000"/>
                  </a:schemeClr>
                </a:solidFill>
              </a:rPr>
              <a:t>Strava</a:t>
            </a:r>
          </a:p>
          <a:p>
            <a:r>
              <a:rPr lang="cs-CZ" sz="2000" b="1" dirty="0" smtClean="0">
                <a:solidFill>
                  <a:schemeClr val="accent1">
                    <a:lumMod val="50000"/>
                  </a:schemeClr>
                </a:solidFill>
              </a:rPr>
              <a:t>civilizovaných</a:t>
            </a:r>
          </a:p>
          <a:p>
            <a:r>
              <a:rPr lang="cs-CZ" sz="2000" b="1" dirty="0" smtClean="0">
                <a:solidFill>
                  <a:schemeClr val="accent1">
                    <a:lumMod val="50000"/>
                  </a:schemeClr>
                </a:solidFill>
              </a:rPr>
              <a:t>zemí</a:t>
            </a:r>
          </a:p>
          <a:p>
            <a:endParaRPr lang="cs-CZ" sz="2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cs-CZ" sz="2000" b="1" dirty="0" smtClean="0">
                <a:solidFill>
                  <a:srgbClr val="FF0000"/>
                </a:solidFill>
              </a:rPr>
              <a:t>Nádorově</a:t>
            </a:r>
          </a:p>
          <a:p>
            <a:r>
              <a:rPr lang="cs-CZ" sz="2000" b="1" dirty="0" smtClean="0">
                <a:solidFill>
                  <a:srgbClr val="FF0000"/>
                </a:solidFill>
              </a:rPr>
              <a:t>specifická</a:t>
            </a:r>
          </a:p>
          <a:p>
            <a:r>
              <a:rPr lang="cs-CZ" sz="2000" b="1" dirty="0" smtClean="0">
                <a:solidFill>
                  <a:srgbClr val="FF0000"/>
                </a:solidFill>
              </a:rPr>
              <a:t>výživa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377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8208912" cy="936104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Účinky EPA a DHA při nádorovém onemocnění</a:t>
            </a:r>
            <a:b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podle preklinických modelů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683568" y="1988840"/>
            <a:ext cx="7992888" cy="396044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cs-CZ" sz="2800" b="1" dirty="0" smtClean="0"/>
              <a:t>Protizánětlivý efekt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cs-CZ" sz="2400" dirty="0" smtClean="0"/>
              <a:t>snížení tvorby prozánětlivých </a:t>
            </a:r>
            <a:r>
              <a:rPr lang="cs-CZ" sz="2400" dirty="0" err="1" smtClean="0"/>
              <a:t>cytokinů</a:t>
            </a:r>
            <a:endParaRPr lang="cs-CZ" sz="2400" dirty="0" smtClean="0"/>
          </a:p>
          <a:p>
            <a:pPr>
              <a:spcBef>
                <a:spcPts val="1200"/>
              </a:spcBef>
            </a:pPr>
            <a:r>
              <a:rPr lang="cs-CZ" sz="2800" b="1" dirty="0" err="1" smtClean="0"/>
              <a:t>Antiproliferační</a:t>
            </a:r>
            <a:r>
              <a:rPr lang="cs-CZ" sz="2800" b="1" dirty="0" smtClean="0"/>
              <a:t> účinek u řady nádorových buněčných linií</a:t>
            </a:r>
          </a:p>
          <a:p>
            <a:pPr>
              <a:spcBef>
                <a:spcPts val="1200"/>
              </a:spcBef>
            </a:pPr>
            <a:r>
              <a:rPr lang="cs-CZ" sz="2800" b="1" dirty="0" err="1" smtClean="0"/>
              <a:t>Antiangiogenní</a:t>
            </a:r>
            <a:r>
              <a:rPr lang="cs-CZ" sz="2800" b="1" dirty="0" smtClean="0"/>
              <a:t> efekt, snížení tvorby VEGF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cs-CZ" sz="2400" dirty="0" smtClean="0"/>
              <a:t>vaskulárního endoteliálního růstového faktoru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Inhibice invaze nádorových buněk</a:t>
            </a:r>
          </a:p>
          <a:p>
            <a:pPr>
              <a:spcBef>
                <a:spcPts val="1200"/>
              </a:spcBef>
            </a:pPr>
            <a:r>
              <a:rPr lang="cs-CZ" sz="2800" b="1" dirty="0" smtClean="0"/>
              <a:t>Inhibice metastazování</a:t>
            </a: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268845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755576" y="116632"/>
            <a:ext cx="7992888" cy="936104"/>
          </a:xfrm>
        </p:spPr>
        <p:txBody>
          <a:bodyPr>
            <a:normAutofit fontScale="90000"/>
          </a:bodyPr>
          <a:lstStyle/>
          <a:p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Potenciální příznivé účinky n-3 PUFA </a:t>
            </a:r>
            <a:b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7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při nádorovém onemocnění</a:t>
            </a:r>
            <a:endParaRPr lang="en-US" sz="2700" b="0" baseline="30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Content Placeholder 9"/>
          <p:cNvSpPr>
            <a:spLocks noGrp="1"/>
          </p:cNvSpPr>
          <p:nvPr>
            <p:ph idx="1"/>
          </p:nvPr>
        </p:nvSpPr>
        <p:spPr>
          <a:xfrm>
            <a:off x="323528" y="1700808"/>
            <a:ext cx="8640960" cy="475252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800" b="1" dirty="0" smtClean="0"/>
              <a:t>Potlačení aberantního systémového zánětu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/>
              <a:t>útlum neúčelné syntézy bílkovin akutní fáze z AMK svalu</a:t>
            </a:r>
          </a:p>
          <a:p>
            <a:pPr>
              <a:spcBef>
                <a:spcPts val="600"/>
              </a:spcBef>
            </a:pPr>
            <a:r>
              <a:rPr lang="cs-CZ" sz="2800" b="1" dirty="0" smtClean="0"/>
              <a:t>Dřívější ukončení zánětu 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/>
              <a:t>souběžně </a:t>
            </a:r>
            <a:r>
              <a:rPr lang="cs-CZ" sz="2400" dirty="0"/>
              <a:t>s protinádorovou terapií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err="1" smtClean="0"/>
              <a:t>resolviny</a:t>
            </a:r>
            <a:r>
              <a:rPr lang="cs-CZ" sz="2400" dirty="0" smtClean="0"/>
              <a:t>, </a:t>
            </a:r>
            <a:r>
              <a:rPr lang="cs-CZ" sz="2400" dirty="0" err="1" smtClean="0"/>
              <a:t>protektiny</a:t>
            </a:r>
            <a:r>
              <a:rPr lang="cs-CZ" sz="2400" dirty="0"/>
              <a:t> </a:t>
            </a:r>
            <a:r>
              <a:rPr lang="cs-CZ" sz="2400" dirty="0" smtClean="0"/>
              <a:t>a </a:t>
            </a:r>
            <a:r>
              <a:rPr lang="cs-CZ" sz="2400" dirty="0" err="1" smtClean="0"/>
              <a:t>maresiny</a:t>
            </a:r>
            <a:r>
              <a:rPr lang="cs-CZ" sz="2400" dirty="0" smtClean="0"/>
              <a:t> se tvoří z EPA a DHA</a:t>
            </a:r>
          </a:p>
          <a:p>
            <a:pPr>
              <a:spcBef>
                <a:spcPts val="600"/>
              </a:spcBef>
            </a:pPr>
            <a:r>
              <a:rPr lang="cs-CZ" sz="2800" b="1" dirty="0" smtClean="0"/>
              <a:t>Zvýšení apetitu při nechutenství</a:t>
            </a:r>
          </a:p>
          <a:p>
            <a:pPr>
              <a:spcBef>
                <a:spcPts val="600"/>
              </a:spcBef>
            </a:pPr>
            <a:r>
              <a:rPr lang="cs-CZ" sz="2800" b="1" dirty="0" smtClean="0"/>
              <a:t>Zmírnění katabolismu, podpora anabolismu</a:t>
            </a:r>
          </a:p>
          <a:p>
            <a:pPr>
              <a:spcBef>
                <a:spcPts val="600"/>
              </a:spcBef>
            </a:pPr>
            <a:r>
              <a:rPr lang="cs-CZ" sz="2800" b="1" dirty="0" smtClean="0"/>
              <a:t>Podpora svalové hmoty</a:t>
            </a:r>
          </a:p>
          <a:p>
            <a:pPr marL="620713" lvl="1" indent="-258763">
              <a:spcBef>
                <a:spcPts val="0"/>
              </a:spcBef>
            </a:pPr>
            <a:r>
              <a:rPr lang="cs-CZ" sz="2400" dirty="0" smtClean="0"/>
              <a:t>udržení kvality svalové hmoty a její funkce</a:t>
            </a:r>
          </a:p>
          <a:p>
            <a:pPr>
              <a:spcBef>
                <a:spcPts val="600"/>
              </a:spcBef>
            </a:pPr>
            <a:r>
              <a:rPr lang="cs-CZ" sz="2800" b="1" dirty="0" smtClean="0"/>
              <a:t>Stabilizace tělesné hmotnosti při hubnutí</a:t>
            </a:r>
          </a:p>
        </p:txBody>
      </p:sp>
    </p:spTree>
    <p:extLst>
      <p:ext uri="{BB962C8B-B14F-4D97-AF65-F5344CB8AC3E}">
        <p14:creationId xmlns:p14="http://schemas.microsoft.com/office/powerpoint/2010/main" val="2627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Helsin-CNIV">
      <a:dk1>
        <a:sysClr val="windowText" lastClr="000000"/>
      </a:dk1>
      <a:lt1>
        <a:sysClr val="window" lastClr="FFFFFF"/>
      </a:lt1>
      <a:dk2>
        <a:srgbClr val="003C57"/>
      </a:dk2>
      <a:lt2>
        <a:srgbClr val="EEECE1"/>
      </a:lt2>
      <a:accent1>
        <a:srgbClr val="63217F"/>
      </a:accent1>
      <a:accent2>
        <a:srgbClr val="0078AE"/>
      </a:accent2>
      <a:accent3>
        <a:srgbClr val="3E9A3C"/>
      </a:accent3>
      <a:accent4>
        <a:srgbClr val="74767A"/>
      </a:accent4>
      <a:accent5>
        <a:srgbClr val="FF9900"/>
      </a:accent5>
      <a:accent6>
        <a:srgbClr val="94C11F"/>
      </a:accent6>
      <a:hlink>
        <a:srgbClr val="003C57"/>
      </a:hlink>
      <a:folHlink>
        <a:srgbClr val="D16BC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13639</TotalTime>
  <Words>2844</Words>
  <Application>Microsoft Office PowerPoint</Application>
  <PresentationFormat>Předvádění na obrazovce (4:3)</PresentationFormat>
  <Paragraphs>662</Paragraphs>
  <Slides>55</Slides>
  <Notes>34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56" baseType="lpstr">
      <vt:lpstr>Office Theme</vt:lpstr>
      <vt:lpstr>Léčba nádorové kachexie Nádorově specifická dieta  přednáška pro magisterské studium výživy obor nutriční specialista  Miroslav Tomíška</vt:lpstr>
      <vt:lpstr>Nádorová kachexie je multifaktoriální syndrom  jehož součástí je porucha metabolismu</vt:lpstr>
      <vt:lpstr>Nádorově specifická dieta  Cancer Specific Diet</vt:lpstr>
      <vt:lpstr>Nádorově specifická dieta  Cancer Specific Diet</vt:lpstr>
      <vt:lpstr>Potenciální příznivé metabolické účinky  nutriční podpory, prokázané v preklinických studiích</vt:lpstr>
      <vt:lpstr>Principy a nutrienty nádorově specifické diety při nutriční podpoře onkologického pacienta</vt:lpstr>
      <vt:lpstr>Rámcový energetický poměr hlavních živin při nádorové kachexii s insulinorezistencí modelový příklad</vt:lpstr>
      <vt:lpstr>Účinky EPA a DHA při nádorovém onemocnění podle preklinických modelů</vt:lpstr>
      <vt:lpstr>Potenciální příznivé účinky n-3 PUFA  při nádorovém onemocnění</vt:lpstr>
      <vt:lpstr>Prezentace aplikace PowerPoint</vt:lpstr>
      <vt:lpstr>Prezentace aplikace PowerPoint</vt:lpstr>
      <vt:lpstr>Vliv EPA a DHA na svalovou hmotu  při nádorovém onemocnění</vt:lpstr>
      <vt:lpstr>K vedlejším účinkům CHT nepatří jen formální odstupňovaná toxicita podle CTC, ale také</vt:lpstr>
      <vt:lpstr>Význam úbytku svalové hmoty a myosteatózy  při nádorovém onemocnění </vt:lpstr>
      <vt:lpstr>Myosteatóza inter- a intramyocytární akumulace tuku ve svalové tkání</vt:lpstr>
      <vt:lpstr>Celkové přežívání pacientů s metastazujícím nádorem ledvin při biologické léčbě, medián OS, n=149</vt:lpstr>
      <vt:lpstr>Chemoterapie často poškozuje svalovou hmotu, prohlubuje sarkopenii a potencuje myosteatózu</vt:lpstr>
      <vt:lpstr>Vliv perorální suplementace n-3 PUFA  na svalovou hmotu</vt:lpstr>
      <vt:lpstr>Možnosti metabolické konverze  n-3 PUFA rostlinného původu na EPA a DHA</vt:lpstr>
      <vt:lpstr>Suplementace w-3 PUFA při chemoterapii u nemocných s NSCLC, n=16 versus 24</vt:lpstr>
      <vt:lpstr>Stabilizace svalové hmoty pomocí EPA a DHA  při chemoterapii u nemocných s NSCLC </vt:lpstr>
      <vt:lpstr>Změna kvality svalové hmoty vlivem EPA a DHA  podle CT zeslabení signálu, Hounsfieldovy jednotky</vt:lpstr>
      <vt:lpstr>Vliv n-3 PUFA na metabolismus proteinů při nádorovém onemocnění</vt:lpstr>
      <vt:lpstr>Klinický efekt adjuvantní EPA a DHA při CHT na nutriční a onkologické výstupy léčby nádorů</vt:lpstr>
      <vt:lpstr>Důvody pro suplementaci EPA a DHA při nádorovém onemocnění</vt:lpstr>
      <vt:lpstr>Možnosti zvýšení efektu EPA a DHA při nádorovém onemocnění</vt:lpstr>
      <vt:lpstr>Aktuální stav poznatků o efektu n-3 PUFA u onkologických pacientů</vt:lpstr>
      <vt:lpstr>ESPEN guidelines 2016 pro onkologii doporučení vzhledem k w-3 PUFA</vt:lpstr>
      <vt:lpstr>Další potenciálně příznivé účinky n-3 PUFA  při nádorovém onemocnění</vt:lpstr>
      <vt:lpstr>Další potenciálně příznivé účinky n-3 PUFA  při nádorovém onemocnění</vt:lpstr>
      <vt:lpstr>Způsoby suplementace n-3 PUFA při nádorovém onemocnění</vt:lpstr>
      <vt:lpstr>Perorální nutriční suplementy, ONS s obsahem omega-3 polynenasycených kyselin EPA a DHA</vt:lpstr>
      <vt:lpstr>Remune Smartfish nápoj 200 ml sipping džusového typu s obsahem rybího oleje</vt:lpstr>
      <vt:lpstr>OmegaDefend kapsle   s obsahem rybího oleje</vt:lpstr>
      <vt:lpstr>Potřeba bílkovin při anabolické rezistenci u nádorové kachexie</vt:lpstr>
      <vt:lpstr>Existuje riziko podpory růstu nádoru při vysokoproteinové výživě?</vt:lpstr>
      <vt:lpstr>Suplementace hydroxymetylbutyrátu (HMB)  k podpoře anabolismu při nádorovém onemocnění</vt:lpstr>
      <vt:lpstr>Nová farmakologická anabolická terapie k udržení svalové hmoty při nádorové kachexii (běží studie)</vt:lpstr>
      <vt:lpstr>Megestrol acetát, MA dnes nejúčinnější lék nádorové anorexie</vt:lpstr>
      <vt:lpstr>Megestrol acetát indikace k nasazení této orexigenní medikace</vt:lpstr>
      <vt:lpstr>Megestrol acetát v léčbě nádorové anorexie</vt:lpstr>
      <vt:lpstr>Megestrol acetát vedlejší účinky a zhodnocení efektu léčby</vt:lpstr>
      <vt:lpstr>Orexigenní léčba kortikosteroidy při pokročilém nádorovém onemocnění</vt:lpstr>
      <vt:lpstr>Farmakologická protizánětlivá terapie  u nádorové kachexie</vt:lpstr>
      <vt:lpstr>Vitamín D při nádorovém onemocnění má řadu příznivých účinků</vt:lpstr>
      <vt:lpstr>Vyšetřování krevní hladiny vitamínu D  při nádorovém onemocnění</vt:lpstr>
      <vt:lpstr>Rychlá suplementace vitamínu D  při nádorovém onemocnění</vt:lpstr>
      <vt:lpstr>Suplementace selénu při nádorovém onemocnění</vt:lpstr>
      <vt:lpstr>Prezentace aplikace PowerPoint</vt:lpstr>
      <vt:lpstr>Prezentace aplikace PowerPoint</vt:lpstr>
      <vt:lpstr>Probíhající klinická studie MENAC multicentrická otevřená randomizovaná klinická studie f III</vt:lpstr>
      <vt:lpstr>Intervenční větev klinické studie MENAC způsoby multimodální intervence</vt:lpstr>
      <vt:lpstr>Efekt cvičení v době chemoterapie review 22 klinických studií</vt:lpstr>
      <vt:lpstr>Přednosti rezistenčního cvičení ve srovnání s aerobní aktivitou</vt:lpstr>
      <vt:lpstr>Konec přednášky</vt:lpstr>
    </vt:vector>
  </TitlesOfParts>
  <Company>adelphi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CINV</dc:title>
  <dc:creator>M. Chung</dc:creator>
  <cp:lastModifiedBy>Miroslav Tomíška</cp:lastModifiedBy>
  <cp:revision>332</cp:revision>
  <dcterms:created xsi:type="dcterms:W3CDTF">2015-10-22T09:56:45Z</dcterms:created>
  <dcterms:modified xsi:type="dcterms:W3CDTF">2021-01-18T22:16:06Z</dcterms:modified>
</cp:coreProperties>
</file>