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414" r:id="rId3"/>
    <p:sldId id="423" r:id="rId4"/>
    <p:sldId id="436" r:id="rId5"/>
    <p:sldId id="382" r:id="rId6"/>
    <p:sldId id="395" r:id="rId7"/>
    <p:sldId id="440" r:id="rId8"/>
    <p:sldId id="384" r:id="rId9"/>
    <p:sldId id="393" r:id="rId10"/>
    <p:sldId id="383" r:id="rId11"/>
    <p:sldId id="411" r:id="rId12"/>
    <p:sldId id="425" r:id="rId13"/>
    <p:sldId id="434" r:id="rId14"/>
    <p:sldId id="387" r:id="rId15"/>
    <p:sldId id="406" r:id="rId16"/>
    <p:sldId id="389" r:id="rId17"/>
    <p:sldId id="439" r:id="rId18"/>
    <p:sldId id="430" r:id="rId19"/>
    <p:sldId id="386" r:id="rId20"/>
    <p:sldId id="417" r:id="rId21"/>
    <p:sldId id="416" r:id="rId22"/>
    <p:sldId id="381" r:id="rId23"/>
    <p:sldId id="431" r:id="rId24"/>
    <p:sldId id="424" r:id="rId25"/>
    <p:sldId id="397" r:id="rId26"/>
    <p:sldId id="394" r:id="rId27"/>
    <p:sldId id="427" r:id="rId28"/>
    <p:sldId id="426" r:id="rId29"/>
    <p:sldId id="27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99F9"/>
    <a:srgbClr val="FFC266"/>
    <a:srgbClr val="6FFD9E"/>
    <a:srgbClr val="FFE6C5"/>
    <a:srgbClr val="7CFD35"/>
    <a:srgbClr val="4BD7F3"/>
    <a:srgbClr val="039D33"/>
    <a:srgbClr val="B59D0B"/>
    <a:srgbClr val="CC9B00"/>
    <a:srgbClr val="0E9D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010A5-E47F-4D42-A94C-C432020322A8}" type="datetimeFigureOut">
              <a:rPr lang="cs-CZ" smtClean="0"/>
              <a:t>29. 5. 2024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05989-A11D-4606-8AB6-BC75CD6C9C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8765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1260F-50D5-4BDC-93F5-FDD9BD00E356}" type="datetimeFigureOut">
              <a:rPr lang="cs-CZ" smtClean="0"/>
              <a:t>29. 5. 2024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E6D7F-4A7B-418F-B10E-7CA1DB204B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8161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E6D7F-4A7B-418F-B10E-7CA1DB204BE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34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09120"/>
            <a:ext cx="9144000" cy="19292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470025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356991"/>
            <a:ext cx="7776864" cy="156415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883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0" y="6579596"/>
            <a:ext cx="3851275" cy="270843"/>
          </a:xfrm>
          <a:ln>
            <a:noFill/>
          </a:ln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481991" y="6579596"/>
            <a:ext cx="4653166" cy="270843"/>
          </a:xfrm>
          <a:ln>
            <a:noFill/>
          </a:ln>
        </p:spPr>
        <p:txBody>
          <a:bodyPr anchor="b">
            <a:sp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46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0" y="6579596"/>
            <a:ext cx="3851275" cy="270843"/>
          </a:xfrm>
          <a:ln>
            <a:noFill/>
          </a:ln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481991" y="6579596"/>
            <a:ext cx="4653166" cy="270843"/>
          </a:xfrm>
          <a:ln>
            <a:noFill/>
          </a:ln>
        </p:spPr>
        <p:txBody>
          <a:bodyPr anchor="b">
            <a:sp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828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0" y="6579596"/>
            <a:ext cx="3851275" cy="270843"/>
          </a:xfrm>
          <a:ln>
            <a:noFill/>
          </a:ln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481991" y="6579596"/>
            <a:ext cx="4653166" cy="270843"/>
          </a:xfrm>
          <a:ln>
            <a:noFill/>
          </a:ln>
        </p:spPr>
        <p:txBody>
          <a:bodyPr anchor="b">
            <a:sp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5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0" y="6579596"/>
            <a:ext cx="3851275" cy="270843"/>
          </a:xfrm>
          <a:ln>
            <a:noFill/>
          </a:ln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481991" y="6579596"/>
            <a:ext cx="4653166" cy="270843"/>
          </a:xfrm>
          <a:ln>
            <a:noFill/>
          </a:ln>
        </p:spPr>
        <p:txBody>
          <a:bodyPr anchor="b">
            <a:sp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992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36"/>
          <a:stretch/>
        </p:blipFill>
        <p:spPr>
          <a:xfrm rot="120000">
            <a:off x="-7554" y="836736"/>
            <a:ext cx="9152894" cy="82318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68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04856" cy="4536504"/>
          </a:xfrm>
        </p:spPr>
        <p:txBody>
          <a:bodyPr>
            <a:noAutofit/>
          </a:bodyPr>
          <a:lstStyle/>
          <a:p>
            <a:pPr algn="l"/>
            <a:r>
              <a:rPr lang="cs-CZ" sz="3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Nutriční terapie </a:t>
            </a:r>
            <a:r>
              <a:rPr lang="cs-CZ" sz="36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/>
            </a:r>
            <a:br>
              <a:rPr lang="cs-CZ" sz="36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</a:br>
            <a:r>
              <a:rPr lang="cs-CZ" sz="36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při chronickém </a:t>
            </a:r>
            <a:r>
              <a:rPr lang="cs-CZ" sz="3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onemocnění </a:t>
            </a:r>
            <a:r>
              <a:rPr lang="cs-CZ" sz="36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ledvin </a:t>
            </a:r>
            <a:r>
              <a:rPr lang="cs-CZ" sz="3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z pohledu </a:t>
            </a:r>
            <a:r>
              <a:rPr lang="cs-CZ" sz="36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/>
            </a:r>
            <a:br>
              <a:rPr lang="cs-CZ" sz="36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</a:br>
            <a:r>
              <a:rPr lang="cs-CZ" sz="36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nutriční </a:t>
            </a:r>
            <a:r>
              <a:rPr lang="cs-CZ" sz="3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ambulance</a:t>
            </a:r>
            <a:br>
              <a:rPr lang="cs-CZ" sz="3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</a:br>
            <a:r>
              <a:rPr lang="cs-CZ" sz="1000" dirty="0" smtClean="0">
                <a:latin typeface="Arial Black" pitchFamily="34" charset="0"/>
              </a:rPr>
              <a:t/>
            </a:r>
            <a:br>
              <a:rPr lang="cs-CZ" sz="1000" dirty="0" smtClean="0">
                <a:latin typeface="Arial Black" pitchFamily="34" charset="0"/>
              </a:rPr>
            </a:br>
            <a:r>
              <a:rPr lang="cs-CZ" sz="2800" b="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Tomíška</a:t>
            </a:r>
            <a:r>
              <a:rPr lang="cs-CZ" sz="28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M, Pařízková </a:t>
            </a:r>
            <a:r>
              <a:rPr lang="cs-CZ" sz="28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</a:t>
            </a:r>
            <a:br>
              <a:rPr lang="cs-CZ" sz="28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Nutriční ambulance FN Brno</a:t>
            </a:r>
            <a:br>
              <a:rPr lang="cs-CZ" sz="28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1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cs-CZ" sz="1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cs-CZ" sz="28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XL. Mezinárodní kongres SKVIMP</a:t>
            </a:r>
            <a:br>
              <a:rPr lang="cs-CZ" sz="28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1.6. 2024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684078"/>
            <a:ext cx="2881189" cy="985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517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899592" y="116632"/>
            <a:ext cx="7632848" cy="936104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Vliv vysokého příjmu bílkovin ve stravě</a:t>
            </a:r>
            <a:b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při porušené funkci ledvin</a:t>
            </a:r>
            <a:endParaRPr lang="en-US" sz="2700" b="0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Content Placeholder 9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32048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SzPct val="50000"/>
              <a:buFont typeface="Wingdings" pitchFamily="2" charset="2"/>
              <a:buChar char="n"/>
            </a:pPr>
            <a:r>
              <a:rPr lang="cs-CZ" sz="2800" b="1" dirty="0"/>
              <a:t>Proteinové potraviny </a:t>
            </a:r>
            <a:r>
              <a:rPr lang="cs-CZ" dirty="0"/>
              <a:t>mají přirozeně </a:t>
            </a:r>
            <a:r>
              <a:rPr lang="cs-CZ" sz="2800" b="1" dirty="0"/>
              <a:t>vysoký obsah kyselin, purinů, fosforu a draslíku</a:t>
            </a:r>
          </a:p>
          <a:p>
            <a:pPr marL="704850" lvl="1" indent="-342900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 smtClean="0"/>
              <a:t>metabolická </a:t>
            </a:r>
            <a:r>
              <a:rPr lang="cs-CZ" sz="2400" dirty="0" smtClean="0"/>
              <a:t>acidóza ► katabolismus</a:t>
            </a:r>
          </a:p>
          <a:p>
            <a:pPr>
              <a:spcBef>
                <a:spcPts val="18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Podporují </a:t>
            </a:r>
            <a:r>
              <a:rPr lang="cs-CZ" sz="2800" b="1" dirty="0" smtClean="0"/>
              <a:t>rozvoj uremických symptomů</a:t>
            </a:r>
          </a:p>
          <a:p>
            <a:pPr marL="704850" lvl="1" indent="-342900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 err="1" smtClean="0"/>
              <a:t>nausea</a:t>
            </a:r>
            <a:r>
              <a:rPr lang="cs-CZ" sz="2400" dirty="0" smtClean="0"/>
              <a:t>, nechutenství, průjem</a:t>
            </a:r>
          </a:p>
          <a:p>
            <a:pPr marL="704850" lvl="1" indent="-342900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 smtClean="0"/>
              <a:t>pokles </a:t>
            </a:r>
            <a:r>
              <a:rPr lang="cs-CZ" sz="2400" dirty="0"/>
              <a:t>příjmu </a:t>
            </a:r>
            <a:r>
              <a:rPr lang="cs-CZ" sz="2400" dirty="0" smtClean="0"/>
              <a:t>stravy ► malnutrice</a:t>
            </a:r>
            <a:endParaRPr lang="cs-CZ" sz="2400" dirty="0"/>
          </a:p>
          <a:p>
            <a:pPr>
              <a:spcBef>
                <a:spcPts val="18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Zvýšená filtrace v reziduálních glomerulech</a:t>
            </a:r>
          </a:p>
          <a:p>
            <a:pPr marL="704850" lvl="1" indent="-342900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 err="1" smtClean="0"/>
              <a:t>hyperfiltrace</a:t>
            </a:r>
            <a:r>
              <a:rPr lang="cs-CZ" sz="2400" dirty="0" smtClean="0"/>
              <a:t> ► sklerotizace glomerulu</a:t>
            </a:r>
          </a:p>
          <a:p>
            <a:pPr marL="704850" lvl="1" indent="-342900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 smtClean="0"/>
              <a:t>rychlejší úbytek funkce ledvin ► ESKD</a:t>
            </a:r>
          </a:p>
        </p:txBody>
      </p:sp>
    </p:spTree>
    <p:extLst>
      <p:ext uri="{BB962C8B-B14F-4D97-AF65-F5344CB8AC3E}">
        <p14:creationId xmlns:p14="http://schemas.microsoft.com/office/powerpoint/2010/main" val="15654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827584" y="116632"/>
            <a:ext cx="7848872" cy="936104"/>
          </a:xfrm>
        </p:spPr>
        <p:txBody>
          <a:bodyPr>
            <a:noAutofit/>
          </a:bodyPr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Potenciální účinky snížení příjmu bílkovin </a:t>
            </a:r>
            <a:b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při CKD</a:t>
            </a:r>
            <a:endParaRPr lang="en-US" b="0" i="1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Content Placeholder 9"/>
          <p:cNvSpPr>
            <a:spLocks noGrp="1"/>
          </p:cNvSpPr>
          <p:nvPr>
            <p:ph idx="1"/>
          </p:nvPr>
        </p:nvSpPr>
        <p:spPr>
          <a:xfrm>
            <a:off x="467544" y="1628800"/>
            <a:ext cx="8136904" cy="48245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SzPct val="50000"/>
              <a:buFont typeface="Wingdings" pitchFamily="2" charset="2"/>
              <a:buChar char="n"/>
            </a:pPr>
            <a:r>
              <a:rPr lang="cs-CZ" sz="2800" b="1" dirty="0"/>
              <a:t>Recyklace dusíku při syntéze </a:t>
            </a:r>
            <a:r>
              <a:rPr lang="cs-CZ" sz="2800" b="1" dirty="0" smtClean="0"/>
              <a:t>bílkovin</a:t>
            </a:r>
          </a:p>
          <a:p>
            <a:pPr marL="704850" lvl="1" indent="-342900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/>
              <a:t>za podmínky dostatečného příjmu energie</a:t>
            </a:r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Pokles azotémie a uremických toxinů</a:t>
            </a:r>
          </a:p>
          <a:p>
            <a:pPr marL="704850" lvl="1" indent="-342900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/>
              <a:t>zmírnění metabolické acidózy</a:t>
            </a:r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/>
              <a:t>R</a:t>
            </a:r>
            <a:r>
              <a:rPr lang="cs-CZ" sz="2800" b="1" dirty="0" smtClean="0"/>
              <a:t>egrese </a:t>
            </a:r>
            <a:r>
              <a:rPr lang="cs-CZ" sz="2800" b="1" dirty="0"/>
              <a:t>uremických </a:t>
            </a:r>
            <a:r>
              <a:rPr lang="cs-CZ" sz="2800" b="1" dirty="0" smtClean="0"/>
              <a:t>symptomů</a:t>
            </a:r>
          </a:p>
          <a:p>
            <a:pPr marL="704850" lvl="1" indent="-342900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/>
              <a:t>možnost zvýšit příjem energie ve stravě/výživě</a:t>
            </a:r>
            <a:endParaRPr lang="cs-CZ" sz="2400" dirty="0"/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/>
              <a:t>Snížení </a:t>
            </a:r>
            <a:r>
              <a:rPr lang="cs-CZ" sz="2800" b="1" dirty="0" err="1"/>
              <a:t>hyperfiltrace</a:t>
            </a:r>
            <a:r>
              <a:rPr lang="cs-CZ" sz="2800" b="1" dirty="0"/>
              <a:t> reziduálních nefronů</a:t>
            </a:r>
          </a:p>
          <a:p>
            <a:pPr marL="620713" lvl="1" indent="-258763">
              <a:spcBef>
                <a:spcPts val="0"/>
              </a:spcBef>
            </a:pPr>
            <a:r>
              <a:rPr lang="cs-CZ" sz="2400" dirty="0"/>
              <a:t>snížení proteinurie ► nárůst </a:t>
            </a:r>
            <a:r>
              <a:rPr lang="cs-CZ" sz="2400" dirty="0" err="1"/>
              <a:t>albuminémie</a:t>
            </a:r>
            <a:endParaRPr lang="cs-CZ" sz="2400" dirty="0"/>
          </a:p>
          <a:p>
            <a:pPr marL="620713" lvl="1" indent="-258763">
              <a:spcBef>
                <a:spcPts val="0"/>
              </a:spcBef>
            </a:pPr>
            <a:r>
              <a:rPr lang="cs-CZ" sz="2400" dirty="0"/>
              <a:t>snížení progrese renální poruchy</a:t>
            </a:r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Nemusí zvyšovat riziko malnutrice </a:t>
            </a:r>
          </a:p>
          <a:p>
            <a:pPr marL="620713" lvl="1" indent="-258763">
              <a:spcBef>
                <a:spcPts val="0"/>
              </a:spcBef>
              <a:buSzPct val="100000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630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467544" y="27384"/>
            <a:ext cx="8352928" cy="95334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Snížení příjmu bílkovin ve výživě při CKD</a:t>
            </a:r>
            <a:b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ve srovnání s běžným příjmem v civilizované zemi</a:t>
            </a:r>
            <a:endParaRPr lang="en-US" sz="2400" b="0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014250"/>
              </p:ext>
            </p:extLst>
          </p:nvPr>
        </p:nvGraphicFramePr>
        <p:xfrm>
          <a:off x="251520" y="1700807"/>
          <a:ext cx="8640960" cy="4894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640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Strava / Dieta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smtClean="0">
                          <a:solidFill>
                            <a:schemeClr val="tx1"/>
                          </a:solidFill>
                        </a:rPr>
                        <a:t>Bílkoviny</a:t>
                      </a:r>
                    </a:p>
                    <a:p>
                      <a:pPr algn="ctr"/>
                      <a:r>
                        <a:rPr lang="cs-CZ" sz="2400" b="0" i="1" baseline="0" smtClean="0">
                          <a:solidFill>
                            <a:schemeClr val="tx1"/>
                          </a:solidFill>
                        </a:rPr>
                        <a:t>g/kg/den</a:t>
                      </a:r>
                      <a:endParaRPr lang="cs-CZ" sz="2400" b="0" i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smtClean="0">
                          <a:solidFill>
                            <a:schemeClr val="tx1"/>
                          </a:solidFill>
                        </a:rPr>
                        <a:t>Pacient 70 kg</a:t>
                      </a:r>
                    </a:p>
                    <a:p>
                      <a:pPr algn="ctr"/>
                      <a:r>
                        <a:rPr lang="cs-CZ" sz="2400" b="0" i="1" baseline="0" smtClean="0">
                          <a:solidFill>
                            <a:schemeClr val="tx1"/>
                          </a:solidFill>
                        </a:rPr>
                        <a:t>g/den</a:t>
                      </a:r>
                      <a:endParaRPr lang="cs-CZ" sz="20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8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Zvýšený příjem bílkovin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při léčbě malnutrice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1,5</a:t>
                      </a:r>
                      <a:endParaRPr lang="cs-CZ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anchor="ctr"/>
                </a:tc>
              </a:tr>
              <a:tr h="8153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Běžný příjem bílkovin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v civilizovaných zemích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baseline="0" dirty="0" smtClean="0">
                          <a:solidFill>
                            <a:srgbClr val="FF0000"/>
                          </a:solidFill>
                        </a:rPr>
                        <a:t>1,3</a:t>
                      </a:r>
                      <a:endParaRPr lang="cs-CZ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baseline="0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153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Protein-</a:t>
                      </a:r>
                      <a:r>
                        <a:rPr lang="cs-CZ" sz="2400" b="1" baseline="0" dirty="0" err="1" smtClean="0">
                          <a:solidFill>
                            <a:schemeClr val="tx1"/>
                          </a:solidFill>
                        </a:rPr>
                        <a:t>Controlled</a:t>
                      </a:r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 Diet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baseline="0" dirty="0" smtClean="0">
                          <a:solidFill>
                            <a:schemeClr val="tx1"/>
                          </a:solidFill>
                        </a:rPr>
                        <a:t>běžný doporučený příjem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1,0-0,8</a:t>
                      </a:r>
                      <a:endParaRPr lang="cs-CZ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cs-CZ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153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Low</a:t>
                      </a:r>
                      <a:r>
                        <a:rPr lang="cs-CZ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Protein </a:t>
                      </a:r>
                      <a:r>
                        <a:rPr lang="cs-CZ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Diet, LPD</a:t>
                      </a:r>
                      <a:endParaRPr lang="cs-CZ" sz="24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CKD 3-5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0,6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153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Very </a:t>
                      </a:r>
                      <a:r>
                        <a:rPr lang="cs-CZ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Low</a:t>
                      </a:r>
                      <a:r>
                        <a:rPr lang="cs-CZ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Prot</a:t>
                      </a:r>
                      <a:r>
                        <a:rPr lang="cs-CZ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Diet, VLPD</a:t>
                      </a:r>
                      <a:endParaRPr lang="cs-CZ" sz="24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CKD 5 bez HD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0,3-0,4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113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496944" cy="936104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Efekt </a:t>
            </a:r>
            <a:r>
              <a:rPr lang="cs-CZ" sz="31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nízkobílkovinné</a:t>
            </a:r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diety </a:t>
            </a: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při CKD </a:t>
            </a:r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cs-CZ" sz="31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nediabetiků</a:t>
            </a:r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Cochrane</a:t>
            </a:r>
            <a:r>
              <a:rPr lang="cs-CZ" sz="2700" b="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Database </a:t>
            </a:r>
            <a:r>
              <a:rPr lang="cs-CZ" sz="2700" b="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Systematic</a:t>
            </a:r>
            <a:r>
              <a:rPr lang="cs-CZ" sz="2700" b="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700" b="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Review</a:t>
            </a:r>
            <a:r>
              <a:rPr lang="cs-CZ" sz="2700" b="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2018</a:t>
            </a:r>
            <a:endParaRPr lang="en-US" sz="2700" b="0" i="1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Content Placeholder 9"/>
          <p:cNvSpPr>
            <a:spLocks noGrp="1"/>
          </p:cNvSpPr>
          <p:nvPr>
            <p:ph idx="1"/>
          </p:nvPr>
        </p:nvSpPr>
        <p:spPr>
          <a:xfrm>
            <a:off x="395536" y="1556792"/>
            <a:ext cx="8424936" cy="4968552"/>
          </a:xfrm>
        </p:spPr>
        <p:txBody>
          <a:bodyPr>
            <a:normAutofit/>
          </a:bodyPr>
          <a:lstStyle/>
          <a:p>
            <a:pPr marL="269875" indent="-269875">
              <a:spcBef>
                <a:spcPts val="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LPD </a:t>
            </a:r>
            <a:r>
              <a:rPr lang="cs-CZ" dirty="0" smtClean="0"/>
              <a:t>(0,5-0,6 g/kg</a:t>
            </a:r>
            <a:r>
              <a:rPr lang="cs-CZ" dirty="0" smtClean="0"/>
              <a:t>) pří CKD3</a:t>
            </a:r>
            <a:r>
              <a:rPr lang="cs-CZ" sz="2800" b="1" dirty="0" smtClean="0"/>
              <a:t>  </a:t>
            </a:r>
            <a:r>
              <a:rPr lang="cs-CZ" sz="2800" b="1" dirty="0" smtClean="0"/>
              <a:t>►  malý </a:t>
            </a:r>
            <a:r>
              <a:rPr lang="cs-CZ" dirty="0" smtClean="0"/>
              <a:t>nebo</a:t>
            </a:r>
            <a:r>
              <a:rPr lang="cs-CZ" sz="2800" b="1" dirty="0" smtClean="0"/>
              <a:t> žádný rozdíl </a:t>
            </a:r>
            <a:r>
              <a:rPr lang="cs-CZ" sz="2800" b="1" dirty="0" smtClean="0"/>
              <a:t> v </a:t>
            </a:r>
            <a:r>
              <a:rPr lang="cs-CZ" sz="2800" b="1" dirty="0" smtClean="0"/>
              <a:t>progresi do konečného stádia CKD</a:t>
            </a:r>
          </a:p>
          <a:p>
            <a:pPr marL="704850" lvl="1" indent="-342900">
              <a:lnSpc>
                <a:spcPct val="114000"/>
              </a:lnSpc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 smtClean="0"/>
              <a:t>versus normální příjem bílkovin, </a:t>
            </a:r>
            <a:r>
              <a:rPr lang="cs-CZ" sz="2400" dirty="0" smtClean="0"/>
              <a:t>6 </a:t>
            </a:r>
            <a:r>
              <a:rPr lang="cs-CZ" sz="2400" dirty="0"/>
              <a:t>RCT, </a:t>
            </a:r>
            <a:r>
              <a:rPr lang="cs-CZ" sz="2400" dirty="0" smtClean="0"/>
              <a:t>n=1814</a:t>
            </a:r>
            <a:endParaRPr lang="cs-CZ" sz="2400" dirty="0"/>
          </a:p>
          <a:p>
            <a:pPr marL="269875" indent="-269875"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>
                <a:solidFill>
                  <a:srgbClr val="FF0000"/>
                </a:solidFill>
              </a:rPr>
              <a:t>VLPD</a:t>
            </a:r>
            <a:r>
              <a:rPr lang="cs-CZ" sz="2800" b="1" dirty="0"/>
              <a:t> </a:t>
            </a:r>
            <a:r>
              <a:rPr lang="cs-CZ" dirty="0"/>
              <a:t>(0,3-0,4 g/kg) </a:t>
            </a:r>
            <a:r>
              <a:rPr lang="cs-CZ" sz="2800" b="1" dirty="0" smtClean="0"/>
              <a:t>► </a:t>
            </a:r>
            <a:r>
              <a:rPr lang="cs-CZ" sz="2800" b="1" dirty="0" smtClean="0">
                <a:solidFill>
                  <a:srgbClr val="FF0000"/>
                </a:solidFill>
              </a:rPr>
              <a:t>pokles </a:t>
            </a:r>
            <a:r>
              <a:rPr lang="cs-CZ" sz="2800" b="1" dirty="0">
                <a:solidFill>
                  <a:srgbClr val="FF0000"/>
                </a:solidFill>
              </a:rPr>
              <a:t>progrese </a:t>
            </a:r>
            <a:r>
              <a:rPr lang="cs-CZ" dirty="0">
                <a:solidFill>
                  <a:srgbClr val="FF0000"/>
                </a:solidFill>
              </a:rPr>
              <a:t>do</a:t>
            </a:r>
            <a:r>
              <a:rPr lang="cs-CZ" sz="2800" b="1" dirty="0">
                <a:solidFill>
                  <a:srgbClr val="FF0000"/>
                </a:solidFill>
              </a:rPr>
              <a:t> ESKD </a:t>
            </a:r>
            <a:r>
              <a:rPr lang="cs-CZ" i="1" dirty="0" smtClean="0">
                <a:solidFill>
                  <a:srgbClr val="FF0000"/>
                </a:solidFill>
              </a:rPr>
              <a:t>proti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LPD </a:t>
            </a:r>
            <a:r>
              <a:rPr lang="cs-CZ" dirty="0" smtClean="0"/>
              <a:t>(8 RCT) </a:t>
            </a:r>
            <a:r>
              <a:rPr lang="cs-CZ" i="1" dirty="0" smtClean="0">
                <a:solidFill>
                  <a:srgbClr val="FF0000"/>
                </a:solidFill>
              </a:rPr>
              <a:t>nebo</a:t>
            </a:r>
            <a:r>
              <a:rPr lang="cs-CZ" sz="2800" b="1" dirty="0" smtClean="0">
                <a:solidFill>
                  <a:srgbClr val="FF0000"/>
                </a:solidFill>
              </a:rPr>
              <a:t> normálnímu příjmu </a:t>
            </a:r>
            <a:r>
              <a:rPr lang="cs-CZ" dirty="0" smtClean="0"/>
              <a:t>(2 RCT)</a:t>
            </a:r>
            <a:endParaRPr lang="cs-CZ" dirty="0"/>
          </a:p>
          <a:p>
            <a:pPr marL="704850" lvl="1" indent="-342900">
              <a:lnSpc>
                <a:spcPct val="114000"/>
              </a:lnSpc>
              <a:spcBef>
                <a:spcPts val="600"/>
              </a:spcBef>
              <a:buSzPct val="100000"/>
              <a:buFont typeface="Arial" pitchFamily="34" charset="0"/>
              <a:buChar char="‒"/>
            </a:pPr>
            <a:r>
              <a:rPr lang="cs-CZ" sz="2400" dirty="0" smtClean="0"/>
              <a:t>pokles o 165 pacientů na 1000 léčených</a:t>
            </a:r>
            <a:endParaRPr lang="cs-CZ" sz="2400" dirty="0"/>
          </a:p>
          <a:p>
            <a:pPr marL="704850" lvl="1" indent="-342900">
              <a:lnSpc>
                <a:spcPct val="114000"/>
              </a:lnSpc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/>
              <a:t>RR 0,65  (95% CI 0,49-0,85) pro ESKD </a:t>
            </a:r>
          </a:p>
          <a:p>
            <a:pPr marL="269875" indent="-269875"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Nesignifikantní rozdíly v GFR a mortalitě</a:t>
            </a:r>
          </a:p>
          <a:p>
            <a:pPr marL="269875" indent="-269875"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Většina RCT </a:t>
            </a:r>
            <a:r>
              <a:rPr lang="cs-CZ" dirty="0" smtClean="0"/>
              <a:t>(12/17) </a:t>
            </a:r>
            <a:r>
              <a:rPr lang="cs-CZ" sz="2800" b="1" dirty="0" smtClean="0"/>
              <a:t>bez nárůstu </a:t>
            </a:r>
            <a:r>
              <a:rPr lang="cs-CZ" sz="2800" b="1" dirty="0" smtClean="0"/>
              <a:t>malnutrice</a:t>
            </a:r>
          </a:p>
          <a:p>
            <a:pPr marL="704850" lvl="1" indent="-342900">
              <a:lnSpc>
                <a:spcPct val="114000"/>
              </a:lnSpc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 smtClean="0"/>
              <a:t>bezpečnost diety ani </a:t>
            </a:r>
            <a:r>
              <a:rPr lang="cs-CZ" sz="2400" dirty="0" err="1" smtClean="0"/>
              <a:t>QoL</a:t>
            </a:r>
            <a:r>
              <a:rPr lang="cs-CZ" sz="2400" dirty="0" smtClean="0"/>
              <a:t> nebyly formálně testovány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3849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827584" y="116632"/>
            <a:ext cx="7632848" cy="936104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Dieta s velmi nízkým obsahem bílkovin</a:t>
            </a:r>
            <a:b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VLPD, </a:t>
            </a:r>
            <a:r>
              <a:rPr lang="cs-CZ" sz="2700" b="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Very </a:t>
            </a:r>
            <a:r>
              <a:rPr lang="cs-CZ" sz="2700" b="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Low</a:t>
            </a:r>
            <a:r>
              <a:rPr lang="cs-CZ" sz="2700" b="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Protein Diet</a:t>
            </a:r>
            <a:endParaRPr lang="en-US" sz="2700" b="0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Content Placeholder 9"/>
          <p:cNvSpPr>
            <a:spLocks noGrp="1"/>
          </p:cNvSpPr>
          <p:nvPr>
            <p:ph idx="1"/>
          </p:nvPr>
        </p:nvSpPr>
        <p:spPr>
          <a:xfrm>
            <a:off x="539552" y="1700808"/>
            <a:ext cx="8136904" cy="482453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SzPct val="50000"/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    Extrémně nízký příjem bílkovin ve stravě </a:t>
            </a:r>
          </a:p>
          <a:p>
            <a:pPr marL="0" indent="0">
              <a:spcBef>
                <a:spcPts val="0"/>
              </a:spcBef>
              <a:buSzPct val="50000"/>
              <a:buNone/>
            </a:pP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                       0,3-0,4 g/kg/den</a:t>
            </a:r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Potraviny bohaté na energii s nízkým obsahem bílkovin</a:t>
            </a:r>
          </a:p>
          <a:p>
            <a:pPr marL="620713" lvl="1" indent="-258763">
              <a:spcBef>
                <a:spcPts val="0"/>
              </a:spcBef>
              <a:buSzPct val="100000"/>
            </a:pPr>
            <a:r>
              <a:rPr lang="cs-CZ" sz="2400" dirty="0" smtClean="0"/>
              <a:t>bílkoviny </a:t>
            </a:r>
            <a:r>
              <a:rPr lang="cs-CZ" sz="2400" dirty="0"/>
              <a:t>vysoké </a:t>
            </a:r>
            <a:r>
              <a:rPr lang="cs-CZ" sz="2400" dirty="0" smtClean="0"/>
              <a:t>biologické hodnoty tvoří 50-70 </a:t>
            </a:r>
            <a:r>
              <a:rPr lang="cs-CZ" sz="2400" dirty="0" smtClean="0"/>
              <a:t>%</a:t>
            </a:r>
            <a:endParaRPr lang="cs-CZ" sz="2400" dirty="0"/>
          </a:p>
          <a:p>
            <a:pPr>
              <a:spcBef>
                <a:spcPts val="600"/>
              </a:spcBef>
              <a:buSzPct val="50000"/>
              <a:buFont typeface="Wingdings" pitchFamily="2" charset="2"/>
              <a:buChar char="n"/>
            </a:pPr>
            <a:r>
              <a:rPr lang="cs-CZ" sz="2800" b="1" dirty="0"/>
              <a:t>Umělé potraviny bez bílkovin</a:t>
            </a:r>
          </a:p>
          <a:p>
            <a:pPr>
              <a:spcBef>
                <a:spcPts val="6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Zvýšený obsah ovoce a zeleniny</a:t>
            </a:r>
            <a:endParaRPr lang="cs-CZ" sz="2800" b="1" dirty="0"/>
          </a:p>
          <a:p>
            <a:pPr>
              <a:spcBef>
                <a:spcPts val="6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err="1" smtClean="0"/>
              <a:t>Suplementace</a:t>
            </a:r>
            <a:r>
              <a:rPr lang="cs-CZ" sz="2800" b="1" dirty="0" smtClean="0"/>
              <a:t> KA / </a:t>
            </a:r>
            <a:r>
              <a:rPr lang="cs-CZ" sz="2800" b="1" dirty="0" smtClean="0"/>
              <a:t>EAA ve formě tablet</a:t>
            </a:r>
          </a:p>
          <a:p>
            <a:pPr marL="620713" lvl="1" indent="-258763">
              <a:spcBef>
                <a:spcPts val="600"/>
              </a:spcBef>
              <a:buSzPct val="100000"/>
            </a:pPr>
            <a:r>
              <a:rPr lang="cs-CZ" sz="2400" dirty="0"/>
              <a:t>PZLÚ s obsahem </a:t>
            </a:r>
            <a:r>
              <a:rPr lang="cs-CZ" sz="2400" dirty="0" err="1" smtClean="0"/>
              <a:t>ketokyselin</a:t>
            </a:r>
            <a:r>
              <a:rPr lang="cs-CZ" sz="2400" dirty="0" smtClean="0"/>
              <a:t> </a:t>
            </a:r>
            <a:r>
              <a:rPr lang="cs-CZ" sz="2400" dirty="0"/>
              <a:t>a </a:t>
            </a:r>
            <a:r>
              <a:rPr lang="cs-CZ" sz="2400" dirty="0" err="1"/>
              <a:t>essenciálních</a:t>
            </a:r>
            <a:r>
              <a:rPr lang="cs-CZ" sz="2400" dirty="0"/>
              <a:t> AMK </a:t>
            </a:r>
          </a:p>
        </p:txBody>
      </p:sp>
    </p:spTree>
    <p:extLst>
      <p:ext uri="{BB962C8B-B14F-4D97-AF65-F5344CB8AC3E}">
        <p14:creationId xmlns:p14="http://schemas.microsoft.com/office/powerpoint/2010/main" val="61829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899428"/>
            <a:ext cx="9144000" cy="657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403294"/>
              </p:ext>
            </p:extLst>
          </p:nvPr>
        </p:nvGraphicFramePr>
        <p:xfrm>
          <a:off x="179511" y="116632"/>
          <a:ext cx="8784977" cy="6569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26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023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28972"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</a:rPr>
                        <a:t>Obsah v 1 tabletě</a:t>
                      </a:r>
                      <a:endParaRPr lang="cs-CZ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Ketosteril</a:t>
                      </a:r>
                      <a:r>
                        <a:rPr lang="cs-CZ" sz="20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000" b="1" i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tabl</a:t>
                      </a:r>
                      <a:r>
                        <a:rPr lang="cs-CZ" sz="20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600 mg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obsah mg</a:t>
                      </a:r>
                      <a:endParaRPr lang="cs-CZ" sz="2000" b="0" i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93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Keto-Leucin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101</a:t>
                      </a:r>
                      <a:endParaRPr lang="cs-CZ" sz="2000" b="1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9309">
                <a:tc>
                  <a:txBody>
                    <a:bodyPr/>
                    <a:lstStyle/>
                    <a:p>
                      <a:r>
                        <a:rPr lang="cs-CZ" sz="20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Keto-Valin</a:t>
                      </a:r>
                      <a:endParaRPr lang="cs-CZ" sz="2000" b="1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86</a:t>
                      </a:r>
                      <a:endParaRPr lang="cs-CZ" sz="2000" b="1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493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Keto-Izoleucin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9309">
                <a:tc>
                  <a:txBody>
                    <a:bodyPr/>
                    <a:lstStyle/>
                    <a:p>
                      <a:r>
                        <a:rPr lang="cs-CZ" sz="20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Keto-</a:t>
                      </a:r>
                      <a:r>
                        <a:rPr lang="cs-CZ" sz="2000" b="1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Phenylalanin</a:t>
                      </a:r>
                      <a:endParaRPr lang="cs-CZ" sz="2000" b="1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9309">
                <a:tc>
                  <a:txBody>
                    <a:bodyPr/>
                    <a:lstStyle/>
                    <a:p>
                      <a:r>
                        <a:rPr lang="cs-CZ" sz="2000" b="1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Hydroxy-Methionin</a:t>
                      </a:r>
                      <a:endParaRPr lang="cs-CZ" sz="2000" b="1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59</a:t>
                      </a:r>
                    </a:p>
                  </a:txBody>
                  <a:tcPr anchor="ctr"/>
                </a:tc>
              </a:tr>
              <a:tr h="4493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Lysin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anchor="ctr"/>
                </a:tc>
              </a:tr>
              <a:tr h="4493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Thereonin</a:t>
                      </a:r>
                      <a:endParaRPr lang="cs-CZ" sz="20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anchor="ctr"/>
                </a:tc>
              </a:tr>
              <a:tr h="4493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Histidin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anchor="ctr"/>
                </a:tc>
              </a:tr>
              <a:tr h="4493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Tyrosin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anchor="ctr"/>
                </a:tc>
              </a:tr>
              <a:tr h="4493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Tryptofan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anchor="ctr"/>
                </a:tc>
              </a:tr>
              <a:tr h="4493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CELKEM  AMK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225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93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CELKEM  dusíku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anchor="ctr"/>
                </a:tc>
              </a:tr>
              <a:tr h="4493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Vápník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09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6768752" cy="936104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Dávkování KA </a:t>
            </a:r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 </a:t>
            </a:r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EAA v tabletách</a:t>
            </a:r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při </a:t>
            </a:r>
            <a:r>
              <a:rPr lang="cs-CZ" sz="2700" b="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suplementaci</a:t>
            </a: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700" b="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nízkobílkovinné</a:t>
            </a: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diety</a:t>
            </a:r>
            <a:endParaRPr lang="en-US" sz="2700" b="0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Content Placeholder 9"/>
          <p:cNvSpPr>
            <a:spLocks noGrp="1"/>
          </p:cNvSpPr>
          <p:nvPr>
            <p:ph idx="1"/>
          </p:nvPr>
        </p:nvSpPr>
        <p:spPr>
          <a:xfrm>
            <a:off x="899592" y="1988840"/>
            <a:ext cx="7488832" cy="424847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Dávkování </a:t>
            </a:r>
            <a:r>
              <a:rPr lang="cs-CZ" sz="2800" b="1" dirty="0" smtClean="0"/>
              <a:t>podle SPC o léku</a:t>
            </a:r>
          </a:p>
          <a:p>
            <a:pPr marL="704850" lvl="1" indent="-342900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 smtClean="0"/>
              <a:t>3krát denně 4-8 tablet (12-24 tablet denně)</a:t>
            </a:r>
          </a:p>
          <a:p>
            <a:pPr marL="704850" lvl="1" indent="-342900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 smtClean="0"/>
              <a:t>tablety užívat celé spolu s jídlem</a:t>
            </a:r>
          </a:p>
          <a:p>
            <a:pPr marL="704850" lvl="1" indent="-342900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 smtClean="0"/>
              <a:t>nejsou závažné nežádoucí účinky</a:t>
            </a:r>
            <a:endParaRPr lang="cs-CZ" sz="2400" dirty="0"/>
          </a:p>
          <a:p>
            <a:pPr>
              <a:spcBef>
                <a:spcPts val="18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Dávkování podle odborných prací</a:t>
            </a:r>
          </a:p>
          <a:p>
            <a:pPr marL="704850" lvl="1" indent="-342900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/>
              <a:t>1 </a:t>
            </a:r>
            <a:r>
              <a:rPr lang="cs-CZ" sz="2400" dirty="0" err="1" smtClean="0"/>
              <a:t>tabl</a:t>
            </a:r>
            <a:r>
              <a:rPr lang="cs-CZ" sz="2400" dirty="0" smtClean="0"/>
              <a:t>./10 kg =   7 </a:t>
            </a:r>
            <a:r>
              <a:rPr lang="cs-CZ" sz="2400" dirty="0" err="1" smtClean="0"/>
              <a:t>tabl</a:t>
            </a:r>
            <a:r>
              <a:rPr lang="cs-CZ" sz="2400" dirty="0" smtClean="0"/>
              <a:t>./70 kg</a:t>
            </a:r>
          </a:p>
          <a:p>
            <a:pPr marL="704850" lvl="1" indent="-342900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 smtClean="0"/>
              <a:t>1 </a:t>
            </a:r>
            <a:r>
              <a:rPr lang="cs-CZ" sz="2400" dirty="0" err="1" smtClean="0"/>
              <a:t>tabl</a:t>
            </a:r>
            <a:r>
              <a:rPr lang="cs-CZ" sz="2400" dirty="0" smtClean="0"/>
              <a:t>./  5 kg = 14 </a:t>
            </a:r>
            <a:r>
              <a:rPr lang="cs-CZ" sz="2400" dirty="0" err="1" smtClean="0"/>
              <a:t>tabl</a:t>
            </a:r>
            <a:r>
              <a:rPr lang="cs-CZ" sz="2400" dirty="0" smtClean="0"/>
              <a:t>./70 kg</a:t>
            </a:r>
          </a:p>
          <a:p>
            <a:pPr>
              <a:spcBef>
                <a:spcPts val="18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Podle RCT </a:t>
            </a:r>
            <a:r>
              <a:rPr lang="cs-CZ" sz="2800" b="1" dirty="0" smtClean="0"/>
              <a:t>► efekt při dávce &gt; 6 </a:t>
            </a:r>
            <a:r>
              <a:rPr lang="cs-CZ" sz="2800" b="1" dirty="0" err="1" smtClean="0"/>
              <a:t>tbl</a:t>
            </a:r>
            <a:r>
              <a:rPr lang="cs-CZ" sz="2800" b="1" dirty="0" smtClean="0"/>
              <a:t>/den</a:t>
            </a:r>
          </a:p>
        </p:txBody>
      </p:sp>
    </p:spTree>
    <p:extLst>
      <p:ext uri="{BB962C8B-B14F-4D97-AF65-F5344CB8AC3E}">
        <p14:creationId xmlns:p14="http://schemas.microsoft.com/office/powerpoint/2010/main" val="403547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611560" y="116632"/>
            <a:ext cx="8064896" cy="936104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Efekt </a:t>
            </a:r>
            <a:r>
              <a:rPr lang="cs-CZ" sz="31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suplementované</a:t>
            </a:r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VLPD </a:t>
            </a:r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při CKD je vyšší</a:t>
            </a:r>
            <a:b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ve vybraných případech (individualizovaný přístup)</a:t>
            </a:r>
            <a:endParaRPr lang="en-US" sz="2700" b="0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Content Placeholder 9"/>
          <p:cNvSpPr>
            <a:spLocks noGrp="1"/>
          </p:cNvSpPr>
          <p:nvPr>
            <p:ph idx="1"/>
          </p:nvPr>
        </p:nvSpPr>
        <p:spPr>
          <a:xfrm>
            <a:off x="611560" y="1772816"/>
            <a:ext cx="7776864" cy="432048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Mladší pacient</a:t>
            </a:r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Dobrý nutriční stav</a:t>
            </a:r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Nízká komorbidita, není DM</a:t>
            </a:r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err="1" smtClean="0"/>
              <a:t>Progredující</a:t>
            </a:r>
            <a:r>
              <a:rPr lang="cs-CZ" sz="2800" b="1" dirty="0" smtClean="0"/>
              <a:t> CKD</a:t>
            </a:r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Spolupracující pacient </a:t>
            </a:r>
            <a:r>
              <a:rPr lang="cs-CZ" sz="2800" b="1" dirty="0" err="1" smtClean="0"/>
              <a:t>adherující</a:t>
            </a:r>
            <a:r>
              <a:rPr lang="cs-CZ" sz="2800" b="1" dirty="0" smtClean="0"/>
              <a:t> k dietě</a:t>
            </a:r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Monitorování nutričního stavu</a:t>
            </a:r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VLPD nezhoršuje přežívání při CKD</a:t>
            </a:r>
            <a:endParaRPr lang="cs-CZ" sz="2800" b="1" dirty="0"/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endParaRPr 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69965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1115616" y="116632"/>
            <a:ext cx="6912768" cy="936104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Adaptace na snížený příjem bílkovin</a:t>
            </a:r>
            <a:b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při chronickém selhávání ledvin</a:t>
            </a:r>
            <a:endParaRPr lang="en-US" sz="2700" b="0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Content Placeholder 9"/>
          <p:cNvSpPr>
            <a:spLocks noGrp="1"/>
          </p:cNvSpPr>
          <p:nvPr>
            <p:ph idx="1"/>
          </p:nvPr>
        </p:nvSpPr>
        <p:spPr>
          <a:xfrm>
            <a:off x="755576" y="1916832"/>
            <a:ext cx="7632848" cy="417646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SzPct val="50000"/>
              <a:buFont typeface="Wingdings" pitchFamily="2" charset="2"/>
              <a:buChar char="n"/>
            </a:pPr>
            <a:r>
              <a:rPr lang="cs-CZ" sz="2800" b="1" dirty="0"/>
              <a:t>Adaptace může být </a:t>
            </a:r>
            <a:r>
              <a:rPr lang="cs-CZ" sz="2800" b="1" dirty="0" smtClean="0"/>
              <a:t>úspěšná za podmínek</a:t>
            </a:r>
            <a:endParaRPr lang="cs-CZ" sz="2800" b="1" dirty="0"/>
          </a:p>
          <a:p>
            <a:pPr marL="620713" lvl="1" indent="-258763">
              <a:lnSpc>
                <a:spcPct val="110000"/>
              </a:lnSpc>
              <a:spcBef>
                <a:spcPts val="600"/>
              </a:spcBef>
            </a:pPr>
            <a:r>
              <a:rPr lang="cs-CZ" sz="2400" b="1" dirty="0" smtClean="0">
                <a:solidFill>
                  <a:srgbClr val="FF0000"/>
                </a:solidFill>
              </a:rPr>
              <a:t>plný </a:t>
            </a:r>
            <a:r>
              <a:rPr lang="cs-CZ" sz="2400" b="1" dirty="0" smtClean="0">
                <a:solidFill>
                  <a:srgbClr val="FF0000"/>
                </a:solidFill>
              </a:rPr>
              <a:t>příjem energie</a:t>
            </a:r>
          </a:p>
          <a:p>
            <a:pPr marL="620713" lvl="1" indent="-258763">
              <a:lnSpc>
                <a:spcPct val="110000"/>
              </a:lnSpc>
              <a:spcBef>
                <a:spcPts val="0"/>
              </a:spcBef>
            </a:pPr>
            <a:r>
              <a:rPr lang="cs-CZ" sz="2400" dirty="0" smtClean="0"/>
              <a:t>jsou přijímány </a:t>
            </a:r>
            <a:r>
              <a:rPr lang="cs-CZ" sz="2400" b="1" dirty="0" smtClean="0">
                <a:solidFill>
                  <a:srgbClr val="FF0000"/>
                </a:solidFill>
              </a:rPr>
              <a:t>všechny esenciální AMK</a:t>
            </a:r>
          </a:p>
          <a:p>
            <a:pPr marL="620713" lvl="1" indent="-258763">
              <a:lnSpc>
                <a:spcPct val="110000"/>
              </a:lnSpc>
              <a:spcBef>
                <a:spcPts val="0"/>
              </a:spcBef>
            </a:pPr>
            <a:r>
              <a:rPr lang="cs-CZ" sz="2400" dirty="0" smtClean="0"/>
              <a:t>došlo </a:t>
            </a:r>
            <a:r>
              <a:rPr lang="cs-CZ" sz="2400" b="1" dirty="0" smtClean="0">
                <a:solidFill>
                  <a:srgbClr val="FF0000"/>
                </a:solidFill>
              </a:rPr>
              <a:t>zmírnění acidózy</a:t>
            </a:r>
          </a:p>
          <a:p>
            <a:pPr marL="620713" lvl="1" indent="-258763">
              <a:lnSpc>
                <a:spcPct val="110000"/>
              </a:lnSpc>
              <a:spcBef>
                <a:spcPts val="0"/>
              </a:spcBef>
            </a:pPr>
            <a:r>
              <a:rPr lang="cs-CZ" sz="2400" b="1" dirty="0" smtClean="0">
                <a:solidFill>
                  <a:srgbClr val="FF0000"/>
                </a:solidFill>
              </a:rPr>
              <a:t>stav pacienta je chronický stabilizovaný </a:t>
            </a:r>
          </a:p>
          <a:p>
            <a:pPr marL="620713" lvl="1" indent="-258763">
              <a:lnSpc>
                <a:spcPct val="110000"/>
              </a:lnSpc>
              <a:spcBef>
                <a:spcPts val="0"/>
              </a:spcBef>
            </a:pPr>
            <a:r>
              <a:rPr lang="cs-CZ" sz="2400" dirty="0" smtClean="0"/>
              <a:t>nepřítomnost stresového metabolismu</a:t>
            </a:r>
            <a:endParaRPr lang="cs-CZ" sz="2800" b="1" dirty="0" smtClean="0"/>
          </a:p>
          <a:p>
            <a:pPr>
              <a:spcBef>
                <a:spcPts val="18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Dusíková bilance může být vyrovnaná </a:t>
            </a:r>
          </a:p>
          <a:p>
            <a:pPr marL="620713" lvl="1" indent="-258763">
              <a:spcBef>
                <a:spcPts val="0"/>
              </a:spcBef>
              <a:buSzPct val="100000"/>
            </a:pPr>
            <a:r>
              <a:rPr lang="cs-CZ" sz="2400" dirty="0"/>
              <a:t>i při příjmu bílkovin 0,6 </a:t>
            </a:r>
            <a:r>
              <a:rPr lang="cs-CZ" sz="2400" dirty="0" smtClean="0"/>
              <a:t>g/kg/den</a:t>
            </a:r>
          </a:p>
        </p:txBody>
      </p:sp>
    </p:spTree>
    <p:extLst>
      <p:ext uri="{BB962C8B-B14F-4D97-AF65-F5344CB8AC3E}">
        <p14:creationId xmlns:p14="http://schemas.microsoft.com/office/powerpoint/2010/main" val="330415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7704856" cy="936104"/>
          </a:xfrm>
        </p:spPr>
        <p:txBody>
          <a:bodyPr>
            <a:noAutofit/>
          </a:bodyPr>
          <a:lstStyle/>
          <a:p>
            <a:pPr algn="ctr"/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KDOQI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Clinical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Practice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Guideline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Nutrition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in CKD: 2020 Update</a:t>
            </a:r>
            <a:endParaRPr lang="en-US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Content Placeholder 9"/>
          <p:cNvSpPr>
            <a:spLocks noGrp="1"/>
          </p:cNvSpPr>
          <p:nvPr>
            <p:ph idx="1"/>
          </p:nvPr>
        </p:nvSpPr>
        <p:spPr>
          <a:xfrm>
            <a:off x="683568" y="3212976"/>
            <a:ext cx="7704856" cy="2952328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1200"/>
              </a:spcBef>
              <a:buSzPct val="50000"/>
              <a:buNone/>
            </a:pPr>
            <a:r>
              <a:rPr lang="cs-CZ" sz="2800" b="1" dirty="0" smtClean="0"/>
              <a:t>Mezinárodní pracovní skupina</a:t>
            </a:r>
          </a:p>
          <a:p>
            <a:pPr marL="0" indent="0" algn="ctr">
              <a:spcBef>
                <a:spcPts val="0"/>
              </a:spcBef>
              <a:buSzPct val="50000"/>
              <a:buNone/>
            </a:pPr>
            <a:r>
              <a:rPr lang="cs-CZ" sz="2000" dirty="0" err="1" smtClean="0"/>
              <a:t>Ikizler</a:t>
            </a:r>
            <a:r>
              <a:rPr lang="cs-CZ" sz="2000" dirty="0" smtClean="0"/>
              <a:t> TA (USA) a kolektiv</a:t>
            </a:r>
          </a:p>
          <a:p>
            <a:pPr marL="0" indent="0" algn="ctr">
              <a:spcBef>
                <a:spcPts val="0"/>
              </a:spcBef>
              <a:buSzPct val="50000"/>
              <a:buNone/>
            </a:pPr>
            <a:r>
              <a:rPr lang="cs-CZ" sz="2000" dirty="0" smtClean="0"/>
              <a:t>USA, Brazílie, Austrálie, Švédsko, UK, Francie, Švýcarsko, </a:t>
            </a:r>
          </a:p>
          <a:p>
            <a:pPr marL="0" indent="0" algn="ctr">
              <a:spcBef>
                <a:spcPts val="0"/>
              </a:spcBef>
              <a:buSzPct val="50000"/>
              <a:buNone/>
            </a:pPr>
            <a:r>
              <a:rPr lang="cs-CZ" sz="2000" dirty="0" err="1" smtClean="0"/>
              <a:t>Hong</a:t>
            </a:r>
            <a:r>
              <a:rPr lang="cs-CZ" sz="2000" dirty="0" smtClean="0"/>
              <a:t>-Kong/Čína</a:t>
            </a:r>
          </a:p>
          <a:p>
            <a:pPr marL="0" indent="0" algn="ctr">
              <a:spcBef>
                <a:spcPts val="1200"/>
              </a:spcBef>
              <a:buSzPct val="50000"/>
              <a:buNone/>
            </a:pPr>
            <a:r>
              <a:rPr lang="cs-CZ" sz="2800" b="1" dirty="0" err="1" smtClean="0"/>
              <a:t>National</a:t>
            </a:r>
            <a:r>
              <a:rPr lang="cs-CZ" sz="2800" b="1" dirty="0" smtClean="0"/>
              <a:t> </a:t>
            </a:r>
            <a:r>
              <a:rPr lang="cs-CZ" sz="2800" b="1" dirty="0" err="1"/>
              <a:t>Kidney</a:t>
            </a:r>
            <a:r>
              <a:rPr lang="cs-CZ" sz="2800" b="1" dirty="0"/>
              <a:t> </a:t>
            </a:r>
            <a:r>
              <a:rPr lang="cs-CZ" sz="2800" b="1" dirty="0" err="1"/>
              <a:t>Foundation</a:t>
            </a:r>
            <a:endParaRPr lang="cs-CZ" sz="2800" b="1" dirty="0"/>
          </a:p>
          <a:p>
            <a:pPr marL="0" indent="0" algn="ctr">
              <a:spcBef>
                <a:spcPts val="0"/>
              </a:spcBef>
              <a:buSzPct val="50000"/>
              <a:buNone/>
            </a:pPr>
            <a:r>
              <a:rPr lang="cs-CZ" sz="2000" dirty="0" smtClean="0"/>
              <a:t>poprvé ve spolupráci s organizací</a:t>
            </a:r>
          </a:p>
          <a:p>
            <a:pPr marL="0" indent="0" algn="ctr">
              <a:spcBef>
                <a:spcPts val="0"/>
              </a:spcBef>
              <a:buSzPct val="50000"/>
              <a:buNone/>
            </a:pPr>
            <a:r>
              <a:rPr lang="cs-CZ" sz="2800" b="1" dirty="0" err="1" smtClean="0"/>
              <a:t>Academy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of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Nutrition</a:t>
            </a:r>
            <a:r>
              <a:rPr lang="cs-CZ" sz="2800" b="1" dirty="0" smtClean="0"/>
              <a:t> and </a:t>
            </a:r>
            <a:r>
              <a:rPr lang="cs-CZ" sz="2800" b="1" dirty="0" err="1" smtClean="0"/>
              <a:t>Dietetics</a:t>
            </a:r>
            <a:endParaRPr lang="cs-CZ" sz="2800" b="1" dirty="0" smtClean="0"/>
          </a:p>
          <a:p>
            <a:pPr marL="0" indent="0" algn="ctr">
              <a:spcBef>
                <a:spcPts val="0"/>
              </a:spcBef>
              <a:buSzPct val="50000"/>
              <a:buNone/>
            </a:pPr>
            <a:endParaRPr lang="cs-CZ" sz="2000" b="1" dirty="0"/>
          </a:p>
          <a:p>
            <a:pPr marL="0" indent="0" algn="ctr">
              <a:spcBef>
                <a:spcPts val="0"/>
              </a:spcBef>
              <a:buSzPct val="50000"/>
              <a:buNone/>
            </a:pPr>
            <a:endParaRPr lang="cs-CZ" sz="2000" b="1" dirty="0" smtClean="0"/>
          </a:p>
        </p:txBody>
      </p:sp>
      <p:sp>
        <p:nvSpPr>
          <p:cNvPr id="2" name="Obdélník 1"/>
          <p:cNvSpPr/>
          <p:nvPr/>
        </p:nvSpPr>
        <p:spPr>
          <a:xfrm>
            <a:off x="683568" y="1844824"/>
            <a:ext cx="7704856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KDOQI</a:t>
            </a:r>
          </a:p>
          <a:p>
            <a:pPr algn="ctr"/>
            <a:r>
              <a:rPr lang="cs-CZ" sz="2400" b="1" dirty="0" err="1" smtClean="0">
                <a:solidFill>
                  <a:schemeClr val="tx1"/>
                </a:solidFill>
              </a:rPr>
              <a:t>Kidney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</a:rPr>
              <a:t>Disease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</a:rPr>
              <a:t>Outcome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</a:rPr>
              <a:t>Quality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</a:rPr>
              <a:t>Initiative</a:t>
            </a:r>
            <a:endParaRPr lang="cs-CZ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25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3" y="2288634"/>
            <a:ext cx="1368152" cy="1500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200800" cy="864096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Chronické onemocnění ledvin</a:t>
            </a:r>
            <a:b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chronic</a:t>
            </a:r>
            <a:r>
              <a:rPr lang="cs-CZ" sz="2700" b="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700" b="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kidney</a:t>
            </a:r>
            <a:r>
              <a:rPr lang="cs-CZ" sz="2700" b="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700" b="0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disease</a:t>
            </a:r>
            <a:r>
              <a:rPr lang="cs-CZ" sz="2700" b="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CKD</a:t>
            </a:r>
            <a:endParaRPr lang="en-US" sz="2700" b="0" i="1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Content Placeholder 9"/>
          <p:cNvSpPr>
            <a:spLocks noGrp="1"/>
          </p:cNvSpPr>
          <p:nvPr>
            <p:ph idx="1"/>
          </p:nvPr>
        </p:nvSpPr>
        <p:spPr>
          <a:xfrm>
            <a:off x="539552" y="1700808"/>
            <a:ext cx="7992888" cy="44970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/>
              <a:t>Definice CKD: úbytek funkce &gt; 3 měsíce</a:t>
            </a:r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Prevalence </a:t>
            </a:r>
            <a:r>
              <a:rPr lang="cs-CZ" sz="2800" b="1" dirty="0" smtClean="0"/>
              <a:t>10-15 % populace </a:t>
            </a:r>
          </a:p>
          <a:p>
            <a:pPr marL="623888" lvl="1" indent="-260350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 smtClean="0"/>
              <a:t>narůstá </a:t>
            </a:r>
            <a:r>
              <a:rPr lang="cs-CZ" sz="2400" dirty="0" smtClean="0"/>
              <a:t>s </a:t>
            </a:r>
            <a:r>
              <a:rPr lang="cs-CZ" sz="2400" dirty="0" smtClean="0"/>
              <a:t>věkem</a:t>
            </a:r>
            <a:r>
              <a:rPr lang="cs-CZ" sz="2400" dirty="0"/>
              <a:t> </a:t>
            </a:r>
            <a:r>
              <a:rPr lang="cs-CZ" sz="2400" dirty="0" smtClean="0"/>
              <a:t>(</a:t>
            </a:r>
            <a:r>
              <a:rPr lang="cs-CZ" sz="2400" dirty="0" smtClean="0"/>
              <a:t>úbytek nefronů)</a:t>
            </a:r>
          </a:p>
          <a:p>
            <a:pPr marL="623888" lvl="1" indent="-260350">
              <a:spcBef>
                <a:spcPts val="0"/>
              </a:spcBef>
              <a:buSzPct val="100000"/>
              <a:buFont typeface="Arial" pitchFamily="34" charset="0"/>
              <a:buChar char="‒"/>
            </a:pPr>
            <a:endParaRPr lang="cs-CZ" sz="2400" dirty="0"/>
          </a:p>
          <a:p>
            <a:pPr marL="623888" lvl="1" indent="-260350">
              <a:spcBef>
                <a:spcPts val="0"/>
              </a:spcBef>
              <a:buSzPct val="100000"/>
              <a:buFont typeface="Arial" pitchFamily="34" charset="0"/>
              <a:buChar char="‒"/>
            </a:pPr>
            <a:endParaRPr lang="cs-CZ" sz="2400" dirty="0" smtClean="0"/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/>
              <a:t>R</a:t>
            </a:r>
            <a:r>
              <a:rPr lang="cs-CZ" sz="2800" b="1" dirty="0" smtClean="0"/>
              <a:t>etence </a:t>
            </a:r>
            <a:r>
              <a:rPr lang="cs-CZ" sz="2800" b="1" dirty="0"/>
              <a:t>dusíkatých </a:t>
            </a:r>
            <a:r>
              <a:rPr lang="cs-CZ" sz="2800" b="1" dirty="0"/>
              <a:t>látek, kyselin a fosforu</a:t>
            </a:r>
            <a:endParaRPr lang="cs-CZ" sz="2800" b="1" dirty="0"/>
          </a:p>
          <a:p>
            <a:pPr>
              <a:spcBef>
                <a:spcPts val="18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Důvod pro</a:t>
            </a:r>
            <a:r>
              <a:rPr lang="cs-CZ" dirty="0" smtClean="0"/>
              <a:t> </a:t>
            </a:r>
            <a:r>
              <a:rPr lang="cs-CZ" sz="2800" b="1" dirty="0" smtClean="0"/>
              <a:t>omezení příjmu bílkovin</a:t>
            </a:r>
          </a:p>
          <a:p>
            <a:pPr marL="623888" lvl="1" indent="-261938">
              <a:lnSpc>
                <a:spcPct val="113000"/>
              </a:lnSpc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 smtClean="0"/>
              <a:t>bílkoviny ve výživě mohou </a:t>
            </a:r>
            <a:r>
              <a:rPr lang="cs-CZ" sz="2400" dirty="0" smtClean="0"/>
              <a:t>poškozovat zbylé nefrony</a:t>
            </a:r>
          </a:p>
          <a:p>
            <a:pPr marL="623888" lvl="1" indent="-261938">
              <a:lnSpc>
                <a:spcPct val="113000"/>
              </a:lnSpc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 smtClean="0"/>
              <a:t>omezení bílkovin při onemocnění ► riziko malnutrice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340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7704856" cy="936104"/>
          </a:xfrm>
        </p:spPr>
        <p:txBody>
          <a:bodyPr>
            <a:noAutofit/>
          </a:bodyPr>
          <a:lstStyle/>
          <a:p>
            <a:pPr algn="ctr"/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Doporučený příjem bílkovin při CKD</a:t>
            </a:r>
            <a:b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podle KDOQI </a:t>
            </a:r>
            <a:r>
              <a:rPr lang="cs-CZ" sz="2400" b="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guideline</a:t>
            </a:r>
            <a:r>
              <a:rPr lang="cs-CZ" sz="24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2020</a:t>
            </a:r>
            <a:endParaRPr lang="en-US" sz="2400" b="0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83568" y="1628800"/>
            <a:ext cx="7704856" cy="13681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CKD 3-5 klinicky stabilní pacient bez DM</a:t>
            </a:r>
          </a:p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0,6 g/kg/den</a:t>
            </a:r>
          </a:p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nebo 0,3-0,4 g/kg/den + KA/EAA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83568" y="3140968"/>
            <a:ext cx="7704856" cy="13015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CKD 3-5 pacient s DM klinicky stabilní</a:t>
            </a:r>
          </a:p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0,6-0,8 g/kg/den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83568" y="4581128"/>
            <a:ext cx="7704856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CKD 5 na hemodialýze s/bez DM</a:t>
            </a:r>
          </a:p>
          <a:p>
            <a:pPr algn="ctr"/>
            <a:r>
              <a:rPr lang="cs-CZ" sz="2800" b="1" dirty="0" smtClean="0">
                <a:solidFill>
                  <a:srgbClr val="FF0000"/>
                </a:solidFill>
              </a:rPr>
              <a:t>1,0-1,2 g/kg/den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3568" y="5979137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Jakou hmotnost použít k výpočtu, záleží na klinickém úsudku</a:t>
            </a:r>
          </a:p>
          <a:p>
            <a:pPr algn="ctr"/>
            <a:r>
              <a:rPr lang="cs-CZ" sz="2000" b="1" dirty="0" smtClean="0"/>
              <a:t> IBW, ABW, adjustovaná BW, UBW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53241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1043608" y="44624"/>
            <a:ext cx="7272808" cy="936104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 znamená klinicky stabilní pacient</a:t>
            </a:r>
            <a:b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podle KDOQI </a:t>
            </a:r>
            <a:r>
              <a:rPr lang="cs-CZ" sz="2700" b="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guideline</a:t>
            </a: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2020</a:t>
            </a:r>
            <a:endParaRPr lang="en-US" sz="2700" b="0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Content Placeholder 9"/>
          <p:cNvSpPr>
            <a:spLocks noGrp="1"/>
          </p:cNvSpPr>
          <p:nvPr>
            <p:ph idx="1"/>
          </p:nvPr>
        </p:nvSpPr>
        <p:spPr>
          <a:xfrm>
            <a:off x="683568" y="1772816"/>
            <a:ext cx="7704856" cy="266429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SzPct val="50000"/>
              <a:buFont typeface="Wingdings" pitchFamily="2" charset="2"/>
              <a:buChar char="n"/>
            </a:pPr>
            <a:r>
              <a:rPr lang="cs-CZ" sz="2800" dirty="0" smtClean="0"/>
              <a:t>Pacient </a:t>
            </a:r>
            <a:r>
              <a:rPr lang="cs-CZ" sz="2800" b="1" dirty="0" smtClean="0"/>
              <a:t>nemá akutní infekci </a:t>
            </a:r>
            <a:r>
              <a:rPr lang="cs-CZ" sz="2800" dirty="0" smtClean="0"/>
              <a:t>ani</a:t>
            </a:r>
            <a:r>
              <a:rPr lang="cs-CZ" sz="2800" b="1" dirty="0" smtClean="0"/>
              <a:t> zánět</a:t>
            </a:r>
          </a:p>
          <a:p>
            <a:pPr>
              <a:spcBef>
                <a:spcPts val="600"/>
              </a:spcBef>
              <a:buSzPct val="50000"/>
              <a:buFont typeface="Wingdings" pitchFamily="2" charset="2"/>
              <a:buChar char="n"/>
            </a:pPr>
            <a:r>
              <a:rPr lang="cs-CZ" sz="2800" dirty="0" smtClean="0"/>
              <a:t>Poslední </a:t>
            </a:r>
            <a:r>
              <a:rPr lang="cs-CZ" sz="2800" dirty="0" smtClean="0"/>
              <a:t> 2 </a:t>
            </a:r>
            <a:r>
              <a:rPr lang="cs-CZ" sz="2800" dirty="0" smtClean="0"/>
              <a:t>týdny </a:t>
            </a:r>
            <a:r>
              <a:rPr lang="cs-CZ" sz="2800" b="1" dirty="0" smtClean="0"/>
              <a:t>nebyl hospitalizován</a:t>
            </a:r>
          </a:p>
          <a:p>
            <a:pPr>
              <a:spcBef>
                <a:spcPts val="6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Nemá špatně </a:t>
            </a:r>
            <a:r>
              <a:rPr lang="cs-CZ" sz="2800" b="1" dirty="0" smtClean="0"/>
              <a:t>kompenzovaný </a:t>
            </a:r>
            <a:r>
              <a:rPr lang="cs-CZ" sz="2800" b="1" dirty="0" smtClean="0"/>
              <a:t>DM</a:t>
            </a:r>
          </a:p>
          <a:p>
            <a:pPr>
              <a:spcBef>
                <a:spcPts val="6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Nemá aktivní nádorové onemocnění</a:t>
            </a:r>
          </a:p>
          <a:p>
            <a:pPr>
              <a:spcBef>
                <a:spcPts val="6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Není recentní významná ztráta hmotnosti </a:t>
            </a:r>
          </a:p>
        </p:txBody>
      </p:sp>
      <p:sp>
        <p:nvSpPr>
          <p:cNvPr id="2" name="Obdélník 1"/>
          <p:cNvSpPr/>
          <p:nvPr/>
        </p:nvSpPr>
        <p:spPr>
          <a:xfrm>
            <a:off x="755576" y="4653136"/>
            <a:ext cx="7560840" cy="15841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Pokud stav není stabilizovaný</a:t>
            </a:r>
          </a:p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přechodně vyšší příjem bílkovin </a:t>
            </a:r>
          </a:p>
          <a:p>
            <a:pPr algn="ctr"/>
            <a:r>
              <a:rPr lang="cs-CZ" sz="2800" b="1" dirty="0" smtClean="0">
                <a:solidFill>
                  <a:srgbClr val="FF0000"/>
                </a:solidFill>
              </a:rPr>
              <a:t>0,8-1,0 g/kg/den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72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632848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Zvýšená potřeba </a:t>
            </a:r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energie </a:t>
            </a:r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při CKD</a:t>
            </a:r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má za cíl redukovat endogenní katabolismus</a:t>
            </a:r>
            <a:endParaRPr lang="en-US" sz="2700" b="0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755576" y="1916832"/>
            <a:ext cx="7632848" cy="17281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buSzPct val="50000"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Potřeba energie při </a:t>
            </a: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CKD</a:t>
            </a:r>
            <a:endParaRPr lang="cs-CZ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Bef>
                <a:spcPts val="600"/>
              </a:spcBef>
              <a:buSzPct val="50000"/>
            </a:pPr>
            <a:r>
              <a:rPr lang="cs-CZ" sz="2800" b="1" dirty="0" smtClean="0">
                <a:solidFill>
                  <a:srgbClr val="FF0000"/>
                </a:solidFill>
              </a:rPr>
              <a:t>35 </a:t>
            </a:r>
            <a:r>
              <a:rPr lang="cs-CZ" sz="2800" b="1" dirty="0">
                <a:solidFill>
                  <a:srgbClr val="FF0000"/>
                </a:solidFill>
              </a:rPr>
              <a:t>kcal/kg/den </a:t>
            </a:r>
            <a:r>
              <a:rPr lang="cs-CZ" sz="2800" b="1" dirty="0" smtClean="0">
                <a:solidFill>
                  <a:srgbClr val="FF0000"/>
                </a:solidFill>
              </a:rPr>
              <a:t>&lt; 60 roků</a:t>
            </a:r>
          </a:p>
          <a:p>
            <a:pPr algn="ctr">
              <a:spcBef>
                <a:spcPts val="600"/>
              </a:spcBef>
              <a:buSzPct val="50000"/>
            </a:pPr>
            <a:r>
              <a:rPr lang="cs-CZ" sz="2800" b="1" dirty="0" smtClean="0">
                <a:solidFill>
                  <a:srgbClr val="FF0000"/>
                </a:solidFill>
              </a:rPr>
              <a:t>30 </a:t>
            </a:r>
            <a:r>
              <a:rPr lang="cs-CZ" sz="2800" b="1" dirty="0">
                <a:solidFill>
                  <a:srgbClr val="FF0000"/>
                </a:solidFill>
              </a:rPr>
              <a:t>kcal/kg/den &gt; 60 roků </a:t>
            </a:r>
          </a:p>
        </p:txBody>
      </p:sp>
      <p:sp>
        <p:nvSpPr>
          <p:cNvPr id="5" name="Obdélník 4"/>
          <p:cNvSpPr/>
          <p:nvPr/>
        </p:nvSpPr>
        <p:spPr>
          <a:xfrm>
            <a:off x="784604" y="4221088"/>
            <a:ext cx="7632848" cy="17281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buSzPct val="50000"/>
            </a:pPr>
            <a:r>
              <a:rPr lang="cs-CZ" sz="2400" b="1" dirty="0" smtClean="0">
                <a:solidFill>
                  <a:schemeClr val="tx1"/>
                </a:solidFill>
              </a:rPr>
              <a:t>Hlavní zásadou léčby malnutrice </a:t>
            </a:r>
            <a:r>
              <a:rPr lang="cs-CZ" sz="2400" b="1" dirty="0">
                <a:solidFill>
                  <a:schemeClr val="tx1"/>
                </a:solidFill>
              </a:rPr>
              <a:t>při CKD </a:t>
            </a:r>
            <a:endParaRPr lang="cs-CZ" sz="2400" b="1" dirty="0" smtClean="0">
              <a:solidFill>
                <a:schemeClr val="tx1"/>
              </a:solidFill>
            </a:endParaRPr>
          </a:p>
          <a:p>
            <a:pPr algn="ctr">
              <a:spcBef>
                <a:spcPts val="600"/>
              </a:spcBef>
              <a:buSzPct val="50000"/>
            </a:pPr>
            <a:r>
              <a:rPr lang="cs-CZ" sz="2400" b="1" dirty="0" smtClean="0">
                <a:solidFill>
                  <a:schemeClr val="tx1"/>
                </a:solidFill>
              </a:rPr>
              <a:t>je zajištění plného adekvátního příjmu </a:t>
            </a:r>
            <a:r>
              <a:rPr lang="cs-CZ" sz="2400" b="1" dirty="0">
                <a:solidFill>
                  <a:schemeClr val="tx1"/>
                </a:solidFill>
              </a:rPr>
              <a:t>energie </a:t>
            </a:r>
            <a:endParaRPr lang="cs-CZ" sz="2400" b="1" dirty="0" smtClean="0">
              <a:solidFill>
                <a:schemeClr val="tx1"/>
              </a:solidFill>
            </a:endParaRPr>
          </a:p>
          <a:p>
            <a:pPr algn="ctr">
              <a:spcBef>
                <a:spcPts val="600"/>
              </a:spcBef>
              <a:buSzPct val="50000"/>
            </a:pPr>
            <a:r>
              <a:rPr lang="cs-CZ" sz="2400" b="1" dirty="0" smtClean="0">
                <a:solidFill>
                  <a:schemeClr val="tx1"/>
                </a:solidFill>
              </a:rPr>
              <a:t>při omezení příjmu bílkovin</a:t>
            </a:r>
            <a:endParaRPr lang="cs-CZ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87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1043608" y="116632"/>
            <a:ext cx="6480720" cy="936104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Nutriční terapie při CKD</a:t>
            </a:r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neznamená pouze snížit příjem bílkovin</a:t>
            </a:r>
            <a:endParaRPr lang="en-US" sz="2700" b="0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Content Placeholder 9"/>
          <p:cNvSpPr>
            <a:spLocks noGrp="1"/>
          </p:cNvSpPr>
          <p:nvPr>
            <p:ph idx="1"/>
          </p:nvPr>
        </p:nvSpPr>
        <p:spPr>
          <a:xfrm>
            <a:off x="611560" y="1628800"/>
            <a:ext cx="8208912" cy="4968552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0"/>
              </a:spcBef>
              <a:buSzPct val="50000"/>
              <a:buFont typeface="Wingdings" pitchFamily="2" charset="2"/>
              <a:buChar char="n"/>
            </a:pPr>
            <a:r>
              <a:rPr lang="cs-CZ" sz="2800" b="1" dirty="0"/>
              <a:t>Plný doporučený příjem energie</a:t>
            </a:r>
          </a:p>
          <a:p>
            <a:pPr marL="620713" lvl="1" indent="-258763">
              <a:spcBef>
                <a:spcPts val="0"/>
              </a:spcBef>
              <a:buSzPct val="50000"/>
            </a:pPr>
            <a:r>
              <a:rPr lang="cs-CZ" sz="2400" dirty="0" smtClean="0"/>
              <a:t>umožňuje snížit příjem </a:t>
            </a:r>
            <a:r>
              <a:rPr lang="cs-CZ" sz="2400" dirty="0"/>
              <a:t>bílkovin</a:t>
            </a:r>
          </a:p>
          <a:p>
            <a:pPr marL="342900" lvl="1" indent="-342900"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Snížit příjem fosforu  </a:t>
            </a:r>
            <a:r>
              <a:rPr lang="cs-CZ" sz="2400" dirty="0" smtClean="0"/>
              <a:t>(na 600-800 mg/den)</a:t>
            </a:r>
            <a:endParaRPr lang="cs-CZ" sz="2400" dirty="0" smtClean="0"/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/>
              <a:t>Ovoce a zelenina mají alkalizující efekt</a:t>
            </a:r>
          </a:p>
          <a:p>
            <a:pPr marL="620713" lvl="1" indent="-258763">
              <a:spcBef>
                <a:spcPts val="0"/>
              </a:spcBef>
            </a:pPr>
            <a:r>
              <a:rPr lang="cs-CZ" sz="2400" dirty="0"/>
              <a:t>a snížené vstřebávání fosforu</a:t>
            </a:r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Zvýšit </a:t>
            </a:r>
            <a:r>
              <a:rPr lang="cs-CZ" sz="2800" b="1" dirty="0"/>
              <a:t>příjem vlákniny </a:t>
            </a:r>
            <a:endParaRPr lang="cs-CZ" dirty="0"/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Redukce příjmu soli  </a:t>
            </a:r>
            <a:r>
              <a:rPr lang="cs-CZ" dirty="0" smtClean="0"/>
              <a:t>(&lt; 4-5 g/den)</a:t>
            </a:r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Redukce příjmu draslíku </a:t>
            </a:r>
            <a:r>
              <a:rPr lang="cs-CZ" dirty="0" smtClean="0"/>
              <a:t>při sklonu k </a:t>
            </a:r>
            <a:r>
              <a:rPr lang="cs-CZ" dirty="0" err="1" smtClean="0"/>
              <a:t>hyperkalémii</a:t>
            </a:r>
            <a:endParaRPr lang="cs-CZ" dirty="0" smtClean="0"/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err="1" smtClean="0"/>
              <a:t>Suplementace</a:t>
            </a:r>
            <a:r>
              <a:rPr lang="cs-CZ" sz="2800" b="1" dirty="0" smtClean="0"/>
              <a:t> živin</a:t>
            </a:r>
            <a:endParaRPr 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19124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899592" y="44624"/>
            <a:ext cx="7488832" cy="936104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Alternace diet při CKD</a:t>
            </a:r>
            <a:b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možnost volby pacienta / možnost střídání diety</a:t>
            </a:r>
            <a:endParaRPr lang="en-US" sz="2700" b="0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Content Placeholder 9"/>
          <p:cNvSpPr>
            <a:spLocks noGrp="1"/>
          </p:cNvSpPr>
          <p:nvPr>
            <p:ph idx="1"/>
          </p:nvPr>
        </p:nvSpPr>
        <p:spPr>
          <a:xfrm>
            <a:off x="467544" y="1700808"/>
            <a:ext cx="8352928" cy="489654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SzPct val="50000"/>
              <a:buFont typeface="Wingdings" pitchFamily="2" charset="2"/>
              <a:buChar char="n"/>
            </a:pPr>
            <a:r>
              <a:rPr lang="cs-CZ" sz="2800" b="1" dirty="0"/>
              <a:t>Vegetariánská </a:t>
            </a:r>
            <a:r>
              <a:rPr lang="cs-CZ" sz="2800" b="1" dirty="0" smtClean="0"/>
              <a:t> </a:t>
            </a:r>
            <a:r>
              <a:rPr lang="cs-CZ" i="1" dirty="0" smtClean="0"/>
              <a:t>nebo</a:t>
            </a:r>
            <a:r>
              <a:rPr lang="cs-CZ" sz="2800" b="1" dirty="0" smtClean="0"/>
              <a:t>  veganská strava</a:t>
            </a:r>
            <a:endParaRPr lang="cs-CZ" sz="2800" b="1" dirty="0"/>
          </a:p>
          <a:p>
            <a:pPr marL="620713" lvl="1" indent="-258763">
              <a:spcBef>
                <a:spcPts val="0"/>
              </a:spcBef>
            </a:pPr>
            <a:r>
              <a:rPr lang="cs-CZ" sz="2400" dirty="0"/>
              <a:t>luštěniny		► chybí </a:t>
            </a:r>
            <a:r>
              <a:rPr lang="cs-CZ" sz="2400" dirty="0" err="1" smtClean="0"/>
              <a:t>methionin</a:t>
            </a:r>
            <a:r>
              <a:rPr lang="cs-CZ" sz="2400" dirty="0" smtClean="0"/>
              <a:t> (mají lysin)</a:t>
            </a:r>
            <a:endParaRPr lang="cs-CZ" sz="2400" dirty="0"/>
          </a:p>
          <a:p>
            <a:pPr marL="620713" lvl="1" indent="-258763">
              <a:spcBef>
                <a:spcPts val="0"/>
              </a:spcBef>
            </a:pPr>
            <a:r>
              <a:rPr lang="cs-CZ" sz="2400" dirty="0"/>
              <a:t>cereálie     	► chybí </a:t>
            </a:r>
            <a:r>
              <a:rPr lang="cs-CZ" sz="2400" dirty="0" smtClean="0"/>
              <a:t>lysin (mají </a:t>
            </a:r>
            <a:r>
              <a:rPr lang="cs-CZ" sz="2400" dirty="0" err="1" smtClean="0"/>
              <a:t>methionin</a:t>
            </a:r>
            <a:r>
              <a:rPr lang="cs-CZ" sz="2400" dirty="0" smtClean="0"/>
              <a:t>)</a:t>
            </a:r>
            <a:endParaRPr lang="cs-CZ" sz="2400" dirty="0"/>
          </a:p>
          <a:p>
            <a:pPr marL="620713" lvl="1" indent="-258763">
              <a:spcBef>
                <a:spcPts val="0"/>
              </a:spcBef>
            </a:pPr>
            <a:r>
              <a:rPr lang="cs-CZ" sz="2400" b="1" dirty="0">
                <a:solidFill>
                  <a:srgbClr val="FF0000"/>
                </a:solidFill>
              </a:rPr>
              <a:t>potřeba kombinovat  luštěniny + cereálie  </a:t>
            </a:r>
            <a:endParaRPr lang="cs-CZ" sz="2400" dirty="0" smtClean="0"/>
          </a:p>
          <a:p>
            <a:pPr marL="623888" lvl="1" indent="-261938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 smtClean="0"/>
              <a:t>alkalizační efekt ovoce a zeleniny</a:t>
            </a:r>
          </a:p>
          <a:p>
            <a:pPr marL="623888" lvl="1" indent="-261938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 smtClean="0"/>
              <a:t>tablety KA / EAA</a:t>
            </a:r>
            <a:endParaRPr lang="cs-CZ" sz="2400" dirty="0"/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Dieta typu DASH</a:t>
            </a:r>
          </a:p>
          <a:p>
            <a:pPr marL="711200" lvl="1" indent="-349250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i="1" dirty="0" err="1"/>
              <a:t>Dietary</a:t>
            </a:r>
            <a:r>
              <a:rPr lang="cs-CZ" sz="2400" i="1" dirty="0"/>
              <a:t> </a:t>
            </a:r>
            <a:r>
              <a:rPr lang="cs-CZ" sz="2400" i="1" dirty="0" err="1"/>
              <a:t>Approach</a:t>
            </a:r>
            <a:r>
              <a:rPr lang="cs-CZ" sz="2400" i="1" dirty="0"/>
              <a:t> to Stop </a:t>
            </a:r>
            <a:r>
              <a:rPr lang="cs-CZ" sz="2400" i="1" dirty="0" err="1" smtClean="0"/>
              <a:t>Hypertension</a:t>
            </a:r>
            <a:endParaRPr lang="cs-CZ" sz="2400" i="1" dirty="0" smtClean="0"/>
          </a:p>
          <a:p>
            <a:pPr marL="711200" lvl="1" indent="-349250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 smtClean="0"/>
              <a:t>omezení příjmu sodíku</a:t>
            </a:r>
            <a:endParaRPr lang="cs-CZ" sz="2400" dirty="0"/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/>
              <a:t>Středomořská </a:t>
            </a:r>
            <a:r>
              <a:rPr lang="cs-CZ" sz="2800" b="1" dirty="0" smtClean="0"/>
              <a:t>dieta</a:t>
            </a:r>
            <a:endParaRPr lang="cs-CZ" sz="2400" dirty="0"/>
          </a:p>
          <a:p>
            <a:pPr marL="0" indent="0">
              <a:spcBef>
                <a:spcPts val="1200"/>
              </a:spcBef>
              <a:buSzPct val="50000"/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    Vždy umožněno 1-3 jídla týdně dle volby pacienta</a:t>
            </a:r>
          </a:p>
        </p:txBody>
      </p:sp>
    </p:spTree>
    <p:extLst>
      <p:ext uri="{BB962C8B-B14F-4D97-AF65-F5344CB8AC3E}">
        <p14:creationId xmlns:p14="http://schemas.microsoft.com/office/powerpoint/2010/main" val="158828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836712"/>
            <a:ext cx="9144000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816402" y="-27384"/>
            <a:ext cx="7500014" cy="648072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Fosforová pyramida</a:t>
            </a:r>
            <a:endParaRPr lang="en-US" b="0" baseline="300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536" y="5445224"/>
            <a:ext cx="8352928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rostlinné oleje, margaríny, ovoce, zelenina, vaječný bílek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speciální potraviny bez obsahu bílkovin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899592" y="4509120"/>
            <a:ext cx="7327619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luštěniny </a:t>
            </a:r>
            <a:r>
              <a:rPr lang="cs-CZ" dirty="0" smtClean="0">
                <a:solidFill>
                  <a:schemeClr val="tx1"/>
                </a:solidFill>
              </a:rPr>
              <a:t>(nižší biologická dostupnost P)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obiloviny, bílý chléb, těstoviny, rýže, kukuřičné lupínky </a:t>
            </a:r>
          </a:p>
        </p:txBody>
      </p:sp>
      <p:sp>
        <p:nvSpPr>
          <p:cNvPr id="7" name="Obdélník 6"/>
          <p:cNvSpPr/>
          <p:nvPr/>
        </p:nvSpPr>
        <p:spPr>
          <a:xfrm>
            <a:off x="1547664" y="3573016"/>
            <a:ext cx="6047680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mléko </a:t>
            </a:r>
            <a:r>
              <a:rPr lang="cs-CZ" dirty="0" smtClean="0">
                <a:solidFill>
                  <a:schemeClr val="tx1"/>
                </a:solidFill>
              </a:rPr>
              <a:t>(pouze 1 porce/den), </a:t>
            </a:r>
            <a:r>
              <a:rPr lang="cs-CZ" b="1" dirty="0">
                <a:solidFill>
                  <a:schemeClr val="tx1"/>
                </a:solidFill>
              </a:rPr>
              <a:t>jogurt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maso, šunka, ryby </a:t>
            </a:r>
            <a:r>
              <a:rPr lang="cs-CZ" dirty="0" smtClean="0">
                <a:solidFill>
                  <a:schemeClr val="tx1"/>
                </a:solidFill>
              </a:rPr>
              <a:t>(ne však z chovných farem) </a:t>
            </a:r>
          </a:p>
        </p:txBody>
      </p:sp>
      <p:sp>
        <p:nvSpPr>
          <p:cNvPr id="8" name="Obdélník 7"/>
          <p:cNvSpPr/>
          <p:nvPr/>
        </p:nvSpPr>
        <p:spPr>
          <a:xfrm>
            <a:off x="2195736" y="2636912"/>
            <a:ext cx="4714191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měkké přírodní sýry, </a:t>
            </a:r>
            <a:r>
              <a:rPr lang="cs-CZ" b="1" dirty="0" smtClean="0">
                <a:solidFill>
                  <a:schemeClr val="tx1"/>
                </a:solidFill>
              </a:rPr>
              <a:t>tavené sýry</a:t>
            </a:r>
            <a:endParaRPr lang="cs-CZ" b="1" dirty="0">
              <a:solidFill>
                <a:schemeClr val="tx1"/>
              </a:solidFill>
            </a:endParaRP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losos, krůtí maso, uzeniny, vnitřnosti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699792" y="1700808"/>
            <a:ext cx="3653239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ořechy, žloutek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tvrdé zrající sýry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347864" y="764704"/>
            <a:ext cx="2376264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kolové nápoje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zpracované maso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724128" y="980728"/>
            <a:ext cx="2531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potraviny s přidaným P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16402" y="976082"/>
            <a:ext cx="2531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potraviny s přidaným P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331640" y="6309320"/>
            <a:ext cx="6622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základna pyramidy má potraviny s nízkým obsahem </a:t>
            </a:r>
            <a:r>
              <a:rPr lang="cs-CZ" dirty="0" smtClean="0"/>
              <a:t>fosforu (P)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0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611560" y="44624"/>
            <a:ext cx="7992888" cy="936104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Riziko malnutrice </a:t>
            </a:r>
            <a:r>
              <a:rPr lang="cs-CZ" sz="31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při pokročilé CKD </a:t>
            </a:r>
            <a:r>
              <a:rPr lang="cs-CZ" sz="2700" b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</a:t>
            </a:r>
            <a:r>
              <a:rPr lang="cs-CZ" sz="31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vysoké</a:t>
            </a:r>
            <a:br>
              <a:rPr lang="cs-CZ" sz="31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40-50 % pacientů v </a:t>
            </a:r>
            <a:r>
              <a:rPr lang="cs-CZ" sz="2700" b="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predialyzačním</a:t>
            </a:r>
            <a:r>
              <a:rPr lang="cs-CZ" sz="2700" b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období</a:t>
            </a:r>
            <a:endParaRPr lang="en-US" sz="2700" b="0" baseline="300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Content Placeholder 9"/>
          <p:cNvSpPr>
            <a:spLocks noGrp="1"/>
          </p:cNvSpPr>
          <p:nvPr>
            <p:ph idx="1"/>
          </p:nvPr>
        </p:nvSpPr>
        <p:spPr>
          <a:xfrm>
            <a:off x="611560" y="1700808"/>
            <a:ext cx="7992888" cy="36004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Symptomy urémie ► pokles příjmu stravy</a:t>
            </a:r>
            <a:endParaRPr lang="cs-CZ" sz="2800" b="1" dirty="0"/>
          </a:p>
          <a:p>
            <a:pPr marL="620713" lvl="1" indent="-258763">
              <a:spcBef>
                <a:spcPts val="0"/>
              </a:spcBef>
            </a:pPr>
            <a:r>
              <a:rPr lang="cs-CZ" sz="2400" dirty="0" smtClean="0"/>
              <a:t>averze k živočišným </a:t>
            </a:r>
            <a:r>
              <a:rPr lang="cs-CZ" sz="2400" dirty="0" smtClean="0"/>
              <a:t>bílkovinám</a:t>
            </a:r>
          </a:p>
          <a:p>
            <a:pPr marL="620713" lvl="1" indent="-258763">
              <a:spcBef>
                <a:spcPts val="0"/>
              </a:spcBef>
            </a:pPr>
            <a:r>
              <a:rPr lang="cs-CZ" sz="2400" dirty="0" smtClean="0"/>
              <a:t>zmírnění symptomů urémie při LPD</a:t>
            </a:r>
            <a:endParaRPr lang="cs-CZ" sz="2400" dirty="0"/>
          </a:p>
          <a:p>
            <a:pPr>
              <a:spcBef>
                <a:spcPts val="6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Chronický </a:t>
            </a:r>
            <a:r>
              <a:rPr lang="cs-CZ" sz="2800" b="1" dirty="0" smtClean="0"/>
              <a:t>zánět</a:t>
            </a:r>
          </a:p>
          <a:p>
            <a:pPr>
              <a:spcBef>
                <a:spcPts val="600"/>
              </a:spcBef>
              <a:buSzPct val="50000"/>
              <a:buFont typeface="Wingdings" pitchFamily="2" charset="2"/>
              <a:buChar char="n"/>
            </a:pPr>
            <a:r>
              <a:rPr lang="cs-CZ" sz="2800" b="1" dirty="0"/>
              <a:t>Přidružené choroby</a:t>
            </a:r>
          </a:p>
          <a:p>
            <a:pPr>
              <a:spcBef>
                <a:spcPts val="6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Vedlejší </a:t>
            </a:r>
            <a:r>
              <a:rPr lang="cs-CZ" sz="2800" b="1" dirty="0" smtClean="0"/>
              <a:t>účinky léků</a:t>
            </a:r>
          </a:p>
          <a:p>
            <a:pPr>
              <a:spcBef>
                <a:spcPts val="6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Psychická </a:t>
            </a:r>
            <a:r>
              <a:rPr lang="cs-CZ" sz="2800" b="1" dirty="0" smtClean="0"/>
              <a:t>deprese</a:t>
            </a:r>
            <a:endParaRPr lang="cs-CZ" sz="2800" b="1" dirty="0" smtClean="0"/>
          </a:p>
        </p:txBody>
      </p:sp>
      <p:sp>
        <p:nvSpPr>
          <p:cNvPr id="3" name="Obdélník 2"/>
          <p:cNvSpPr/>
          <p:nvPr/>
        </p:nvSpPr>
        <p:spPr>
          <a:xfrm>
            <a:off x="755576" y="5301208"/>
            <a:ext cx="7632848" cy="1152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Monitorování nutričního stavu</a:t>
            </a:r>
          </a:p>
          <a:p>
            <a:pPr algn="ctr"/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je součástí nutriční terapie</a:t>
            </a: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37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899428"/>
            <a:ext cx="9144000" cy="657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683568" y="44624"/>
            <a:ext cx="7992888" cy="936104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Perorální nutriční </a:t>
            </a:r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suplementy</a:t>
            </a:r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vhodné při </a:t>
            </a: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CKD (s nižším obsahem bílkovin)</a:t>
            </a:r>
            <a:endParaRPr lang="en-US" sz="2700" b="0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40518"/>
              </p:ext>
            </p:extLst>
          </p:nvPr>
        </p:nvGraphicFramePr>
        <p:xfrm>
          <a:off x="179512" y="1124744"/>
          <a:ext cx="8784976" cy="561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52128"/>
                <a:gridCol w="10081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008114">
                <a:tc>
                  <a:txBody>
                    <a:bodyPr/>
                    <a:lstStyle/>
                    <a:p>
                      <a:pPr algn="ctr"/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ONS</a:t>
                      </a:r>
                      <a:endParaRPr lang="cs-CZ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Energie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kcal/ml</a:t>
                      </a:r>
                      <a:endParaRPr lang="cs-CZ" sz="2400" b="0" i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Energie</a:t>
                      </a:r>
                    </a:p>
                    <a:p>
                      <a:pPr algn="ctr"/>
                      <a:r>
                        <a:rPr lang="cs-CZ" sz="2400" b="0" i="1" baseline="0" dirty="0" smtClean="0">
                          <a:solidFill>
                            <a:schemeClr val="tx1"/>
                          </a:solidFill>
                        </a:rPr>
                        <a:t>kcal</a:t>
                      </a:r>
                      <a:endParaRPr lang="cs-CZ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Bílkoviny</a:t>
                      </a:r>
                      <a:endParaRPr lang="cs-CZ" sz="2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2400" b="0" i="1" baseline="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  <a:p>
                      <a:pPr algn="ctr"/>
                      <a:r>
                        <a:rPr lang="cs-CZ" sz="2400" b="0" i="1" baseline="0" dirty="0" smtClean="0">
                          <a:solidFill>
                            <a:schemeClr val="tx1"/>
                          </a:solidFill>
                        </a:rPr>
                        <a:t>mg</a:t>
                      </a:r>
                      <a:endParaRPr lang="cs-CZ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  <a:p>
                      <a:pPr algn="ctr"/>
                      <a:r>
                        <a:rPr lang="cs-CZ" sz="2400" b="0" i="1" baseline="0" dirty="0" smtClean="0">
                          <a:solidFill>
                            <a:schemeClr val="tx1"/>
                          </a:solidFill>
                        </a:rPr>
                        <a:t>mg</a:t>
                      </a:r>
                      <a:endParaRPr lang="cs-CZ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80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baseline="0" dirty="0" err="1" smtClean="0">
                          <a:solidFill>
                            <a:srgbClr val="FF0000"/>
                          </a:solidFill>
                        </a:rPr>
                        <a:t>Fresubin</a:t>
                      </a:r>
                      <a:r>
                        <a:rPr lang="cs-CZ" sz="2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sz="2000" b="1" baseline="0" dirty="0" err="1" smtClean="0">
                          <a:solidFill>
                            <a:srgbClr val="FF0000"/>
                          </a:solidFill>
                        </a:rPr>
                        <a:t>Renal</a:t>
                      </a:r>
                      <a:endParaRPr lang="cs-CZ" sz="20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baseline="0" dirty="0" smtClean="0">
                          <a:solidFill>
                            <a:srgbClr val="FF0000"/>
                          </a:solidFill>
                        </a:rPr>
                        <a:t>200 ml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2,0</a:t>
                      </a:r>
                      <a:endParaRPr lang="cs-CZ" sz="2000" b="1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rgbClr val="FF0000"/>
                          </a:solidFill>
                        </a:rPr>
                        <a:t>400</a:t>
                      </a:r>
                      <a:endParaRPr lang="cs-CZ" sz="20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rgbClr val="FF0000"/>
                          </a:solidFill>
                        </a:rPr>
                        <a:t>110</a:t>
                      </a:r>
                      <a:endParaRPr lang="cs-CZ" sz="20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rgbClr val="FF0000"/>
                          </a:solidFill>
                        </a:rPr>
                        <a:t>200</a:t>
                      </a:r>
                      <a:endParaRPr lang="cs-CZ" sz="20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80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Nepro</a:t>
                      </a:r>
                      <a:r>
                        <a:rPr lang="cs-CZ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220 ml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</a:rPr>
                        <a:t>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cs-CZ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</a:rPr>
                        <a:t>158</a:t>
                      </a:r>
                      <a:endParaRPr lang="cs-CZ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</a:rPr>
                        <a:t>233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8085">
                <a:tc>
                  <a:txBody>
                    <a:bodyPr/>
                    <a:lstStyle/>
                    <a:p>
                      <a:r>
                        <a:rPr lang="cs-CZ" sz="2000" b="1" baseline="0" dirty="0" err="1" smtClean="0">
                          <a:solidFill>
                            <a:srgbClr val="FF0000"/>
                          </a:solidFill>
                        </a:rPr>
                        <a:t>Nutridrink</a:t>
                      </a:r>
                      <a:r>
                        <a:rPr lang="cs-CZ" sz="2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sz="2000" b="1" baseline="0" dirty="0" err="1" smtClean="0">
                          <a:solidFill>
                            <a:srgbClr val="FF0000"/>
                          </a:solidFill>
                        </a:rPr>
                        <a:t>Juice</a:t>
                      </a:r>
                      <a:r>
                        <a:rPr lang="cs-CZ" sz="2000" b="1" baseline="0" dirty="0" smtClean="0">
                          <a:solidFill>
                            <a:srgbClr val="FF0000"/>
                          </a:solidFill>
                        </a:rPr>
                        <a:t> Style 200 ml</a:t>
                      </a:r>
                      <a:endParaRPr lang="cs-CZ" sz="20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rgbClr val="FF0000"/>
                          </a:solidFill>
                        </a:rPr>
                        <a:t>1,5</a:t>
                      </a:r>
                      <a:endParaRPr lang="cs-CZ" sz="20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rgbClr val="FF0000"/>
                          </a:solidFill>
                        </a:rPr>
                        <a:t>300</a:t>
                      </a:r>
                      <a:endParaRPr lang="cs-CZ" sz="20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cs-CZ" sz="20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cs-CZ" sz="20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sz="20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7680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Nutridrink</a:t>
                      </a:r>
                      <a:endParaRPr lang="cs-CZ" sz="20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PlantBased</a:t>
                      </a:r>
                      <a:endParaRPr lang="cs-CZ" sz="20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</a:rPr>
                        <a:t>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</a:rPr>
                        <a:t>154</a:t>
                      </a:r>
                      <a:endParaRPr lang="cs-CZ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</a:rPr>
                        <a:t>444</a:t>
                      </a:r>
                      <a:endParaRPr lang="cs-CZ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80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Fresubin</a:t>
                      </a:r>
                      <a:r>
                        <a:rPr lang="cs-CZ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 kcal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Creme</a:t>
                      </a:r>
                      <a:r>
                        <a:rPr lang="cs-CZ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125 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</a:rPr>
                        <a:t>250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</a:rPr>
                        <a:t>12,5</a:t>
                      </a:r>
                      <a:endParaRPr lang="cs-CZ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</a:rPr>
                        <a:t>156</a:t>
                      </a:r>
                      <a:endParaRPr lang="cs-CZ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</a:rPr>
                        <a:t>209</a:t>
                      </a:r>
                      <a:endParaRPr lang="cs-CZ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680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Nutridrink</a:t>
                      </a:r>
                      <a:r>
                        <a:rPr lang="cs-CZ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0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Compact</a:t>
                      </a:r>
                      <a:r>
                        <a:rPr lang="cs-CZ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125 ml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</a:rPr>
                        <a:t>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</a:rPr>
                        <a:t>217</a:t>
                      </a:r>
                      <a:endParaRPr lang="cs-CZ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</a:rPr>
                        <a:t>295</a:t>
                      </a:r>
                      <a:endParaRPr lang="cs-CZ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37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539552" y="116632"/>
            <a:ext cx="8136904" cy="79208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Závěr</a:t>
            </a:r>
            <a:endParaRPr lang="en-US" b="0" baseline="30000" dirty="0" smtClean="0">
              <a:solidFill>
                <a:schemeClr val="accent1">
                  <a:lumMod val="50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72208"/>
            <a:ext cx="8219256" cy="47091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Nutriční terapie  při CKD  má potenciál příznivě ovlivnit metabolickou poruchu, zmírnit acidózu a katabolismus endogenních bílkovin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Redukovaný příjem bílkovin při CKD nezvyšuje riziko malnutrice, pokud je zajištěna plná dávka energie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Nezbytná je kontrola příjmu energie a bílkovin a také monitorování nutričního stavu s cílem včas zjistit přítomnost malnutrice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Malnutrice u jinak stabilizovaných pacientů s CKD může být léčena spíše vyšším příjmem energie než zvyšováním příjmu bílkovin.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0750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1403648" y="2708920"/>
            <a:ext cx="4834880" cy="850106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Děkuji Vám za pozornost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15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792088" y="116632"/>
            <a:ext cx="7308304" cy="936104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Nutriční </a:t>
            </a:r>
            <a:r>
              <a:rPr lang="cs-CZ" sz="2200" b="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versus</a:t>
            </a:r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1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31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efrologická</a:t>
            </a:r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ambulance</a:t>
            </a:r>
            <a:b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rozdílný úhel pohledu na téhož pacienta</a:t>
            </a:r>
            <a:endParaRPr lang="en-US" sz="2700" b="0" i="1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11560" y="1772816"/>
            <a:ext cx="3744416" cy="44644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Nutriční ambulance</a:t>
            </a:r>
          </a:p>
          <a:p>
            <a:pPr>
              <a:spcBef>
                <a:spcPts val="1200"/>
              </a:spcBef>
            </a:pPr>
            <a:r>
              <a:rPr lang="cs-CZ" sz="2000" b="1" u="sng" dirty="0" smtClean="0">
                <a:solidFill>
                  <a:schemeClr val="accent1">
                    <a:lumMod val="50000"/>
                  </a:schemeClr>
                </a:solidFill>
              </a:rPr>
              <a:t>Úhel pohledu: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Malnutrice </a:t>
            </a:r>
            <a:r>
              <a:rPr lang="cs-CZ" sz="2000" b="1" dirty="0" smtClean="0">
                <a:solidFill>
                  <a:schemeClr val="tx1"/>
                </a:solidFill>
              </a:rPr>
              <a:t>při onemocnění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N</a:t>
            </a:r>
            <a:r>
              <a:rPr lang="cs-CZ" sz="2000" b="1" dirty="0" smtClean="0">
                <a:solidFill>
                  <a:schemeClr val="tx1"/>
                </a:solidFill>
              </a:rPr>
              <a:t>edostatečný </a:t>
            </a:r>
            <a:r>
              <a:rPr lang="cs-CZ" sz="2000" b="1" dirty="0" smtClean="0">
                <a:solidFill>
                  <a:schemeClr val="tx1"/>
                </a:solidFill>
              </a:rPr>
              <a:t>příjem živin</a:t>
            </a:r>
          </a:p>
          <a:p>
            <a:pPr>
              <a:spcBef>
                <a:spcPts val="1200"/>
              </a:spcBef>
            </a:pPr>
            <a:r>
              <a:rPr lang="cs-CZ" sz="2000" b="1" u="sng" dirty="0" smtClean="0">
                <a:solidFill>
                  <a:schemeClr val="accent1">
                    <a:lumMod val="50000"/>
                  </a:schemeClr>
                </a:solidFill>
              </a:rPr>
              <a:t>Nutriční intervence: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léčba malnutrice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obohacení </a:t>
            </a:r>
            <a:r>
              <a:rPr lang="cs-CZ" sz="2000" b="1" dirty="0" smtClean="0">
                <a:solidFill>
                  <a:schemeClr val="tx1"/>
                </a:solidFill>
              </a:rPr>
              <a:t>stravy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snaha o vyšší příjem bílkovin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proteinové suplementy</a:t>
            </a:r>
          </a:p>
          <a:p>
            <a:pPr>
              <a:spcBef>
                <a:spcPts val="1200"/>
              </a:spcBef>
            </a:pPr>
            <a:r>
              <a:rPr lang="cs-CZ" sz="2000" b="1" u="sng" dirty="0" smtClean="0">
                <a:solidFill>
                  <a:schemeClr val="accent1">
                    <a:lumMod val="50000"/>
                  </a:schemeClr>
                </a:solidFill>
              </a:rPr>
              <a:t>Problém: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Nutriční terapeut </a:t>
            </a:r>
            <a:r>
              <a:rPr lang="cs-CZ" sz="2000" b="1" dirty="0" smtClean="0">
                <a:solidFill>
                  <a:schemeClr val="tx1"/>
                </a:solidFill>
              </a:rPr>
              <a:t>nemusí </a:t>
            </a:r>
            <a:endParaRPr lang="cs-CZ" sz="2000" b="1" dirty="0" smtClean="0">
              <a:solidFill>
                <a:schemeClr val="tx1"/>
              </a:solidFill>
            </a:endParaRPr>
          </a:p>
          <a:p>
            <a:r>
              <a:rPr lang="cs-CZ" sz="2000" b="1" dirty="0" smtClean="0">
                <a:solidFill>
                  <a:schemeClr val="tx1"/>
                </a:solidFill>
              </a:rPr>
              <a:t>mít </a:t>
            </a:r>
            <a:r>
              <a:rPr lang="cs-CZ" sz="2000" b="1" dirty="0" err="1" smtClean="0">
                <a:solidFill>
                  <a:schemeClr val="tx1"/>
                </a:solidFill>
              </a:rPr>
              <a:t>info</a:t>
            </a:r>
            <a:r>
              <a:rPr lang="cs-CZ" sz="2000" b="1" dirty="0" smtClean="0">
                <a:solidFill>
                  <a:schemeClr val="tx1"/>
                </a:solidFill>
              </a:rPr>
              <a:t> o </a:t>
            </a:r>
            <a:r>
              <a:rPr lang="cs-CZ" sz="2000" b="1" dirty="0" smtClean="0">
                <a:solidFill>
                  <a:schemeClr val="tx1"/>
                </a:solidFill>
              </a:rPr>
              <a:t>onemocnění ledvin</a:t>
            </a:r>
          </a:p>
        </p:txBody>
      </p:sp>
      <p:sp>
        <p:nvSpPr>
          <p:cNvPr id="7" name="Obdélník 6"/>
          <p:cNvSpPr/>
          <p:nvPr/>
        </p:nvSpPr>
        <p:spPr>
          <a:xfrm>
            <a:off x="4788024" y="1772816"/>
            <a:ext cx="3744416" cy="44644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b="1" dirty="0" err="1" smtClean="0">
                <a:solidFill>
                  <a:schemeClr val="accent1">
                    <a:lumMod val="75000"/>
                  </a:schemeClr>
                </a:solidFill>
              </a:rPr>
              <a:t>Nefrologická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 ambulance</a:t>
            </a:r>
          </a:p>
          <a:p>
            <a:pPr>
              <a:spcBef>
                <a:spcPts val="1200"/>
              </a:spcBef>
            </a:pPr>
            <a:r>
              <a:rPr lang="cs-CZ" sz="2000" b="1" u="sng" dirty="0" smtClean="0">
                <a:solidFill>
                  <a:schemeClr val="accent1">
                    <a:lumMod val="50000"/>
                  </a:schemeClr>
                </a:solidFill>
              </a:rPr>
              <a:t>Úhel pohledu:</a:t>
            </a:r>
          </a:p>
          <a:p>
            <a:r>
              <a:rPr lang="cs-CZ" sz="2000" b="1" dirty="0" err="1">
                <a:solidFill>
                  <a:schemeClr val="tx1"/>
                </a:solidFill>
              </a:rPr>
              <a:t>C</a:t>
            </a:r>
            <a:r>
              <a:rPr lang="cs-CZ" sz="2000" b="1" dirty="0" err="1" smtClean="0">
                <a:solidFill>
                  <a:schemeClr val="tx1"/>
                </a:solidFill>
              </a:rPr>
              <a:t>hron</a:t>
            </a:r>
            <a:r>
              <a:rPr lang="cs-CZ" sz="2000" b="1" dirty="0" smtClean="0">
                <a:solidFill>
                  <a:schemeClr val="tx1"/>
                </a:solidFill>
              </a:rPr>
              <a:t>. onemocnění ledvin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S</a:t>
            </a:r>
            <a:r>
              <a:rPr lang="cs-CZ" sz="2000" b="1" dirty="0" smtClean="0">
                <a:solidFill>
                  <a:schemeClr val="tx1"/>
                </a:solidFill>
              </a:rPr>
              <a:t>naha </a:t>
            </a:r>
            <a:r>
              <a:rPr lang="cs-CZ" sz="2000" b="1" dirty="0" smtClean="0">
                <a:solidFill>
                  <a:schemeClr val="tx1"/>
                </a:solidFill>
              </a:rPr>
              <a:t>o oddálení HD</a:t>
            </a:r>
          </a:p>
          <a:p>
            <a:pPr>
              <a:spcBef>
                <a:spcPts val="1200"/>
              </a:spcBef>
            </a:pPr>
            <a:r>
              <a:rPr lang="cs-CZ" sz="2000" b="1" u="sng" dirty="0" smtClean="0">
                <a:solidFill>
                  <a:schemeClr val="accent1">
                    <a:lumMod val="50000"/>
                  </a:schemeClr>
                </a:solidFill>
              </a:rPr>
              <a:t>Dietní intervence: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omezení příjmu bílkovin 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omezení příjmu K,P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spoléhání na nutričního terapeuta se specializací</a:t>
            </a:r>
          </a:p>
          <a:p>
            <a:pPr>
              <a:spcBef>
                <a:spcPts val="1200"/>
              </a:spcBef>
            </a:pPr>
            <a:r>
              <a:rPr lang="cs-CZ" sz="2000" b="1" u="sng" dirty="0" smtClean="0">
                <a:solidFill>
                  <a:schemeClr val="accent1">
                    <a:lumMod val="50000"/>
                  </a:schemeClr>
                </a:solidFill>
              </a:rPr>
              <a:t>Problém: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Množství bílkovin u pacienta s malnutricí ?</a:t>
            </a:r>
            <a:endParaRPr lang="cs-CZ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66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920880" cy="936104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Odhadovaná glomerulární filtrace, </a:t>
            </a:r>
            <a:r>
              <a:rPr lang="cs-CZ" sz="31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eGFR</a:t>
            </a:r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podle parametru CKD-EPI </a:t>
            </a:r>
            <a:endParaRPr lang="en-US" sz="2700" b="0" i="1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Content Placeholder 9"/>
          <p:cNvSpPr>
            <a:spLocks noGrp="1"/>
          </p:cNvSpPr>
          <p:nvPr>
            <p:ph idx="1"/>
          </p:nvPr>
        </p:nvSpPr>
        <p:spPr>
          <a:xfrm>
            <a:off x="395536" y="1628800"/>
            <a:ext cx="8208912" cy="453650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Rovnice publikovaná v </a:t>
            </a:r>
            <a:r>
              <a:rPr lang="cs-CZ" sz="2800" b="1" dirty="0"/>
              <a:t>r. 2009</a:t>
            </a:r>
            <a:endParaRPr lang="cs-CZ" i="1" dirty="0"/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/>
              <a:t>Proměnné hodnoty vkládané do rovnice</a:t>
            </a:r>
          </a:p>
          <a:p>
            <a:pPr marL="620713" lvl="1" indent="-258763">
              <a:lnSpc>
                <a:spcPct val="110000"/>
              </a:lnSpc>
              <a:spcBef>
                <a:spcPts val="0"/>
              </a:spcBef>
              <a:buSzPct val="100000"/>
            </a:pPr>
            <a:r>
              <a:rPr lang="cs-CZ" sz="2400" dirty="0"/>
              <a:t>sérový kreatinin</a:t>
            </a:r>
          </a:p>
          <a:p>
            <a:pPr marL="620713" lvl="1" indent="-258763">
              <a:lnSpc>
                <a:spcPct val="110000"/>
              </a:lnSpc>
              <a:spcBef>
                <a:spcPts val="0"/>
              </a:spcBef>
              <a:buSzPct val="100000"/>
            </a:pPr>
            <a:r>
              <a:rPr lang="cs-CZ" sz="2400" dirty="0"/>
              <a:t>pohlaví </a:t>
            </a:r>
          </a:p>
          <a:p>
            <a:pPr marL="620713" lvl="1" indent="-258763">
              <a:lnSpc>
                <a:spcPct val="110000"/>
              </a:lnSpc>
              <a:spcBef>
                <a:spcPts val="0"/>
              </a:spcBef>
              <a:buSzPct val="100000"/>
            </a:pPr>
            <a:r>
              <a:rPr lang="cs-CZ" sz="2400" dirty="0"/>
              <a:t>věk</a:t>
            </a:r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/>
              <a:t>Výrazná závislost na věku</a:t>
            </a:r>
          </a:p>
          <a:p>
            <a:pPr marL="620713" lvl="1" indent="-258763">
              <a:lnSpc>
                <a:spcPct val="110000"/>
              </a:lnSpc>
              <a:spcBef>
                <a:spcPts val="0"/>
              </a:spcBef>
              <a:buSzPct val="100000"/>
            </a:pPr>
            <a:r>
              <a:rPr lang="cs-CZ" sz="2400" dirty="0" smtClean="0"/>
              <a:t>při stejném kreatininu klesá ve vyšším věku </a:t>
            </a:r>
            <a:endParaRPr lang="cs-CZ" sz="2400" dirty="0"/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Senioři však mají zvýšenou potřebu bílkovin </a:t>
            </a:r>
          </a:p>
          <a:p>
            <a:pPr marL="620713" lvl="1" indent="-258763">
              <a:lnSpc>
                <a:spcPct val="110000"/>
              </a:lnSpc>
              <a:spcBef>
                <a:spcPts val="0"/>
              </a:spcBef>
              <a:buSzPct val="100000"/>
            </a:pPr>
            <a:r>
              <a:rPr lang="cs-CZ" sz="2400" dirty="0" smtClean="0"/>
              <a:t>při malnutrici ► k překonání anabolické rezistence</a:t>
            </a:r>
            <a:endParaRPr lang="cs-CZ" sz="2400" dirty="0"/>
          </a:p>
          <a:p>
            <a:pPr marL="620713" lvl="1" indent="-258763">
              <a:spcBef>
                <a:spcPts val="0"/>
              </a:spcBef>
              <a:buSzPct val="100000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6496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7632848" cy="936104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Stupeň snížení glomerulární funkce ledvin</a:t>
            </a:r>
            <a:b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 dnes posuzuje </a:t>
            </a:r>
            <a:r>
              <a:rPr lang="cs-CZ" sz="2700" b="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většinou </a:t>
            </a: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podle CKD-EPI</a:t>
            </a:r>
            <a:endParaRPr lang="en-US" sz="2200" b="0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685231"/>
              </p:ext>
            </p:extLst>
          </p:nvPr>
        </p:nvGraphicFramePr>
        <p:xfrm>
          <a:off x="107504" y="1628800"/>
          <a:ext cx="8928992" cy="4536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275"/>
                <a:gridCol w="2831144"/>
                <a:gridCol w="4718573"/>
              </a:tblGrid>
              <a:tr h="867138">
                <a:tc>
                  <a:txBody>
                    <a:bodyPr/>
                    <a:lstStyle/>
                    <a:p>
                      <a:pPr algn="ctr"/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Stupeň</a:t>
                      </a:r>
                      <a:endParaRPr lang="cs-CZ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CKD-EPI</a:t>
                      </a:r>
                    </a:p>
                    <a:p>
                      <a:pPr algn="ctr"/>
                      <a:r>
                        <a:rPr lang="cs-CZ" sz="2400" b="0" i="1" baseline="0" dirty="0" smtClean="0">
                          <a:solidFill>
                            <a:schemeClr val="tx1"/>
                          </a:solidFill>
                        </a:rPr>
                        <a:t>ml/sec/1,73 m</a:t>
                      </a:r>
                      <a:r>
                        <a:rPr lang="cs-CZ" sz="2400" b="0" i="1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2400" b="0" i="1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Komentář</a:t>
                      </a:r>
                      <a:endParaRPr lang="cs-CZ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115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&gt; 1,5</a:t>
                      </a:r>
                      <a:endParaRPr lang="cs-CZ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baseline="0" dirty="0" smtClean="0">
                          <a:solidFill>
                            <a:schemeClr val="tx1"/>
                          </a:solidFill>
                        </a:rPr>
                        <a:t>normální</a:t>
                      </a:r>
                    </a:p>
                  </a:txBody>
                  <a:tcPr anchor="ctr"/>
                </a:tc>
              </a:tr>
              <a:tr h="6115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G2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1,5 - 1,0</a:t>
                      </a:r>
                      <a:endParaRPr lang="cs-CZ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0" baseline="0" dirty="0" smtClean="0">
                          <a:solidFill>
                            <a:schemeClr val="tx1"/>
                          </a:solidFill>
                        </a:rPr>
                        <a:t>hraniční / lehké snížení funkce</a:t>
                      </a:r>
                      <a:endParaRPr lang="cs-CZ" sz="2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115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G3a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1,0 - 0,75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baseline="0" dirty="0" smtClean="0">
                          <a:solidFill>
                            <a:schemeClr val="tx1"/>
                          </a:solidFill>
                        </a:rPr>
                        <a:t>středně těžké snížení funkce</a:t>
                      </a:r>
                    </a:p>
                  </a:txBody>
                  <a:tcPr anchor="ctr"/>
                </a:tc>
              </a:tr>
              <a:tr h="6115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G3b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baseline="0" dirty="0" smtClean="0">
                          <a:solidFill>
                            <a:srgbClr val="FF0000"/>
                          </a:solidFill>
                        </a:rPr>
                        <a:t>0,75 - 0,5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baseline="0" dirty="0" smtClean="0">
                          <a:solidFill>
                            <a:srgbClr val="FF0000"/>
                          </a:solidFill>
                        </a:rPr>
                        <a:t>významná porucha metabolismu</a:t>
                      </a:r>
                    </a:p>
                  </a:txBody>
                  <a:tcPr anchor="ctr"/>
                </a:tc>
              </a:tr>
              <a:tr h="6115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G4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baseline="0" dirty="0" smtClean="0">
                          <a:solidFill>
                            <a:srgbClr val="FF0000"/>
                          </a:solidFill>
                        </a:rPr>
                        <a:t>0,5 - 0,25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baseline="0" dirty="0" err="1" smtClean="0">
                          <a:solidFill>
                            <a:srgbClr val="FF0000"/>
                          </a:solidFill>
                        </a:rPr>
                        <a:t>predialyzační</a:t>
                      </a:r>
                      <a:r>
                        <a:rPr lang="cs-CZ" sz="2000" b="1" baseline="0" dirty="0" smtClean="0">
                          <a:solidFill>
                            <a:srgbClr val="FF0000"/>
                          </a:solidFill>
                        </a:rPr>
                        <a:t> stádium</a:t>
                      </a:r>
                    </a:p>
                  </a:txBody>
                  <a:tcPr anchor="ctr"/>
                </a:tc>
              </a:tr>
              <a:tr h="6115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G5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baseline="0" dirty="0" smtClean="0">
                          <a:solidFill>
                            <a:srgbClr val="FF0000"/>
                          </a:solidFill>
                        </a:rPr>
                        <a:t>&lt; 0,25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baseline="0" dirty="0" smtClean="0">
                          <a:solidFill>
                            <a:srgbClr val="FF0000"/>
                          </a:solidFill>
                        </a:rPr>
                        <a:t>dialýza (</a:t>
                      </a:r>
                      <a:r>
                        <a:rPr lang="cs-CZ" sz="2000" b="1" baseline="0" dirty="0" err="1" smtClean="0">
                          <a:solidFill>
                            <a:srgbClr val="FF0000"/>
                          </a:solidFill>
                        </a:rPr>
                        <a:t>predialýza</a:t>
                      </a:r>
                      <a:r>
                        <a:rPr lang="cs-CZ" sz="2000" b="1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cs-CZ" sz="2000" b="1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107504" y="6279703"/>
            <a:ext cx="885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i="1" dirty="0" smtClean="0"/>
              <a:t>Normální </a:t>
            </a:r>
            <a:r>
              <a:rPr lang="cs-CZ" sz="2000" b="1" i="1" dirty="0" smtClean="0"/>
              <a:t>hodnoty CKD-EPI  </a:t>
            </a:r>
            <a:r>
              <a:rPr lang="cs-CZ" sz="2000" b="1" i="1" dirty="0" smtClean="0"/>
              <a:t>1,0 - 2,4 ml/sec/1,73m</a:t>
            </a:r>
            <a:r>
              <a:rPr lang="cs-CZ" sz="2000" b="1" i="1" baseline="30000" dirty="0" smtClean="0"/>
              <a:t>2</a:t>
            </a:r>
            <a:endParaRPr lang="cs-CZ" sz="2000" b="1" i="1" baseline="30000" dirty="0"/>
          </a:p>
        </p:txBody>
      </p:sp>
    </p:spTree>
    <p:extLst>
      <p:ext uri="{BB962C8B-B14F-4D97-AF65-F5344CB8AC3E}">
        <p14:creationId xmlns:p14="http://schemas.microsoft.com/office/powerpoint/2010/main" val="311480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568952" cy="936104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Hraniční hodnoty kreatininu v séru </a:t>
            </a:r>
            <a:r>
              <a:rPr lang="cs-CZ" sz="2700" b="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</a:t>
            </a: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1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eGFR</a:t>
            </a:r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G3</a:t>
            </a:r>
            <a:r>
              <a:rPr lang="cs-CZ" sz="3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hranice pro patologické zvýšení S-kreatininu</a:t>
            </a:r>
            <a:endParaRPr lang="en-US" sz="2700" b="0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413073"/>
              </p:ext>
            </p:extLst>
          </p:nvPr>
        </p:nvGraphicFramePr>
        <p:xfrm>
          <a:off x="251520" y="2492896"/>
          <a:ext cx="8640960" cy="2750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50626">
                <a:tc>
                  <a:txBody>
                    <a:bodyPr/>
                    <a:lstStyle/>
                    <a:p>
                      <a:pPr algn="ctr"/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Věk</a:t>
                      </a:r>
                    </a:p>
                    <a:p>
                      <a:pPr algn="ctr"/>
                      <a:r>
                        <a:rPr lang="cs-CZ" sz="2400" b="0" i="1" baseline="0" dirty="0" smtClean="0">
                          <a:solidFill>
                            <a:schemeClr val="tx1"/>
                          </a:solidFill>
                        </a:rPr>
                        <a:t>roky</a:t>
                      </a:r>
                      <a:endParaRPr lang="cs-CZ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Muži</a:t>
                      </a:r>
                    </a:p>
                    <a:p>
                      <a:pPr algn="ctr"/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S-kreatinin, </a:t>
                      </a:r>
                      <a:r>
                        <a:rPr lang="cs-CZ" sz="2400" b="0" i="1" baseline="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m</a:t>
                      </a:r>
                      <a:r>
                        <a:rPr lang="cs-CZ" sz="2400" b="0" i="1" baseline="0" dirty="0" err="1" smtClean="0">
                          <a:solidFill>
                            <a:schemeClr val="tx1"/>
                          </a:solidFill>
                        </a:rPr>
                        <a:t>mol</a:t>
                      </a:r>
                      <a:r>
                        <a:rPr lang="cs-CZ" sz="2400" b="0" i="1" baseline="0" dirty="0" smtClean="0">
                          <a:solidFill>
                            <a:schemeClr val="tx1"/>
                          </a:solidFill>
                        </a:rPr>
                        <a:t>/l</a:t>
                      </a:r>
                      <a:endParaRPr lang="cs-CZ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Ženy</a:t>
                      </a:r>
                    </a:p>
                    <a:p>
                      <a:pPr algn="ctr"/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S-kreatinin, </a:t>
                      </a:r>
                      <a:r>
                        <a:rPr lang="cs-CZ" sz="2400" b="0" i="1" baseline="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m</a:t>
                      </a:r>
                      <a:r>
                        <a:rPr lang="cs-CZ" sz="2400" b="0" i="1" baseline="0" dirty="0" err="1" smtClean="0">
                          <a:solidFill>
                            <a:schemeClr val="tx1"/>
                          </a:solidFill>
                        </a:rPr>
                        <a:t>mol</a:t>
                      </a:r>
                      <a:r>
                        <a:rPr lang="cs-CZ" sz="2400" b="0" i="1" baseline="0" dirty="0" smtClean="0">
                          <a:solidFill>
                            <a:schemeClr val="tx1"/>
                          </a:solidFill>
                        </a:rPr>
                        <a:t>/l</a:t>
                      </a:r>
                      <a:endParaRPr lang="cs-CZ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34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cs-CZ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34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114</a:t>
                      </a:r>
                      <a:endParaRPr lang="cs-CZ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cs-CZ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34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467544" y="1430486"/>
            <a:ext cx="8208912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SzPct val="50000"/>
            </a:pPr>
            <a:r>
              <a:rPr lang="cs-CZ" sz="2400" b="1" dirty="0" smtClean="0">
                <a:solidFill>
                  <a:srgbClr val="FF0000"/>
                </a:solidFill>
              </a:rPr>
              <a:t>Stupeň 3:  CKD-EPI  1,0 ml/sec/1,73 m</a:t>
            </a:r>
            <a:r>
              <a:rPr lang="cs-CZ" sz="2400" b="1" baseline="30000" dirty="0" smtClean="0">
                <a:solidFill>
                  <a:srgbClr val="FF0000"/>
                </a:solidFill>
              </a:rPr>
              <a:t>2</a:t>
            </a:r>
            <a:r>
              <a:rPr lang="cs-CZ" sz="2400" b="1" dirty="0" smtClean="0">
                <a:solidFill>
                  <a:srgbClr val="FF0000"/>
                </a:solidFill>
              </a:rPr>
              <a:t>  </a:t>
            </a:r>
            <a:r>
              <a:rPr lang="cs-CZ" sz="2400" i="1" dirty="0" smtClean="0">
                <a:solidFill>
                  <a:srgbClr val="FF0000"/>
                </a:solidFill>
              </a:rPr>
              <a:t>(60 ml/min.)</a:t>
            </a:r>
            <a:endParaRPr lang="cs-CZ" sz="2400" i="1" dirty="0">
              <a:solidFill>
                <a:srgbClr val="FF0000"/>
              </a:solidFill>
            </a:endParaRPr>
          </a:p>
          <a:p>
            <a:pPr algn="ctr">
              <a:spcBef>
                <a:spcPts val="600"/>
              </a:spcBef>
              <a:buSzPct val="50000"/>
            </a:pPr>
            <a:r>
              <a:rPr lang="cs-CZ" b="1" dirty="0"/>
              <a:t>mobilní aplikace Kalkulátor </a:t>
            </a:r>
            <a:r>
              <a:rPr lang="cs-CZ" b="1" dirty="0" smtClean="0"/>
              <a:t>CKD-EPI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5693186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 smtClean="0"/>
              <a:t>Normální rozmezí S-</a:t>
            </a:r>
            <a:r>
              <a:rPr lang="cs-CZ" sz="2000" b="1" i="1" dirty="0" err="1" smtClean="0"/>
              <a:t>krea</a:t>
            </a:r>
            <a:r>
              <a:rPr lang="cs-CZ" sz="2000" b="1" i="1" dirty="0" smtClean="0"/>
              <a:t> ve FN Brno:   ♂ 62-106   ♀ 44-80 </a:t>
            </a:r>
            <a:endParaRPr lang="cs-CZ" sz="2000" b="1" i="1" dirty="0"/>
          </a:p>
        </p:txBody>
      </p:sp>
    </p:spTree>
    <p:extLst>
      <p:ext uri="{BB962C8B-B14F-4D97-AF65-F5344CB8AC3E}">
        <p14:creationId xmlns:p14="http://schemas.microsoft.com/office/powerpoint/2010/main" val="365859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568952" cy="936104"/>
          </a:xfrm>
        </p:spPr>
        <p:txBody>
          <a:bodyPr>
            <a:normAutofit fontScale="90000"/>
          </a:bodyPr>
          <a:lstStyle/>
          <a:p>
            <a:r>
              <a:rPr lang="cs-CZ" sz="31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Hraniční hodnoty kreatininu v séru </a:t>
            </a:r>
            <a:r>
              <a:rPr lang="cs-CZ" sz="2700" b="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</a:t>
            </a:r>
            <a:r>
              <a:rPr lang="cs-CZ" sz="3100" b="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1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eGFR</a:t>
            </a:r>
            <a:r>
              <a:rPr lang="cs-CZ" sz="31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G3b</a:t>
            </a:r>
            <a:r>
              <a:rPr lang="cs-CZ" sz="31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1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hranice pro významnou metabolickou poruchu při CKD</a:t>
            </a:r>
            <a:endParaRPr lang="en-US" sz="2700" b="0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358534"/>
              </p:ext>
            </p:extLst>
          </p:nvPr>
        </p:nvGraphicFramePr>
        <p:xfrm>
          <a:off x="251520" y="2492896"/>
          <a:ext cx="8640960" cy="2750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50626">
                <a:tc>
                  <a:txBody>
                    <a:bodyPr/>
                    <a:lstStyle/>
                    <a:p>
                      <a:pPr algn="ctr"/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Věk</a:t>
                      </a:r>
                    </a:p>
                    <a:p>
                      <a:pPr algn="ctr"/>
                      <a:r>
                        <a:rPr lang="cs-CZ" sz="2400" b="0" i="1" baseline="0" dirty="0" smtClean="0">
                          <a:solidFill>
                            <a:schemeClr val="tx1"/>
                          </a:solidFill>
                        </a:rPr>
                        <a:t>roky</a:t>
                      </a:r>
                      <a:endParaRPr lang="cs-CZ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Muži</a:t>
                      </a:r>
                    </a:p>
                    <a:p>
                      <a:pPr algn="ctr"/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S-kreatinin, </a:t>
                      </a:r>
                      <a:r>
                        <a:rPr lang="cs-CZ" sz="2400" b="0" i="1" baseline="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m</a:t>
                      </a:r>
                      <a:r>
                        <a:rPr lang="cs-CZ" sz="2400" b="0" i="1" baseline="0" dirty="0" err="1" smtClean="0">
                          <a:solidFill>
                            <a:schemeClr val="tx1"/>
                          </a:solidFill>
                        </a:rPr>
                        <a:t>mol</a:t>
                      </a:r>
                      <a:r>
                        <a:rPr lang="cs-CZ" sz="2400" b="0" i="1" baseline="0" dirty="0" smtClean="0">
                          <a:solidFill>
                            <a:schemeClr val="tx1"/>
                          </a:solidFill>
                        </a:rPr>
                        <a:t>/l</a:t>
                      </a:r>
                      <a:endParaRPr lang="cs-CZ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Ženy</a:t>
                      </a:r>
                    </a:p>
                    <a:p>
                      <a:pPr algn="ctr"/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S-kreatinin, </a:t>
                      </a:r>
                      <a:r>
                        <a:rPr lang="cs-CZ" sz="2400" b="0" i="1" baseline="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m</a:t>
                      </a:r>
                      <a:r>
                        <a:rPr lang="cs-CZ" sz="2400" b="0" i="1" baseline="0" dirty="0" err="1" smtClean="0">
                          <a:solidFill>
                            <a:schemeClr val="tx1"/>
                          </a:solidFill>
                        </a:rPr>
                        <a:t>mol</a:t>
                      </a:r>
                      <a:r>
                        <a:rPr lang="cs-CZ" sz="2400" b="0" i="1" baseline="0" dirty="0" smtClean="0">
                          <a:solidFill>
                            <a:schemeClr val="tx1"/>
                          </a:solidFill>
                        </a:rPr>
                        <a:t>/l</a:t>
                      </a:r>
                      <a:endParaRPr lang="cs-CZ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34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155</a:t>
                      </a:r>
                      <a:endParaRPr lang="cs-CZ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cs-CZ" sz="24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34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  <a:endParaRPr lang="cs-CZ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114</a:t>
                      </a:r>
                      <a:endParaRPr lang="cs-CZ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34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135</a:t>
                      </a:r>
                      <a:endParaRPr lang="cs-CZ" sz="24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baseline="0" dirty="0" smtClean="0">
                          <a:solidFill>
                            <a:schemeClr val="tx1"/>
                          </a:solidFill>
                        </a:rPr>
                        <a:t>108</a:t>
                      </a:r>
                      <a:endParaRPr lang="cs-CZ" sz="24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467544" y="1430486"/>
            <a:ext cx="8208912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SzPct val="50000"/>
            </a:pPr>
            <a:r>
              <a:rPr lang="cs-CZ" sz="2400" b="1" dirty="0" smtClean="0">
                <a:solidFill>
                  <a:srgbClr val="FF0000"/>
                </a:solidFill>
              </a:rPr>
              <a:t>Stupeň </a:t>
            </a:r>
            <a:r>
              <a:rPr lang="cs-CZ" sz="2400" b="1" dirty="0" smtClean="0">
                <a:solidFill>
                  <a:srgbClr val="FF0000"/>
                </a:solidFill>
              </a:rPr>
              <a:t>3b:  </a:t>
            </a:r>
            <a:r>
              <a:rPr lang="cs-CZ" sz="2400" b="1" dirty="0" smtClean="0">
                <a:solidFill>
                  <a:srgbClr val="FF0000"/>
                </a:solidFill>
              </a:rPr>
              <a:t>CKD-EPI  </a:t>
            </a:r>
            <a:r>
              <a:rPr lang="cs-CZ" sz="2400" b="1" dirty="0" smtClean="0">
                <a:solidFill>
                  <a:srgbClr val="FF0000"/>
                </a:solidFill>
              </a:rPr>
              <a:t>0,75 </a:t>
            </a:r>
            <a:r>
              <a:rPr lang="cs-CZ" sz="2400" b="1" dirty="0" smtClean="0">
                <a:solidFill>
                  <a:srgbClr val="FF0000"/>
                </a:solidFill>
              </a:rPr>
              <a:t>ml/sec/1,73 m</a:t>
            </a:r>
            <a:r>
              <a:rPr lang="cs-CZ" sz="2400" b="1" baseline="30000" dirty="0" smtClean="0">
                <a:solidFill>
                  <a:srgbClr val="FF0000"/>
                </a:solidFill>
              </a:rPr>
              <a:t>2</a:t>
            </a:r>
            <a:r>
              <a:rPr lang="cs-CZ" sz="2400" b="1" dirty="0" smtClean="0">
                <a:solidFill>
                  <a:srgbClr val="FF0000"/>
                </a:solidFill>
              </a:rPr>
              <a:t>  </a:t>
            </a:r>
            <a:r>
              <a:rPr lang="cs-CZ" sz="2400" i="1" dirty="0" smtClean="0">
                <a:solidFill>
                  <a:srgbClr val="FF0000"/>
                </a:solidFill>
              </a:rPr>
              <a:t>(45 </a:t>
            </a:r>
            <a:r>
              <a:rPr lang="cs-CZ" sz="2400" i="1" dirty="0" smtClean="0">
                <a:solidFill>
                  <a:srgbClr val="FF0000"/>
                </a:solidFill>
              </a:rPr>
              <a:t>ml/min.)</a:t>
            </a:r>
            <a:endParaRPr lang="cs-CZ" sz="2400" i="1" dirty="0">
              <a:solidFill>
                <a:srgbClr val="FF0000"/>
              </a:solidFill>
            </a:endParaRPr>
          </a:p>
          <a:p>
            <a:pPr algn="ctr">
              <a:spcBef>
                <a:spcPts val="600"/>
              </a:spcBef>
              <a:buSzPct val="50000"/>
            </a:pPr>
            <a:r>
              <a:rPr lang="cs-CZ" b="1" dirty="0"/>
              <a:t>mobilní aplikace Kalkulátor </a:t>
            </a:r>
            <a:r>
              <a:rPr lang="cs-CZ" b="1" dirty="0" smtClean="0"/>
              <a:t>CKD-EPI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5693186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 smtClean="0"/>
              <a:t>Normální rozmezí S-</a:t>
            </a:r>
            <a:r>
              <a:rPr lang="cs-CZ" sz="2000" b="1" i="1" dirty="0" err="1" smtClean="0"/>
              <a:t>krea</a:t>
            </a:r>
            <a:r>
              <a:rPr lang="cs-CZ" sz="2000" b="1" i="1" dirty="0" smtClean="0"/>
              <a:t> ve FN Brno:   ♂ 62-106   ♀ 44-80 </a:t>
            </a:r>
            <a:endParaRPr lang="cs-CZ" sz="2000" b="1" i="1" dirty="0"/>
          </a:p>
        </p:txBody>
      </p:sp>
    </p:spTree>
    <p:extLst>
      <p:ext uri="{BB962C8B-B14F-4D97-AF65-F5344CB8AC3E}">
        <p14:creationId xmlns:p14="http://schemas.microsoft.com/office/powerpoint/2010/main" val="362512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539552" y="116632"/>
            <a:ext cx="8208912" cy="936104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Metabolické důsledky porušené funkce ledvin</a:t>
            </a:r>
            <a:b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jsou významné při poklesu GFR pod 0,75 ml/sec</a:t>
            </a:r>
            <a:endParaRPr lang="en-US" sz="2700" b="0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Content Placeholder 9"/>
          <p:cNvSpPr>
            <a:spLocks noGrp="1"/>
          </p:cNvSpPr>
          <p:nvPr>
            <p:ph idx="1"/>
          </p:nvPr>
        </p:nvSpPr>
        <p:spPr>
          <a:xfrm>
            <a:off x="467544" y="1556792"/>
            <a:ext cx="7920880" cy="504056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SzPct val="50000"/>
              <a:buNone/>
            </a:pP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cs-CZ" sz="2800" b="1" i="1" dirty="0" err="1" smtClean="0">
                <a:solidFill>
                  <a:schemeClr val="accent1">
                    <a:lumMod val="75000"/>
                  </a:schemeClr>
                </a:solidFill>
              </a:rPr>
              <a:t>Metabolic</a:t>
            </a:r>
            <a:r>
              <a:rPr lang="cs-CZ" sz="28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i="1" dirty="0">
                <a:solidFill>
                  <a:schemeClr val="accent1">
                    <a:lumMod val="75000"/>
                  </a:schemeClr>
                </a:solidFill>
              </a:rPr>
              <a:t>and Bone </a:t>
            </a:r>
            <a:r>
              <a:rPr lang="cs-CZ" sz="2800" b="1" i="1" dirty="0" err="1">
                <a:solidFill>
                  <a:schemeClr val="accent1">
                    <a:lumMod val="75000"/>
                  </a:schemeClr>
                </a:solidFill>
              </a:rPr>
              <a:t>Disorder</a:t>
            </a:r>
            <a:r>
              <a:rPr lang="cs-CZ" sz="2800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cs-CZ" sz="2800" b="1" i="1" dirty="0" smtClean="0">
                <a:solidFill>
                  <a:schemeClr val="accent1">
                    <a:lumMod val="75000"/>
                  </a:schemeClr>
                </a:solidFill>
              </a:rPr>
              <a:t>MBD</a:t>
            </a:r>
            <a:endParaRPr lang="cs-CZ" sz="2800" b="1" i="1" dirty="0" smtClean="0"/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Retence dusíkatých látek</a:t>
            </a:r>
          </a:p>
          <a:p>
            <a:pPr marL="623888" lvl="1" indent="-260350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 smtClean="0"/>
              <a:t>uremických toxinů (</a:t>
            </a:r>
            <a:r>
              <a:rPr lang="cs-CZ" sz="2400" dirty="0" err="1" smtClean="0"/>
              <a:t>cresyl</a:t>
            </a:r>
            <a:r>
              <a:rPr lang="cs-CZ" sz="2400" dirty="0" smtClean="0"/>
              <a:t>-sulfát, </a:t>
            </a:r>
            <a:r>
              <a:rPr lang="cs-CZ" sz="2400" dirty="0" err="1" smtClean="0"/>
              <a:t>indoxyl</a:t>
            </a:r>
            <a:r>
              <a:rPr lang="cs-CZ" sz="2400" dirty="0" smtClean="0"/>
              <a:t>-sulfát)</a:t>
            </a:r>
            <a:endParaRPr lang="cs-CZ" sz="2400" dirty="0"/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Snížené </a:t>
            </a:r>
            <a:r>
              <a:rPr lang="cs-CZ" sz="2800" b="1" dirty="0" smtClean="0"/>
              <a:t>vylučování kyselin </a:t>
            </a:r>
          </a:p>
          <a:p>
            <a:pPr marL="623888" lvl="1" indent="-260350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 smtClean="0"/>
              <a:t>hromadění </a:t>
            </a:r>
            <a:r>
              <a:rPr lang="cs-CZ" sz="2400" dirty="0"/>
              <a:t>kyselin </a:t>
            </a:r>
            <a:r>
              <a:rPr lang="cs-CZ" sz="2400" dirty="0" smtClean="0"/>
              <a:t>v krvi</a:t>
            </a:r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>
                <a:solidFill>
                  <a:srgbClr val="FF0000"/>
                </a:solidFill>
              </a:rPr>
              <a:t>Metabolická </a:t>
            </a:r>
            <a:r>
              <a:rPr lang="cs-CZ" sz="2800" b="1" dirty="0" smtClean="0">
                <a:solidFill>
                  <a:srgbClr val="FF0000"/>
                </a:solidFill>
              </a:rPr>
              <a:t>acidóza  ► katabolismus</a:t>
            </a:r>
            <a:endParaRPr lang="cs-CZ" sz="2800" b="1" dirty="0">
              <a:solidFill>
                <a:srgbClr val="FF0000"/>
              </a:solidFill>
            </a:endParaRPr>
          </a:p>
          <a:p>
            <a:pPr marL="620713" lvl="1" indent="-258763">
              <a:spcBef>
                <a:spcPts val="0"/>
              </a:spcBef>
            </a:pPr>
            <a:r>
              <a:rPr lang="cs-CZ" sz="2400" dirty="0" smtClean="0"/>
              <a:t>porušená </a:t>
            </a:r>
            <a:r>
              <a:rPr lang="cs-CZ" sz="2400" dirty="0"/>
              <a:t>regenerace </a:t>
            </a:r>
            <a:r>
              <a:rPr lang="cs-CZ" sz="2400" dirty="0" smtClean="0"/>
              <a:t>bikarbonátu</a:t>
            </a:r>
            <a:endParaRPr lang="cs-CZ" sz="2400" dirty="0"/>
          </a:p>
          <a:p>
            <a:pPr marL="620713" lvl="1" indent="-258763">
              <a:spcBef>
                <a:spcPts val="0"/>
              </a:spcBef>
              <a:buSzPct val="100000"/>
            </a:pPr>
            <a:r>
              <a:rPr lang="cs-CZ" sz="2400" dirty="0" smtClean="0"/>
              <a:t>acidóza </a:t>
            </a:r>
            <a:r>
              <a:rPr lang="cs-CZ" sz="2400" dirty="0" smtClean="0"/>
              <a:t>přispívá k progresi malnutrice</a:t>
            </a:r>
            <a:endParaRPr lang="cs-CZ" sz="2400" dirty="0"/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/>
              <a:t>Ztráta kostního minerálu</a:t>
            </a:r>
          </a:p>
          <a:p>
            <a:pPr marL="620713" lvl="1" indent="-258763">
              <a:spcBef>
                <a:spcPts val="0"/>
              </a:spcBef>
              <a:buSzPct val="100000"/>
            </a:pPr>
            <a:r>
              <a:rPr lang="cs-CZ" sz="2400" i="1" dirty="0" err="1"/>
              <a:t>Uremic</a:t>
            </a:r>
            <a:r>
              <a:rPr lang="cs-CZ" sz="2400" i="1" dirty="0"/>
              <a:t> Bone </a:t>
            </a:r>
            <a:r>
              <a:rPr lang="cs-CZ" sz="2400" i="1" dirty="0" err="1" smtClean="0"/>
              <a:t>Disease</a:t>
            </a:r>
            <a:endParaRPr lang="cs-CZ" sz="2400" i="1" dirty="0"/>
          </a:p>
        </p:txBody>
      </p:sp>
      <p:pic>
        <p:nvPicPr>
          <p:cNvPr id="1028" name="Picture 4" descr="Indoxyl sulfate - Wikiped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060848"/>
            <a:ext cx="2189820" cy="1924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490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1115616" y="116632"/>
            <a:ext cx="7632848" cy="936104"/>
          </a:xfrm>
        </p:spPr>
        <p:txBody>
          <a:bodyPr>
            <a:normAutofit fontScale="90000"/>
          </a:bodyPr>
          <a:lstStyle/>
          <a:p>
            <a:r>
              <a:rPr lang="cs-CZ" sz="31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Hyperfosfatémie</a:t>
            </a:r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při CKD</a:t>
            </a:r>
            <a: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1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negativní </a:t>
            </a:r>
            <a:r>
              <a:rPr lang="cs-CZ" sz="2700" b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důsledky</a:t>
            </a:r>
            <a:endParaRPr lang="en-US" sz="2700" b="0" baseline="30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Content Placeholder 9"/>
          <p:cNvSpPr>
            <a:spLocks noGrp="1"/>
          </p:cNvSpPr>
          <p:nvPr>
            <p:ph idx="1"/>
          </p:nvPr>
        </p:nvSpPr>
        <p:spPr>
          <a:xfrm>
            <a:off x="683568" y="1772816"/>
            <a:ext cx="7920880" cy="403244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Nadbytek </a:t>
            </a:r>
            <a:r>
              <a:rPr lang="cs-CZ" sz="2800" b="1" dirty="0"/>
              <a:t>fosforu </a:t>
            </a:r>
            <a:r>
              <a:rPr lang="cs-CZ" sz="2800" b="1" dirty="0" smtClean="0"/>
              <a:t>v organismu</a:t>
            </a:r>
          </a:p>
          <a:p>
            <a:pPr marL="620713" lvl="1" indent="-258763">
              <a:spcBef>
                <a:spcPts val="0"/>
              </a:spcBef>
            </a:pPr>
            <a:r>
              <a:rPr lang="cs-CZ" sz="2400" dirty="0" smtClean="0"/>
              <a:t>při porušeném vylučování fosforu ledvinami</a:t>
            </a:r>
            <a:endParaRPr lang="cs-CZ" sz="2400" dirty="0"/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Přispívá k progresi </a:t>
            </a:r>
            <a:r>
              <a:rPr lang="cs-CZ" sz="2800" b="1" dirty="0"/>
              <a:t>renálního postižení</a:t>
            </a:r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smtClean="0"/>
              <a:t>Progrese </a:t>
            </a:r>
            <a:r>
              <a:rPr lang="cs-CZ" sz="2800" b="1" dirty="0"/>
              <a:t>kostní </a:t>
            </a:r>
            <a:r>
              <a:rPr lang="cs-CZ" sz="2800" b="1" dirty="0" smtClean="0"/>
              <a:t>poruchy</a:t>
            </a:r>
          </a:p>
          <a:p>
            <a:pPr marL="704850" lvl="1" indent="-342900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/>
              <a:t>sekundární </a:t>
            </a:r>
            <a:r>
              <a:rPr lang="cs-CZ" sz="2400" dirty="0" err="1"/>
              <a:t>hyperparathyreoidismus</a:t>
            </a:r>
            <a:endParaRPr lang="cs-CZ" sz="2400" dirty="0"/>
          </a:p>
          <a:p>
            <a:pPr>
              <a:spcBef>
                <a:spcPts val="1200"/>
              </a:spcBef>
              <a:buSzPct val="50000"/>
              <a:buFont typeface="Wingdings" pitchFamily="2" charset="2"/>
              <a:buChar char="n"/>
            </a:pPr>
            <a:r>
              <a:rPr lang="cs-CZ" sz="2800" b="1" dirty="0" err="1" smtClean="0"/>
              <a:t>Kardiovaskuární</a:t>
            </a:r>
            <a:r>
              <a:rPr lang="cs-CZ" sz="2800" b="1" dirty="0" smtClean="0"/>
              <a:t> komplikace</a:t>
            </a:r>
          </a:p>
          <a:p>
            <a:pPr marL="704850" lvl="1" indent="-342900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/>
              <a:t>kalcifikace </a:t>
            </a:r>
            <a:r>
              <a:rPr lang="cs-CZ" sz="2400" dirty="0"/>
              <a:t>v </a:t>
            </a:r>
            <a:r>
              <a:rPr lang="cs-CZ" sz="2400" dirty="0"/>
              <a:t>tepnách</a:t>
            </a:r>
            <a:endParaRPr lang="cs-CZ" sz="2400" dirty="0"/>
          </a:p>
          <a:p>
            <a:pPr marL="704850" lvl="1" indent="-342900">
              <a:spcBef>
                <a:spcPts val="0"/>
              </a:spcBef>
              <a:buSzPct val="100000"/>
              <a:buFont typeface="Arial" pitchFamily="34" charset="0"/>
              <a:buChar char="‒"/>
            </a:pPr>
            <a:r>
              <a:rPr lang="cs-CZ" sz="2400" dirty="0"/>
              <a:t>srdeční fibróza</a:t>
            </a:r>
          </a:p>
        </p:txBody>
      </p:sp>
    </p:spTree>
    <p:extLst>
      <p:ext uri="{BB962C8B-B14F-4D97-AF65-F5344CB8AC3E}">
        <p14:creationId xmlns:p14="http://schemas.microsoft.com/office/powerpoint/2010/main" val="202631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Helsin-CNIV">
      <a:dk1>
        <a:sysClr val="windowText" lastClr="000000"/>
      </a:dk1>
      <a:lt1>
        <a:sysClr val="window" lastClr="FFFFFF"/>
      </a:lt1>
      <a:dk2>
        <a:srgbClr val="003C57"/>
      </a:dk2>
      <a:lt2>
        <a:srgbClr val="EEECE1"/>
      </a:lt2>
      <a:accent1>
        <a:srgbClr val="63217F"/>
      </a:accent1>
      <a:accent2>
        <a:srgbClr val="0078AE"/>
      </a:accent2>
      <a:accent3>
        <a:srgbClr val="3E9A3C"/>
      </a:accent3>
      <a:accent4>
        <a:srgbClr val="74767A"/>
      </a:accent4>
      <a:accent5>
        <a:srgbClr val="FF9900"/>
      </a:accent5>
      <a:accent6>
        <a:srgbClr val="94C11F"/>
      </a:accent6>
      <a:hlink>
        <a:srgbClr val="003C57"/>
      </a:hlink>
      <a:folHlink>
        <a:srgbClr val="D16BC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23929</TotalTime>
  <Words>1441</Words>
  <Application>Microsoft Office PowerPoint</Application>
  <PresentationFormat>Předvádění na obrazovce (4:3)</PresentationFormat>
  <Paragraphs>415</Paragraphs>
  <Slides>29</Slides>
  <Notes>28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Office Theme</vt:lpstr>
      <vt:lpstr>Nutriční terapie  při chronickém onemocnění ledvin z pohledu  nutriční ambulance  Tomíška M, Pařízková P Nutriční ambulance FN Brno  XL. Mezinárodní kongres SKVIMP 1.6. 2024</vt:lpstr>
      <vt:lpstr>Chronické onemocnění ledvin chronic kidney disease, CKD</vt:lpstr>
      <vt:lpstr>Nutriční versus Nefrologická ambulance rozdílný úhel pohledu na téhož pacienta</vt:lpstr>
      <vt:lpstr>Odhadovaná glomerulární filtrace, eGFR podle parametru CKD-EPI </vt:lpstr>
      <vt:lpstr>Stupeň snížení glomerulární funkce ledvin se dnes posuzuje většinou podle CKD-EPI</vt:lpstr>
      <vt:lpstr>Hraniční hodnoty kreatininu v séru pro eGFR G3 hranice pro patologické zvýšení S-kreatininu</vt:lpstr>
      <vt:lpstr>Hraniční hodnoty kreatininu v séru pro eGFR G3b hranice pro významnou metabolickou poruchu při CKD</vt:lpstr>
      <vt:lpstr>Metabolické důsledky porušené funkce ledvin jsou významné při poklesu GFR pod 0,75 ml/sec</vt:lpstr>
      <vt:lpstr>Hyperfosfatémie při CKD negativní důsledky</vt:lpstr>
      <vt:lpstr>Vliv vysokého příjmu bílkovin ve stravě při porušené funkci ledvin</vt:lpstr>
      <vt:lpstr>Potenciální účinky snížení příjmu bílkovin  při CKD</vt:lpstr>
      <vt:lpstr>Snížení příjmu bílkovin ve výživě při CKD ve srovnání s běžným příjmem v civilizované zemi</vt:lpstr>
      <vt:lpstr>Efekt nízkobílkovinné diety při CKD u nediabetiků Cochrane Database Systematic Review 2018</vt:lpstr>
      <vt:lpstr>Dieta s velmi nízkým obsahem bílkovin VLPD, Very Low Protein Diet</vt:lpstr>
      <vt:lpstr>Prezentace aplikace PowerPoint</vt:lpstr>
      <vt:lpstr>Dávkování KA / EAA v tabletách při suplementaci nízkobílkovinné diety</vt:lpstr>
      <vt:lpstr>Efekt suplementované VLPD při CKD je vyšší ve vybraných případech (individualizovaný přístup)</vt:lpstr>
      <vt:lpstr>Adaptace na snížený příjem bílkovin při chronickém selhávání ledvin</vt:lpstr>
      <vt:lpstr>KDOQI Clinical Practice Guideline  for Nutrition in CKD: 2020 Update</vt:lpstr>
      <vt:lpstr>Doporučený příjem bílkovin při CKD podle KDOQI guideline 2020</vt:lpstr>
      <vt:lpstr>Co znamená klinicky stabilní pacient podle KDOQI guideline 2020</vt:lpstr>
      <vt:lpstr>Zvýšená potřeba energie při CKD má za cíl redukovat endogenní katabolismus</vt:lpstr>
      <vt:lpstr>Nutriční terapie při CKD neznamená pouze snížit příjem bílkovin</vt:lpstr>
      <vt:lpstr>Alternace diet při CKD možnost volby pacienta / možnost střídání diety</vt:lpstr>
      <vt:lpstr>Fosforová pyramida</vt:lpstr>
      <vt:lpstr>Riziko malnutrice při pokročilé CKD je vysoké 40-50 % pacientů v predialyzačním období</vt:lpstr>
      <vt:lpstr>Perorální nutriční suplementy vhodné při CKD (s nižším obsahem bílkovin)</vt:lpstr>
      <vt:lpstr>Závěr</vt:lpstr>
      <vt:lpstr>Děkuji Vám za pozornost</vt:lpstr>
    </vt:vector>
  </TitlesOfParts>
  <Company>adelphi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CINV</dc:title>
  <dc:creator>M. Chung</dc:creator>
  <cp:lastModifiedBy>Miroslav Tomíška</cp:lastModifiedBy>
  <cp:revision>549</cp:revision>
  <dcterms:created xsi:type="dcterms:W3CDTF">2015-10-22T09:56:45Z</dcterms:created>
  <dcterms:modified xsi:type="dcterms:W3CDTF">2024-05-29T20:49:23Z</dcterms:modified>
</cp:coreProperties>
</file>