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3"/>
  </p:notesMasterIdLst>
  <p:sldIdLst>
    <p:sldId id="256" r:id="rId2"/>
    <p:sldId id="331" r:id="rId3"/>
    <p:sldId id="350" r:id="rId4"/>
    <p:sldId id="324" r:id="rId5"/>
    <p:sldId id="369" r:id="rId6"/>
    <p:sldId id="325" r:id="rId7"/>
    <p:sldId id="257" r:id="rId8"/>
    <p:sldId id="259" r:id="rId9"/>
    <p:sldId id="258" r:id="rId10"/>
    <p:sldId id="260" r:id="rId11"/>
    <p:sldId id="367" r:id="rId12"/>
    <p:sldId id="368" r:id="rId13"/>
    <p:sldId id="327" r:id="rId14"/>
    <p:sldId id="326" r:id="rId15"/>
    <p:sldId id="356" r:id="rId16"/>
    <p:sldId id="370" r:id="rId17"/>
    <p:sldId id="363" r:id="rId18"/>
    <p:sldId id="364" r:id="rId19"/>
    <p:sldId id="365" r:id="rId20"/>
    <p:sldId id="366" r:id="rId21"/>
    <p:sldId id="358" r:id="rId22"/>
    <p:sldId id="359" r:id="rId23"/>
    <p:sldId id="360" r:id="rId24"/>
    <p:sldId id="361" r:id="rId25"/>
    <p:sldId id="354" r:id="rId26"/>
    <p:sldId id="355" r:id="rId27"/>
    <p:sldId id="357" r:id="rId28"/>
    <p:sldId id="352" r:id="rId29"/>
    <p:sldId id="353" r:id="rId30"/>
    <p:sldId id="344" r:id="rId31"/>
    <p:sldId id="351" r:id="rId32"/>
    <p:sldId id="362" r:id="rId33"/>
    <p:sldId id="285" r:id="rId34"/>
    <p:sldId id="319" r:id="rId35"/>
    <p:sldId id="316" r:id="rId36"/>
    <p:sldId id="317" r:id="rId37"/>
    <p:sldId id="320" r:id="rId38"/>
    <p:sldId id="345" r:id="rId39"/>
    <p:sldId id="348" r:id="rId40"/>
    <p:sldId id="346" r:id="rId41"/>
    <p:sldId id="347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B0CAD-E060-46F7-9111-A475D2B16428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1C95B-68C6-48D7-90CC-202784DE3F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655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highest SIDS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rates in 1990 (&gt;2.0/1000 live births) were in Ireland, New Zealand, and Scotland.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recently, the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highest SIDS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rates (&gt;0.5/1000 live births) are in New Zealand and the United States. The lowest rates (&lt;0.2/1000) are in Japan and the Netherlands.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1C95B-68C6-48D7-90CC-202784DE3FF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AFF3-6885-440B-A5C1-A64F63D608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9C65-EE3E-4FA9-A5C3-B403A1E8F3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Fci7ZCVyw4&amp;ab_channel=LLionTV" TargetMode="External"/><Relationship Id="rId2" Type="http://schemas.openxmlformats.org/officeDocument/2006/relationships/hyperlink" Target="http://www.sidsforum.cz/o-sid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emocnicevalasskemezirici.agel.cz/pracoviste/oddeleni/novorozenecke-oddeleni/edukace/syndrom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SGWcoNCvY" TargetMode="External"/><Relationship Id="rId2" Type="http://schemas.openxmlformats.org/officeDocument/2006/relationships/hyperlink" Target="https://www.youtube.com/watch?v=b0CLcNtOOEQ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PyBzlD-854" TargetMode="External"/><Relationship Id="rId2" Type="http://schemas.openxmlformats.org/officeDocument/2006/relationships/hyperlink" Target="https://www.youtube.com/watch?v=PTz-iVI2mf4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mEnrVvW_0" TargetMode="External"/><Relationship Id="rId2" Type="http://schemas.openxmlformats.org/officeDocument/2006/relationships/hyperlink" Target="https://www.youtube.com/watch?v=JMC_Retz7ck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I_ONptx2Ns" TargetMode="External"/><Relationship Id="rId2" Type="http://schemas.openxmlformats.org/officeDocument/2006/relationships/hyperlink" Target="https://www.youtube.com/watch?v=fbSCSHzXkrI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psychologie 3</a:t>
            </a:r>
            <a:br>
              <a:rPr lang="cs-CZ" sz="4400" dirty="0"/>
            </a:br>
            <a:r>
              <a:rPr lang="cs-CZ" sz="4400" dirty="0"/>
              <a:t>porod a novorozenecké reflexy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Mgr. Jan Krása, </a:t>
            </a:r>
            <a:r>
              <a:rPr lang="cs-CZ" sz="2300" dirty="0" err="1"/>
              <a:t>Ph.D</a:t>
            </a:r>
            <a:r>
              <a:rPr lang="cs-CZ" sz="2300" dirty="0"/>
              <a:t>.</a:t>
            </a:r>
          </a:p>
          <a:p>
            <a:r>
              <a:rPr lang="cs-CZ" sz="2300" dirty="0"/>
              <a:t>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Novorozenec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07504" y="1772815"/>
            <a:ext cx="8579296" cy="4751809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Rudimenty tělesné: kostrč, slepé střevo, zuby moudrosti, špička ucha, svaly na hýbání ušima… ?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87CFCC-1DCA-BAB3-E934-8065952B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4093ED-0851-1B03-1536-9A7F0FDEAD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1896CF-DA5F-8431-A955-1D4162032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7E098D1C-5B25-2066-A0DA-B791B2230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21544"/>
            <a:ext cx="7620000" cy="532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07D07C6-AEE3-A6A2-578E-A32C000FFE35}"/>
              </a:ext>
            </a:extLst>
          </p:cNvPr>
          <p:cNvSpPr txBox="1"/>
          <p:nvPr/>
        </p:nvSpPr>
        <p:spPr>
          <a:xfrm>
            <a:off x="780196" y="63986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Kredit: </a:t>
            </a:r>
            <a:r>
              <a:rPr lang="cs-CZ" dirty="0" err="1"/>
              <a:t>wikipedia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82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67841-D1D5-5E3F-253F-5C0C4AB03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Druhy chování novorozence (</a:t>
            </a:r>
            <a:r>
              <a:rPr lang="cs-CZ" dirty="0" err="1"/>
              <a:t>Brazelton</a:t>
            </a:r>
            <a:r>
              <a:rPr lang="cs-CZ" dirty="0"/>
              <a:t>, 1967)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8E641-45A3-FCDC-8408-06FFEACC7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v podstatě navazují na prenatální stav: 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hluboký spánek, 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lehký spánek, 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klidný bdělý stav, 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aktivní bdělý stav, </a:t>
            </a:r>
          </a:p>
          <a:p>
            <a:pPr marL="594360" indent="-457200">
              <a:buClr>
                <a:schemeClr val="tx1">
                  <a:shade val="95000"/>
                </a:schemeClr>
              </a:buClr>
              <a:defRPr/>
            </a:pPr>
            <a:r>
              <a:rPr lang="cs-CZ" dirty="0"/>
              <a:t>pláč.</a:t>
            </a:r>
          </a:p>
        </p:txBody>
      </p:sp>
    </p:spTree>
    <p:extLst>
      <p:ext uri="{BB962C8B-B14F-4D97-AF65-F5344CB8AC3E}">
        <p14:creationId xmlns:p14="http://schemas.microsoft.com/office/powerpoint/2010/main" val="389605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Vývoj mozkové kůry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95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en-US" dirty="0"/>
              <a:t>Nejprve dozrávají vizuální a </a:t>
            </a:r>
            <a:r>
              <a:rPr lang="cs-CZ" altLang="en-US" dirty="0" err="1"/>
              <a:t>senzo</a:t>
            </a:r>
            <a:r>
              <a:rPr lang="cs-CZ" altLang="en-US" dirty="0"/>
              <a:t>-motorická centra</a:t>
            </a:r>
            <a:endParaRPr lang="en-US" altLang="en-US" dirty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120881" cy="4828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7517623" y="5949280"/>
            <a:ext cx="18069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altLang="cs-CZ" sz="1200" dirty="0" err="1"/>
              <a:t>Gazzaley</a:t>
            </a:r>
            <a:r>
              <a:rPr lang="cs-CZ" altLang="cs-CZ" sz="1200" dirty="0"/>
              <a:t>: </a:t>
            </a:r>
            <a:r>
              <a:rPr lang="cs-CZ" altLang="cs-CZ" sz="1200" dirty="0" err="1"/>
              <a:t>Exploring</a:t>
            </a:r>
            <a:r>
              <a:rPr lang="cs-CZ" altLang="cs-CZ" sz="1200" dirty="0"/>
              <a:t> </a:t>
            </a:r>
            <a:r>
              <a:rPr lang="cs-CZ" altLang="cs-CZ" sz="1200" dirty="0" err="1"/>
              <a:t>the</a:t>
            </a:r>
            <a:r>
              <a:rPr lang="cs-CZ" altLang="cs-CZ" sz="1200" dirty="0"/>
              <a:t> </a:t>
            </a:r>
            <a:r>
              <a:rPr lang="cs-CZ" altLang="cs-CZ" sz="1200" dirty="0" err="1"/>
              <a:t>Crossroads</a:t>
            </a:r>
            <a:r>
              <a:rPr lang="cs-CZ" altLang="cs-CZ" sz="1200" dirty="0"/>
              <a:t>… (</a:t>
            </a:r>
            <a:r>
              <a:rPr lang="cs-CZ" altLang="cs-CZ" sz="1200" dirty="0" err="1"/>
              <a:t>YouTube</a:t>
            </a:r>
            <a:r>
              <a:rPr lang="cs-CZ" altLang="cs-CZ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5741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Co je to (v kontextu vývojové psychologie) SIDS?</a:t>
            </a:r>
          </a:p>
          <a:p>
            <a:r>
              <a:rPr lang="cs-CZ" dirty="0"/>
              <a:t>Jakým způsobem bylo získáno poznání o SIDS?</a:t>
            </a:r>
          </a:p>
        </p:txBody>
      </p:sp>
    </p:spTree>
    <p:extLst>
      <p:ext uri="{BB962C8B-B14F-4D97-AF65-F5344CB8AC3E}">
        <p14:creationId xmlns:p14="http://schemas.microsoft.com/office/powerpoint/2010/main" val="3303948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F9657-9FE9-4CA7-8134-64AC008B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SIDS = syndrom náhlého úmrtí novorozence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CFF7D-9418-4968-B338-AA30E20E3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Náhlé nevysvětlitelné úmrtí novorozence či kojence. (podkategorie SUID = </a:t>
            </a:r>
            <a:r>
              <a:rPr lang="cs-CZ" i="1" dirty="0" err="1"/>
              <a:t>Sudden</a:t>
            </a:r>
            <a:r>
              <a:rPr lang="cs-CZ" i="1" dirty="0"/>
              <a:t> </a:t>
            </a:r>
            <a:r>
              <a:rPr lang="cs-CZ" i="1" dirty="0" err="1"/>
              <a:t>unexpected</a:t>
            </a:r>
            <a:r>
              <a:rPr lang="cs-CZ" i="1" dirty="0"/>
              <a:t> infant </a:t>
            </a:r>
            <a:r>
              <a:rPr lang="cs-CZ" i="1" dirty="0" err="1"/>
              <a:t>death</a:t>
            </a:r>
            <a:r>
              <a:rPr lang="cs-CZ" dirty="0"/>
              <a:t>)</a:t>
            </a:r>
          </a:p>
          <a:p>
            <a:r>
              <a:rPr lang="cs-CZ" dirty="0"/>
              <a:t>Hypotézy o příčinách?</a:t>
            </a:r>
          </a:p>
          <a:p>
            <a:r>
              <a:rPr lang="cs-CZ" dirty="0"/>
              <a:t>Rizikové faktory?</a:t>
            </a:r>
          </a:p>
          <a:p>
            <a:r>
              <a:rPr lang="cs-CZ" dirty="0" err="1"/>
              <a:t>Soudnělékařské</a:t>
            </a:r>
            <a:r>
              <a:rPr lang="cs-CZ" dirty="0"/>
              <a:t> faktory?</a:t>
            </a:r>
          </a:p>
          <a:p>
            <a:r>
              <a:rPr lang="cs-CZ" dirty="0"/>
              <a:t>Prevence?</a:t>
            </a:r>
          </a:p>
          <a:p>
            <a:r>
              <a:rPr lang="cs-CZ" dirty="0"/>
              <a:t>Počet: cca 22 / rok (2020); cca 1 / 1 000 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http://www.sidsforum.cz/o-sids</a:t>
            </a:r>
            <a:endParaRPr lang="cs-CZ" dirty="0"/>
          </a:p>
          <a:p>
            <a:r>
              <a:rPr lang="cs-CZ" dirty="0"/>
              <a:t>Přednáška: </a:t>
            </a:r>
            <a:r>
              <a:rPr lang="cs-CZ" dirty="0">
                <a:hlinkClick r:id="rId3"/>
              </a:rPr>
              <a:t>https://www.youtube.com/watch?v=rFci7ZCVyw4&amp;ab_channel=LLionTV</a:t>
            </a:r>
            <a:endParaRPr lang="cs-CZ" dirty="0"/>
          </a:p>
          <a:p>
            <a:r>
              <a:rPr lang="cs-CZ" dirty="0"/>
              <a:t>Rady: </a:t>
            </a:r>
            <a:r>
              <a:rPr lang="cs-CZ" dirty="0">
                <a:hlinkClick r:id="rId4"/>
              </a:rPr>
              <a:t>https://nemocnicevalasskemezirici.agel.cz/pracoviste/oddeleni/novorozenecke-oddeleni/edukace/syndrom.pdf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32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3A86B-21A0-F592-C5A6-CE73414F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1D091-A8D8-785B-EC83-06A2E5E5D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Udělejte skupinky</a:t>
            </a:r>
          </a:p>
          <a:p>
            <a:r>
              <a:rPr lang="cs-CZ" dirty="0"/>
              <a:t>Řekněte si otázky, které jste vymysleli/y</a:t>
            </a:r>
          </a:p>
          <a:p>
            <a:r>
              <a:rPr lang="cs-CZ" dirty="0"/>
              <a:t>Vyberte 1-2 otázky za skupinu</a:t>
            </a:r>
          </a:p>
        </p:txBody>
      </p:sp>
    </p:spTree>
    <p:extLst>
      <p:ext uri="{BB962C8B-B14F-4D97-AF65-F5344CB8AC3E}">
        <p14:creationId xmlns:p14="http://schemas.microsoft.com/office/powerpoint/2010/main" val="97549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BDFAB9-491D-EAD2-87C9-557EB3990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4BFD5-0B84-C203-25D4-5906F2BEE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 jaké zemi/státu je tento jev nejčastější?</a:t>
            </a:r>
          </a:p>
          <a:p>
            <a:r>
              <a:rPr lang="cs-CZ" dirty="0"/>
              <a:t>Jaká je četnost SIDS v ČR?</a:t>
            </a:r>
          </a:p>
          <a:p>
            <a:r>
              <a:rPr lang="cs-CZ" dirty="0"/>
              <a:t>Jaká příčina úmrtí je stanovena u dítěte, které náhle zemřelo ve spánku, ale nemělo žádný rizikový faktor spojený se SIDS? </a:t>
            </a:r>
          </a:p>
          <a:p>
            <a:r>
              <a:rPr lang="cs-CZ" dirty="0"/>
              <a:t>Jakou má souvislost smrt dítěte, které mělo sourozence se SIDS?</a:t>
            </a:r>
          </a:p>
          <a:p>
            <a:r>
              <a:rPr lang="cs-CZ" dirty="0"/>
              <a:t>Je pro vznik SIDS ovlivněn i stavem (jak fyzickým tak psychickým) matky během těhotenství a po něm? </a:t>
            </a:r>
          </a:p>
          <a:p>
            <a:r>
              <a:rPr lang="cs-CZ" dirty="0"/>
              <a:t>Je u kojených dětí nižší výskyt SIDS než u dětí, které jsou krmeny náhradami mateřského mléka?</a:t>
            </a:r>
          </a:p>
        </p:txBody>
      </p:sp>
    </p:spTree>
    <p:extLst>
      <p:ext uri="{BB962C8B-B14F-4D97-AF65-F5344CB8AC3E}">
        <p14:creationId xmlns:p14="http://schemas.microsoft.com/office/powerpoint/2010/main" val="264317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9912D-A163-E838-19C0-99C6EE2C0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8A41E-D7AB-04F6-73F0-5DAF75007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27361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Aký</a:t>
            </a:r>
            <a:r>
              <a:rPr lang="cs-CZ" dirty="0"/>
              <a:t> dopad </a:t>
            </a:r>
            <a:r>
              <a:rPr lang="cs-CZ" dirty="0" err="1"/>
              <a:t>môže</a:t>
            </a:r>
            <a:r>
              <a:rPr lang="cs-CZ" dirty="0"/>
              <a:t> mať SIDS na </a:t>
            </a:r>
            <a:r>
              <a:rPr lang="cs-CZ" dirty="0" err="1"/>
              <a:t>rodičov</a:t>
            </a:r>
            <a:r>
              <a:rPr lang="cs-CZ" dirty="0"/>
              <a:t> a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 tým dá </a:t>
            </a:r>
            <a:r>
              <a:rPr lang="cs-CZ" dirty="0" err="1"/>
              <a:t>pracovať</a:t>
            </a:r>
            <a:r>
              <a:rPr lang="cs-CZ" dirty="0"/>
              <a:t>? </a:t>
            </a:r>
          </a:p>
          <a:p>
            <a:r>
              <a:rPr lang="cs-CZ" dirty="0"/>
              <a:t>Jak se chovat k rodičům, kteří přijdou o dítě kvůli SIDS? </a:t>
            </a:r>
          </a:p>
          <a:p>
            <a:r>
              <a:rPr lang="cs-CZ" dirty="0"/>
              <a:t>Matky tuto situaci obecně prožívají víc intenzivně nebo je to srovnatelný jak u matek, tak u otců?</a:t>
            </a:r>
          </a:p>
          <a:p>
            <a:r>
              <a:rPr lang="cs-CZ" dirty="0"/>
              <a:t>V kolikátém měsíci stáří kojence je největší riziko SIDS?</a:t>
            </a:r>
          </a:p>
          <a:p>
            <a:r>
              <a:rPr lang="cs-CZ" dirty="0"/>
              <a:t>Bude v </a:t>
            </a:r>
            <a:r>
              <a:rPr lang="cs-CZ" dirty="0" err="1"/>
              <a:t>budúcnosti</a:t>
            </a:r>
            <a:r>
              <a:rPr lang="cs-CZ" dirty="0"/>
              <a:t> </a:t>
            </a:r>
            <a:r>
              <a:rPr lang="cs-CZ" dirty="0" err="1"/>
              <a:t>existovať</a:t>
            </a:r>
            <a:r>
              <a:rPr lang="cs-CZ" dirty="0"/>
              <a:t> </a:t>
            </a:r>
            <a:r>
              <a:rPr lang="cs-CZ" dirty="0" err="1"/>
              <a:t>spoľahlivá</a:t>
            </a:r>
            <a:r>
              <a:rPr lang="cs-CZ" dirty="0"/>
              <a:t> </a:t>
            </a:r>
            <a:r>
              <a:rPr lang="cs-CZ" dirty="0" err="1"/>
              <a:t>metóda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bude </a:t>
            </a:r>
            <a:r>
              <a:rPr lang="cs-CZ" dirty="0" err="1"/>
              <a:t>vedieť</a:t>
            </a:r>
            <a:r>
              <a:rPr lang="cs-CZ" dirty="0"/>
              <a:t> </a:t>
            </a:r>
            <a:r>
              <a:rPr lang="cs-CZ" dirty="0" err="1"/>
              <a:t>odhaliť</a:t>
            </a:r>
            <a:r>
              <a:rPr lang="cs-CZ" dirty="0"/>
              <a:t> </a:t>
            </a:r>
            <a:r>
              <a:rPr lang="cs-CZ" dirty="0" err="1"/>
              <a:t>príčinu</a:t>
            </a:r>
            <a:r>
              <a:rPr lang="cs-CZ" dirty="0"/>
              <a:t> SIDS?</a:t>
            </a:r>
          </a:p>
          <a:p>
            <a:r>
              <a:rPr lang="cs-CZ" dirty="0"/>
              <a:t>Lze nějak SIDS odhalit předem? Má dítě nějaké typické rysy? </a:t>
            </a:r>
          </a:p>
          <a:p>
            <a:r>
              <a:rPr lang="cs-CZ" dirty="0"/>
              <a:t>Jak bychom měli správně vybrat monitor dechu? Podle jakých parametrů?</a:t>
            </a:r>
          </a:p>
        </p:txBody>
      </p:sp>
    </p:spTree>
    <p:extLst>
      <p:ext uri="{BB962C8B-B14F-4D97-AF65-F5344CB8AC3E}">
        <p14:creationId xmlns:p14="http://schemas.microsoft.com/office/powerpoint/2010/main" val="3063941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978138-E519-4FDE-04B5-AF4ED8A4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CD470A-613F-FEF7-6277-D67CBA4B5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postupuje </a:t>
            </a:r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vyšetrovaní</a:t>
            </a:r>
            <a:r>
              <a:rPr lang="cs-CZ" dirty="0"/>
              <a:t> </a:t>
            </a:r>
            <a:r>
              <a:rPr lang="cs-CZ" dirty="0" err="1"/>
              <a:t>takéhoto</a:t>
            </a:r>
            <a:r>
              <a:rPr lang="cs-CZ" dirty="0"/>
              <a:t> </a:t>
            </a:r>
            <a:r>
              <a:rPr lang="cs-CZ" dirty="0" err="1"/>
              <a:t>úmrtia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, aby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vylúčila</a:t>
            </a:r>
            <a:r>
              <a:rPr lang="cs-CZ" dirty="0"/>
              <a:t> </a:t>
            </a:r>
            <a:r>
              <a:rPr lang="cs-CZ" dirty="0" err="1"/>
              <a:t>iná</a:t>
            </a:r>
            <a:r>
              <a:rPr lang="cs-CZ" dirty="0"/>
              <a:t> </a:t>
            </a:r>
            <a:r>
              <a:rPr lang="cs-CZ" dirty="0" err="1"/>
              <a:t>príčina</a:t>
            </a:r>
            <a:r>
              <a:rPr lang="cs-CZ" dirty="0"/>
              <a:t>, </a:t>
            </a:r>
            <a:r>
              <a:rPr lang="cs-CZ" dirty="0" err="1"/>
              <a:t>napríklad</a:t>
            </a:r>
            <a:r>
              <a:rPr lang="cs-CZ" dirty="0"/>
              <a:t> </a:t>
            </a:r>
            <a:r>
              <a:rPr lang="cs-CZ" dirty="0" err="1"/>
              <a:t>zabitie</a:t>
            </a:r>
            <a:r>
              <a:rPr lang="cs-CZ" dirty="0"/>
              <a:t> </a:t>
            </a:r>
            <a:r>
              <a:rPr lang="cs-CZ" dirty="0" err="1"/>
              <a:t>dieťaťa</a:t>
            </a:r>
            <a:r>
              <a:rPr lang="cs-CZ" dirty="0"/>
              <a:t> z nedbalosti či jeho </a:t>
            </a:r>
            <a:r>
              <a:rPr lang="cs-CZ" dirty="0" err="1"/>
              <a:t>udusenie</a:t>
            </a:r>
            <a:r>
              <a:rPr lang="cs-CZ" dirty="0"/>
              <a:t>? </a:t>
            </a:r>
          </a:p>
          <a:p>
            <a:r>
              <a:rPr lang="cs-CZ" dirty="0" err="1"/>
              <a:t>Prečo</a:t>
            </a:r>
            <a:r>
              <a:rPr lang="cs-CZ" dirty="0"/>
              <a:t> ku SIDS </a:t>
            </a:r>
            <a:r>
              <a:rPr lang="cs-CZ" dirty="0" err="1"/>
              <a:t>dochádza</a:t>
            </a:r>
            <a:r>
              <a:rPr lang="cs-CZ" dirty="0"/>
              <a:t> </a:t>
            </a:r>
            <a:r>
              <a:rPr lang="cs-CZ" dirty="0" err="1"/>
              <a:t>menej</a:t>
            </a:r>
            <a:r>
              <a:rPr lang="cs-CZ" dirty="0"/>
              <a:t> u </a:t>
            </a:r>
            <a:r>
              <a:rPr lang="cs-CZ" dirty="0" err="1"/>
              <a:t>detí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kojené či </a:t>
            </a:r>
            <a:r>
              <a:rPr lang="cs-CZ" dirty="0" err="1"/>
              <a:t>deti</a:t>
            </a:r>
            <a:r>
              <a:rPr lang="cs-CZ" dirty="0"/>
              <a:t> s </a:t>
            </a:r>
            <a:r>
              <a:rPr lang="cs-CZ" dirty="0" err="1"/>
              <a:t>dudlíkom</a:t>
            </a:r>
            <a:r>
              <a:rPr lang="cs-CZ" dirty="0"/>
              <a:t>? </a:t>
            </a:r>
          </a:p>
          <a:p>
            <a:r>
              <a:rPr lang="cs-CZ" dirty="0"/>
              <a:t>Jsou nějaké přípravy rodičů, upozornění že něco takového existuje v dostatečné míře?</a:t>
            </a:r>
          </a:p>
          <a:p>
            <a:r>
              <a:rPr lang="cs-CZ" dirty="0"/>
              <a:t>O kolik procent se zvyšuje pravděpodobnost výskytu SIDS při podání umělé výživy místo kojení matkou?</a:t>
            </a:r>
          </a:p>
          <a:p>
            <a:r>
              <a:rPr lang="cs-CZ" dirty="0"/>
              <a:t>Můžou být rizikovým faktorem i náhražky klasických cigaret, například elektronická cigareta? </a:t>
            </a:r>
          </a:p>
          <a:p>
            <a:r>
              <a:rPr lang="cs-CZ" dirty="0"/>
              <a:t>Může mít vliv i tetování nebo jiný zásah na kůži, například piercing v průběhu těhotenství?</a:t>
            </a:r>
          </a:p>
        </p:txBody>
      </p:sp>
    </p:spTree>
    <p:extLst>
      <p:ext uri="{BB962C8B-B14F-4D97-AF65-F5344CB8AC3E}">
        <p14:creationId xmlns:p14="http://schemas.microsoft.com/office/powerpoint/2010/main" val="2639854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Úkoly na dnešek: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Co je to (v kontextu vývojové psychologie) SIDS? Jaké faktory jej nejvíce ovlivňují? Jaké jsou jeho příčiny?</a:t>
            </a:r>
          </a:p>
          <a:p>
            <a:r>
              <a:rPr lang="cs-CZ" dirty="0"/>
              <a:t>2. Vymyslete </a:t>
            </a:r>
            <a:r>
              <a:rPr lang="cs-CZ" b="1" dirty="0"/>
              <a:t>dvě otázky</a:t>
            </a:r>
            <a:r>
              <a:rPr lang="cs-CZ" dirty="0"/>
              <a:t>, které si vzhledem k SIDS a jiným podobným kategoriím kladete. (Dvě otázky, na které byste chtěli znát odpovědi, nebo které byste položili do diskuze.)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8D3F04-95D0-7F71-DF5B-82CEED0C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3C42A5-4309-D30E-0F11-84D8F9856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4576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Jak zvládnout strach a úzkosti spojené s obavami o bezpečí svého dítěte, když SIDS může nastat nečekaně? (Jak jako matka/otec malého dítěte můžu v noci v klidu usnout?)</a:t>
            </a:r>
          </a:p>
          <a:p>
            <a:r>
              <a:rPr lang="cs-CZ" dirty="0"/>
              <a:t>Vyskytuje se SIDS častěji ve vyspělých nebo rozvojových zemích? </a:t>
            </a:r>
          </a:p>
          <a:p>
            <a:r>
              <a:rPr lang="cs-CZ" dirty="0"/>
              <a:t>Z jakého důvodu je SIDS častější u dětí mužského pohlaví?</a:t>
            </a:r>
          </a:p>
          <a:p>
            <a:r>
              <a:rPr lang="cs-CZ" dirty="0"/>
              <a:t>Jak časté je SIDS?</a:t>
            </a:r>
          </a:p>
          <a:p>
            <a:r>
              <a:rPr lang="cs-CZ" dirty="0"/>
              <a:t>Jak pravděpodobné je, že dítě, které přežije takovou zástavu dechu má podobných epizod více? </a:t>
            </a:r>
          </a:p>
          <a:p>
            <a:r>
              <a:rPr lang="cs-CZ" dirty="0"/>
              <a:t>Postihnou dítě se SIDS nějaké zdravotní následky v případě, že takovou epizodu přežije? </a:t>
            </a:r>
          </a:p>
          <a:p>
            <a:r>
              <a:rPr lang="cs-CZ" dirty="0"/>
              <a:t>Je horší spánek dítěte s rodiči ve stejné posteli nebo naopak v jiném pokoji bez dohledu?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56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F3AB-CA20-6835-04DF-DC0885FF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0EA5D-4589-6C19-E8C4-1ECF2F4B7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 více na poporodním oddělení nezaměří na informovanost matek? </a:t>
            </a:r>
          </a:p>
          <a:p>
            <a:r>
              <a:rPr lang="cs-CZ" dirty="0"/>
              <a:t>Lze nějak předejít SIDS při klasickém průběhu těhotenství a porodu (kromě detektorů dechu)?</a:t>
            </a:r>
          </a:p>
          <a:p>
            <a:r>
              <a:rPr lang="cs-CZ" dirty="0"/>
              <a:t>Jsou rodiče dostatečně informováni o SIDS, případně o první pomoci? </a:t>
            </a:r>
          </a:p>
          <a:p>
            <a:r>
              <a:rPr lang="cs-CZ" dirty="0"/>
              <a:t>Měl by být monitorovací systém jako součást povinné výbavy pro dítě?</a:t>
            </a:r>
          </a:p>
        </p:txBody>
      </p:sp>
    </p:spTree>
    <p:extLst>
      <p:ext uri="{BB962C8B-B14F-4D97-AF65-F5344CB8AC3E}">
        <p14:creationId xmlns:p14="http://schemas.microsoft.com/office/powerpoint/2010/main" val="31188147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8C913-70DB-0D93-DE74-363479DBE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303D42-71AB-CD14-8AF1-F6762AF42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Lze takové dítě nějak zachránit? Kdyby si rodič včas všiml, že dítě nejeví známky života? </a:t>
            </a:r>
          </a:p>
          <a:p>
            <a:r>
              <a:rPr lang="cs-CZ" dirty="0"/>
              <a:t>Kolik dětí ročně u nás takto zemře?</a:t>
            </a:r>
          </a:p>
          <a:p>
            <a:r>
              <a:rPr lang="cs-CZ" dirty="0"/>
              <a:t>Může dítěti způsobit SIDS stres matky v těhotenství? </a:t>
            </a:r>
          </a:p>
          <a:p>
            <a:r>
              <a:rPr lang="cs-CZ" dirty="0"/>
              <a:t>Pokud matce dítě umře na SIDS jaká je pravděpodobnost, že se to stane znovu?</a:t>
            </a:r>
          </a:p>
          <a:p>
            <a:r>
              <a:rPr lang="cs-CZ" dirty="0"/>
              <a:t>Dá se SIDS zabránit nebo předejít?</a:t>
            </a:r>
          </a:p>
          <a:p>
            <a:r>
              <a:rPr lang="cs-CZ" dirty="0"/>
              <a:t>V čem spočívá větší úmrtnost chlapců než dívek?</a:t>
            </a:r>
          </a:p>
        </p:txBody>
      </p:sp>
    </p:spTree>
    <p:extLst>
      <p:ext uri="{BB962C8B-B14F-4D97-AF65-F5344CB8AC3E}">
        <p14:creationId xmlns:p14="http://schemas.microsoft.com/office/powerpoint/2010/main" val="3823739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19463-4912-7F61-64EA-E8E0D7CBC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5236D-22A9-1665-E788-EF36BCDC8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Má pro matku takto traumatický zážitek vliv na možnost dalšího otěhotnění? </a:t>
            </a:r>
          </a:p>
          <a:p>
            <a:r>
              <a:rPr lang="cs-CZ" dirty="0"/>
              <a:t>Vím, že existují kurzy první pomoci novorozenci/kojenci, jejichž absolvování výrazně přispívá k včasné záchraně dítěte. Zajímalo by mě, zda by bylo možné ustanovit absolvování těchto kurzů pro prvorodičky jako povinnost. Případně, zda by se o kontrolu těchto znalostí budoucích rodičů neměly více zajímat porodnice.</a:t>
            </a:r>
          </a:p>
        </p:txBody>
      </p:sp>
    </p:spTree>
    <p:extLst>
      <p:ext uri="{BB962C8B-B14F-4D97-AF65-F5344CB8AC3E}">
        <p14:creationId xmlns:p14="http://schemas.microsoft.com/office/powerpoint/2010/main" val="1403166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09039-3A62-C7DE-751A-0C7458B6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CB19FB-D8A3-D97E-46C3-047599CD2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Keďže</a:t>
            </a:r>
            <a:r>
              <a:rPr lang="cs-CZ" dirty="0"/>
              <a:t> SIDS postihuje </a:t>
            </a:r>
            <a:r>
              <a:rPr lang="cs-CZ" dirty="0" err="1"/>
              <a:t>novorodencov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2.-4. </a:t>
            </a:r>
            <a:r>
              <a:rPr lang="cs-CZ" dirty="0" err="1"/>
              <a:t>mesiacom</a:t>
            </a:r>
            <a:r>
              <a:rPr lang="cs-CZ" dirty="0"/>
              <a:t>, existuje podobný </a:t>
            </a:r>
            <a:r>
              <a:rPr lang="cs-CZ" dirty="0" err="1"/>
              <a:t>syndróm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postihuje </a:t>
            </a:r>
            <a:r>
              <a:rPr lang="cs-CZ" dirty="0" err="1"/>
              <a:t>staršie</a:t>
            </a:r>
            <a:r>
              <a:rPr lang="cs-CZ" dirty="0"/>
              <a:t> </a:t>
            </a:r>
            <a:r>
              <a:rPr lang="cs-CZ" dirty="0" err="1"/>
              <a:t>deti</a:t>
            </a:r>
            <a:r>
              <a:rPr lang="cs-CZ" dirty="0"/>
              <a:t>? </a:t>
            </a:r>
          </a:p>
          <a:p>
            <a:r>
              <a:rPr lang="cs-CZ" dirty="0" err="1"/>
              <a:t>Existujú</a:t>
            </a:r>
            <a:r>
              <a:rPr lang="cs-CZ" dirty="0"/>
              <a:t> </a:t>
            </a:r>
            <a:r>
              <a:rPr lang="cs-CZ" dirty="0" err="1"/>
              <a:t>štúdie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zaoberali</a:t>
            </a:r>
            <a:r>
              <a:rPr lang="cs-CZ" dirty="0"/>
              <a:t> psychikou </a:t>
            </a:r>
            <a:r>
              <a:rPr lang="cs-CZ" dirty="0" err="1"/>
              <a:t>matiek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sú si </a:t>
            </a:r>
            <a:r>
              <a:rPr lang="cs-CZ" dirty="0" err="1"/>
              <a:t>vedomé</a:t>
            </a:r>
            <a:r>
              <a:rPr lang="cs-CZ" dirty="0"/>
              <a:t> </a:t>
            </a:r>
            <a:r>
              <a:rPr lang="cs-CZ" dirty="0" err="1"/>
              <a:t>tohto</a:t>
            </a:r>
            <a:r>
              <a:rPr lang="cs-CZ" dirty="0"/>
              <a:t> </a:t>
            </a:r>
            <a:r>
              <a:rPr lang="cs-CZ" dirty="0" err="1"/>
              <a:t>syndrómu</a:t>
            </a:r>
            <a:r>
              <a:rPr lang="cs-CZ" dirty="0"/>
              <a:t> a </a:t>
            </a:r>
            <a:r>
              <a:rPr lang="cs-CZ" dirty="0" err="1"/>
              <a:t>majú</a:t>
            </a:r>
            <a:r>
              <a:rPr lang="cs-CZ" dirty="0"/>
              <a:t> strach, že </a:t>
            </a:r>
            <a:r>
              <a:rPr lang="cs-CZ" dirty="0" err="1"/>
              <a:t>ich</a:t>
            </a:r>
            <a:r>
              <a:rPr lang="cs-CZ" dirty="0"/>
              <a:t> to </a:t>
            </a:r>
            <a:r>
              <a:rPr lang="cs-CZ" dirty="0" err="1"/>
              <a:t>stretne</a:t>
            </a:r>
            <a:r>
              <a:rPr lang="cs-CZ" dirty="0"/>
              <a:t>? </a:t>
            </a:r>
            <a:r>
              <a:rPr lang="cs-CZ" dirty="0" err="1"/>
              <a:t>Ak</a:t>
            </a:r>
            <a:r>
              <a:rPr lang="cs-CZ" dirty="0"/>
              <a:t> </a:t>
            </a:r>
            <a:r>
              <a:rPr lang="cs-CZ" dirty="0" err="1"/>
              <a:t>áno</a:t>
            </a:r>
            <a:r>
              <a:rPr lang="cs-CZ" dirty="0"/>
              <a:t>, má to </a:t>
            </a:r>
            <a:r>
              <a:rPr lang="cs-CZ" dirty="0" err="1"/>
              <a:t>nejaký</a:t>
            </a:r>
            <a:r>
              <a:rPr lang="cs-CZ" dirty="0"/>
              <a:t> značný vplyv na psychiku matky, </a:t>
            </a:r>
            <a:r>
              <a:rPr lang="cs-CZ" dirty="0" err="1"/>
              <a:t>prípadne</a:t>
            </a:r>
            <a:r>
              <a:rPr lang="cs-CZ" dirty="0"/>
              <a:t> i </a:t>
            </a:r>
            <a:r>
              <a:rPr lang="cs-CZ" dirty="0" err="1"/>
              <a:t>detí</a:t>
            </a:r>
            <a:r>
              <a:rPr lang="cs-CZ" dirty="0"/>
              <a:t>?</a:t>
            </a:r>
          </a:p>
          <a:p>
            <a:r>
              <a:rPr lang="cs-CZ" dirty="0"/>
              <a:t>Nebylo by vhodné, kdyby na monitor dechu byly nějaké příspěvky? </a:t>
            </a:r>
          </a:p>
          <a:p>
            <a:r>
              <a:rPr lang="cs-CZ" dirty="0"/>
              <a:t>Ve kterých zemích se SIDS vyskytuje nejméně?</a:t>
            </a:r>
          </a:p>
          <a:p>
            <a:r>
              <a:rPr lang="cs-CZ" dirty="0"/>
              <a:t>Klesá incidence tohoto syndromu v České republice</a:t>
            </a:r>
          </a:p>
        </p:txBody>
      </p:sp>
    </p:spTree>
    <p:extLst>
      <p:ext uri="{BB962C8B-B14F-4D97-AF65-F5344CB8AC3E}">
        <p14:creationId xmlns:p14="http://schemas.microsoft.com/office/powerpoint/2010/main" val="326710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7F69E-2190-4BEC-93ED-3E152098E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775D07-C548-4D93-B5A7-77740C345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Co dělat, když má rodič podezření, že dítě přestalo dýchat? </a:t>
            </a:r>
          </a:p>
          <a:p>
            <a:r>
              <a:rPr lang="cs-CZ" dirty="0"/>
              <a:t>Jak se rodič se ztrátou narozeného dítěte vyrovná? Doporučuje se matkám otěhotnět co nejdříve znovu? </a:t>
            </a:r>
          </a:p>
          <a:p>
            <a:r>
              <a:rPr lang="cs-CZ" dirty="0"/>
              <a:t>Jak velké je procento matek, které situaci psychicky nezvládnou?</a:t>
            </a:r>
          </a:p>
          <a:p>
            <a:r>
              <a:rPr lang="cs-CZ" dirty="0"/>
              <a:t>Provádí se vždy pitva dítěte, aby se zjistilo, zda za úmrtím nebyla jiná příčina než SIDS, nebo je to na vyžádání rodičů? </a:t>
            </a:r>
          </a:p>
          <a:p>
            <a:r>
              <a:rPr lang="cs-CZ" dirty="0"/>
              <a:t>Jak moc zvyšuje pravděpodobnost genetika?</a:t>
            </a:r>
          </a:p>
        </p:txBody>
      </p:sp>
    </p:spTree>
    <p:extLst>
      <p:ext uri="{BB962C8B-B14F-4D97-AF65-F5344CB8AC3E}">
        <p14:creationId xmlns:p14="http://schemas.microsoft.com/office/powerpoint/2010/main" val="2726036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BD79F-3A2E-4EC2-BBD2-604BF398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0606E9-C6A1-482E-97DE-6B5B8B54E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Proč SIDS více postihuje mužské pohlaví? </a:t>
            </a:r>
          </a:p>
          <a:p>
            <a:r>
              <a:rPr lang="cs-CZ" dirty="0"/>
              <a:t>Proč se mezi rizikový faktor řadí nízký věk matky?</a:t>
            </a:r>
          </a:p>
          <a:p>
            <a:r>
              <a:rPr lang="cs-CZ" dirty="0"/>
              <a:t>Snížil se výskyt SIDS, když je nyní možné používat monitor dechu? </a:t>
            </a:r>
          </a:p>
          <a:p>
            <a:r>
              <a:rPr lang="cs-CZ" dirty="0"/>
              <a:t>Vědí rodiče, jak provést resuscitaci?</a:t>
            </a:r>
          </a:p>
          <a:p>
            <a:r>
              <a:rPr lang="cs-CZ" dirty="0"/>
              <a:t>Jak je možné, že krmení pomocí umělé výživy způsobuje SIDS častěji než kojení?</a:t>
            </a:r>
          </a:p>
          <a:p>
            <a:r>
              <a:rPr lang="cs-CZ" dirty="0"/>
              <a:t>Může být jednou z příčin SIDS, především v rozvojových zemích, zalehnutí dítěte matkou?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482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8C0F1-93E8-4E24-B208-07A419812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2021: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084C40-4D4E-41C7-BC4B-F51559AD2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případě, kdy podáme kojenci první pomoc a obnovíme vitální funkce, je zde šance, že dítě bude zcela v pořádku?</a:t>
            </a:r>
          </a:p>
          <a:p>
            <a:r>
              <a:rPr lang="cs-CZ" dirty="0"/>
              <a:t>Může strach matky ze SIDS u ní vyvolat laktační psychózu?</a:t>
            </a:r>
          </a:p>
          <a:p>
            <a:r>
              <a:rPr lang="cs-CZ" dirty="0"/>
              <a:t>Dá </a:t>
            </a:r>
            <a:r>
              <a:rPr lang="cs-CZ" dirty="0" err="1"/>
              <a:t>sa</a:t>
            </a:r>
            <a:r>
              <a:rPr lang="cs-CZ" dirty="0"/>
              <a:t> z genetického </a:t>
            </a:r>
            <a:r>
              <a:rPr lang="cs-CZ" dirty="0" err="1"/>
              <a:t>hľadiska</a:t>
            </a:r>
            <a:r>
              <a:rPr lang="cs-CZ" dirty="0"/>
              <a:t> SIDS </a:t>
            </a:r>
            <a:r>
              <a:rPr lang="cs-CZ" dirty="0" err="1"/>
              <a:t>predvídať</a:t>
            </a:r>
            <a:r>
              <a:rPr lang="cs-CZ" dirty="0"/>
              <a:t> u </a:t>
            </a:r>
            <a:r>
              <a:rPr lang="cs-CZ" dirty="0" err="1"/>
              <a:t>rodičov</a:t>
            </a:r>
            <a:r>
              <a:rPr lang="cs-CZ" dirty="0"/>
              <a:t> </a:t>
            </a:r>
            <a:r>
              <a:rPr lang="cs-CZ" dirty="0" err="1"/>
              <a:t>trpiacimi</a:t>
            </a:r>
            <a:r>
              <a:rPr lang="cs-CZ" dirty="0"/>
              <a:t> neurologickými </a:t>
            </a:r>
            <a:r>
              <a:rPr lang="cs-CZ" dirty="0" err="1"/>
              <a:t>ochoreniamu</a:t>
            </a:r>
            <a:r>
              <a:rPr lang="cs-CZ" dirty="0"/>
              <a:t> ?</a:t>
            </a:r>
          </a:p>
          <a:p>
            <a:r>
              <a:rPr lang="cs-CZ" dirty="0"/>
              <a:t>Našla jsem, že se nesmí používat, přikrývky z ovcí. Proč?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383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65BFD-DE16-4046-91ED-4D250E90E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(2020):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238FDA-0337-42F0-81F0-16D5CBD7D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Může se další typ SDS vyskytovat i u starších, případně ještě nenarozených dětí? Jaká je v takových případech incidence výskytu? </a:t>
            </a:r>
          </a:p>
          <a:p>
            <a:r>
              <a:rPr lang="cs-CZ" dirty="0"/>
              <a:t> Souhlasíte s tvrzením: „Jedno úmrtí je tragédie, dvě úmrtí jsou podezřelé a tři úmrtí jsou vražda, pokud se neprokáže opak.“?</a:t>
            </a:r>
          </a:p>
          <a:p>
            <a:r>
              <a:rPr lang="cs-CZ" dirty="0"/>
              <a:t>Jsou rodiče připravení poskytnout dítěti první pomoc a měly by být základní kurzy první pomoci pro rodiče povinné? </a:t>
            </a:r>
          </a:p>
          <a:p>
            <a:r>
              <a:rPr lang="cs-CZ" dirty="0"/>
              <a:t>Má nějaký vliv věk rodičky na výskyt syndromu náhlého úmrtí kojenců? </a:t>
            </a:r>
          </a:p>
        </p:txBody>
      </p:sp>
    </p:spTree>
    <p:extLst>
      <p:ext uri="{BB962C8B-B14F-4D97-AF65-F5344CB8AC3E}">
        <p14:creationId xmlns:p14="http://schemas.microsoft.com/office/powerpoint/2010/main" val="4727036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45618-512B-4903-B7C0-7445C3BCA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(2020):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B7EB2-93E5-4FF2-BAB2-09091D268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Jsou rodičové při odchodu z nemocnice dostatečně edukováni a obeznámeni s riziky a případnou první pomocí v případě SIDS u jejich dítěte?  </a:t>
            </a:r>
          </a:p>
          <a:p>
            <a:r>
              <a:rPr lang="cs-CZ" dirty="0"/>
              <a:t>Proč SIDS postihuje častěji chlapce?</a:t>
            </a:r>
          </a:p>
          <a:p>
            <a:r>
              <a:rPr lang="cs-CZ" dirty="0"/>
              <a:t>Neměli by si všichni rodiče dětí do jednoho roku věku obstarat monitorovací systém jako prevenci proti SIDS?</a:t>
            </a:r>
          </a:p>
          <a:p>
            <a:r>
              <a:rPr lang="cs-CZ" dirty="0"/>
              <a:t>Může strach matky z toho, že její dítě postihne SIDS ovlivnit její psychiku, popř. může její strach ovlivnit přímo dítě?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26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Úkol na příště: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1. Co je to </a:t>
            </a:r>
            <a:r>
              <a:rPr lang="cs-CZ" dirty="0" err="1"/>
              <a:t>attachment</a:t>
            </a:r>
            <a:r>
              <a:rPr lang="cs-CZ" dirty="0"/>
              <a:t> (citová vazba, připoutání)? Jaké jsou jeho základní typy?</a:t>
            </a:r>
          </a:p>
          <a:p>
            <a:pPr marL="118872" indent="0">
              <a:buNone/>
            </a:pPr>
            <a:r>
              <a:rPr lang="cs-CZ" dirty="0"/>
              <a:t>2. Jaký typ </a:t>
            </a:r>
            <a:r>
              <a:rPr lang="cs-CZ" dirty="0" err="1"/>
              <a:t>attachmentu</a:t>
            </a:r>
            <a:r>
              <a:rPr lang="cs-CZ" dirty="0"/>
              <a:t> mají tzv. vlčí děti?</a:t>
            </a:r>
          </a:p>
          <a:p>
            <a:pPr marL="118872" indent="0">
              <a:buNone/>
            </a:pPr>
            <a:r>
              <a:rPr lang="cs-CZ" dirty="0"/>
              <a:t>3. Vymyslete dvě otázky, které vás o </a:t>
            </a:r>
            <a:r>
              <a:rPr lang="cs-CZ" dirty="0" err="1"/>
              <a:t>attachmentu</a:t>
            </a:r>
            <a:r>
              <a:rPr lang="cs-CZ" dirty="0"/>
              <a:t> napadají?</a:t>
            </a:r>
          </a:p>
        </p:txBody>
      </p:sp>
    </p:spTree>
    <p:extLst>
      <p:ext uri="{BB962C8B-B14F-4D97-AF65-F5344CB8AC3E}">
        <p14:creationId xmlns:p14="http://schemas.microsoft.com/office/powerpoint/2010/main" val="2114284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Existuje v období těhotenství nějaký test, kterým by se dal tento syndrom včas objevit? </a:t>
            </a:r>
          </a:p>
          <a:p>
            <a:r>
              <a:rPr lang="cs-CZ" dirty="0"/>
              <a:t>Snižuje se výskyt tohoto syndromu v ČR?</a:t>
            </a:r>
          </a:p>
          <a:p>
            <a:r>
              <a:rPr lang="cs-CZ" dirty="0"/>
              <a:t>Je výskyt SIDS ovlivněn i jinými poruchami (FAS, Downův syndrom, …)?</a:t>
            </a:r>
          </a:p>
          <a:p>
            <a:r>
              <a:rPr lang="cs-CZ" dirty="0"/>
              <a:t>Je na světě země s vyšším výskytem SIDS ?</a:t>
            </a:r>
          </a:p>
          <a:p>
            <a:r>
              <a:rPr lang="cs-CZ" dirty="0"/>
              <a:t>Proč jsou chlapečci častěji ohroženi než holčičky? </a:t>
            </a:r>
          </a:p>
          <a:p>
            <a:r>
              <a:rPr lang="cs-CZ" dirty="0"/>
              <a:t>Jsou rodičové s tímto vůbec obeznámeni? Informují je lékaři dostatečně?  </a:t>
            </a:r>
          </a:p>
          <a:p>
            <a:r>
              <a:rPr lang="cs-CZ" dirty="0"/>
              <a:t>Bude někdy medicína na takové úrovni, že tomu zabrání?</a:t>
            </a:r>
          </a:p>
        </p:txBody>
      </p:sp>
    </p:spTree>
    <p:extLst>
      <p:ext uri="{BB962C8B-B14F-4D97-AF65-F5344CB8AC3E}">
        <p14:creationId xmlns:p14="http://schemas.microsoft.com/office/powerpoint/2010/main" val="4106822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D2739-23FC-42BD-A8F3-63E310B31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B97425-195A-4375-A1F2-22240802E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Když neexistovaly dudlíky, znamenalo to, že byl větší počet úmrtí kojenců na SIDS? </a:t>
            </a:r>
          </a:p>
          <a:p>
            <a:r>
              <a:rPr lang="cs-CZ" dirty="0"/>
              <a:t>Zvýší se riziko vzniku SIDS, pokud matka v těhotenství užívá návykové látky (alkohol, cigarety)? </a:t>
            </a:r>
          </a:p>
          <a:p>
            <a:r>
              <a:rPr lang="cs-CZ" dirty="0"/>
              <a:t>Má na vznik SIDS vliv prostředí, ve kterém se dítě nachází? nějak zakódován v DNA? </a:t>
            </a:r>
          </a:p>
          <a:p>
            <a:r>
              <a:rPr lang="cs-CZ" dirty="0"/>
              <a:t>Co je příčinou SIDS? Může být příčinou stres a hádky rodičů? </a:t>
            </a:r>
          </a:p>
          <a:p>
            <a:r>
              <a:rPr lang="cs-CZ" dirty="0"/>
              <a:t>Je horší spánek dítěte s rodiči ve stejné posteli nebo naopak v jiném pokoji bez dohledu?</a:t>
            </a:r>
          </a:p>
        </p:txBody>
      </p:sp>
    </p:spTree>
    <p:extLst>
      <p:ext uri="{BB962C8B-B14F-4D97-AF65-F5344CB8AC3E}">
        <p14:creationId xmlns:p14="http://schemas.microsoft.com/office/powerpoint/2010/main" val="1768143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2E564-CBF7-52CB-9E50-C8BB9916F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NOVOROZENECKÉ REFLEXY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A1E21-F27E-B951-9B7C-D758C5884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156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Vrozené reflexy – závan genů?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Naše tělo je po narození vybaveno cca 47 reflexy.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Již čerstvý novorozenec disponuje mnoha reflexy. Mnoho z nich (cca 17 tzv. primárních reflexů) do pár měsíců zaniká. 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Některé z nich však </a:t>
            </a:r>
            <a:r>
              <a:rPr lang="cs-CZ" b="1" dirty="0"/>
              <a:t>zůstávají: </a:t>
            </a:r>
            <a:r>
              <a:rPr lang="cs-CZ" dirty="0"/>
              <a:t>dýchací reflex, mrkací, polykací, sací, žvýkací, čéškový (patelární), rohovkový (korneální) aj.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Vrozené </a:t>
            </a:r>
            <a:r>
              <a:rPr lang="cs-CZ" b="1" dirty="0"/>
              <a:t>reflexy </a:t>
            </a:r>
            <a:r>
              <a:rPr lang="cs-CZ" dirty="0"/>
              <a:t>jsou jednak biologicky a „ekologicky“ účelné (sací, polykací, </a:t>
            </a:r>
            <a:r>
              <a:rPr lang="cs-CZ" dirty="0" err="1"/>
              <a:t>zvracecí</a:t>
            </a:r>
            <a:r>
              <a:rPr lang="cs-CZ" dirty="0"/>
              <a:t>, kýchací, rohovkový aj.), ale i </a:t>
            </a:r>
            <a:r>
              <a:rPr lang="cs-CZ" b="1" dirty="0"/>
              <a:t>rudimentární</a:t>
            </a:r>
            <a:r>
              <a:rPr lang="cs-CZ" dirty="0"/>
              <a:t> = neúčelné (úchopový r., </a:t>
            </a:r>
            <a:r>
              <a:rPr lang="cs-CZ" dirty="0" err="1"/>
              <a:t>Moroův</a:t>
            </a:r>
            <a:r>
              <a:rPr lang="cs-CZ" dirty="0"/>
              <a:t> r. ad.).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Primární reflexy (</a:t>
            </a:r>
            <a:r>
              <a:rPr lang="cs-CZ" i="1" dirty="0"/>
              <a:t>primitive </a:t>
            </a:r>
            <a:r>
              <a:rPr lang="cs-CZ" i="1" dirty="0" err="1"/>
              <a:t>reflexes</a:t>
            </a:r>
            <a:r>
              <a:rPr lang="cs-CZ" dirty="0"/>
              <a:t>) </a:t>
            </a:r>
            <a:r>
              <a:rPr lang="cs-CZ" dirty="0" err="1"/>
              <a:t>mizejí</a:t>
            </a:r>
            <a:r>
              <a:rPr lang="cs-CZ" dirty="0"/>
              <a:t> s vývojem čelních laloků. Jejich přetrvávání nebo opětovné objevení se je známkou poškození CNS.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Novorozenecké= vrozené reflexy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 </a:t>
            </a:r>
            <a:r>
              <a:rPr lang="cs-CZ" altLang="en-US" b="1" dirty="0">
                <a:solidFill>
                  <a:srgbClr val="FFC000"/>
                </a:solidFill>
              </a:rPr>
              <a:t>Hledací reflex </a:t>
            </a:r>
            <a:r>
              <a:rPr lang="cs-CZ" altLang="en-US" b="1" dirty="0"/>
              <a:t>– funguje ihned po narození.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Slouží nalezení prsní bradavky. Mizí ve 4. měsíci.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Dítě leží na zádech, pošimráme ho na jedné straně tváře a ono tím směrem natáčí hlavičku a otevírá ústa.</a:t>
            </a:r>
            <a:endParaRPr lang="cs-CZ" altLang="en-US" b="1" i="1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dirty="0">
                <a:hlinkClick r:id="rId2"/>
              </a:rPr>
              <a:t>https://www.youtube.com/watch?v=b0CLcNtOOEQ</a:t>
            </a:r>
            <a:r>
              <a:rPr lang="cs-CZ" altLang="en-US" sz="3600" dirty="0"/>
              <a:t> </a:t>
            </a:r>
            <a:endParaRPr lang="cs-CZ" altLang="en-US" dirty="0"/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Sací reflex </a:t>
            </a:r>
            <a:r>
              <a:rPr lang="cs-CZ" b="1" dirty="0"/>
              <a:t>– spouští se receptory na horním patře</a:t>
            </a:r>
          </a:p>
          <a:p>
            <a:pPr marL="868680" lvl="1" indent="-283464">
              <a:buFont typeface="Wingdings 2"/>
              <a:buChar char=""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Úchopový reflex palmární</a:t>
            </a:r>
          </a:p>
          <a:p>
            <a:pPr marL="868680" lvl="1" indent="-283464">
              <a:buNone/>
              <a:defRPr/>
            </a:pPr>
            <a:r>
              <a:rPr lang="cs-CZ" dirty="0"/>
              <a:t>   dítě je schopno se od 2 hodin po porodu chytit člověka a udržet svoji váhu.</a:t>
            </a:r>
          </a:p>
          <a:p>
            <a:pPr marL="868680" lvl="1" indent="-283464">
              <a:buNone/>
              <a:defRPr/>
            </a:pPr>
            <a:r>
              <a:rPr lang="cs-CZ" dirty="0"/>
              <a:t>Mizí do 5.-6. měsíce.</a:t>
            </a:r>
          </a:p>
          <a:p>
            <a:pPr marL="868680" lvl="1" indent="-283464">
              <a:buNone/>
              <a:defRPr/>
            </a:pPr>
            <a:r>
              <a:rPr lang="cs-CZ" dirty="0">
                <a:hlinkClick r:id="rId3"/>
              </a:rPr>
              <a:t>https://www.youtube.com/watch?v=WdSGWcoNCvY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05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reflexy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>
                <a:solidFill>
                  <a:srgbClr val="FFC000"/>
                </a:solidFill>
              </a:rPr>
              <a:t>Moroův</a:t>
            </a:r>
            <a:r>
              <a:rPr lang="cs-CZ" b="1" dirty="0">
                <a:solidFill>
                  <a:srgbClr val="FFC000"/>
                </a:solidFill>
              </a:rPr>
              <a:t> reflex </a:t>
            </a:r>
            <a:r>
              <a:rPr lang="cs-CZ" b="1" dirty="0"/>
              <a:t>(úlekový </a:t>
            </a:r>
            <a:r>
              <a:rPr lang="cs-CZ" b="1" i="1" dirty="0"/>
              <a:t>objímací</a:t>
            </a:r>
            <a:r>
              <a:rPr lang="cs-CZ" b="1" dirty="0"/>
              <a:t>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Po pádu nazad, po silném zvukovém podnětu nebo při ztrátě rovnováhy, dítě rozhodí končetiny a vzápětí je pokrčí do fetální polohy.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Mizí 4.-6. měsíc. Sloužil asi dítěti při pádu z matky.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3600" dirty="0">
                <a:hlinkClick r:id="rId2"/>
              </a:rPr>
              <a:t>https://www.youtube.com/watch?v=PTz-iVI2mf4</a:t>
            </a:r>
            <a:endParaRPr lang="cs-CZ" sz="3600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cs-CZ" b="1" dirty="0">
              <a:solidFill>
                <a:srgbClr val="FFC000"/>
              </a:solidFill>
            </a:endParaRP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>
                <a:solidFill>
                  <a:srgbClr val="FFC000"/>
                </a:solidFill>
              </a:rPr>
              <a:t>Asymetrický tonický šíjový reflex </a:t>
            </a:r>
            <a:r>
              <a:rPr lang="cs-CZ" b="1" dirty="0"/>
              <a:t>(šermířská pozice)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položíme dítě na záda a hlavu natočíme jedním směrem (př. nalevo → pravá ruka a noha se skrčí, levá strana je uvolněná).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Trvá od 1. do 4. měsíce. Je prekurzorem senzomotorické regulace ruky okem. 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3600" dirty="0">
                <a:hlinkClick r:id="rId3"/>
              </a:rPr>
              <a:t>https://www.youtube.com/watch?v=dPyBzlD-854</a:t>
            </a:r>
            <a:r>
              <a:rPr lang="cs-CZ" sz="3600" dirty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reflexy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0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b="1" dirty="0">
                <a:solidFill>
                  <a:srgbClr val="FFC000"/>
                </a:solidFill>
              </a:rPr>
              <a:t>Symetrický tonický šíjový reflex </a:t>
            </a:r>
            <a:endParaRPr lang="cs-CZ" sz="4200" b="1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/>
              <a:t>Předkloní-li dítě hlavu, ruce se mu ohnou a nohy narovnají. Zakloní-li hlavu, ruce se narovnají a nohy ohnou.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/>
              <a:t>Trvá od 6. do cca 12. měsíce. Umožňuje lezení po čtyřech a asi i vztyčení.  </a:t>
            </a:r>
          </a:p>
          <a:p>
            <a:pPr>
              <a:lnSpc>
                <a:spcPct val="80000"/>
              </a:lnSpc>
              <a:buNone/>
            </a:pPr>
            <a:endParaRPr lang="cs-CZ" altLang="en-US" sz="4200" b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>
                <a:solidFill>
                  <a:srgbClr val="FFC000"/>
                </a:solidFill>
              </a:rPr>
              <a:t>Chodící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/>
              <a:t>dítě bude pokrčovat střídavě nohy, ale když ho pustíme tak spadne.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/>
              <a:t>Mizí po 6 týdnech. Znovu se objevuje od 8. měsíce.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4200" dirty="0">
                <a:hlinkClick r:id="rId2"/>
              </a:rPr>
              <a:t>https://www.youtube.com/watch?v=JMC_Retz7ck</a:t>
            </a:r>
            <a:r>
              <a:rPr lang="cs-CZ" altLang="en-US" sz="4200" dirty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sz="4200" dirty="0"/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 err="1">
                <a:solidFill>
                  <a:srgbClr val="FFC000"/>
                </a:solidFill>
              </a:rPr>
              <a:t>Uchopový</a:t>
            </a:r>
            <a:r>
              <a:rPr lang="cs-CZ" altLang="en-US" sz="4200" b="1" dirty="0">
                <a:solidFill>
                  <a:srgbClr val="FFC000"/>
                </a:solidFill>
              </a:rPr>
              <a:t> reflex plantární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/>
              <a:t>při pošimrání na noze, roztáhne prsty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>
                <a:hlinkClick r:id="rId3"/>
              </a:rPr>
              <a:t>https://www.youtube.com/watch?v=AgmEnrVvW_0</a:t>
            </a:r>
            <a:r>
              <a:rPr lang="cs-CZ" altLang="en-US" sz="4200" dirty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reflexy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>
                <a:solidFill>
                  <a:srgbClr val="FFC000"/>
                </a:solidFill>
              </a:rPr>
              <a:t>Galantův</a:t>
            </a:r>
            <a:r>
              <a:rPr lang="cs-CZ" b="1" dirty="0">
                <a:solidFill>
                  <a:srgbClr val="FFC000"/>
                </a:solidFill>
              </a:rPr>
              <a:t> reflex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Dítě leží na břichu. Pošimráme-li stranu kolem páteře, natočí tam svůj bok.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Mizí kolem 3. a 5. měsíce.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b="1" dirty="0">
                <a:solidFill>
                  <a:srgbClr val="FFC000"/>
                </a:solidFill>
              </a:rPr>
              <a:t>Plavací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2"/>
              </a:rPr>
              <a:t>https://www.youtube.com/watch?v=fbSCSHzXkrI</a:t>
            </a:r>
            <a:r>
              <a:rPr lang="cs-CZ" altLang="en-US" dirty="0"/>
              <a:t>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b="1" dirty="0">
                <a:solidFill>
                  <a:srgbClr val="FFC000"/>
                </a:solidFill>
              </a:rPr>
              <a:t>Babinského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3"/>
              </a:rPr>
              <a:t>https://www.youtube.com/watch?v=oI_ONptx2Ns</a:t>
            </a:r>
            <a:r>
              <a:rPr lang="cs-CZ" alt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173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Motorika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 Vývoj motoriky probíhá odshora dolů (hlava, ruce, tělo, nohy)</a:t>
            </a:r>
          </a:p>
          <a:p>
            <a:pPr eaLnBrk="1" hangingPunct="1"/>
            <a:r>
              <a:rPr lang="cs-CZ" altLang="en-US"/>
              <a:t>Vývoj probíhá od hrubých pohybů k jemným (klíšťkový úchop od cca 9. měsíce).</a:t>
            </a:r>
          </a:p>
          <a:p>
            <a:pPr eaLnBrk="1" hangingPunct="1"/>
            <a:r>
              <a:rPr lang="cs-CZ" altLang="en-US"/>
              <a:t>Vývoj probíhá od paralelního pohybu obou končetin k oddělenému pohybu jedné končetiny.</a:t>
            </a:r>
          </a:p>
        </p:txBody>
      </p:sp>
    </p:spTree>
    <p:extLst>
      <p:ext uri="{BB962C8B-B14F-4D97-AF65-F5344CB8AC3E}">
        <p14:creationId xmlns:p14="http://schemas.microsoft.com/office/powerpoint/2010/main" val="3517637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7" descr="http://asmira77.r.worldssl.net/oFqeaCHCVpR_s742x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6775" y="1893888"/>
            <a:ext cx="449897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Motorika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4834880" cy="475193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cs-CZ" altLang="en-US" dirty="0"/>
              <a:t>do 4. měsíce, při položení na bříško začíná „pást koníčky“ = první vzpřímení.</a:t>
            </a:r>
          </a:p>
          <a:p>
            <a:pPr eaLnBrk="1" hangingPunct="1">
              <a:defRPr/>
            </a:pPr>
            <a:r>
              <a:rPr lang="cs-CZ" altLang="en-US" dirty="0"/>
              <a:t>Do 8. měsíce druhé vzpřímení (na natažených rukách).</a:t>
            </a:r>
          </a:p>
          <a:p>
            <a:pPr eaLnBrk="1" hangingPunct="1">
              <a:defRPr/>
            </a:pPr>
            <a:r>
              <a:rPr lang="cs-CZ" altLang="en-US" dirty="0"/>
              <a:t>do 9. měsíce sedí (s oporou), předá si hračku z ruky do ruky </a:t>
            </a:r>
          </a:p>
          <a:p>
            <a:pPr eaLnBrk="1" hangingPunct="1">
              <a:defRPr/>
            </a:pPr>
            <a:r>
              <a:rPr lang="cs-CZ" altLang="en-US" dirty="0"/>
              <a:t>do 10. leze a sedí bez opory</a:t>
            </a:r>
          </a:p>
          <a:p>
            <a:pPr eaLnBrk="1" hangingPunct="1">
              <a:defRPr/>
            </a:pPr>
            <a:r>
              <a:rPr lang="cs-CZ" altLang="en-US" dirty="0"/>
              <a:t>od 11.-12. měsíce se postaví a chodí kolem stěn – poprvé si samo přiblíží žádoucí objekt.</a:t>
            </a:r>
          </a:p>
          <a:p>
            <a:pPr eaLnBrk="1" hangingPunct="1">
              <a:defRPr/>
            </a:pPr>
            <a:endParaRPr lang="cs-CZ" altLang="en-US" dirty="0"/>
          </a:p>
          <a:p>
            <a:pPr marL="136525" indent="0" eaLnBrk="1" hangingPunct="1">
              <a:buFont typeface="Wingdings 2" pitchFamily="18" charset="2"/>
              <a:buNone/>
              <a:defRPr/>
            </a:pP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00874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5410944" cy="5145760"/>
          </a:xfrm>
        </p:spPr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cs-CZ" altLang="en-US" dirty="0"/>
              <a:t>Porod: jediná fyziologická bolest. </a:t>
            </a:r>
          </a:p>
          <a:p>
            <a:pPr marL="118872" indent="0">
              <a:buNone/>
            </a:pPr>
            <a:r>
              <a:rPr lang="cs-CZ" dirty="0"/>
              <a:t>4 doby porodní: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doba: Kontrakce, zaniká čípek a otevírají se porodní cesty. Otevření na cca 10 cm (obvod hlavy). Trvá i několik hodin. Aplikace anestezie?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doba: vlastní porod. Měl by trvat do 1 hodiny. Aplikace oxytocinu. Matka musí tlačit a „těší se“ na kontrakce. </a:t>
            </a:r>
            <a:r>
              <a:rPr lang="cs-CZ" dirty="0" err="1"/>
              <a:t>Dotepání</a:t>
            </a:r>
            <a:r>
              <a:rPr lang="cs-CZ" dirty="0"/>
              <a:t> pupečníku. Oddělení dítěte.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doba: porod placenty.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doba: ošetření porodních zranění.</a:t>
            </a:r>
          </a:p>
          <a:p>
            <a:r>
              <a:rPr lang="cs-CZ" dirty="0"/>
              <a:t>Porodní cesty se léčí cca 6 týdnů = „očistky“, odtud i „šestinedělí“.</a:t>
            </a:r>
          </a:p>
          <a:p>
            <a:r>
              <a:rPr lang="cs-CZ" dirty="0"/>
              <a:t>Otec u porodu? </a:t>
            </a:r>
          </a:p>
          <a:p>
            <a:r>
              <a:rPr lang="cs-CZ" dirty="0"/>
              <a:t>Úlety moderních rodiček: Lotosový porod, pozření placenty?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6EDD3AE-A258-4CC9-B0D5-00C11245B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914" y="1574980"/>
            <a:ext cx="2934974" cy="512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7560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Gesellovy</a:t>
            </a:r>
            <a:r>
              <a:rPr lang="cs-CZ" dirty="0"/>
              <a:t> vývojové zákonitosti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b="1" dirty="0"/>
              <a:t>Princip vývojového směru </a:t>
            </a:r>
            <a:r>
              <a:rPr lang="cs-CZ" altLang="cs-CZ" dirty="0"/>
              <a:t>(gradientu)</a:t>
            </a:r>
          </a:p>
          <a:p>
            <a:pPr>
              <a:defRPr/>
            </a:pPr>
            <a:r>
              <a:rPr lang="cs-CZ" altLang="cs-CZ" dirty="0"/>
              <a:t> </a:t>
            </a:r>
            <a:r>
              <a:rPr lang="cs-CZ" altLang="cs-CZ" b="1" dirty="0" err="1"/>
              <a:t>Kefalokaudálního</a:t>
            </a:r>
            <a:r>
              <a:rPr lang="cs-CZ" altLang="cs-CZ" b="1" dirty="0"/>
              <a:t> </a:t>
            </a:r>
            <a:r>
              <a:rPr lang="cs-CZ" altLang="cs-CZ" dirty="0"/>
              <a:t>(od hlavy k patě)</a:t>
            </a:r>
          </a:p>
          <a:p>
            <a:pPr>
              <a:defRPr/>
            </a:pPr>
            <a:r>
              <a:rPr lang="cs-CZ" altLang="cs-CZ" dirty="0"/>
              <a:t> </a:t>
            </a:r>
            <a:r>
              <a:rPr lang="cs-CZ" altLang="cs-CZ" b="1" dirty="0" err="1"/>
              <a:t>Proximodistálního</a:t>
            </a:r>
            <a:r>
              <a:rPr lang="cs-CZ" altLang="cs-CZ" b="1" dirty="0"/>
              <a:t> </a:t>
            </a:r>
            <a:r>
              <a:rPr lang="cs-CZ" altLang="cs-CZ" dirty="0"/>
              <a:t>(od centra těla k periferii)</a:t>
            </a:r>
          </a:p>
          <a:p>
            <a:pPr>
              <a:defRPr/>
            </a:pPr>
            <a:r>
              <a:rPr lang="cs-CZ" altLang="cs-CZ" dirty="0"/>
              <a:t> </a:t>
            </a:r>
            <a:r>
              <a:rPr lang="cs-CZ" altLang="cs-CZ" b="1" dirty="0" err="1"/>
              <a:t>Ulnoradiálního</a:t>
            </a:r>
            <a:r>
              <a:rPr lang="cs-CZ" altLang="cs-CZ" b="1" dirty="0"/>
              <a:t> </a:t>
            </a:r>
            <a:r>
              <a:rPr lang="cs-CZ" altLang="cs-CZ" dirty="0"/>
              <a:t>(od malíčkové strany dlaně k palcové)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b="1" dirty="0"/>
              <a:t>P. funkční asymetrie </a:t>
            </a:r>
            <a:r>
              <a:rPr lang="cs-CZ" altLang="cs-CZ" dirty="0"/>
              <a:t>(tendence k postupné specializaci L a P strany těla (prvním projevem je tonický šíjový reflex – „poloha šermíře“)</a:t>
            </a:r>
          </a:p>
          <a:p>
            <a:pPr>
              <a:buNone/>
              <a:defRPr/>
            </a:pPr>
            <a:r>
              <a:rPr lang="cs-CZ" altLang="cs-CZ" b="1" dirty="0"/>
              <a:t>P. střídavého „proplétání“ </a:t>
            </a:r>
            <a:r>
              <a:rPr lang="cs-CZ" altLang="cs-CZ" dirty="0"/>
              <a:t>antagonistických </a:t>
            </a:r>
            <a:r>
              <a:rPr lang="cs-CZ" altLang="cs-CZ" dirty="0" err="1"/>
              <a:t>neuromotorických</a:t>
            </a:r>
            <a:r>
              <a:rPr lang="cs-CZ" altLang="cs-CZ" dirty="0"/>
              <a:t> funkcí (flexorů a extenzorů)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20814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Gesellovy</a:t>
            </a:r>
            <a:r>
              <a:rPr lang="cs-CZ" dirty="0"/>
              <a:t> vývojové zákonitosti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b="1"/>
              <a:t>P. individuálně řízené maturace </a:t>
            </a:r>
            <a:r>
              <a:rPr lang="cs-CZ" altLang="cs-CZ"/>
              <a:t>(všechny zákonitosti neplatí pro všechny stejně)</a:t>
            </a:r>
          </a:p>
          <a:p>
            <a:pPr>
              <a:buFont typeface="Wingdings 2" pitchFamily="18" charset="2"/>
              <a:buNone/>
            </a:pPr>
            <a:r>
              <a:rPr lang="cs-CZ" altLang="cs-CZ" b="1"/>
              <a:t>P. autoregulace </a:t>
            </a:r>
            <a:r>
              <a:rPr lang="cs-CZ" altLang="cs-CZ"/>
              <a:t>(dítě se ke svému </a:t>
            </a:r>
            <a:r>
              <a:rPr lang="pt-BR" altLang="cs-CZ"/>
              <a:t>optimu dostává na základě zrání</a:t>
            </a:r>
            <a:r>
              <a:rPr lang="cs-CZ" altLang="cs-CZ"/>
              <a:t> prostřednictvím „výkyvů“)</a:t>
            </a:r>
          </a:p>
        </p:txBody>
      </p:sp>
      <p:pic>
        <p:nvPicPr>
          <p:cNvPr id="29700" name="Picture 2" descr="https://psicologia12h.files.wordpress.com/2010/12/50768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2995340" cy="315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0639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C823B-48AE-B4F3-4153-07EE60A3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Differences between male pelvis and female pelvis - Online Science Notes">
            <a:extLst>
              <a:ext uri="{FF2B5EF4-FFF2-40B4-BE49-F238E27FC236}">
                <a16:creationId xmlns:a16="http://schemas.microsoft.com/office/drawing/2014/main" id="{56FAB10B-5D2C-3877-5958-B2641F8400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80" y="1259047"/>
            <a:ext cx="8075240" cy="546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281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055" y="1556793"/>
            <a:ext cx="8195745" cy="3155770"/>
          </a:xfrm>
        </p:spPr>
        <p:txBody>
          <a:bodyPr>
            <a:normAutofit fontScale="92500" lnSpcReduction="20000"/>
          </a:bodyPr>
          <a:lstStyle/>
          <a:p>
            <a:pPr marL="136525" indent="0">
              <a:buNone/>
            </a:pPr>
            <a:r>
              <a:rPr lang="cs-CZ" altLang="cs-CZ" dirty="0"/>
              <a:t>Problém s porodem u </a:t>
            </a:r>
            <a:r>
              <a:rPr lang="cs-CZ" altLang="cs-CZ" i="1" dirty="0"/>
              <a:t>Homo sapiens:</a:t>
            </a:r>
            <a:r>
              <a:rPr lang="cs-CZ" altLang="cs-CZ" dirty="0"/>
              <a:t> </a:t>
            </a:r>
          </a:p>
          <a:p>
            <a:pPr marL="136525" indent="0">
              <a:buNone/>
            </a:pPr>
            <a:r>
              <a:rPr lang="cs-CZ" altLang="cs-CZ" dirty="0"/>
              <a:t>Pánev se výrazně změnila po osvojení si bipedie. Problém spočívá v průměru lebky dítěte. Lidský mozek je při porodu nejméně vyvinutý ze všech primátů (30 %; </a:t>
            </a:r>
            <a:r>
              <a:rPr lang="cs-CZ" altLang="cs-CZ" dirty="0" err="1"/>
              <a:t>šimp</a:t>
            </a:r>
            <a:r>
              <a:rPr lang="cs-CZ" altLang="cs-CZ" dirty="0"/>
              <a:t>. 40 % atd.) = bezmocnost dětí po porodu.</a:t>
            </a:r>
          </a:p>
          <a:p>
            <a:pPr marL="136525" indent="0">
              <a:buNone/>
            </a:pPr>
            <a:r>
              <a:rPr lang="cs-CZ" altLang="cs-CZ" dirty="0"/>
              <a:t>Ostatní savci rodí „bezbolestně“ a lehce, krom hyen (porodní báby u nich neexistují).</a:t>
            </a:r>
          </a:p>
          <a:p>
            <a:pPr marL="136525" indent="0">
              <a:buNone/>
            </a:pPr>
            <a:endParaRPr lang="cs-CZ" alt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D73DD6-83DB-470E-AA5B-658F6474A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712562"/>
            <a:ext cx="4762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45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Porod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106738" cy="44958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en-US" dirty="0"/>
              <a:t>Potřeba je: klid, ztlumení světla, </a:t>
            </a:r>
          </a:p>
          <a:p>
            <a:pPr eaLnBrk="1" hangingPunct="1"/>
            <a:r>
              <a:rPr lang="cs-CZ" altLang="en-US" dirty="0"/>
              <a:t>položení dítěte na matčino břicho = </a:t>
            </a:r>
            <a:r>
              <a:rPr lang="cs-CZ" altLang="en-US" i="1" dirty="0" err="1"/>
              <a:t>bonding</a:t>
            </a:r>
            <a:r>
              <a:rPr lang="cs-CZ" altLang="en-US" dirty="0"/>
              <a:t>; dítě si najde cestu k prsu a posléze začne sát mlezivo. </a:t>
            </a:r>
          </a:p>
          <a:p>
            <a:pPr eaLnBrk="1" hangingPunct="1"/>
            <a:r>
              <a:rPr lang="cs-CZ" altLang="en-US" dirty="0"/>
              <a:t>(otec při matce? = Princip „žádné </a:t>
            </a:r>
            <a:r>
              <a:rPr lang="cs-CZ" altLang="en-US" dirty="0" err="1"/>
              <a:t>žertíčky</a:t>
            </a:r>
            <a:r>
              <a:rPr lang="cs-CZ" altLang="en-US" dirty="0"/>
              <a:t>“)</a:t>
            </a:r>
          </a:p>
          <a:p>
            <a:pPr eaLnBrk="1" hangingPunct="1"/>
            <a:endParaRPr lang="cs-CZ" altLang="en-US" dirty="0"/>
          </a:p>
        </p:txBody>
      </p:sp>
      <p:pic>
        <p:nvPicPr>
          <p:cNvPr id="20484" name="Picture 5" descr="novorozeně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1916113"/>
            <a:ext cx="4665663" cy="3557587"/>
          </a:xfrm>
          <a:noFill/>
        </p:spPr>
      </p:pic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/>
              <a:t>Porod</a:t>
            </a:r>
            <a:endParaRPr lang="en-GB" dirty="0"/>
          </a:p>
        </p:txBody>
      </p:sp>
      <p:sp>
        <p:nvSpPr>
          <p:cNvPr id="22531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en-US" dirty="0"/>
              <a:t>Průměrně: 3,3-3,5 kg x 50cm</a:t>
            </a:r>
          </a:p>
          <a:p>
            <a:pPr marL="136525" indent="0">
              <a:buNone/>
            </a:pPr>
            <a:r>
              <a:rPr lang="cs-CZ" altLang="en-US" dirty="0"/>
              <a:t>Nejdramatičtější krok v prozatímním životě?</a:t>
            </a:r>
            <a:endParaRPr lang="cs-CZ" altLang="cs-CZ" dirty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/>
              <a:t>Organismus dítěte se odděluje od organismu matky.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/>
              <a:t>Po porodu leží dítě na pevné podložce a vnímá svoji hmotnost zcela jinak.</a:t>
            </a:r>
          </a:p>
        </p:txBody>
      </p:sp>
      <p:sp>
        <p:nvSpPr>
          <p:cNvPr id="22532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 fontScale="92500" lnSpcReduction="1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/>
              <a:t>Dítě je vystaveno intenzivnímu osvětlení, relativnímu chladu, hluku …</a:t>
            </a:r>
          </a:p>
          <a:p>
            <a:pPr marL="136525" indent="0">
              <a:buNone/>
            </a:pPr>
            <a:r>
              <a:rPr lang="cs-CZ" altLang="cs-CZ" dirty="0"/>
              <a:t>Musí samo dýchat, přijímat potravu, vyměšovat a udržovat svoji tělesnou teplotu (ale </a:t>
            </a:r>
            <a:r>
              <a:rPr lang="hu-HU" altLang="cs-CZ" dirty="0"/>
              <a:t>srov.: vejcorodí, živorodí, placentálové).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478" y="260648"/>
            <a:ext cx="8229600" cy="85010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Matka - </a:t>
            </a:r>
            <a:r>
              <a:rPr lang="hu-HU" altLang="cs-CZ" dirty="0"/>
              <a:t>Mění se i tělo a psychika matky.</a:t>
            </a:r>
            <a:r>
              <a:rPr lang="cs-CZ" dirty="0"/>
              <a:t>  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>
            <a:normAutofit fontScale="92500"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/>
              <a:t>Poporodní blues </a:t>
            </a:r>
            <a:r>
              <a:rPr lang="cs-CZ" altLang="cs-CZ" sz="2400" dirty="0"/>
              <a:t>– až 80 % rodiček; vyčerpanost, </a:t>
            </a:r>
            <a:r>
              <a:rPr lang="cs-CZ" altLang="cs-CZ" sz="2400" dirty="0" err="1"/>
              <a:t>rozlada</a:t>
            </a:r>
            <a:r>
              <a:rPr lang="cs-CZ" altLang="cs-CZ" sz="2400" dirty="0"/>
              <a:t>. „Slabší nervy“ má asi každá matka.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/>
              <a:t>Poporodní deprese </a:t>
            </a:r>
            <a:r>
              <a:rPr lang="cs-CZ" altLang="cs-CZ" sz="2400" dirty="0"/>
              <a:t>– až 10 %; těžký smutek, pocity beznaděje, neschopnost rozvinout kladný vztah k dítěti nebo naopak úzkostlivá péče a strach, že „nejsem dobrá matka“, nezájem o okolí, těžká vyčerpanost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/>
              <a:t>Poporodní psychóza </a:t>
            </a:r>
            <a:r>
              <a:rPr lang="cs-CZ" altLang="cs-CZ" sz="2400" dirty="0"/>
              <a:t>- méně než 1 % rodiček, nekontrolovatelná úzkost, extrémní výkyvy nálad, poruchy koncentrace a vnímání času, dezorientace, případně i halucinace, bludy… ; obvykle 2 – 4 týden po porodu, útlum v řádu měsíců. Vyžaduje hospitalizaci.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dirty="0"/>
              <a:t>Otázka rozčarování ze změny po narození dítěte.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1692</TotalTime>
  <Words>2775</Words>
  <Application>Microsoft Office PowerPoint</Application>
  <PresentationFormat>Předvádění na obrazovce (4:3)</PresentationFormat>
  <Paragraphs>233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Vývojová psychologie 3 porod a novorozenecké reflexy</vt:lpstr>
      <vt:lpstr>Úkoly na dnešek:</vt:lpstr>
      <vt:lpstr>3. Úkol na příště:</vt:lpstr>
      <vt:lpstr>Porod</vt:lpstr>
      <vt:lpstr>Prezentace aplikace PowerPoint</vt:lpstr>
      <vt:lpstr>Prezentace aplikace PowerPoint</vt:lpstr>
      <vt:lpstr>Porod</vt:lpstr>
      <vt:lpstr>Porod</vt:lpstr>
      <vt:lpstr>Matka - Mění se i tělo a psychika matky.  </vt:lpstr>
      <vt:lpstr>Novorozenec</vt:lpstr>
      <vt:lpstr>Prezentace aplikace PowerPoint</vt:lpstr>
      <vt:lpstr>Druhy chování novorozence (Brazelton, 1967) </vt:lpstr>
      <vt:lpstr>Vývoj mozkové kůry</vt:lpstr>
      <vt:lpstr>Otázky:</vt:lpstr>
      <vt:lpstr>SIDS = syndrom náhlého úmrtí novorozence</vt:lpstr>
      <vt:lpstr>Otázky:</vt:lpstr>
      <vt:lpstr>Otázky 2023</vt:lpstr>
      <vt:lpstr>Prezentace aplikace PowerPoint</vt:lpstr>
      <vt:lpstr>Prezentace aplikace PowerPoint</vt:lpstr>
      <vt:lpstr>Prezentace aplikace PowerPoint</vt:lpstr>
      <vt:lpstr>Otázky 2022</vt:lpstr>
      <vt:lpstr>Prezentace aplikace PowerPoint</vt:lpstr>
      <vt:lpstr>Prezentace aplikace PowerPoint</vt:lpstr>
      <vt:lpstr>Prezentace aplikace PowerPoint</vt:lpstr>
      <vt:lpstr>Otázky 2021:</vt:lpstr>
      <vt:lpstr>Otázky 2021:</vt:lpstr>
      <vt:lpstr>Otázky 2021:</vt:lpstr>
      <vt:lpstr>Otázky (2020):</vt:lpstr>
      <vt:lpstr>Otázky (2020):</vt:lpstr>
      <vt:lpstr>Otázky: </vt:lpstr>
      <vt:lpstr>Prezentace aplikace PowerPoint</vt:lpstr>
      <vt:lpstr>NOVOROZENECKÉ REFLEXY</vt:lpstr>
      <vt:lpstr>Vrozené reflexy – závan genů?</vt:lpstr>
      <vt:lpstr>Novorozenecké= vrozené reflexy </vt:lpstr>
      <vt:lpstr>Vrozené reflexy</vt:lpstr>
      <vt:lpstr>Vrozené reflexy</vt:lpstr>
      <vt:lpstr>Vrozené reflexy</vt:lpstr>
      <vt:lpstr>Motorika</vt:lpstr>
      <vt:lpstr>Motorika</vt:lpstr>
      <vt:lpstr>Gesellovy vývojové zákonitosti</vt:lpstr>
      <vt:lpstr>Gesellovy vývojové zákonitosti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Jan Krása</cp:lastModifiedBy>
  <cp:revision>131</cp:revision>
  <dcterms:created xsi:type="dcterms:W3CDTF">2015-09-23T10:51:34Z</dcterms:created>
  <dcterms:modified xsi:type="dcterms:W3CDTF">2024-10-07T19:44:56Z</dcterms:modified>
</cp:coreProperties>
</file>