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3"/>
  </p:notesMasterIdLst>
  <p:handoutMasterIdLst>
    <p:handoutMasterId r:id="rId44"/>
  </p:handoutMasterIdLst>
  <p:sldIdLst>
    <p:sldId id="256" r:id="rId2"/>
    <p:sldId id="391" r:id="rId3"/>
    <p:sldId id="257" r:id="rId4"/>
    <p:sldId id="392" r:id="rId5"/>
    <p:sldId id="295" r:id="rId6"/>
    <p:sldId id="259" r:id="rId7"/>
    <p:sldId id="260" r:id="rId8"/>
    <p:sldId id="393" r:id="rId9"/>
    <p:sldId id="296" r:id="rId10"/>
    <p:sldId id="262" r:id="rId11"/>
    <p:sldId id="394" r:id="rId12"/>
    <p:sldId id="264" r:id="rId13"/>
    <p:sldId id="266" r:id="rId14"/>
    <p:sldId id="307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87" r:id="rId36"/>
    <p:sldId id="289" r:id="rId37"/>
    <p:sldId id="290" r:id="rId38"/>
    <p:sldId id="291" r:id="rId39"/>
    <p:sldId id="292" r:id="rId40"/>
    <p:sldId id="293" r:id="rId41"/>
    <p:sldId id="294" r:id="rId4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5768" autoAdjust="0"/>
  </p:normalViewPr>
  <p:slideViewPr>
    <p:cSldViewPr snapToGrid="0">
      <p:cViewPr varScale="1">
        <p:scale>
          <a:sx n="103" d="100"/>
          <a:sy n="103" d="100"/>
        </p:scale>
        <p:origin x="114" y="19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559984" y="1946275"/>
            <a:ext cx="508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43184" y="1946275"/>
            <a:ext cx="508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E768E-33F1-46E8-B0AB-3EE7578481D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8228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2A0915-86B6-4AEC-A1CA-56ADF660F3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4E54D8-58FE-42E9-8636-D159214C11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8DC1E4-0FD0-4ECC-B1D8-554AF4F117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3819-BD25-45E0-B46A-DD7B19273A5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2260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quarter" idx="2"/>
          </p:nvPr>
        </p:nvSpPr>
        <p:spPr>
          <a:xfrm>
            <a:off x="6197600" y="1905000"/>
            <a:ext cx="53848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obsah 4"/>
          <p:cNvSpPr>
            <a:spLocks noGrp="1"/>
          </p:cNvSpPr>
          <p:nvPr>
            <p:ph sz="quarter" idx="3"/>
          </p:nvPr>
        </p:nvSpPr>
        <p:spPr>
          <a:xfrm>
            <a:off x="6197600" y="4038600"/>
            <a:ext cx="53848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9CF7A3F-043F-4CE3-BDF3-6D2B939219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9CB0BF0-A5F2-4DBB-AC3E-12E84F6A9B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FE1492A-4FB2-45C4-922C-68C598B4A4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58CDA-1883-4B51-B05C-E541F6055CB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45509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quarter" idx="2"/>
          </p:nvPr>
        </p:nvSpPr>
        <p:spPr>
          <a:xfrm>
            <a:off x="6197600" y="1905000"/>
            <a:ext cx="53848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obsah 4"/>
          <p:cNvSpPr>
            <a:spLocks noGrp="1"/>
          </p:cNvSpPr>
          <p:nvPr>
            <p:ph sz="quarter" idx="3"/>
          </p:nvPr>
        </p:nvSpPr>
        <p:spPr>
          <a:xfrm>
            <a:off x="6197600" y="4038600"/>
            <a:ext cx="53848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69A16E2-C223-4A1E-922F-6EEFD9B05F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120371C-2A88-4421-888E-A161326C0F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BF88F08-4154-4C7F-A72C-5D277A6187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C8327-6D54-4BCC-9154-4AE42D408B4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44384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821504-4E81-4DB7-8AE2-2E2D7BBF64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7DC45B-3026-4896-A210-6D74C9D88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751CC6-0C32-4029-92E9-D292754FED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E3004-AD3E-4CA6-811C-DF00939E182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877783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quarter" idx="1"/>
          </p:nvPr>
        </p:nvSpPr>
        <p:spPr>
          <a:xfrm>
            <a:off x="609600" y="1905000"/>
            <a:ext cx="53848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quarter" idx="2"/>
          </p:nvPr>
        </p:nvSpPr>
        <p:spPr>
          <a:xfrm>
            <a:off x="6197600" y="1905000"/>
            <a:ext cx="53848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obsah 4"/>
          <p:cNvSpPr>
            <a:spLocks noGrp="1"/>
          </p:cNvSpPr>
          <p:nvPr>
            <p:ph sz="quarter" idx="3"/>
          </p:nvPr>
        </p:nvSpPr>
        <p:spPr>
          <a:xfrm>
            <a:off x="609600" y="4038600"/>
            <a:ext cx="53848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6197600" y="4038600"/>
            <a:ext cx="53848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215BE3E-C3B0-47B2-906A-8ED203EB5A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D09E706-390D-46F8-B98F-B0C3181D98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3551ED7-3A7E-44F7-AE70-4AF9378FFD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A5B8F-CDD5-46FE-A9BD-A11221AF82D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0582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703" r:id="rId18"/>
    <p:sldLayoutId id="2147483705" r:id="rId19"/>
    <p:sldLayoutId id="2147483706" r:id="rId20"/>
    <p:sldLayoutId id="2147483707" r:id="rId21"/>
    <p:sldLayoutId id="2147483708" r:id="rId22"/>
    <p:sldLayoutId id="2147483709" r:id="rId23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5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Ošetřovatelství 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43299" y="3600449"/>
            <a:ext cx="5111752" cy="802535"/>
          </a:xfrm>
        </p:spPr>
        <p:txBody>
          <a:bodyPr>
            <a:normAutofit/>
          </a:bodyPr>
          <a:lstStyle/>
          <a:p>
            <a:r>
              <a:rPr lang="cs-CZ" dirty="0"/>
              <a:t>Mgr. Dana Dolanová, Ph.D.</a:t>
            </a:r>
          </a:p>
          <a:p>
            <a:r>
              <a:rPr lang="cs-CZ" dirty="0"/>
              <a:t>dolanova@med.muni.cz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7210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31C9151-831C-45AC-87CA-3F62C8BE1A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8229600" cy="833438"/>
          </a:xfrm>
        </p:spPr>
        <p:txBody>
          <a:bodyPr/>
          <a:lstStyle/>
          <a:p>
            <a:pPr algn="ctr" eaLnBrk="1" hangingPunct="1"/>
            <a:r>
              <a:rPr lang="cs-CZ" altLang="cs-CZ">
                <a:solidFill>
                  <a:srgbClr val="000066"/>
                </a:solidFill>
                <a:latin typeface="Century Gothic" panose="020B0502020202020204" pitchFamily="34" charset="0"/>
              </a:rPr>
              <a:t>Zásady při obvazování</a:t>
            </a:r>
            <a:br>
              <a:rPr lang="cs-CZ" altLang="cs-CZ">
                <a:solidFill>
                  <a:srgbClr val="000066"/>
                </a:solidFill>
                <a:latin typeface="Century Gothic" panose="020B0502020202020204" pitchFamily="34" charset="0"/>
              </a:rPr>
            </a:br>
            <a:endParaRPr lang="en-US" altLang="cs-CZ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1DC03C5-EA0F-46AF-8B7F-25C4C6623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8" y="1125539"/>
            <a:ext cx="8291512" cy="51133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Tx/>
              <a:buFontTx/>
              <a:buBlip>
                <a:blip r:embed="rId2"/>
              </a:buBlip>
            </a:pPr>
            <a:r>
              <a:rPr lang="cs-CZ" altLang="cs-CZ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cs-CZ" altLang="cs-CZ" dirty="0">
                <a:solidFill>
                  <a:srgbClr val="002060"/>
                </a:solidFill>
                <a:latin typeface="Century Gothic" panose="020B0502020202020204" pitchFamily="34" charset="0"/>
              </a:rPr>
              <a:t>Při prosáknutí původní vrstvy nesundáváme, ale přikládáme nové.</a:t>
            </a:r>
          </a:p>
          <a:p>
            <a:pPr eaLnBrk="1" hangingPunct="1">
              <a:lnSpc>
                <a:spcPct val="90000"/>
              </a:lnSpc>
              <a:buSzTx/>
              <a:buFontTx/>
              <a:buBlip>
                <a:blip r:embed="rId2"/>
              </a:buBlip>
            </a:pPr>
            <a:endParaRPr lang="cs-CZ" altLang="cs-CZ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SzTx/>
              <a:buFontTx/>
              <a:buBlip>
                <a:blip r:embed="rId2"/>
              </a:buBlip>
            </a:pPr>
            <a:r>
              <a:rPr lang="cs-CZ" altLang="cs-CZ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cs-CZ" altLang="cs-CZ" dirty="0">
                <a:solidFill>
                  <a:srgbClr val="002060"/>
                </a:solidFill>
                <a:latin typeface="Century Gothic" panose="020B0502020202020204" pitchFamily="34" charset="0"/>
              </a:rPr>
              <a:t>Obvaz vždy přesahuje krytí rány.</a:t>
            </a:r>
          </a:p>
          <a:p>
            <a:pPr eaLnBrk="1" hangingPunct="1">
              <a:lnSpc>
                <a:spcPct val="90000"/>
              </a:lnSpc>
              <a:buSzTx/>
              <a:buFontTx/>
              <a:buBlip>
                <a:blip r:embed="rId2"/>
              </a:buBlip>
            </a:pPr>
            <a:endParaRPr lang="cs-CZ" altLang="cs-CZ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SzTx/>
              <a:buFontTx/>
              <a:buBlip>
                <a:blip r:embed="rId2"/>
              </a:buBlip>
            </a:pPr>
            <a:r>
              <a:rPr lang="cs-CZ" altLang="cs-CZ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cs-CZ" altLang="cs-CZ" dirty="0">
                <a:solidFill>
                  <a:srgbClr val="002060"/>
                </a:solidFill>
                <a:latin typeface="Century Gothic" panose="020B0502020202020204" pitchFamily="34" charset="0"/>
              </a:rPr>
              <a:t>Obvazovanou končetinu znehybníme, </a:t>
            </a:r>
          </a:p>
          <a:p>
            <a:pPr eaLnBrk="1" hangingPunct="1">
              <a:lnSpc>
                <a:spcPct val="90000"/>
              </a:lnSpc>
              <a:buSzTx/>
              <a:buFontTx/>
              <a:buNone/>
            </a:pPr>
            <a:endParaRPr lang="cs-CZ" altLang="cs-CZ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SzTx/>
              <a:buFontTx/>
              <a:buBlip>
                <a:blip r:embed="rId2"/>
              </a:buBlip>
            </a:pPr>
            <a:r>
              <a:rPr lang="cs-CZ" altLang="cs-CZ" dirty="0">
                <a:solidFill>
                  <a:srgbClr val="002060"/>
                </a:solidFill>
                <a:latin typeface="Century Gothic" panose="020B0502020202020204" pitchFamily="34" charset="0"/>
              </a:rPr>
              <a:t> Postavení obvazované části musí být od začátku obvazování definitivní až do dokončení obvazu.</a:t>
            </a:r>
          </a:p>
          <a:p>
            <a:pPr eaLnBrk="1" hangingPunct="1">
              <a:lnSpc>
                <a:spcPct val="90000"/>
              </a:lnSpc>
              <a:buSzTx/>
              <a:buFontTx/>
              <a:buBlip>
                <a:blip r:embed="rId2"/>
              </a:buBlip>
            </a:pPr>
            <a:endParaRPr lang="cs-CZ" altLang="cs-CZ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SzTx/>
              <a:buFontTx/>
              <a:buBlip>
                <a:blip r:embed="rId2"/>
              </a:buBlip>
            </a:pPr>
            <a:r>
              <a:rPr lang="cs-CZ" altLang="cs-CZ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cs-CZ" altLang="cs-CZ" dirty="0">
                <a:solidFill>
                  <a:srgbClr val="002060"/>
                </a:solidFill>
                <a:latin typeface="Century Gothic" panose="020B0502020202020204" pitchFamily="34" charset="0"/>
              </a:rPr>
              <a:t>Přiložený obvaz kontrolujeme, </a:t>
            </a:r>
            <a:br>
              <a:rPr lang="cs-CZ" altLang="cs-CZ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cs-CZ" altLang="cs-CZ" dirty="0">
                <a:solidFill>
                  <a:srgbClr val="002060"/>
                </a:solidFill>
                <a:latin typeface="Century Gothic" panose="020B0502020202020204" pitchFamily="34" charset="0"/>
              </a:rPr>
              <a:t>zda se neposouvá, neškrtí.</a:t>
            </a:r>
          </a:p>
          <a:p>
            <a:pPr eaLnBrk="1" hangingPunct="1">
              <a:lnSpc>
                <a:spcPct val="90000"/>
              </a:lnSpc>
              <a:buSzTx/>
              <a:buFontTx/>
              <a:buNone/>
            </a:pPr>
            <a:endParaRPr lang="cs-CZ" altLang="cs-CZ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cs-CZ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92964AE-C2CA-40C0-9691-E57479DF8C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rgbClr val="000066"/>
                </a:solidFill>
                <a:latin typeface="Century Gothic" panose="020B0502020202020204" pitchFamily="34" charset="0"/>
              </a:rPr>
              <a:t>Materiál ke krytí ran</a:t>
            </a:r>
            <a:endParaRPr lang="en-US" altLang="cs-CZ" dirty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1E4800C6-9E2F-4160-9D9F-9EBE68F8D42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905000"/>
            <a:ext cx="6130925" cy="4114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cs-CZ" altLang="cs-CZ" sz="2400" dirty="0">
              <a:solidFill>
                <a:srgbClr val="0000CC"/>
              </a:solidFill>
              <a:latin typeface="Century Gothic" panose="020B0502020202020204" pitchFamily="34" charset="0"/>
            </a:endParaRPr>
          </a:p>
          <a:p>
            <a:pPr eaLnBrk="1" hangingPunct="1">
              <a:buSzTx/>
              <a:buFontTx/>
              <a:buBlip>
                <a:blip r:embed="rId2"/>
              </a:buBlip>
              <a:defRPr/>
            </a:pPr>
            <a:r>
              <a:rPr lang="cs-CZ" altLang="cs-CZ" sz="24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Musí být měkký, sající, prodyšný, (sterilní).</a:t>
            </a:r>
          </a:p>
          <a:p>
            <a:pPr eaLnBrk="1" hangingPunct="1">
              <a:buSzTx/>
              <a:buFontTx/>
              <a:buBlip>
                <a:blip r:embed="rId2"/>
              </a:buBlip>
              <a:defRPr/>
            </a:pPr>
            <a:endParaRPr lang="cs-CZ" altLang="cs-CZ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eaLnBrk="1" hangingPunct="1">
              <a:buSzTx/>
              <a:buFontTx/>
              <a:buBlip>
                <a:blip r:embed="rId2"/>
              </a:buBlip>
              <a:defRPr/>
            </a:pPr>
            <a:r>
              <a:rPr lang="cs-CZ" altLang="cs-CZ" sz="2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Ránu nerozdírá, nedráždí, nelepí se.</a:t>
            </a:r>
          </a:p>
          <a:p>
            <a:pPr eaLnBrk="1" hangingPunct="1">
              <a:buSzTx/>
              <a:buFontTx/>
              <a:buBlip>
                <a:blip r:embed="rId2"/>
              </a:buBlip>
              <a:defRPr/>
            </a:pPr>
            <a:endParaRPr lang="cs-CZ" altLang="cs-CZ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eaLnBrk="1" hangingPunct="1">
              <a:buSzTx/>
              <a:buFontTx/>
              <a:buBlip>
                <a:blip r:embed="rId2"/>
              </a:buBlip>
              <a:defRPr/>
            </a:pPr>
            <a:r>
              <a:rPr lang="cs-CZ" altLang="cs-CZ" sz="2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V PP často improvizujeme,  </a:t>
            </a:r>
            <a:br>
              <a:rPr lang="cs-CZ" altLang="cs-CZ" sz="24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cs-CZ" altLang="cs-CZ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jako krycí materiál použijeme </a:t>
            </a:r>
            <a:br>
              <a:rPr lang="cs-CZ" altLang="cs-CZ" sz="24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cs-CZ" altLang="cs-CZ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co nejčistší tkaninu (kapesník, plenu, prostěradlo, část oděvu…).</a:t>
            </a:r>
          </a:p>
          <a:p>
            <a:pPr eaLnBrk="1" hangingPunct="1">
              <a:buSzTx/>
              <a:buFontTx/>
              <a:buBlip>
                <a:blip r:embed="rId2"/>
              </a:buBlip>
              <a:defRPr/>
            </a:pPr>
            <a:endParaRPr lang="en-US" altLang="cs-CZ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0B261D58-A766-4CCE-B65E-08C5A0A688C5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51764" y="692150"/>
            <a:ext cx="2352675" cy="1462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E85B68B-1DA4-4964-AD5B-52A611D48E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rgbClr val="000066"/>
                </a:solidFill>
                <a:latin typeface="Century Gothic" panose="020B0502020202020204" pitchFamily="34" charset="0"/>
              </a:rPr>
              <a:t>Náplasťové obvazy</a:t>
            </a:r>
            <a:br>
              <a:rPr lang="cs-CZ" altLang="cs-CZ" dirty="0">
                <a:solidFill>
                  <a:srgbClr val="000066"/>
                </a:solidFill>
                <a:latin typeface="Century Gothic" panose="020B0502020202020204" pitchFamily="34" charset="0"/>
              </a:rPr>
            </a:br>
            <a:endParaRPr lang="en-US" altLang="cs-CZ" dirty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B29A6840-250B-40CE-A19E-47E6BFF47E0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92313" y="1125538"/>
            <a:ext cx="4259262" cy="4114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cs-CZ" altLang="cs-CZ" sz="2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  </a:t>
            </a:r>
          </a:p>
          <a:p>
            <a:pPr eaLnBrk="1" hangingPunct="1">
              <a:lnSpc>
                <a:spcPct val="80000"/>
              </a:lnSpc>
              <a:buSzTx/>
              <a:buFontTx/>
              <a:buBlip>
                <a:blip r:embed="rId2"/>
              </a:buBlip>
              <a:defRPr/>
            </a:pPr>
            <a:r>
              <a:rPr lang="cs-CZ" altLang="cs-CZ" sz="24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Jednoduché, běžně používané, rychlé. </a:t>
            </a:r>
          </a:p>
          <a:p>
            <a:pPr eaLnBrk="1" hangingPunct="1">
              <a:lnSpc>
                <a:spcPct val="80000"/>
              </a:lnSpc>
              <a:buSzTx/>
              <a:buFontTx/>
              <a:buBlip>
                <a:blip r:embed="rId2"/>
              </a:buBlip>
              <a:defRPr/>
            </a:pPr>
            <a:endParaRPr lang="cs-CZ" altLang="cs-CZ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buSzTx/>
              <a:buFontTx/>
              <a:buBlip>
                <a:blip r:embed="rId2"/>
              </a:buBlip>
              <a:defRPr/>
            </a:pPr>
            <a:r>
              <a:rPr lang="cs-CZ" altLang="cs-CZ" sz="2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Používáme k ošetření drobně krvácejících  ranek. </a:t>
            </a:r>
          </a:p>
          <a:p>
            <a:pPr eaLnBrk="1" hangingPunct="1">
              <a:lnSpc>
                <a:spcPct val="80000"/>
              </a:lnSpc>
              <a:buSzTx/>
              <a:buFontTx/>
              <a:buBlip>
                <a:blip r:embed="rId2"/>
              </a:buBlip>
              <a:defRPr/>
            </a:pPr>
            <a:endParaRPr lang="cs-CZ" altLang="cs-CZ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buSzTx/>
              <a:buFontTx/>
              <a:buBlip>
                <a:blip r:embed="rId2"/>
              </a:buBlip>
              <a:defRPr/>
            </a:pPr>
            <a:r>
              <a:rPr lang="cs-CZ" altLang="cs-CZ" sz="2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Patří sem leukoplasti, náplasti s polštářkem... 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  <a:defRPr/>
            </a:pPr>
            <a:r>
              <a:rPr lang="cs-CZ" altLang="cs-CZ" sz="2400" dirty="0">
                <a:latin typeface="Century Gothic" panose="020B0502020202020204" pitchFamily="34" charset="0"/>
              </a:rPr>
              <a:t>       </a:t>
            </a:r>
            <a:r>
              <a:rPr lang="cs-CZ" altLang="cs-CZ" sz="2400" b="1" dirty="0">
                <a:latin typeface="Century Gothic" panose="020B0502020202020204" pitchFamily="34" charset="0"/>
              </a:rPr>
              <a:t>   </a:t>
            </a:r>
            <a:br>
              <a:rPr lang="cs-CZ" altLang="cs-CZ" sz="2400" b="1" dirty="0">
                <a:latin typeface="Century Gothic" panose="020B0502020202020204" pitchFamily="34" charset="0"/>
              </a:rPr>
            </a:br>
            <a:r>
              <a:rPr lang="cs-CZ" altLang="cs-CZ" sz="2400" b="1" dirty="0">
                <a:latin typeface="Century Gothic" panose="020B0502020202020204" pitchFamily="34" charset="0"/>
              </a:rPr>
              <a:t>         </a:t>
            </a:r>
          </a:p>
          <a:p>
            <a:pPr eaLnBrk="1" hangingPunct="1">
              <a:defRPr/>
            </a:pPr>
            <a:endParaRPr lang="en-US" altLang="cs-CZ" dirty="0">
              <a:latin typeface="Century Gothic" panose="020B0502020202020204" pitchFamily="34" charset="0"/>
            </a:endParaRPr>
          </a:p>
        </p:txBody>
      </p:sp>
      <p:pic>
        <p:nvPicPr>
          <p:cNvPr id="13316" name="Picture 7">
            <a:extLst>
              <a:ext uri="{FF2B5EF4-FFF2-40B4-BE49-F238E27FC236}">
                <a16:creationId xmlns:a16="http://schemas.microsoft.com/office/drawing/2014/main" id="{9182FCA0-B8EE-404D-852A-1F601E4B7900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12126" y="404813"/>
            <a:ext cx="1857375" cy="1052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7" name="Picture 9">
            <a:extLst>
              <a:ext uri="{FF2B5EF4-FFF2-40B4-BE49-F238E27FC236}">
                <a16:creationId xmlns:a16="http://schemas.microsoft.com/office/drawing/2014/main" id="{185EB8A9-3427-4DC6-A89A-2B853D36A2CF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3563" y="2133600"/>
            <a:ext cx="1905000" cy="190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8" name="Picture 11">
            <a:extLst>
              <a:ext uri="{FF2B5EF4-FFF2-40B4-BE49-F238E27FC236}">
                <a16:creationId xmlns:a16="http://schemas.microsoft.com/office/drawing/2014/main" id="{7DF0C807-23C5-45A9-AAE2-B31F710ED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1125538"/>
            <a:ext cx="1358900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12">
            <a:extLst>
              <a:ext uri="{FF2B5EF4-FFF2-40B4-BE49-F238E27FC236}">
                <a16:creationId xmlns:a16="http://schemas.microsoft.com/office/drawing/2014/main" id="{BB8A91AD-83BD-4E11-9F76-2E53054D2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3716338"/>
            <a:ext cx="2341562" cy="128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13">
            <a:extLst>
              <a:ext uri="{FF2B5EF4-FFF2-40B4-BE49-F238E27FC236}">
                <a16:creationId xmlns:a16="http://schemas.microsoft.com/office/drawing/2014/main" id="{9D57ACA0-3E56-4367-A909-CC78D31E2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4941888"/>
            <a:ext cx="2665412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D871C484-6C92-406D-BF4E-E3D73A98C2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549275"/>
            <a:ext cx="7924800" cy="719138"/>
          </a:xfrm>
        </p:spPr>
        <p:txBody>
          <a:bodyPr/>
          <a:lstStyle/>
          <a:p>
            <a:pPr algn="ctr" eaLnBrk="1" hangingPunct="1">
              <a:defRPr/>
            </a:pPr>
            <a:br>
              <a:rPr lang="cs-CZ" altLang="cs-CZ">
                <a:solidFill>
                  <a:srgbClr val="0000CC"/>
                </a:solidFill>
                <a:latin typeface="Century Gothic" panose="020B0502020202020204" pitchFamily="34" charset="0"/>
              </a:rPr>
            </a:br>
            <a:r>
              <a:rPr lang="cs-CZ" altLang="cs-CZ">
                <a:solidFill>
                  <a:srgbClr val="000066"/>
                </a:solidFill>
                <a:latin typeface="Century Gothic" panose="020B0502020202020204" pitchFamily="34" charset="0"/>
              </a:rPr>
              <a:t>Náplasťové obvazy</a:t>
            </a:r>
            <a:br>
              <a:rPr lang="cs-CZ" altLang="cs-CZ" sz="2400">
                <a:solidFill>
                  <a:srgbClr val="0000CC"/>
                </a:solidFill>
                <a:latin typeface="Century Gothic" panose="020B0502020202020204" pitchFamily="34" charset="0"/>
              </a:rPr>
            </a:br>
            <a:br>
              <a:rPr lang="cs-CZ" altLang="cs-CZ" sz="2400">
                <a:solidFill>
                  <a:srgbClr val="CC00CC"/>
                </a:solidFill>
                <a:latin typeface="Century Gothic" panose="020B0502020202020204" pitchFamily="34" charset="0"/>
              </a:rPr>
            </a:br>
            <a:endParaRPr lang="cs-CZ" altLang="cs-CZ" sz="2400">
              <a:solidFill>
                <a:srgbClr val="CC00C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339" name="Picture 4">
            <a:extLst>
              <a:ext uri="{FF2B5EF4-FFF2-40B4-BE49-F238E27FC236}">
                <a16:creationId xmlns:a16="http://schemas.microsoft.com/office/drawing/2014/main" id="{291B60BC-58E8-4830-BEE2-719635207CC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8664" y="3860800"/>
            <a:ext cx="4391025" cy="2736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910" name="Rectangle 6">
            <a:extLst>
              <a:ext uri="{FF2B5EF4-FFF2-40B4-BE49-F238E27FC236}">
                <a16:creationId xmlns:a16="http://schemas.microsoft.com/office/drawing/2014/main" id="{B7BB6B95-96FE-4B3C-A1F3-DB9F41322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0" y="5942014"/>
            <a:ext cx="3240088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20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tržné rány, stáhnutí okrajů rány těsně k sobě</a:t>
            </a:r>
            <a:endParaRPr lang="en-US" altLang="cs-CZ" sz="200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341" name="Picture 8">
            <a:extLst>
              <a:ext uri="{FF2B5EF4-FFF2-40B4-BE49-F238E27FC236}">
                <a16:creationId xmlns:a16="http://schemas.microsoft.com/office/drawing/2014/main" id="{5F9802D9-3EBA-40BD-8FF4-24792F6BC8E4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1" y="1557339"/>
            <a:ext cx="5699125" cy="2778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913" name="Rectangle 9">
            <a:extLst>
              <a:ext uri="{FF2B5EF4-FFF2-40B4-BE49-F238E27FC236}">
                <a16:creationId xmlns:a16="http://schemas.microsoft.com/office/drawing/2014/main" id="{EFEA12C4-C370-4F36-8879-6380A8036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149726"/>
            <a:ext cx="191135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Leukosteh - strip</a:t>
            </a:r>
          </a:p>
        </p:txBody>
      </p:sp>
      <p:sp>
        <p:nvSpPr>
          <p:cNvPr id="123914" name="Rectangle 10">
            <a:extLst>
              <a:ext uri="{FF2B5EF4-FFF2-40B4-BE49-F238E27FC236}">
                <a16:creationId xmlns:a16="http://schemas.microsoft.com/office/drawing/2014/main" id="{6B14126F-DB51-411D-A5C8-3E22C8123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2492375"/>
            <a:ext cx="5329237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Maltézský kříž</a:t>
            </a:r>
            <a:r>
              <a:rPr lang="cs-CZ" altLang="cs-CZ" sz="20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na poraněné špičky prstů</a:t>
            </a:r>
            <a:endParaRPr lang="en-US" altLang="cs-CZ" sz="200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6AED627E-256F-4DAC-A21D-21EF59AC8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rgbClr val="002060"/>
                </a:solidFill>
              </a:rPr>
              <a:t>Šátkové obvazy</a:t>
            </a:r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3A4D33C3-2FFD-444D-8186-E5103DBF28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47850" y="1484314"/>
            <a:ext cx="8229600" cy="51847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altLang="cs-CZ" dirty="0">
                <a:solidFill>
                  <a:srgbClr val="002060"/>
                </a:solidFill>
              </a:rPr>
              <a:t>Výhody: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2060"/>
                </a:solidFill>
              </a:rPr>
              <a:t>Rychlé a snadné zhotovení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2060"/>
                </a:solidFill>
              </a:rPr>
              <a:t>Snadnější údržba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2060"/>
                </a:solidFill>
              </a:rPr>
              <a:t>Hospodárnější použití</a:t>
            </a:r>
          </a:p>
          <a:p>
            <a:pPr eaLnBrk="1" hangingPunct="1">
              <a:buFontTx/>
              <a:buNone/>
              <a:defRPr/>
            </a:pPr>
            <a:endParaRPr lang="cs-CZ" altLang="cs-CZ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cs-CZ" altLang="cs-CZ" dirty="0">
                <a:solidFill>
                  <a:srgbClr val="002060"/>
                </a:solidFill>
              </a:rPr>
              <a:t>Druhy šátkových obvazů 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2060"/>
                </a:solidFill>
              </a:rPr>
              <a:t>plošné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2060"/>
                </a:solidFill>
              </a:rPr>
              <a:t>Kravatové</a:t>
            </a:r>
          </a:p>
          <a:p>
            <a:pPr eaLnBrk="1" hangingPunct="1">
              <a:defRPr/>
            </a:pPr>
            <a:endParaRPr lang="cs-CZ" altLang="cs-CZ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0E55A18-A17E-4D1A-8AE9-3D8E187BBE6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92100"/>
            <a:ext cx="8229600" cy="1384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cs-CZ" altLang="cs-CZ" b="1">
                <a:solidFill>
                  <a:srgbClr val="000066"/>
                </a:solidFill>
                <a:effectLst/>
                <a:latin typeface="Century Gothic" panose="020B0502020202020204" pitchFamily="34" charset="0"/>
              </a:rPr>
              <a:t>Skládání šátku v kravatu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ADA6933C-1DA0-4A43-A2FB-19BA24D8B97C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350" y="2133600"/>
            <a:ext cx="6192838" cy="4019550"/>
          </a:xfrm>
        </p:spPr>
      </p:pic>
      <p:sp>
        <p:nvSpPr>
          <p:cNvPr id="167942" name="Rectangle 6">
            <a:extLst>
              <a:ext uri="{FF2B5EF4-FFF2-40B4-BE49-F238E27FC236}">
                <a16:creationId xmlns:a16="http://schemas.microsoft.com/office/drawing/2014/main" id="{0006EC07-F5EC-429D-A049-ED30D28D4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1773239"/>
            <a:ext cx="137249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cs-CZ" altLang="cs-CZ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základna</a:t>
            </a:r>
          </a:p>
        </p:txBody>
      </p:sp>
      <p:sp>
        <p:nvSpPr>
          <p:cNvPr id="167943" name="Rectangle 7">
            <a:extLst>
              <a:ext uri="{FF2B5EF4-FFF2-40B4-BE49-F238E27FC236}">
                <a16:creationId xmlns:a16="http://schemas.microsoft.com/office/drawing/2014/main" id="{0E01BD82-BB1B-4A8E-9280-1598A067BD35}"/>
              </a:ext>
            </a:extLst>
          </p:cNvPr>
          <p:cNvSpPr>
            <a:spLocks noChangeArrowheads="1"/>
          </p:cNvSpPr>
          <p:nvPr/>
        </p:nvSpPr>
        <p:spPr bwMode="auto">
          <a:xfrm rot="19406195">
            <a:off x="6634726" y="3222775"/>
            <a:ext cx="121013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cs-CZ" altLang="cs-CZ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rameno</a:t>
            </a:r>
          </a:p>
        </p:txBody>
      </p:sp>
      <p:sp>
        <p:nvSpPr>
          <p:cNvPr id="167944" name="Rectangle 8">
            <a:extLst>
              <a:ext uri="{FF2B5EF4-FFF2-40B4-BE49-F238E27FC236}">
                <a16:creationId xmlns:a16="http://schemas.microsoft.com/office/drawing/2014/main" id="{078B9BA3-F3D4-4AD0-AD6F-742A8629D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3860801"/>
            <a:ext cx="99912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cs-CZ" altLang="cs-CZ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vrchol</a:t>
            </a:r>
          </a:p>
        </p:txBody>
      </p:sp>
      <p:sp>
        <p:nvSpPr>
          <p:cNvPr id="167945" name="Rectangle 9">
            <a:extLst>
              <a:ext uri="{FF2B5EF4-FFF2-40B4-BE49-F238E27FC236}">
                <a16:creationId xmlns:a16="http://schemas.microsoft.com/office/drawing/2014/main" id="{CE01A563-16D2-404F-8EF2-1A698B01E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2133601"/>
            <a:ext cx="567784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cs-CZ" altLang="cs-CZ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cíp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6345846-64F1-4F72-AC18-EB1A375C71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>
                <a:solidFill>
                  <a:srgbClr val="000066"/>
                </a:solidFill>
                <a:effectLst/>
                <a:latin typeface="Century Gothic" panose="020B0502020202020204" pitchFamily="34" charset="0"/>
              </a:rPr>
              <a:t>Kravatový obvaz hřebu ruky a nártu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075E20B7-8B0D-4D62-B3EB-1F858DCC99E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350" y="1773239"/>
            <a:ext cx="3062288" cy="3889375"/>
          </a:xfrm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92AFC4D1-8FBC-4E06-BA3B-2C0A4A01A02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1175" y="2636838"/>
            <a:ext cx="4033838" cy="3924300"/>
          </a:xfr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8BEFF90-BD21-4A4F-AB00-FF99B6137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>
                <a:solidFill>
                  <a:srgbClr val="000066"/>
                </a:solidFill>
                <a:effectLst/>
                <a:latin typeface="Century Gothic" panose="020B0502020202020204" pitchFamily="34" charset="0"/>
              </a:rPr>
              <a:t>Kravatový obvaz oka, předloktí, zápěstí a kolene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5A7B0423-471E-4D62-AE64-B815FAFAFBE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0826" y="2205038"/>
            <a:ext cx="3273425" cy="3676650"/>
          </a:xfrm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13C27AC0-77C0-4ED3-B281-FEBAD230044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813" y="1989139"/>
            <a:ext cx="2355850" cy="2212975"/>
          </a:xfrm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4D24F884-3970-486B-B74F-0EB051A0763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5914" y="4437064"/>
            <a:ext cx="2879725" cy="1944687"/>
          </a:xfr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1765337-E560-4E0F-89B4-16A09D802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>
                <a:solidFill>
                  <a:srgbClr val="000066"/>
                </a:solidFill>
                <a:effectLst/>
                <a:latin typeface="Century Gothic" panose="020B0502020202020204" pitchFamily="34" charset="0"/>
              </a:rPr>
              <a:t>Kravatový obvaz krku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DC22274E-3308-4AAB-B356-E62F9DC3A95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3338" y="1916113"/>
            <a:ext cx="30480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63B4490B-90CE-4CB3-BFEE-1CE2E4092AF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9" y="2205039"/>
            <a:ext cx="3184525" cy="3394075"/>
          </a:xfr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B6C27AA-2420-4B17-A433-E1215A2F1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>
                <a:solidFill>
                  <a:srgbClr val="000066"/>
                </a:solidFill>
                <a:effectLst/>
                <a:latin typeface="Century Gothic" panose="020B0502020202020204" pitchFamily="34" charset="0"/>
              </a:rPr>
              <a:t>Využití kravaty k improvizaci zaškrcovadla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C2FCB778-F60A-4775-BA90-0C05F0CC01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7213" y="2349500"/>
            <a:ext cx="3422650" cy="3678238"/>
          </a:xfr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9A4B018F-6A66-4187-B3AD-29240EA83CC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27350" y="1268413"/>
            <a:ext cx="6400800" cy="2570162"/>
          </a:xfrm>
        </p:spPr>
        <p:txBody>
          <a:bodyPr/>
          <a:lstStyle/>
          <a:p>
            <a:pPr eaLnBrk="1" hangingPunct="1"/>
            <a:r>
              <a:rPr lang="sk-SK" altLang="cs-CZ" sz="4000" b="1">
                <a:solidFill>
                  <a:srgbClr val="000066"/>
                </a:solidFill>
                <a:latin typeface="Century Gothic" panose="020B0502020202020204" pitchFamily="34" charset="0"/>
              </a:rPr>
              <a:t>Druhy obvaz</a:t>
            </a:r>
            <a:r>
              <a:rPr lang="en-US" altLang="cs-CZ" sz="4000" b="1">
                <a:solidFill>
                  <a:srgbClr val="000066"/>
                </a:solidFill>
                <a:latin typeface="Century Gothic" panose="020B0502020202020204" pitchFamily="34" charset="0"/>
              </a:rPr>
              <a:t>ů</a:t>
            </a:r>
            <a:r>
              <a:rPr lang="sk-SK" altLang="cs-CZ" sz="4000" b="1">
                <a:solidFill>
                  <a:srgbClr val="000066"/>
                </a:solidFill>
                <a:latin typeface="Century Gothic" panose="020B0502020202020204" pitchFamily="34" charset="0"/>
              </a:rPr>
              <a:t>, dělení, zásady při obvazování, autolékárnička, základní obvazová technika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05734D7-9F15-4AC8-BF9E-A599D5F52B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>
                <a:solidFill>
                  <a:srgbClr val="000066"/>
                </a:solidFill>
                <a:effectLst/>
                <a:latin typeface="Century Gothic" panose="020B0502020202020204" pitchFamily="34" charset="0"/>
              </a:rPr>
              <a:t>Šátkový obvaz ruky (pacička)</a:t>
            </a: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12AD84C5-F7C8-4B85-B4AC-553935EF34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9513" y="2349500"/>
            <a:ext cx="4286250" cy="3468688"/>
          </a:xfr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5061AE8-A97A-4175-897F-BB0A32934B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>
                <a:solidFill>
                  <a:srgbClr val="000066"/>
                </a:solidFill>
                <a:effectLst/>
                <a:latin typeface="Century Gothic" panose="020B0502020202020204" pitchFamily="34" charset="0"/>
              </a:rPr>
              <a:t>Šátkový obvaz nohy a paty</a:t>
            </a: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F98B9644-4919-49D1-BAD9-F5758C96819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1538" y="2997201"/>
            <a:ext cx="3986212" cy="3529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id="{AB5AEE60-27EA-4F16-A4DB-1F8148A7FC8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0" y="1844676"/>
            <a:ext cx="3576638" cy="3724275"/>
          </a:xfr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F37CF21-9969-4A20-9397-1D385339EB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>
                <a:solidFill>
                  <a:srgbClr val="000066"/>
                </a:solidFill>
                <a:effectLst/>
                <a:latin typeface="Century Gothic" panose="020B0502020202020204" pitchFamily="34" charset="0"/>
              </a:rPr>
              <a:t>Šátkový obvaz hlavy</a:t>
            </a:r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0907EDB9-D4EC-4B12-9CCA-C76952EA6E8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8663" y="1700213"/>
            <a:ext cx="4032250" cy="2736850"/>
          </a:xfrm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F2E1DA58-E5E4-4AAD-BBF5-DD5731461D8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4" y="3644901"/>
            <a:ext cx="4033837" cy="2651125"/>
          </a:xfr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4245405-9AE6-4F1A-B095-EDD6C88996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>
                <a:solidFill>
                  <a:srgbClr val="000066"/>
                </a:solidFill>
                <a:effectLst/>
                <a:latin typeface="Century Gothic" panose="020B0502020202020204" pitchFamily="34" charset="0"/>
              </a:rPr>
              <a:t>Šátkový závěs HK</a:t>
            </a:r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7F134D57-F00D-4349-97BC-89CEEB6195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1439" y="1949450"/>
            <a:ext cx="4427537" cy="4025900"/>
          </a:xfr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A105780-9E32-4B00-9CC9-B0C907454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>
                <a:solidFill>
                  <a:srgbClr val="000066"/>
                </a:solidFill>
                <a:effectLst/>
                <a:latin typeface="Century Gothic" panose="020B0502020202020204" pitchFamily="34" charset="0"/>
              </a:rPr>
              <a:t>Šátkový závěs HK</a:t>
            </a:r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7C271BA7-6E31-4963-8183-0A49A2D43C88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4" y="2133601"/>
            <a:ext cx="2693987" cy="331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4" name="Picture 4">
            <a:extLst>
              <a:ext uri="{FF2B5EF4-FFF2-40B4-BE49-F238E27FC236}">
                <a16:creationId xmlns:a16="http://schemas.microsoft.com/office/drawing/2014/main" id="{A16487EC-C8EE-4E97-9898-00084872788C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3839" y="2133601"/>
            <a:ext cx="2078037" cy="3325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5">
            <a:extLst>
              <a:ext uri="{FF2B5EF4-FFF2-40B4-BE49-F238E27FC236}">
                <a16:creationId xmlns:a16="http://schemas.microsoft.com/office/drawing/2014/main" id="{7DE5BDC8-BAC0-48BA-984F-E5B5D89A7EB9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1401" y="2133600"/>
            <a:ext cx="2232025" cy="3341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A0485F6-0EB8-4401-85B6-E9EC6F888B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>
                <a:solidFill>
                  <a:srgbClr val="000066"/>
                </a:solidFill>
                <a:effectLst/>
                <a:latin typeface="Century Gothic" panose="020B0502020202020204" pitchFamily="34" charset="0"/>
              </a:rPr>
              <a:t>Obinadlové obvazy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B85F9B9-5C06-435A-80BE-A3FB8E0D2BA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905000"/>
            <a:ext cx="461962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cs-CZ" altLang="cs-CZ">
                <a:solidFill>
                  <a:srgbClr val="000066"/>
                </a:solidFill>
                <a:latin typeface="Century Gothic" panose="020B0502020202020204" pitchFamily="34" charset="0"/>
              </a:rPr>
              <a:t>Svinutá část obinadla = hlava, zbytek = volný konec. 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cs-CZ" altLang="cs-CZ">
                <a:solidFill>
                  <a:srgbClr val="000066"/>
                </a:solidFill>
                <a:latin typeface="Century Gothic" panose="020B0502020202020204" pitchFamily="34" charset="0"/>
              </a:rPr>
              <a:t>Šířku obinadla vybíráme podle postižené části. Začínáme od nejužší obvazované části těla </a:t>
            </a:r>
            <a:br>
              <a:rPr lang="cs-CZ" altLang="cs-CZ">
                <a:solidFill>
                  <a:srgbClr val="000066"/>
                </a:solidFill>
                <a:latin typeface="Century Gothic" panose="020B0502020202020204" pitchFamily="34" charset="0"/>
              </a:rPr>
            </a:br>
            <a:r>
              <a:rPr lang="cs-CZ" altLang="cs-CZ">
                <a:solidFill>
                  <a:srgbClr val="000066"/>
                </a:solidFill>
                <a:latin typeface="Century Gothic" panose="020B0502020202020204" pitchFamily="34" charset="0"/>
              </a:rPr>
              <a:t>a provedeme základní obtáčku, tzv. zámek, zámeček.</a:t>
            </a:r>
            <a:br>
              <a:rPr lang="cs-CZ" altLang="cs-CZ">
                <a:solidFill>
                  <a:srgbClr val="000066"/>
                </a:solidFill>
                <a:latin typeface="Century Gothic" panose="020B0502020202020204" pitchFamily="34" charset="0"/>
              </a:rPr>
            </a:br>
            <a:endParaRPr lang="cs-CZ" altLang="cs-CZ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53BCB791-83CF-44F5-8681-E9C488C825A9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5863" y="1628775"/>
            <a:ext cx="2311400" cy="198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" name="Picture 5">
            <a:extLst>
              <a:ext uri="{FF2B5EF4-FFF2-40B4-BE49-F238E27FC236}">
                <a16:creationId xmlns:a16="http://schemas.microsoft.com/office/drawing/2014/main" id="{F5BFAE3A-BA42-4AE7-AC32-BCD57D2BE0A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0825" y="4149726"/>
            <a:ext cx="3335338" cy="2289175"/>
          </a:xfr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2778A362-9C47-41F7-BD9C-D0E29F4156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altLang="cs-CZ">
                <a:solidFill>
                  <a:srgbClr val="000066"/>
                </a:solidFill>
                <a:latin typeface="Century Gothic" panose="020B0502020202020204" pitchFamily="34" charset="0"/>
              </a:rPr>
              <a:t>Obvaz spirálový (hadový) </a:t>
            </a:r>
            <a:br>
              <a:rPr lang="cs-CZ" altLang="cs-CZ">
                <a:solidFill>
                  <a:srgbClr val="000066"/>
                </a:solidFill>
                <a:latin typeface="Century Gothic" panose="020B0502020202020204" pitchFamily="34" charset="0"/>
              </a:rPr>
            </a:br>
            <a:r>
              <a:rPr lang="cs-CZ" altLang="cs-CZ">
                <a:solidFill>
                  <a:srgbClr val="000066"/>
                </a:solidFill>
                <a:latin typeface="Century Gothic" panose="020B0502020202020204" pitchFamily="34" charset="0"/>
              </a:rPr>
              <a:t>a hoblinový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BB2506A2-7A38-4142-A488-7C5F1D3BD77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905000"/>
            <a:ext cx="4186238" cy="4114800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  <a:defRPr/>
            </a:pPr>
            <a:r>
              <a:rPr lang="cs-CZ" altLang="cs-CZ">
                <a:solidFill>
                  <a:srgbClr val="000066"/>
                </a:solidFill>
                <a:latin typeface="Century Gothic" panose="020B0502020202020204" pitchFamily="34" charset="0"/>
              </a:rPr>
              <a:t> Spirálový obvaz </a:t>
            </a:r>
            <a:br>
              <a:rPr lang="cs-CZ" altLang="cs-CZ">
                <a:solidFill>
                  <a:srgbClr val="000066"/>
                </a:solidFill>
                <a:latin typeface="Century Gothic" panose="020B0502020202020204" pitchFamily="34" charset="0"/>
              </a:rPr>
            </a:br>
            <a:r>
              <a:rPr lang="cs-CZ" altLang="cs-CZ">
                <a:solidFill>
                  <a:srgbClr val="000066"/>
                </a:solidFill>
                <a:latin typeface="Century Gothic" panose="020B0502020202020204" pitchFamily="34" charset="0"/>
              </a:rPr>
              <a:t>– vedeme jednotlivé obtáčky tak, aby mezi nimi zůstal volný prostor, je vhodný k upevnění dlah</a:t>
            </a:r>
            <a:endParaRPr lang="cs-CZ" altLang="cs-CZ" b="1">
              <a:latin typeface="Century Gothic" panose="020B0502020202020204" pitchFamily="34" charset="0"/>
            </a:endParaRP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4C165817-FFB2-4AF8-8915-0A55BDEE5A4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9214" y="1905000"/>
            <a:ext cx="3589337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5CA2338A-1EDA-49AF-8A5A-D0AD3C5EA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altLang="cs-CZ">
                <a:solidFill>
                  <a:srgbClr val="000066"/>
                </a:solidFill>
                <a:latin typeface="Century Gothic" panose="020B0502020202020204" pitchFamily="34" charset="0"/>
              </a:rPr>
              <a:t>Technika klasového obvazu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49F41C90-2EF8-444D-986C-2F26BD5D305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557338"/>
            <a:ext cx="4033838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Po základní obtáčce </a:t>
            </a:r>
            <a:b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</a:b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na užším místě vedeme obinadlo šikmo vzhůru </a:t>
            </a:r>
            <a:b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</a:b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a vracíme se šikmo dolů.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Další obtáčka jde výš </a:t>
            </a:r>
            <a:b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</a:b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asi o 1/3 šíře obinadla opět šikmo vzhůru.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Tak vznikají osmičky, </a:t>
            </a:r>
            <a:b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</a:b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kt. nasedají jedna </a:t>
            </a:r>
            <a:b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</a:b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na druhou.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 Na přední straně se nám opticky vytváří klas </a:t>
            </a:r>
            <a:b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</a:b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z okrajů obinadla.</a:t>
            </a: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9F5FCA6F-DBE0-4B3C-9BBA-ABDB9187E57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1539" y="2276476"/>
            <a:ext cx="4321175" cy="3744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71A2B585-F3FE-4B8A-BAF4-C188670741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altLang="cs-CZ">
                <a:solidFill>
                  <a:srgbClr val="000066"/>
                </a:solidFill>
                <a:latin typeface="Century Gothic" panose="020B0502020202020204" pitchFamily="34" charset="0"/>
              </a:rPr>
              <a:t>Klasový obvaz palce ruky</a:t>
            </a:r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1C82E402-1138-448E-B483-7F28463E6B5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2539" y="1989139"/>
            <a:ext cx="4270375" cy="4090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0F68F07C-1160-48D8-A145-41532F0B9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600">
                <a:solidFill>
                  <a:srgbClr val="000066"/>
                </a:solidFill>
                <a:latin typeface="Century Gothic" panose="020B0502020202020204" pitchFamily="34" charset="0"/>
              </a:rPr>
              <a:t>Klasový obvaz  hřebu ruky </a:t>
            </a:r>
            <a:br>
              <a:rPr lang="cs-CZ" altLang="cs-CZ" sz="3600">
                <a:solidFill>
                  <a:srgbClr val="000066"/>
                </a:solidFill>
                <a:latin typeface="Century Gothic" panose="020B0502020202020204" pitchFamily="34" charset="0"/>
              </a:rPr>
            </a:br>
            <a:r>
              <a:rPr lang="cs-CZ" altLang="cs-CZ" sz="3600">
                <a:solidFill>
                  <a:srgbClr val="000066"/>
                </a:solidFill>
                <a:latin typeface="Century Gothic" panose="020B0502020202020204" pitchFamily="34" charset="0"/>
              </a:rPr>
              <a:t>a klasový obvaz celé ruky </a:t>
            </a:r>
            <a:br>
              <a:rPr lang="cs-CZ" altLang="cs-CZ" sz="3600">
                <a:solidFill>
                  <a:srgbClr val="000066"/>
                </a:solidFill>
                <a:latin typeface="Century Gothic" panose="020B0502020202020204" pitchFamily="34" charset="0"/>
              </a:rPr>
            </a:br>
            <a:r>
              <a:rPr lang="cs-CZ" altLang="cs-CZ" sz="3600">
                <a:solidFill>
                  <a:srgbClr val="000066"/>
                </a:solidFill>
                <a:latin typeface="Century Gothic" panose="020B0502020202020204" pitchFamily="34" charset="0"/>
              </a:rPr>
              <a:t>(palec volný)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E174449C-CAAA-4821-A990-2C1E6EAE4302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1989139"/>
            <a:ext cx="3795712" cy="3946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Picture 4">
            <a:extLst>
              <a:ext uri="{FF2B5EF4-FFF2-40B4-BE49-F238E27FC236}">
                <a16:creationId xmlns:a16="http://schemas.microsoft.com/office/drawing/2014/main" id="{0613193F-A448-4F4C-B315-894423DA957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3476" y="3141663"/>
            <a:ext cx="5256213" cy="3384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EA2E30E-B9C6-4EA7-AF17-9A043AEA92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292100"/>
            <a:ext cx="8642350" cy="1384300"/>
          </a:xfrm>
        </p:spPr>
        <p:txBody>
          <a:bodyPr/>
          <a:lstStyle/>
          <a:p>
            <a:pPr algn="ctr" eaLnBrk="1" hangingPunct="1"/>
            <a:r>
              <a:rPr lang="sk-SK" altLang="cs-CZ">
                <a:solidFill>
                  <a:srgbClr val="000066"/>
                </a:solidFill>
                <a:latin typeface="Century Gothic" panose="020B0502020202020204" pitchFamily="34" charset="0"/>
              </a:rPr>
              <a:t>Obvazové materiály a typy obvaz</a:t>
            </a:r>
            <a:r>
              <a:rPr lang="en-US" altLang="cs-CZ">
                <a:solidFill>
                  <a:srgbClr val="000066"/>
                </a:solidFill>
                <a:latin typeface="Century Gothic" panose="020B0502020202020204" pitchFamily="34" charset="0"/>
              </a:rPr>
              <a:t>ů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3E14CD95-7F8F-4635-BA37-9E13FF6D14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700213"/>
            <a:ext cx="8362950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altLang="cs-CZ" sz="2000" b="1">
                <a:solidFill>
                  <a:srgbClr val="000066"/>
                </a:solidFill>
                <a:latin typeface="Century Gothic" panose="020B0502020202020204" pitchFamily="34" charset="0"/>
              </a:rPr>
              <a:t>Vlákniny a tkaniny</a:t>
            </a:r>
            <a:r>
              <a:rPr lang="sk-SK" altLang="cs-CZ" sz="200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endParaRPr lang="sk-SK" altLang="cs-CZ" sz="200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altLang="cs-CZ" sz="2000">
                <a:solidFill>
                  <a:srgbClr val="000066"/>
                </a:solidFill>
                <a:latin typeface="Arial" panose="020B0604020202020204" pitchFamily="34" charset="0"/>
              </a:rPr>
              <a:t>                          </a:t>
            </a:r>
            <a:r>
              <a:rPr lang="sk-SK" altLang="cs-CZ" sz="2000">
                <a:solidFill>
                  <a:srgbClr val="000066"/>
                </a:solidFill>
                <a:latin typeface="Century Gothic" panose="020B0502020202020204" pitchFamily="34" charset="0"/>
              </a:rPr>
              <a:t>- čištěná obvazová vata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altLang="cs-CZ" sz="2000">
                <a:solidFill>
                  <a:srgbClr val="000066"/>
                </a:solidFill>
                <a:latin typeface="Century Gothic" panose="020B0502020202020204" pitchFamily="34" charset="0"/>
              </a:rPr>
              <a:t>                           - buničitá vata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altLang="cs-CZ" sz="2000">
                <a:solidFill>
                  <a:srgbClr val="000066"/>
                </a:solidFill>
                <a:latin typeface="Century Gothic" panose="020B0502020202020204" pitchFamily="34" charset="0"/>
              </a:rPr>
              <a:t>                           - hydrofilní gáza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altLang="cs-CZ" sz="2000">
                <a:solidFill>
                  <a:srgbClr val="000066"/>
                </a:solidFill>
                <a:latin typeface="Century Gothic" panose="020B0502020202020204" pitchFamily="34" charset="0"/>
              </a:rPr>
              <a:t>                           - režné obvazové kaliko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sk-SK" altLang="cs-CZ" sz="2000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altLang="cs-CZ" sz="2000" b="1">
                <a:solidFill>
                  <a:srgbClr val="000066"/>
                </a:solidFill>
                <a:latin typeface="Century Gothic" panose="020B0502020202020204" pitchFamily="34" charset="0"/>
              </a:rPr>
              <a:t>Obinadla</a:t>
            </a:r>
            <a:endParaRPr lang="sk-SK" altLang="cs-CZ" sz="20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altLang="cs-CZ" sz="2000">
                <a:solidFill>
                  <a:srgbClr val="000066"/>
                </a:solidFill>
                <a:latin typeface="Arial" panose="020B0604020202020204" pitchFamily="34" charset="0"/>
              </a:rPr>
              <a:t>            </a:t>
            </a:r>
            <a:r>
              <a:rPr lang="sk-SK" altLang="cs-CZ" sz="2000">
                <a:solidFill>
                  <a:srgbClr val="000066"/>
                </a:solidFill>
                <a:latin typeface="Century Gothic" panose="020B0502020202020204" pitchFamily="34" charset="0"/>
              </a:rPr>
              <a:t> - hydrofilní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altLang="cs-CZ" sz="2000">
                <a:solidFill>
                  <a:srgbClr val="000066"/>
                </a:solidFill>
                <a:latin typeface="Century Gothic" panose="020B0502020202020204" pitchFamily="34" charset="0"/>
              </a:rPr>
              <a:t>             - škrobená obinadla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altLang="cs-CZ" sz="2000">
                <a:solidFill>
                  <a:srgbClr val="000066"/>
                </a:solidFill>
                <a:latin typeface="Century Gothic" panose="020B0502020202020204" pitchFamily="34" charset="0"/>
              </a:rPr>
              <a:t>             - zinkoklihová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altLang="cs-CZ" sz="2000">
                <a:solidFill>
                  <a:srgbClr val="000066"/>
                </a:solidFill>
                <a:latin typeface="Century Gothic" panose="020B0502020202020204" pitchFamily="34" charset="0"/>
              </a:rPr>
              <a:t>             - sádrová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altLang="cs-CZ" sz="2000">
                <a:solidFill>
                  <a:srgbClr val="000066"/>
                </a:solidFill>
                <a:latin typeface="Century Gothic" panose="020B0502020202020204" pitchFamily="34" charset="0"/>
              </a:rPr>
              <a:t>             - hadicová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altLang="cs-CZ" sz="2000">
                <a:solidFill>
                  <a:srgbClr val="000066"/>
                </a:solidFill>
                <a:latin typeface="Century Gothic" panose="020B0502020202020204" pitchFamily="34" charset="0"/>
              </a:rPr>
              <a:t>             - hotové sterilní obvazy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sk-SK" altLang="cs-CZ" sz="2000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altLang="cs-CZ" sz="2000" b="1">
                <a:solidFill>
                  <a:srgbClr val="000066"/>
                </a:solidFill>
                <a:latin typeface="Century Gothic" panose="020B0502020202020204" pitchFamily="34" charset="0"/>
              </a:rPr>
              <a:t>Zvláštní druhy</a:t>
            </a:r>
            <a:r>
              <a:rPr lang="sk-SK" altLang="cs-CZ" sz="2000">
                <a:solidFill>
                  <a:srgbClr val="000066"/>
                </a:solidFill>
                <a:latin typeface="Century Gothic" panose="020B0502020202020204" pitchFamily="34" charset="0"/>
              </a:rPr>
              <a:t> – kaučukové náplasti a rychloobvazy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cs-CZ" sz="200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6722D81-BEF8-4D21-9C24-25C9976638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476250"/>
            <a:ext cx="8229600" cy="1384300"/>
          </a:xfrm>
        </p:spPr>
        <p:txBody>
          <a:bodyPr/>
          <a:lstStyle/>
          <a:p>
            <a:pPr algn="ctr" eaLnBrk="1" hangingPunct="1"/>
            <a:r>
              <a:rPr lang="cs-CZ" altLang="cs-CZ">
                <a:solidFill>
                  <a:srgbClr val="000066"/>
                </a:solidFill>
                <a:latin typeface="Century Gothic" panose="020B0502020202020204" pitchFamily="34" charset="0"/>
              </a:rPr>
              <a:t>Klasový (osmičkový, želvový) obvaz kotníku a klasový (vzestupný) obvaz ramene</a:t>
            </a:r>
          </a:p>
        </p:txBody>
      </p:sp>
      <p:pic>
        <p:nvPicPr>
          <p:cNvPr id="31747" name="Picture 4">
            <a:extLst>
              <a:ext uri="{FF2B5EF4-FFF2-40B4-BE49-F238E27FC236}">
                <a16:creationId xmlns:a16="http://schemas.microsoft.com/office/drawing/2014/main" id="{169D8C84-D720-447D-B40B-CF37518A1816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0100" y="2781301"/>
            <a:ext cx="4248150" cy="3827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8" name="Picture 6">
            <a:extLst>
              <a:ext uri="{FF2B5EF4-FFF2-40B4-BE49-F238E27FC236}">
                <a16:creationId xmlns:a16="http://schemas.microsoft.com/office/drawing/2014/main" id="{BE21B51C-4052-40CA-A793-ACAADE42DDC2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3" y="2276476"/>
            <a:ext cx="4038600" cy="3878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C74715B-6583-4015-A90A-7A02666E13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333375"/>
            <a:ext cx="8229600" cy="1384300"/>
          </a:xfrm>
        </p:spPr>
        <p:txBody>
          <a:bodyPr/>
          <a:lstStyle/>
          <a:p>
            <a:pPr algn="ctr" eaLnBrk="1" hangingPunct="1"/>
            <a:r>
              <a:rPr lang="cs-CZ" altLang="cs-CZ">
                <a:solidFill>
                  <a:srgbClr val="000066"/>
                </a:solidFill>
                <a:latin typeface="Century Gothic" panose="020B0502020202020204" pitchFamily="34" charset="0"/>
              </a:rPr>
              <a:t>Sbíhavý a rozbíhavý obvaz lokte</a:t>
            </a: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083CEE88-3D22-4BF3-AF2D-4056029E075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74826" y="1484314"/>
            <a:ext cx="4392613" cy="51133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  <a:defRPr/>
            </a:pP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Sbíhavý obvaz lokte: zákl.</a:t>
            </a:r>
            <a:r>
              <a:rPr lang="cs-CZ" altLang="cs-CZ" sz="240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obtáčka pod loktem, poté osmičkové túry, které se kříží v loketní jamce. Ukončujeme </a:t>
            </a:r>
            <a:b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</a:b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přes loket.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  <a:defRPr/>
            </a:pP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Rozbíhavý obvaz lokte: zákl.</a:t>
            </a:r>
            <a:r>
              <a:rPr lang="cs-CZ" altLang="cs-CZ" sz="240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obtáčka přes loket, poté osmičkové túry, které se kříží v loketní jamce a vzdalují </a:t>
            </a:r>
            <a:b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</a:b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se od lokte.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  <a:defRPr/>
            </a:pP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Ukončujeme nad loktem.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  <a:defRPr/>
            </a:pP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Je pevnější a spolehlivější</a:t>
            </a:r>
            <a:r>
              <a:rPr lang="cs-CZ" altLang="cs-CZ" sz="2400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cs-CZ" altLang="cs-CZ" sz="2400" b="1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b="1">
              <a:latin typeface="Century Gothic" panose="020B0502020202020204" pitchFamily="34" charset="0"/>
            </a:endParaRPr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076B9796-A21D-48AA-8312-72980A678E7B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0100" y="1916113"/>
            <a:ext cx="4572000" cy="3744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540D06C-BD02-4F4B-984C-DCE68379C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>
                <a:solidFill>
                  <a:srgbClr val="000066"/>
                </a:solidFill>
                <a:effectLst/>
                <a:latin typeface="Century Gothic" panose="020B0502020202020204" pitchFamily="34" charset="0"/>
              </a:rPr>
              <a:t>Obvaz celé horní končetiny</a:t>
            </a:r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0843E735-E858-4A00-9993-CB43A6B9AAC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2175" y="1905000"/>
            <a:ext cx="36703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6" name="Rectangle 4">
            <a:extLst>
              <a:ext uri="{FF2B5EF4-FFF2-40B4-BE49-F238E27FC236}">
                <a16:creationId xmlns:a16="http://schemas.microsoft.com/office/drawing/2014/main" id="{295AB1CE-840A-4E02-B33F-9E10BAE7424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67439" y="2060575"/>
            <a:ext cx="4033837" cy="4114800"/>
          </a:xfrm>
          <a:ln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buSzPct val="80000"/>
            </a:pPr>
            <a:r>
              <a:rPr lang="cs-CZ" altLang="cs-CZ" sz="2400" b="1">
                <a:solidFill>
                  <a:srgbClr val="000066"/>
                </a:solidFill>
                <a:latin typeface="Century Gothic" panose="020B0502020202020204" pitchFamily="34" charset="0"/>
              </a:rPr>
              <a:t>Skládá se:</a:t>
            </a:r>
          </a:p>
          <a:p>
            <a:pPr marL="533400" indent="-533400">
              <a:lnSpc>
                <a:spcPct val="90000"/>
              </a:lnSpc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</a:pP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klas.obvaz hřbetu ruky </a:t>
            </a:r>
          </a:p>
          <a:p>
            <a:pPr marL="533400" indent="-533400">
              <a:lnSpc>
                <a:spcPct val="90000"/>
              </a:lnSpc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</a:pP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hoblinový obvaz zápěstí</a:t>
            </a:r>
          </a:p>
          <a:p>
            <a:pPr marL="533400" indent="-533400">
              <a:lnSpc>
                <a:spcPct val="90000"/>
              </a:lnSpc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</a:pP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klasový obvaz předloktí</a:t>
            </a:r>
          </a:p>
          <a:p>
            <a:pPr marL="533400" indent="-533400">
              <a:lnSpc>
                <a:spcPct val="90000"/>
              </a:lnSpc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</a:pP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obvaz lokte rozbíhavý</a:t>
            </a:r>
          </a:p>
          <a:p>
            <a:pPr marL="533400" indent="-533400">
              <a:lnSpc>
                <a:spcPct val="90000"/>
              </a:lnSpc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</a:pP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hoblinový obvaz paže</a:t>
            </a:r>
          </a:p>
          <a:p>
            <a:pPr marL="533400" indent="-533400">
              <a:lnSpc>
                <a:spcPct val="90000"/>
              </a:lnSpc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</a:pP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obvaz ramene vzestupný, klasový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FCCDFF93-0DD0-44AA-878D-E747289B1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>
                <a:solidFill>
                  <a:srgbClr val="000066"/>
                </a:solidFill>
                <a:effectLst/>
                <a:latin typeface="Century Gothic" panose="020B0502020202020204" pitchFamily="34" charset="0"/>
              </a:rPr>
              <a:t>Obvaz celé dolní končetiny</a:t>
            </a:r>
          </a:p>
        </p:txBody>
      </p:sp>
      <p:pic>
        <p:nvPicPr>
          <p:cNvPr id="34819" name="Picture 3">
            <a:extLst>
              <a:ext uri="{FF2B5EF4-FFF2-40B4-BE49-F238E27FC236}">
                <a16:creationId xmlns:a16="http://schemas.microsoft.com/office/drawing/2014/main" id="{9DE428C6-3CE7-4E38-A2DA-1EF40EB7A112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9" y="1773238"/>
            <a:ext cx="37179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24" name="Rectangle 4">
            <a:extLst>
              <a:ext uri="{FF2B5EF4-FFF2-40B4-BE49-F238E27FC236}">
                <a16:creationId xmlns:a16="http://schemas.microsoft.com/office/drawing/2014/main" id="{7DCE2343-0380-42AA-A36D-5FF53A98AB9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6964" y="1905000"/>
            <a:ext cx="4033837" cy="41148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SzPct val="80000"/>
              <a:defRPr/>
            </a:pPr>
            <a:r>
              <a:rPr lang="cs-CZ" altLang="cs-CZ" sz="2400" b="1">
                <a:solidFill>
                  <a:srgbClr val="000066"/>
                </a:solidFill>
                <a:latin typeface="Century Gothic" panose="020B0502020202020204" pitchFamily="34" charset="0"/>
              </a:rPr>
              <a:t>Skládá se z:</a:t>
            </a:r>
          </a:p>
          <a:p>
            <a:pPr marL="533400" indent="-533400">
              <a:lnSpc>
                <a:spcPct val="80000"/>
              </a:lnSpc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klasový obvaz nártu vzestupný</a:t>
            </a:r>
          </a:p>
          <a:p>
            <a:pPr marL="533400" indent="-533400">
              <a:lnSpc>
                <a:spcPct val="80000"/>
              </a:lnSpc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klasový (osmičkový, želvový) obvaz kotníku</a:t>
            </a:r>
          </a:p>
          <a:p>
            <a:pPr marL="533400" indent="-533400">
              <a:lnSpc>
                <a:spcPct val="80000"/>
              </a:lnSpc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klasový obvaz bérce</a:t>
            </a:r>
          </a:p>
          <a:p>
            <a:pPr marL="533400" indent="-533400">
              <a:lnSpc>
                <a:spcPct val="80000"/>
              </a:lnSpc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obvaz kolene rozbíhavý</a:t>
            </a:r>
          </a:p>
          <a:p>
            <a:pPr marL="533400" indent="-533400">
              <a:lnSpc>
                <a:spcPct val="80000"/>
              </a:lnSpc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klasový obvaz stehna</a:t>
            </a:r>
          </a:p>
          <a:p>
            <a:pPr marL="533400" indent="-533400">
              <a:lnSpc>
                <a:spcPct val="80000"/>
              </a:lnSpc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obvaz kyčle klasový vzestupný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endParaRPr lang="cs-CZ" altLang="cs-CZ" sz="2400" b="1">
              <a:solidFill>
                <a:srgbClr val="0000CC"/>
              </a:solidFill>
              <a:latin typeface="Century Gothic" panose="020B0502020202020204" pitchFamily="34" charset="0"/>
            </a:endParaRP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endParaRPr lang="cs-CZ" altLang="cs-CZ" sz="2400" b="1">
              <a:solidFill>
                <a:srgbClr val="0000CC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69E9BE0-4E1A-4255-A2F0-3DB3F7BE39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>
                <a:solidFill>
                  <a:srgbClr val="000066"/>
                </a:solidFill>
                <a:effectLst/>
                <a:latin typeface="Century Gothic" panose="020B0502020202020204" pitchFamily="34" charset="0"/>
              </a:rPr>
              <a:t>Prakový obvaz nosu a brady</a:t>
            </a:r>
          </a:p>
        </p:txBody>
      </p:sp>
      <p:pic>
        <p:nvPicPr>
          <p:cNvPr id="35843" name="Picture 3">
            <a:extLst>
              <a:ext uri="{FF2B5EF4-FFF2-40B4-BE49-F238E27FC236}">
                <a16:creationId xmlns:a16="http://schemas.microsoft.com/office/drawing/2014/main" id="{B24A5CE3-331F-4A1D-81B7-EBE754C7E5A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4114" y="1700214"/>
            <a:ext cx="3355975" cy="3444875"/>
          </a:xfrm>
        </p:spPr>
      </p:pic>
      <p:pic>
        <p:nvPicPr>
          <p:cNvPr id="35844" name="Picture 4">
            <a:extLst>
              <a:ext uri="{FF2B5EF4-FFF2-40B4-BE49-F238E27FC236}">
                <a16:creationId xmlns:a16="http://schemas.microsoft.com/office/drawing/2014/main" id="{FD91341A-B5E4-40DF-9A5A-DCD1538654E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1900" y="2708275"/>
            <a:ext cx="3340100" cy="3448050"/>
          </a:xfrm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E5C6F19-7D71-49ED-8AD5-4F859A80C4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>
                <a:solidFill>
                  <a:srgbClr val="000066"/>
                </a:solidFill>
                <a:effectLst/>
                <a:latin typeface="Century Gothic" panose="020B0502020202020204" pitchFamily="34" charset="0"/>
              </a:rPr>
              <a:t>Dlahy v PP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8F49B32E-0D8A-4C2F-8476-6770D78DEC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28776"/>
            <a:ext cx="8229600" cy="48244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Dřevěné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endParaRPr lang="cs-CZ" altLang="cs-CZ" sz="2400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Drátěné = Krammerovy dlahy = kovové žebříčky různých šířek a délek, tvarovatelné, před použitím je obalujeme obvazovým materiálem </a:t>
            </a:r>
            <a:b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</a:b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nebo improvizovaně (novinami).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endParaRPr lang="cs-CZ" altLang="cs-CZ" sz="2400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Improvizované dlahy – větve, vařečka, koště, deštník, oděv stočený do roličky...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endParaRPr lang="cs-CZ" altLang="cs-CZ" sz="2400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Vakuové dlahy (záchranáři), nafukovací dlahy </a:t>
            </a:r>
            <a:b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</a:b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– nemusí se snímat </a:t>
            </a:r>
            <a:b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</a:b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při rtg. 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1803576-0AB5-4612-882F-07888CFBB6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>
                <a:solidFill>
                  <a:srgbClr val="000066"/>
                </a:solidFill>
                <a:effectLst/>
                <a:latin typeface="Century Gothic" panose="020B0502020202020204" pitchFamily="34" charset="0"/>
              </a:rPr>
              <a:t>Zásady přikládání dlah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A18018A-5B2A-44C7-A020-05E2BD3269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628775"/>
            <a:ext cx="8229600" cy="4548188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rgbClr val="0000CC"/>
              </a:buClr>
              <a:buBlip>
                <a:blip r:embed="rId2"/>
              </a:buBlip>
            </a:pP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dlahu před přiložením vždy obalíme – vatou, obinadlem, měkkou látkou</a:t>
            </a:r>
          </a:p>
          <a:p>
            <a:pPr marL="609600" indent="-609600">
              <a:lnSpc>
                <a:spcPct val="90000"/>
              </a:lnSpc>
              <a:buClr>
                <a:srgbClr val="0000CC"/>
              </a:buClr>
              <a:buBlip>
                <a:blip r:embed="rId2"/>
              </a:buBlip>
            </a:pPr>
            <a:endParaRPr lang="cs-CZ" altLang="cs-CZ" sz="2400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pPr marL="609600" indent="-609600">
              <a:lnSpc>
                <a:spcPct val="90000"/>
              </a:lnSpc>
              <a:buClr>
                <a:srgbClr val="0000CC"/>
              </a:buClr>
              <a:buBlip>
                <a:blip r:embed="rId2"/>
              </a:buBlip>
            </a:pP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zraněného nesvlékáme a dlahy přikládáme přes oděv</a:t>
            </a:r>
          </a:p>
          <a:p>
            <a:pPr marL="609600" indent="-609600">
              <a:lnSpc>
                <a:spcPct val="90000"/>
              </a:lnSpc>
              <a:buClr>
                <a:srgbClr val="0000CC"/>
              </a:buClr>
              <a:buBlip>
                <a:blip r:embed="rId2"/>
              </a:buBlip>
            </a:pPr>
            <a:endParaRPr lang="cs-CZ" altLang="cs-CZ" sz="2400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pPr marL="609600" indent="-609600">
              <a:lnSpc>
                <a:spcPct val="90000"/>
              </a:lnSpc>
              <a:buClr>
                <a:srgbClr val="0000CC"/>
              </a:buClr>
              <a:buBlip>
                <a:blip r:embed="rId2"/>
              </a:buBlip>
            </a:pP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dlahy formujeme podle zdravé končetiny</a:t>
            </a:r>
          </a:p>
          <a:p>
            <a:pPr marL="609600" indent="-609600">
              <a:lnSpc>
                <a:spcPct val="90000"/>
              </a:lnSpc>
              <a:buClr>
                <a:srgbClr val="0000CC"/>
              </a:buClr>
              <a:buBlip>
                <a:blip r:embed="rId2"/>
              </a:buBlip>
            </a:pPr>
            <a:endParaRPr lang="cs-CZ" altLang="cs-CZ" sz="2400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pPr marL="609600" indent="-609600">
              <a:lnSpc>
                <a:spcPct val="90000"/>
              </a:lnSpc>
              <a:buClr>
                <a:srgbClr val="0000CC"/>
              </a:buClr>
              <a:buBlip>
                <a:blip r:embed="rId2"/>
              </a:buBlip>
            </a:pP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 dlaha musí znehybnit celou poraněnou část (kloub nad a pod zlomeninou)</a:t>
            </a:r>
          </a:p>
          <a:p>
            <a:pPr marL="609600" indent="-609600">
              <a:lnSpc>
                <a:spcPct val="90000"/>
              </a:lnSpc>
              <a:buClr>
                <a:srgbClr val="0000CC"/>
              </a:buClr>
              <a:buBlip>
                <a:blip r:embed="rId2"/>
              </a:buBlip>
            </a:pPr>
            <a:endParaRPr lang="cs-CZ" altLang="cs-CZ" sz="2400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pPr marL="609600" indent="-609600">
              <a:lnSpc>
                <a:spcPct val="90000"/>
              </a:lnSpc>
              <a:buClr>
                <a:srgbClr val="0000CC"/>
              </a:buClr>
              <a:buBlip>
                <a:blip r:embed="rId2"/>
              </a:buBlip>
            </a:pP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dlahu vypodložíme v místech tlaku na kůži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4E529674-EBBE-4D69-AB6D-4CFD323CA698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2286000" y="762000"/>
            <a:ext cx="79248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3600" dirty="0">
                <a:solidFill>
                  <a:srgbClr val="000066"/>
                </a:solidFill>
                <a:latin typeface="Century Gothic" panose="020B0502020202020204" pitchFamily="34" charset="0"/>
              </a:rPr>
              <a:t>Použití jednotlivých druhů autolékárniček  a motolékárniček</a:t>
            </a:r>
            <a:br>
              <a:rPr lang="cs-CZ" altLang="cs-CZ" sz="3200" dirty="0">
                <a:solidFill>
                  <a:srgbClr val="0000CC"/>
                </a:solidFill>
                <a:latin typeface="Century Gothic" panose="020B0502020202020204" pitchFamily="34" charset="0"/>
              </a:rPr>
            </a:br>
            <a:endParaRPr lang="cs-CZ" altLang="cs-CZ" sz="3200" dirty="0">
              <a:solidFill>
                <a:srgbClr val="0000C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8915" name="Picture 3">
            <a:extLst>
              <a:ext uri="{FF2B5EF4-FFF2-40B4-BE49-F238E27FC236}">
                <a16:creationId xmlns:a16="http://schemas.microsoft.com/office/drawing/2014/main" id="{BB298793-214F-4C10-A354-0DB55DCC9193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1" y="3573464"/>
            <a:ext cx="2233613" cy="2401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6" name="Picture 4">
            <a:extLst>
              <a:ext uri="{FF2B5EF4-FFF2-40B4-BE49-F238E27FC236}">
                <a16:creationId xmlns:a16="http://schemas.microsoft.com/office/drawing/2014/main" id="{F8F1F130-4CCA-4916-A653-BAF87E798B4F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3976" y="2636838"/>
            <a:ext cx="2233613" cy="2703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7" name="Picture 5">
            <a:extLst>
              <a:ext uri="{FF2B5EF4-FFF2-40B4-BE49-F238E27FC236}">
                <a16:creationId xmlns:a16="http://schemas.microsoft.com/office/drawing/2014/main" id="{0796DCB4-E817-4AEC-AFBA-DE9B9DFC7483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9" y="3644900"/>
            <a:ext cx="2003425" cy="2305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8" name="Picture 6">
            <a:extLst>
              <a:ext uri="{FF2B5EF4-FFF2-40B4-BE49-F238E27FC236}">
                <a16:creationId xmlns:a16="http://schemas.microsoft.com/office/drawing/2014/main" id="{8FBC9A68-72DB-40CD-83E4-FB8CDE74FD44}"/>
              </a:ext>
            </a:extLst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12125" y="2565401"/>
            <a:ext cx="2038350" cy="244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EE58205A-E98B-4F1A-BAD2-A9EDCDB577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762000"/>
            <a:ext cx="79248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3600">
                <a:solidFill>
                  <a:srgbClr val="000066"/>
                </a:solidFill>
                <a:latin typeface="Century Gothic" panose="020B0502020202020204" pitchFamily="34" charset="0"/>
              </a:rPr>
              <a:t>Použití jednotlivých druhů autolékárniček  a motolékárniček</a:t>
            </a:r>
            <a:br>
              <a:rPr lang="cs-CZ" altLang="cs-CZ" sz="3200">
                <a:solidFill>
                  <a:schemeClr val="hlink"/>
                </a:solidFill>
                <a:latin typeface="Century Gothic" panose="020B0502020202020204" pitchFamily="34" charset="0"/>
              </a:rPr>
            </a:br>
            <a:endParaRPr lang="cs-CZ" altLang="cs-CZ" sz="3200">
              <a:solidFill>
                <a:schemeClr val="hlink"/>
              </a:solidFill>
              <a:latin typeface="Century Gothic" panose="020B0502020202020204" pitchFamily="34" charset="0"/>
            </a:endParaRPr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AFA4FE72-F350-401B-8C6C-1CC91A88E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8" y="1989138"/>
            <a:ext cx="8229600" cy="39608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sk-SK" altLang="cs-CZ" sz="2000" dirty="0">
                <a:solidFill>
                  <a:srgbClr val="002060"/>
                </a:solidFill>
              </a:rPr>
              <a:t> </a:t>
            </a:r>
            <a:r>
              <a:rPr lang="cs-CZ" sz="2400" b="1" dirty="0">
                <a:solidFill>
                  <a:srgbClr val="002060"/>
                </a:solidFill>
              </a:rPr>
              <a:t>Povinná výbava motorových a přípojných vozidel</a:t>
            </a:r>
            <a:r>
              <a:rPr lang="cs-CZ" sz="2400" dirty="0">
                <a:solidFill>
                  <a:srgbClr val="002060"/>
                </a:solidFill>
              </a:rPr>
              <a:t> při provozu na pozemních komunikacích je upravena </a:t>
            </a:r>
            <a:r>
              <a:rPr lang="cs-CZ" sz="2400" b="1" dirty="0">
                <a:solidFill>
                  <a:srgbClr val="002060"/>
                </a:solidFill>
              </a:rPr>
              <a:t>§ 32 vyhlášky Ministerstva dopravy a spojů č. 341/2002 Sb.</a:t>
            </a:r>
            <a:r>
              <a:rPr lang="cs-CZ" sz="2400" dirty="0">
                <a:solidFill>
                  <a:srgbClr val="002060"/>
                </a:solidFill>
              </a:rPr>
              <a:t>, o schvalování technické způsobilosti a o technických podmínkách provozu vozidel na pozemních komunikacích, ve znění pozdějších předpisů, který byl </a:t>
            </a:r>
            <a:r>
              <a:rPr lang="cs-CZ" sz="2400" b="1" dirty="0">
                <a:solidFill>
                  <a:srgbClr val="002060"/>
                </a:solidFill>
              </a:rPr>
              <a:t>novelizován vyhláškou 283/2009 Sb., která je účinná od 15.9.2009 </a:t>
            </a:r>
            <a:endParaRPr lang="cs-CZ" altLang="cs-CZ" sz="2000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cs-CZ" altLang="cs-CZ" sz="2000" dirty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9DC00E89-8596-49CB-B2D7-A5E1D4F71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5737375"/>
            <a:ext cx="6337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cs-CZ">
                <a:solidFill>
                  <a:schemeClr val="bg2"/>
                </a:solidFill>
              </a:rPr>
              <a:t>.</a:t>
            </a:r>
            <a:r>
              <a:rPr lang="en-US" altLang="cs-CZ"/>
              <a:t> 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4C821263-424E-4192-943F-14EFC035CC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333376"/>
            <a:ext cx="7924800" cy="2303463"/>
          </a:xfrm>
        </p:spPr>
        <p:txBody>
          <a:bodyPr/>
          <a:lstStyle/>
          <a:p>
            <a:pPr algn="ctr" eaLnBrk="1" hangingPunct="1"/>
            <a:r>
              <a:rPr lang="cs-CZ" altLang="cs-CZ" sz="3600" dirty="0">
                <a:solidFill>
                  <a:srgbClr val="000066"/>
                </a:solidFill>
                <a:latin typeface="Century Gothic" panose="020B0502020202020204" pitchFamily="34" charset="0"/>
              </a:rPr>
              <a:t>Použití jednotlivých druhů autolékárniček</a:t>
            </a:r>
            <a:br>
              <a:rPr lang="cs-CZ" altLang="cs-CZ" dirty="0">
                <a:solidFill>
                  <a:schemeClr val="bg2"/>
                </a:solidFill>
                <a:latin typeface="Century Gothic" panose="020B0502020202020204" pitchFamily="34" charset="0"/>
              </a:rPr>
            </a:br>
            <a:endParaRPr lang="cs-CZ" altLang="cs-CZ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857FFC96-552A-4455-97F7-3F4743EC23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8" y="2276475"/>
            <a:ext cx="82296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a)  vozidla pro hromadnou přepravu osob s </a:t>
            </a:r>
            <a:r>
              <a:rPr lang="cs-CZ" altLang="cs-CZ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obsaditelností</a:t>
            </a:r>
            <a:r>
              <a:rPr lang="cs-CZ" altLang="cs-CZ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více než 80 cestujících velikost III</a:t>
            </a:r>
          </a:p>
          <a:p>
            <a:pPr eaLnBrk="1" hangingPunct="1">
              <a:buFontTx/>
              <a:buNone/>
            </a:pPr>
            <a:endParaRPr lang="cs-CZ" altLang="cs-CZ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</a:pPr>
            <a:r>
              <a:rPr lang="cs-CZ" altLang="cs-CZ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b)  vozidla pro hromadnou přepravu osob s </a:t>
            </a:r>
            <a:r>
              <a:rPr lang="cs-CZ" altLang="cs-CZ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obsaditelností</a:t>
            </a:r>
            <a:r>
              <a:rPr lang="cs-CZ" altLang="cs-CZ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do 80 cestujících včetně velikost II</a:t>
            </a:r>
          </a:p>
          <a:p>
            <a:pPr eaLnBrk="1" hangingPunct="1">
              <a:buFontTx/>
              <a:buNone/>
            </a:pPr>
            <a:endParaRPr lang="cs-CZ" altLang="cs-CZ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</a:pPr>
            <a:r>
              <a:rPr lang="cs-CZ" altLang="cs-CZ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c)  ostatní motorová vozidla s nejméně čtyřmi koly velikost I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>
            <a:extLst>
              <a:ext uri="{FF2B5EF4-FFF2-40B4-BE49-F238E27FC236}">
                <a16:creationId xmlns:a16="http://schemas.microsoft.com/office/drawing/2014/main" id="{7AEF5FB1-41E2-4199-A4D3-C59C9B0F27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>
                <a:solidFill>
                  <a:srgbClr val="000066"/>
                </a:solidFill>
                <a:effectLst/>
                <a:latin typeface="Century Gothic" panose="020B0502020202020204" pitchFamily="34" charset="0"/>
              </a:rPr>
              <a:t>Účel obvazu</a:t>
            </a:r>
            <a:endParaRPr lang="en-US" altLang="cs-CZ" b="1">
              <a:solidFill>
                <a:srgbClr val="000066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13674" name="Rectangle 10">
            <a:extLst>
              <a:ext uri="{FF2B5EF4-FFF2-40B4-BE49-F238E27FC236}">
                <a16:creationId xmlns:a16="http://schemas.microsoft.com/office/drawing/2014/main" id="{8E543AF4-0665-4E4C-90F2-EFC2495BCEA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981201" y="1905000"/>
            <a:ext cx="7427913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altLang="cs-CZ">
                <a:solidFill>
                  <a:srgbClr val="000066"/>
                </a:solidFill>
              </a:rPr>
              <a:t>1. zastavit krvácení</a:t>
            </a:r>
          </a:p>
          <a:p>
            <a:pPr eaLnBrk="1" hangingPunct="1">
              <a:buFontTx/>
              <a:buNone/>
              <a:defRPr/>
            </a:pPr>
            <a:r>
              <a:rPr lang="cs-CZ" altLang="cs-CZ">
                <a:solidFill>
                  <a:srgbClr val="000066"/>
                </a:solidFill>
              </a:rPr>
              <a:t>2. upevnit sterilní krytí rány</a:t>
            </a:r>
          </a:p>
          <a:p>
            <a:pPr eaLnBrk="1" hangingPunct="1">
              <a:buFontTx/>
              <a:buNone/>
              <a:defRPr/>
            </a:pPr>
            <a:r>
              <a:rPr lang="cs-CZ" altLang="cs-CZ">
                <a:solidFill>
                  <a:srgbClr val="000066"/>
                </a:solidFill>
              </a:rPr>
              <a:t>3. odsávat výměšky rány</a:t>
            </a:r>
          </a:p>
          <a:p>
            <a:pPr eaLnBrk="1" hangingPunct="1">
              <a:buFontTx/>
              <a:buNone/>
              <a:defRPr/>
            </a:pPr>
            <a:r>
              <a:rPr lang="cs-CZ" altLang="cs-CZ">
                <a:solidFill>
                  <a:srgbClr val="000066"/>
                </a:solidFill>
              </a:rPr>
              <a:t>4. chránit ránu před druhotnou infekcí</a:t>
            </a:r>
          </a:p>
          <a:p>
            <a:pPr eaLnBrk="1" hangingPunct="1">
              <a:buFontTx/>
              <a:buNone/>
              <a:defRPr/>
            </a:pPr>
            <a:r>
              <a:rPr lang="cs-CZ" altLang="cs-CZ">
                <a:solidFill>
                  <a:srgbClr val="000066"/>
                </a:solidFill>
              </a:rPr>
              <a:t>5. vzduchotěsně uzavřít ránu</a:t>
            </a:r>
          </a:p>
          <a:p>
            <a:pPr eaLnBrk="1" hangingPunct="1">
              <a:buFontTx/>
              <a:buNone/>
              <a:defRPr/>
            </a:pPr>
            <a:r>
              <a:rPr lang="cs-CZ" altLang="cs-CZ">
                <a:solidFill>
                  <a:srgbClr val="000066"/>
                </a:solidFill>
              </a:rPr>
              <a:t>6. znehybnit zraněnou část těla</a:t>
            </a:r>
          </a:p>
          <a:p>
            <a:pPr eaLnBrk="1" hangingPunct="1">
              <a:buFontTx/>
              <a:buNone/>
              <a:defRPr/>
            </a:pPr>
            <a:r>
              <a:rPr lang="cs-CZ" altLang="cs-CZ">
                <a:solidFill>
                  <a:srgbClr val="000066"/>
                </a:solidFill>
              </a:rPr>
              <a:t>7. připevnit k poraněné části obkladovou látku</a:t>
            </a:r>
            <a:endParaRPr lang="en-US" altLang="cs-CZ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3F81DF11-36F4-4B7A-A808-CEBD3EB368DB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9650" y="188914"/>
            <a:ext cx="7632700" cy="6453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8260325F-052D-4481-938A-CAF5FB2948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altLang="cs-CZ" dirty="0">
                <a:solidFill>
                  <a:srgbClr val="002060"/>
                </a:solidFill>
                <a:latin typeface="Century Gothic" panose="020B0502020202020204" pitchFamily="34" charset="0"/>
              </a:rPr>
              <a:t>Děkuji</a:t>
            </a:r>
            <a:r>
              <a:rPr lang="cs-CZ" altLang="cs-CZ" dirty="0">
                <a:solidFill>
                  <a:schemeClr val="bg2"/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dirty="0">
                <a:solidFill>
                  <a:srgbClr val="002060"/>
                </a:solidFill>
                <a:latin typeface="Century Gothic" panose="020B0502020202020204" pitchFamily="34" charset="0"/>
              </a:rPr>
              <a:t>za pozornost</a:t>
            </a:r>
          </a:p>
        </p:txBody>
      </p:sp>
      <p:pic>
        <p:nvPicPr>
          <p:cNvPr id="43011" name="Picture 5">
            <a:extLst>
              <a:ext uri="{FF2B5EF4-FFF2-40B4-BE49-F238E27FC236}">
                <a16:creationId xmlns:a16="http://schemas.microsoft.com/office/drawing/2014/main" id="{2943B6C7-26FB-4098-8034-0360C5538EE0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5775" y="2349500"/>
            <a:ext cx="3384550" cy="3157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B10932D7-0D6F-48EF-AE4B-8725CDCFA2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353" y="574424"/>
            <a:ext cx="10753200" cy="451576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rgbClr val="002060"/>
                </a:solidFill>
              </a:rPr>
              <a:t>Pravidlo 3 ú</a:t>
            </a:r>
          </a:p>
        </p:txBody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58B6659D-93C6-41FE-8EB7-4FEAAE3497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rgbClr val="002060"/>
                </a:solidFill>
              </a:rPr>
              <a:t>Účelnost</a:t>
            </a:r>
          </a:p>
          <a:p>
            <a:pPr eaLnBrk="1" hangingPunct="1">
              <a:buFontTx/>
              <a:buNone/>
              <a:defRPr/>
            </a:pPr>
            <a:endParaRPr lang="cs-CZ" altLang="cs-CZ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cs-CZ" altLang="cs-CZ" dirty="0">
                <a:solidFill>
                  <a:srgbClr val="002060"/>
                </a:solidFill>
              </a:rPr>
              <a:t>Úpravnost</a:t>
            </a:r>
          </a:p>
          <a:p>
            <a:pPr eaLnBrk="1" hangingPunct="1">
              <a:buFontTx/>
              <a:buNone/>
              <a:defRPr/>
            </a:pPr>
            <a:endParaRPr lang="cs-CZ" altLang="cs-CZ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cs-CZ" altLang="cs-CZ" dirty="0">
                <a:solidFill>
                  <a:srgbClr val="002060"/>
                </a:solidFill>
              </a:rPr>
              <a:t>Úhlednost</a:t>
            </a:r>
          </a:p>
          <a:p>
            <a:pPr eaLnBrk="1" hangingPunct="1">
              <a:buFontTx/>
              <a:buNone/>
              <a:defRPr/>
            </a:pPr>
            <a:endParaRPr lang="cs-CZ" altLang="cs-CZ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79153B73-CFC0-4822-B247-1F931FDCD2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850" y="549276"/>
            <a:ext cx="8362950" cy="936625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>
                <a:solidFill>
                  <a:srgbClr val="000066"/>
                </a:solidFill>
                <a:latin typeface="Century Gothic" panose="020B0502020202020204" pitchFamily="34" charset="0"/>
              </a:rPr>
              <a:t>Dělení obvazů podle účelu</a:t>
            </a:r>
            <a:br>
              <a:rPr lang="cs-CZ" altLang="cs-CZ" sz="3600">
                <a:solidFill>
                  <a:srgbClr val="0000CC"/>
                </a:solidFill>
                <a:latin typeface="Century Gothic" panose="020B0502020202020204" pitchFamily="34" charset="0"/>
              </a:rPr>
            </a:br>
            <a:endParaRPr lang="en-US" altLang="cs-CZ" sz="3600">
              <a:solidFill>
                <a:srgbClr val="0000CC"/>
              </a:solidFill>
              <a:latin typeface="Century Gothic" panose="020B0502020202020204" pitchFamily="34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3BCFC66-12DC-4F42-910E-25BA7D3170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8" y="1484314"/>
            <a:ext cx="8229600" cy="4751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cs-CZ" altLang="cs-CZ" sz="2400" b="1">
                <a:solidFill>
                  <a:srgbClr val="000066"/>
                </a:solidFill>
                <a:latin typeface="Century Gothic" panose="020B0502020202020204" pitchFamily="34" charset="0"/>
              </a:rPr>
              <a:t>krycí </a:t>
            </a: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– ochrana rány před zevními škodlivinami</a:t>
            </a:r>
          </a:p>
          <a:p>
            <a:pPr eaLnBrk="1" hangingPunct="1">
              <a:lnSpc>
                <a:spcPct val="80000"/>
              </a:lnSpc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cs-CZ" altLang="cs-CZ" sz="2400" b="1">
                <a:solidFill>
                  <a:srgbClr val="000066"/>
                </a:solidFill>
                <a:latin typeface="Century Gothic" panose="020B0502020202020204" pitchFamily="34" charset="0"/>
              </a:rPr>
              <a:t>odsávací </a:t>
            </a: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– odsátí sekretů</a:t>
            </a:r>
            <a:r>
              <a:rPr lang="cs-CZ" altLang="cs-CZ" sz="2400" b="1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cs-CZ" altLang="cs-CZ" sz="2400" b="1">
                <a:solidFill>
                  <a:srgbClr val="000066"/>
                </a:solidFill>
                <a:latin typeface="Century Gothic" panose="020B0502020202020204" pitchFamily="34" charset="0"/>
              </a:rPr>
              <a:t>neprodyšný </a:t>
            </a: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– zabránění vniknutí vzduchu (pneumothorax)</a:t>
            </a:r>
          </a:p>
          <a:p>
            <a:pPr eaLnBrk="1" hangingPunct="1">
              <a:lnSpc>
                <a:spcPct val="80000"/>
              </a:lnSpc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cs-CZ" altLang="cs-CZ" sz="2400" b="1">
                <a:solidFill>
                  <a:srgbClr val="000066"/>
                </a:solidFill>
                <a:latin typeface="Century Gothic" panose="020B0502020202020204" pitchFamily="34" charset="0"/>
              </a:rPr>
              <a:t>imobilizační </a:t>
            </a: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– znehybnění poraněné části, omezení bolesti  a zabránění zhoršení poranění</a:t>
            </a:r>
          </a:p>
          <a:p>
            <a:pPr eaLnBrk="1" hangingPunct="1">
              <a:lnSpc>
                <a:spcPct val="80000"/>
              </a:lnSpc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cs-CZ" altLang="cs-CZ" sz="2400" b="1">
                <a:solidFill>
                  <a:srgbClr val="000066"/>
                </a:solidFill>
                <a:latin typeface="Century Gothic" panose="020B0502020202020204" pitchFamily="34" charset="0"/>
              </a:rPr>
              <a:t>tlakové </a:t>
            </a: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– stavění krvácení</a:t>
            </a:r>
          </a:p>
          <a:p>
            <a:pPr eaLnBrk="1" hangingPunct="1">
              <a:lnSpc>
                <a:spcPct val="80000"/>
              </a:lnSpc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cs-CZ" altLang="cs-CZ" sz="2400" b="1">
                <a:solidFill>
                  <a:srgbClr val="000066"/>
                </a:solidFill>
                <a:latin typeface="Century Gothic" panose="020B0502020202020204" pitchFamily="34" charset="0"/>
              </a:rPr>
              <a:t>zaškrcova</a:t>
            </a:r>
            <a:r>
              <a:rPr lang="cs-CZ" altLang="cs-CZ" sz="2400" b="1">
                <a:solidFill>
                  <a:srgbClr val="000066"/>
                </a:solidFill>
                <a:latin typeface="Arial" panose="020B0604020202020204" pitchFamily="34" charset="0"/>
              </a:rPr>
              <a:t>d</a:t>
            </a:r>
            <a:r>
              <a:rPr lang="cs-CZ" altLang="cs-CZ" sz="2400" b="1">
                <a:solidFill>
                  <a:srgbClr val="000066"/>
                </a:solidFill>
                <a:latin typeface="Century Gothic" panose="020B0502020202020204" pitchFamily="34" charset="0"/>
              </a:rPr>
              <a:t>la  </a:t>
            </a: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- stavění krvácení</a:t>
            </a:r>
          </a:p>
          <a:p>
            <a:pPr eaLnBrk="1" hangingPunct="1">
              <a:lnSpc>
                <a:spcPct val="80000"/>
              </a:lnSpc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cs-CZ" altLang="cs-CZ" sz="2400" b="1">
                <a:solidFill>
                  <a:srgbClr val="000066"/>
                </a:solidFill>
                <a:latin typeface="Arial" panose="020B0604020202020204" pitchFamily="34" charset="0"/>
              </a:rPr>
              <a:t>r</a:t>
            </a:r>
            <a:r>
              <a:rPr lang="cs-CZ" altLang="cs-CZ" sz="2400" b="1">
                <a:solidFill>
                  <a:srgbClr val="000066"/>
                </a:solidFill>
                <a:latin typeface="Century Gothic" panose="020B0502020202020204" pitchFamily="34" charset="0"/>
              </a:rPr>
              <a:t>egresivní</a:t>
            </a:r>
            <a:r>
              <a:rPr lang="cs-CZ" altLang="cs-CZ" sz="2400" b="1">
                <a:solidFill>
                  <a:srgbClr val="000066"/>
                </a:solidFill>
                <a:latin typeface="Arial" panose="020B0604020202020204" pitchFamily="34" charset="0"/>
              </a:rPr>
              <a:t>/redresivní</a:t>
            </a:r>
            <a:r>
              <a:rPr lang="cs-CZ" altLang="cs-CZ" sz="2400" b="1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– nápravné</a:t>
            </a:r>
          </a:p>
          <a:p>
            <a:pPr eaLnBrk="1" hangingPunct="1">
              <a:lnSpc>
                <a:spcPct val="80000"/>
              </a:lnSpc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cs-CZ" altLang="cs-CZ" sz="2400" b="1">
                <a:solidFill>
                  <a:srgbClr val="000066"/>
                </a:solidFill>
                <a:latin typeface="Century Gothic" panose="020B0502020202020204" pitchFamily="34" charset="0"/>
              </a:rPr>
              <a:t>extenční</a:t>
            </a:r>
            <a:r>
              <a:rPr lang="cs-CZ" altLang="cs-CZ" sz="2400">
                <a:solidFill>
                  <a:srgbClr val="000066"/>
                </a:solidFill>
                <a:latin typeface="Century Gothic" panose="020B0502020202020204" pitchFamily="34" charset="0"/>
              </a:rPr>
              <a:t> – léčení poranění kostí a jejich spojení (</a:t>
            </a:r>
            <a:r>
              <a:rPr lang="cs-CZ" altLang="cs-CZ" sz="2400">
                <a:solidFill>
                  <a:srgbClr val="000066"/>
                </a:solidFill>
                <a:latin typeface="Century" panose="02040604050505020304" pitchFamily="18" charset="0"/>
              </a:rPr>
              <a:t>Thomasova dlaha)</a:t>
            </a:r>
          </a:p>
          <a:p>
            <a:pPr eaLnBrk="1" hangingPunct="1">
              <a:lnSpc>
                <a:spcPct val="80000"/>
              </a:lnSpc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cs-CZ" altLang="cs-CZ" sz="2400" b="1">
                <a:solidFill>
                  <a:srgbClr val="000066"/>
                </a:solidFill>
                <a:latin typeface="Century Gothic" panose="020B0502020202020204" pitchFamily="34" charset="0"/>
              </a:rPr>
              <a:t>podpůrné</a:t>
            </a:r>
          </a:p>
          <a:p>
            <a:pPr eaLnBrk="1" hangingPunct="1">
              <a:buClr>
                <a:srgbClr val="000066"/>
              </a:buClr>
              <a:buFont typeface="Wingdings" panose="05000000000000000000" pitchFamily="2" charset="2"/>
              <a:buNone/>
            </a:pPr>
            <a:endParaRPr lang="en-US" altLang="cs-CZ" sz="240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9F41825-EB1A-46F1-8EE1-C54CE72BC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>
                <a:solidFill>
                  <a:srgbClr val="000066"/>
                </a:solidFill>
                <a:latin typeface="Century Gothic" panose="020B0502020202020204" pitchFamily="34" charset="0"/>
              </a:rPr>
              <a:t>Dělení obvazů </a:t>
            </a:r>
            <a:br>
              <a:rPr lang="cs-CZ" altLang="cs-CZ">
                <a:solidFill>
                  <a:srgbClr val="000066"/>
                </a:solidFill>
                <a:latin typeface="Century Gothic" panose="020B0502020202020204" pitchFamily="34" charset="0"/>
              </a:rPr>
            </a:br>
            <a:r>
              <a:rPr lang="cs-CZ" altLang="cs-CZ">
                <a:solidFill>
                  <a:srgbClr val="000066"/>
                </a:solidFill>
                <a:latin typeface="Century Gothic" panose="020B0502020202020204" pitchFamily="34" charset="0"/>
              </a:rPr>
              <a:t>podle použitého materiálu</a:t>
            </a:r>
            <a:endParaRPr lang="en-US" altLang="cs-CZ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40DEAC93-3AC8-4F96-B197-95501CB18F8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cs-CZ" altLang="cs-CZ" sz="2000" dirty="0">
              <a:solidFill>
                <a:srgbClr val="0000CC"/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00066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šátkové</a:t>
            </a:r>
          </a:p>
          <a:p>
            <a:pPr eaLnBrk="1" hangingPunct="1">
              <a:buClr>
                <a:srgbClr val="000066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prakové</a:t>
            </a:r>
          </a:p>
          <a:p>
            <a:pPr eaLnBrk="1" hangingPunct="1">
              <a:buClr>
                <a:srgbClr val="000066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náplasťové</a:t>
            </a:r>
          </a:p>
          <a:p>
            <a:pPr eaLnBrk="1" hangingPunct="1">
              <a:buClr>
                <a:srgbClr val="000066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obinadlové</a:t>
            </a:r>
          </a:p>
          <a:p>
            <a:pPr eaLnBrk="1" hangingPunct="1">
              <a:buClr>
                <a:srgbClr val="000066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dlahové</a:t>
            </a:r>
          </a:p>
          <a:p>
            <a:pPr eaLnBrk="1" hangingPunct="1">
              <a:buClr>
                <a:srgbClr val="000066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z tuhnoucích hmot (sádra, škrob)</a:t>
            </a:r>
          </a:p>
          <a:p>
            <a:pPr eaLnBrk="1" hangingPunct="1">
              <a:buClr>
                <a:srgbClr val="000066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z pružných hmot</a:t>
            </a:r>
          </a:p>
          <a:p>
            <a:pPr eaLnBrk="1" hangingPunct="1">
              <a:buClr>
                <a:srgbClr val="000066"/>
              </a:buClr>
              <a:buSzTx/>
              <a:buFont typeface="Wingdings" panose="05000000000000000000" pitchFamily="2" charset="2"/>
              <a:buChar char="§"/>
              <a:defRPr/>
            </a:pPr>
            <a:endParaRPr lang="en-US" altLang="cs-CZ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0833EAB2-5B6C-4360-990C-2C4C6ABC213E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9963" y="4005264"/>
            <a:ext cx="3059112" cy="2295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6">
            <a:extLst>
              <a:ext uri="{FF2B5EF4-FFF2-40B4-BE49-F238E27FC236}">
                <a16:creationId xmlns:a16="http://schemas.microsoft.com/office/drawing/2014/main" id="{4AA05322-B5E3-4A45-9C84-3132C0AA07F9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5276" y="1916114"/>
            <a:ext cx="2930525" cy="2198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1F403E9F-AE7D-48BA-B8F9-220E8F40D5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549276"/>
            <a:ext cx="8229600" cy="792163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>
                <a:solidFill>
                  <a:srgbClr val="000066"/>
                </a:solidFill>
                <a:latin typeface="Century Gothic" panose="020B0502020202020204" pitchFamily="34" charset="0"/>
              </a:rPr>
              <a:t>Zásady při obvazování</a:t>
            </a:r>
            <a:br>
              <a:rPr lang="cs-CZ" altLang="cs-CZ">
                <a:solidFill>
                  <a:srgbClr val="000066"/>
                </a:solidFill>
                <a:latin typeface="Century Gothic" panose="020B0502020202020204" pitchFamily="34" charset="0"/>
              </a:rPr>
            </a:br>
            <a:endParaRPr lang="en-US" altLang="cs-CZ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B1243FC-AC63-494D-B1BF-0799AB1F83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196976"/>
            <a:ext cx="8229600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Tx/>
              <a:buFontTx/>
              <a:buBlip>
                <a:blip r:embed="rId2"/>
              </a:buBlip>
            </a:pPr>
            <a:r>
              <a:rPr lang="cs-CZ" altLang="cs-CZ" dirty="0">
                <a:solidFill>
                  <a:schemeClr val="bg2"/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dirty="0">
                <a:solidFill>
                  <a:srgbClr val="002060"/>
                </a:solidFill>
                <a:latin typeface="Century Gothic" panose="020B0502020202020204" pitchFamily="34" charset="0"/>
              </a:rPr>
              <a:t>Obvaz musí plnit funkci, pro kterou byl použit.</a:t>
            </a:r>
          </a:p>
          <a:p>
            <a:pPr eaLnBrk="1" hangingPunct="1">
              <a:lnSpc>
                <a:spcPct val="90000"/>
              </a:lnSpc>
              <a:buSzTx/>
              <a:buFontTx/>
              <a:buNone/>
            </a:pPr>
            <a:endParaRPr lang="cs-CZ" altLang="cs-CZ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SzTx/>
              <a:buFontTx/>
              <a:buBlip>
                <a:blip r:embed="rId2"/>
              </a:buBlip>
            </a:pPr>
            <a:r>
              <a:rPr lang="cs-CZ" altLang="cs-CZ" dirty="0">
                <a:solidFill>
                  <a:srgbClr val="002060"/>
                </a:solidFill>
                <a:latin typeface="Century Gothic" panose="020B0502020202020204" pitchFamily="34" charset="0"/>
              </a:rPr>
              <a:t>První vrstva kryjící ránu musí být vždy sterilní</a:t>
            </a:r>
          </a:p>
          <a:p>
            <a:pPr eaLnBrk="1" hangingPunct="1">
              <a:lnSpc>
                <a:spcPct val="90000"/>
              </a:lnSpc>
              <a:buSzTx/>
              <a:buFontTx/>
              <a:buNone/>
            </a:pPr>
            <a:endParaRPr lang="cs-CZ" altLang="cs-CZ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SzTx/>
              <a:buFontTx/>
              <a:buBlip>
                <a:blip r:embed="rId2"/>
              </a:buBlip>
            </a:pPr>
            <a:r>
              <a:rPr lang="cs-CZ" altLang="cs-CZ" dirty="0">
                <a:solidFill>
                  <a:srgbClr val="002060"/>
                </a:solidFill>
                <a:latin typeface="Century Gothic" panose="020B0502020202020204" pitchFamily="34" charset="0"/>
              </a:rPr>
              <a:t>Při přikládání dalších vrstev se sterilním krytím nepohybovat – zanesení infekce z okolí rány</a:t>
            </a:r>
          </a:p>
          <a:p>
            <a:pPr eaLnBrk="1" hangingPunct="1">
              <a:lnSpc>
                <a:spcPct val="90000"/>
              </a:lnSpc>
              <a:buSzTx/>
              <a:buFontTx/>
              <a:buNone/>
            </a:pPr>
            <a:endParaRPr lang="cs-CZ" altLang="cs-CZ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SzTx/>
              <a:buFontTx/>
              <a:buBlip>
                <a:blip r:embed="rId2"/>
              </a:buBlip>
            </a:pPr>
            <a:r>
              <a:rPr lang="cs-CZ" altLang="cs-CZ" dirty="0">
                <a:solidFill>
                  <a:srgbClr val="002060"/>
                </a:solidFill>
                <a:latin typeface="Century Gothic" panose="020B0502020202020204" pitchFamily="34" charset="0"/>
              </a:rPr>
              <a:t> Obvazovat začínáme na nejužším místě poraněné části a postupujeme k nejširší</a:t>
            </a:r>
          </a:p>
          <a:p>
            <a:pPr eaLnBrk="1" hangingPunct="1">
              <a:lnSpc>
                <a:spcPct val="90000"/>
              </a:lnSpc>
              <a:buSzTx/>
              <a:buFontTx/>
              <a:buNone/>
            </a:pPr>
            <a:endParaRPr lang="cs-CZ" altLang="cs-CZ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SzTx/>
              <a:buFontTx/>
              <a:buBlip>
                <a:blip r:embed="rId2"/>
              </a:buBlip>
            </a:pPr>
            <a:r>
              <a:rPr lang="cs-CZ" altLang="cs-CZ" dirty="0">
                <a:solidFill>
                  <a:srgbClr val="002060"/>
                </a:solidFill>
                <a:latin typeface="Century Gothic" panose="020B0502020202020204" pitchFamily="34" charset="0"/>
              </a:rPr>
              <a:t>Poslední vrstva obvazu musí přesahovat okraje rány asi o 3 cm</a:t>
            </a:r>
          </a:p>
          <a:p>
            <a:pPr eaLnBrk="1" hangingPunct="1">
              <a:buSzTx/>
              <a:buFontTx/>
              <a:buNone/>
            </a:pPr>
            <a:endParaRPr lang="en-US" altLang="cs-CZ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3FFDB0C-D22B-425C-9FAD-94B31AE49B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rgbClr val="000066"/>
                </a:solidFill>
                <a:effectLst/>
                <a:latin typeface="Century Gothic" panose="020B0502020202020204" pitchFamily="34" charset="0"/>
              </a:rPr>
              <a:t>Zásady při obvazování</a:t>
            </a:r>
          </a:p>
        </p:txBody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51DB0F8F-4F6E-4E79-9CF0-99D38F4D45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1" y="1905000"/>
            <a:ext cx="8507413" cy="4114800"/>
          </a:xfrm>
        </p:spPr>
        <p:txBody>
          <a:bodyPr/>
          <a:lstStyle/>
          <a:p>
            <a:pPr eaLnBrk="1" hangingPunct="1">
              <a:buSzTx/>
              <a:buFontTx/>
              <a:buBlip>
                <a:blip r:embed="rId2"/>
              </a:buBlip>
              <a:defRPr/>
            </a:pPr>
            <a:r>
              <a:rPr lang="cs-CZ" altLang="cs-CZ" dirty="0">
                <a:solidFill>
                  <a:schemeClr val="bg2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cs-CZ" altLang="cs-CZ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Musí být přiložen rychle, ale ne na úkor provedení.</a:t>
            </a:r>
          </a:p>
          <a:p>
            <a:pPr eaLnBrk="1" hangingPunct="1">
              <a:buSzTx/>
              <a:buFontTx/>
              <a:buBlip>
                <a:blip r:embed="rId2"/>
              </a:buBlip>
              <a:defRPr/>
            </a:pPr>
            <a:r>
              <a:rPr lang="cs-CZ" altLang="cs-CZ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Po přiložení s ním nemanipulujeme.</a:t>
            </a:r>
          </a:p>
          <a:p>
            <a:pPr eaLnBrk="1" hangingPunct="1">
              <a:buSzTx/>
              <a:buFontTx/>
              <a:buNone/>
              <a:defRPr/>
            </a:pPr>
            <a:endParaRPr lang="cs-CZ" altLang="cs-CZ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eaLnBrk="1" hangingPunct="1">
              <a:buSzTx/>
              <a:buFontTx/>
              <a:buBlip>
                <a:blip r:embed="rId2"/>
              </a:buBlip>
              <a:defRPr/>
            </a:pPr>
            <a:r>
              <a:rPr lang="cs-CZ" altLang="cs-CZ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Musí pevně držet na místě, ale ne škrtit  a zařezávat se do kůže</a:t>
            </a:r>
          </a:p>
          <a:p>
            <a:pPr eaLnBrk="1" hangingPunct="1">
              <a:buSzTx/>
              <a:buFontTx/>
              <a:buNone/>
              <a:defRPr/>
            </a:pPr>
            <a:endParaRPr lang="cs-CZ" altLang="cs-CZ" dirty="0">
              <a:solidFill>
                <a:schemeClr val="bg2"/>
              </a:solidFill>
              <a:effectLst/>
              <a:latin typeface="Century Gothic" panose="020B0502020202020204" pitchFamily="34" charset="0"/>
            </a:endParaRPr>
          </a:p>
          <a:p>
            <a:pPr eaLnBrk="1" hangingPunct="1"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1280</TotalTime>
  <Words>1095</Words>
  <Application>Microsoft Office PowerPoint</Application>
  <PresentationFormat>Širokoúhlá obrazovka</PresentationFormat>
  <Paragraphs>185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7" baseType="lpstr">
      <vt:lpstr>Arial</vt:lpstr>
      <vt:lpstr>Century</vt:lpstr>
      <vt:lpstr>Century Gothic</vt:lpstr>
      <vt:lpstr>Tahoma</vt:lpstr>
      <vt:lpstr>Wingdings</vt:lpstr>
      <vt:lpstr>Prezentace_MU_CZ</vt:lpstr>
      <vt:lpstr>Ošetřovatelství I</vt:lpstr>
      <vt:lpstr>Prezentace aplikace PowerPoint</vt:lpstr>
      <vt:lpstr>Obvazové materiály a typy obvazů</vt:lpstr>
      <vt:lpstr>Účel obvazu</vt:lpstr>
      <vt:lpstr>Pravidlo 3 ú</vt:lpstr>
      <vt:lpstr>Dělení obvazů podle účelu </vt:lpstr>
      <vt:lpstr>Dělení obvazů  podle použitého materiálu</vt:lpstr>
      <vt:lpstr>Zásady při obvazování </vt:lpstr>
      <vt:lpstr>Zásady při obvazování</vt:lpstr>
      <vt:lpstr>Zásady při obvazování </vt:lpstr>
      <vt:lpstr>Materiál ke krytí ran</vt:lpstr>
      <vt:lpstr>Náplasťové obvazy </vt:lpstr>
      <vt:lpstr> Náplasťové obvazy  </vt:lpstr>
      <vt:lpstr>Šátkové obvazy</vt:lpstr>
      <vt:lpstr>Skládání šátku v kravatu</vt:lpstr>
      <vt:lpstr>Kravatový obvaz hřebu ruky a nártu</vt:lpstr>
      <vt:lpstr>Kravatový obvaz oka, předloktí, zápěstí a kolene</vt:lpstr>
      <vt:lpstr>Kravatový obvaz krku</vt:lpstr>
      <vt:lpstr>Využití kravaty k improvizaci zaškrcovadla</vt:lpstr>
      <vt:lpstr>Šátkový obvaz ruky (pacička)</vt:lpstr>
      <vt:lpstr>Šátkový obvaz nohy a paty</vt:lpstr>
      <vt:lpstr>Šátkový obvaz hlavy</vt:lpstr>
      <vt:lpstr>Šátkový závěs HK</vt:lpstr>
      <vt:lpstr>Šátkový závěs HK</vt:lpstr>
      <vt:lpstr>Obinadlové obvazy</vt:lpstr>
      <vt:lpstr>Obvaz spirálový (hadový)  a hoblinový</vt:lpstr>
      <vt:lpstr>Technika klasového obvazu</vt:lpstr>
      <vt:lpstr>Klasový obvaz palce ruky</vt:lpstr>
      <vt:lpstr>Klasový obvaz  hřebu ruky  a klasový obvaz celé ruky  (palec volný)</vt:lpstr>
      <vt:lpstr>Klasový (osmičkový, želvový) obvaz kotníku a klasový (vzestupný) obvaz ramene</vt:lpstr>
      <vt:lpstr>Sbíhavý a rozbíhavý obvaz lokte</vt:lpstr>
      <vt:lpstr>Obvaz celé horní končetiny</vt:lpstr>
      <vt:lpstr>Obvaz celé dolní končetiny</vt:lpstr>
      <vt:lpstr>Prakový obvaz nosu a brady</vt:lpstr>
      <vt:lpstr>Dlahy v PP</vt:lpstr>
      <vt:lpstr>Zásady přikládání dlah</vt:lpstr>
      <vt:lpstr>Použití jednotlivých druhů autolékárniček  a motolékárniček </vt:lpstr>
      <vt:lpstr>Použití jednotlivých druhů autolékárniček  a motolékárniček </vt:lpstr>
      <vt:lpstr>Použití jednotlivých druhů autolékárniček 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Dolanová Dana Mgr. Ph.D.</dc:creator>
  <cp:lastModifiedBy>Dolanová Dana Mgr. Ph.D.</cp:lastModifiedBy>
  <cp:revision>61</cp:revision>
  <cp:lastPrinted>1601-01-01T00:00:00Z</cp:lastPrinted>
  <dcterms:created xsi:type="dcterms:W3CDTF">2021-04-17T19:05:00Z</dcterms:created>
  <dcterms:modified xsi:type="dcterms:W3CDTF">2021-10-31T14:21:48Z</dcterms:modified>
</cp:coreProperties>
</file>