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72474" autoAdjust="0"/>
  </p:normalViewPr>
  <p:slideViewPr>
    <p:cSldViewPr snapToGrid="0">
      <p:cViewPr varScale="1">
        <p:scale>
          <a:sx n="80" d="100"/>
          <a:sy n="80" d="100"/>
        </p:scale>
        <p:origin x="1710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7B046-613B-4AF8-9E6F-E2DA0F7E877C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5802DD-AF56-48B8-BB64-17B2E12446F4}">
      <dgm:prSet/>
      <dgm:spPr/>
      <dgm:t>
        <a:bodyPr/>
        <a:lstStyle/>
        <a:p>
          <a:r>
            <a:rPr lang="cs-CZ" dirty="0"/>
            <a:t>Nenaplněná potřeba startuje proces motivace</a:t>
          </a:r>
        </a:p>
      </dgm:t>
    </dgm:pt>
    <dgm:pt modelId="{FB121286-04F3-4DC7-BD95-84F01812A7E3}" type="parTrans" cxnId="{F44C39BF-4A48-40BB-A655-FF5F82B31B86}">
      <dgm:prSet/>
      <dgm:spPr/>
      <dgm:t>
        <a:bodyPr/>
        <a:lstStyle/>
        <a:p>
          <a:endParaRPr lang="cs-CZ"/>
        </a:p>
      </dgm:t>
    </dgm:pt>
    <dgm:pt modelId="{2F7732AE-5790-4DD6-9D21-363A513BE56C}" type="sibTrans" cxnId="{F44C39BF-4A48-40BB-A655-FF5F82B31B86}">
      <dgm:prSet/>
      <dgm:spPr/>
      <dgm:t>
        <a:bodyPr/>
        <a:lstStyle/>
        <a:p>
          <a:endParaRPr lang="cs-CZ"/>
        </a:p>
      </dgm:t>
    </dgm:pt>
    <dgm:pt modelId="{1727FC4E-E2E5-4353-AABF-7FC8C4631C26}">
      <dgm:prSet/>
      <dgm:spPr/>
      <dgm:t>
        <a:bodyPr/>
        <a:lstStyle/>
        <a:p>
          <a:r>
            <a:rPr lang="cs-CZ" b="0" dirty="0"/>
            <a:t> Cokoliv co potřebuji…</a:t>
          </a:r>
          <a:endParaRPr lang="cs-CZ" dirty="0"/>
        </a:p>
      </dgm:t>
    </dgm:pt>
    <dgm:pt modelId="{FF0E1659-C8C6-4C24-92B6-DF104E9024A0}" type="parTrans" cxnId="{98787E9C-05A0-4DDB-8069-3F6E307E9F8A}">
      <dgm:prSet/>
      <dgm:spPr/>
      <dgm:t>
        <a:bodyPr/>
        <a:lstStyle/>
        <a:p>
          <a:endParaRPr lang="cs-CZ"/>
        </a:p>
      </dgm:t>
    </dgm:pt>
    <dgm:pt modelId="{9804D06D-84B5-4F1F-8221-68F209C43FF8}" type="sibTrans" cxnId="{98787E9C-05A0-4DDB-8069-3F6E307E9F8A}">
      <dgm:prSet/>
      <dgm:spPr/>
      <dgm:t>
        <a:bodyPr/>
        <a:lstStyle/>
        <a:p>
          <a:endParaRPr lang="cs-CZ"/>
        </a:p>
      </dgm:t>
    </dgm:pt>
    <dgm:pt modelId="{4CCD0B54-C487-429E-A3D0-9DB5506BEE21}">
      <dgm:prSet/>
      <dgm:spPr/>
      <dgm:t>
        <a:bodyPr/>
        <a:lstStyle/>
        <a:p>
          <a:r>
            <a:rPr lang="cs-CZ"/>
            <a:t>Mění se v průběhu života:</a:t>
          </a:r>
        </a:p>
        <a:p>
          <a:r>
            <a:rPr lang="cs-CZ"/>
            <a:t> •kvalitativně •kvantitativně</a:t>
          </a:r>
        </a:p>
      </dgm:t>
    </dgm:pt>
    <dgm:pt modelId="{E6E19127-F63F-4593-918E-D1FE9B558971}" type="parTrans" cxnId="{F3CC5274-8B03-434E-AE33-657DCEB447C7}">
      <dgm:prSet/>
      <dgm:spPr/>
      <dgm:t>
        <a:bodyPr/>
        <a:lstStyle/>
        <a:p>
          <a:endParaRPr lang="cs-CZ"/>
        </a:p>
      </dgm:t>
    </dgm:pt>
    <dgm:pt modelId="{F17188D9-317B-44B3-A0BC-2BB41791B1C9}" type="sibTrans" cxnId="{F3CC5274-8B03-434E-AE33-657DCEB447C7}">
      <dgm:prSet/>
      <dgm:spPr/>
      <dgm:t>
        <a:bodyPr/>
        <a:lstStyle/>
        <a:p>
          <a:endParaRPr lang="cs-CZ"/>
        </a:p>
      </dgm:t>
    </dgm:pt>
    <dgm:pt modelId="{A4BBB1F8-28A4-406D-B417-8C6A322538EA}">
      <dgm:prSet/>
      <dgm:spPr/>
      <dgm:t>
        <a:bodyPr/>
        <a:lstStyle/>
        <a:p>
          <a:r>
            <a:rPr lang="cs-CZ" dirty="0"/>
            <a:t>Ovlivní veškerou činnost jedince (psych i </a:t>
          </a:r>
          <a:r>
            <a:rPr lang="cs-CZ" dirty="0" err="1"/>
            <a:t>fyz</a:t>
          </a:r>
          <a:r>
            <a:rPr lang="cs-CZ" dirty="0"/>
            <a:t>)</a:t>
          </a:r>
        </a:p>
      </dgm:t>
    </dgm:pt>
    <dgm:pt modelId="{523DF478-A24A-4ED3-B924-33F58FA1D35C}" type="parTrans" cxnId="{44247B44-6D5C-4FBB-B81B-9E15417AA0BB}">
      <dgm:prSet/>
      <dgm:spPr/>
      <dgm:t>
        <a:bodyPr/>
        <a:lstStyle/>
        <a:p>
          <a:endParaRPr lang="cs-CZ"/>
        </a:p>
      </dgm:t>
    </dgm:pt>
    <dgm:pt modelId="{C149B604-1748-4A40-97FF-28FD3FF7FEE1}" type="sibTrans" cxnId="{44247B44-6D5C-4FBB-B81B-9E15417AA0BB}">
      <dgm:prSet/>
      <dgm:spPr/>
      <dgm:t>
        <a:bodyPr/>
        <a:lstStyle/>
        <a:p>
          <a:endParaRPr lang="cs-CZ"/>
        </a:p>
      </dgm:t>
    </dgm:pt>
    <dgm:pt modelId="{E4D46395-7E6D-4CB4-8B03-9E126CFD8EDF}">
      <dgm:prSet/>
      <dgm:spPr/>
      <dgm:t>
        <a:bodyPr/>
        <a:lstStyle/>
        <a:p>
          <a:r>
            <a:rPr lang="cs-CZ" dirty="0"/>
            <a:t>Naplňování potřeb je individuální</a:t>
          </a:r>
        </a:p>
      </dgm:t>
    </dgm:pt>
    <dgm:pt modelId="{684B9CDF-38D1-4F60-80CC-5650857A10B7}" type="parTrans" cxnId="{AE3D0217-66E6-4D3B-BDCF-C132518E3220}">
      <dgm:prSet/>
      <dgm:spPr/>
      <dgm:t>
        <a:bodyPr/>
        <a:lstStyle/>
        <a:p>
          <a:endParaRPr lang="cs-CZ"/>
        </a:p>
      </dgm:t>
    </dgm:pt>
    <dgm:pt modelId="{E8FB493C-9A34-4CE7-9841-2BF9B5B0C578}" type="sibTrans" cxnId="{AE3D0217-66E6-4D3B-BDCF-C132518E3220}">
      <dgm:prSet/>
      <dgm:spPr/>
      <dgm:t>
        <a:bodyPr/>
        <a:lstStyle/>
        <a:p>
          <a:endParaRPr lang="cs-CZ"/>
        </a:p>
      </dgm:t>
    </dgm:pt>
    <dgm:pt modelId="{068A458A-5D54-4902-AB98-8471885A8B1B}">
      <dgm:prSet/>
      <dgm:spPr/>
      <dgm:t>
        <a:bodyPr/>
        <a:lstStyle/>
        <a:p>
          <a:r>
            <a:rPr lang="cs-CZ" dirty="0"/>
            <a:t>Měnná veličina  (na rozdíl od pudů a instinktů)</a:t>
          </a:r>
        </a:p>
      </dgm:t>
    </dgm:pt>
    <dgm:pt modelId="{BF3DE201-2AC9-4370-BAA7-3058899B9E60}" type="parTrans" cxnId="{36FC7A84-BF60-4155-BF1E-479C0C5001F2}">
      <dgm:prSet/>
      <dgm:spPr/>
      <dgm:t>
        <a:bodyPr/>
        <a:lstStyle/>
        <a:p>
          <a:endParaRPr lang="cs-CZ"/>
        </a:p>
      </dgm:t>
    </dgm:pt>
    <dgm:pt modelId="{27E2CD54-746B-4F20-87D8-925690875674}" type="sibTrans" cxnId="{36FC7A84-BF60-4155-BF1E-479C0C5001F2}">
      <dgm:prSet/>
      <dgm:spPr/>
      <dgm:t>
        <a:bodyPr/>
        <a:lstStyle/>
        <a:p>
          <a:endParaRPr lang="cs-CZ"/>
        </a:p>
      </dgm:t>
    </dgm:pt>
    <dgm:pt modelId="{5EE6E74B-EBE7-495A-AB3E-00DFED10F015}" type="pres">
      <dgm:prSet presAssocID="{0EA7B046-613B-4AF8-9E6F-E2DA0F7E877C}" presName="compositeShape" presStyleCnt="0">
        <dgm:presLayoutVars>
          <dgm:chMax val="7"/>
          <dgm:dir/>
          <dgm:resizeHandles val="exact"/>
        </dgm:presLayoutVars>
      </dgm:prSet>
      <dgm:spPr/>
    </dgm:pt>
    <dgm:pt modelId="{6C07A5F8-2B30-469C-BB6A-59A1613F9E95}" type="pres">
      <dgm:prSet presAssocID="{F05802DD-AF56-48B8-BB64-17B2E12446F4}" presName="circ1" presStyleLbl="vennNode1" presStyleIdx="0" presStyleCnt="6"/>
      <dgm:spPr/>
    </dgm:pt>
    <dgm:pt modelId="{7700A80D-3A9A-401B-A53A-C8E04A0948B0}" type="pres">
      <dgm:prSet presAssocID="{F05802DD-AF56-48B8-BB64-17B2E12446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DE3CD9-95CD-429E-91D1-93D67020E079}" type="pres">
      <dgm:prSet presAssocID="{1727FC4E-E2E5-4353-AABF-7FC8C4631C26}" presName="circ2" presStyleLbl="vennNode1" presStyleIdx="1" presStyleCnt="6"/>
      <dgm:spPr/>
    </dgm:pt>
    <dgm:pt modelId="{D321AD16-4EFA-4481-981A-8C2E16D8B274}" type="pres">
      <dgm:prSet presAssocID="{1727FC4E-E2E5-4353-AABF-7FC8C4631C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95C3E2-0C38-4E5B-97B4-74BD967CEDA2}" type="pres">
      <dgm:prSet presAssocID="{4CCD0B54-C487-429E-A3D0-9DB5506BEE21}" presName="circ3" presStyleLbl="vennNode1" presStyleIdx="2" presStyleCnt="6"/>
      <dgm:spPr/>
    </dgm:pt>
    <dgm:pt modelId="{D8F5B47F-C09C-4245-96D5-D1B9D8CD528D}" type="pres">
      <dgm:prSet presAssocID="{4CCD0B54-C487-429E-A3D0-9DB5506BEE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F82B7D-CD40-4C1F-9AA8-99E6139987CD}" type="pres">
      <dgm:prSet presAssocID="{A4BBB1F8-28A4-406D-B417-8C6A322538EA}" presName="circ4" presStyleLbl="vennNode1" presStyleIdx="3" presStyleCnt="6"/>
      <dgm:spPr/>
    </dgm:pt>
    <dgm:pt modelId="{23170799-6E70-41F6-8CFB-EBE5FCB701DE}" type="pres">
      <dgm:prSet presAssocID="{A4BBB1F8-28A4-406D-B417-8C6A322538E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B11272-179C-4357-8149-FFF0A6C0D041}" type="pres">
      <dgm:prSet presAssocID="{E4D46395-7E6D-4CB4-8B03-9E126CFD8EDF}" presName="circ5" presStyleLbl="vennNode1" presStyleIdx="4" presStyleCnt="6"/>
      <dgm:spPr/>
    </dgm:pt>
    <dgm:pt modelId="{931F532E-B9D8-44C2-8C4B-FCF55399B37B}" type="pres">
      <dgm:prSet presAssocID="{E4D46395-7E6D-4CB4-8B03-9E126CFD8ED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E66A74-9C9D-4AFC-BC73-8689DECA2E69}" type="pres">
      <dgm:prSet presAssocID="{068A458A-5D54-4902-AB98-8471885A8B1B}" presName="circ6" presStyleLbl="vennNode1" presStyleIdx="5" presStyleCnt="6"/>
      <dgm:spPr/>
    </dgm:pt>
    <dgm:pt modelId="{614AD213-7659-406E-B716-54FC118D903E}" type="pres">
      <dgm:prSet presAssocID="{068A458A-5D54-4902-AB98-8471885A8B1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CAF1D09-0F87-4C01-959F-0C3BD6D9FBD5}" type="presOf" srcId="{E4D46395-7E6D-4CB4-8B03-9E126CFD8EDF}" destId="{931F532E-B9D8-44C2-8C4B-FCF55399B37B}" srcOrd="0" destOrd="0" presId="urn:microsoft.com/office/officeart/2005/8/layout/venn1"/>
    <dgm:cxn modelId="{AFC2DC14-397A-4A35-ACAE-D5972066F701}" type="presOf" srcId="{4CCD0B54-C487-429E-A3D0-9DB5506BEE21}" destId="{D8F5B47F-C09C-4245-96D5-D1B9D8CD528D}" srcOrd="0" destOrd="0" presId="urn:microsoft.com/office/officeart/2005/8/layout/venn1"/>
    <dgm:cxn modelId="{BF091A15-67EE-4DE6-8425-571F3A948145}" type="presOf" srcId="{1727FC4E-E2E5-4353-AABF-7FC8C4631C26}" destId="{D321AD16-4EFA-4481-981A-8C2E16D8B274}" srcOrd="0" destOrd="0" presId="urn:microsoft.com/office/officeart/2005/8/layout/venn1"/>
    <dgm:cxn modelId="{AE3D0217-66E6-4D3B-BDCF-C132518E3220}" srcId="{0EA7B046-613B-4AF8-9E6F-E2DA0F7E877C}" destId="{E4D46395-7E6D-4CB4-8B03-9E126CFD8EDF}" srcOrd="4" destOrd="0" parTransId="{684B9CDF-38D1-4F60-80CC-5650857A10B7}" sibTransId="{E8FB493C-9A34-4CE7-9841-2BF9B5B0C578}"/>
    <dgm:cxn modelId="{EB084B3E-2FE0-4C06-B0EA-A2BBDA295A75}" type="presOf" srcId="{0EA7B046-613B-4AF8-9E6F-E2DA0F7E877C}" destId="{5EE6E74B-EBE7-495A-AB3E-00DFED10F015}" srcOrd="0" destOrd="0" presId="urn:microsoft.com/office/officeart/2005/8/layout/venn1"/>
    <dgm:cxn modelId="{44247B44-6D5C-4FBB-B81B-9E15417AA0BB}" srcId="{0EA7B046-613B-4AF8-9E6F-E2DA0F7E877C}" destId="{A4BBB1F8-28A4-406D-B417-8C6A322538EA}" srcOrd="3" destOrd="0" parTransId="{523DF478-A24A-4ED3-B924-33F58FA1D35C}" sibTransId="{C149B604-1748-4A40-97FF-28FD3FF7FEE1}"/>
    <dgm:cxn modelId="{20DAC764-CD03-4984-B766-70EAE29663DC}" type="presOf" srcId="{F05802DD-AF56-48B8-BB64-17B2E12446F4}" destId="{7700A80D-3A9A-401B-A53A-C8E04A0948B0}" srcOrd="0" destOrd="0" presId="urn:microsoft.com/office/officeart/2005/8/layout/venn1"/>
    <dgm:cxn modelId="{F3CC5274-8B03-434E-AE33-657DCEB447C7}" srcId="{0EA7B046-613B-4AF8-9E6F-E2DA0F7E877C}" destId="{4CCD0B54-C487-429E-A3D0-9DB5506BEE21}" srcOrd="2" destOrd="0" parTransId="{E6E19127-F63F-4593-918E-D1FE9B558971}" sibTransId="{F17188D9-317B-44B3-A0BC-2BB41791B1C9}"/>
    <dgm:cxn modelId="{0936AD7A-97EB-482C-A87F-0D91BC5DAB47}" type="presOf" srcId="{A4BBB1F8-28A4-406D-B417-8C6A322538EA}" destId="{23170799-6E70-41F6-8CFB-EBE5FCB701DE}" srcOrd="0" destOrd="0" presId="urn:microsoft.com/office/officeart/2005/8/layout/venn1"/>
    <dgm:cxn modelId="{36FC7A84-BF60-4155-BF1E-479C0C5001F2}" srcId="{0EA7B046-613B-4AF8-9E6F-E2DA0F7E877C}" destId="{068A458A-5D54-4902-AB98-8471885A8B1B}" srcOrd="5" destOrd="0" parTransId="{BF3DE201-2AC9-4370-BAA7-3058899B9E60}" sibTransId="{27E2CD54-746B-4F20-87D8-925690875674}"/>
    <dgm:cxn modelId="{98787E9C-05A0-4DDB-8069-3F6E307E9F8A}" srcId="{0EA7B046-613B-4AF8-9E6F-E2DA0F7E877C}" destId="{1727FC4E-E2E5-4353-AABF-7FC8C4631C26}" srcOrd="1" destOrd="0" parTransId="{FF0E1659-C8C6-4C24-92B6-DF104E9024A0}" sibTransId="{9804D06D-84B5-4F1F-8221-68F209C43FF8}"/>
    <dgm:cxn modelId="{123B28B4-18A7-421E-A1B4-EAFFF2BB25A5}" type="presOf" srcId="{068A458A-5D54-4902-AB98-8471885A8B1B}" destId="{614AD213-7659-406E-B716-54FC118D903E}" srcOrd="0" destOrd="0" presId="urn:microsoft.com/office/officeart/2005/8/layout/venn1"/>
    <dgm:cxn modelId="{F44C39BF-4A48-40BB-A655-FF5F82B31B86}" srcId="{0EA7B046-613B-4AF8-9E6F-E2DA0F7E877C}" destId="{F05802DD-AF56-48B8-BB64-17B2E12446F4}" srcOrd="0" destOrd="0" parTransId="{FB121286-04F3-4DC7-BD95-84F01812A7E3}" sibTransId="{2F7732AE-5790-4DD6-9D21-363A513BE56C}"/>
    <dgm:cxn modelId="{10DA258C-6781-4570-98BE-F6999B46CB98}" type="presParOf" srcId="{5EE6E74B-EBE7-495A-AB3E-00DFED10F015}" destId="{6C07A5F8-2B30-469C-BB6A-59A1613F9E95}" srcOrd="0" destOrd="0" presId="urn:microsoft.com/office/officeart/2005/8/layout/venn1"/>
    <dgm:cxn modelId="{55BAB081-9F59-47DF-8360-921265A8046C}" type="presParOf" srcId="{5EE6E74B-EBE7-495A-AB3E-00DFED10F015}" destId="{7700A80D-3A9A-401B-A53A-C8E04A0948B0}" srcOrd="1" destOrd="0" presId="urn:microsoft.com/office/officeart/2005/8/layout/venn1"/>
    <dgm:cxn modelId="{5B8C75C7-2AE8-449E-9469-6B766805987C}" type="presParOf" srcId="{5EE6E74B-EBE7-495A-AB3E-00DFED10F015}" destId="{53DE3CD9-95CD-429E-91D1-93D67020E079}" srcOrd="2" destOrd="0" presId="urn:microsoft.com/office/officeart/2005/8/layout/venn1"/>
    <dgm:cxn modelId="{E1956F42-0634-4281-A162-2526A2CE608A}" type="presParOf" srcId="{5EE6E74B-EBE7-495A-AB3E-00DFED10F015}" destId="{D321AD16-4EFA-4481-981A-8C2E16D8B274}" srcOrd="3" destOrd="0" presId="urn:microsoft.com/office/officeart/2005/8/layout/venn1"/>
    <dgm:cxn modelId="{E0F1ECB7-80D4-4E7F-9B0B-DB441853A771}" type="presParOf" srcId="{5EE6E74B-EBE7-495A-AB3E-00DFED10F015}" destId="{1E95C3E2-0C38-4E5B-97B4-74BD967CEDA2}" srcOrd="4" destOrd="0" presId="urn:microsoft.com/office/officeart/2005/8/layout/venn1"/>
    <dgm:cxn modelId="{F24F490F-74F4-463A-8D0A-D91D71E95FFA}" type="presParOf" srcId="{5EE6E74B-EBE7-495A-AB3E-00DFED10F015}" destId="{D8F5B47F-C09C-4245-96D5-D1B9D8CD528D}" srcOrd="5" destOrd="0" presId="urn:microsoft.com/office/officeart/2005/8/layout/venn1"/>
    <dgm:cxn modelId="{95186769-537D-4A50-BCFB-C906B481963C}" type="presParOf" srcId="{5EE6E74B-EBE7-495A-AB3E-00DFED10F015}" destId="{AEF82B7D-CD40-4C1F-9AA8-99E6139987CD}" srcOrd="6" destOrd="0" presId="urn:microsoft.com/office/officeart/2005/8/layout/venn1"/>
    <dgm:cxn modelId="{2FCB97DD-A8CE-406D-9FBB-04851102A19F}" type="presParOf" srcId="{5EE6E74B-EBE7-495A-AB3E-00DFED10F015}" destId="{23170799-6E70-41F6-8CFB-EBE5FCB701DE}" srcOrd="7" destOrd="0" presId="urn:microsoft.com/office/officeart/2005/8/layout/venn1"/>
    <dgm:cxn modelId="{0B60DE69-D95F-4D1F-B48D-1E1F2B720C21}" type="presParOf" srcId="{5EE6E74B-EBE7-495A-AB3E-00DFED10F015}" destId="{1CB11272-179C-4357-8149-FFF0A6C0D041}" srcOrd="8" destOrd="0" presId="urn:microsoft.com/office/officeart/2005/8/layout/venn1"/>
    <dgm:cxn modelId="{A9756A8D-3622-4509-B639-A2AE273AC364}" type="presParOf" srcId="{5EE6E74B-EBE7-495A-AB3E-00DFED10F015}" destId="{931F532E-B9D8-44C2-8C4B-FCF55399B37B}" srcOrd="9" destOrd="0" presId="urn:microsoft.com/office/officeart/2005/8/layout/venn1"/>
    <dgm:cxn modelId="{8C959D85-5B7E-42D3-973B-4B6C6515C6F1}" type="presParOf" srcId="{5EE6E74B-EBE7-495A-AB3E-00DFED10F015}" destId="{13E66A74-9C9D-4AFC-BC73-8689DECA2E69}" srcOrd="10" destOrd="0" presId="urn:microsoft.com/office/officeart/2005/8/layout/venn1"/>
    <dgm:cxn modelId="{7AAAB08D-DF49-4EDC-BB4D-BB5D30DD4110}" type="presParOf" srcId="{5EE6E74B-EBE7-495A-AB3E-00DFED10F015}" destId="{614AD213-7659-406E-B716-54FC118D903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A3712-CBBF-4145-9EDC-204BB87893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9C5C93-1FD4-4162-8351-A04E107D227A}">
      <dgm:prSet phldrT="[Text]"/>
      <dgm:spPr/>
      <dgm:t>
        <a:bodyPr/>
        <a:lstStyle/>
        <a:p>
          <a:r>
            <a:rPr lang="cs-CZ" dirty="0"/>
            <a:t>Nemoc</a:t>
          </a:r>
        </a:p>
      </dgm:t>
    </dgm:pt>
    <dgm:pt modelId="{B20E2FC8-173B-4085-840B-FDB31EBC9BE7}" type="parTrans" cxnId="{4ACD70F2-94F7-432F-B7E9-B182733477FA}">
      <dgm:prSet/>
      <dgm:spPr/>
      <dgm:t>
        <a:bodyPr/>
        <a:lstStyle/>
        <a:p>
          <a:endParaRPr lang="cs-CZ"/>
        </a:p>
      </dgm:t>
    </dgm:pt>
    <dgm:pt modelId="{EB478833-FEA1-46D8-919B-E2623CD59444}" type="sibTrans" cxnId="{4ACD70F2-94F7-432F-B7E9-B182733477FA}">
      <dgm:prSet/>
      <dgm:spPr/>
      <dgm:t>
        <a:bodyPr/>
        <a:lstStyle/>
        <a:p>
          <a:endParaRPr lang="cs-CZ"/>
        </a:p>
      </dgm:t>
    </dgm:pt>
    <dgm:pt modelId="{6AF84902-AAE3-4CA3-A27E-97AA50F27719}">
      <dgm:prSet phldrT="[Text]"/>
      <dgm:spPr/>
      <dgm:t>
        <a:bodyPr/>
        <a:lstStyle/>
        <a:p>
          <a:r>
            <a:rPr lang="cs-CZ" dirty="0"/>
            <a:t>znemožní či znesnadní naplňování potřeb</a:t>
          </a:r>
        </a:p>
      </dgm:t>
    </dgm:pt>
    <dgm:pt modelId="{F3DF264E-C056-4DB6-A645-010B5503E473}" type="parTrans" cxnId="{66D37D5E-0196-4864-9004-4A7BEB242D28}">
      <dgm:prSet/>
      <dgm:spPr/>
      <dgm:t>
        <a:bodyPr/>
        <a:lstStyle/>
        <a:p>
          <a:endParaRPr lang="cs-CZ"/>
        </a:p>
      </dgm:t>
    </dgm:pt>
    <dgm:pt modelId="{B5E96DCB-16CB-4115-A8A3-2B96ED099FAA}" type="sibTrans" cxnId="{66D37D5E-0196-4864-9004-4A7BEB242D28}">
      <dgm:prSet/>
      <dgm:spPr/>
      <dgm:t>
        <a:bodyPr/>
        <a:lstStyle/>
        <a:p>
          <a:endParaRPr lang="cs-CZ"/>
        </a:p>
      </dgm:t>
    </dgm:pt>
    <dgm:pt modelId="{8CEF3162-7341-4CE2-B7AE-F532D526C500}">
      <dgm:prSet phldrT="[Text]"/>
      <dgm:spPr/>
      <dgm:t>
        <a:bodyPr/>
        <a:lstStyle/>
        <a:p>
          <a:r>
            <a:rPr lang="cs-CZ" dirty="0"/>
            <a:t>Osobnost člověka</a:t>
          </a:r>
        </a:p>
      </dgm:t>
    </dgm:pt>
    <dgm:pt modelId="{96F77CEE-995A-4A3F-8102-A15DADB08281}" type="parTrans" cxnId="{953887B0-48AD-4C15-B0B3-5A796A0602C6}">
      <dgm:prSet/>
      <dgm:spPr/>
      <dgm:t>
        <a:bodyPr/>
        <a:lstStyle/>
        <a:p>
          <a:endParaRPr lang="cs-CZ"/>
        </a:p>
      </dgm:t>
    </dgm:pt>
    <dgm:pt modelId="{64AA91B2-1FD8-4C98-878D-9C9365D499A3}" type="sibTrans" cxnId="{953887B0-48AD-4C15-B0B3-5A796A0602C6}">
      <dgm:prSet/>
      <dgm:spPr/>
      <dgm:t>
        <a:bodyPr/>
        <a:lstStyle/>
        <a:p>
          <a:endParaRPr lang="cs-CZ"/>
        </a:p>
      </dgm:t>
    </dgm:pt>
    <dgm:pt modelId="{DD5355EB-98B2-4FE0-A080-7F87CB7A73FE}">
      <dgm:prSet phldrT="[Text]"/>
      <dgm:spPr/>
      <dgm:t>
        <a:bodyPr/>
        <a:lstStyle/>
        <a:p>
          <a:r>
            <a:rPr lang="cs-CZ" dirty="0"/>
            <a:t>ovlivní vyjadřování a naplňování potřeby</a:t>
          </a:r>
        </a:p>
      </dgm:t>
    </dgm:pt>
    <dgm:pt modelId="{FFEAA52E-834C-47CA-AFE6-BC6604BB2E73}" type="parTrans" cxnId="{1617DE03-81C9-449E-AA82-861CC283436E}">
      <dgm:prSet/>
      <dgm:spPr/>
      <dgm:t>
        <a:bodyPr/>
        <a:lstStyle/>
        <a:p>
          <a:endParaRPr lang="cs-CZ"/>
        </a:p>
      </dgm:t>
    </dgm:pt>
    <dgm:pt modelId="{BC2CC1E1-02BC-4103-8B9A-E3B28A2D08E2}" type="sibTrans" cxnId="{1617DE03-81C9-449E-AA82-861CC283436E}">
      <dgm:prSet/>
      <dgm:spPr/>
      <dgm:t>
        <a:bodyPr/>
        <a:lstStyle/>
        <a:p>
          <a:endParaRPr lang="cs-CZ"/>
        </a:p>
      </dgm:t>
    </dgm:pt>
    <dgm:pt modelId="{58599B17-F1FA-4FB4-9F32-A03816882958}">
      <dgm:prSet phldrT="[Text]"/>
      <dgm:spPr/>
      <dgm:t>
        <a:bodyPr/>
        <a:lstStyle/>
        <a:p>
          <a:r>
            <a:rPr lang="cs-CZ" dirty="0"/>
            <a:t>Vývojové stádium jedince (dítě, dospělý, starý)</a:t>
          </a:r>
        </a:p>
      </dgm:t>
    </dgm:pt>
    <dgm:pt modelId="{A0761F72-BB91-453B-8E11-42B6A715FE8F}" type="parTrans" cxnId="{FB7269A0-137C-4056-9518-00DD5AE8A88B}">
      <dgm:prSet/>
      <dgm:spPr/>
      <dgm:t>
        <a:bodyPr/>
        <a:lstStyle/>
        <a:p>
          <a:endParaRPr lang="cs-CZ"/>
        </a:p>
      </dgm:t>
    </dgm:pt>
    <dgm:pt modelId="{FF93CD49-D4C4-4D5C-A25E-D083D11BA691}" type="sibTrans" cxnId="{FB7269A0-137C-4056-9518-00DD5AE8A88B}">
      <dgm:prSet/>
      <dgm:spPr/>
      <dgm:t>
        <a:bodyPr/>
        <a:lstStyle/>
        <a:p>
          <a:endParaRPr lang="cs-CZ"/>
        </a:p>
      </dgm:t>
    </dgm:pt>
    <dgm:pt modelId="{4FD9C8DE-A292-4B31-BB6E-29A2BC1124DC}">
      <dgm:prSet phldrT="[Text]"/>
      <dgm:spPr/>
      <dgm:t>
        <a:bodyPr/>
        <a:lstStyle/>
        <a:p>
          <a:r>
            <a:rPr lang="cs-CZ" dirty="0"/>
            <a:t>Okolnosti vzniku nemoci (hospitalizace, doma)</a:t>
          </a:r>
        </a:p>
      </dgm:t>
    </dgm:pt>
    <dgm:pt modelId="{A3C49237-0B8C-44EB-BD8B-10407986A307}" type="parTrans" cxnId="{8AE0EAFC-DDE9-4FC2-9BA4-9712D4FF3696}">
      <dgm:prSet/>
      <dgm:spPr/>
      <dgm:t>
        <a:bodyPr/>
        <a:lstStyle/>
        <a:p>
          <a:endParaRPr lang="cs-CZ"/>
        </a:p>
      </dgm:t>
    </dgm:pt>
    <dgm:pt modelId="{55C34CC9-5A88-4835-8DA3-E48B578F140D}" type="sibTrans" cxnId="{8AE0EAFC-DDE9-4FC2-9BA4-9712D4FF3696}">
      <dgm:prSet/>
      <dgm:spPr/>
      <dgm:t>
        <a:bodyPr/>
        <a:lstStyle/>
        <a:p>
          <a:endParaRPr lang="cs-CZ"/>
        </a:p>
      </dgm:t>
    </dgm:pt>
    <dgm:pt modelId="{6EF43F1A-4199-4F41-8A2C-A69C9B6636B7}">
      <dgm:prSet phldrT="[Text]"/>
      <dgm:spPr/>
      <dgm:t>
        <a:bodyPr/>
        <a:lstStyle/>
        <a:p>
          <a:r>
            <a:rPr lang="cs-CZ" dirty="0"/>
            <a:t>Mezilidské vztahy, sociální postavení, kultura</a:t>
          </a:r>
        </a:p>
      </dgm:t>
    </dgm:pt>
    <dgm:pt modelId="{424F084A-2BFB-4F0D-86AD-47824FD0E18A}" type="parTrans" cxnId="{F107EEDD-F350-424A-B640-4915CA47B38B}">
      <dgm:prSet/>
      <dgm:spPr/>
      <dgm:t>
        <a:bodyPr/>
        <a:lstStyle/>
        <a:p>
          <a:endParaRPr lang="cs-CZ"/>
        </a:p>
      </dgm:t>
    </dgm:pt>
    <dgm:pt modelId="{E4F55382-66CC-4315-8861-E99E2931FE7B}" type="sibTrans" cxnId="{F107EEDD-F350-424A-B640-4915CA47B38B}">
      <dgm:prSet/>
      <dgm:spPr/>
      <dgm:t>
        <a:bodyPr/>
        <a:lstStyle/>
        <a:p>
          <a:endParaRPr lang="cs-CZ"/>
        </a:p>
      </dgm:t>
    </dgm:pt>
    <dgm:pt modelId="{B4DCC147-EEC4-4943-AC8E-7A7B7B23FB86}" type="pres">
      <dgm:prSet presAssocID="{062A3712-CBBF-4145-9EDC-204BB878936B}" presName="Name0" presStyleCnt="0">
        <dgm:presLayoutVars>
          <dgm:dir/>
          <dgm:animLvl val="lvl"/>
          <dgm:resizeHandles val="exact"/>
        </dgm:presLayoutVars>
      </dgm:prSet>
      <dgm:spPr/>
    </dgm:pt>
    <dgm:pt modelId="{A5B0F937-39B7-4763-A584-8D8ED97324A9}" type="pres">
      <dgm:prSet presAssocID="{E89C5C93-1FD4-4162-8351-A04E107D227A}" presName="linNode" presStyleCnt="0"/>
      <dgm:spPr/>
    </dgm:pt>
    <dgm:pt modelId="{2018F82C-A81A-4857-A862-5205AA0BBF3C}" type="pres">
      <dgm:prSet presAssocID="{E89C5C93-1FD4-4162-8351-A04E107D227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B1B8B8A-B881-4050-9C5A-F075B2EA6E2A}" type="pres">
      <dgm:prSet presAssocID="{E89C5C93-1FD4-4162-8351-A04E107D227A}" presName="descendantText" presStyleLbl="alignAccFollowNode1" presStyleIdx="0" presStyleCnt="2">
        <dgm:presLayoutVars>
          <dgm:bulletEnabled val="1"/>
        </dgm:presLayoutVars>
      </dgm:prSet>
      <dgm:spPr/>
    </dgm:pt>
    <dgm:pt modelId="{3B846F10-6486-40EB-89C0-DEE6B05FD77B}" type="pres">
      <dgm:prSet presAssocID="{EB478833-FEA1-46D8-919B-E2623CD59444}" presName="sp" presStyleCnt="0"/>
      <dgm:spPr/>
    </dgm:pt>
    <dgm:pt modelId="{30632887-40CD-4018-9CDA-D0DCD79988AB}" type="pres">
      <dgm:prSet presAssocID="{8CEF3162-7341-4CE2-B7AE-F532D526C500}" presName="linNode" presStyleCnt="0"/>
      <dgm:spPr/>
    </dgm:pt>
    <dgm:pt modelId="{86DEDD29-82BD-4BA5-B827-D9D4FD0053A2}" type="pres">
      <dgm:prSet presAssocID="{8CEF3162-7341-4CE2-B7AE-F532D526C50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A0F5609-831A-4A80-B66A-2FF2429034FF}" type="pres">
      <dgm:prSet presAssocID="{8CEF3162-7341-4CE2-B7AE-F532D526C500}" presName="descendantText" presStyleLbl="alignAccFollowNode1" presStyleIdx="1" presStyleCnt="2" custLinFactY="89497" custLinFactNeighborX="0" custLinFactNeighborY="100000">
        <dgm:presLayoutVars>
          <dgm:bulletEnabled val="1"/>
        </dgm:presLayoutVars>
      </dgm:prSet>
      <dgm:spPr/>
    </dgm:pt>
    <dgm:pt modelId="{05C26D6A-2C39-44B3-AB8D-FB4AEBC052EF}" type="pres">
      <dgm:prSet presAssocID="{64AA91B2-1FD8-4C98-878D-9C9365D499A3}" presName="sp" presStyleCnt="0"/>
      <dgm:spPr/>
    </dgm:pt>
    <dgm:pt modelId="{5BEFDA01-63E3-4E55-92B2-EE895670ADF1}" type="pres">
      <dgm:prSet presAssocID="{58599B17-F1FA-4FB4-9F32-A03816882958}" presName="linNode" presStyleCnt="0"/>
      <dgm:spPr/>
    </dgm:pt>
    <dgm:pt modelId="{BB3DF6E4-797F-496F-A30E-A6D68BED23CA}" type="pres">
      <dgm:prSet presAssocID="{58599B17-F1FA-4FB4-9F32-A0381688295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AB76188-14C7-4D9B-822C-EF72CE7D0191}" type="pres">
      <dgm:prSet presAssocID="{FF93CD49-D4C4-4D5C-A25E-D083D11BA691}" presName="sp" presStyleCnt="0"/>
      <dgm:spPr/>
    </dgm:pt>
    <dgm:pt modelId="{6C347A43-22BB-4B3E-A6B1-648952FE7784}" type="pres">
      <dgm:prSet presAssocID="{4FD9C8DE-A292-4B31-BB6E-29A2BC1124DC}" presName="linNode" presStyleCnt="0"/>
      <dgm:spPr/>
    </dgm:pt>
    <dgm:pt modelId="{0498D363-2C42-45E3-A68C-66437735F544}" type="pres">
      <dgm:prSet presAssocID="{4FD9C8DE-A292-4B31-BB6E-29A2BC1124D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8DF1159-3DE9-44BF-B470-BA9D29052383}" type="pres">
      <dgm:prSet presAssocID="{55C34CC9-5A88-4835-8DA3-E48B578F140D}" presName="sp" presStyleCnt="0"/>
      <dgm:spPr/>
    </dgm:pt>
    <dgm:pt modelId="{0C14430E-3D64-4D2D-B9F1-6071CBEF2EB4}" type="pres">
      <dgm:prSet presAssocID="{6EF43F1A-4199-4F41-8A2C-A69C9B6636B7}" presName="linNode" presStyleCnt="0"/>
      <dgm:spPr/>
    </dgm:pt>
    <dgm:pt modelId="{0D30B9ED-7653-40AF-861E-433AD7A80463}" type="pres">
      <dgm:prSet presAssocID="{6EF43F1A-4199-4F41-8A2C-A69C9B6636B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617DE03-81C9-449E-AA82-861CC283436E}" srcId="{8CEF3162-7341-4CE2-B7AE-F532D526C500}" destId="{DD5355EB-98B2-4FE0-A080-7F87CB7A73FE}" srcOrd="0" destOrd="0" parTransId="{FFEAA52E-834C-47CA-AFE6-BC6604BB2E73}" sibTransId="{BC2CC1E1-02BC-4103-8B9A-E3B28A2D08E2}"/>
    <dgm:cxn modelId="{F0886912-EF51-4914-B4B0-B9761955CFAD}" type="presOf" srcId="{062A3712-CBBF-4145-9EDC-204BB878936B}" destId="{B4DCC147-EEC4-4943-AC8E-7A7B7B23FB86}" srcOrd="0" destOrd="0" presId="urn:microsoft.com/office/officeart/2005/8/layout/vList5"/>
    <dgm:cxn modelId="{BB68FC16-B40E-469C-879A-BCF32096AB5B}" type="presOf" srcId="{8CEF3162-7341-4CE2-B7AE-F532D526C500}" destId="{86DEDD29-82BD-4BA5-B827-D9D4FD0053A2}" srcOrd="0" destOrd="0" presId="urn:microsoft.com/office/officeart/2005/8/layout/vList5"/>
    <dgm:cxn modelId="{295F9323-C7FA-40E9-815A-92D3AF70FDD7}" type="presOf" srcId="{E89C5C93-1FD4-4162-8351-A04E107D227A}" destId="{2018F82C-A81A-4857-A862-5205AA0BBF3C}" srcOrd="0" destOrd="0" presId="urn:microsoft.com/office/officeart/2005/8/layout/vList5"/>
    <dgm:cxn modelId="{66D37D5E-0196-4864-9004-4A7BEB242D28}" srcId="{E89C5C93-1FD4-4162-8351-A04E107D227A}" destId="{6AF84902-AAE3-4CA3-A27E-97AA50F27719}" srcOrd="0" destOrd="0" parTransId="{F3DF264E-C056-4DB6-A645-010B5503E473}" sibTransId="{B5E96DCB-16CB-4115-A8A3-2B96ED099FAA}"/>
    <dgm:cxn modelId="{5131F54A-98EE-4C4F-ADB9-7780C4E6C226}" type="presOf" srcId="{DD5355EB-98B2-4FE0-A080-7F87CB7A73FE}" destId="{7A0F5609-831A-4A80-B66A-2FF2429034FF}" srcOrd="0" destOrd="0" presId="urn:microsoft.com/office/officeart/2005/8/layout/vList5"/>
    <dgm:cxn modelId="{3F72657B-FADE-44AD-A445-CDC0BE91CBD4}" type="presOf" srcId="{58599B17-F1FA-4FB4-9F32-A03816882958}" destId="{BB3DF6E4-797F-496F-A30E-A6D68BED23CA}" srcOrd="0" destOrd="0" presId="urn:microsoft.com/office/officeart/2005/8/layout/vList5"/>
    <dgm:cxn modelId="{12996993-04B0-47B9-A507-61DBCA8E5C17}" type="presOf" srcId="{6AF84902-AAE3-4CA3-A27E-97AA50F27719}" destId="{4B1B8B8A-B881-4050-9C5A-F075B2EA6E2A}" srcOrd="0" destOrd="0" presId="urn:microsoft.com/office/officeart/2005/8/layout/vList5"/>
    <dgm:cxn modelId="{FB7269A0-137C-4056-9518-00DD5AE8A88B}" srcId="{062A3712-CBBF-4145-9EDC-204BB878936B}" destId="{58599B17-F1FA-4FB4-9F32-A03816882958}" srcOrd="2" destOrd="0" parTransId="{A0761F72-BB91-453B-8E11-42B6A715FE8F}" sibTransId="{FF93CD49-D4C4-4D5C-A25E-D083D11BA691}"/>
    <dgm:cxn modelId="{953887B0-48AD-4C15-B0B3-5A796A0602C6}" srcId="{062A3712-CBBF-4145-9EDC-204BB878936B}" destId="{8CEF3162-7341-4CE2-B7AE-F532D526C500}" srcOrd="1" destOrd="0" parTransId="{96F77CEE-995A-4A3F-8102-A15DADB08281}" sibTransId="{64AA91B2-1FD8-4C98-878D-9C9365D499A3}"/>
    <dgm:cxn modelId="{2AF623CC-B11C-4602-82E1-9D49CCCA5749}" type="presOf" srcId="{6EF43F1A-4199-4F41-8A2C-A69C9B6636B7}" destId="{0D30B9ED-7653-40AF-861E-433AD7A80463}" srcOrd="0" destOrd="0" presId="urn:microsoft.com/office/officeart/2005/8/layout/vList5"/>
    <dgm:cxn modelId="{7AC9E0DB-91F2-4B7E-99B4-50F05AA1C611}" type="presOf" srcId="{4FD9C8DE-A292-4B31-BB6E-29A2BC1124DC}" destId="{0498D363-2C42-45E3-A68C-66437735F544}" srcOrd="0" destOrd="0" presId="urn:microsoft.com/office/officeart/2005/8/layout/vList5"/>
    <dgm:cxn modelId="{F107EEDD-F350-424A-B640-4915CA47B38B}" srcId="{062A3712-CBBF-4145-9EDC-204BB878936B}" destId="{6EF43F1A-4199-4F41-8A2C-A69C9B6636B7}" srcOrd="4" destOrd="0" parTransId="{424F084A-2BFB-4F0D-86AD-47824FD0E18A}" sibTransId="{E4F55382-66CC-4315-8861-E99E2931FE7B}"/>
    <dgm:cxn modelId="{4ACD70F2-94F7-432F-B7E9-B182733477FA}" srcId="{062A3712-CBBF-4145-9EDC-204BB878936B}" destId="{E89C5C93-1FD4-4162-8351-A04E107D227A}" srcOrd="0" destOrd="0" parTransId="{B20E2FC8-173B-4085-840B-FDB31EBC9BE7}" sibTransId="{EB478833-FEA1-46D8-919B-E2623CD59444}"/>
    <dgm:cxn modelId="{8AE0EAFC-DDE9-4FC2-9BA4-9712D4FF3696}" srcId="{062A3712-CBBF-4145-9EDC-204BB878936B}" destId="{4FD9C8DE-A292-4B31-BB6E-29A2BC1124DC}" srcOrd="3" destOrd="0" parTransId="{A3C49237-0B8C-44EB-BD8B-10407986A307}" sibTransId="{55C34CC9-5A88-4835-8DA3-E48B578F140D}"/>
    <dgm:cxn modelId="{E1F36B22-37D0-4331-BB88-BFF83CF7D332}" type="presParOf" srcId="{B4DCC147-EEC4-4943-AC8E-7A7B7B23FB86}" destId="{A5B0F937-39B7-4763-A584-8D8ED97324A9}" srcOrd="0" destOrd="0" presId="urn:microsoft.com/office/officeart/2005/8/layout/vList5"/>
    <dgm:cxn modelId="{27223DB9-63EB-466E-99A1-593E2C06B0BD}" type="presParOf" srcId="{A5B0F937-39B7-4763-A584-8D8ED97324A9}" destId="{2018F82C-A81A-4857-A862-5205AA0BBF3C}" srcOrd="0" destOrd="0" presId="urn:microsoft.com/office/officeart/2005/8/layout/vList5"/>
    <dgm:cxn modelId="{9E395A85-648F-46EE-B6C7-5B66546F2038}" type="presParOf" srcId="{A5B0F937-39B7-4763-A584-8D8ED97324A9}" destId="{4B1B8B8A-B881-4050-9C5A-F075B2EA6E2A}" srcOrd="1" destOrd="0" presId="urn:microsoft.com/office/officeart/2005/8/layout/vList5"/>
    <dgm:cxn modelId="{BD117486-4275-4421-9E13-79A807780D7E}" type="presParOf" srcId="{B4DCC147-EEC4-4943-AC8E-7A7B7B23FB86}" destId="{3B846F10-6486-40EB-89C0-DEE6B05FD77B}" srcOrd="1" destOrd="0" presId="urn:microsoft.com/office/officeart/2005/8/layout/vList5"/>
    <dgm:cxn modelId="{27F458F6-D38A-4C63-A255-F9ECCEDF20D6}" type="presParOf" srcId="{B4DCC147-EEC4-4943-AC8E-7A7B7B23FB86}" destId="{30632887-40CD-4018-9CDA-D0DCD79988AB}" srcOrd="2" destOrd="0" presId="urn:microsoft.com/office/officeart/2005/8/layout/vList5"/>
    <dgm:cxn modelId="{390E162D-2062-47F2-BE93-6ECB2C64EF75}" type="presParOf" srcId="{30632887-40CD-4018-9CDA-D0DCD79988AB}" destId="{86DEDD29-82BD-4BA5-B827-D9D4FD0053A2}" srcOrd="0" destOrd="0" presId="urn:microsoft.com/office/officeart/2005/8/layout/vList5"/>
    <dgm:cxn modelId="{D41DEC1D-E7C7-4FFC-BD37-8F8520B26CCA}" type="presParOf" srcId="{30632887-40CD-4018-9CDA-D0DCD79988AB}" destId="{7A0F5609-831A-4A80-B66A-2FF2429034FF}" srcOrd="1" destOrd="0" presId="urn:microsoft.com/office/officeart/2005/8/layout/vList5"/>
    <dgm:cxn modelId="{6A3E00E7-AEF1-4739-AA9C-71FAFC519FC5}" type="presParOf" srcId="{B4DCC147-EEC4-4943-AC8E-7A7B7B23FB86}" destId="{05C26D6A-2C39-44B3-AB8D-FB4AEBC052EF}" srcOrd="3" destOrd="0" presId="urn:microsoft.com/office/officeart/2005/8/layout/vList5"/>
    <dgm:cxn modelId="{6B82BE5F-C141-4CF5-9B01-7066B4DD25D3}" type="presParOf" srcId="{B4DCC147-EEC4-4943-AC8E-7A7B7B23FB86}" destId="{5BEFDA01-63E3-4E55-92B2-EE895670ADF1}" srcOrd="4" destOrd="0" presId="urn:microsoft.com/office/officeart/2005/8/layout/vList5"/>
    <dgm:cxn modelId="{298CFB7A-6597-42F8-937E-B05FF384732F}" type="presParOf" srcId="{5BEFDA01-63E3-4E55-92B2-EE895670ADF1}" destId="{BB3DF6E4-797F-496F-A30E-A6D68BED23CA}" srcOrd="0" destOrd="0" presId="urn:microsoft.com/office/officeart/2005/8/layout/vList5"/>
    <dgm:cxn modelId="{81A7F615-8251-4C7C-9DBF-84C1E3218444}" type="presParOf" srcId="{B4DCC147-EEC4-4943-AC8E-7A7B7B23FB86}" destId="{8AB76188-14C7-4D9B-822C-EF72CE7D0191}" srcOrd="5" destOrd="0" presId="urn:microsoft.com/office/officeart/2005/8/layout/vList5"/>
    <dgm:cxn modelId="{8DD568B1-83F9-4C52-95E8-A59FCFB9DC5E}" type="presParOf" srcId="{B4DCC147-EEC4-4943-AC8E-7A7B7B23FB86}" destId="{6C347A43-22BB-4B3E-A6B1-648952FE7784}" srcOrd="6" destOrd="0" presId="urn:microsoft.com/office/officeart/2005/8/layout/vList5"/>
    <dgm:cxn modelId="{B498E213-B522-455F-BC83-59A9772A138C}" type="presParOf" srcId="{6C347A43-22BB-4B3E-A6B1-648952FE7784}" destId="{0498D363-2C42-45E3-A68C-66437735F544}" srcOrd="0" destOrd="0" presId="urn:microsoft.com/office/officeart/2005/8/layout/vList5"/>
    <dgm:cxn modelId="{7B70FA07-8F1B-4A7D-A9B9-C290B1533AC8}" type="presParOf" srcId="{B4DCC147-EEC4-4943-AC8E-7A7B7B23FB86}" destId="{D8DF1159-3DE9-44BF-B470-BA9D29052383}" srcOrd="7" destOrd="0" presId="urn:microsoft.com/office/officeart/2005/8/layout/vList5"/>
    <dgm:cxn modelId="{D3BFC0FD-E821-44E6-AA26-45DC01F7562B}" type="presParOf" srcId="{B4DCC147-EEC4-4943-AC8E-7A7B7B23FB86}" destId="{0C14430E-3D64-4D2D-B9F1-6071CBEF2EB4}" srcOrd="8" destOrd="0" presId="urn:microsoft.com/office/officeart/2005/8/layout/vList5"/>
    <dgm:cxn modelId="{8F108F02-4B2D-42F3-A0A7-432149AF519F}" type="presParOf" srcId="{0C14430E-3D64-4D2D-B9F1-6071CBEF2EB4}" destId="{0D30B9ED-7653-40AF-861E-433AD7A804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80EFF-85E9-4EC3-B735-0C4230CDB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7BD1851-CED2-461D-8E17-4C0EB35BB58A}">
      <dgm:prSet phldrT="[Text]"/>
      <dgm:spPr/>
      <dgm:t>
        <a:bodyPr/>
        <a:lstStyle/>
        <a:p>
          <a:r>
            <a:rPr lang="cs-CZ" dirty="0"/>
            <a:t>Potřeba</a:t>
          </a:r>
        </a:p>
      </dgm:t>
    </dgm:pt>
    <dgm:pt modelId="{F893BD2C-1EA9-4E07-BC79-01BDA3F792A2}" type="parTrans" cxnId="{8C1E836C-6B91-4283-8D47-35076B398758}">
      <dgm:prSet/>
      <dgm:spPr/>
      <dgm:t>
        <a:bodyPr/>
        <a:lstStyle/>
        <a:p>
          <a:endParaRPr lang="cs-CZ"/>
        </a:p>
      </dgm:t>
    </dgm:pt>
    <dgm:pt modelId="{C59F063E-F2C5-4274-8480-0A8442147A99}" type="sibTrans" cxnId="{8C1E836C-6B91-4283-8D47-35076B398758}">
      <dgm:prSet/>
      <dgm:spPr/>
      <dgm:t>
        <a:bodyPr/>
        <a:lstStyle/>
        <a:p>
          <a:endParaRPr lang="cs-CZ"/>
        </a:p>
      </dgm:t>
    </dgm:pt>
    <dgm:pt modelId="{AE0B52EE-9D4B-4607-9E4D-B7B37DDE1D64}">
      <dgm:prSet phldrT="[Text]"/>
      <dgm:spPr/>
      <dgm:t>
        <a:bodyPr/>
        <a:lstStyle/>
        <a:p>
          <a:r>
            <a:rPr lang="cs-CZ" dirty="0"/>
            <a:t>Motivační napětí</a:t>
          </a:r>
        </a:p>
      </dgm:t>
    </dgm:pt>
    <dgm:pt modelId="{283319A4-3BDF-4ADA-9CB4-16DED9F44FA2}" type="parTrans" cxnId="{C44F6721-9D1B-4F9A-910C-DB632A9636FE}">
      <dgm:prSet/>
      <dgm:spPr/>
      <dgm:t>
        <a:bodyPr/>
        <a:lstStyle/>
        <a:p>
          <a:endParaRPr lang="cs-CZ"/>
        </a:p>
      </dgm:t>
    </dgm:pt>
    <dgm:pt modelId="{05A5020F-DE47-4C2F-8661-0F64C84E81BB}" type="sibTrans" cxnId="{C44F6721-9D1B-4F9A-910C-DB632A9636FE}">
      <dgm:prSet/>
      <dgm:spPr/>
      <dgm:t>
        <a:bodyPr/>
        <a:lstStyle/>
        <a:p>
          <a:endParaRPr lang="cs-CZ"/>
        </a:p>
      </dgm:t>
    </dgm:pt>
    <dgm:pt modelId="{6574C395-2A05-4A63-881C-6FCCE61FD770}">
      <dgm:prSet phldrT="[Text]"/>
      <dgm:spPr/>
      <dgm:t>
        <a:bodyPr/>
        <a:lstStyle/>
        <a:p>
          <a:r>
            <a:rPr lang="cs-CZ" dirty="0"/>
            <a:t>Instrumentální jednání</a:t>
          </a:r>
        </a:p>
      </dgm:t>
    </dgm:pt>
    <dgm:pt modelId="{FBE1B95F-B15D-4D0B-9DB1-85D5140D8EC6}" type="parTrans" cxnId="{32B58035-D1F6-47CF-9BD2-60CCB52E8256}">
      <dgm:prSet/>
      <dgm:spPr/>
      <dgm:t>
        <a:bodyPr/>
        <a:lstStyle/>
        <a:p>
          <a:endParaRPr lang="cs-CZ"/>
        </a:p>
      </dgm:t>
    </dgm:pt>
    <dgm:pt modelId="{6AD2CFC9-B8CA-43C2-BFC3-AB178364981B}" type="sibTrans" cxnId="{32B58035-D1F6-47CF-9BD2-60CCB52E8256}">
      <dgm:prSet/>
      <dgm:spPr/>
      <dgm:t>
        <a:bodyPr/>
        <a:lstStyle/>
        <a:p>
          <a:endParaRPr lang="cs-CZ"/>
        </a:p>
      </dgm:t>
    </dgm:pt>
    <dgm:pt modelId="{F8A9B13D-59BE-4B61-9AAB-0478306B9B13}">
      <dgm:prSet phldrT="[Text]"/>
      <dgm:spPr/>
      <dgm:t>
        <a:bodyPr/>
        <a:lstStyle/>
        <a:p>
          <a:r>
            <a:rPr lang="cs-CZ" dirty="0"/>
            <a:t>Uspokojení potřeby</a:t>
          </a:r>
        </a:p>
      </dgm:t>
    </dgm:pt>
    <dgm:pt modelId="{5AF1CE70-3B3D-4DBE-9DBF-8FB6F90104D2}" type="parTrans" cxnId="{8B0C556E-EB49-4B0D-971F-DAA87A1E2392}">
      <dgm:prSet/>
      <dgm:spPr/>
      <dgm:t>
        <a:bodyPr/>
        <a:lstStyle/>
        <a:p>
          <a:endParaRPr lang="cs-CZ"/>
        </a:p>
      </dgm:t>
    </dgm:pt>
    <dgm:pt modelId="{663ED9C6-F532-4A7E-B446-C4A69D79015E}" type="sibTrans" cxnId="{8B0C556E-EB49-4B0D-971F-DAA87A1E2392}">
      <dgm:prSet/>
      <dgm:spPr/>
      <dgm:t>
        <a:bodyPr/>
        <a:lstStyle/>
        <a:p>
          <a:endParaRPr lang="cs-CZ"/>
        </a:p>
      </dgm:t>
    </dgm:pt>
    <dgm:pt modelId="{71B83204-B2A0-4DFD-B6AE-E6F9924812EB}" type="pres">
      <dgm:prSet presAssocID="{F9180EFF-85E9-4EC3-B735-0C4230CDBAAC}" presName="CompostProcess" presStyleCnt="0">
        <dgm:presLayoutVars>
          <dgm:dir/>
          <dgm:resizeHandles val="exact"/>
        </dgm:presLayoutVars>
      </dgm:prSet>
      <dgm:spPr/>
    </dgm:pt>
    <dgm:pt modelId="{D5F3B6F9-1A51-4721-8ACE-4EA8FB6EEA8B}" type="pres">
      <dgm:prSet presAssocID="{F9180EFF-85E9-4EC3-B735-0C4230CDBAAC}" presName="arrow" presStyleLbl="bgShp" presStyleIdx="0" presStyleCnt="1"/>
      <dgm:spPr/>
    </dgm:pt>
    <dgm:pt modelId="{259A6B6E-661F-4684-AEB1-485C26A6D90A}" type="pres">
      <dgm:prSet presAssocID="{F9180EFF-85E9-4EC3-B735-0C4230CDBAAC}" presName="linearProcess" presStyleCnt="0"/>
      <dgm:spPr/>
    </dgm:pt>
    <dgm:pt modelId="{1FBD4BAE-BEC1-41BD-9EF4-99E9B5493B71}" type="pres">
      <dgm:prSet presAssocID="{B7BD1851-CED2-461D-8E17-4C0EB35BB58A}" presName="textNode" presStyleLbl="node1" presStyleIdx="0" presStyleCnt="4">
        <dgm:presLayoutVars>
          <dgm:bulletEnabled val="1"/>
        </dgm:presLayoutVars>
      </dgm:prSet>
      <dgm:spPr/>
    </dgm:pt>
    <dgm:pt modelId="{D0F453E8-2405-4601-A34A-88B3C3AEF442}" type="pres">
      <dgm:prSet presAssocID="{C59F063E-F2C5-4274-8480-0A8442147A99}" presName="sibTrans" presStyleCnt="0"/>
      <dgm:spPr/>
    </dgm:pt>
    <dgm:pt modelId="{AEEC6CA4-C8F7-4512-B1DB-CDACFF0C04AE}" type="pres">
      <dgm:prSet presAssocID="{AE0B52EE-9D4B-4607-9E4D-B7B37DDE1D64}" presName="textNode" presStyleLbl="node1" presStyleIdx="1" presStyleCnt="4">
        <dgm:presLayoutVars>
          <dgm:bulletEnabled val="1"/>
        </dgm:presLayoutVars>
      </dgm:prSet>
      <dgm:spPr/>
    </dgm:pt>
    <dgm:pt modelId="{111DA5B8-56F9-46CA-8A27-0FA8E77B36F5}" type="pres">
      <dgm:prSet presAssocID="{05A5020F-DE47-4C2F-8661-0F64C84E81BB}" presName="sibTrans" presStyleCnt="0"/>
      <dgm:spPr/>
    </dgm:pt>
    <dgm:pt modelId="{6E190A0A-8AC4-4745-8582-C8B638823406}" type="pres">
      <dgm:prSet presAssocID="{6574C395-2A05-4A63-881C-6FCCE61FD770}" presName="textNode" presStyleLbl="node1" presStyleIdx="2" presStyleCnt="4">
        <dgm:presLayoutVars>
          <dgm:bulletEnabled val="1"/>
        </dgm:presLayoutVars>
      </dgm:prSet>
      <dgm:spPr/>
    </dgm:pt>
    <dgm:pt modelId="{0FA157F2-6ECD-47FD-A45A-55E7970FD045}" type="pres">
      <dgm:prSet presAssocID="{6AD2CFC9-B8CA-43C2-BFC3-AB178364981B}" presName="sibTrans" presStyleCnt="0"/>
      <dgm:spPr/>
    </dgm:pt>
    <dgm:pt modelId="{455ADEAD-2A8D-438D-9A9E-E7BB06CB1173}" type="pres">
      <dgm:prSet presAssocID="{F8A9B13D-59BE-4B61-9AAB-0478306B9B1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44F6721-9D1B-4F9A-910C-DB632A9636FE}" srcId="{F9180EFF-85E9-4EC3-B735-0C4230CDBAAC}" destId="{AE0B52EE-9D4B-4607-9E4D-B7B37DDE1D64}" srcOrd="1" destOrd="0" parTransId="{283319A4-3BDF-4ADA-9CB4-16DED9F44FA2}" sibTransId="{05A5020F-DE47-4C2F-8661-0F64C84E81BB}"/>
    <dgm:cxn modelId="{76B87C21-E228-40EB-8941-1D42CDF22514}" type="presOf" srcId="{F8A9B13D-59BE-4B61-9AAB-0478306B9B13}" destId="{455ADEAD-2A8D-438D-9A9E-E7BB06CB1173}" srcOrd="0" destOrd="0" presId="urn:microsoft.com/office/officeart/2005/8/layout/hProcess9"/>
    <dgm:cxn modelId="{61856D29-6F83-4985-AB7A-26C7000A5F19}" type="presOf" srcId="{B7BD1851-CED2-461D-8E17-4C0EB35BB58A}" destId="{1FBD4BAE-BEC1-41BD-9EF4-99E9B5493B71}" srcOrd="0" destOrd="0" presId="urn:microsoft.com/office/officeart/2005/8/layout/hProcess9"/>
    <dgm:cxn modelId="{32B58035-D1F6-47CF-9BD2-60CCB52E8256}" srcId="{F9180EFF-85E9-4EC3-B735-0C4230CDBAAC}" destId="{6574C395-2A05-4A63-881C-6FCCE61FD770}" srcOrd="2" destOrd="0" parTransId="{FBE1B95F-B15D-4D0B-9DB1-85D5140D8EC6}" sibTransId="{6AD2CFC9-B8CA-43C2-BFC3-AB178364981B}"/>
    <dgm:cxn modelId="{65508560-B054-4BD6-AF3B-21E61A68C844}" type="presOf" srcId="{6574C395-2A05-4A63-881C-6FCCE61FD770}" destId="{6E190A0A-8AC4-4745-8582-C8B638823406}" srcOrd="0" destOrd="0" presId="urn:microsoft.com/office/officeart/2005/8/layout/hProcess9"/>
    <dgm:cxn modelId="{1A9F3E48-446C-4370-8252-F529D4DAD609}" type="presOf" srcId="{AE0B52EE-9D4B-4607-9E4D-B7B37DDE1D64}" destId="{AEEC6CA4-C8F7-4512-B1DB-CDACFF0C04AE}" srcOrd="0" destOrd="0" presId="urn:microsoft.com/office/officeart/2005/8/layout/hProcess9"/>
    <dgm:cxn modelId="{8C1E836C-6B91-4283-8D47-35076B398758}" srcId="{F9180EFF-85E9-4EC3-B735-0C4230CDBAAC}" destId="{B7BD1851-CED2-461D-8E17-4C0EB35BB58A}" srcOrd="0" destOrd="0" parTransId="{F893BD2C-1EA9-4E07-BC79-01BDA3F792A2}" sibTransId="{C59F063E-F2C5-4274-8480-0A8442147A99}"/>
    <dgm:cxn modelId="{8B0C556E-EB49-4B0D-971F-DAA87A1E2392}" srcId="{F9180EFF-85E9-4EC3-B735-0C4230CDBAAC}" destId="{F8A9B13D-59BE-4B61-9AAB-0478306B9B13}" srcOrd="3" destOrd="0" parTransId="{5AF1CE70-3B3D-4DBE-9DBF-8FB6F90104D2}" sibTransId="{663ED9C6-F532-4A7E-B446-C4A69D79015E}"/>
    <dgm:cxn modelId="{01CE5F4F-AE8C-4138-A5C1-ABED09C57632}" type="presOf" srcId="{F9180EFF-85E9-4EC3-B735-0C4230CDBAAC}" destId="{71B83204-B2A0-4DFD-B6AE-E6F9924812EB}" srcOrd="0" destOrd="0" presId="urn:microsoft.com/office/officeart/2005/8/layout/hProcess9"/>
    <dgm:cxn modelId="{D781A211-64D6-4ADE-B11D-4F01BB30D9D0}" type="presParOf" srcId="{71B83204-B2A0-4DFD-B6AE-E6F9924812EB}" destId="{D5F3B6F9-1A51-4721-8ACE-4EA8FB6EEA8B}" srcOrd="0" destOrd="0" presId="urn:microsoft.com/office/officeart/2005/8/layout/hProcess9"/>
    <dgm:cxn modelId="{06371EFA-776C-4AFB-90C1-F1D4F377F5C7}" type="presParOf" srcId="{71B83204-B2A0-4DFD-B6AE-E6F9924812EB}" destId="{259A6B6E-661F-4684-AEB1-485C26A6D90A}" srcOrd="1" destOrd="0" presId="urn:microsoft.com/office/officeart/2005/8/layout/hProcess9"/>
    <dgm:cxn modelId="{9FCED4A6-65F9-4E8D-B4FD-8AE32867981E}" type="presParOf" srcId="{259A6B6E-661F-4684-AEB1-485C26A6D90A}" destId="{1FBD4BAE-BEC1-41BD-9EF4-99E9B5493B71}" srcOrd="0" destOrd="0" presId="urn:microsoft.com/office/officeart/2005/8/layout/hProcess9"/>
    <dgm:cxn modelId="{CBEDAAF0-9500-4EBB-8534-E5EA16F90FDE}" type="presParOf" srcId="{259A6B6E-661F-4684-AEB1-485C26A6D90A}" destId="{D0F453E8-2405-4601-A34A-88B3C3AEF442}" srcOrd="1" destOrd="0" presId="urn:microsoft.com/office/officeart/2005/8/layout/hProcess9"/>
    <dgm:cxn modelId="{D25E1591-3635-48E1-BA63-8BDD21AA9128}" type="presParOf" srcId="{259A6B6E-661F-4684-AEB1-485C26A6D90A}" destId="{AEEC6CA4-C8F7-4512-B1DB-CDACFF0C04AE}" srcOrd="2" destOrd="0" presId="urn:microsoft.com/office/officeart/2005/8/layout/hProcess9"/>
    <dgm:cxn modelId="{882BFC38-29FF-4D03-8E28-39BF5889DAEE}" type="presParOf" srcId="{259A6B6E-661F-4684-AEB1-485C26A6D90A}" destId="{111DA5B8-56F9-46CA-8A27-0FA8E77B36F5}" srcOrd="3" destOrd="0" presId="urn:microsoft.com/office/officeart/2005/8/layout/hProcess9"/>
    <dgm:cxn modelId="{5EE1E7A8-EF44-4249-83C8-A66B3C53461D}" type="presParOf" srcId="{259A6B6E-661F-4684-AEB1-485C26A6D90A}" destId="{6E190A0A-8AC4-4745-8582-C8B638823406}" srcOrd="4" destOrd="0" presId="urn:microsoft.com/office/officeart/2005/8/layout/hProcess9"/>
    <dgm:cxn modelId="{5313D994-C2D4-47B4-8B59-F9A848482B39}" type="presParOf" srcId="{259A6B6E-661F-4684-AEB1-485C26A6D90A}" destId="{0FA157F2-6ECD-47FD-A45A-55E7970FD045}" srcOrd="5" destOrd="0" presId="urn:microsoft.com/office/officeart/2005/8/layout/hProcess9"/>
    <dgm:cxn modelId="{4BEA6787-299E-4E7D-AF57-781954B52360}" type="presParOf" srcId="{259A6B6E-661F-4684-AEB1-485C26A6D90A}" destId="{455ADEAD-2A8D-438D-9A9E-E7BB06CB11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7A5F8-2B30-469C-BB6A-59A1613F9E95}">
      <dsp:nvSpPr>
        <dsp:cNvPr id="0" name=""/>
        <dsp:cNvSpPr/>
      </dsp:nvSpPr>
      <dsp:spPr>
        <a:xfrm>
          <a:off x="4657962" y="1072829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0A80D-3A9A-401B-A53A-C8E04A0948B0}">
      <dsp:nvSpPr>
        <dsp:cNvPr id="0" name=""/>
        <dsp:cNvSpPr/>
      </dsp:nvSpPr>
      <dsp:spPr>
        <a:xfrm>
          <a:off x="4478303" y="0"/>
          <a:ext cx="1796593" cy="9786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Nenaplněná potřeba startuje proces motivace</a:t>
          </a:r>
        </a:p>
      </dsp:txBody>
      <dsp:txXfrm>
        <a:off x="4478303" y="0"/>
        <a:ext cx="1796593" cy="978689"/>
      </dsp:txXfrm>
    </dsp:sp>
    <dsp:sp modelId="{53DE3CD9-95CD-429E-91D1-93D67020E079}">
      <dsp:nvSpPr>
        <dsp:cNvPr id="0" name=""/>
        <dsp:cNvSpPr/>
      </dsp:nvSpPr>
      <dsp:spPr>
        <a:xfrm>
          <a:off x="5124478" y="1342202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21AD16-4EFA-4481-981A-8C2E16D8B274}">
      <dsp:nvSpPr>
        <dsp:cNvPr id="0" name=""/>
        <dsp:cNvSpPr/>
      </dsp:nvSpPr>
      <dsp:spPr>
        <a:xfrm>
          <a:off x="6668350" y="932084"/>
          <a:ext cx="1702571" cy="10718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 Cokoliv co potřebuji…</a:t>
          </a:r>
          <a:endParaRPr lang="cs-CZ" sz="1900" kern="1200" dirty="0"/>
        </a:p>
      </dsp:txBody>
      <dsp:txXfrm>
        <a:off x="6668350" y="932084"/>
        <a:ext cx="1702571" cy="1071897"/>
      </dsp:txXfrm>
    </dsp:sp>
    <dsp:sp modelId="{1E95C3E2-0C38-4E5B-97B4-74BD967CEDA2}">
      <dsp:nvSpPr>
        <dsp:cNvPr id="0" name=""/>
        <dsp:cNvSpPr/>
      </dsp:nvSpPr>
      <dsp:spPr>
        <a:xfrm>
          <a:off x="5124478" y="1880947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F5B47F-C09C-4245-96D5-D1B9D8CD528D}">
      <dsp:nvSpPr>
        <dsp:cNvPr id="0" name=""/>
        <dsp:cNvSpPr/>
      </dsp:nvSpPr>
      <dsp:spPr>
        <a:xfrm>
          <a:off x="6668350" y="2530610"/>
          <a:ext cx="1702571" cy="11977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Mění se v průběhu života: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 •kvalitativně •kvantitativně</a:t>
          </a:r>
        </a:p>
      </dsp:txBody>
      <dsp:txXfrm>
        <a:off x="6668350" y="2530610"/>
        <a:ext cx="1702571" cy="1197728"/>
      </dsp:txXfrm>
    </dsp:sp>
    <dsp:sp modelId="{AEF82B7D-CD40-4C1F-9AA8-99E6139987CD}">
      <dsp:nvSpPr>
        <dsp:cNvPr id="0" name=""/>
        <dsp:cNvSpPr/>
      </dsp:nvSpPr>
      <dsp:spPr>
        <a:xfrm>
          <a:off x="4657962" y="2150785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170799-6E70-41F6-8CFB-EBE5FCB701DE}">
      <dsp:nvSpPr>
        <dsp:cNvPr id="0" name=""/>
        <dsp:cNvSpPr/>
      </dsp:nvSpPr>
      <dsp:spPr>
        <a:xfrm>
          <a:off x="4478303" y="3681734"/>
          <a:ext cx="1796593" cy="9786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Ovlivní veškerou činnost jedince (psych i </a:t>
          </a:r>
          <a:r>
            <a:rPr lang="cs-CZ" sz="1900" kern="1200" dirty="0" err="1"/>
            <a:t>fyz</a:t>
          </a:r>
          <a:r>
            <a:rPr lang="cs-CZ" sz="1900" kern="1200" dirty="0"/>
            <a:t>)</a:t>
          </a:r>
        </a:p>
      </dsp:txBody>
      <dsp:txXfrm>
        <a:off x="4478303" y="3681734"/>
        <a:ext cx="1796593" cy="978689"/>
      </dsp:txXfrm>
    </dsp:sp>
    <dsp:sp modelId="{1CB11272-179C-4357-8149-FFF0A6C0D041}">
      <dsp:nvSpPr>
        <dsp:cNvPr id="0" name=""/>
        <dsp:cNvSpPr/>
      </dsp:nvSpPr>
      <dsp:spPr>
        <a:xfrm>
          <a:off x="4191447" y="1880947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1F532E-B9D8-44C2-8C4B-FCF55399B37B}">
      <dsp:nvSpPr>
        <dsp:cNvPr id="0" name=""/>
        <dsp:cNvSpPr/>
      </dsp:nvSpPr>
      <dsp:spPr>
        <a:xfrm>
          <a:off x="2382277" y="2530610"/>
          <a:ext cx="1702571" cy="11977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Naplňování potřeb je individuální</a:t>
          </a:r>
        </a:p>
      </dsp:txBody>
      <dsp:txXfrm>
        <a:off x="2382277" y="2530610"/>
        <a:ext cx="1702571" cy="1197728"/>
      </dsp:txXfrm>
    </dsp:sp>
    <dsp:sp modelId="{13E66A74-9C9D-4AFC-BC73-8689DECA2E69}">
      <dsp:nvSpPr>
        <dsp:cNvPr id="0" name=""/>
        <dsp:cNvSpPr/>
      </dsp:nvSpPr>
      <dsp:spPr>
        <a:xfrm>
          <a:off x="4191447" y="1342202"/>
          <a:ext cx="1437274" cy="14372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4AD213-7659-406E-B716-54FC118D903E}">
      <dsp:nvSpPr>
        <dsp:cNvPr id="0" name=""/>
        <dsp:cNvSpPr/>
      </dsp:nvSpPr>
      <dsp:spPr>
        <a:xfrm>
          <a:off x="2382277" y="932084"/>
          <a:ext cx="1702571" cy="11977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Měnná veličina  (na rozdíl od pudů a instinktů)</a:t>
          </a:r>
        </a:p>
      </dsp:txBody>
      <dsp:txXfrm>
        <a:off x="2382277" y="932084"/>
        <a:ext cx="1702571" cy="1197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B8B8A-B881-4050-9C5A-F075B2EA6E2A}">
      <dsp:nvSpPr>
        <dsp:cNvPr id="0" name=""/>
        <dsp:cNvSpPr/>
      </dsp:nvSpPr>
      <dsp:spPr>
        <a:xfrm rot="5400000">
          <a:off x="6993994" y="-3041477"/>
          <a:ext cx="636362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znemožní či znesnadní naplňování potřeb</a:t>
          </a:r>
        </a:p>
      </dsp:txBody>
      <dsp:txXfrm rot="-5400000">
        <a:off x="3871152" y="112430"/>
        <a:ext cx="6850983" cy="574232"/>
      </dsp:txXfrm>
    </dsp:sp>
    <dsp:sp modelId="{2018F82C-A81A-4857-A862-5205AA0BBF3C}">
      <dsp:nvSpPr>
        <dsp:cNvPr id="0" name=""/>
        <dsp:cNvSpPr/>
      </dsp:nvSpPr>
      <dsp:spPr>
        <a:xfrm>
          <a:off x="0" y="1819"/>
          <a:ext cx="3871152" cy="7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Nemoc</a:t>
          </a:r>
        </a:p>
      </dsp:txBody>
      <dsp:txXfrm>
        <a:off x="38831" y="40650"/>
        <a:ext cx="3793490" cy="717791"/>
      </dsp:txXfrm>
    </dsp:sp>
    <dsp:sp modelId="{7A0F5609-831A-4A80-B66A-2FF2429034FF}">
      <dsp:nvSpPr>
        <dsp:cNvPr id="0" name=""/>
        <dsp:cNvSpPr/>
      </dsp:nvSpPr>
      <dsp:spPr>
        <a:xfrm rot="5400000">
          <a:off x="6993994" y="-1000362"/>
          <a:ext cx="636362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ovlivní vyjadřování a naplňování potřeby</a:t>
          </a:r>
        </a:p>
      </dsp:txBody>
      <dsp:txXfrm rot="-5400000">
        <a:off x="3871152" y="2153545"/>
        <a:ext cx="6850983" cy="574232"/>
      </dsp:txXfrm>
    </dsp:sp>
    <dsp:sp modelId="{86DEDD29-82BD-4BA5-B827-D9D4FD0053A2}">
      <dsp:nvSpPr>
        <dsp:cNvPr id="0" name=""/>
        <dsp:cNvSpPr/>
      </dsp:nvSpPr>
      <dsp:spPr>
        <a:xfrm>
          <a:off x="0" y="837045"/>
          <a:ext cx="3871152" cy="7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Osobnost člověka</a:t>
          </a:r>
        </a:p>
      </dsp:txBody>
      <dsp:txXfrm>
        <a:off x="38831" y="875876"/>
        <a:ext cx="3793490" cy="717791"/>
      </dsp:txXfrm>
    </dsp:sp>
    <dsp:sp modelId="{BB3DF6E4-797F-496F-A30E-A6D68BED23CA}">
      <dsp:nvSpPr>
        <dsp:cNvPr id="0" name=""/>
        <dsp:cNvSpPr/>
      </dsp:nvSpPr>
      <dsp:spPr>
        <a:xfrm>
          <a:off x="0" y="1672272"/>
          <a:ext cx="3871152" cy="7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Vývojové stádium jedince (dítě, dospělý, starý)</a:t>
          </a:r>
        </a:p>
      </dsp:txBody>
      <dsp:txXfrm>
        <a:off x="38831" y="1711103"/>
        <a:ext cx="3793490" cy="717791"/>
      </dsp:txXfrm>
    </dsp:sp>
    <dsp:sp modelId="{0498D363-2C42-45E3-A68C-66437735F544}">
      <dsp:nvSpPr>
        <dsp:cNvPr id="0" name=""/>
        <dsp:cNvSpPr/>
      </dsp:nvSpPr>
      <dsp:spPr>
        <a:xfrm>
          <a:off x="0" y="2507498"/>
          <a:ext cx="3871152" cy="7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Okolnosti vzniku nemoci (hospitalizace, doma)</a:t>
          </a:r>
        </a:p>
      </dsp:txBody>
      <dsp:txXfrm>
        <a:off x="38831" y="2546329"/>
        <a:ext cx="3793490" cy="717791"/>
      </dsp:txXfrm>
    </dsp:sp>
    <dsp:sp modelId="{0D30B9ED-7653-40AF-861E-433AD7A80463}">
      <dsp:nvSpPr>
        <dsp:cNvPr id="0" name=""/>
        <dsp:cNvSpPr/>
      </dsp:nvSpPr>
      <dsp:spPr>
        <a:xfrm>
          <a:off x="0" y="3342724"/>
          <a:ext cx="3871152" cy="7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Mezilidské vztahy, sociální postavení, kultura</a:t>
          </a:r>
        </a:p>
      </dsp:txBody>
      <dsp:txXfrm>
        <a:off x="38831" y="3381555"/>
        <a:ext cx="3793490" cy="717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B6F9-1A51-4721-8ACE-4EA8FB6EEA8B}">
      <dsp:nvSpPr>
        <dsp:cNvPr id="0" name=""/>
        <dsp:cNvSpPr/>
      </dsp:nvSpPr>
      <dsp:spPr>
        <a:xfrm>
          <a:off x="391499" y="0"/>
          <a:ext cx="4436998" cy="4139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BAE-BEC1-41BD-9EF4-99E9B5493B71}">
      <dsp:nvSpPr>
        <dsp:cNvPr id="0" name=""/>
        <dsp:cNvSpPr/>
      </dsp:nvSpPr>
      <dsp:spPr>
        <a:xfrm>
          <a:off x="2612" y="1241999"/>
          <a:ext cx="1256571" cy="165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Potřeba</a:t>
          </a:r>
        </a:p>
      </dsp:txBody>
      <dsp:txXfrm>
        <a:off x="63953" y="1303340"/>
        <a:ext cx="1133889" cy="1533317"/>
      </dsp:txXfrm>
    </dsp:sp>
    <dsp:sp modelId="{AEEC6CA4-C8F7-4512-B1DB-CDACFF0C04AE}">
      <dsp:nvSpPr>
        <dsp:cNvPr id="0" name=""/>
        <dsp:cNvSpPr/>
      </dsp:nvSpPr>
      <dsp:spPr>
        <a:xfrm>
          <a:off x="1322012" y="1241999"/>
          <a:ext cx="1256571" cy="165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Motivační napětí</a:t>
          </a:r>
        </a:p>
      </dsp:txBody>
      <dsp:txXfrm>
        <a:off x="1383353" y="1303340"/>
        <a:ext cx="1133889" cy="1533317"/>
      </dsp:txXfrm>
    </dsp:sp>
    <dsp:sp modelId="{6E190A0A-8AC4-4745-8582-C8B638823406}">
      <dsp:nvSpPr>
        <dsp:cNvPr id="0" name=""/>
        <dsp:cNvSpPr/>
      </dsp:nvSpPr>
      <dsp:spPr>
        <a:xfrm>
          <a:off x="2641413" y="1241999"/>
          <a:ext cx="1256571" cy="165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Instrumentální jednání</a:t>
          </a:r>
        </a:p>
      </dsp:txBody>
      <dsp:txXfrm>
        <a:off x="2702754" y="1303340"/>
        <a:ext cx="1133889" cy="1533317"/>
      </dsp:txXfrm>
    </dsp:sp>
    <dsp:sp modelId="{455ADEAD-2A8D-438D-9A9E-E7BB06CB1173}">
      <dsp:nvSpPr>
        <dsp:cNvPr id="0" name=""/>
        <dsp:cNvSpPr/>
      </dsp:nvSpPr>
      <dsp:spPr>
        <a:xfrm>
          <a:off x="3960813" y="1241999"/>
          <a:ext cx="1256571" cy="165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Uspokojení potřeby</a:t>
          </a:r>
        </a:p>
      </dsp:txBody>
      <dsp:txXfrm>
        <a:off x="4022154" y="1303340"/>
        <a:ext cx="1133889" cy="153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658DFE-43BF-432D-A961-D068AF07F608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47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8B111E-BC9C-4C60-9411-0B4F8B615A34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Jak jsme se již bavili jedním z požadavků koncepce ošetřovatelství je péče poskytovaná pomocí ošetřovatelského procesu.</a:t>
            </a:r>
          </a:p>
          <a:p>
            <a:pPr eaLnBrk="1" hangingPunct="1"/>
            <a:r>
              <a:rPr lang="cs-CZ" altLang="cs-CZ"/>
              <a:t>Hlavním důvodem proč využívat OP je snaha o o to aby pacient byl středem zájmu sestra a péče mu byla šitá na míru.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Dá se tedy říci že se jedná o kontinuální cyklická proces nikdy\ nekončící interakce mezi sestrou a klientem. 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85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8B111E-BC9C-4C60-9411-0B4F8B615A34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Jak jsme se již bavili jedním z požadavků koncepce ošetřovatelství je péče poskytovaná pomocí ošetřovatelského procesu.</a:t>
            </a:r>
          </a:p>
          <a:p>
            <a:pPr eaLnBrk="1" hangingPunct="1"/>
            <a:r>
              <a:rPr lang="cs-CZ" altLang="cs-CZ"/>
              <a:t>Hlavním důvodem proč využívat OP je snaha o o to aby pacient byl středem zájmu sestra a péče mu byla šitá na míru.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Dá se tedy říci že se jedná o kontinuální cyklická proces nikdy\ nekončící interakce mezi sestrou a klientem. 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907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ve které klasifikoval potřeby jako nehmotné, nekonečné a určité. Dále předpokládal, že potřeby jsou ovlivňovány lidskými kulturami a časovými periodami. V teorii M. Max-</a:t>
            </a:r>
            <a:r>
              <a:rPr lang="cs-CZ" dirty="0" err="1"/>
              <a:t>Neefa</a:t>
            </a:r>
            <a:r>
              <a:rPr lang="cs-CZ" dirty="0"/>
              <a:t> jsou potřeby rozděleny na potřeby existence a přežití. Max-</a:t>
            </a:r>
            <a:r>
              <a:rPr lang="cs-CZ" dirty="0" err="1"/>
              <a:t>Neef</a:t>
            </a:r>
            <a:r>
              <a:rPr lang="cs-CZ" dirty="0"/>
              <a:t> mezi základní lidské hodnoty řadil základní potřebu bytí, ochranu, city, porozumění, účastnění se, rekreaci, tvoření a svobodu. Déle potřeby definoval v kategoriích týkajících se podstatných struktur života jako je bytí, vlastnictví, dělání a interakce. [15, 18, 20, 24] V této teorii se také zabýval uspokojováním potřeb a jejich ovlivňováním se navzájem. Mínil, že v rámci uspokojování jedné potřeby může dojít ke snížení nebo úplnému znemožnění uspokojení druhé potřeby. [15, 18, 20, 24] Lidé hledají objekt a způsob uspokojení své potřeby. Každé uspokojování vlastních potřeb je ovlivněno kulturou. U rozdílných kultur vznikají potřeby, jež by odlišné kultury absolutně neměly a nevyžadovaly je. [18]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320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Potřeby nemocného jsou závislé na povaze nemocného a sociální situaci, ve které žije.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02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Marjory</a:t>
            </a:r>
            <a:r>
              <a:rPr lang="cs-CZ" dirty="0"/>
              <a:t> </a:t>
            </a:r>
            <a:r>
              <a:rPr lang="cs-CZ" dirty="0" err="1"/>
              <a:t>Gordon</a:t>
            </a:r>
            <a:r>
              <a:rPr lang="cs-CZ" dirty="0"/>
              <a:t> absolvovala, základní ošetřovatelské vzdělání na Mount </a:t>
            </a:r>
            <a:r>
              <a:rPr lang="cs-CZ" dirty="0" err="1"/>
              <a:t>Sinai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Nursing</a:t>
            </a:r>
            <a:r>
              <a:rPr lang="cs-CZ" dirty="0"/>
              <a:t> v New Yorku. Dále absolvovala bakalářské a magisterské studium, opět v New Yorku. Již od svých kariérních začátků věnovala pozornost celistvému pojetí člověka. Svou doktorskou práci zaměřila na pedagogickou psychologii, jež byla zaměřena na diagnostické hodnocení. V roce 1974 definovala 11 okruhů chování a v roce 1987 zveřejnila Model funkčního zdraví. Mezi její velké úspěchy patřilo získání titulu profesorky, koordinátorky a prezidentky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Nursing</a:t>
            </a:r>
            <a:r>
              <a:rPr lang="cs-CZ" dirty="0"/>
              <a:t> </a:t>
            </a:r>
            <a:r>
              <a:rPr lang="cs-CZ" dirty="0" err="1"/>
              <a:t>Diagnostic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, kterou byla až do roku 2004. [13, 20] Model je vydedukován ze vzájemného propojení osoby a prostředí. Celkový zdravotní stav osoby je odvozen od mnohostranného propojení bio-psycho-sociálních činitelů. Po kontaktu s pacientem je sestra schopna identifikovat, o jaký vzorec se jedná. Rozlišujeme dva základní vzorce: funkční vzorec zdraví a dysfunkční vzorec zdraví. [13, 20] Teoretickým východiskem tohoto modelu je holistická a humanistická filozofie. Hlavní jednotky ošetřovatelských cílů jsou: zdraví, individuální odpovědnost člověka za své zdraví, rovnováha mezi bio-psycho-sociálními činiteli. Pacienta tento model bere jako celistvou holistickou bytost s biologickými, sociálními, kulturními, behaviorálními, kognitivními a spirituálními potřebami. Dále odlišuje pacienta s funkčním nebo dysfunkčním typem zdraví. V tomto ošetřovatelském modelu sestra zaujímá roli, ve které získává informace v individuálních oblastech vzorců zdraví rozborem získaných informací a hodnocením funkčního nebo dysfunkčního vzorce chování. Zabývá se zdrojem obtíží, jenž vychází z oblasti bio-psycho-sociálních interakcí. Mezi ohniska zásahu ošetřovatelského plánu patří dysfunkční vzorce zdraví. Dále je stěžejním bodem způsob intervence a důsledky, které se zabývají funkčním vzorcem zdraví. [20] Tyto vzorce zdraví napomáhají sestře rozlišit, zda se chování řadí do funkčního nebo dysfunkčního vzorce chování. Funkční vzorec chování je ve zdraví a dysfunkční je v nemoci. Dysfunkční vzorec je příznakem probíhajícího onemocnění a stává se součástí potencionálního problému. Jestliže si sestra všimne takového vzorce chování, musí jej zaznamenat, označit, správně definovat ošetřovatelskou diagnózu a věnovat se dalším krokům řešení ošetřovatelského problému. [13, 20]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500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-4ithG_07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6XqZQUmDmQ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714" y="2649353"/>
            <a:ext cx="11361600" cy="1171580"/>
          </a:xfrm>
        </p:spPr>
        <p:txBody>
          <a:bodyPr/>
          <a:lstStyle/>
          <a:p>
            <a:r>
              <a:rPr lang="cs-CZ" dirty="0"/>
              <a:t>Teorie lidských potřeb</a:t>
            </a:r>
            <a:br>
              <a:rPr lang="cs-CZ" b="0" dirty="0"/>
            </a:br>
            <a:br>
              <a:rPr lang="cs-CZ" b="0" dirty="0"/>
            </a:br>
            <a:r>
              <a:rPr lang="cs-CZ" b="0" dirty="0"/>
              <a:t> </a:t>
            </a:r>
            <a:br>
              <a:rPr lang="cs-CZ" dirty="0"/>
            </a:br>
            <a:r>
              <a:rPr lang="cs-CZ" sz="2800" b="0" dirty="0"/>
              <a:t>Charakteristickým rysem moderního ošetřovatelství je vyhledávání a plánovité uspokojování potřeb zdravých i nemocných</a:t>
            </a:r>
            <a:br>
              <a:rPr lang="cs-CZ" sz="2800" b="0" dirty="0"/>
            </a:br>
            <a:r>
              <a:rPr lang="cs-CZ" b="0" dirty="0"/>
              <a:t>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747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E662FF-4B27-4A88-83AE-55DEEF7E3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4F75C9-B15A-4593-BAE8-2FB1CC7AF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840A54-95A9-4076-8E46-F45E6AA2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2FC0A6-C68A-4218-8DC8-DD3ACC5036F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71E2D4-B3B4-4B59-8901-DFC39538E5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067917-E868-4C4A-8AE0-3F6B3FB1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22" y="0"/>
            <a:ext cx="8875755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603BFCF-FCDB-49F1-884C-D636793F5811}"/>
              </a:ext>
            </a:extLst>
          </p:cNvPr>
          <p:cNvSpPr/>
          <p:nvPr/>
        </p:nvSpPr>
        <p:spPr>
          <a:xfrm>
            <a:off x="11041539" y="0"/>
            <a:ext cx="968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1400" dirty="0"/>
          </a:p>
          <a:p>
            <a:r>
              <a:rPr lang="cs-CZ" sz="1400" dirty="0">
                <a:hlinkClick r:id="rId3"/>
              </a:rPr>
              <a:t>ANIMACE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1505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FFBBA4-32B4-4DDD-A45B-1E08DEF51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516F68-D246-4141-A6C2-1751A1C14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B65609-667C-4457-B926-BE0B5F59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2012"/>
            <a:ext cx="10753200" cy="451576"/>
          </a:xfrm>
        </p:spPr>
        <p:txBody>
          <a:bodyPr/>
          <a:lstStyle/>
          <a:p>
            <a:r>
              <a:rPr lang="cs-CZ" dirty="0"/>
              <a:t>Dům životních potřeb dle Chloubové (1992)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DA98FB-8031-40BD-B18E-B7A37B22E70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F4E899-5AAD-4D5A-9D1D-3C5132BFA86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28CE23E-0212-46B4-BB5F-9F5D4C150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CDF96-6880-49F0-A996-B70947B9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45788"/>
            <a:ext cx="9525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D166F-1421-4573-A096-8F2359818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CB4A5B-0CED-43B8-88BB-AC319748D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8EFE48-7679-4ABA-9E5E-B25F2715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potřeb Manfreda Max-</a:t>
            </a:r>
            <a:r>
              <a:rPr lang="cs-CZ" dirty="0" err="1"/>
              <a:t>Neefa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7B5CD6-16CB-4EDB-BCF9-D2FC9BDAC87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376000" cy="4139998"/>
          </a:xfrm>
        </p:spPr>
        <p:txBody>
          <a:bodyPr/>
          <a:lstStyle/>
          <a:p>
            <a:r>
              <a:rPr lang="cs-CZ" b="1" dirty="0"/>
              <a:t>„Model rozvoje lidské škály“</a:t>
            </a:r>
          </a:p>
          <a:p>
            <a:r>
              <a:rPr lang="cs-CZ" dirty="0"/>
              <a:t> klasifikoval potřeby jako nehmotné, nekonečné a určité</a:t>
            </a:r>
          </a:p>
          <a:p>
            <a:r>
              <a:rPr lang="cs-CZ" dirty="0"/>
              <a:t>jsou ovlivňovány lidskými kulturami a časovými periodami</a:t>
            </a:r>
          </a:p>
          <a:p>
            <a:r>
              <a:rPr lang="cs-CZ" dirty="0"/>
              <a:t>potřeby rozděleny na potřeby existence a přežití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A0035E-3AF7-469E-82BA-44CC15396EB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455817" y="1701505"/>
            <a:ext cx="5219998" cy="4139998"/>
          </a:xfrm>
        </p:spPr>
        <p:txBody>
          <a:bodyPr/>
          <a:lstStyle/>
          <a:p>
            <a:r>
              <a:rPr lang="cs-CZ" dirty="0"/>
              <a:t>mezi základní lidské hodnoty řadil základní potřebu bytí, ochranu, city, porozumění, účastnění se, rekreaci, tvoření a svobodu</a:t>
            </a:r>
          </a:p>
          <a:p>
            <a:r>
              <a:rPr lang="cs-CZ" dirty="0"/>
              <a:t>bytí, vlastnictví, dělání a interakce.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773E52-3CB5-4F67-B2C8-5A5EAA80DBC7}"/>
              </a:ext>
            </a:extLst>
          </p:cNvPr>
          <p:cNvSpPr/>
          <p:nvPr/>
        </p:nvSpPr>
        <p:spPr>
          <a:xfrm>
            <a:off x="4455695" y="5310449"/>
            <a:ext cx="6096000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400" dirty="0"/>
              <a:t>Mínil, že v rámci uspokojování jedné potřeby může dojít ke snížení nebo úplnému znemožnění uspokojení druhé potřeby. Lidé hledají objekt a způsob uspokojení své potřeby. Každé uspokojování vlastních potřeb je ovlivněno kulturou. U rozdílných kultur vznikají potřeby, jež by odlišné kultury absolutně neměly a nevyžadovaly je</a:t>
            </a:r>
          </a:p>
        </p:txBody>
      </p:sp>
    </p:spTree>
    <p:extLst>
      <p:ext uri="{BB962C8B-B14F-4D97-AF65-F5344CB8AC3E}">
        <p14:creationId xmlns:p14="http://schemas.microsoft.com/office/powerpoint/2010/main" val="384231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AB1F40-951E-4913-B7C7-748FF8B01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DC5FA1-3BEE-47D5-AB6D-CA07A47CA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9BEF54-C517-4BC5-8F2C-63DF439E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potřeb podle Hendersonové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34314D0-1882-457E-AAFE-02A39F5D6D4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90610" y="1188660"/>
            <a:ext cx="5219998" cy="4139998"/>
          </a:xfrm>
        </p:spPr>
        <p:txBody>
          <a:bodyPr/>
          <a:lstStyle/>
          <a:p>
            <a:r>
              <a:rPr lang="cs-CZ" sz="1600" dirty="0"/>
              <a:t>1. Pomoc pacientovi s dýcháním - potřeba dýchání </a:t>
            </a:r>
          </a:p>
          <a:p>
            <a:r>
              <a:rPr lang="cs-CZ" sz="1600" dirty="0"/>
              <a:t>2. Pomoc při přijmu potravy - potřeba výživy </a:t>
            </a:r>
          </a:p>
          <a:p>
            <a:r>
              <a:rPr lang="cs-CZ" sz="1600" dirty="0"/>
              <a:t>3. Pomoc při vyměšování - potřeba vyprazdňování moče a stolice 4. Pomoc při udržení žádoucí polohy - potřeba aktivity tělesné i duševní </a:t>
            </a:r>
          </a:p>
          <a:p>
            <a:r>
              <a:rPr lang="cs-CZ" sz="1600" dirty="0"/>
              <a:t>5. Pomoc při odpočinku a spánku - potřeba odpočinku a spánku</a:t>
            </a:r>
          </a:p>
          <a:p>
            <a:r>
              <a:rPr lang="cs-CZ" sz="1600" dirty="0"/>
              <a:t> 6. Pomoc při oblékání svlékání a používání vhodného oděvu - estetické potřeby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3AD305F-C567-4EEA-9DDF-954B9C65A75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589542" y="1188660"/>
            <a:ext cx="6411848" cy="4139998"/>
          </a:xfrm>
        </p:spPr>
        <p:txBody>
          <a:bodyPr/>
          <a:lstStyle/>
          <a:p>
            <a:r>
              <a:rPr lang="cs-CZ" sz="1400" dirty="0"/>
              <a:t>7. Pomoc při udržování tělesné teploty a v normálním rozmezí - potřeba tepla </a:t>
            </a:r>
          </a:p>
          <a:p>
            <a:r>
              <a:rPr lang="cs-CZ" sz="1400" dirty="0"/>
              <a:t>8. Pomoc při udržování čistoty a upravenosti těla, ochrana kůže - potřeba očisty a hygieny </a:t>
            </a:r>
          </a:p>
          <a:p>
            <a:r>
              <a:rPr lang="cs-CZ" sz="1400" dirty="0"/>
              <a:t>9. Ochrana nemocného před nebezpečím z okolí - potřeba bezpečí a jistoty </a:t>
            </a:r>
          </a:p>
          <a:p>
            <a:r>
              <a:rPr lang="cs-CZ" sz="1400" dirty="0"/>
              <a:t>10. Pomoc při komunikaci nemocného, při vyjádření jeho pocitů a potřeb - potřeba komunikace </a:t>
            </a:r>
          </a:p>
          <a:p>
            <a:r>
              <a:rPr lang="cs-CZ" sz="1400" dirty="0"/>
              <a:t>11. Pomoc při vyznávání víry, akceptování jeho pojetí dobra a zla - duchovní potřeby </a:t>
            </a:r>
          </a:p>
          <a:p>
            <a:r>
              <a:rPr lang="cs-CZ" sz="1400" dirty="0"/>
              <a:t>12. Pomoc při produktivní činnosti nemocného - potřeba seberealizace a sebeaktualizace </a:t>
            </a:r>
          </a:p>
          <a:p>
            <a:r>
              <a:rPr lang="cs-CZ" sz="1400" dirty="0"/>
              <a:t>13. Pomoc v odpočinkových činnostech - potřeba odpočinku a spánku </a:t>
            </a:r>
          </a:p>
          <a:p>
            <a:r>
              <a:rPr lang="cs-CZ" sz="1400" dirty="0"/>
              <a:t>14. Pomoc při učení - potřeba seberealizace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84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B673F5-7947-4162-9645-A7E88AFE91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4968EC-D5CB-436F-AC56-8FDE064B4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D9F934-4F27-47E1-88E1-8B804D68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2442"/>
            <a:ext cx="10753200" cy="451576"/>
          </a:xfrm>
        </p:spPr>
        <p:txBody>
          <a:bodyPr/>
          <a:lstStyle/>
          <a:p>
            <a:r>
              <a:rPr lang="cs-CZ" sz="3600" dirty="0"/>
              <a:t>Model funkčních vzorců zdraví - </a:t>
            </a:r>
            <a:r>
              <a:rPr lang="cs-CZ" sz="3600" dirty="0" err="1"/>
              <a:t>Marjory</a:t>
            </a:r>
            <a:r>
              <a:rPr lang="cs-CZ" sz="3600" dirty="0"/>
              <a:t> </a:t>
            </a:r>
            <a:r>
              <a:rPr lang="cs-CZ" sz="3600" dirty="0" err="1"/>
              <a:t>Gordon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B95FAC-C61A-4300-AD90-C273550F6BF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087895"/>
            <a:ext cx="56820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400" b="1" dirty="0"/>
              <a:t>1. Vnímání </a:t>
            </a:r>
            <a:r>
              <a:rPr lang="cs-CZ" sz="1400" b="1" dirty="0" err="1"/>
              <a:t>zdraví-udržování</a:t>
            </a:r>
            <a:r>
              <a:rPr lang="cs-CZ" sz="1400" b="1" dirty="0"/>
              <a:t> zdraví</a:t>
            </a:r>
            <a:r>
              <a:rPr lang="cs-CZ" sz="1400" dirty="0"/>
              <a:t>, obsahuje vnímání zdraví a pohody jedincem a způsoby jakými se stará o vlastní zdraví.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2. Výživa-metabolizmus </a:t>
            </a:r>
            <a:r>
              <a:rPr lang="cs-CZ" sz="1400" dirty="0"/>
              <a:t>zahrnuje způsob příjímání potravy a tekutin ve vztahu k metabolické potřebě organizmu.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3. Vylučování </a:t>
            </a:r>
            <a:r>
              <a:rPr lang="cs-CZ" sz="1400" dirty="0"/>
              <a:t>- zahrnuje exkreční funkci střev, močového měchýře a kůže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4. Aktivita-cvičení </a:t>
            </a:r>
            <a:r>
              <a:rPr lang="cs-CZ" sz="1400" dirty="0"/>
              <a:t>obsahuje způsoby udržování tělesné kondice cvičením nebo jinými aktivitami, zahrnuje aktivity denního života, volného času a rekreační aktivity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5. Spánek-odpočinek </a:t>
            </a:r>
            <a:r>
              <a:rPr lang="cs-CZ" sz="1400" dirty="0"/>
              <a:t>zahrnuje způsob spánku, oddechu, relaxace.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6. Citlivost </a:t>
            </a:r>
            <a:r>
              <a:rPr lang="cs-CZ" sz="1400" dirty="0"/>
              <a:t>(vnímání) poznávání obsahuje schopnost smyslového vnímání a poznávání, včetně bolesti, a poznávací (kognitivní) schopnosti jedince: orientace, řeč, paměť, abstraktní myšlení, schopnost rozhodovaní atd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084226B7-218C-4D5D-86CB-AF89A8313B9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43259" y="1087895"/>
            <a:ext cx="5534741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400" b="1" dirty="0"/>
              <a:t>7. Sebepojetí-sebeúcta </a:t>
            </a:r>
            <a:r>
              <a:rPr lang="cs-CZ" sz="1400" dirty="0"/>
              <a:t>vyjadřuje, jak jedinec vnímá sám sebe, jakou má o sobě představu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8. Role-vztahy </a:t>
            </a:r>
            <a:r>
              <a:rPr lang="cs-CZ" sz="1400" dirty="0"/>
              <a:t>obsahuje přijetí a plnění životních rolí a úroveň interpersonálních vztahů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9. Reprodukce-sexualita </a:t>
            </a:r>
            <a:r>
              <a:rPr lang="cs-CZ" sz="1400" dirty="0"/>
              <a:t>zahrnuje reprodukční období a sexualitu, včetně spokojenosti, změn.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10. Stres</a:t>
            </a:r>
            <a:r>
              <a:rPr lang="cs-CZ" sz="1400" dirty="0"/>
              <a:t>, </a:t>
            </a:r>
            <a:r>
              <a:rPr lang="cs-CZ" sz="1400" b="1" dirty="0"/>
              <a:t>zátěžové situace </a:t>
            </a:r>
            <a:r>
              <a:rPr lang="cs-CZ" sz="1400" dirty="0"/>
              <a:t>-zvládání, tolerance obsahuje celkový způsob tolerance a zvládání stresových či zátěžových situací.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11. Víra-životní hodnoty </a:t>
            </a:r>
            <a:r>
              <a:rPr lang="cs-CZ" sz="1400" dirty="0"/>
              <a:t>obsahuje individuální vnímání životních hodnot, cílů a přesvědčení, včetně víry (náboženského vyznání) a transcendentna (to, co překračuje naši rozumovou a smyslovou zkušenost), které jedince ovlivňují.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12. Jiné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78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17BCC7-706A-44BD-B12A-66C3E4D7C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D053C-08B5-4C2F-8F5C-2DDE23028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64245E-3086-40B2-B01D-9555F118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altLang="cs-CZ" dirty="0"/>
              <a:t>POTŘEBA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49D8ABB-F78A-49AA-9B88-48D0692C7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87174"/>
              </p:ext>
            </p:extLst>
          </p:nvPr>
        </p:nvGraphicFramePr>
        <p:xfrm>
          <a:off x="720000" y="1171576"/>
          <a:ext cx="10753200" cy="466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33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8D780C4B-16DE-4C33-AC9B-3CE3D89E6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1FB99929-7B2C-4F4B-90DB-D81595F5A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cs-CZ" altLang="cs-CZ" sz="2200" dirty="0"/>
              <a:t>Ovlivnění potřeby (1)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B0BB8D9-F913-47F9-AD3B-726C9F469F00}"/>
              </a:ext>
            </a:extLst>
          </p:cNvPr>
          <p:cNvGrpSpPr/>
          <p:nvPr/>
        </p:nvGrpSpPr>
        <p:grpSpPr>
          <a:xfrm>
            <a:off x="3550024" y="887506"/>
            <a:ext cx="5078454" cy="5238795"/>
            <a:chOff x="4271526" y="1519167"/>
            <a:chExt cx="4356952" cy="4607134"/>
          </a:xfrm>
        </p:grpSpPr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F0DBA795-F73F-4363-9C01-8551B29EEB84}"/>
                </a:ext>
              </a:extLst>
            </p:cNvPr>
            <p:cNvSpPr/>
            <p:nvPr/>
          </p:nvSpPr>
          <p:spPr>
            <a:xfrm>
              <a:off x="5889600" y="3555001"/>
              <a:ext cx="2276998" cy="2276998"/>
            </a:xfrm>
            <a:custGeom>
              <a:avLst/>
              <a:gdLst>
                <a:gd name="connsiteX0" fmla="*/ 1616223 w 2276998"/>
                <a:gd name="connsiteY0" fmla="*/ 363041 h 2276998"/>
                <a:gd name="connsiteX1" fmla="*/ 1793337 w 2276998"/>
                <a:gd name="connsiteY1" fmla="*/ 214417 h 2276998"/>
                <a:gd name="connsiteX2" fmla="*/ 1934831 w 2276998"/>
                <a:gd name="connsiteY2" fmla="*/ 333144 h 2276998"/>
                <a:gd name="connsiteX3" fmla="*/ 1819220 w 2276998"/>
                <a:gd name="connsiteY3" fmla="*/ 533376 h 2276998"/>
                <a:gd name="connsiteX4" fmla="*/ 2002911 w 2276998"/>
                <a:gd name="connsiteY4" fmla="*/ 851539 h 2276998"/>
                <a:gd name="connsiteX5" fmla="*/ 2234123 w 2276998"/>
                <a:gd name="connsiteY5" fmla="*/ 851533 h 2276998"/>
                <a:gd name="connsiteX6" fmla="*/ 2266197 w 2276998"/>
                <a:gd name="connsiteY6" fmla="*/ 1033434 h 2276998"/>
                <a:gd name="connsiteX7" fmla="*/ 2048927 w 2276998"/>
                <a:gd name="connsiteY7" fmla="*/ 1112507 h 2276998"/>
                <a:gd name="connsiteX8" fmla="*/ 1985132 w 2276998"/>
                <a:gd name="connsiteY8" fmla="*/ 1474308 h 2276998"/>
                <a:gd name="connsiteX9" fmla="*/ 2162254 w 2276998"/>
                <a:gd name="connsiteY9" fmla="*/ 1622924 h 2276998"/>
                <a:gd name="connsiteX10" fmla="*/ 2069900 w 2276998"/>
                <a:gd name="connsiteY10" fmla="*/ 1782885 h 2276998"/>
                <a:gd name="connsiteX11" fmla="*/ 1852635 w 2276998"/>
                <a:gd name="connsiteY11" fmla="*/ 1703800 h 2276998"/>
                <a:gd name="connsiteX12" fmla="*/ 1571204 w 2276998"/>
                <a:gd name="connsiteY12" fmla="*/ 1939949 h 2276998"/>
                <a:gd name="connsiteX13" fmla="*/ 1611359 w 2276998"/>
                <a:gd name="connsiteY13" fmla="*/ 2167647 h 2276998"/>
                <a:gd name="connsiteX14" fmla="*/ 1437791 w 2276998"/>
                <a:gd name="connsiteY14" fmla="*/ 2230820 h 2276998"/>
                <a:gd name="connsiteX15" fmla="*/ 1322190 w 2276998"/>
                <a:gd name="connsiteY15" fmla="*/ 2030582 h 2276998"/>
                <a:gd name="connsiteX16" fmla="*/ 954807 w 2276998"/>
                <a:gd name="connsiteY16" fmla="*/ 2030582 h 2276998"/>
                <a:gd name="connsiteX17" fmla="*/ 839207 w 2276998"/>
                <a:gd name="connsiteY17" fmla="*/ 2230820 h 2276998"/>
                <a:gd name="connsiteX18" fmla="*/ 665639 w 2276998"/>
                <a:gd name="connsiteY18" fmla="*/ 2167647 h 2276998"/>
                <a:gd name="connsiteX19" fmla="*/ 705795 w 2276998"/>
                <a:gd name="connsiteY19" fmla="*/ 1939949 h 2276998"/>
                <a:gd name="connsiteX20" fmla="*/ 424363 w 2276998"/>
                <a:gd name="connsiteY20" fmla="*/ 1703800 h 2276998"/>
                <a:gd name="connsiteX21" fmla="*/ 207098 w 2276998"/>
                <a:gd name="connsiteY21" fmla="*/ 1782885 h 2276998"/>
                <a:gd name="connsiteX22" fmla="*/ 114744 w 2276998"/>
                <a:gd name="connsiteY22" fmla="*/ 1622924 h 2276998"/>
                <a:gd name="connsiteX23" fmla="*/ 291866 w 2276998"/>
                <a:gd name="connsiteY23" fmla="*/ 1474308 h 2276998"/>
                <a:gd name="connsiteX24" fmla="*/ 228071 w 2276998"/>
                <a:gd name="connsiteY24" fmla="*/ 1112507 h 2276998"/>
                <a:gd name="connsiteX25" fmla="*/ 10801 w 2276998"/>
                <a:gd name="connsiteY25" fmla="*/ 1033434 h 2276998"/>
                <a:gd name="connsiteX26" fmla="*/ 42875 w 2276998"/>
                <a:gd name="connsiteY26" fmla="*/ 851533 h 2276998"/>
                <a:gd name="connsiteX27" fmla="*/ 274086 w 2276998"/>
                <a:gd name="connsiteY27" fmla="*/ 851539 h 2276998"/>
                <a:gd name="connsiteX28" fmla="*/ 457777 w 2276998"/>
                <a:gd name="connsiteY28" fmla="*/ 533376 h 2276998"/>
                <a:gd name="connsiteX29" fmla="*/ 342167 w 2276998"/>
                <a:gd name="connsiteY29" fmla="*/ 333144 h 2276998"/>
                <a:gd name="connsiteX30" fmla="*/ 483661 w 2276998"/>
                <a:gd name="connsiteY30" fmla="*/ 214417 h 2276998"/>
                <a:gd name="connsiteX31" fmla="*/ 660775 w 2276998"/>
                <a:gd name="connsiteY31" fmla="*/ 363041 h 2276998"/>
                <a:gd name="connsiteX32" fmla="*/ 1006002 w 2276998"/>
                <a:gd name="connsiteY32" fmla="*/ 237389 h 2276998"/>
                <a:gd name="connsiteX33" fmla="*/ 1046145 w 2276998"/>
                <a:gd name="connsiteY33" fmla="*/ 9689 h 2276998"/>
                <a:gd name="connsiteX34" fmla="*/ 1230853 w 2276998"/>
                <a:gd name="connsiteY34" fmla="*/ 9689 h 2276998"/>
                <a:gd name="connsiteX35" fmla="*/ 1270996 w 2276998"/>
                <a:gd name="connsiteY35" fmla="*/ 237389 h 2276998"/>
                <a:gd name="connsiteX36" fmla="*/ 1616223 w 2276998"/>
                <a:gd name="connsiteY36" fmla="*/ 363041 h 22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76998" h="2276998">
                  <a:moveTo>
                    <a:pt x="1616223" y="363041"/>
                  </a:moveTo>
                  <a:lnTo>
                    <a:pt x="1793337" y="214417"/>
                  </a:lnTo>
                  <a:lnTo>
                    <a:pt x="1934831" y="333144"/>
                  </a:lnTo>
                  <a:lnTo>
                    <a:pt x="1819220" y="533376"/>
                  </a:lnTo>
                  <a:cubicBezTo>
                    <a:pt x="1901426" y="625852"/>
                    <a:pt x="1963928" y="734108"/>
                    <a:pt x="2002911" y="851539"/>
                  </a:cubicBezTo>
                  <a:lnTo>
                    <a:pt x="2234123" y="851533"/>
                  </a:lnTo>
                  <a:lnTo>
                    <a:pt x="2266197" y="1033434"/>
                  </a:lnTo>
                  <a:lnTo>
                    <a:pt x="2048927" y="1112507"/>
                  </a:lnTo>
                  <a:cubicBezTo>
                    <a:pt x="2052458" y="1236189"/>
                    <a:pt x="2030751" y="1359293"/>
                    <a:pt x="1985132" y="1474308"/>
                  </a:cubicBezTo>
                  <a:lnTo>
                    <a:pt x="2162254" y="1622924"/>
                  </a:lnTo>
                  <a:lnTo>
                    <a:pt x="2069900" y="1782885"/>
                  </a:lnTo>
                  <a:lnTo>
                    <a:pt x="1852635" y="1703800"/>
                  </a:lnTo>
                  <a:cubicBezTo>
                    <a:pt x="1775839" y="1800815"/>
                    <a:pt x="1680081" y="1881166"/>
                    <a:pt x="1571204" y="1939949"/>
                  </a:cubicBezTo>
                  <a:lnTo>
                    <a:pt x="1611359" y="2167647"/>
                  </a:lnTo>
                  <a:lnTo>
                    <a:pt x="1437791" y="2230820"/>
                  </a:lnTo>
                  <a:lnTo>
                    <a:pt x="1322190" y="2030582"/>
                  </a:lnTo>
                  <a:cubicBezTo>
                    <a:pt x="1201000" y="2055537"/>
                    <a:pt x="1075997" y="2055537"/>
                    <a:pt x="954807" y="2030582"/>
                  </a:cubicBezTo>
                  <a:lnTo>
                    <a:pt x="839207" y="2230820"/>
                  </a:lnTo>
                  <a:lnTo>
                    <a:pt x="665639" y="2167647"/>
                  </a:lnTo>
                  <a:lnTo>
                    <a:pt x="705795" y="1939949"/>
                  </a:lnTo>
                  <a:cubicBezTo>
                    <a:pt x="596918" y="1881166"/>
                    <a:pt x="501160" y="1800815"/>
                    <a:pt x="424363" y="1703800"/>
                  </a:cubicBezTo>
                  <a:lnTo>
                    <a:pt x="207098" y="1782885"/>
                  </a:lnTo>
                  <a:lnTo>
                    <a:pt x="114744" y="1622924"/>
                  </a:lnTo>
                  <a:lnTo>
                    <a:pt x="291866" y="1474308"/>
                  </a:lnTo>
                  <a:cubicBezTo>
                    <a:pt x="246246" y="1359293"/>
                    <a:pt x="224540" y="1236188"/>
                    <a:pt x="228071" y="1112507"/>
                  </a:cubicBezTo>
                  <a:lnTo>
                    <a:pt x="10801" y="1033434"/>
                  </a:lnTo>
                  <a:lnTo>
                    <a:pt x="42875" y="851533"/>
                  </a:lnTo>
                  <a:lnTo>
                    <a:pt x="274086" y="851539"/>
                  </a:lnTo>
                  <a:cubicBezTo>
                    <a:pt x="313070" y="734108"/>
                    <a:pt x="375571" y="625852"/>
                    <a:pt x="457777" y="533376"/>
                  </a:cubicBezTo>
                  <a:lnTo>
                    <a:pt x="342167" y="333144"/>
                  </a:lnTo>
                  <a:lnTo>
                    <a:pt x="483661" y="214417"/>
                  </a:lnTo>
                  <a:lnTo>
                    <a:pt x="660775" y="363041"/>
                  </a:lnTo>
                  <a:cubicBezTo>
                    <a:pt x="766121" y="298142"/>
                    <a:pt x="883586" y="255388"/>
                    <a:pt x="1006002" y="237389"/>
                  </a:cubicBezTo>
                  <a:lnTo>
                    <a:pt x="1046145" y="9689"/>
                  </a:lnTo>
                  <a:lnTo>
                    <a:pt x="1230853" y="9689"/>
                  </a:lnTo>
                  <a:lnTo>
                    <a:pt x="1270996" y="237389"/>
                  </a:lnTo>
                  <a:cubicBezTo>
                    <a:pt x="1393412" y="255389"/>
                    <a:pt x="1510877" y="298142"/>
                    <a:pt x="1616223" y="3630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558" tIns="551156" rIns="475558" bIns="59097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b="0" kern="1200" dirty="0"/>
                <a:t>POTŘEBA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b="0" kern="1200" dirty="0"/>
                <a:t>Ovlivnění,  pociťování a naplňování</a:t>
              </a:r>
              <a:endParaRPr lang="cs-CZ" sz="1400" kern="1200" dirty="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589EE840-5FD5-4AD9-94B9-93571C3E9704}"/>
                </a:ext>
              </a:extLst>
            </p:cNvPr>
            <p:cNvSpPr/>
            <p:nvPr/>
          </p:nvSpPr>
          <p:spPr>
            <a:xfrm>
              <a:off x="4564800" y="3016801"/>
              <a:ext cx="1655999" cy="1655999"/>
            </a:xfrm>
            <a:custGeom>
              <a:avLst/>
              <a:gdLst>
                <a:gd name="connsiteX0" fmla="*/ 1239096 w 1655999"/>
                <a:gd name="connsiteY0" fmla="*/ 419422 h 1655999"/>
                <a:gd name="connsiteX1" fmla="*/ 1483412 w 1655999"/>
                <a:gd name="connsiteY1" fmla="*/ 345790 h 1655999"/>
                <a:gd name="connsiteX2" fmla="*/ 1573311 w 1655999"/>
                <a:gd name="connsiteY2" fmla="*/ 501500 h 1655999"/>
                <a:gd name="connsiteX3" fmla="*/ 1387386 w 1655999"/>
                <a:gd name="connsiteY3" fmla="*/ 676268 h 1655999"/>
                <a:gd name="connsiteX4" fmla="*/ 1387386 w 1655999"/>
                <a:gd name="connsiteY4" fmla="*/ 979732 h 1655999"/>
                <a:gd name="connsiteX5" fmla="*/ 1573311 w 1655999"/>
                <a:gd name="connsiteY5" fmla="*/ 1154499 h 1655999"/>
                <a:gd name="connsiteX6" fmla="*/ 1483412 w 1655999"/>
                <a:gd name="connsiteY6" fmla="*/ 1310209 h 1655999"/>
                <a:gd name="connsiteX7" fmla="*/ 1239096 w 1655999"/>
                <a:gd name="connsiteY7" fmla="*/ 1236577 h 1655999"/>
                <a:gd name="connsiteX8" fmla="*/ 976289 w 1655999"/>
                <a:gd name="connsiteY8" fmla="*/ 1388309 h 1655999"/>
                <a:gd name="connsiteX9" fmla="*/ 917899 w 1655999"/>
                <a:gd name="connsiteY9" fmla="*/ 1636708 h 1655999"/>
                <a:gd name="connsiteX10" fmla="*/ 738100 w 1655999"/>
                <a:gd name="connsiteY10" fmla="*/ 1636708 h 1655999"/>
                <a:gd name="connsiteX11" fmla="*/ 679710 w 1655999"/>
                <a:gd name="connsiteY11" fmla="*/ 1388308 h 1655999"/>
                <a:gd name="connsiteX12" fmla="*/ 416903 w 1655999"/>
                <a:gd name="connsiteY12" fmla="*/ 1236576 h 1655999"/>
                <a:gd name="connsiteX13" fmla="*/ 172587 w 1655999"/>
                <a:gd name="connsiteY13" fmla="*/ 1310209 h 1655999"/>
                <a:gd name="connsiteX14" fmla="*/ 82688 w 1655999"/>
                <a:gd name="connsiteY14" fmla="*/ 1154499 h 1655999"/>
                <a:gd name="connsiteX15" fmla="*/ 268613 w 1655999"/>
                <a:gd name="connsiteY15" fmla="*/ 979731 h 1655999"/>
                <a:gd name="connsiteX16" fmla="*/ 268613 w 1655999"/>
                <a:gd name="connsiteY16" fmla="*/ 676267 h 1655999"/>
                <a:gd name="connsiteX17" fmla="*/ 82688 w 1655999"/>
                <a:gd name="connsiteY17" fmla="*/ 501500 h 1655999"/>
                <a:gd name="connsiteX18" fmla="*/ 172587 w 1655999"/>
                <a:gd name="connsiteY18" fmla="*/ 345790 h 1655999"/>
                <a:gd name="connsiteX19" fmla="*/ 416903 w 1655999"/>
                <a:gd name="connsiteY19" fmla="*/ 419422 h 1655999"/>
                <a:gd name="connsiteX20" fmla="*/ 679710 w 1655999"/>
                <a:gd name="connsiteY20" fmla="*/ 267690 h 1655999"/>
                <a:gd name="connsiteX21" fmla="*/ 738100 w 1655999"/>
                <a:gd name="connsiteY21" fmla="*/ 19291 h 1655999"/>
                <a:gd name="connsiteX22" fmla="*/ 917899 w 1655999"/>
                <a:gd name="connsiteY22" fmla="*/ 19291 h 1655999"/>
                <a:gd name="connsiteX23" fmla="*/ 976289 w 1655999"/>
                <a:gd name="connsiteY23" fmla="*/ 267691 h 1655999"/>
                <a:gd name="connsiteX24" fmla="*/ 1239096 w 1655999"/>
                <a:gd name="connsiteY24" fmla="*/ 419423 h 1655999"/>
                <a:gd name="connsiteX25" fmla="*/ 1239096 w 1655999"/>
                <a:gd name="connsiteY25" fmla="*/ 419422 h 165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5999" h="1655999">
                  <a:moveTo>
                    <a:pt x="1239096" y="419422"/>
                  </a:moveTo>
                  <a:lnTo>
                    <a:pt x="1483412" y="345790"/>
                  </a:lnTo>
                  <a:lnTo>
                    <a:pt x="1573311" y="501500"/>
                  </a:lnTo>
                  <a:lnTo>
                    <a:pt x="1387386" y="676268"/>
                  </a:lnTo>
                  <a:cubicBezTo>
                    <a:pt x="1414337" y="775627"/>
                    <a:pt x="1414337" y="880372"/>
                    <a:pt x="1387386" y="979732"/>
                  </a:cubicBezTo>
                  <a:lnTo>
                    <a:pt x="1573311" y="1154499"/>
                  </a:lnTo>
                  <a:lnTo>
                    <a:pt x="1483412" y="1310209"/>
                  </a:lnTo>
                  <a:lnTo>
                    <a:pt x="1239096" y="1236577"/>
                  </a:lnTo>
                  <a:cubicBezTo>
                    <a:pt x="1166524" y="1309597"/>
                    <a:pt x="1075812" y="1361969"/>
                    <a:pt x="976289" y="1388309"/>
                  </a:cubicBezTo>
                  <a:lnTo>
                    <a:pt x="917899" y="1636708"/>
                  </a:lnTo>
                  <a:lnTo>
                    <a:pt x="738100" y="1636708"/>
                  </a:lnTo>
                  <a:lnTo>
                    <a:pt x="679710" y="1388308"/>
                  </a:lnTo>
                  <a:cubicBezTo>
                    <a:pt x="580187" y="1361968"/>
                    <a:pt x="489475" y="1309596"/>
                    <a:pt x="416903" y="1236576"/>
                  </a:cubicBezTo>
                  <a:lnTo>
                    <a:pt x="172587" y="1310209"/>
                  </a:lnTo>
                  <a:lnTo>
                    <a:pt x="82688" y="1154499"/>
                  </a:lnTo>
                  <a:lnTo>
                    <a:pt x="268613" y="979731"/>
                  </a:lnTo>
                  <a:cubicBezTo>
                    <a:pt x="241662" y="880372"/>
                    <a:pt x="241662" y="775627"/>
                    <a:pt x="268613" y="676267"/>
                  </a:cubicBezTo>
                  <a:lnTo>
                    <a:pt x="82688" y="501500"/>
                  </a:lnTo>
                  <a:lnTo>
                    <a:pt x="172587" y="345790"/>
                  </a:lnTo>
                  <a:lnTo>
                    <a:pt x="416903" y="419422"/>
                  </a:lnTo>
                  <a:cubicBezTo>
                    <a:pt x="489475" y="346402"/>
                    <a:pt x="580187" y="294030"/>
                    <a:pt x="679710" y="267690"/>
                  </a:cubicBezTo>
                  <a:lnTo>
                    <a:pt x="738100" y="19291"/>
                  </a:lnTo>
                  <a:lnTo>
                    <a:pt x="917899" y="19291"/>
                  </a:lnTo>
                  <a:lnTo>
                    <a:pt x="976289" y="267691"/>
                  </a:lnTo>
                  <a:cubicBezTo>
                    <a:pt x="1075812" y="294031"/>
                    <a:pt x="1166524" y="346403"/>
                    <a:pt x="1239096" y="419423"/>
                  </a:cubicBezTo>
                  <a:lnTo>
                    <a:pt x="1239096" y="4194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4683" tIns="437202" rIns="434683" bIns="43720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Okolnosti vzniku nemoci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075C893F-47E9-4E40-BA68-EB1151465760}"/>
                </a:ext>
              </a:extLst>
            </p:cNvPr>
            <p:cNvSpPr/>
            <p:nvPr/>
          </p:nvSpPr>
          <p:spPr>
            <a:xfrm>
              <a:off x="5310000" y="1692001"/>
              <a:ext cx="1987199" cy="1987199"/>
            </a:xfrm>
            <a:custGeom>
              <a:avLst/>
              <a:gdLst>
                <a:gd name="connsiteX0" fmla="*/ 1214061 w 1622541"/>
                <a:gd name="connsiteY0" fmla="*/ 410948 h 1622541"/>
                <a:gd name="connsiteX1" fmla="*/ 1453441 w 1622541"/>
                <a:gd name="connsiteY1" fmla="*/ 338804 h 1622541"/>
                <a:gd name="connsiteX2" fmla="*/ 1541524 w 1622541"/>
                <a:gd name="connsiteY2" fmla="*/ 491368 h 1622541"/>
                <a:gd name="connsiteX3" fmla="*/ 1359355 w 1622541"/>
                <a:gd name="connsiteY3" fmla="*/ 662604 h 1622541"/>
                <a:gd name="connsiteX4" fmla="*/ 1359355 w 1622541"/>
                <a:gd name="connsiteY4" fmla="*/ 959936 h 1622541"/>
                <a:gd name="connsiteX5" fmla="*/ 1541524 w 1622541"/>
                <a:gd name="connsiteY5" fmla="*/ 1131173 h 1622541"/>
                <a:gd name="connsiteX6" fmla="*/ 1453441 w 1622541"/>
                <a:gd name="connsiteY6" fmla="*/ 1283737 h 1622541"/>
                <a:gd name="connsiteX7" fmla="*/ 1214061 w 1622541"/>
                <a:gd name="connsiteY7" fmla="*/ 1211593 h 1622541"/>
                <a:gd name="connsiteX8" fmla="*/ 956564 w 1622541"/>
                <a:gd name="connsiteY8" fmla="*/ 1360259 h 1622541"/>
                <a:gd name="connsiteX9" fmla="*/ 899353 w 1622541"/>
                <a:gd name="connsiteY9" fmla="*/ 1603640 h 1622541"/>
                <a:gd name="connsiteX10" fmla="*/ 723188 w 1622541"/>
                <a:gd name="connsiteY10" fmla="*/ 1603640 h 1622541"/>
                <a:gd name="connsiteX11" fmla="*/ 665977 w 1622541"/>
                <a:gd name="connsiteY11" fmla="*/ 1360259 h 1622541"/>
                <a:gd name="connsiteX12" fmla="*/ 408480 w 1622541"/>
                <a:gd name="connsiteY12" fmla="*/ 1211593 h 1622541"/>
                <a:gd name="connsiteX13" fmla="*/ 169100 w 1622541"/>
                <a:gd name="connsiteY13" fmla="*/ 1283737 h 1622541"/>
                <a:gd name="connsiteX14" fmla="*/ 81017 w 1622541"/>
                <a:gd name="connsiteY14" fmla="*/ 1131173 h 1622541"/>
                <a:gd name="connsiteX15" fmla="*/ 263186 w 1622541"/>
                <a:gd name="connsiteY15" fmla="*/ 959937 h 1622541"/>
                <a:gd name="connsiteX16" fmla="*/ 263186 w 1622541"/>
                <a:gd name="connsiteY16" fmla="*/ 662605 h 1622541"/>
                <a:gd name="connsiteX17" fmla="*/ 81017 w 1622541"/>
                <a:gd name="connsiteY17" fmla="*/ 491368 h 1622541"/>
                <a:gd name="connsiteX18" fmla="*/ 169100 w 1622541"/>
                <a:gd name="connsiteY18" fmla="*/ 338804 h 1622541"/>
                <a:gd name="connsiteX19" fmla="*/ 408480 w 1622541"/>
                <a:gd name="connsiteY19" fmla="*/ 410948 h 1622541"/>
                <a:gd name="connsiteX20" fmla="*/ 665977 w 1622541"/>
                <a:gd name="connsiteY20" fmla="*/ 262282 h 1622541"/>
                <a:gd name="connsiteX21" fmla="*/ 723188 w 1622541"/>
                <a:gd name="connsiteY21" fmla="*/ 18901 h 1622541"/>
                <a:gd name="connsiteX22" fmla="*/ 899353 w 1622541"/>
                <a:gd name="connsiteY22" fmla="*/ 18901 h 1622541"/>
                <a:gd name="connsiteX23" fmla="*/ 956564 w 1622541"/>
                <a:gd name="connsiteY23" fmla="*/ 262282 h 1622541"/>
                <a:gd name="connsiteX24" fmla="*/ 1214061 w 1622541"/>
                <a:gd name="connsiteY24" fmla="*/ 410948 h 16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2541" h="1622541">
                  <a:moveTo>
                    <a:pt x="1044343" y="410426"/>
                  </a:moveTo>
                  <a:lnTo>
                    <a:pt x="1217890" y="302941"/>
                  </a:lnTo>
                  <a:lnTo>
                    <a:pt x="1319600" y="404651"/>
                  </a:lnTo>
                  <a:lnTo>
                    <a:pt x="1212114" y="578197"/>
                  </a:lnTo>
                  <a:cubicBezTo>
                    <a:pt x="1253513" y="649396"/>
                    <a:pt x="1275201" y="730336"/>
                    <a:pt x="1274948" y="812695"/>
                  </a:cubicBezTo>
                  <a:lnTo>
                    <a:pt x="1454807" y="909249"/>
                  </a:lnTo>
                  <a:lnTo>
                    <a:pt x="1417578" y="1048186"/>
                  </a:lnTo>
                  <a:lnTo>
                    <a:pt x="1213539" y="1041875"/>
                  </a:lnTo>
                  <a:cubicBezTo>
                    <a:pt x="1172579" y="1113327"/>
                    <a:pt x="1113326" y="1172580"/>
                    <a:pt x="1041875" y="1213540"/>
                  </a:cubicBezTo>
                  <a:lnTo>
                    <a:pt x="1048186" y="1417579"/>
                  </a:lnTo>
                  <a:lnTo>
                    <a:pt x="909249" y="1454807"/>
                  </a:lnTo>
                  <a:lnTo>
                    <a:pt x="812696" y="1274948"/>
                  </a:lnTo>
                  <a:cubicBezTo>
                    <a:pt x="730337" y="1275202"/>
                    <a:pt x="649396" y="1253513"/>
                    <a:pt x="578198" y="1212115"/>
                  </a:cubicBezTo>
                  <a:lnTo>
                    <a:pt x="404651" y="1319600"/>
                  </a:lnTo>
                  <a:lnTo>
                    <a:pt x="302941" y="1217890"/>
                  </a:lnTo>
                  <a:lnTo>
                    <a:pt x="410427" y="1044344"/>
                  </a:lnTo>
                  <a:cubicBezTo>
                    <a:pt x="369028" y="973145"/>
                    <a:pt x="347340" y="892205"/>
                    <a:pt x="347593" y="809846"/>
                  </a:cubicBezTo>
                  <a:lnTo>
                    <a:pt x="167734" y="713292"/>
                  </a:lnTo>
                  <a:lnTo>
                    <a:pt x="204963" y="574355"/>
                  </a:lnTo>
                  <a:lnTo>
                    <a:pt x="409002" y="580666"/>
                  </a:lnTo>
                  <a:cubicBezTo>
                    <a:pt x="449962" y="509214"/>
                    <a:pt x="509215" y="449961"/>
                    <a:pt x="580666" y="409001"/>
                  </a:cubicBezTo>
                  <a:lnTo>
                    <a:pt x="574355" y="204962"/>
                  </a:lnTo>
                  <a:lnTo>
                    <a:pt x="713292" y="167734"/>
                  </a:lnTo>
                  <a:lnTo>
                    <a:pt x="809845" y="347593"/>
                  </a:lnTo>
                  <a:cubicBezTo>
                    <a:pt x="892204" y="347339"/>
                    <a:pt x="973145" y="369028"/>
                    <a:pt x="1044343" y="41042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5980" tIns="555980" rIns="555980" bIns="5559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Nemoc</a:t>
              </a:r>
            </a:p>
          </p:txBody>
        </p:sp>
        <p:sp>
          <p:nvSpPr>
            <p:cNvPr id="8" name="Šipka: kruhová 7">
              <a:extLst>
                <a:ext uri="{FF2B5EF4-FFF2-40B4-BE49-F238E27FC236}">
                  <a16:creationId xmlns:a16="http://schemas.microsoft.com/office/drawing/2014/main" id="{A334B1BC-B6EE-4213-93C7-32434C004A7D}"/>
                </a:ext>
              </a:extLst>
            </p:cNvPr>
            <p:cNvSpPr/>
            <p:nvPr/>
          </p:nvSpPr>
          <p:spPr>
            <a:xfrm>
              <a:off x="5713920" y="3211743"/>
              <a:ext cx="2914558" cy="2914558"/>
            </a:xfrm>
            <a:prstGeom prst="circularArrow">
              <a:avLst>
                <a:gd name="adj1" fmla="val 4687"/>
                <a:gd name="adj2" fmla="val 299029"/>
                <a:gd name="adj3" fmla="val 2514949"/>
                <a:gd name="adj4" fmla="val 15863901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razec 8">
              <a:extLst>
                <a:ext uri="{FF2B5EF4-FFF2-40B4-BE49-F238E27FC236}">
                  <a16:creationId xmlns:a16="http://schemas.microsoft.com/office/drawing/2014/main" id="{89C0A584-E2C2-4A2A-BF3D-3CB7ADA94567}"/>
                </a:ext>
              </a:extLst>
            </p:cNvPr>
            <p:cNvSpPr/>
            <p:nvPr/>
          </p:nvSpPr>
          <p:spPr>
            <a:xfrm>
              <a:off x="4271526" y="2650624"/>
              <a:ext cx="2117608" cy="211760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Šipka: kruhová 9">
              <a:extLst>
                <a:ext uri="{FF2B5EF4-FFF2-40B4-BE49-F238E27FC236}">
                  <a16:creationId xmlns:a16="http://schemas.microsoft.com/office/drawing/2014/main" id="{CE36EB82-28DB-4BF4-B20B-4F2CB5EC0D80}"/>
                </a:ext>
              </a:extLst>
            </p:cNvPr>
            <p:cNvSpPr/>
            <p:nvPr/>
          </p:nvSpPr>
          <p:spPr>
            <a:xfrm>
              <a:off x="5117018" y="1519167"/>
              <a:ext cx="2283208" cy="228320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C6C2B86A-DD0B-4FC4-9DB3-6046E67C7FCC}"/>
              </a:ext>
            </a:extLst>
          </p:cNvPr>
          <p:cNvSpPr/>
          <p:nvPr/>
        </p:nvSpPr>
        <p:spPr>
          <a:xfrm>
            <a:off x="7118021" y="1208559"/>
            <a:ext cx="2542972" cy="2276998"/>
          </a:xfrm>
          <a:custGeom>
            <a:avLst/>
            <a:gdLst>
              <a:gd name="connsiteX0" fmla="*/ 1214061 w 1622541"/>
              <a:gd name="connsiteY0" fmla="*/ 410948 h 1622541"/>
              <a:gd name="connsiteX1" fmla="*/ 1453441 w 1622541"/>
              <a:gd name="connsiteY1" fmla="*/ 338804 h 1622541"/>
              <a:gd name="connsiteX2" fmla="*/ 1541524 w 1622541"/>
              <a:gd name="connsiteY2" fmla="*/ 491368 h 1622541"/>
              <a:gd name="connsiteX3" fmla="*/ 1359355 w 1622541"/>
              <a:gd name="connsiteY3" fmla="*/ 662604 h 1622541"/>
              <a:gd name="connsiteX4" fmla="*/ 1359355 w 1622541"/>
              <a:gd name="connsiteY4" fmla="*/ 959936 h 1622541"/>
              <a:gd name="connsiteX5" fmla="*/ 1541524 w 1622541"/>
              <a:gd name="connsiteY5" fmla="*/ 1131173 h 1622541"/>
              <a:gd name="connsiteX6" fmla="*/ 1453441 w 1622541"/>
              <a:gd name="connsiteY6" fmla="*/ 1283737 h 1622541"/>
              <a:gd name="connsiteX7" fmla="*/ 1214061 w 1622541"/>
              <a:gd name="connsiteY7" fmla="*/ 1211593 h 1622541"/>
              <a:gd name="connsiteX8" fmla="*/ 956564 w 1622541"/>
              <a:gd name="connsiteY8" fmla="*/ 1360259 h 1622541"/>
              <a:gd name="connsiteX9" fmla="*/ 899353 w 1622541"/>
              <a:gd name="connsiteY9" fmla="*/ 1603640 h 1622541"/>
              <a:gd name="connsiteX10" fmla="*/ 723188 w 1622541"/>
              <a:gd name="connsiteY10" fmla="*/ 1603640 h 1622541"/>
              <a:gd name="connsiteX11" fmla="*/ 665977 w 1622541"/>
              <a:gd name="connsiteY11" fmla="*/ 1360259 h 1622541"/>
              <a:gd name="connsiteX12" fmla="*/ 408480 w 1622541"/>
              <a:gd name="connsiteY12" fmla="*/ 1211593 h 1622541"/>
              <a:gd name="connsiteX13" fmla="*/ 169100 w 1622541"/>
              <a:gd name="connsiteY13" fmla="*/ 1283737 h 1622541"/>
              <a:gd name="connsiteX14" fmla="*/ 81017 w 1622541"/>
              <a:gd name="connsiteY14" fmla="*/ 1131173 h 1622541"/>
              <a:gd name="connsiteX15" fmla="*/ 263186 w 1622541"/>
              <a:gd name="connsiteY15" fmla="*/ 959937 h 1622541"/>
              <a:gd name="connsiteX16" fmla="*/ 263186 w 1622541"/>
              <a:gd name="connsiteY16" fmla="*/ 662605 h 1622541"/>
              <a:gd name="connsiteX17" fmla="*/ 81017 w 1622541"/>
              <a:gd name="connsiteY17" fmla="*/ 491368 h 1622541"/>
              <a:gd name="connsiteX18" fmla="*/ 169100 w 1622541"/>
              <a:gd name="connsiteY18" fmla="*/ 338804 h 1622541"/>
              <a:gd name="connsiteX19" fmla="*/ 408480 w 1622541"/>
              <a:gd name="connsiteY19" fmla="*/ 410948 h 1622541"/>
              <a:gd name="connsiteX20" fmla="*/ 665977 w 1622541"/>
              <a:gd name="connsiteY20" fmla="*/ 262282 h 1622541"/>
              <a:gd name="connsiteX21" fmla="*/ 723188 w 1622541"/>
              <a:gd name="connsiteY21" fmla="*/ 18901 h 1622541"/>
              <a:gd name="connsiteX22" fmla="*/ 899353 w 1622541"/>
              <a:gd name="connsiteY22" fmla="*/ 18901 h 1622541"/>
              <a:gd name="connsiteX23" fmla="*/ 956564 w 1622541"/>
              <a:gd name="connsiteY23" fmla="*/ 262282 h 1622541"/>
              <a:gd name="connsiteX24" fmla="*/ 1214061 w 1622541"/>
              <a:gd name="connsiteY24" fmla="*/ 410948 h 16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2541" h="1622541">
                <a:moveTo>
                  <a:pt x="1044343" y="410426"/>
                </a:moveTo>
                <a:lnTo>
                  <a:pt x="1217890" y="302941"/>
                </a:lnTo>
                <a:lnTo>
                  <a:pt x="1319600" y="404651"/>
                </a:lnTo>
                <a:lnTo>
                  <a:pt x="1212114" y="578197"/>
                </a:lnTo>
                <a:cubicBezTo>
                  <a:pt x="1253513" y="649396"/>
                  <a:pt x="1275201" y="730336"/>
                  <a:pt x="1274948" y="812695"/>
                </a:cubicBezTo>
                <a:lnTo>
                  <a:pt x="1454807" y="909249"/>
                </a:lnTo>
                <a:lnTo>
                  <a:pt x="1417578" y="1048186"/>
                </a:lnTo>
                <a:lnTo>
                  <a:pt x="1213539" y="1041875"/>
                </a:lnTo>
                <a:cubicBezTo>
                  <a:pt x="1172579" y="1113327"/>
                  <a:pt x="1113326" y="1172580"/>
                  <a:pt x="1041875" y="1213540"/>
                </a:cubicBezTo>
                <a:lnTo>
                  <a:pt x="1048186" y="1417579"/>
                </a:lnTo>
                <a:lnTo>
                  <a:pt x="909249" y="1454807"/>
                </a:lnTo>
                <a:lnTo>
                  <a:pt x="812696" y="1274948"/>
                </a:lnTo>
                <a:cubicBezTo>
                  <a:pt x="730337" y="1275202"/>
                  <a:pt x="649396" y="1253513"/>
                  <a:pt x="578198" y="1212115"/>
                </a:cubicBezTo>
                <a:lnTo>
                  <a:pt x="404651" y="1319600"/>
                </a:lnTo>
                <a:lnTo>
                  <a:pt x="302941" y="1217890"/>
                </a:lnTo>
                <a:lnTo>
                  <a:pt x="410427" y="1044344"/>
                </a:lnTo>
                <a:cubicBezTo>
                  <a:pt x="369028" y="973145"/>
                  <a:pt x="347340" y="892205"/>
                  <a:pt x="347593" y="809846"/>
                </a:cubicBezTo>
                <a:lnTo>
                  <a:pt x="167734" y="713292"/>
                </a:lnTo>
                <a:lnTo>
                  <a:pt x="204963" y="574355"/>
                </a:lnTo>
                <a:lnTo>
                  <a:pt x="409002" y="580666"/>
                </a:lnTo>
                <a:cubicBezTo>
                  <a:pt x="449962" y="509214"/>
                  <a:pt x="509215" y="449961"/>
                  <a:pt x="580666" y="409001"/>
                </a:cubicBezTo>
                <a:lnTo>
                  <a:pt x="574355" y="204962"/>
                </a:lnTo>
                <a:lnTo>
                  <a:pt x="713292" y="167734"/>
                </a:lnTo>
                <a:lnTo>
                  <a:pt x="809845" y="347593"/>
                </a:lnTo>
                <a:cubicBezTo>
                  <a:pt x="892204" y="347339"/>
                  <a:pt x="973145" y="369028"/>
                  <a:pt x="1044343" y="4104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5980" tIns="555980" rIns="555980" bIns="555980" numCol="1" spcCol="1270" anchor="ctr" anchorCtr="0">
            <a:noAutofit/>
          </a:bodyPr>
          <a:lstStyle/>
          <a:p>
            <a:pPr marL="179388"/>
            <a:r>
              <a:rPr lang="cs-CZ" sz="1400" dirty="0"/>
              <a:t>vývojové </a:t>
            </a:r>
          </a:p>
          <a:p>
            <a:pPr marL="179388"/>
            <a:r>
              <a:rPr lang="cs-CZ" sz="1400" dirty="0"/>
              <a:t>stádium</a:t>
            </a:r>
          </a:p>
          <a:p>
            <a:pPr marL="179388"/>
            <a:r>
              <a:rPr lang="cs-CZ" sz="1400" dirty="0"/>
              <a:t>(dítě, dospělý)</a:t>
            </a:r>
            <a:endParaRPr lang="cs-CZ" sz="1400" kern="1200" dirty="0"/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4FB523AF-EBBC-470E-AA03-44A43111A6B2}"/>
              </a:ext>
            </a:extLst>
          </p:cNvPr>
          <p:cNvSpPr/>
          <p:nvPr/>
        </p:nvSpPr>
        <p:spPr>
          <a:xfrm>
            <a:off x="3766867" y="4194770"/>
            <a:ext cx="1987199" cy="1987199"/>
          </a:xfrm>
          <a:custGeom>
            <a:avLst/>
            <a:gdLst>
              <a:gd name="connsiteX0" fmla="*/ 1214061 w 1622541"/>
              <a:gd name="connsiteY0" fmla="*/ 410948 h 1622541"/>
              <a:gd name="connsiteX1" fmla="*/ 1453441 w 1622541"/>
              <a:gd name="connsiteY1" fmla="*/ 338804 h 1622541"/>
              <a:gd name="connsiteX2" fmla="*/ 1541524 w 1622541"/>
              <a:gd name="connsiteY2" fmla="*/ 491368 h 1622541"/>
              <a:gd name="connsiteX3" fmla="*/ 1359355 w 1622541"/>
              <a:gd name="connsiteY3" fmla="*/ 662604 h 1622541"/>
              <a:gd name="connsiteX4" fmla="*/ 1359355 w 1622541"/>
              <a:gd name="connsiteY4" fmla="*/ 959936 h 1622541"/>
              <a:gd name="connsiteX5" fmla="*/ 1541524 w 1622541"/>
              <a:gd name="connsiteY5" fmla="*/ 1131173 h 1622541"/>
              <a:gd name="connsiteX6" fmla="*/ 1453441 w 1622541"/>
              <a:gd name="connsiteY6" fmla="*/ 1283737 h 1622541"/>
              <a:gd name="connsiteX7" fmla="*/ 1214061 w 1622541"/>
              <a:gd name="connsiteY7" fmla="*/ 1211593 h 1622541"/>
              <a:gd name="connsiteX8" fmla="*/ 956564 w 1622541"/>
              <a:gd name="connsiteY8" fmla="*/ 1360259 h 1622541"/>
              <a:gd name="connsiteX9" fmla="*/ 899353 w 1622541"/>
              <a:gd name="connsiteY9" fmla="*/ 1603640 h 1622541"/>
              <a:gd name="connsiteX10" fmla="*/ 723188 w 1622541"/>
              <a:gd name="connsiteY10" fmla="*/ 1603640 h 1622541"/>
              <a:gd name="connsiteX11" fmla="*/ 665977 w 1622541"/>
              <a:gd name="connsiteY11" fmla="*/ 1360259 h 1622541"/>
              <a:gd name="connsiteX12" fmla="*/ 408480 w 1622541"/>
              <a:gd name="connsiteY12" fmla="*/ 1211593 h 1622541"/>
              <a:gd name="connsiteX13" fmla="*/ 169100 w 1622541"/>
              <a:gd name="connsiteY13" fmla="*/ 1283737 h 1622541"/>
              <a:gd name="connsiteX14" fmla="*/ 81017 w 1622541"/>
              <a:gd name="connsiteY14" fmla="*/ 1131173 h 1622541"/>
              <a:gd name="connsiteX15" fmla="*/ 263186 w 1622541"/>
              <a:gd name="connsiteY15" fmla="*/ 959937 h 1622541"/>
              <a:gd name="connsiteX16" fmla="*/ 263186 w 1622541"/>
              <a:gd name="connsiteY16" fmla="*/ 662605 h 1622541"/>
              <a:gd name="connsiteX17" fmla="*/ 81017 w 1622541"/>
              <a:gd name="connsiteY17" fmla="*/ 491368 h 1622541"/>
              <a:gd name="connsiteX18" fmla="*/ 169100 w 1622541"/>
              <a:gd name="connsiteY18" fmla="*/ 338804 h 1622541"/>
              <a:gd name="connsiteX19" fmla="*/ 408480 w 1622541"/>
              <a:gd name="connsiteY19" fmla="*/ 410948 h 1622541"/>
              <a:gd name="connsiteX20" fmla="*/ 665977 w 1622541"/>
              <a:gd name="connsiteY20" fmla="*/ 262282 h 1622541"/>
              <a:gd name="connsiteX21" fmla="*/ 723188 w 1622541"/>
              <a:gd name="connsiteY21" fmla="*/ 18901 h 1622541"/>
              <a:gd name="connsiteX22" fmla="*/ 899353 w 1622541"/>
              <a:gd name="connsiteY22" fmla="*/ 18901 h 1622541"/>
              <a:gd name="connsiteX23" fmla="*/ 956564 w 1622541"/>
              <a:gd name="connsiteY23" fmla="*/ 262282 h 1622541"/>
              <a:gd name="connsiteX24" fmla="*/ 1214061 w 1622541"/>
              <a:gd name="connsiteY24" fmla="*/ 410948 h 16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2541" h="1622541">
                <a:moveTo>
                  <a:pt x="1044343" y="410426"/>
                </a:moveTo>
                <a:lnTo>
                  <a:pt x="1217890" y="302941"/>
                </a:lnTo>
                <a:lnTo>
                  <a:pt x="1319600" y="404651"/>
                </a:lnTo>
                <a:lnTo>
                  <a:pt x="1212114" y="578197"/>
                </a:lnTo>
                <a:cubicBezTo>
                  <a:pt x="1253513" y="649396"/>
                  <a:pt x="1275201" y="730336"/>
                  <a:pt x="1274948" y="812695"/>
                </a:cubicBezTo>
                <a:lnTo>
                  <a:pt x="1454807" y="909249"/>
                </a:lnTo>
                <a:lnTo>
                  <a:pt x="1417578" y="1048186"/>
                </a:lnTo>
                <a:lnTo>
                  <a:pt x="1213539" y="1041875"/>
                </a:lnTo>
                <a:cubicBezTo>
                  <a:pt x="1172579" y="1113327"/>
                  <a:pt x="1113326" y="1172580"/>
                  <a:pt x="1041875" y="1213540"/>
                </a:cubicBezTo>
                <a:lnTo>
                  <a:pt x="1048186" y="1417579"/>
                </a:lnTo>
                <a:lnTo>
                  <a:pt x="909249" y="1454807"/>
                </a:lnTo>
                <a:lnTo>
                  <a:pt x="812696" y="1274948"/>
                </a:lnTo>
                <a:cubicBezTo>
                  <a:pt x="730337" y="1275202"/>
                  <a:pt x="649396" y="1253513"/>
                  <a:pt x="578198" y="1212115"/>
                </a:cubicBezTo>
                <a:lnTo>
                  <a:pt x="404651" y="1319600"/>
                </a:lnTo>
                <a:lnTo>
                  <a:pt x="302941" y="1217890"/>
                </a:lnTo>
                <a:lnTo>
                  <a:pt x="410427" y="1044344"/>
                </a:lnTo>
                <a:cubicBezTo>
                  <a:pt x="369028" y="973145"/>
                  <a:pt x="347340" y="892205"/>
                  <a:pt x="347593" y="809846"/>
                </a:cubicBezTo>
                <a:lnTo>
                  <a:pt x="167734" y="713292"/>
                </a:lnTo>
                <a:lnTo>
                  <a:pt x="204963" y="574355"/>
                </a:lnTo>
                <a:lnTo>
                  <a:pt x="409002" y="580666"/>
                </a:lnTo>
                <a:cubicBezTo>
                  <a:pt x="449962" y="509214"/>
                  <a:pt x="509215" y="449961"/>
                  <a:pt x="580666" y="409001"/>
                </a:cubicBezTo>
                <a:lnTo>
                  <a:pt x="574355" y="204962"/>
                </a:lnTo>
                <a:lnTo>
                  <a:pt x="713292" y="167734"/>
                </a:lnTo>
                <a:lnTo>
                  <a:pt x="809845" y="347593"/>
                </a:lnTo>
                <a:cubicBezTo>
                  <a:pt x="892204" y="347339"/>
                  <a:pt x="973145" y="369028"/>
                  <a:pt x="1044343" y="4104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5980" tIns="555980" rIns="555980" bIns="5559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400" kern="1200" dirty="0"/>
              <a:t>Osobnost</a:t>
            </a:r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5328CF4A-F5E2-40A1-9CCB-1E314825C7B9}"/>
              </a:ext>
            </a:extLst>
          </p:cNvPr>
          <p:cNvSpPr/>
          <p:nvPr/>
        </p:nvSpPr>
        <p:spPr>
          <a:xfrm rot="20816015">
            <a:off x="6261195" y="196467"/>
            <a:ext cx="1987199" cy="1987199"/>
          </a:xfrm>
          <a:custGeom>
            <a:avLst/>
            <a:gdLst>
              <a:gd name="connsiteX0" fmla="*/ 1214061 w 1622541"/>
              <a:gd name="connsiteY0" fmla="*/ 410948 h 1622541"/>
              <a:gd name="connsiteX1" fmla="*/ 1453441 w 1622541"/>
              <a:gd name="connsiteY1" fmla="*/ 338804 h 1622541"/>
              <a:gd name="connsiteX2" fmla="*/ 1541524 w 1622541"/>
              <a:gd name="connsiteY2" fmla="*/ 491368 h 1622541"/>
              <a:gd name="connsiteX3" fmla="*/ 1359355 w 1622541"/>
              <a:gd name="connsiteY3" fmla="*/ 662604 h 1622541"/>
              <a:gd name="connsiteX4" fmla="*/ 1359355 w 1622541"/>
              <a:gd name="connsiteY4" fmla="*/ 959936 h 1622541"/>
              <a:gd name="connsiteX5" fmla="*/ 1541524 w 1622541"/>
              <a:gd name="connsiteY5" fmla="*/ 1131173 h 1622541"/>
              <a:gd name="connsiteX6" fmla="*/ 1453441 w 1622541"/>
              <a:gd name="connsiteY6" fmla="*/ 1283737 h 1622541"/>
              <a:gd name="connsiteX7" fmla="*/ 1214061 w 1622541"/>
              <a:gd name="connsiteY7" fmla="*/ 1211593 h 1622541"/>
              <a:gd name="connsiteX8" fmla="*/ 956564 w 1622541"/>
              <a:gd name="connsiteY8" fmla="*/ 1360259 h 1622541"/>
              <a:gd name="connsiteX9" fmla="*/ 899353 w 1622541"/>
              <a:gd name="connsiteY9" fmla="*/ 1603640 h 1622541"/>
              <a:gd name="connsiteX10" fmla="*/ 723188 w 1622541"/>
              <a:gd name="connsiteY10" fmla="*/ 1603640 h 1622541"/>
              <a:gd name="connsiteX11" fmla="*/ 665977 w 1622541"/>
              <a:gd name="connsiteY11" fmla="*/ 1360259 h 1622541"/>
              <a:gd name="connsiteX12" fmla="*/ 408480 w 1622541"/>
              <a:gd name="connsiteY12" fmla="*/ 1211593 h 1622541"/>
              <a:gd name="connsiteX13" fmla="*/ 169100 w 1622541"/>
              <a:gd name="connsiteY13" fmla="*/ 1283737 h 1622541"/>
              <a:gd name="connsiteX14" fmla="*/ 81017 w 1622541"/>
              <a:gd name="connsiteY14" fmla="*/ 1131173 h 1622541"/>
              <a:gd name="connsiteX15" fmla="*/ 263186 w 1622541"/>
              <a:gd name="connsiteY15" fmla="*/ 959937 h 1622541"/>
              <a:gd name="connsiteX16" fmla="*/ 263186 w 1622541"/>
              <a:gd name="connsiteY16" fmla="*/ 662605 h 1622541"/>
              <a:gd name="connsiteX17" fmla="*/ 81017 w 1622541"/>
              <a:gd name="connsiteY17" fmla="*/ 491368 h 1622541"/>
              <a:gd name="connsiteX18" fmla="*/ 169100 w 1622541"/>
              <a:gd name="connsiteY18" fmla="*/ 338804 h 1622541"/>
              <a:gd name="connsiteX19" fmla="*/ 408480 w 1622541"/>
              <a:gd name="connsiteY19" fmla="*/ 410948 h 1622541"/>
              <a:gd name="connsiteX20" fmla="*/ 665977 w 1622541"/>
              <a:gd name="connsiteY20" fmla="*/ 262282 h 1622541"/>
              <a:gd name="connsiteX21" fmla="*/ 723188 w 1622541"/>
              <a:gd name="connsiteY21" fmla="*/ 18901 h 1622541"/>
              <a:gd name="connsiteX22" fmla="*/ 899353 w 1622541"/>
              <a:gd name="connsiteY22" fmla="*/ 18901 h 1622541"/>
              <a:gd name="connsiteX23" fmla="*/ 956564 w 1622541"/>
              <a:gd name="connsiteY23" fmla="*/ 262282 h 1622541"/>
              <a:gd name="connsiteX24" fmla="*/ 1214061 w 1622541"/>
              <a:gd name="connsiteY24" fmla="*/ 410948 h 16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2541" h="1622541">
                <a:moveTo>
                  <a:pt x="1044343" y="410426"/>
                </a:moveTo>
                <a:lnTo>
                  <a:pt x="1217890" y="302941"/>
                </a:lnTo>
                <a:lnTo>
                  <a:pt x="1319600" y="404651"/>
                </a:lnTo>
                <a:lnTo>
                  <a:pt x="1212114" y="578197"/>
                </a:lnTo>
                <a:cubicBezTo>
                  <a:pt x="1253513" y="649396"/>
                  <a:pt x="1275201" y="730336"/>
                  <a:pt x="1274948" y="812695"/>
                </a:cubicBezTo>
                <a:lnTo>
                  <a:pt x="1454807" y="909249"/>
                </a:lnTo>
                <a:lnTo>
                  <a:pt x="1417578" y="1048186"/>
                </a:lnTo>
                <a:lnTo>
                  <a:pt x="1213539" y="1041875"/>
                </a:lnTo>
                <a:cubicBezTo>
                  <a:pt x="1172579" y="1113327"/>
                  <a:pt x="1113326" y="1172580"/>
                  <a:pt x="1041875" y="1213540"/>
                </a:cubicBezTo>
                <a:lnTo>
                  <a:pt x="1048186" y="1417579"/>
                </a:lnTo>
                <a:lnTo>
                  <a:pt x="909249" y="1454807"/>
                </a:lnTo>
                <a:lnTo>
                  <a:pt x="812696" y="1274948"/>
                </a:lnTo>
                <a:cubicBezTo>
                  <a:pt x="730337" y="1275202"/>
                  <a:pt x="649396" y="1253513"/>
                  <a:pt x="578198" y="1212115"/>
                </a:cubicBezTo>
                <a:lnTo>
                  <a:pt x="404651" y="1319600"/>
                </a:lnTo>
                <a:lnTo>
                  <a:pt x="302941" y="1217890"/>
                </a:lnTo>
                <a:lnTo>
                  <a:pt x="410427" y="1044344"/>
                </a:lnTo>
                <a:cubicBezTo>
                  <a:pt x="369028" y="973145"/>
                  <a:pt x="347340" y="892205"/>
                  <a:pt x="347593" y="809846"/>
                </a:cubicBezTo>
                <a:lnTo>
                  <a:pt x="167734" y="713292"/>
                </a:lnTo>
                <a:lnTo>
                  <a:pt x="204963" y="574355"/>
                </a:lnTo>
                <a:lnTo>
                  <a:pt x="409002" y="580666"/>
                </a:lnTo>
                <a:cubicBezTo>
                  <a:pt x="449962" y="509214"/>
                  <a:pt x="509215" y="449961"/>
                  <a:pt x="580666" y="409001"/>
                </a:cubicBezTo>
                <a:lnTo>
                  <a:pt x="574355" y="204962"/>
                </a:lnTo>
                <a:lnTo>
                  <a:pt x="713292" y="167734"/>
                </a:lnTo>
                <a:lnTo>
                  <a:pt x="809845" y="347593"/>
                </a:lnTo>
                <a:cubicBezTo>
                  <a:pt x="892204" y="347339"/>
                  <a:pt x="973145" y="369028"/>
                  <a:pt x="1044343" y="4104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5980" tIns="555980" rIns="555980" bIns="5559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400" kern="1200" dirty="0"/>
              <a:t>Kultura/ společnost</a:t>
            </a:r>
          </a:p>
        </p:txBody>
      </p:sp>
    </p:spTree>
    <p:extLst>
      <p:ext uri="{BB962C8B-B14F-4D97-AF65-F5344CB8AC3E}">
        <p14:creationId xmlns:p14="http://schemas.microsoft.com/office/powerpoint/2010/main" val="173077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8D780C4B-16DE-4C33-AC9B-3CE3D89E6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1FB99929-7B2C-4F4B-90DB-D81595F5A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cs-CZ" altLang="cs-CZ" sz="2200" dirty="0"/>
              <a:t>Ovlivnění potřeb (2)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787AFC3-C16E-4ECA-85B2-7079179BF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5403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59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11C997-C029-4205-93A9-E3B7E8624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4F6FC-AF1C-464F-8228-EE3BF43D6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D9C46-9846-43DC-9AC3-F41C7F43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527E07-599F-424C-80F4-C5AC9072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potřeba startuje proces motivace</a:t>
            </a:r>
          </a:p>
          <a:p>
            <a:r>
              <a:rPr lang="cs-CZ" dirty="0"/>
              <a:t>potřeba určuje směr, sílu a délku trvání chování</a:t>
            </a:r>
          </a:p>
          <a:p>
            <a:r>
              <a:rPr lang="cs-CZ" dirty="0"/>
              <a:t>většina našeho chování je řízena motivací</a:t>
            </a:r>
          </a:p>
          <a:p>
            <a:r>
              <a:rPr lang="cs-CZ" dirty="0"/>
              <a:t>potřeby lze naplňovat zdravým či škodlivým způsobem</a:t>
            </a:r>
          </a:p>
          <a:p>
            <a:endParaRPr lang="cs-CZ" b="1" dirty="0"/>
          </a:p>
          <a:p>
            <a:r>
              <a:rPr lang="cs-CZ" b="1" dirty="0"/>
              <a:t>Vědomá motivace -</a:t>
            </a:r>
            <a:r>
              <a:rPr lang="cs-CZ" dirty="0"/>
              <a:t>uvědomujeme proč něco děláme </a:t>
            </a:r>
          </a:p>
          <a:p>
            <a:r>
              <a:rPr lang="cs-CZ" b="1" dirty="0"/>
              <a:t>Nevědomá motivace -</a:t>
            </a:r>
            <a:r>
              <a:rPr lang="cs-CZ" dirty="0"/>
              <a:t>neuvědomujeme proč něco děláme </a:t>
            </a:r>
          </a:p>
        </p:txBody>
      </p:sp>
    </p:spTree>
    <p:extLst>
      <p:ext uri="{BB962C8B-B14F-4D97-AF65-F5344CB8AC3E}">
        <p14:creationId xmlns:p14="http://schemas.microsoft.com/office/powerpoint/2010/main" val="391910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4F442F-6A9E-4D92-A18B-5243936F4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83D3AE-209A-4E98-9F66-ADB70D6F2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17E8BA-9DD0-45D9-B46F-0020AEA9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Schéma motivace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FE4124D-061F-4172-AF8D-96E2B12C842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464869392"/>
              </p:ext>
            </p:extLst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Žárovka na žlutém pozadí s načrtnutými paprsky světla a kabelem">
            <a:extLst>
              <a:ext uri="{FF2B5EF4-FFF2-40B4-BE49-F238E27FC236}">
                <a16:creationId xmlns:a16="http://schemas.microsoft.com/office/drawing/2014/main" id="{D3D9A788-9FEF-4B86-B552-6EE5F6693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57" r="-2" b="-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96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B4290-097B-4151-94A9-BDE8AE329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4F356C-B6EE-449D-A270-2553D6346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D43466-14DE-4DC7-B12D-E8368DA7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Abraham H. </a:t>
            </a:r>
            <a:r>
              <a:rPr lang="cs-CZ" sz="2200" dirty="0" err="1"/>
              <a:t>Maslow</a:t>
            </a:r>
            <a:endParaRPr lang="cs-CZ" sz="2200" dirty="0"/>
          </a:p>
        </p:txBody>
      </p:sp>
      <p:pic>
        <p:nvPicPr>
          <p:cNvPr id="1026" name="Picture 2" descr="Psychologist Abraham Maslow was a pioneer in positive psychology, envisioning what was right with his clients, rather than what was wrong.">
            <a:extLst>
              <a:ext uri="{FF2B5EF4-FFF2-40B4-BE49-F238E27FC236}">
                <a16:creationId xmlns:a16="http://schemas.microsoft.com/office/drawing/2014/main" id="{1509FE77-701F-4996-8AF1-128F32A74740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r="22413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ACB69C-2F4F-463F-BA4B-6F22509A97F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/>
              <a:t>žil 1908-1970</a:t>
            </a:r>
          </a:p>
          <a:p>
            <a:pPr>
              <a:spcAft>
                <a:spcPts val="600"/>
              </a:spcAft>
            </a:pPr>
            <a:r>
              <a:rPr lang="cs-CZ" sz="1800" err="1"/>
              <a:t>Holisticko</a:t>
            </a:r>
            <a:r>
              <a:rPr lang="cs-CZ" sz="1800"/>
              <a:t> dynamický model </a:t>
            </a:r>
          </a:p>
          <a:p>
            <a:pPr>
              <a:spcAft>
                <a:spcPts val="600"/>
              </a:spcAft>
            </a:pPr>
            <a:r>
              <a:rPr lang="cs-CZ" sz="1800"/>
              <a:t>vytyčil přednostní vnímání a prožívání dysfunkce v fyziologických potřebách</a:t>
            </a:r>
          </a:p>
          <a:p>
            <a:pPr>
              <a:spcAft>
                <a:spcPts val="600"/>
              </a:spcAft>
            </a:pPr>
            <a:r>
              <a:rPr lang="cs-CZ" sz="1800"/>
              <a:t>po naplnění potřeb v nižších patrech pyramidy se do popředí dostanou potřeby z vyšších pater </a:t>
            </a:r>
          </a:p>
          <a:p>
            <a:pPr>
              <a:spcAft>
                <a:spcPts val="600"/>
              </a:spcAft>
            </a:pPr>
            <a:r>
              <a:rPr lang="cs-CZ" sz="1800"/>
              <a:t>vychází z ní i mnoho ošetřovatelských modelů a teorii </a:t>
            </a:r>
          </a:p>
          <a:p>
            <a:pPr>
              <a:spcAft>
                <a:spcPts val="600"/>
              </a:spcAft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99266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8B0F5C-015B-4F3F-B7EC-D76B0ED40C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F9C267-DBD5-4D5A-B762-4C10EFDA3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E8897C-8E98-40B9-9E6B-3BA477217B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Nižší potřeby</a:t>
            </a:r>
            <a:endParaRPr lang="cs-CZ" dirty="0"/>
          </a:p>
          <a:p>
            <a:r>
              <a:rPr lang="cs-CZ" dirty="0"/>
              <a:t>jsou přítomny už od narození</a:t>
            </a:r>
          </a:p>
          <a:p>
            <a:r>
              <a:rPr lang="cs-CZ" dirty="0"/>
              <a:t>přednostní uspokojování nižších potřeb před vyššími potřebami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5E6B37-B001-46F6-A4EB-CFF2C4338EF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Vyšší potřeby</a:t>
            </a:r>
            <a:endParaRPr lang="cs-CZ" dirty="0"/>
          </a:p>
          <a:p>
            <a:r>
              <a:rPr lang="cs-CZ" dirty="0"/>
              <a:t>vznikají fyziologicky později než nižší potřeby</a:t>
            </a:r>
          </a:p>
          <a:p>
            <a:r>
              <a:rPr lang="cs-CZ" dirty="0"/>
              <a:t>čím víš v jsou umístěny v pyramidě potřeb, tím méně jsou podstatné pro život</a:t>
            </a:r>
          </a:p>
          <a:p>
            <a:r>
              <a:rPr lang="cs-CZ" dirty="0"/>
              <a:t>naplnění vyšších potřeb vede k vnitřnímu klidu</a:t>
            </a:r>
          </a:p>
          <a:p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697E533B-5DD3-4ACB-96EC-00ECE270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 anchor="t">
            <a:normAutofit/>
          </a:bodyPr>
          <a:lstStyle/>
          <a:p>
            <a:r>
              <a:rPr lang="cs-CZ" sz="2200" dirty="0"/>
              <a:t>Teorie Abrahama H. </a:t>
            </a:r>
            <a:r>
              <a:rPr lang="cs-CZ" sz="2200" dirty="0" err="1"/>
              <a:t>Maslowa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639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5979CA-2D61-4071-B81D-6C31FCE24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950205-F5DF-4CC1-936E-5B8DDD677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71" name="Title 3">
            <a:extLst>
              <a:ext uri="{FF2B5EF4-FFF2-40B4-BE49-F238E27FC236}">
                <a16:creationId xmlns:a16="http://schemas.microsoft.com/office/drawing/2014/main" id="{76055503-13FE-4CE4-8209-441189E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pyramida potřeb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4103B-3518-4AC2-9356-23946D1BC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/>
          <a:stretch/>
        </p:blipFill>
        <p:spPr bwMode="auto">
          <a:xfrm>
            <a:off x="2354229" y="2052918"/>
            <a:ext cx="7484742" cy="37790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D09D47D-91B1-4089-B87D-141D5B5621C1}"/>
              </a:ext>
            </a:extLst>
          </p:cNvPr>
          <p:cNvSpPr txBox="1"/>
          <p:nvPr/>
        </p:nvSpPr>
        <p:spPr>
          <a:xfrm>
            <a:off x="7557247" y="6345690"/>
            <a:ext cx="304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  <a:hlinkClick r:id="rId3"/>
              </a:rPr>
              <a:t>ANIMACE - pračlověk</a:t>
            </a:r>
            <a:endParaRPr lang="cs-CZ" sz="2000" dirty="0">
              <a:latin typeface="+mn-lt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C61E618-6834-446F-9336-03828803F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B75931-6321-4DA5-9243-9F769CC6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40" y="1827450"/>
            <a:ext cx="6248399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22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1534</Words>
  <Application>Microsoft Office PowerPoint</Application>
  <PresentationFormat>Širokoúhlá obrazovka</PresentationFormat>
  <Paragraphs>137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Prezentace_MU_CZ</vt:lpstr>
      <vt:lpstr>Teorie lidských potřeb    Charakteristickým rysem moderního ošetřovatelství je vyhledávání a plánovité uspokojování potřeb zdravých i nemocných  </vt:lpstr>
      <vt:lpstr>POTŘEBA</vt:lpstr>
      <vt:lpstr>Ovlivnění potřeby (1)</vt:lpstr>
      <vt:lpstr>Ovlivnění potřeb (2)</vt:lpstr>
      <vt:lpstr>Motivace</vt:lpstr>
      <vt:lpstr>Schéma motivace</vt:lpstr>
      <vt:lpstr>Abraham H. Maslow</vt:lpstr>
      <vt:lpstr>Teorie Abrahama H. Maslowa</vt:lpstr>
      <vt:lpstr>Maslowova pyramida potřeb</vt:lpstr>
      <vt:lpstr>Prezentace aplikace PowerPoint</vt:lpstr>
      <vt:lpstr>Dům životních potřeb dle Chloubové (1992)</vt:lpstr>
      <vt:lpstr>Teorie potřeb Manfreda Max-Neefa </vt:lpstr>
      <vt:lpstr>Klasifikace potřeb podle Hendersonové </vt:lpstr>
      <vt:lpstr>Model funkčních vzorců zdraví - Marjory Gordon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56</cp:revision>
  <cp:lastPrinted>1601-01-01T00:00:00Z</cp:lastPrinted>
  <dcterms:created xsi:type="dcterms:W3CDTF">2021-04-17T19:05:00Z</dcterms:created>
  <dcterms:modified xsi:type="dcterms:W3CDTF">2021-11-02T10:46:21Z</dcterms:modified>
</cp:coreProperties>
</file>