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4"/>
  </p:notesMasterIdLst>
  <p:handoutMasterIdLst>
    <p:handoutMasterId r:id="rId65"/>
  </p:handoutMasterIdLst>
  <p:sldIdLst>
    <p:sldId id="270" r:id="rId2"/>
    <p:sldId id="256" r:id="rId3"/>
    <p:sldId id="258" r:id="rId4"/>
    <p:sldId id="271" r:id="rId5"/>
    <p:sldId id="303" r:id="rId6"/>
    <p:sldId id="272" r:id="rId7"/>
    <p:sldId id="356" r:id="rId8"/>
    <p:sldId id="361" r:id="rId9"/>
    <p:sldId id="357" r:id="rId10"/>
    <p:sldId id="359" r:id="rId11"/>
    <p:sldId id="358" r:id="rId12"/>
    <p:sldId id="362" r:id="rId13"/>
    <p:sldId id="262" r:id="rId14"/>
    <p:sldId id="304" r:id="rId15"/>
    <p:sldId id="363" r:id="rId16"/>
    <p:sldId id="36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65" r:id="rId29"/>
    <p:sldId id="327" r:id="rId30"/>
    <p:sldId id="406" r:id="rId31"/>
    <p:sldId id="366" r:id="rId32"/>
    <p:sldId id="367" r:id="rId33"/>
    <p:sldId id="368" r:id="rId34"/>
    <p:sldId id="381" r:id="rId35"/>
    <p:sldId id="369" r:id="rId36"/>
    <p:sldId id="373" r:id="rId37"/>
    <p:sldId id="377" r:id="rId38"/>
    <p:sldId id="380" r:id="rId39"/>
    <p:sldId id="374" r:id="rId40"/>
    <p:sldId id="378" r:id="rId41"/>
    <p:sldId id="376" r:id="rId42"/>
    <p:sldId id="318" r:id="rId43"/>
    <p:sldId id="379" r:id="rId44"/>
    <p:sldId id="399" r:id="rId45"/>
    <p:sldId id="316" r:id="rId46"/>
    <p:sldId id="317" r:id="rId47"/>
    <p:sldId id="407" r:id="rId48"/>
    <p:sldId id="382" r:id="rId49"/>
    <p:sldId id="388" r:id="rId50"/>
    <p:sldId id="389" r:id="rId51"/>
    <p:sldId id="391" r:id="rId52"/>
    <p:sldId id="390" r:id="rId53"/>
    <p:sldId id="392" r:id="rId54"/>
    <p:sldId id="394" r:id="rId55"/>
    <p:sldId id="395" r:id="rId56"/>
    <p:sldId id="400" r:id="rId57"/>
    <p:sldId id="396" r:id="rId58"/>
    <p:sldId id="397" r:id="rId59"/>
    <p:sldId id="398" r:id="rId60"/>
    <p:sldId id="401" r:id="rId61"/>
    <p:sldId id="405" r:id="rId62"/>
    <p:sldId id="402" r:id="rId6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4660"/>
  </p:normalViewPr>
  <p:slideViewPr>
    <p:cSldViewPr>
      <p:cViewPr varScale="1">
        <p:scale>
          <a:sx n="124" d="100"/>
          <a:sy n="124" d="100"/>
        </p:scale>
        <p:origin x="102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654CE17-BDEA-4D4F-B221-A61A20CBEC4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095DDB4-F08A-4237-B157-51F5A4B68DA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72030751-BC6E-46A6-9A0C-D7AE2299639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B831311-7CAE-4B72-B9F0-E6B37A46F56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85B3DC8-CF18-44F2-AFBE-8A75635CC821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F6FD5ED-7CD3-4AC8-AC1C-A576CC4A4A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69D5577-8F47-43A3-B670-4107C1513D9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E9B1F47-F2BC-4245-ADC2-FBFB6A498306}" type="datetimeFigureOut">
              <a:rPr lang="cs-CZ"/>
              <a:pPr>
                <a:defRPr/>
              </a:pPr>
              <a:t>27.01.2021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70FEF6B4-DEAE-4272-B273-0FD4A6783F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629455E2-346C-4728-A29E-250C777A3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D3D152-D9F8-455B-9ED8-D379DDB475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72CB0C-4E2C-45C1-992E-4D8E0E1EA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C0E7100-5A8A-4D34-97E6-9C0E9F01967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id="{C2285D76-1FB6-4551-91A1-58C7EB8FE9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id="{14B5D620-7E11-4CB7-976C-F7DB65D8D2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:a16="http://schemas.microsoft.com/office/drawing/2014/main" id="{A64B2852-E5B3-486E-B230-2D76EF277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70F3D60-6C90-43E7-BB0F-4C2F21F46535}" type="slidenum">
              <a:rPr lang="cs-CZ" altLang="cs-CZ" sz="1200"/>
              <a:pPr/>
              <a:t>14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>
            <a:extLst>
              <a:ext uri="{FF2B5EF4-FFF2-40B4-BE49-F238E27FC236}">
                <a16:creationId xmlns:a16="http://schemas.microsoft.com/office/drawing/2014/main" id="{8848D91F-A53D-4908-B51E-082B786890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>
            <a:extLst>
              <a:ext uri="{FF2B5EF4-FFF2-40B4-BE49-F238E27FC236}">
                <a16:creationId xmlns:a16="http://schemas.microsoft.com/office/drawing/2014/main" id="{C54D498B-3992-4DC9-AA89-191C4B1E2D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9940" name="Zástupný symbol pro číslo snímku 3">
            <a:extLst>
              <a:ext uri="{FF2B5EF4-FFF2-40B4-BE49-F238E27FC236}">
                <a16:creationId xmlns:a16="http://schemas.microsoft.com/office/drawing/2014/main" id="{5925A904-E9DF-4825-822A-93428DB8C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9B960A5-6525-4659-8AE4-DC6235E04171}" type="slidenum">
              <a:rPr lang="cs-CZ" altLang="cs-CZ" sz="1200"/>
              <a:pPr/>
              <a:t>25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id="{8CF6689F-3108-45A9-80FB-8B4BD7326F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id="{E86E5917-6B5C-45DD-93D7-DAC9756D97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id="{E0A75301-1B92-4DE6-9790-0D6E68BDB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54F635-EA60-4E05-9774-9240AB748E55}" type="slidenum">
              <a:rPr lang="cs-CZ" altLang="cs-CZ" sz="1200"/>
              <a:pPr/>
              <a:t>26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F05F0340-8964-404F-AB28-39BC507B35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E3560CC9-053C-4BBB-A10E-94ACFB6BA1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F8CB482B-3E6A-4A1B-B2BF-636154A36F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D115CC2-5C87-4769-8839-555E81417874}" type="slidenum">
              <a:rPr lang="cs-CZ" altLang="cs-CZ" sz="1200"/>
              <a:pPr/>
              <a:t>27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id="{0EF87EE2-B2B6-417C-A748-FD0446E138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id="{0AACAA96-C1C3-4DF9-AA89-2429BD3679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6084" name="Zástupný symbol pro číslo snímku 3">
            <a:extLst>
              <a:ext uri="{FF2B5EF4-FFF2-40B4-BE49-F238E27FC236}">
                <a16:creationId xmlns:a16="http://schemas.microsoft.com/office/drawing/2014/main" id="{5E148875-B1D6-447C-88DC-24BECDF6D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6110EA3-F54E-4E7C-A68F-EBA84F7749C4}" type="slidenum">
              <a:rPr lang="cs-CZ" altLang="cs-CZ" sz="1200"/>
              <a:pPr/>
              <a:t>28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>
            <a:extLst>
              <a:ext uri="{FF2B5EF4-FFF2-40B4-BE49-F238E27FC236}">
                <a16:creationId xmlns:a16="http://schemas.microsoft.com/office/drawing/2014/main" id="{42516291-0AA1-4625-8605-D4B2DC360F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>
            <a:extLst>
              <a:ext uri="{FF2B5EF4-FFF2-40B4-BE49-F238E27FC236}">
                <a16:creationId xmlns:a16="http://schemas.microsoft.com/office/drawing/2014/main" id="{4D9BF294-F077-4A5C-81F0-7D7C113162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8132" name="Zástupný symbol pro číslo snímku 3">
            <a:extLst>
              <a:ext uri="{FF2B5EF4-FFF2-40B4-BE49-F238E27FC236}">
                <a16:creationId xmlns:a16="http://schemas.microsoft.com/office/drawing/2014/main" id="{8E356243-AD75-4352-85B0-96AE0B751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EADD7E-CDD9-44FA-94F5-5F9D142F1579}" type="slidenum">
              <a:rPr lang="cs-CZ" altLang="cs-CZ" sz="1200"/>
              <a:pPr/>
              <a:t>29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:a16="http://schemas.microsoft.com/office/drawing/2014/main" id="{C6104BDD-A61F-4E7E-A372-1C24C3A7F4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>
            <a:extLst>
              <a:ext uri="{FF2B5EF4-FFF2-40B4-BE49-F238E27FC236}">
                <a16:creationId xmlns:a16="http://schemas.microsoft.com/office/drawing/2014/main" id="{BF55186A-4004-4D7A-84BD-4317A8FC54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id="{EC22711F-47C6-4DEB-8587-1E4EFD333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70FCD1-48EB-4B0B-8752-22281C41F51C}" type="slidenum">
              <a:rPr lang="cs-CZ" altLang="cs-CZ" sz="1200"/>
              <a:pPr/>
              <a:t>30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FF0B2E3F-F6CA-4ABA-BD01-8067C09C4F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83FE6314-8C2A-4077-BA40-E142194B1E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6FC1BBD8-CCEA-49B0-AE9C-5F02633F2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06F721-2C32-4509-86CE-F42E295D7493}" type="slidenum">
              <a:rPr lang="cs-CZ" altLang="cs-CZ" sz="1200"/>
              <a:pPr/>
              <a:t>32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22D59C9C-ED58-4C5F-B781-9D593D5147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88AD2232-6466-4A8A-A278-700D669168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F81E0D9A-B620-40BB-A01F-C40BA4A2EF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E071AC8-E5DF-47A2-AA1A-85AAFDA19A94}" type="slidenum">
              <a:rPr lang="cs-CZ" altLang="cs-CZ" sz="1200"/>
              <a:pPr/>
              <a:t>35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>
            <a:extLst>
              <a:ext uri="{FF2B5EF4-FFF2-40B4-BE49-F238E27FC236}">
                <a16:creationId xmlns:a16="http://schemas.microsoft.com/office/drawing/2014/main" id="{96699EDF-B38C-4EE1-AD62-FC0284CAAD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>
            <a:extLst>
              <a:ext uri="{FF2B5EF4-FFF2-40B4-BE49-F238E27FC236}">
                <a16:creationId xmlns:a16="http://schemas.microsoft.com/office/drawing/2014/main" id="{BA41FC67-610D-4CDD-ADB5-F899759C24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9396" name="Zástupný symbol pro číslo snímku 3">
            <a:extLst>
              <a:ext uri="{FF2B5EF4-FFF2-40B4-BE49-F238E27FC236}">
                <a16:creationId xmlns:a16="http://schemas.microsoft.com/office/drawing/2014/main" id="{911227A1-B825-46E8-B516-7B3134FD9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7AEEB-ED7D-42EF-BCCB-F6237F3B6D5D}" type="slidenum">
              <a:rPr lang="cs-CZ" altLang="cs-CZ" sz="1200"/>
              <a:pPr/>
              <a:t>36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D756EC22-1C75-4DD7-8411-CBBA921A78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AAAFEE90-7713-43C2-BA69-9F2F265741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9BE0DDF7-8E73-4E70-BA79-0929DF228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D9706E4-24EA-4C35-997C-6C6FF0298E6C}" type="slidenum">
              <a:rPr lang="cs-CZ" altLang="cs-CZ" sz="1200"/>
              <a:pPr/>
              <a:t>37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:a16="http://schemas.microsoft.com/office/drawing/2014/main" id="{F2F88AF5-8676-44D5-8E68-2D2D1DCCCC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>
            <a:extLst>
              <a:ext uri="{FF2B5EF4-FFF2-40B4-BE49-F238E27FC236}">
                <a16:creationId xmlns:a16="http://schemas.microsoft.com/office/drawing/2014/main" id="{BDFB6F75-CC62-4DD8-8F04-5081611147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:a16="http://schemas.microsoft.com/office/drawing/2014/main" id="{CBFC0D3D-5CCF-4376-8B08-404FD3544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3579E26-23EA-4AE0-995E-1512E30C6039}" type="slidenum">
              <a:rPr lang="cs-CZ" altLang="cs-CZ" sz="1200"/>
              <a:pPr/>
              <a:t>17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>
            <a:extLst>
              <a:ext uri="{FF2B5EF4-FFF2-40B4-BE49-F238E27FC236}">
                <a16:creationId xmlns:a16="http://schemas.microsoft.com/office/drawing/2014/main" id="{8242374E-F7E3-406C-8743-21871A17B4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Zástupný symbol pro poznámky 2">
            <a:extLst>
              <a:ext uri="{FF2B5EF4-FFF2-40B4-BE49-F238E27FC236}">
                <a16:creationId xmlns:a16="http://schemas.microsoft.com/office/drawing/2014/main" id="{45C75D7A-DFB6-4D0A-8B16-0C04869B04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3492" name="Zástupný symbol pro číslo snímku 3">
            <a:extLst>
              <a:ext uri="{FF2B5EF4-FFF2-40B4-BE49-F238E27FC236}">
                <a16:creationId xmlns:a16="http://schemas.microsoft.com/office/drawing/2014/main" id="{6D4E910A-D177-4125-A500-4C75FCB22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B43A1D7-B3B8-4A07-A2FD-9656921993EB}" type="slidenum">
              <a:rPr lang="cs-CZ" altLang="cs-CZ" sz="1200"/>
              <a:pPr/>
              <a:t>38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id="{17B459F9-7B80-44C5-8E89-886A07683D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id="{0661B1D3-98F6-4B1B-A8E8-49C4D6AAB4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id="{73EDFFA7-3410-4449-8B9E-2582B938AD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AAB258-21B4-4592-861A-2C14126B8C33}" type="slidenum">
              <a:rPr lang="cs-CZ" altLang="cs-CZ" sz="1200"/>
              <a:pPr/>
              <a:t>39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>
            <a:extLst>
              <a:ext uri="{FF2B5EF4-FFF2-40B4-BE49-F238E27FC236}">
                <a16:creationId xmlns:a16="http://schemas.microsoft.com/office/drawing/2014/main" id="{2D3578A8-077A-4014-A9C7-ED107EF036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Zástupný symbol pro poznámky 2">
            <a:extLst>
              <a:ext uri="{FF2B5EF4-FFF2-40B4-BE49-F238E27FC236}">
                <a16:creationId xmlns:a16="http://schemas.microsoft.com/office/drawing/2014/main" id="{AD3A797D-68BB-4550-88C9-D09A1C9554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7588" name="Zástupný symbol pro číslo snímku 3">
            <a:extLst>
              <a:ext uri="{FF2B5EF4-FFF2-40B4-BE49-F238E27FC236}">
                <a16:creationId xmlns:a16="http://schemas.microsoft.com/office/drawing/2014/main" id="{BC9BEAC2-9F49-4182-8787-69E643284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B9C585-A435-4762-9B15-9AC173CDCAB5}" type="slidenum">
              <a:rPr lang="cs-CZ" altLang="cs-CZ" sz="1200"/>
              <a:pPr/>
              <a:t>40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>
            <a:extLst>
              <a:ext uri="{FF2B5EF4-FFF2-40B4-BE49-F238E27FC236}">
                <a16:creationId xmlns:a16="http://schemas.microsoft.com/office/drawing/2014/main" id="{164C0EDA-CF3D-4059-AB6C-9C28FE6928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>
            <a:extLst>
              <a:ext uri="{FF2B5EF4-FFF2-40B4-BE49-F238E27FC236}">
                <a16:creationId xmlns:a16="http://schemas.microsoft.com/office/drawing/2014/main" id="{410D1E9A-4454-4EA1-924F-F3825E12FE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9636" name="Zástupný symbol pro číslo snímku 3">
            <a:extLst>
              <a:ext uri="{FF2B5EF4-FFF2-40B4-BE49-F238E27FC236}">
                <a16:creationId xmlns:a16="http://schemas.microsoft.com/office/drawing/2014/main" id="{B2686E69-D078-4BD4-8DD9-4B172FEEF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DED508-263B-46BF-AFEE-E7A0431D1B02}" type="slidenum">
              <a:rPr lang="cs-CZ" altLang="cs-CZ" sz="1200"/>
              <a:pPr/>
              <a:t>41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>
            <a:extLst>
              <a:ext uri="{FF2B5EF4-FFF2-40B4-BE49-F238E27FC236}">
                <a16:creationId xmlns:a16="http://schemas.microsoft.com/office/drawing/2014/main" id="{DB0A9DB5-EBF8-4302-A9B0-239EB35B03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Zástupný symbol pro poznámky 2">
            <a:extLst>
              <a:ext uri="{FF2B5EF4-FFF2-40B4-BE49-F238E27FC236}">
                <a16:creationId xmlns:a16="http://schemas.microsoft.com/office/drawing/2014/main" id="{9728331B-0297-4614-8D16-B383FE926B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1684" name="Zástupný symbol pro číslo snímku 3">
            <a:extLst>
              <a:ext uri="{FF2B5EF4-FFF2-40B4-BE49-F238E27FC236}">
                <a16:creationId xmlns:a16="http://schemas.microsoft.com/office/drawing/2014/main" id="{EBBBDF26-EBD3-4259-A077-5B8B2998E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F1A298-0FAE-40E7-BBEF-432748F4E3F6}" type="slidenum">
              <a:rPr lang="cs-CZ" altLang="cs-CZ" sz="1200"/>
              <a:pPr/>
              <a:t>42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>
            <a:extLst>
              <a:ext uri="{FF2B5EF4-FFF2-40B4-BE49-F238E27FC236}">
                <a16:creationId xmlns:a16="http://schemas.microsoft.com/office/drawing/2014/main" id="{D5A34D07-C399-4DB5-8679-A715B04FC6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Zástupný symbol pro poznámky 2">
            <a:extLst>
              <a:ext uri="{FF2B5EF4-FFF2-40B4-BE49-F238E27FC236}">
                <a16:creationId xmlns:a16="http://schemas.microsoft.com/office/drawing/2014/main" id="{B0679A81-B15D-4ED9-A3E6-09092A6F0C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3732" name="Zástupný symbol pro číslo snímku 3">
            <a:extLst>
              <a:ext uri="{FF2B5EF4-FFF2-40B4-BE49-F238E27FC236}">
                <a16:creationId xmlns:a16="http://schemas.microsoft.com/office/drawing/2014/main" id="{BC6C73C9-F34E-495C-B3DF-08E5C689B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2A215C-851E-49AB-90D4-5C087C94F179}" type="slidenum">
              <a:rPr lang="cs-CZ" altLang="cs-CZ" sz="1200"/>
              <a:pPr/>
              <a:t>43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>
            <a:extLst>
              <a:ext uri="{FF2B5EF4-FFF2-40B4-BE49-F238E27FC236}">
                <a16:creationId xmlns:a16="http://schemas.microsoft.com/office/drawing/2014/main" id="{C2FC5FED-3317-4701-92E0-74FFFE7826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Zástupný symbol pro poznámky 2">
            <a:extLst>
              <a:ext uri="{FF2B5EF4-FFF2-40B4-BE49-F238E27FC236}">
                <a16:creationId xmlns:a16="http://schemas.microsoft.com/office/drawing/2014/main" id="{DABFD44F-0B25-4A86-BEAD-466881C55E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5780" name="Zástupný symbol pro číslo snímku 3">
            <a:extLst>
              <a:ext uri="{FF2B5EF4-FFF2-40B4-BE49-F238E27FC236}">
                <a16:creationId xmlns:a16="http://schemas.microsoft.com/office/drawing/2014/main" id="{5734B3DC-DA39-49B8-BD5B-DFCF768E5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27951E8-4FBF-48C0-B10F-E4B9C436B570}" type="slidenum">
              <a:rPr lang="cs-CZ" altLang="cs-CZ" sz="1200"/>
              <a:pPr/>
              <a:t>44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>
            <a:extLst>
              <a:ext uri="{FF2B5EF4-FFF2-40B4-BE49-F238E27FC236}">
                <a16:creationId xmlns:a16="http://schemas.microsoft.com/office/drawing/2014/main" id="{C458735F-BA2A-4CCA-B6F0-56D656FE01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Zástupný symbol pro poznámky 2">
            <a:extLst>
              <a:ext uri="{FF2B5EF4-FFF2-40B4-BE49-F238E27FC236}">
                <a16:creationId xmlns:a16="http://schemas.microsoft.com/office/drawing/2014/main" id="{16B425FE-06C2-4F76-8F0D-E90A06871D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7828" name="Zástupný symbol pro číslo snímku 3">
            <a:extLst>
              <a:ext uri="{FF2B5EF4-FFF2-40B4-BE49-F238E27FC236}">
                <a16:creationId xmlns:a16="http://schemas.microsoft.com/office/drawing/2014/main" id="{406CA55E-AD4C-4052-B112-62E1FF284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3F0CF8-C127-418C-AFC1-488EC09CF685}" type="slidenum">
              <a:rPr lang="cs-CZ" altLang="cs-CZ" sz="1200"/>
              <a:pPr/>
              <a:t>45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>
            <a:extLst>
              <a:ext uri="{FF2B5EF4-FFF2-40B4-BE49-F238E27FC236}">
                <a16:creationId xmlns:a16="http://schemas.microsoft.com/office/drawing/2014/main" id="{0BCEB66B-8928-43A7-946A-C916F97274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Zástupný symbol pro poznámky 2">
            <a:extLst>
              <a:ext uri="{FF2B5EF4-FFF2-40B4-BE49-F238E27FC236}">
                <a16:creationId xmlns:a16="http://schemas.microsoft.com/office/drawing/2014/main" id="{AEEFD01A-18FB-4FC2-B8A8-D83A580650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9876" name="Zástupný symbol pro číslo snímku 3">
            <a:extLst>
              <a:ext uri="{FF2B5EF4-FFF2-40B4-BE49-F238E27FC236}">
                <a16:creationId xmlns:a16="http://schemas.microsoft.com/office/drawing/2014/main" id="{28D594A3-E163-4B9E-8C36-FCADABA36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546E8C1-DCC7-4BDE-95CD-98C5A5846C7E}" type="slidenum">
              <a:rPr lang="cs-CZ" altLang="cs-CZ" sz="1200"/>
              <a:pPr/>
              <a:t>46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rázek snímku 1">
            <a:extLst>
              <a:ext uri="{FF2B5EF4-FFF2-40B4-BE49-F238E27FC236}">
                <a16:creationId xmlns:a16="http://schemas.microsoft.com/office/drawing/2014/main" id="{F4E039CD-471D-4CB1-8E8B-5EF2F87884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Zástupný symbol pro poznámky 2">
            <a:extLst>
              <a:ext uri="{FF2B5EF4-FFF2-40B4-BE49-F238E27FC236}">
                <a16:creationId xmlns:a16="http://schemas.microsoft.com/office/drawing/2014/main" id="{67936784-42B2-446E-84F8-8684997CFD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81924" name="Zástupný symbol pro číslo snímku 3">
            <a:extLst>
              <a:ext uri="{FF2B5EF4-FFF2-40B4-BE49-F238E27FC236}">
                <a16:creationId xmlns:a16="http://schemas.microsoft.com/office/drawing/2014/main" id="{E82356B3-9DD7-44F7-8C98-06F6CDC058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D8B5EDA-9637-4822-A539-48FB67C077D0}" type="slidenum">
              <a:rPr lang="cs-CZ" altLang="cs-CZ" sz="1200"/>
              <a:pPr/>
              <a:t>47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>
            <a:extLst>
              <a:ext uri="{FF2B5EF4-FFF2-40B4-BE49-F238E27FC236}">
                <a16:creationId xmlns:a16="http://schemas.microsoft.com/office/drawing/2014/main" id="{DBE674F1-5D5E-4E86-9D46-87F8DD3AFC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ro poznámky 2">
            <a:extLst>
              <a:ext uri="{FF2B5EF4-FFF2-40B4-BE49-F238E27FC236}">
                <a16:creationId xmlns:a16="http://schemas.microsoft.com/office/drawing/2014/main" id="{D04F7D78-658D-4D1A-8D8E-0113F12891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:a16="http://schemas.microsoft.com/office/drawing/2014/main" id="{ED4FC529-D84B-4EF8-8347-45EB27AEF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4C8DDC8-B0C0-4A38-8E03-8F0E03E1AF8E}" type="slidenum">
              <a:rPr lang="cs-CZ" altLang="cs-CZ" sz="1200"/>
              <a:pPr/>
              <a:t>18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>
            <a:extLst>
              <a:ext uri="{FF2B5EF4-FFF2-40B4-BE49-F238E27FC236}">
                <a16:creationId xmlns:a16="http://schemas.microsoft.com/office/drawing/2014/main" id="{3AEBF9E7-F8F2-471D-8968-00FFBBD7B7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Zástupný symbol pro poznámky 2">
            <a:extLst>
              <a:ext uri="{FF2B5EF4-FFF2-40B4-BE49-F238E27FC236}">
                <a16:creationId xmlns:a16="http://schemas.microsoft.com/office/drawing/2014/main" id="{B720DFE6-A63E-4770-8508-9EF643E935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83972" name="Zástupný symbol pro číslo snímku 3">
            <a:extLst>
              <a:ext uri="{FF2B5EF4-FFF2-40B4-BE49-F238E27FC236}">
                <a16:creationId xmlns:a16="http://schemas.microsoft.com/office/drawing/2014/main" id="{0800C790-598A-44F0-A9A7-0F560BAB1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558C25-DDAE-4EC3-BE12-F47DE0853935}" type="slidenum">
              <a:rPr lang="cs-CZ" altLang="cs-CZ" sz="1200"/>
              <a:pPr/>
              <a:t>48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>
            <a:extLst>
              <a:ext uri="{FF2B5EF4-FFF2-40B4-BE49-F238E27FC236}">
                <a16:creationId xmlns:a16="http://schemas.microsoft.com/office/drawing/2014/main" id="{E3B777CE-794A-4F8A-A8AD-8D819F0AE2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Zástupný symbol pro poznámky 2">
            <a:extLst>
              <a:ext uri="{FF2B5EF4-FFF2-40B4-BE49-F238E27FC236}">
                <a16:creationId xmlns:a16="http://schemas.microsoft.com/office/drawing/2014/main" id="{38E2614B-8445-412C-928A-B8E0060FA8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86020" name="Zástupný symbol pro číslo snímku 3">
            <a:extLst>
              <a:ext uri="{FF2B5EF4-FFF2-40B4-BE49-F238E27FC236}">
                <a16:creationId xmlns:a16="http://schemas.microsoft.com/office/drawing/2014/main" id="{75457CE2-0A43-41D7-9DBD-8B362A4D4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C39CF93-CCD0-4AED-816F-FC72036A146E}" type="slidenum">
              <a:rPr lang="cs-CZ" altLang="cs-CZ" sz="1200"/>
              <a:pPr/>
              <a:t>49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>
            <a:extLst>
              <a:ext uri="{FF2B5EF4-FFF2-40B4-BE49-F238E27FC236}">
                <a16:creationId xmlns:a16="http://schemas.microsoft.com/office/drawing/2014/main" id="{82609C29-E004-4BEB-B106-8A1540FA15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Zástupný symbol pro poznámky 2">
            <a:extLst>
              <a:ext uri="{FF2B5EF4-FFF2-40B4-BE49-F238E27FC236}">
                <a16:creationId xmlns:a16="http://schemas.microsoft.com/office/drawing/2014/main" id="{0D909856-1FE0-4A64-B5A6-9F9379B4DA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88068" name="Zástupný symbol pro číslo snímku 3">
            <a:extLst>
              <a:ext uri="{FF2B5EF4-FFF2-40B4-BE49-F238E27FC236}">
                <a16:creationId xmlns:a16="http://schemas.microsoft.com/office/drawing/2014/main" id="{488264FA-7A04-4C2B-ADC3-DC5CC074C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4C123CE-050E-4244-B3E2-569F95CBBBB2}" type="slidenum">
              <a:rPr lang="cs-CZ" altLang="cs-CZ" sz="1200"/>
              <a:pPr/>
              <a:t>50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>
            <a:extLst>
              <a:ext uri="{FF2B5EF4-FFF2-40B4-BE49-F238E27FC236}">
                <a16:creationId xmlns:a16="http://schemas.microsoft.com/office/drawing/2014/main" id="{D6EDC58E-1060-44BE-B8F1-F9C3CF938A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Zástupný symbol pro poznámky 2">
            <a:extLst>
              <a:ext uri="{FF2B5EF4-FFF2-40B4-BE49-F238E27FC236}">
                <a16:creationId xmlns:a16="http://schemas.microsoft.com/office/drawing/2014/main" id="{EEB20660-4D93-49F2-A7CB-6A7056A317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0116" name="Zástupný symbol pro číslo snímku 3">
            <a:extLst>
              <a:ext uri="{FF2B5EF4-FFF2-40B4-BE49-F238E27FC236}">
                <a16:creationId xmlns:a16="http://schemas.microsoft.com/office/drawing/2014/main" id="{C92C4192-1F34-4109-8FA3-743BF2050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69866C-8E69-4A0E-BDF6-4FC4E8EA5877}" type="slidenum">
              <a:rPr lang="cs-CZ" altLang="cs-CZ" sz="1200"/>
              <a:pPr/>
              <a:t>51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>
            <a:extLst>
              <a:ext uri="{FF2B5EF4-FFF2-40B4-BE49-F238E27FC236}">
                <a16:creationId xmlns:a16="http://schemas.microsoft.com/office/drawing/2014/main" id="{50323B58-6B1D-4930-BD53-B668481873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Zástupný symbol pro poznámky 2">
            <a:extLst>
              <a:ext uri="{FF2B5EF4-FFF2-40B4-BE49-F238E27FC236}">
                <a16:creationId xmlns:a16="http://schemas.microsoft.com/office/drawing/2014/main" id="{26AE2BCC-6BB5-40CA-AE62-8B40548839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2164" name="Zástupný symbol pro číslo snímku 3">
            <a:extLst>
              <a:ext uri="{FF2B5EF4-FFF2-40B4-BE49-F238E27FC236}">
                <a16:creationId xmlns:a16="http://schemas.microsoft.com/office/drawing/2014/main" id="{6EF9C26E-526E-4E6A-BE3F-8FDAF46ED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94E6460-DC6D-44F8-9B98-90454F3F2DED}" type="slidenum">
              <a:rPr lang="cs-CZ" altLang="cs-CZ" sz="1200"/>
              <a:pPr/>
              <a:t>52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>
            <a:extLst>
              <a:ext uri="{FF2B5EF4-FFF2-40B4-BE49-F238E27FC236}">
                <a16:creationId xmlns:a16="http://schemas.microsoft.com/office/drawing/2014/main" id="{7768A27E-73C2-4354-B99A-6C77BC354D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Zástupný symbol pro poznámky 2">
            <a:extLst>
              <a:ext uri="{FF2B5EF4-FFF2-40B4-BE49-F238E27FC236}">
                <a16:creationId xmlns:a16="http://schemas.microsoft.com/office/drawing/2014/main" id="{833F2D9D-B101-4FAF-BA94-0038A8057F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4212" name="Zástupný symbol pro číslo snímku 3">
            <a:extLst>
              <a:ext uri="{FF2B5EF4-FFF2-40B4-BE49-F238E27FC236}">
                <a16:creationId xmlns:a16="http://schemas.microsoft.com/office/drawing/2014/main" id="{9874252D-07CA-44D3-8EA0-C30186C66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FD37F61-EDF7-430F-BA6B-EC1A66A57433}" type="slidenum">
              <a:rPr lang="cs-CZ" altLang="cs-CZ" sz="1200"/>
              <a:pPr/>
              <a:t>53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>
            <a:extLst>
              <a:ext uri="{FF2B5EF4-FFF2-40B4-BE49-F238E27FC236}">
                <a16:creationId xmlns:a16="http://schemas.microsoft.com/office/drawing/2014/main" id="{962CBFB9-9F36-4219-9691-39237010D1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Zástupný symbol pro poznámky 2">
            <a:extLst>
              <a:ext uri="{FF2B5EF4-FFF2-40B4-BE49-F238E27FC236}">
                <a16:creationId xmlns:a16="http://schemas.microsoft.com/office/drawing/2014/main" id="{6263D394-61C6-4FA8-A0B1-6F0B8A5238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6260" name="Zástupný symbol pro číslo snímku 3">
            <a:extLst>
              <a:ext uri="{FF2B5EF4-FFF2-40B4-BE49-F238E27FC236}">
                <a16:creationId xmlns:a16="http://schemas.microsoft.com/office/drawing/2014/main" id="{AD83EDE1-5C0F-4F46-9378-A5494CCC2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EFDA9CB-06E5-49A8-A03B-63053B3004D3}" type="slidenum">
              <a:rPr lang="cs-CZ" altLang="cs-CZ" sz="1200"/>
              <a:pPr/>
              <a:t>54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>
            <a:extLst>
              <a:ext uri="{FF2B5EF4-FFF2-40B4-BE49-F238E27FC236}">
                <a16:creationId xmlns:a16="http://schemas.microsoft.com/office/drawing/2014/main" id="{73001BE6-F92D-40A3-8435-58FCDBE1C8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Zástupný symbol pro poznámky 2">
            <a:extLst>
              <a:ext uri="{FF2B5EF4-FFF2-40B4-BE49-F238E27FC236}">
                <a16:creationId xmlns:a16="http://schemas.microsoft.com/office/drawing/2014/main" id="{6ECE0859-7173-445C-BCC9-5559363486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8308" name="Zástupný symbol pro číslo snímku 3">
            <a:extLst>
              <a:ext uri="{FF2B5EF4-FFF2-40B4-BE49-F238E27FC236}">
                <a16:creationId xmlns:a16="http://schemas.microsoft.com/office/drawing/2014/main" id="{3DE8C49D-595D-4998-8E09-7218DE17B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EA9AD1-E873-41D5-B312-442E495728CE}" type="slidenum">
              <a:rPr lang="cs-CZ" altLang="cs-CZ" sz="1200"/>
              <a:pPr/>
              <a:t>55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>
            <a:extLst>
              <a:ext uri="{FF2B5EF4-FFF2-40B4-BE49-F238E27FC236}">
                <a16:creationId xmlns:a16="http://schemas.microsoft.com/office/drawing/2014/main" id="{F7FF484A-B440-4D80-B940-60EDB1D026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Zástupný symbol pro poznámky 2">
            <a:extLst>
              <a:ext uri="{FF2B5EF4-FFF2-40B4-BE49-F238E27FC236}">
                <a16:creationId xmlns:a16="http://schemas.microsoft.com/office/drawing/2014/main" id="{9F3B66C0-E9FE-4CEC-B6EC-BBD99A6954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0356" name="Zástupný symbol pro číslo snímku 3">
            <a:extLst>
              <a:ext uri="{FF2B5EF4-FFF2-40B4-BE49-F238E27FC236}">
                <a16:creationId xmlns:a16="http://schemas.microsoft.com/office/drawing/2014/main" id="{B663B35D-7C96-4149-A553-A19065992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50AE04-64DC-426E-8386-9EE8E2E235CF}" type="slidenum">
              <a:rPr lang="cs-CZ" altLang="cs-CZ" sz="1200"/>
              <a:pPr/>
              <a:t>56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obrázek snímku 1">
            <a:extLst>
              <a:ext uri="{FF2B5EF4-FFF2-40B4-BE49-F238E27FC236}">
                <a16:creationId xmlns:a16="http://schemas.microsoft.com/office/drawing/2014/main" id="{4616CEEF-8ECC-4B15-BC7A-EEE898EBD9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Zástupný symbol pro poznámky 2">
            <a:extLst>
              <a:ext uri="{FF2B5EF4-FFF2-40B4-BE49-F238E27FC236}">
                <a16:creationId xmlns:a16="http://schemas.microsoft.com/office/drawing/2014/main" id="{A604C49C-45E7-46D9-9D40-268005011F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2404" name="Zástupný symbol pro číslo snímku 3">
            <a:extLst>
              <a:ext uri="{FF2B5EF4-FFF2-40B4-BE49-F238E27FC236}">
                <a16:creationId xmlns:a16="http://schemas.microsoft.com/office/drawing/2014/main" id="{9B47DB95-5A54-4C3A-8E45-21D4883AC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6B0DD58-1483-481A-B77E-CF7695D2A3A9}" type="slidenum">
              <a:rPr lang="cs-CZ" altLang="cs-CZ" sz="1200"/>
              <a:pPr/>
              <a:t>57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DF1FA978-C7AC-42E4-9084-EC5684DDCB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AC1C5AEC-C23E-4CC9-A439-4F8564183B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7D130A0C-AE16-4AF5-B9CB-6F6AA1E6E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C0BDA9D-1A5B-4817-9C3D-63B7EADF4B94}" type="slidenum">
              <a:rPr lang="cs-CZ" altLang="cs-CZ" sz="1200"/>
              <a:pPr/>
              <a:t>19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Zástupný symbol pro obrázek snímku 1">
            <a:extLst>
              <a:ext uri="{FF2B5EF4-FFF2-40B4-BE49-F238E27FC236}">
                <a16:creationId xmlns:a16="http://schemas.microsoft.com/office/drawing/2014/main" id="{A0C35B79-D8D6-4A2E-A27A-B1929E5669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Zástupný symbol pro poznámky 2">
            <a:extLst>
              <a:ext uri="{FF2B5EF4-FFF2-40B4-BE49-F238E27FC236}">
                <a16:creationId xmlns:a16="http://schemas.microsoft.com/office/drawing/2014/main" id="{796547C4-18F0-420D-B694-88A1551ED5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4452" name="Zástupný symbol pro číslo snímku 3">
            <a:extLst>
              <a:ext uri="{FF2B5EF4-FFF2-40B4-BE49-F238E27FC236}">
                <a16:creationId xmlns:a16="http://schemas.microsoft.com/office/drawing/2014/main" id="{2731088B-2D92-4031-ACAC-96D011B975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A3F1B0-3528-4FEC-A1DB-D684E9D22619}" type="slidenum">
              <a:rPr lang="cs-CZ" altLang="cs-CZ" sz="1200"/>
              <a:pPr/>
              <a:t>58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Zástupný symbol pro obrázek snímku 1">
            <a:extLst>
              <a:ext uri="{FF2B5EF4-FFF2-40B4-BE49-F238E27FC236}">
                <a16:creationId xmlns:a16="http://schemas.microsoft.com/office/drawing/2014/main" id="{0A0D0AAE-80E0-4E5C-A3C8-E914E817F7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Zástupný symbol pro poznámky 2">
            <a:extLst>
              <a:ext uri="{FF2B5EF4-FFF2-40B4-BE49-F238E27FC236}">
                <a16:creationId xmlns:a16="http://schemas.microsoft.com/office/drawing/2014/main" id="{B3B83B54-EA40-4A24-B281-DFA430F86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6500" name="Zástupný symbol pro číslo snímku 3">
            <a:extLst>
              <a:ext uri="{FF2B5EF4-FFF2-40B4-BE49-F238E27FC236}">
                <a16:creationId xmlns:a16="http://schemas.microsoft.com/office/drawing/2014/main" id="{FD88EE0F-4DF9-4301-9716-0C197A7DE6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30020A-BC78-4060-A739-AE7C30148228}" type="slidenum">
              <a:rPr lang="cs-CZ" altLang="cs-CZ" sz="1200"/>
              <a:pPr/>
              <a:t>59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>
            <a:extLst>
              <a:ext uri="{FF2B5EF4-FFF2-40B4-BE49-F238E27FC236}">
                <a16:creationId xmlns:a16="http://schemas.microsoft.com/office/drawing/2014/main" id="{5A7219F7-1188-4257-975F-D680CDC374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Zástupný symbol pro poznámky 2">
            <a:extLst>
              <a:ext uri="{FF2B5EF4-FFF2-40B4-BE49-F238E27FC236}">
                <a16:creationId xmlns:a16="http://schemas.microsoft.com/office/drawing/2014/main" id="{0BA61709-439D-411A-A327-5755F1D2C0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8548" name="Zástupný symbol pro číslo snímku 3">
            <a:extLst>
              <a:ext uri="{FF2B5EF4-FFF2-40B4-BE49-F238E27FC236}">
                <a16:creationId xmlns:a16="http://schemas.microsoft.com/office/drawing/2014/main" id="{8C1DC080-E85E-43F4-9BA9-307BB213C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A45472-9A8F-46FE-A04E-7E8B17D5A20F}" type="slidenum">
              <a:rPr lang="cs-CZ" altLang="cs-CZ" sz="1200"/>
              <a:pPr/>
              <a:t>60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Zástupný symbol pro obrázek snímku 1">
            <a:extLst>
              <a:ext uri="{FF2B5EF4-FFF2-40B4-BE49-F238E27FC236}">
                <a16:creationId xmlns:a16="http://schemas.microsoft.com/office/drawing/2014/main" id="{4000F694-9AC2-4FEA-BD1B-30C1961A6A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Zástupný symbol pro poznámky 2">
            <a:extLst>
              <a:ext uri="{FF2B5EF4-FFF2-40B4-BE49-F238E27FC236}">
                <a16:creationId xmlns:a16="http://schemas.microsoft.com/office/drawing/2014/main" id="{79DB99E3-BC0B-4D2F-BFEB-5790B3C70B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10596" name="Zástupný symbol pro číslo snímku 3">
            <a:extLst>
              <a:ext uri="{FF2B5EF4-FFF2-40B4-BE49-F238E27FC236}">
                <a16:creationId xmlns:a16="http://schemas.microsoft.com/office/drawing/2014/main" id="{4D24D6A7-7561-4588-A062-16154D5851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DFA5CD-993C-491E-873C-752BA8F1D094}" type="slidenum">
              <a:rPr lang="cs-CZ" altLang="cs-CZ" sz="1200"/>
              <a:pPr/>
              <a:t>61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>
            <a:extLst>
              <a:ext uri="{FF2B5EF4-FFF2-40B4-BE49-F238E27FC236}">
                <a16:creationId xmlns:a16="http://schemas.microsoft.com/office/drawing/2014/main" id="{E295010B-95D0-46B6-8A47-D2CD2AFFE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Zástupný symbol pro poznámky 2">
            <a:extLst>
              <a:ext uri="{FF2B5EF4-FFF2-40B4-BE49-F238E27FC236}">
                <a16:creationId xmlns:a16="http://schemas.microsoft.com/office/drawing/2014/main" id="{FEC88C45-5206-49FF-8144-E65B2DE9A5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12644" name="Zástupný symbol pro číslo snímku 3">
            <a:extLst>
              <a:ext uri="{FF2B5EF4-FFF2-40B4-BE49-F238E27FC236}">
                <a16:creationId xmlns:a16="http://schemas.microsoft.com/office/drawing/2014/main" id="{BAC4C6EB-DED4-40E1-AAE9-CBF3DF906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C3C705A-D560-4A47-A23C-5E249A53F3CE}" type="slidenum">
              <a:rPr lang="cs-CZ" altLang="cs-CZ" sz="1200"/>
              <a:pPr/>
              <a:t>62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id="{48AC19C9-2CCA-462A-B985-FAD2CECC6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Zástupný symbol pro poznámky 2">
            <a:extLst>
              <a:ext uri="{FF2B5EF4-FFF2-40B4-BE49-F238E27FC236}">
                <a16:creationId xmlns:a16="http://schemas.microsoft.com/office/drawing/2014/main" id="{D2F6BB00-50F1-40BA-9794-57EEC288E1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id="{C8D60F73-B1DE-4413-98CD-C6B7DA5A7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D71539-660E-4FA8-9C15-7AFF131AA56B}" type="slidenum">
              <a:rPr lang="cs-CZ" altLang="cs-CZ" sz="1200"/>
              <a:pPr/>
              <a:t>20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id="{1DD776FE-7E9C-45B2-A9B1-7480B651EC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>
            <a:extLst>
              <a:ext uri="{FF2B5EF4-FFF2-40B4-BE49-F238E27FC236}">
                <a16:creationId xmlns:a16="http://schemas.microsoft.com/office/drawing/2014/main" id="{DD9A0A87-03C5-4E80-8003-1150A4EBB4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97B448D1-4692-4D54-B97A-08F62E063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2E94D-7F9B-41C2-9BDA-D960CF0669E6}" type="slidenum">
              <a:rPr lang="cs-CZ" altLang="cs-CZ" sz="1200"/>
              <a:pPr/>
              <a:t>21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1DB262DE-3065-4B27-971B-D8F71896F2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CE5C630D-6BD9-4E6D-BE84-3FBAD613E7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2F88A605-8087-463A-BDEB-C41BDDD08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22BAB4-42EF-4DD5-89BE-25C0E5BC78E8}" type="slidenum">
              <a:rPr lang="cs-CZ" altLang="cs-CZ" sz="1200"/>
              <a:pPr/>
              <a:t>22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EDE48F64-02E7-42A9-82F0-1487A5228D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FB90D7A0-FDF4-439D-A116-811FC6F994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2A527CF1-3641-4B7E-A8E9-C3252C6E6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CA68E4-4A5B-4DAA-94B1-163B29B6DB5C}" type="slidenum">
              <a:rPr lang="cs-CZ" altLang="cs-CZ" sz="1200"/>
              <a:pPr/>
              <a:t>23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23EDB0A8-1F49-4978-8C51-671C6AC0BB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F86AF7D1-5A74-4ECB-A36E-FB3A51C84D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7E45B505-4433-4AED-B22D-B1DDB67C3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2C4E28-56CE-42A5-A454-933B1D463FA5}" type="slidenum">
              <a:rPr lang="cs-CZ" altLang="cs-CZ" sz="1200"/>
              <a:pPr/>
              <a:t>24</a:t>
            </a:fld>
            <a:endParaRPr lang="cs-CZ" altLang="cs-CZ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183DAEE-2FD1-46EF-9F76-2342EB43E2D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54A1E2FC-8537-48B4-A072-085263F1AC2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>
                <a:extLst>
                  <a:ext uri="{FF2B5EF4-FFF2-40B4-BE49-F238E27FC236}">
                    <a16:creationId xmlns:a16="http://schemas.microsoft.com/office/drawing/2014/main" id="{A56CF000-1B05-4612-9A59-8829ACC0ED5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>
                  <a:extLst>
                    <a:ext uri="{FF2B5EF4-FFF2-40B4-BE49-F238E27FC236}">
                      <a16:creationId xmlns:a16="http://schemas.microsoft.com/office/drawing/2014/main" id="{57898C63-756D-4005-A117-213031DEDF5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23" name="Oval 6">
                  <a:extLst>
                    <a:ext uri="{FF2B5EF4-FFF2-40B4-BE49-F238E27FC236}">
                      <a16:creationId xmlns:a16="http://schemas.microsoft.com/office/drawing/2014/main" id="{F15E44C3-33E2-418C-B26F-0005C6E84CB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24" name="Oval 7">
                  <a:extLst>
                    <a:ext uri="{FF2B5EF4-FFF2-40B4-BE49-F238E27FC236}">
                      <a16:creationId xmlns:a16="http://schemas.microsoft.com/office/drawing/2014/main" id="{4DB31DAA-6A13-4FFA-BFF1-097FBE932FC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25" name="Oval 8">
                  <a:extLst>
                    <a:ext uri="{FF2B5EF4-FFF2-40B4-BE49-F238E27FC236}">
                      <a16:creationId xmlns:a16="http://schemas.microsoft.com/office/drawing/2014/main" id="{2527F1C7-344E-4901-826F-F86B326ABD3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26" name="Oval 9">
                  <a:extLst>
                    <a:ext uri="{FF2B5EF4-FFF2-40B4-BE49-F238E27FC236}">
                      <a16:creationId xmlns:a16="http://schemas.microsoft.com/office/drawing/2014/main" id="{2528B21A-08C1-4748-A410-ED190D75318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</p:grpSp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599CCE7B-3DD4-44BD-920E-5BEF54E7B27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>
                  <a:extLst>
                    <a:ext uri="{FF2B5EF4-FFF2-40B4-BE49-F238E27FC236}">
                      <a16:creationId xmlns:a16="http://schemas.microsoft.com/office/drawing/2014/main" id="{028870E0-78CA-4940-971C-5A02455D6F3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18" name="Oval 12">
                  <a:extLst>
                    <a:ext uri="{FF2B5EF4-FFF2-40B4-BE49-F238E27FC236}">
                      <a16:creationId xmlns:a16="http://schemas.microsoft.com/office/drawing/2014/main" id="{05C7E6C1-C757-4343-9031-EE0912DEA20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19" name="Oval 13">
                  <a:extLst>
                    <a:ext uri="{FF2B5EF4-FFF2-40B4-BE49-F238E27FC236}">
                      <a16:creationId xmlns:a16="http://schemas.microsoft.com/office/drawing/2014/main" id="{EF743051-55A7-4FF7-8775-3C34B8FB49C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20" name="Oval 14">
                  <a:extLst>
                    <a:ext uri="{FF2B5EF4-FFF2-40B4-BE49-F238E27FC236}">
                      <a16:creationId xmlns:a16="http://schemas.microsoft.com/office/drawing/2014/main" id="{789F8452-23BA-47E8-8D21-43E98A7D51B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21" name="Oval 15">
                  <a:extLst>
                    <a:ext uri="{FF2B5EF4-FFF2-40B4-BE49-F238E27FC236}">
                      <a16:creationId xmlns:a16="http://schemas.microsoft.com/office/drawing/2014/main" id="{605F5A94-BBA6-4203-ADD8-F59B5E94706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</p:grpSp>
          <p:grpSp>
            <p:nvGrpSpPr>
              <p:cNvPr id="11" name="Group 16">
                <a:extLst>
                  <a:ext uri="{FF2B5EF4-FFF2-40B4-BE49-F238E27FC236}">
                    <a16:creationId xmlns:a16="http://schemas.microsoft.com/office/drawing/2014/main" id="{BD82D4DB-9359-4A7E-99CF-1787E32B877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>
                  <a:extLst>
                    <a:ext uri="{FF2B5EF4-FFF2-40B4-BE49-F238E27FC236}">
                      <a16:creationId xmlns:a16="http://schemas.microsoft.com/office/drawing/2014/main" id="{EA248797-2461-41A2-9A99-2A5127E9654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13" name="Oval 18">
                  <a:extLst>
                    <a:ext uri="{FF2B5EF4-FFF2-40B4-BE49-F238E27FC236}">
                      <a16:creationId xmlns:a16="http://schemas.microsoft.com/office/drawing/2014/main" id="{2A64F473-C903-439B-B38A-B584A6FCD74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14" name="Oval 19">
                  <a:extLst>
                    <a:ext uri="{FF2B5EF4-FFF2-40B4-BE49-F238E27FC236}">
                      <a16:creationId xmlns:a16="http://schemas.microsoft.com/office/drawing/2014/main" id="{EEC01965-91C8-42A4-B036-A1881A84B39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15" name="Oval 20">
                  <a:extLst>
                    <a:ext uri="{FF2B5EF4-FFF2-40B4-BE49-F238E27FC236}">
                      <a16:creationId xmlns:a16="http://schemas.microsoft.com/office/drawing/2014/main" id="{2D7347E4-4636-4E6D-97D2-BDA85F67EA8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16" name="Oval 21">
                  <a:extLst>
                    <a:ext uri="{FF2B5EF4-FFF2-40B4-BE49-F238E27FC236}">
                      <a16:creationId xmlns:a16="http://schemas.microsoft.com/office/drawing/2014/main" id="{E5800A3A-64C2-42F9-9C30-36ACE3588EF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</p:grpSp>
        </p:grpSp>
        <p:sp>
          <p:nvSpPr>
            <p:cNvPr id="6" name="Line 22">
              <a:extLst>
                <a:ext uri="{FF2B5EF4-FFF2-40B4-BE49-F238E27FC236}">
                  <a16:creationId xmlns:a16="http://schemas.microsoft.com/office/drawing/2014/main" id="{0F451E39-210F-4C33-A67C-12A9FF39B5F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" name="Line 23">
              <a:extLst>
                <a:ext uri="{FF2B5EF4-FFF2-40B4-BE49-F238E27FC236}">
                  <a16:creationId xmlns:a16="http://schemas.microsoft.com/office/drawing/2014/main" id="{9A3CF231-79A8-413A-ABC8-83689AFAA4F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" name="Line 24">
              <a:extLst>
                <a:ext uri="{FF2B5EF4-FFF2-40B4-BE49-F238E27FC236}">
                  <a16:creationId xmlns:a16="http://schemas.microsoft.com/office/drawing/2014/main" id="{0F8C2195-1D82-47FF-B7BA-4E9EE103F59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169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6170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639CDD7F-C8FF-4E85-9AF7-D4E574ED97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B385E02C-59F6-49DD-B7B0-B3B400731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714FCB63-2FF1-4305-80B1-2B2F7453FF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6D5FF951-F646-45C1-8B8C-95BFC0DB511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6188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1820EA8B-BF60-47F1-9A5B-BD96F9BFEC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38330F73-663E-4F8F-870E-656C2894AC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691FC7A5-0CA9-4F9F-BE6F-1DF0AA58DF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EA96C-DA42-4502-8C77-9E9374FB02E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5585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CD99AE42-64E3-4478-A1CB-BD4C8A5E3C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66980F6E-8B85-4F0D-B3D0-8939F8EFF7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D4B42CE2-9A5B-44C3-A11E-8B1D3C58A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F68B9-D9E3-43B8-819A-C1C868F923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9637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B1027C20-9F7F-4227-A190-B36D4CBAFB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58D3D221-E430-4AAA-84CF-61DDCAD1CF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230D977C-0A0A-4383-815D-BABC46D21E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6BA4E-02E1-40BC-98D5-4DB5ECE4775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4223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7E5AA1D7-2953-44A8-B043-6A6C60A97F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0C1920E1-DF92-4B60-B371-BFA17E08C5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58A4FF54-B635-4303-B9CD-408DCC59A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F5223D-D38B-4446-893B-FFB7CDE4C3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913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12BA9087-251C-4CFE-AD18-3084CDEF2E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F0EB90D2-8CC4-4F46-B493-DE9173DFD7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527E1963-5E19-4C1A-B6D3-08FC02C46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376090-CB4A-4BD6-A832-78DB8EDED4C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000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93287F42-F733-4D5C-B497-7E713EEC8F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2390D579-E373-4230-AB73-98C01E5D38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D999CA36-8603-4326-B266-9598A9ED14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CC960-9CDC-4446-B148-17CDBF898CE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8669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B07A3919-E0D6-47DE-9B76-E828A67CB1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B2B795D1-1452-47D3-B937-68E9CA34B0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66B31FFC-64B7-4451-B9A3-3F0E761B0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995A58-96F7-42EF-B3CF-E8F72F7E48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363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89FBACB9-6ED0-49E6-AA2D-8658769172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D79046C6-17B4-4863-93CA-25D0789B42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FE0ABB70-A897-497E-B73D-00555CF610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D7E39-E0AC-46A2-BA09-9036049247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961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4B18D395-38BC-46AC-A26D-89FF1DF5C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A48DD25A-AE29-46E8-BB8C-65E9F39161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209B9A7B-AC20-41CC-B545-C42C81A976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22D35-9D70-4BF6-99AF-DDA78910719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2889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:a16="http://schemas.microsoft.com/office/drawing/2014/main" id="{6715C6AA-B068-449E-A407-D623790F07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8F32B2F9-CAC6-4D14-93BE-0B157F13DB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687484F8-DA6F-424B-803B-95BBB6B1DB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9AF018-2DF4-4A80-8CC1-9B19D5F8E3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1963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76EB45F6-8AA3-4A3A-8298-659CD316DC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02CEC947-01F3-44EC-B199-5F4EAA132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F08C4CB6-50E6-4E9C-B85C-0DB41E1A0D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D4C3F-5EFB-438C-B242-E17F4050FCA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013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D65B26DD-7946-44B1-8D0E-C04FD5C051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65ACA7A0-D1D1-418B-9642-F59848A980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A6C8900E-EE8E-49ED-92E3-D31EF9C360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3E4305-0827-44AC-A574-8831D9CF8A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298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BA995CD5-C6A0-4DC4-9D00-19AE332DEE9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032" name="Group 3">
              <a:extLst>
                <a:ext uri="{FF2B5EF4-FFF2-40B4-BE49-F238E27FC236}">
                  <a16:creationId xmlns:a16="http://schemas.microsoft.com/office/drawing/2014/main" id="{4536D97C-C981-476F-B323-C399F438626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045" name="Oval 4">
                <a:extLst>
                  <a:ext uri="{FF2B5EF4-FFF2-40B4-BE49-F238E27FC236}">
                    <a16:creationId xmlns:a16="http://schemas.microsoft.com/office/drawing/2014/main" id="{2BD2B9E8-22FE-4827-B19D-4A93C9FB42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46" name="Oval 5">
                <a:extLst>
                  <a:ext uri="{FF2B5EF4-FFF2-40B4-BE49-F238E27FC236}">
                    <a16:creationId xmlns:a16="http://schemas.microsoft.com/office/drawing/2014/main" id="{FB866037-2BA6-4AFE-A929-72B17FA74C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47" name="Oval 6">
                <a:extLst>
                  <a:ext uri="{FF2B5EF4-FFF2-40B4-BE49-F238E27FC236}">
                    <a16:creationId xmlns:a16="http://schemas.microsoft.com/office/drawing/2014/main" id="{EDBE844D-C287-43FF-9EF5-25D3F4E791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48" name="Oval 7">
                <a:extLst>
                  <a:ext uri="{FF2B5EF4-FFF2-40B4-BE49-F238E27FC236}">
                    <a16:creationId xmlns:a16="http://schemas.microsoft.com/office/drawing/2014/main" id="{772E0E4F-955E-4CE2-9EBA-A7FEC243D5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49" name="Oval 8">
                <a:extLst>
                  <a:ext uri="{FF2B5EF4-FFF2-40B4-BE49-F238E27FC236}">
                    <a16:creationId xmlns:a16="http://schemas.microsoft.com/office/drawing/2014/main" id="{78AFCDC0-B7DC-4B3F-9BD5-D3E39D417B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</p:grpSp>
        <p:grpSp>
          <p:nvGrpSpPr>
            <p:cNvPr id="1033" name="Group 9">
              <a:extLst>
                <a:ext uri="{FF2B5EF4-FFF2-40B4-BE49-F238E27FC236}">
                  <a16:creationId xmlns:a16="http://schemas.microsoft.com/office/drawing/2014/main" id="{7C87196C-5406-48E5-A0DB-85CE80EC76B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040" name="Oval 10">
                <a:extLst>
                  <a:ext uri="{FF2B5EF4-FFF2-40B4-BE49-F238E27FC236}">
                    <a16:creationId xmlns:a16="http://schemas.microsoft.com/office/drawing/2014/main" id="{D2E5625A-1C35-4E2A-8EF4-EDC66D8D6C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41" name="Oval 11">
                <a:extLst>
                  <a:ext uri="{FF2B5EF4-FFF2-40B4-BE49-F238E27FC236}">
                    <a16:creationId xmlns:a16="http://schemas.microsoft.com/office/drawing/2014/main" id="{A520A201-6D0B-4423-BBC4-EE8C9AD8DC8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42" name="Oval 12">
                <a:extLst>
                  <a:ext uri="{FF2B5EF4-FFF2-40B4-BE49-F238E27FC236}">
                    <a16:creationId xmlns:a16="http://schemas.microsoft.com/office/drawing/2014/main" id="{43C5D4CD-BBD3-4AAF-8DEA-2EF298C5F1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43" name="Oval 13">
                <a:extLst>
                  <a:ext uri="{FF2B5EF4-FFF2-40B4-BE49-F238E27FC236}">
                    <a16:creationId xmlns:a16="http://schemas.microsoft.com/office/drawing/2014/main" id="{A82A92DD-66B4-4185-A58A-E2AFB86244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44" name="Oval 14">
                <a:extLst>
                  <a:ext uri="{FF2B5EF4-FFF2-40B4-BE49-F238E27FC236}">
                    <a16:creationId xmlns:a16="http://schemas.microsoft.com/office/drawing/2014/main" id="{FC753A70-F28F-4B55-BD75-A57D92D01C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</p:grpSp>
        <p:grpSp>
          <p:nvGrpSpPr>
            <p:cNvPr id="1034" name="Group 15">
              <a:extLst>
                <a:ext uri="{FF2B5EF4-FFF2-40B4-BE49-F238E27FC236}">
                  <a16:creationId xmlns:a16="http://schemas.microsoft.com/office/drawing/2014/main" id="{715CE08D-CE8F-4061-A441-D0EF717382B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035" name="Oval 16">
                <a:extLst>
                  <a:ext uri="{FF2B5EF4-FFF2-40B4-BE49-F238E27FC236}">
                    <a16:creationId xmlns:a16="http://schemas.microsoft.com/office/drawing/2014/main" id="{1B68B106-2939-46C7-9C06-C5E582AA6FB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36" name="Oval 17">
                <a:extLst>
                  <a:ext uri="{FF2B5EF4-FFF2-40B4-BE49-F238E27FC236}">
                    <a16:creationId xmlns:a16="http://schemas.microsoft.com/office/drawing/2014/main" id="{3A3EA27C-EC80-4E24-B56C-15902B7A497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37" name="Oval 18">
                <a:extLst>
                  <a:ext uri="{FF2B5EF4-FFF2-40B4-BE49-F238E27FC236}">
                    <a16:creationId xmlns:a16="http://schemas.microsoft.com/office/drawing/2014/main" id="{BDB6A608-0245-41D5-96FB-ABA7A67FE3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38" name="Oval 19">
                <a:extLst>
                  <a:ext uri="{FF2B5EF4-FFF2-40B4-BE49-F238E27FC236}">
                    <a16:creationId xmlns:a16="http://schemas.microsoft.com/office/drawing/2014/main" id="{1D1BA854-DDF8-4161-9906-F6CEE88020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39" name="Oval 20">
                <a:extLst>
                  <a:ext uri="{FF2B5EF4-FFF2-40B4-BE49-F238E27FC236}">
                    <a16:creationId xmlns:a16="http://schemas.microsoft.com/office/drawing/2014/main" id="{B1510567-20CB-4646-A7F2-0C535F968C3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</p:grpSp>
      </p:grpSp>
      <p:sp>
        <p:nvSpPr>
          <p:cNvPr id="1027" name="Rectangle 21">
            <a:extLst>
              <a:ext uri="{FF2B5EF4-FFF2-40B4-BE49-F238E27FC236}">
                <a16:creationId xmlns:a16="http://schemas.microsoft.com/office/drawing/2014/main" id="{15DC94D8-1393-43D9-AD40-F906FF208F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22">
            <a:extLst>
              <a:ext uri="{FF2B5EF4-FFF2-40B4-BE49-F238E27FC236}">
                <a16:creationId xmlns:a16="http://schemas.microsoft.com/office/drawing/2014/main" id="{50325004-DAD5-48B4-B4B1-F07E538CB4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5143" name="Rectangle 23">
            <a:extLst>
              <a:ext uri="{FF2B5EF4-FFF2-40B4-BE49-F238E27FC236}">
                <a16:creationId xmlns:a16="http://schemas.microsoft.com/office/drawing/2014/main" id="{40CEE4E2-891A-4457-890E-9117DE7035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44" name="Rectangle 24">
            <a:extLst>
              <a:ext uri="{FF2B5EF4-FFF2-40B4-BE49-F238E27FC236}">
                <a16:creationId xmlns:a16="http://schemas.microsoft.com/office/drawing/2014/main" id="{3C157EBE-969C-426F-A0E2-89D5D3906E2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45" name="Rectangle 25">
            <a:extLst>
              <a:ext uri="{FF2B5EF4-FFF2-40B4-BE49-F238E27FC236}">
                <a16:creationId xmlns:a16="http://schemas.microsoft.com/office/drawing/2014/main" id="{4E9AB56C-D572-49C6-A216-9C66131CB1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/>
            </a:lvl1pPr>
          </a:lstStyle>
          <a:p>
            <a:fld id="{55AC9F8B-BDBD-40D8-BD4E-E28912ADEDC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8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1">
            <a:extLst>
              <a:ext uri="{FF2B5EF4-FFF2-40B4-BE49-F238E27FC236}">
                <a16:creationId xmlns:a16="http://schemas.microsoft.com/office/drawing/2014/main" id="{BD22E608-4338-45B3-AFBE-D909BB58A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205038"/>
            <a:ext cx="7272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5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NEURORADIOLOGIE</a:t>
            </a:r>
          </a:p>
        </p:txBody>
      </p:sp>
      <p:sp>
        <p:nvSpPr>
          <p:cNvPr id="5123" name="TextovéPole 2">
            <a:extLst>
              <a:ext uri="{FF2B5EF4-FFF2-40B4-BE49-F238E27FC236}">
                <a16:creationId xmlns:a16="http://schemas.microsoft.com/office/drawing/2014/main" id="{C93644FC-F5AD-402D-832F-8535464B2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3716338"/>
            <a:ext cx="60483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Miloš Keřkovský a kolektiv autorů </a:t>
            </a:r>
            <a:b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Kliniky radiologie a nukleární medicíny</a:t>
            </a:r>
            <a:b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LF MU a FN Brno</a:t>
            </a:r>
          </a:p>
        </p:txBody>
      </p:sp>
      <p:pic>
        <p:nvPicPr>
          <p:cNvPr id="5124" name="Obrázek 4">
            <a:extLst>
              <a:ext uri="{FF2B5EF4-FFF2-40B4-BE49-F238E27FC236}">
                <a16:creationId xmlns:a16="http://schemas.microsoft.com/office/drawing/2014/main" id="{39AC4A80-3A2E-4556-B0C6-B1D841222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21388"/>
            <a:ext cx="19573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5">
            <a:extLst>
              <a:ext uri="{FF2B5EF4-FFF2-40B4-BE49-F238E27FC236}">
                <a16:creationId xmlns:a16="http://schemas.microsoft.com/office/drawing/2014/main" id="{7A03D377-A13A-4BC4-8E21-45848A2A2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949950"/>
            <a:ext cx="103663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FF6DAF0-E437-42F6-8989-17539680D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1476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Skiagrafie – trauma páteře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AD08413-76B2-451A-A444-098B734AB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411663"/>
            <a:ext cx="2701925" cy="8302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i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Fraktura obratlového těla L1, fraktura příčného výběžku vpravo</a:t>
            </a:r>
            <a:endParaRPr lang="en-US" altLang="cs-CZ" sz="1600" i="1">
              <a:solidFill>
                <a:srgbClr val="CCFF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340" name="Object 4">
            <a:extLst>
              <a:ext uri="{FF2B5EF4-FFF2-40B4-BE49-F238E27FC236}">
                <a16:creationId xmlns:a16="http://schemas.microsoft.com/office/drawing/2014/main" id="{3809CA2F-9BBE-40FC-A7A4-1088691F64E3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3419475" y="1557338"/>
          <a:ext cx="2546350" cy="397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CorelPhotoPaint.Image.9" r:id="rId3" imgW="4285714" imgH="6695238" progId="CorelPhotoPaint.Image.9">
                  <p:embed/>
                </p:oleObj>
              </mc:Choice>
              <mc:Fallback>
                <p:oleObj name="CorelPhotoPaint.Image.9" r:id="rId3" imgW="4285714" imgH="6695238" progId="CorelPhotoPaint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1557338"/>
                        <a:ext cx="2546350" cy="397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6">
            <a:extLst>
              <a:ext uri="{FF2B5EF4-FFF2-40B4-BE49-F238E27FC236}">
                <a16:creationId xmlns:a16="http://schemas.microsoft.com/office/drawing/2014/main" id="{C3FDE566-6B13-4E41-B4D8-44ECDAB927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6325" y="1557338"/>
          <a:ext cx="2701925" cy="244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CorelPhotoPaint.Image.9" r:id="rId5" imgW="4942857" imgH="4476190" progId="CorelPhotoPaint.Image.9">
                  <p:embed/>
                </p:oleObj>
              </mc:Choice>
              <mc:Fallback>
                <p:oleObj name="CorelPhotoPaint.Image.9" r:id="rId5" imgW="4942857" imgH="4476190" progId="CorelPhotoPaint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1557338"/>
                        <a:ext cx="2701925" cy="244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6">
            <a:extLst>
              <a:ext uri="{FF2B5EF4-FFF2-40B4-BE49-F238E27FC236}">
                <a16:creationId xmlns:a16="http://schemas.microsoft.com/office/drawing/2014/main" id="{F9A15E49-B949-424B-9461-A12CF26F28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988" y="1557338"/>
          <a:ext cx="2613025" cy="395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CorelPhotoPaint.Image.9" r:id="rId7" imgW="3676190" imgH="5571429" progId="CorelPhotoPaint.Image.9">
                  <p:embed/>
                </p:oleObj>
              </mc:Choice>
              <mc:Fallback>
                <p:oleObj name="CorelPhotoPaint.Image.9" r:id="rId7" imgW="3676190" imgH="5571429" progId="CorelPhotoPaint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8" y="1557338"/>
                        <a:ext cx="2613025" cy="395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">
            <a:extLst>
              <a:ext uri="{FF2B5EF4-FFF2-40B4-BE49-F238E27FC236}">
                <a16:creationId xmlns:a16="http://schemas.microsoft.com/office/drawing/2014/main" id="{15183A8D-A71D-4BC0-8F4C-5967F7112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00725"/>
            <a:ext cx="7772400" cy="774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Skiagrafie je základní metodou pro detekci traumatických změn páteře, verifikace a upřesnění typu fraktury pomocí cíleného </a:t>
            </a:r>
            <a:r>
              <a:rPr lang="cs-CZ" altLang="cs-CZ" sz="2000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</a:t>
            </a:r>
          </a:p>
          <a:p>
            <a:pPr eaLnBrk="1" hangingPunct="1">
              <a:defRPr/>
            </a:pP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4E84C83-A0CB-4C0A-9C97-17EBD3A99B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2698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Skiagrafie – degenerativní změny páteře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601E906-7C3E-43D5-9D2E-BC13EDA372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9138" y="1677988"/>
            <a:ext cx="7772400" cy="1260475"/>
          </a:xfrm>
        </p:spPr>
        <p:txBody>
          <a:bodyPr/>
          <a:lstStyle/>
          <a:p>
            <a:pPr eaLnBrk="1" hangingPunct="1"/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Celkové zhodnocení tíže degenerativních změn (vstupní vyšetření)</a:t>
            </a:r>
          </a:p>
          <a:p>
            <a:pPr eaLnBrk="1" hangingPunct="1"/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Detekce kompresí obratlových těl (dif. dg.)</a:t>
            </a:r>
          </a:p>
          <a:p>
            <a:pPr eaLnBrk="1" hangingPunct="1"/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Pro podrobnější zhodnocení (komprese nervových struktur) je indikováno vyšetření </a:t>
            </a:r>
            <a:r>
              <a:rPr lang="cs-CZ" altLang="cs-CZ" sz="18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</a:t>
            </a:r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2BEF1A0C-CD88-436A-B052-430782D9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146425"/>
            <a:ext cx="167005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08F49419-3E0F-45AA-9AFB-EC9D6347C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146425"/>
            <a:ext cx="168275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5CCA1F91-C7CD-499E-8A96-A541F1ED7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41663"/>
            <a:ext cx="159226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>
            <a:extLst>
              <a:ext uri="{FF2B5EF4-FFF2-40B4-BE49-F238E27FC236}">
                <a16:creationId xmlns:a16="http://schemas.microsoft.com/office/drawing/2014/main" id="{7007170C-F7D1-4E41-BDA1-01E775188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3141663"/>
            <a:ext cx="159385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A8D26730-DB67-4CDF-81A2-3C3B9A1D405E}"/>
              </a:ext>
            </a:extLst>
          </p:cNvPr>
          <p:cNvSpPr txBox="1">
            <a:spLocks/>
          </p:cNvSpPr>
          <p:nvPr/>
        </p:nvSpPr>
        <p:spPr bwMode="auto">
          <a:xfrm>
            <a:off x="5086350" y="5476875"/>
            <a:ext cx="3671888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14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Funkční snímky – zhodnocení dynamiky při flexi a extensi, detekce patologických posunů - </a:t>
            </a:r>
            <a:r>
              <a:rPr lang="cs-CZ" sz="1400" i="1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instabilita</a:t>
            </a:r>
            <a:r>
              <a:rPr lang="cs-CZ" sz="14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8F6E27F-37A5-4B62-9CEE-861861B7F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2698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Perimyelografie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86DB57F-2BF3-4889-8263-5482AECF9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9138" y="1628775"/>
            <a:ext cx="7772400" cy="1751013"/>
          </a:xfrm>
        </p:spPr>
        <p:txBody>
          <a:bodyPr/>
          <a:lstStyle/>
          <a:p>
            <a:pPr eaLnBrk="1" hangingPunct="1"/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Intrathékální aplikace jodové kontrastní látky (lumbální punkce)</a:t>
            </a:r>
          </a:p>
          <a:p>
            <a:pPr eaLnBrk="1" hangingPunct="1"/>
            <a:r>
              <a:rPr lang="cs-CZ" altLang="cs-CZ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Polohování pacienta</a:t>
            </a:r>
          </a:p>
          <a:p>
            <a:pPr eaLnBrk="1" hangingPunct="1"/>
            <a:r>
              <a:rPr lang="cs-CZ" altLang="cs-CZ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Zobrazení kontrastní náplně likvorových prostor páteřního kanálu pomocí RTG nebo CT (CT perimyelografie)</a:t>
            </a:r>
          </a:p>
          <a:p>
            <a:pPr eaLnBrk="1" hangingPunct="1"/>
            <a:r>
              <a:rPr lang="cs-CZ" altLang="cs-CZ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Indikováno pouze při </a:t>
            </a:r>
            <a:r>
              <a:rPr lang="cs-CZ" altLang="cs-CZ" sz="18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kontraindikaci MR</a:t>
            </a:r>
          </a:p>
          <a:p>
            <a:pPr eaLnBrk="1" hangingPunct="1"/>
            <a:endParaRPr lang="cs-CZ" altLang="cs-CZ" sz="180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944E8BEE-B6E5-4050-B35E-8C8FAEBA506C}"/>
              </a:ext>
            </a:extLst>
          </p:cNvPr>
          <p:cNvSpPr txBox="1">
            <a:spLocks/>
          </p:cNvSpPr>
          <p:nvPr/>
        </p:nvSpPr>
        <p:spPr bwMode="auto">
          <a:xfrm>
            <a:off x="5148263" y="6021388"/>
            <a:ext cx="367188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14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CT-PMG: normální páteřní kanál (vlevo) a degenerativní spinální stenóza (vpravo)</a:t>
            </a:r>
          </a:p>
        </p:txBody>
      </p:sp>
      <p:pic>
        <p:nvPicPr>
          <p:cNvPr id="16389" name="Picture 4">
            <a:extLst>
              <a:ext uri="{FF2B5EF4-FFF2-40B4-BE49-F238E27FC236}">
                <a16:creationId xmlns:a16="http://schemas.microsoft.com/office/drawing/2014/main" id="{6F9C5988-9D9F-4E17-AAEA-1E51D67AD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0" t="22865" r="31073" b="16545"/>
          <a:stretch>
            <a:fillRect/>
          </a:stretch>
        </p:blipFill>
        <p:spPr bwMode="auto">
          <a:xfrm>
            <a:off x="5148263" y="3511550"/>
            <a:ext cx="1871662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AF8DA7A8-C3A7-4FC3-BC3D-7CB0B5419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0" t="22060" r="32890" b="13593"/>
          <a:stretch>
            <a:fillRect/>
          </a:stretch>
        </p:blipFill>
        <p:spPr bwMode="auto">
          <a:xfrm>
            <a:off x="7308850" y="3500438"/>
            <a:ext cx="1639888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">
            <a:extLst>
              <a:ext uri="{FF2B5EF4-FFF2-40B4-BE49-F238E27FC236}">
                <a16:creationId xmlns:a16="http://schemas.microsoft.com/office/drawing/2014/main" id="{1D2A59C3-D2D0-40D7-84D1-4694D38E3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3381" r="4271"/>
          <a:stretch>
            <a:fillRect/>
          </a:stretch>
        </p:blipFill>
        <p:spPr bwMode="auto">
          <a:xfrm>
            <a:off x="971550" y="3511550"/>
            <a:ext cx="169545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4">
            <a:extLst>
              <a:ext uri="{FF2B5EF4-FFF2-40B4-BE49-F238E27FC236}">
                <a16:creationId xmlns:a16="http://schemas.microsoft.com/office/drawing/2014/main" id="{425674C4-4292-49F0-ACC2-DD8D3F1D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3511550"/>
            <a:ext cx="1427163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6030F75E-674F-47B7-A312-CDED645A2D56}"/>
              </a:ext>
            </a:extLst>
          </p:cNvPr>
          <p:cNvSpPr txBox="1">
            <a:spLocks/>
          </p:cNvSpPr>
          <p:nvPr/>
        </p:nvSpPr>
        <p:spPr bwMode="auto">
          <a:xfrm>
            <a:off x="831850" y="6072188"/>
            <a:ext cx="3671888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1400" i="1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Intradurální</a:t>
            </a:r>
            <a:r>
              <a:rPr lang="cs-CZ" sz="14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tumor v obraze PMG (vlevo) a MR (vpravo)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A4CC189-9F4C-4852-9174-7C8EAA8A11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06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CT- výhody, omezení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2C0CFE3-05AD-4274-BCB8-507E876A308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00088" y="1766888"/>
            <a:ext cx="7599362" cy="41100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Dostupnost </a:t>
            </a:r>
          </a:p>
          <a:p>
            <a:pPr eaLnBrk="1" hangingPunct="1"/>
            <a:r>
              <a:rPr lang="cs-CZ" altLang="cs-CZ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Rychlost</a:t>
            </a:r>
          </a:p>
          <a:p>
            <a:pPr eaLnBrk="1" hangingPunct="1"/>
            <a:r>
              <a:rPr lang="cs-CZ" altLang="cs-CZ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Dobré prostorové rozlišení – izotropní voxel (multidetektorové CT)</a:t>
            </a:r>
          </a:p>
          <a:p>
            <a:pPr eaLnBrk="1" hangingPunct="1"/>
            <a:endParaRPr lang="cs-CZ" altLang="cs-CZ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Radiační zátěž</a:t>
            </a:r>
          </a:p>
          <a:p>
            <a:pPr eaLnBrk="1" hangingPunct="1"/>
            <a:r>
              <a:rPr lang="cs-CZ" altLang="cs-CZ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Nižší kontrast zobrazení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761276A9-F9C7-4178-BA29-0A549B9F1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85775"/>
            <a:ext cx="5386388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Indikace CT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3F3C06-7861-48CA-9FD7-41DD51D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916113"/>
            <a:ext cx="8031163" cy="4286250"/>
          </a:xfrm>
        </p:spPr>
        <p:txBody>
          <a:bodyPr>
            <a:normAutofit fontScale="85000" lnSpcReduction="1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Traumata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Skelet lebky, nitrolební poranění (krvácení)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Trauma páteře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Cévní mozkové příhody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Vyloučení hemoragie, časné známky ischemie, CT angiografie (CTA) pro zobrazení nitrolebních tepen nebo žilních splavů, CT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perfuze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Ložisková intrakraniální patologie – vyloučení hrubé patologie - expanse, bližší došetření pomocí </a:t>
            </a: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Tumor, zánět (absces,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cerebritis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..)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30FB762-EEE7-4533-9917-002B3C9635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06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CT- trauma páteře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1A936F4-341E-4C7C-8991-DFF2DF85224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00088" y="1557338"/>
            <a:ext cx="7599362" cy="2381250"/>
          </a:xfrm>
        </p:spPr>
        <p:txBody>
          <a:bodyPr/>
          <a:lstStyle/>
          <a:p>
            <a:pPr eaLnBrk="1" hangingPunct="1"/>
            <a:r>
              <a:rPr lang="cs-CZ" altLang="cs-CZ" sz="2800">
                <a:latin typeface="Calibri" panose="020F0502020204030204" pitchFamily="34" charset="0"/>
                <a:cs typeface="Calibri" panose="020F0502020204030204" pitchFamily="34" charset="0"/>
              </a:rPr>
              <a:t>Prováděno obvykle cíleně na základě RTG nálezu</a:t>
            </a:r>
          </a:p>
          <a:p>
            <a:pPr eaLnBrk="1" hangingPunct="1"/>
            <a:r>
              <a:rPr lang="cs-CZ" altLang="cs-CZ" sz="2800">
                <a:latin typeface="Calibri" panose="020F0502020204030204" pitchFamily="34" charset="0"/>
                <a:cs typeface="Calibri" panose="020F0502020204030204" pitchFamily="34" charset="0"/>
              </a:rPr>
              <a:t>Zobrazení celé páteře pouze v rámci polytrauma protokolu (vysoká radiační zátěž)</a:t>
            </a:r>
          </a:p>
          <a:p>
            <a:pPr eaLnBrk="1" hangingPunct="1"/>
            <a:r>
              <a:rPr lang="cs-CZ" altLang="cs-CZ" sz="2800">
                <a:latin typeface="Calibri" panose="020F0502020204030204" pitchFamily="34" charset="0"/>
                <a:cs typeface="Calibri" panose="020F0502020204030204" pitchFamily="34" charset="0"/>
              </a:rPr>
              <a:t>CT je nezbytné pro detailní zhodnocení a klasifikaci typu fraktury</a:t>
            </a:r>
          </a:p>
          <a:p>
            <a:pPr eaLnBrk="1" hangingPunct="1">
              <a:buFontTx/>
              <a:buNone/>
            </a:pPr>
            <a:endParaRPr lang="cs-CZ" altLang="cs-CZ" sz="280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D1C2F141-2FA8-4A93-B101-03AEEFE7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4221163"/>
            <a:ext cx="58134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AO klasifikace  –  Magerl et al. (1994), revize 2013</a:t>
            </a:r>
          </a:p>
          <a:p>
            <a:pPr lvl="1" eaLnBrk="1" hangingPunct="1"/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využívá 2 sloupcový biomechanický model páteře</a:t>
            </a:r>
          </a:p>
          <a:p>
            <a:pPr lvl="1" eaLnBrk="1" hangingPunct="1"/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přední sloupec – tlakový (obratlové tělo, ploténka, podélné vazy)</a:t>
            </a:r>
          </a:p>
          <a:p>
            <a:pPr lvl="1" eaLnBrk="1" hangingPunct="1"/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zadní sloupec – tahově-ohybový (intervertebrální klouby a kostní, chrupavčitá a vazivová tkáň, která je spojuje)</a:t>
            </a:r>
          </a:p>
        </p:txBody>
      </p:sp>
      <p:pic>
        <p:nvPicPr>
          <p:cNvPr id="20485" name="Picture 5">
            <a:extLst>
              <a:ext uri="{FF2B5EF4-FFF2-40B4-BE49-F238E27FC236}">
                <a16:creationId xmlns:a16="http://schemas.microsoft.com/office/drawing/2014/main" id="{9CE141CC-758D-410B-923F-C45C61783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4292600"/>
            <a:ext cx="1871663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7517709-A123-4E43-BDE3-A93F40B7B2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06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CT- trauma páteře</a:t>
            </a:r>
          </a:p>
        </p:txBody>
      </p:sp>
      <p:pic>
        <p:nvPicPr>
          <p:cNvPr id="21507" name="Obrázek 5">
            <a:extLst>
              <a:ext uri="{FF2B5EF4-FFF2-40B4-BE49-F238E27FC236}">
                <a16:creationId xmlns:a16="http://schemas.microsoft.com/office/drawing/2014/main" id="{185A994B-1123-4744-ADF7-D3CA8E1A0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3"/>
          <a:stretch>
            <a:fillRect/>
          </a:stretch>
        </p:blipFill>
        <p:spPr bwMode="auto">
          <a:xfrm>
            <a:off x="3013075" y="1835150"/>
            <a:ext cx="350361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4">
            <a:extLst>
              <a:ext uri="{FF2B5EF4-FFF2-40B4-BE49-F238E27FC236}">
                <a16:creationId xmlns:a16="http://schemas.microsoft.com/office/drawing/2014/main" id="{B75F9DA2-AC6A-47E8-98FA-B52AE0A01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 b="4836"/>
          <a:stretch>
            <a:fillRect/>
          </a:stretch>
        </p:blipFill>
        <p:spPr bwMode="auto">
          <a:xfrm>
            <a:off x="6688138" y="1835150"/>
            <a:ext cx="2085975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15EF3AF8-7338-48DB-BEDA-64BFC169A03F}"/>
              </a:ext>
            </a:extLst>
          </p:cNvPr>
          <p:cNvSpPr txBox="1">
            <a:spLocks/>
          </p:cNvSpPr>
          <p:nvPr/>
        </p:nvSpPr>
        <p:spPr bwMode="auto">
          <a:xfrm>
            <a:off x="395288" y="1835150"/>
            <a:ext cx="2520950" cy="2268538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Typ A1</a:t>
            </a:r>
          </a:p>
          <a:p>
            <a:pPr lvl="1">
              <a:defRPr/>
            </a:pPr>
            <a:r>
              <a:rPr 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poranění  jedné z krycích ploch obratle, není postižena zadní hrana obratle</a:t>
            </a:r>
          </a:p>
        </p:txBody>
      </p:sp>
      <p:pic>
        <p:nvPicPr>
          <p:cNvPr id="21510" name="Obrázek 3">
            <a:extLst>
              <a:ext uri="{FF2B5EF4-FFF2-40B4-BE49-F238E27FC236}">
                <a16:creationId xmlns:a16="http://schemas.microsoft.com/office/drawing/2014/main" id="{DDBD1DC0-5649-49DD-9EBF-A9D12A9E7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7289" b="7185"/>
          <a:stretch>
            <a:fillRect/>
          </a:stretch>
        </p:blipFill>
        <p:spPr bwMode="auto">
          <a:xfrm>
            <a:off x="2997200" y="4403725"/>
            <a:ext cx="351948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Obrázek 4">
            <a:extLst>
              <a:ext uri="{FF2B5EF4-FFF2-40B4-BE49-F238E27FC236}">
                <a16:creationId xmlns:a16="http://schemas.microsoft.com/office/drawing/2014/main" id="{A593C1B8-2FCF-4707-A19F-4A8E72753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4403725"/>
            <a:ext cx="211137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327CE743-7302-44FC-A06A-746A70B1F905}"/>
              </a:ext>
            </a:extLst>
          </p:cNvPr>
          <p:cNvSpPr txBox="1">
            <a:spLocks/>
          </p:cNvSpPr>
          <p:nvPr/>
        </p:nvSpPr>
        <p:spPr bwMode="auto">
          <a:xfrm>
            <a:off x="395288" y="4403725"/>
            <a:ext cx="2520950" cy="2146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Typ A3 </a:t>
            </a:r>
          </a:p>
          <a:p>
            <a:pPr lvl="1">
              <a:defRPr/>
            </a:pPr>
            <a:r>
              <a:rPr 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nekompletní tříštivá fraktura</a:t>
            </a:r>
          </a:p>
          <a:p>
            <a:pPr lvl="1">
              <a:defRPr/>
            </a:pPr>
            <a:r>
              <a:rPr 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poraněna jedna krycí plocha obratle + postižení zadní hrany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679DFFF-B572-444B-B518-6E86BE38E7A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198563"/>
            <a:ext cx="7599362" cy="4318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AO klasifikace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800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1A3646DD-02E9-4BC5-BA7A-58AAACEEA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35718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Nitrolební krvácení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70ED5F-B903-45B4-8D9E-38E6B07B0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1643063"/>
            <a:ext cx="5472112" cy="4525962"/>
          </a:xfrm>
        </p:spPr>
        <p:txBody>
          <a:bodyPr>
            <a:normAutofit fontScale="85000" lnSpcReduction="1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Suverénní diagnostika čerstvé hemoragie z nativního CT vyšetření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Denzity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Čerstvý hematom – koagulovaná krev – vysoké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denzity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Hyperakutní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krvácení, anemičtí pacienti - nízké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denzity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izodenzní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Chronický hematom – postupné „odbarvování“ (3-4 dny) →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posthemoragická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cysta, subdurální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hygrom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atd. (3-4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22532" name="Picture 2">
            <a:extLst>
              <a:ext uri="{FF2B5EF4-FFF2-40B4-BE49-F238E27FC236}">
                <a16:creationId xmlns:a16="http://schemas.microsoft.com/office/drawing/2014/main" id="{E82A73C3-CAF9-47BF-8D36-5E6EEB525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571625"/>
            <a:ext cx="208756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>
            <a:extLst>
              <a:ext uri="{FF2B5EF4-FFF2-40B4-BE49-F238E27FC236}">
                <a16:creationId xmlns:a16="http://schemas.microsoft.com/office/drawing/2014/main" id="{388561DB-C779-4992-98FF-FA6AB23F7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000500"/>
            <a:ext cx="208756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74D8079E-1CCF-4A51-AA84-C447CBBBC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74676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Nitrolební krvácení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5EA236-842F-49B3-AF3B-1FC38879D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00188"/>
            <a:ext cx="3143250" cy="1500187"/>
          </a:xfrm>
        </p:spPr>
        <p:txBody>
          <a:bodyPr>
            <a:normAutofit fontScale="70000" lnSpcReduction="2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Epidurální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Subdurální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Intracerebrální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Subarachnoidální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5E47C50F-523B-410D-A110-1526621E28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74676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Nitrolební krvácení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C4B8AC-5DB3-47AB-B99F-F70DD420B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00188"/>
            <a:ext cx="3143250" cy="1500187"/>
          </a:xfrm>
        </p:spPr>
        <p:txBody>
          <a:bodyPr>
            <a:normAutofit fontScale="70000" lnSpcReduction="2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Epidurální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Subdurální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Intracerebrální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Subarachnoidální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439C9459-AD11-4A24-8BEC-9E3D8EC5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357563"/>
            <a:ext cx="2928937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>
            <a:extLst>
              <a:ext uri="{FF2B5EF4-FFF2-40B4-BE49-F238E27FC236}">
                <a16:creationId xmlns:a16="http://schemas.microsoft.com/office/drawing/2014/main" id="{86A7893B-768C-475F-A572-5F6E50C8E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714750"/>
            <a:ext cx="22860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>
            <a:extLst>
              <a:ext uri="{FF2B5EF4-FFF2-40B4-BE49-F238E27FC236}">
                <a16:creationId xmlns:a16="http://schemas.microsoft.com/office/drawing/2014/main" id="{B8866845-B0D1-4060-8E4D-BCD8A535F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714750"/>
            <a:ext cx="228917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DF3C90A5-7266-4331-B0A5-5E9095F12D8A}"/>
              </a:ext>
            </a:extLst>
          </p:cNvPr>
          <p:cNvSpPr txBox="1">
            <a:spLocks/>
          </p:cNvSpPr>
          <p:nvPr/>
        </p:nvSpPr>
        <p:spPr>
          <a:xfrm>
            <a:off x="4714875" y="1428750"/>
            <a:ext cx="3643313" cy="178593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Čočkovitý tvar</a:t>
            </a:r>
          </a:p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Tepenné krvácení, fraktura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kalvy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Menší rozsah než SDH, nepřesahuje švy</a:t>
            </a:r>
            <a:endParaRPr lang="cs-CZ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Šipka doprava 8">
            <a:extLst>
              <a:ext uri="{FF2B5EF4-FFF2-40B4-BE49-F238E27FC236}">
                <a16:creationId xmlns:a16="http://schemas.microsoft.com/office/drawing/2014/main" id="{2EE64F29-7133-4E7E-979D-F0802A5C9650}"/>
              </a:ext>
            </a:extLst>
          </p:cNvPr>
          <p:cNvSpPr/>
          <p:nvPr/>
        </p:nvSpPr>
        <p:spPr>
          <a:xfrm>
            <a:off x="3429000" y="1500188"/>
            <a:ext cx="785813" cy="2857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431055D-5830-46BE-A625-83AD8BFFEF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8813" y="1460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Algoritmus vyšetření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52CA81F-F6CB-4455-BA95-012E482C90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1148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Ultrazvuk</a:t>
            </a:r>
          </a:p>
          <a:p>
            <a:pPr eaLnBrk="1" hangingPunct="1"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Prosté snímky </a:t>
            </a:r>
          </a:p>
          <a:p>
            <a:pPr eaLnBrk="1" hangingPunct="1">
              <a:buFontTx/>
              <a:buNone/>
            </a:pPr>
            <a:r>
              <a:rPr lang="cs-CZ" altLang="cs-CZ" sz="2800" i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Kontrastní vyšetření – PMG</a:t>
            </a:r>
          </a:p>
          <a:p>
            <a:pPr eaLnBrk="1" hangingPunct="1">
              <a:buFontTx/>
              <a:buNone/>
            </a:pPr>
            <a:r>
              <a:rPr lang="cs-CZ" altLang="cs-CZ" sz="28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</a:t>
            </a:r>
          </a:p>
          <a:p>
            <a:pPr eaLnBrk="1" hangingPunct="1">
              <a:buFontTx/>
              <a:buNone/>
            </a:pPr>
            <a:r>
              <a:rPr lang="cs-CZ" altLang="cs-CZ" sz="28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</a:t>
            </a:r>
          </a:p>
          <a:p>
            <a:pPr eaLnBrk="1" hangingPunct="1">
              <a:buFontTx/>
              <a:buNone/>
            </a:pPr>
            <a:r>
              <a:rPr lang="cs-CZ" altLang="cs-CZ" sz="2800" i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</a:t>
            </a:r>
          </a:p>
          <a:p>
            <a:pPr eaLnBrk="1" hangingPunct="1">
              <a:buFontTx/>
              <a:buNone/>
            </a:pPr>
            <a:r>
              <a:rPr lang="cs-CZ" altLang="cs-CZ" sz="2800" i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</a:t>
            </a:r>
          </a:p>
          <a:p>
            <a:pPr eaLnBrk="1" hangingPunct="1">
              <a:buFontTx/>
              <a:buNone/>
            </a:pPr>
            <a:endParaRPr lang="cs-CZ" altLang="cs-CZ" sz="2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5426A84-8DAC-4637-815D-FB707EDC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924175"/>
            <a:ext cx="21399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F4A83C36-BE37-4815-95D5-4D1D121762FC}"/>
              </a:ext>
            </a:extLst>
          </p:cNvPr>
          <p:cNvSpPr txBox="1">
            <a:spLocks/>
          </p:cNvSpPr>
          <p:nvPr/>
        </p:nvSpPr>
        <p:spPr bwMode="auto">
          <a:xfrm>
            <a:off x="6372225" y="6165850"/>
            <a:ext cx="1944688" cy="2873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i="0" u="none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1200" i="1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Perimyelografie</a:t>
            </a:r>
            <a:r>
              <a:rPr lang="cs-CZ" sz="12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(PMG)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B51E17F5-2AAC-4FC3-97F5-4C526A5EEF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74676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Nitrolební krvácení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E91932-EEF4-4D47-BC1C-B4C44B593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00188"/>
            <a:ext cx="3143250" cy="1500187"/>
          </a:xfrm>
        </p:spPr>
        <p:txBody>
          <a:bodyPr>
            <a:normAutofit fontScale="70000" lnSpcReduction="2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Epidurální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Subdurální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Intracerebrální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Subarachnoidální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D8280294-66D2-4397-92EC-AF7004CC795E}"/>
              </a:ext>
            </a:extLst>
          </p:cNvPr>
          <p:cNvSpPr txBox="1">
            <a:spLocks/>
          </p:cNvSpPr>
          <p:nvPr/>
        </p:nvSpPr>
        <p:spPr>
          <a:xfrm>
            <a:off x="4857750" y="1428750"/>
            <a:ext cx="3857625" cy="1928813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Nejčastější forma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intrakraniáního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traumatického krvácení</a:t>
            </a:r>
          </a:p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Netraumatický SDH</a:t>
            </a:r>
          </a:p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Venózní krvácení (přemosťující žíly)</a:t>
            </a:r>
          </a:p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Plošné šíření, velký rozsah</a:t>
            </a:r>
          </a:p>
        </p:txBody>
      </p:sp>
      <p:sp>
        <p:nvSpPr>
          <p:cNvPr id="5" name="Šipka doprava 4">
            <a:extLst>
              <a:ext uri="{FF2B5EF4-FFF2-40B4-BE49-F238E27FC236}">
                <a16:creationId xmlns:a16="http://schemas.microsoft.com/office/drawing/2014/main" id="{C166B47D-16C6-40D2-9323-7E248FC04DE4}"/>
              </a:ext>
            </a:extLst>
          </p:cNvPr>
          <p:cNvSpPr/>
          <p:nvPr/>
        </p:nvSpPr>
        <p:spPr>
          <a:xfrm>
            <a:off x="3571875" y="1857375"/>
            <a:ext cx="785813" cy="2857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28678" name="Picture 2">
            <a:extLst>
              <a:ext uri="{FF2B5EF4-FFF2-40B4-BE49-F238E27FC236}">
                <a16:creationId xmlns:a16="http://schemas.microsoft.com/office/drawing/2014/main" id="{06372A23-BCC4-43C6-9DC4-320716742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000500"/>
            <a:ext cx="2373313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>
            <a:extLst>
              <a:ext uri="{FF2B5EF4-FFF2-40B4-BE49-F238E27FC236}">
                <a16:creationId xmlns:a16="http://schemas.microsoft.com/office/drawing/2014/main" id="{DBB2C468-669A-464C-9BD5-05A59D971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357563"/>
            <a:ext cx="2735262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6">
            <a:extLst>
              <a:ext uri="{FF2B5EF4-FFF2-40B4-BE49-F238E27FC236}">
                <a16:creationId xmlns:a16="http://schemas.microsoft.com/office/drawing/2014/main" id="{97A67474-E4AF-4790-B509-E37FE8F77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000500"/>
            <a:ext cx="237966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0671D7BF-FFB3-4CAE-80BA-6083B8D93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74676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Nitrolební krvácení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F6D383-BD6B-46B7-82C6-B406A45B8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00188"/>
            <a:ext cx="3143250" cy="1500187"/>
          </a:xfrm>
        </p:spPr>
        <p:txBody>
          <a:bodyPr>
            <a:normAutofit fontScale="70000" lnSpcReduction="2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Epidurální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Subdurální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Intracerebrální</a:t>
            </a:r>
            <a:endParaRPr lang="cs-CZ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Subarachnoidální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F1549C96-2341-4E16-A055-7D4A1404A2BE}"/>
              </a:ext>
            </a:extLst>
          </p:cNvPr>
          <p:cNvSpPr txBox="1">
            <a:spLocks/>
          </p:cNvSpPr>
          <p:nvPr/>
        </p:nvSpPr>
        <p:spPr>
          <a:xfrm>
            <a:off x="4857750" y="1500188"/>
            <a:ext cx="3857625" cy="192881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Netraumatické – spontánní ICH (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lentikulostriatní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arterie – BG, mozeček, mozkový kmen)</a:t>
            </a:r>
          </a:p>
          <a:p>
            <a:pPr marL="950976" lvl="1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Sekundární krvácení – tumory, cévní malformace</a:t>
            </a:r>
          </a:p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Traumatické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prokrvácené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kontuze, difuzní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axonální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poranění</a:t>
            </a:r>
          </a:p>
        </p:txBody>
      </p:sp>
      <p:sp>
        <p:nvSpPr>
          <p:cNvPr id="5" name="Šipka doprava 4">
            <a:extLst>
              <a:ext uri="{FF2B5EF4-FFF2-40B4-BE49-F238E27FC236}">
                <a16:creationId xmlns:a16="http://schemas.microsoft.com/office/drawing/2014/main" id="{1D749DC5-1584-44C5-BF58-B6601C25A805}"/>
              </a:ext>
            </a:extLst>
          </p:cNvPr>
          <p:cNvSpPr/>
          <p:nvPr/>
        </p:nvSpPr>
        <p:spPr>
          <a:xfrm>
            <a:off x="3608388" y="2233613"/>
            <a:ext cx="785812" cy="2857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30726" name="Picture 1">
            <a:extLst>
              <a:ext uri="{FF2B5EF4-FFF2-40B4-BE49-F238E27FC236}">
                <a16:creationId xmlns:a16="http://schemas.microsoft.com/office/drawing/2014/main" id="{1459FEB8-7A23-4D84-BA8F-E1F15A19C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3250"/>
            <a:ext cx="26416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">
            <a:extLst>
              <a:ext uri="{FF2B5EF4-FFF2-40B4-BE49-F238E27FC236}">
                <a16:creationId xmlns:a16="http://schemas.microsoft.com/office/drawing/2014/main" id="{B01CE53D-ACDA-4109-AA67-5B955FA7A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437063"/>
            <a:ext cx="228600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3">
            <a:extLst>
              <a:ext uri="{FF2B5EF4-FFF2-40B4-BE49-F238E27FC236}">
                <a16:creationId xmlns:a16="http://schemas.microsoft.com/office/drawing/2014/main" id="{7AB2880C-A900-41C7-B0FD-57963F14E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429000"/>
            <a:ext cx="2786063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DBF8952C-E935-433C-8CBC-E5121DB68D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Nitrolební krvácení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02F95C-B066-4E9D-97E6-BF49E9CC8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00188"/>
            <a:ext cx="3143250" cy="1500187"/>
          </a:xfrm>
        </p:spPr>
        <p:txBody>
          <a:bodyPr>
            <a:normAutofit fontScale="70000" lnSpcReduction="2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Epidurální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Subdurální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Intracerebrální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Subarachnoidální</a:t>
            </a:r>
            <a:endParaRPr lang="cs-CZ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8A0FEBE1-661B-4327-A704-A97E31631BD3}"/>
              </a:ext>
            </a:extLst>
          </p:cNvPr>
          <p:cNvSpPr txBox="1">
            <a:spLocks/>
          </p:cNvSpPr>
          <p:nvPr/>
        </p:nvSpPr>
        <p:spPr>
          <a:xfrm>
            <a:off x="4932363" y="1644650"/>
            <a:ext cx="3819525" cy="15684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Traumatické</a:t>
            </a:r>
          </a:p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Netraumatické (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aneuryzmata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AVM)</a:t>
            </a:r>
          </a:p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Vysoké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denzity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krve v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subarachnoidálních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prostorách</a:t>
            </a:r>
          </a:p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Šipka doprava 4">
            <a:extLst>
              <a:ext uri="{FF2B5EF4-FFF2-40B4-BE49-F238E27FC236}">
                <a16:creationId xmlns:a16="http://schemas.microsoft.com/office/drawing/2014/main" id="{E3A0C10B-B78B-46BC-8362-038978071B62}"/>
              </a:ext>
            </a:extLst>
          </p:cNvPr>
          <p:cNvSpPr/>
          <p:nvPr/>
        </p:nvSpPr>
        <p:spPr>
          <a:xfrm>
            <a:off x="3786188" y="2571750"/>
            <a:ext cx="785812" cy="2857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32774" name="Picture 1">
            <a:extLst>
              <a:ext uri="{FF2B5EF4-FFF2-40B4-BE49-F238E27FC236}">
                <a16:creationId xmlns:a16="http://schemas.microsoft.com/office/drawing/2014/main" id="{B34E2365-1F67-48F4-B267-2ED235858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617913"/>
            <a:ext cx="2428875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2">
            <a:extLst>
              <a:ext uri="{FF2B5EF4-FFF2-40B4-BE49-F238E27FC236}">
                <a16:creationId xmlns:a16="http://schemas.microsoft.com/office/drawing/2014/main" id="{9BC9C43A-A325-484A-A303-2EF16AE6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617913"/>
            <a:ext cx="236220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3">
            <a:extLst>
              <a:ext uri="{FF2B5EF4-FFF2-40B4-BE49-F238E27FC236}">
                <a16:creationId xmlns:a16="http://schemas.microsoft.com/office/drawing/2014/main" id="{3F35263B-5F41-4C34-ABEB-3A1BD0210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455988"/>
            <a:ext cx="2941637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584CBC85-065F-46DE-B6FE-A3EE725FC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8688" y="214313"/>
            <a:ext cx="4071937" cy="1000125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Trauma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707F6D75-9BB1-4427-8626-3B367AC6D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27940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Zástupný symbol pro obsah 2">
            <a:extLst>
              <a:ext uri="{FF2B5EF4-FFF2-40B4-BE49-F238E27FC236}">
                <a16:creationId xmlns:a16="http://schemas.microsoft.com/office/drawing/2014/main" id="{77A3278B-3C22-4DC2-8B9D-BFA11CBB1C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48238" y="1608138"/>
            <a:ext cx="3929062" cy="52546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2000" i="1">
                <a:latin typeface="Arial" panose="020B0604020202020204" pitchFamily="34" charset="0"/>
                <a:cs typeface="Arial" panose="020B0604020202020204" pitchFamily="34" charset="0"/>
              </a:rPr>
              <a:t>Kombinované nitrolební poranění</a:t>
            </a:r>
          </a:p>
        </p:txBody>
      </p:sp>
      <p:pic>
        <p:nvPicPr>
          <p:cNvPr id="34821" name="Picture 3">
            <a:extLst>
              <a:ext uri="{FF2B5EF4-FFF2-40B4-BE49-F238E27FC236}">
                <a16:creationId xmlns:a16="http://schemas.microsoft.com/office/drawing/2014/main" id="{01FFE35D-4E5B-4E5A-BEC7-1949B8E50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2857500"/>
            <a:ext cx="2867025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>
            <a:extLst>
              <a:ext uri="{FF2B5EF4-FFF2-40B4-BE49-F238E27FC236}">
                <a16:creationId xmlns:a16="http://schemas.microsoft.com/office/drawing/2014/main" id="{717B4449-1AE1-4785-AB83-1EC06608F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786188"/>
            <a:ext cx="271462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9D39C01D-86C1-4424-B6CD-4E8D5798C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571625"/>
            <a:ext cx="233680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429EED18-A5BB-48AF-A107-C9A3E5A28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938588"/>
            <a:ext cx="2214563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>
            <a:extLst>
              <a:ext uri="{FF2B5EF4-FFF2-40B4-BE49-F238E27FC236}">
                <a16:creationId xmlns:a16="http://schemas.microsoft.com/office/drawing/2014/main" id="{1A6663D1-EDE9-4387-969C-65508287A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643188"/>
            <a:ext cx="3286125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0591440F-195F-4373-BF55-B1689A868B62}"/>
              </a:ext>
            </a:extLst>
          </p:cNvPr>
          <p:cNvSpPr txBox="1">
            <a:spLocks/>
          </p:cNvSpPr>
          <p:nvPr/>
        </p:nvSpPr>
        <p:spPr bwMode="auto">
          <a:xfrm>
            <a:off x="928688" y="214313"/>
            <a:ext cx="4071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5400" kern="0">
                <a:solidFill>
                  <a:srgbClr val="FFFF00"/>
                </a:solidFill>
                <a:latin typeface="Arial" charset="0"/>
                <a:ea typeface="+mj-ea"/>
                <a:cs typeface="+mj-cs"/>
              </a:rPr>
              <a:t>Trauma</a:t>
            </a:r>
            <a:endParaRPr lang="cs-CZ" sz="5400" kern="0" dirty="0">
              <a:solidFill>
                <a:srgbClr val="FFFF00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1EF33871-D35C-4301-9B80-F4426785DFF2}"/>
              </a:ext>
            </a:extLst>
          </p:cNvPr>
          <p:cNvSpPr txBox="1">
            <a:spLocks/>
          </p:cNvSpPr>
          <p:nvPr/>
        </p:nvSpPr>
        <p:spPr bwMode="auto">
          <a:xfrm>
            <a:off x="6516688" y="1844675"/>
            <a:ext cx="2503487" cy="523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cs-CZ" altLang="cs-CZ" sz="2000" i="1" kern="0" dirty="0">
                <a:latin typeface="Arial" panose="020B0604020202020204" pitchFamily="34" charset="0"/>
                <a:cs typeface="Arial" panose="020B0604020202020204" pitchFamily="34" charset="0"/>
              </a:rPr>
              <a:t>Fraktury skeletu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BB9DA93E-69DE-481D-BE4D-845E22229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500063"/>
            <a:ext cx="2928938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60E1864D-F15D-4D2B-8E5C-7E52160B3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00313"/>
            <a:ext cx="41449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>
            <a:extLst>
              <a:ext uri="{FF2B5EF4-FFF2-40B4-BE49-F238E27FC236}">
                <a16:creationId xmlns:a16="http://schemas.microsoft.com/office/drawing/2014/main" id="{9710022B-FC42-45CA-BA14-4F61CFA0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500563"/>
            <a:ext cx="22145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Nadpis 1">
            <a:extLst>
              <a:ext uri="{FF2B5EF4-FFF2-40B4-BE49-F238E27FC236}">
                <a16:creationId xmlns:a16="http://schemas.microsoft.com/office/drawing/2014/main" id="{8064B256-1CAC-481D-9F6B-F6A6D33A27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8688" y="214313"/>
            <a:ext cx="4071937" cy="1000125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Trauma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8886385B-F090-4CC2-9371-1B7E58345FDA}"/>
              </a:ext>
            </a:extLst>
          </p:cNvPr>
          <p:cNvSpPr txBox="1">
            <a:spLocks/>
          </p:cNvSpPr>
          <p:nvPr/>
        </p:nvSpPr>
        <p:spPr bwMode="auto">
          <a:xfrm>
            <a:off x="395288" y="1843088"/>
            <a:ext cx="2505075" cy="523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cs-CZ" altLang="cs-CZ" sz="2000" i="1" kern="0" dirty="0">
                <a:latin typeface="Arial" panose="020B0604020202020204" pitchFamily="34" charset="0"/>
                <a:cs typeface="Arial" panose="020B0604020202020204" pitchFamily="34" charset="0"/>
              </a:rPr>
              <a:t>Střelné poranění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C5799647-EFDE-49EE-B6BF-4B531944D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313" y="214313"/>
            <a:ext cx="5572125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Mozkový edém</a:t>
            </a:r>
          </a:p>
        </p:txBody>
      </p:sp>
      <p:sp>
        <p:nvSpPr>
          <p:cNvPr id="40963" name="Zástupný symbol pro obsah 2">
            <a:extLst>
              <a:ext uri="{FF2B5EF4-FFF2-40B4-BE49-F238E27FC236}">
                <a16:creationId xmlns:a16="http://schemas.microsoft.com/office/drawing/2014/main" id="{F2F7A5E0-CEF8-45CD-91EB-4A66EFCE7A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341438"/>
            <a:ext cx="4114800" cy="2071687"/>
          </a:xfrm>
        </p:spPr>
        <p:txBody>
          <a:bodyPr/>
          <a:lstStyle/>
          <a:p>
            <a:pPr marL="493713" indent="-457200" eaLnBrk="1" hangingPunct="1"/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Traumatický</a:t>
            </a:r>
          </a:p>
          <a:p>
            <a:pPr marL="904875" lvl="1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Někdy bez další patologie (děti)</a:t>
            </a:r>
          </a:p>
          <a:p>
            <a:pPr marL="904875" lvl="1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10-20% pacientů do 48 hodin po kraniocerebrálním traumatu</a:t>
            </a:r>
          </a:p>
          <a:p>
            <a:pPr marL="493713" indent="-457200" eaLnBrk="1" hangingPunct="1"/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Netraumatický</a:t>
            </a:r>
          </a:p>
          <a:p>
            <a:pPr marL="904875" lvl="1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Metabolicko-toxická etiologie</a:t>
            </a:r>
          </a:p>
          <a:p>
            <a:pPr marL="904875" lvl="1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Globální hypoperfuze / ischemie 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5311EC70-C48E-48B6-A2B5-15AC47580899}"/>
              </a:ext>
            </a:extLst>
          </p:cNvPr>
          <p:cNvSpPr txBox="1">
            <a:spLocks/>
          </p:cNvSpPr>
          <p:nvPr/>
        </p:nvSpPr>
        <p:spPr>
          <a:xfrm>
            <a:off x="5626100" y="4652963"/>
            <a:ext cx="3143250" cy="178593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Redukce šíře komor a cisteren</a:t>
            </a:r>
          </a:p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Ztráta diferenciace šedé a bílé hmoty</a:t>
            </a:r>
          </a:p>
          <a:p>
            <a:pPr marL="493776" indent="-4572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Celkový pokles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denzity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hemisfér</a:t>
            </a:r>
          </a:p>
        </p:txBody>
      </p:sp>
      <p:pic>
        <p:nvPicPr>
          <p:cNvPr id="40965" name="Picture 2">
            <a:extLst>
              <a:ext uri="{FF2B5EF4-FFF2-40B4-BE49-F238E27FC236}">
                <a16:creationId xmlns:a16="http://schemas.microsoft.com/office/drawing/2014/main" id="{2BD674D5-DA81-4BB4-8DAC-C1863B1E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0063"/>
            <a:ext cx="2714625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>
            <a:extLst>
              <a:ext uri="{FF2B5EF4-FFF2-40B4-BE49-F238E27FC236}">
                <a16:creationId xmlns:a16="http://schemas.microsoft.com/office/drawing/2014/main" id="{01FA89CD-F7A4-40E6-9A01-BEA98F7E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714750"/>
            <a:ext cx="2357437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4">
            <a:extLst>
              <a:ext uri="{FF2B5EF4-FFF2-40B4-BE49-F238E27FC236}">
                <a16:creationId xmlns:a16="http://schemas.microsoft.com/office/drawing/2014/main" id="{0A6290BE-F137-4111-89C2-AA779C8E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714750"/>
            <a:ext cx="26114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E43C22BF-265B-4D2C-BDAE-155E77063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14313"/>
            <a:ext cx="5672137" cy="1143000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CMP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1D4E4E-F84A-45B7-BE9A-AA748449B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500188"/>
            <a:ext cx="5329237" cy="5095875"/>
          </a:xfrm>
        </p:spPr>
        <p:txBody>
          <a:bodyPr>
            <a:normAutofit fontScale="62500" lnSpcReduction="2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Akutní ischemie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Vyloučení intrakraniální hemoragie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Negativní CT nález až u 50% pacientů s ischemickou CMP v prvních 12 hodinách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Známky čerstvé ischemie:</a:t>
            </a:r>
          </a:p>
          <a:p>
            <a:pPr marL="1092708" lvl="2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Kortikální edém – vyhlazení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sulků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2708" lvl="2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Diskrétní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hypodenzita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 teritoriální distribuci</a:t>
            </a:r>
          </a:p>
          <a:p>
            <a:pPr marL="1092708" lvl="2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Snížení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denzity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bas. ganglií – setření diferenciace proti bílé hmotě</a:t>
            </a:r>
          </a:p>
          <a:p>
            <a:pPr marL="1092708" lvl="2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dense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sign“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Subakutní, chronická fáze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Výraznější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hypodenzita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expansivní projevy (1.-3. týden)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Atrofie,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postmalatická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pseudocysta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(od 4. týdne)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– zobrazení uzávěru kmenů mozkových tepen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Léčba: </a:t>
            </a: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mechanická </a:t>
            </a:r>
            <a:r>
              <a:rPr lang="cs-CZ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trombektomie</a:t>
            </a: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(pod kontrolou DSA)</a:t>
            </a:r>
          </a:p>
        </p:txBody>
      </p:sp>
      <p:pic>
        <p:nvPicPr>
          <p:cNvPr id="43012" name="Picture 2">
            <a:extLst>
              <a:ext uri="{FF2B5EF4-FFF2-40B4-BE49-F238E27FC236}">
                <a16:creationId xmlns:a16="http://schemas.microsoft.com/office/drawing/2014/main" id="{3175480C-8F38-47AC-849D-4B787569D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57188"/>
            <a:ext cx="2293937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3">
            <a:extLst>
              <a:ext uri="{FF2B5EF4-FFF2-40B4-BE49-F238E27FC236}">
                <a16:creationId xmlns:a16="http://schemas.microsoft.com/office/drawing/2014/main" id="{9E38E0FF-0584-4928-B221-6D9EBA5BD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643313"/>
            <a:ext cx="22923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sah 2">
            <a:extLst>
              <a:ext uri="{FF2B5EF4-FFF2-40B4-BE49-F238E27FC236}">
                <a16:creationId xmlns:a16="http://schemas.microsoft.com/office/drawing/2014/main" id="{EC07C666-1013-42D6-B9DD-BF1A7208EB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3088" y="1773238"/>
            <a:ext cx="3206750" cy="1298575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CT angiografie</a:t>
            </a:r>
          </a:p>
          <a:p>
            <a:pPr marL="893763" lvl="1" indent="-457200" eaLnBrk="1" hangingPunct="1"/>
            <a:r>
              <a:rPr lang="cs-CZ" altLang="cs-CZ" sz="1400">
                <a:latin typeface="Calibri" panose="020F0502020204030204" pitchFamily="34" charset="0"/>
                <a:cs typeface="Calibri" panose="020F0502020204030204" pitchFamily="34" charset="0"/>
              </a:rPr>
              <a:t>zobrazení mozkových tepen nebo žilních splavů</a:t>
            </a:r>
          </a:p>
          <a:p>
            <a:pPr marL="893763" lvl="1" indent="-457200" eaLnBrk="1" hangingPunct="1"/>
            <a:r>
              <a:rPr lang="cs-CZ" altLang="cs-CZ" sz="1400">
                <a:latin typeface="Calibri" panose="020F0502020204030204" pitchFamily="34" charset="0"/>
                <a:cs typeface="Calibri" panose="020F0502020204030204" pitchFamily="34" charset="0"/>
              </a:rPr>
              <a:t>i.v. aplikace KL, časování</a:t>
            </a:r>
          </a:p>
          <a:p>
            <a:pPr marL="893763" lvl="1" indent="-457200" eaLnBrk="1" hangingPunct="1"/>
            <a:endParaRPr lang="cs-CZ" altLang="cs-CZ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13" indent="-457200" eaLnBrk="1" hangingPunct="1"/>
            <a:endParaRPr lang="cs-CZ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59" name="Nadpis 1">
            <a:extLst>
              <a:ext uri="{FF2B5EF4-FFF2-40B4-BE49-F238E27FC236}">
                <a16:creationId xmlns:a16="http://schemas.microsoft.com/office/drawing/2014/main" id="{143EA8F5-2739-48E0-9847-27619F552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6725" y="214313"/>
            <a:ext cx="5672138" cy="1143000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CMP</a:t>
            </a:r>
          </a:p>
        </p:txBody>
      </p:sp>
      <p:pic>
        <p:nvPicPr>
          <p:cNvPr id="45060" name="Obrázek 6">
            <a:extLst>
              <a:ext uri="{FF2B5EF4-FFF2-40B4-BE49-F238E27FC236}">
                <a16:creationId xmlns:a16="http://schemas.microsoft.com/office/drawing/2014/main" id="{3E80417F-E814-41E7-867C-A0C59A748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616450"/>
            <a:ext cx="2312988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Obrázek 9">
            <a:extLst>
              <a:ext uri="{FF2B5EF4-FFF2-40B4-BE49-F238E27FC236}">
                <a16:creationId xmlns:a16="http://schemas.microsoft.com/office/drawing/2014/main" id="{AAD52651-0586-4B4E-8FC9-D3C1AB9C3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3527425"/>
            <a:ext cx="285908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Obrázek 1">
            <a:extLst>
              <a:ext uri="{FF2B5EF4-FFF2-40B4-BE49-F238E27FC236}">
                <a16:creationId xmlns:a16="http://schemas.microsoft.com/office/drawing/2014/main" id="{57CB5777-750E-4A8B-A5F7-F6FAE4C12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987675"/>
            <a:ext cx="26035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Obrázek 4">
            <a:extLst>
              <a:ext uri="{FF2B5EF4-FFF2-40B4-BE49-F238E27FC236}">
                <a16:creationId xmlns:a16="http://schemas.microsoft.com/office/drawing/2014/main" id="{70A58B23-90EC-4742-A1E7-D76CEE75C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2649537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xtovéPole 11">
            <a:extLst>
              <a:ext uri="{FF2B5EF4-FFF2-40B4-BE49-F238E27FC236}">
                <a16:creationId xmlns:a16="http://schemas.microsoft.com/office/drawing/2014/main" id="{D2B699CA-D15A-459B-B278-ABE5E8DA6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8588" y="4997450"/>
            <a:ext cx="244951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latin typeface="Arial" panose="020B0604020202020204" pitchFamily="34" charset="0"/>
                <a:cs typeface="Arial" panose="020B0604020202020204" pitchFamily="34" charset="0"/>
              </a:rPr>
              <a:t>Uzávěr kmene pravostranné a. cerebri media: VRT (volume rendering technique) rekonstrukce (vlevo), MIP (maximal intensity projection) rekonstrukce v axiální rovině (vpravo). Jako vedlejší nález je patrné aneuryzma a. comm. ant.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AE7182D-CCDC-463D-A482-079543A88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6725" y="214313"/>
            <a:ext cx="5672138" cy="1143000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CMP</a:t>
            </a:r>
          </a:p>
        </p:txBody>
      </p:sp>
      <p:pic>
        <p:nvPicPr>
          <p:cNvPr id="47107" name="Picture 4" descr="http://www.medical.philips.com/phpwc/main/shared/assets/images/ct/ct_brilliance_64/gallery/ig_64channel_01_en.jpg">
            <a:extLst>
              <a:ext uri="{FF2B5EF4-FFF2-40B4-BE49-F238E27FC236}">
                <a16:creationId xmlns:a16="http://schemas.microsoft.com/office/drawing/2014/main" id="{00353CD6-97D5-4CBC-B495-44CA33F69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1844675"/>
            <a:ext cx="4829175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Zástupný symbol pro obsah 2">
            <a:extLst>
              <a:ext uri="{FF2B5EF4-FFF2-40B4-BE49-F238E27FC236}">
                <a16:creationId xmlns:a16="http://schemas.microsoft.com/office/drawing/2014/main" id="{97724EED-709C-4C1F-AE50-04280C2538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914525"/>
            <a:ext cx="3206750" cy="2162175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CT perfuze</a:t>
            </a:r>
          </a:p>
          <a:p>
            <a:pPr marL="893763" lvl="1" indent="-457200" eaLnBrk="1" hangingPunct="1"/>
            <a:r>
              <a:rPr lang="cs-CZ" altLang="cs-CZ" sz="1400">
                <a:latin typeface="Calibri" panose="020F0502020204030204" pitchFamily="34" charset="0"/>
                <a:cs typeface="Calibri" panose="020F0502020204030204" pitchFamily="34" charset="0"/>
              </a:rPr>
              <a:t>Opakované (dynamické) zobrazení po i.v. aplikaci KL</a:t>
            </a:r>
          </a:p>
          <a:p>
            <a:pPr marL="893763" lvl="1" indent="-457200" eaLnBrk="1" hangingPunct="1"/>
            <a:r>
              <a:rPr lang="cs-CZ" altLang="cs-CZ" sz="1400">
                <a:latin typeface="Calibri" panose="020F0502020204030204" pitchFamily="34" charset="0"/>
                <a:cs typeface="Calibri" panose="020F0502020204030204" pitchFamily="34" charset="0"/>
              </a:rPr>
              <a:t>Kalkulace map prokrvení</a:t>
            </a:r>
          </a:p>
          <a:p>
            <a:pPr marL="893763" lvl="1" indent="-457200" eaLnBrk="1" hangingPunct="1"/>
            <a:r>
              <a:rPr lang="cs-CZ" altLang="cs-CZ" sz="1400">
                <a:latin typeface="Calibri" panose="020F0502020204030204" pitchFamily="34" charset="0"/>
                <a:cs typeface="Calibri" panose="020F0502020204030204" pitchFamily="34" charset="0"/>
              </a:rPr>
              <a:t>Identifikace tzv. „ischemické penumbry“ – ohrožená tkáň (reverzibilní postižení)</a:t>
            </a:r>
          </a:p>
          <a:p>
            <a:pPr marL="893763" lvl="1" indent="-457200" eaLnBrk="1" hangingPunct="1"/>
            <a:endParaRPr lang="cs-CZ" altLang="cs-CZ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13" indent="-457200" eaLnBrk="1" hangingPunct="1"/>
            <a:endParaRPr lang="cs-CZ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0450202-FC0F-4243-BC29-E9422FB822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2524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6000">
                <a:solidFill>
                  <a:srgbClr val="FFFF00"/>
                </a:solidFill>
                <a:latin typeface="Arial" panose="020B0604020202020204" pitchFamily="34" charset="0"/>
              </a:rPr>
              <a:t>Ultrasonografie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37A84E8-83A3-4224-9EF0-5F9432BF95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0688" y="1730375"/>
            <a:ext cx="8394700" cy="4578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3000">
                <a:latin typeface="Calibri" panose="020F0502020204030204" pitchFamily="34" charset="0"/>
                <a:cs typeface="Calibri" panose="020F0502020204030204" pitchFamily="34" charset="0"/>
              </a:rPr>
              <a:t>Neinvazivní metoda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000">
                <a:latin typeface="Calibri" panose="020F0502020204030204" pitchFamily="34" charset="0"/>
                <a:cs typeface="Calibri" panose="020F0502020204030204" pitchFamily="34" charset="0"/>
              </a:rPr>
              <a:t>Bez záření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000">
                <a:latin typeface="Calibri" panose="020F0502020204030204" pitchFamily="34" charset="0"/>
                <a:cs typeface="Calibri" panose="020F0502020204030204" pitchFamily="34" charset="0"/>
              </a:rPr>
              <a:t>Možnost opakování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000">
                <a:latin typeface="Calibri" panose="020F0502020204030204" pitchFamily="34" charset="0"/>
                <a:cs typeface="Calibri" panose="020F0502020204030204" pitchFamily="34" charset="0"/>
              </a:rPr>
              <a:t>Vyšetřování v dětském věku - </a:t>
            </a:r>
            <a:r>
              <a:rPr lang="cs-CZ" altLang="cs-CZ" sz="3000" i="1">
                <a:latin typeface="Calibri" panose="020F0502020204030204" pitchFamily="34" charset="0"/>
                <a:cs typeface="Calibri" panose="020F0502020204030204" pitchFamily="34" charset="0"/>
              </a:rPr>
              <a:t>prenatalní</a:t>
            </a:r>
            <a:r>
              <a:rPr lang="cs-CZ" altLang="cs-CZ" sz="3000">
                <a:latin typeface="Calibri" panose="020F0502020204030204" pitchFamily="34" charset="0"/>
                <a:cs typeface="Calibri" panose="020F0502020204030204" pitchFamily="34" charset="0"/>
              </a:rPr>
              <a:t>  diagnostika, </a:t>
            </a:r>
            <a:r>
              <a:rPr lang="cs-CZ" altLang="cs-CZ" sz="3000" i="1">
                <a:latin typeface="Calibri" panose="020F0502020204030204" pitchFamily="34" charset="0"/>
                <a:cs typeface="Calibri" panose="020F0502020204030204" pitchFamily="34" charset="0"/>
              </a:rPr>
              <a:t>perinatalní</a:t>
            </a:r>
            <a:r>
              <a:rPr lang="cs-CZ" altLang="cs-CZ" sz="3000">
                <a:latin typeface="Calibri" panose="020F0502020204030204" pitchFamily="34" charset="0"/>
                <a:cs typeface="Calibri" panose="020F0502020204030204" pitchFamily="34" charset="0"/>
              </a:rPr>
              <a:t> poškození, sledování v kojeneckém věku – vyšetření přes fontanelu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000">
                <a:latin typeface="Calibri" panose="020F0502020204030204" pitchFamily="34" charset="0"/>
                <a:cs typeface="Calibri" panose="020F0502020204030204" pitchFamily="34" charset="0"/>
              </a:rPr>
              <a:t>Vyšetřování cévních struktur u dospělých, TCD (transkraniální dopplerovské vyšetření), magistrální tepny mozku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9EF73C1A-92BC-4BC0-9BE1-F6C40C56E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6725" y="214313"/>
            <a:ext cx="5672138" cy="1143000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CMP</a:t>
            </a:r>
          </a:p>
        </p:txBody>
      </p:sp>
      <p:sp>
        <p:nvSpPr>
          <p:cNvPr id="49155" name="Zástupný symbol pro obsah 2">
            <a:extLst>
              <a:ext uri="{FF2B5EF4-FFF2-40B4-BE49-F238E27FC236}">
                <a16:creationId xmlns:a16="http://schemas.microsoft.com/office/drawing/2014/main" id="{E1085211-C892-4706-9449-8A55B033F6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484313"/>
            <a:ext cx="7704137" cy="1370012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Mechanická trombektomie</a:t>
            </a:r>
          </a:p>
          <a:p>
            <a:pPr marL="893763" lvl="1" indent="-457200" eaLnBrk="1" hangingPunct="1"/>
            <a:r>
              <a:rPr lang="cs-CZ" altLang="cs-CZ" sz="1400">
                <a:latin typeface="Calibri" panose="020F0502020204030204" pitchFamily="34" charset="0"/>
                <a:cs typeface="Calibri" panose="020F0502020204030204" pitchFamily="34" charset="0"/>
              </a:rPr>
              <a:t>Extrakce trombu z mozkové tepny speciálním katetrem</a:t>
            </a:r>
          </a:p>
          <a:p>
            <a:pPr marL="893763" lvl="1" indent="-457200" eaLnBrk="1" hangingPunct="1"/>
            <a:r>
              <a:rPr lang="cs-CZ" altLang="cs-CZ" sz="1400">
                <a:latin typeface="Calibri" panose="020F0502020204030204" pitchFamily="34" charset="0"/>
                <a:cs typeface="Calibri" panose="020F0502020204030204" pitchFamily="34" charset="0"/>
              </a:rPr>
              <a:t>Výkon pod skiaskopickou kontrolou – DSA (digitální subtrakční angiografie)</a:t>
            </a:r>
          </a:p>
          <a:p>
            <a:pPr marL="893763" lvl="1" indent="-457200" eaLnBrk="1" hangingPunct="1"/>
            <a:r>
              <a:rPr lang="cs-CZ" altLang="cs-CZ" sz="1400">
                <a:latin typeface="Calibri" panose="020F0502020204030204" pitchFamily="34" charset="0"/>
                <a:cs typeface="Calibri" panose="020F0502020204030204" pitchFamily="34" charset="0"/>
              </a:rPr>
              <a:t>Seldingerova technika – obvyklý vstup přes a. femoralis </a:t>
            </a:r>
          </a:p>
          <a:p>
            <a:pPr marL="493713" indent="-457200" eaLnBrk="1" hangingPunct="1"/>
            <a:endParaRPr lang="cs-CZ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156" name="Obrázek 1">
            <a:extLst>
              <a:ext uri="{FF2B5EF4-FFF2-40B4-BE49-F238E27FC236}">
                <a16:creationId xmlns:a16="http://schemas.microsoft.com/office/drawing/2014/main" id="{60919AE3-AE01-4DFD-84E9-24B842826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928938"/>
            <a:ext cx="237172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Obrázek 3">
            <a:extLst>
              <a:ext uri="{FF2B5EF4-FFF2-40B4-BE49-F238E27FC236}">
                <a16:creationId xmlns:a16="http://schemas.microsoft.com/office/drawing/2014/main" id="{603D13FD-B07E-4C05-8020-E545EA136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28938"/>
            <a:ext cx="29464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Obrázek 4">
            <a:extLst>
              <a:ext uri="{FF2B5EF4-FFF2-40B4-BE49-F238E27FC236}">
                <a16:creationId xmlns:a16="http://schemas.microsoft.com/office/drawing/2014/main" id="{69729F50-37F0-48C7-8DDE-AB790FC2A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2928938"/>
            <a:ext cx="260826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ovéPole 8">
            <a:extLst>
              <a:ext uri="{FF2B5EF4-FFF2-40B4-BE49-F238E27FC236}">
                <a16:creationId xmlns:a16="http://schemas.microsoft.com/office/drawing/2014/main" id="{5EF25DDD-579E-4AFA-B8F9-FF8EA9AF3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126163"/>
            <a:ext cx="827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latin typeface="Arial" panose="020B0604020202020204" pitchFamily="34" charset="0"/>
                <a:cs typeface="Arial" panose="020B0604020202020204" pitchFamily="34" charset="0"/>
              </a:rPr>
              <a:t>Uzávěr kmene pravostranné a. cerebri media při vstupním nástřiku z a. carotis comm. (vlevo), rekanalizace uzávěru extraktorem  CATCH (uprostřed) , obraz kompletně průchodné tepny při kontrolním nástřiku (vpravo)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E827416-9D05-41D3-9D4B-61155544D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0400" y="1476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MR- výhody omezení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371A18A-C6B2-4B32-8D95-7946EB6FDB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14375" y="1557338"/>
            <a:ext cx="7975600" cy="4737100"/>
          </a:xfrm>
        </p:spPr>
        <p:txBody>
          <a:bodyPr/>
          <a:lstStyle/>
          <a:p>
            <a:pPr eaLnBrk="1" hangingPunct="1"/>
            <a:r>
              <a:rPr lang="cs-CZ" altLang="cs-CZ" sz="2800" b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Vynikající kontrastní rozlišení</a:t>
            </a:r>
          </a:p>
          <a:p>
            <a:pPr eaLnBrk="1" hangingPunct="1"/>
            <a:r>
              <a:rPr lang="cs-CZ" altLang="cs-CZ" sz="280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Žádná radiační zátěž, žádný negativní vliv </a:t>
            </a:r>
          </a:p>
          <a:p>
            <a:pPr eaLnBrk="1" hangingPunct="1"/>
            <a:r>
              <a:rPr lang="cs-CZ" altLang="cs-CZ" sz="280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Speciální techniky zobrazení (MRAG, DWI, PWI..)</a:t>
            </a:r>
          </a:p>
          <a:p>
            <a:pPr eaLnBrk="1" hangingPunct="1"/>
            <a:endParaRPr lang="cs-CZ" altLang="cs-CZ" sz="2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Horší dostupnost</a:t>
            </a:r>
          </a:p>
          <a:p>
            <a:pPr eaLnBrk="1" hangingPunct="1"/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Délka vyšetření</a:t>
            </a:r>
          </a:p>
          <a:p>
            <a:pPr eaLnBrk="1" hangingPunct="1"/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Silné magnetického  pole - KONTRAINDIKACE !</a:t>
            </a:r>
          </a:p>
          <a:p>
            <a:pPr eaLnBrk="1" hangingPunct="1"/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Stísněný prostor (klaustrofobie)</a:t>
            </a:r>
          </a:p>
        </p:txBody>
      </p:sp>
      <p:sp>
        <p:nvSpPr>
          <p:cNvPr id="51204" name="Line 5">
            <a:extLst>
              <a:ext uri="{FF2B5EF4-FFF2-40B4-BE49-F238E27FC236}">
                <a16:creationId xmlns:a16="http://schemas.microsoft.com/office/drawing/2014/main" id="{61673A84-AE5A-4E9A-8213-65AE7C127C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219200"/>
            <a:ext cx="792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7B6208D6-E9D3-461B-8E00-A861AAC30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75" y="285750"/>
            <a:ext cx="7772400" cy="1071563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Indikace MR - mozek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5C3D6F-1F00-4CF3-AA39-24B84205E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88" y="1557338"/>
            <a:ext cx="8105775" cy="4895850"/>
          </a:xfrm>
        </p:spPr>
        <p:txBody>
          <a:bodyPr>
            <a:normAutofit fontScale="92500" lnSpcReduction="1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Upřesnění ložiskového nálezu na CT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– vyšší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měkkotkáňový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kontrast, difuze,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perfuze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Bližší charakteristika tumorů, tumor vs. absces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Patologie mozkových obalů </a:t>
            </a: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tumorózní infiltrát, meningitis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Sclerosis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multiplex – </a:t>
            </a:r>
            <a:r>
              <a:rPr lang="cs-CZ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 není indikováno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Epilepsie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MR angiografie </a:t>
            </a:r>
            <a:b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(zobrazení tepen i žilních splavů)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Detekce drobnějších / čerstvých ischemických změn (MR zobrazení difuze)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Degenerativní a metabolická onemocnění …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5256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79FF5F42-5FD9-499E-B984-7CCA475D1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Indikace MR - páteř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F9CEE867-9A43-42B9-83F6-1CB3E955897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628775"/>
            <a:ext cx="5099050" cy="24907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Postižení míchy </a:t>
            </a:r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(tumory, záněty..)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Degenerativní změny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páteře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Trauma – diskoligamentózní poranění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Spondylodiscitis, tumory skeletu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Vrozené vývojové vady</a:t>
            </a:r>
          </a:p>
        </p:txBody>
      </p:sp>
      <p:pic>
        <p:nvPicPr>
          <p:cNvPr id="54276" name="Picture 5">
            <a:extLst>
              <a:ext uri="{FF2B5EF4-FFF2-40B4-BE49-F238E27FC236}">
                <a16:creationId xmlns:a16="http://schemas.microsoft.com/office/drawing/2014/main" id="{4AF2E87B-F675-401D-8166-C35E15D33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4724400"/>
            <a:ext cx="184308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>
            <a:extLst>
              <a:ext uri="{FF2B5EF4-FFF2-40B4-BE49-F238E27FC236}">
                <a16:creationId xmlns:a16="http://schemas.microsoft.com/office/drawing/2014/main" id="{1F1A2825-2A20-4C90-9E42-32A551486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724400"/>
            <a:ext cx="18764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Obrázek 6">
            <a:extLst>
              <a:ext uri="{FF2B5EF4-FFF2-40B4-BE49-F238E27FC236}">
                <a16:creationId xmlns:a16="http://schemas.microsoft.com/office/drawing/2014/main" id="{2879E3BE-F5DD-4EB4-B0A8-BB2E92788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4724400"/>
            <a:ext cx="1582738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ovéPole 7">
            <a:extLst>
              <a:ext uri="{FF2B5EF4-FFF2-40B4-BE49-F238E27FC236}">
                <a16:creationId xmlns:a16="http://schemas.microsoft.com/office/drawing/2014/main" id="{B8E6D00F-DF7C-4BC1-A684-1A4E070C5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6289675"/>
            <a:ext cx="7064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T2FFE</a:t>
            </a:r>
          </a:p>
        </p:txBody>
      </p:sp>
      <p:sp>
        <p:nvSpPr>
          <p:cNvPr id="54280" name="TextovéPole 8">
            <a:extLst>
              <a:ext uri="{FF2B5EF4-FFF2-40B4-BE49-F238E27FC236}">
                <a16:creationId xmlns:a16="http://schemas.microsoft.com/office/drawing/2014/main" id="{FA95F8A1-B197-4017-A580-3D581F8EB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6291263"/>
            <a:ext cx="6127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bTFE</a:t>
            </a:r>
          </a:p>
        </p:txBody>
      </p:sp>
      <p:sp>
        <p:nvSpPr>
          <p:cNvPr id="54281" name="TextovéPole 9">
            <a:extLst>
              <a:ext uri="{FF2B5EF4-FFF2-40B4-BE49-F238E27FC236}">
                <a16:creationId xmlns:a16="http://schemas.microsoft.com/office/drawing/2014/main" id="{D72556D8-24EB-4237-AF2A-DC273812C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988" y="6296025"/>
            <a:ext cx="7556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T2 TSE</a:t>
            </a:r>
          </a:p>
        </p:txBody>
      </p:sp>
      <p:pic>
        <p:nvPicPr>
          <p:cNvPr id="54282" name="Obrázek 11">
            <a:extLst>
              <a:ext uri="{FF2B5EF4-FFF2-40B4-BE49-F238E27FC236}">
                <a16:creationId xmlns:a16="http://schemas.microsoft.com/office/drawing/2014/main" id="{A6A90DB9-4377-4EE4-99FC-535D7885F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755900"/>
            <a:ext cx="908050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Obrázek 12">
            <a:extLst>
              <a:ext uri="{FF2B5EF4-FFF2-40B4-BE49-F238E27FC236}">
                <a16:creationId xmlns:a16="http://schemas.microsoft.com/office/drawing/2014/main" id="{56CDE04F-2702-4B11-AE6B-C1D60465A7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55900"/>
            <a:ext cx="904875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Obrázek 13">
            <a:extLst>
              <a:ext uri="{FF2B5EF4-FFF2-40B4-BE49-F238E27FC236}">
                <a16:creationId xmlns:a16="http://schemas.microsoft.com/office/drawing/2014/main" id="{DED9A3E0-53BA-4726-9655-B9F2129D04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755900"/>
            <a:ext cx="950913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TextovéPole 14">
            <a:extLst>
              <a:ext uri="{FF2B5EF4-FFF2-40B4-BE49-F238E27FC236}">
                <a16:creationId xmlns:a16="http://schemas.microsoft.com/office/drawing/2014/main" id="{91232DEB-2377-44EE-B81E-52DDB5140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6354763"/>
            <a:ext cx="5064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T1 SE</a:t>
            </a:r>
          </a:p>
        </p:txBody>
      </p:sp>
      <p:sp>
        <p:nvSpPr>
          <p:cNvPr id="54286" name="TextovéPole 15">
            <a:extLst>
              <a:ext uri="{FF2B5EF4-FFF2-40B4-BE49-F238E27FC236}">
                <a16:creationId xmlns:a16="http://schemas.microsoft.com/office/drawing/2014/main" id="{0A348371-1AA8-4DB6-B212-53770A2D0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438" y="6340475"/>
            <a:ext cx="5746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T2 TSE</a:t>
            </a:r>
          </a:p>
        </p:txBody>
      </p:sp>
      <p:sp>
        <p:nvSpPr>
          <p:cNvPr id="54287" name="TextovéPole 16">
            <a:extLst>
              <a:ext uri="{FF2B5EF4-FFF2-40B4-BE49-F238E27FC236}">
                <a16:creationId xmlns:a16="http://schemas.microsoft.com/office/drawing/2014/main" id="{64D286D9-EC95-4FE0-8A91-678B82CE2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354763"/>
            <a:ext cx="4476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STIR</a:t>
            </a:r>
          </a:p>
        </p:txBody>
      </p:sp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C85186B8-40CD-4772-8FD9-F9ADFEE35179}"/>
              </a:ext>
            </a:extLst>
          </p:cNvPr>
          <p:cNvSpPr txBox="1">
            <a:spLocks/>
          </p:cNvSpPr>
          <p:nvPr/>
        </p:nvSpPr>
        <p:spPr bwMode="auto">
          <a:xfrm>
            <a:off x="3411538" y="4344988"/>
            <a:ext cx="2309812" cy="2984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cs-CZ" altLang="cs-CZ" sz="1200" i="1" kern="0" dirty="0">
                <a:latin typeface="Arial" panose="020B0604020202020204" pitchFamily="34" charset="0"/>
                <a:cs typeface="Arial" panose="020B0604020202020204" pitchFamily="34" charset="0"/>
              </a:rPr>
              <a:t>Protokol MR zobrazení páteře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B2E96BD1-B5BE-4CF4-917A-50EA3C5D6E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MR – zobrazení difuze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7A06E838-DD12-46B0-B5BB-01A3263C636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85788" y="1520825"/>
            <a:ext cx="7561262" cy="4824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Difuze: </a:t>
            </a:r>
            <a:r>
              <a:rPr lang="cs-CZ" altLang="cs-CZ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náhodný pohyb molekul vody ve tkáni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Zobrazení umožní použití silných přídatných magnetických gradientů o určité síle (tzv. B faktor) a orientaci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Alterace procesu difuze je charakteristická pro některé patologické stavy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Praktické aplikace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Detekce časné ischémie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Diferenciální diagnostika </a:t>
            </a:r>
            <a:b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Odlišení tumor od abscesu</a:t>
            </a:r>
          </a:p>
        </p:txBody>
      </p:sp>
      <p:pic>
        <p:nvPicPr>
          <p:cNvPr id="55300" name="Picture 5">
            <a:extLst>
              <a:ext uri="{FF2B5EF4-FFF2-40B4-BE49-F238E27FC236}">
                <a16:creationId xmlns:a16="http://schemas.microsoft.com/office/drawing/2014/main" id="{F03F55A8-253C-4B0E-AAC5-2EDAE216A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4186238"/>
            <a:ext cx="1749425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>
            <a:extLst>
              <a:ext uri="{FF2B5EF4-FFF2-40B4-BE49-F238E27FC236}">
                <a16:creationId xmlns:a16="http://schemas.microsoft.com/office/drawing/2014/main" id="{A24CAF3A-C7BC-4983-8009-F454CB30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186238"/>
            <a:ext cx="1724025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ovéPole 10">
            <a:extLst>
              <a:ext uri="{FF2B5EF4-FFF2-40B4-BE49-F238E27FC236}">
                <a16:creationId xmlns:a16="http://schemas.microsoft.com/office/drawing/2014/main" id="{B1818D4A-9018-408F-8E43-0CCB48BFE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6070600"/>
            <a:ext cx="855663" cy="261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100" i="1" dirty="0">
                <a:latin typeface="+mj-lt"/>
                <a:cs typeface="Arial" panose="020B0604020202020204" pitchFamily="34" charset="0"/>
              </a:rPr>
              <a:t>DWI B1000</a:t>
            </a:r>
          </a:p>
        </p:txBody>
      </p:sp>
      <p:sp>
        <p:nvSpPr>
          <p:cNvPr id="22" name="TextovéPole 11">
            <a:extLst>
              <a:ext uri="{FF2B5EF4-FFF2-40B4-BE49-F238E27FC236}">
                <a16:creationId xmlns:a16="http://schemas.microsoft.com/office/drawing/2014/main" id="{6FCF5526-8C53-4A47-8196-EB7540319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213" y="6070600"/>
            <a:ext cx="468312" cy="261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100" i="1" dirty="0">
                <a:latin typeface="+mj-lt"/>
                <a:cs typeface="Arial" panose="020B0604020202020204" pitchFamily="34" charset="0"/>
              </a:rPr>
              <a:t>ADC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685B95A3-C6F2-4655-8E6C-1EB656BC6EC7}"/>
              </a:ext>
            </a:extLst>
          </p:cNvPr>
          <p:cNvSpPr txBox="1">
            <a:spLocks/>
          </p:cNvSpPr>
          <p:nvPr/>
        </p:nvSpPr>
        <p:spPr bwMode="auto">
          <a:xfrm>
            <a:off x="6111875" y="3865563"/>
            <a:ext cx="3032125" cy="2984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cs-CZ" altLang="cs-CZ" sz="1200" i="1" kern="0" dirty="0">
                <a:latin typeface="Arial" panose="020B0604020202020204" pitchFamily="34" charset="0"/>
                <a:cs typeface="Arial" panose="020B0604020202020204" pitchFamily="34" charset="0"/>
              </a:rPr>
              <a:t>Čerstvá ischémie v povodí ACM vpravo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2">
            <a:extLst>
              <a:ext uri="{FF2B5EF4-FFF2-40B4-BE49-F238E27FC236}">
                <a16:creationId xmlns:a16="http://schemas.microsoft.com/office/drawing/2014/main" id="{EBE3E6F4-EFB5-469B-9D6E-9364E5860E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0063" y="1428750"/>
            <a:ext cx="2286000" cy="1000125"/>
          </a:xfrm>
        </p:spPr>
        <p:txBody>
          <a:bodyPr/>
          <a:lstStyle/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Intraaxiální</a:t>
            </a:r>
          </a:p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Extraaxiální</a:t>
            </a:r>
          </a:p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Intraventrikulární</a:t>
            </a:r>
          </a:p>
        </p:txBody>
      </p:sp>
      <p:sp>
        <p:nvSpPr>
          <p:cNvPr id="56323" name="Nadpis 1">
            <a:extLst>
              <a:ext uri="{FF2B5EF4-FFF2-40B4-BE49-F238E27FC236}">
                <a16:creationId xmlns:a16="http://schemas.microsoft.com/office/drawing/2014/main" id="{3697045A-C265-40A0-9170-2F39C57215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4929188" cy="1000125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Mozkové tumory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sah 2">
            <a:extLst>
              <a:ext uri="{FF2B5EF4-FFF2-40B4-BE49-F238E27FC236}">
                <a16:creationId xmlns:a16="http://schemas.microsoft.com/office/drawing/2014/main" id="{66CB4665-E4F2-417F-9279-9E7E0118D8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0063" y="1428750"/>
            <a:ext cx="7240587" cy="1000125"/>
          </a:xfrm>
        </p:spPr>
        <p:txBody>
          <a:bodyPr/>
          <a:lstStyle/>
          <a:p>
            <a:pPr marL="493713" indent="-457200" eaLnBrk="1" hangingPunct="1"/>
            <a:r>
              <a:rPr lang="cs-CZ" altLang="cs-CZ" sz="16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Intraaxiální: </a:t>
            </a:r>
            <a:r>
              <a:rPr lang="cs-CZ" altLang="cs-CZ" sz="160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gliomy, metastázy, hemangioblastom, meduloblastom (děti) …</a:t>
            </a:r>
          </a:p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Extraaxiální</a:t>
            </a:r>
          </a:p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Intraventrikulární</a:t>
            </a:r>
          </a:p>
        </p:txBody>
      </p:sp>
      <p:sp>
        <p:nvSpPr>
          <p:cNvPr id="58371" name="Nadpis 1">
            <a:extLst>
              <a:ext uri="{FF2B5EF4-FFF2-40B4-BE49-F238E27FC236}">
                <a16:creationId xmlns:a16="http://schemas.microsoft.com/office/drawing/2014/main" id="{E30FB7A3-FC46-4BCE-B855-FB5B6958E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4929188" cy="1000125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Mozkové tumory</a:t>
            </a:r>
          </a:p>
        </p:txBody>
      </p:sp>
      <p:sp>
        <p:nvSpPr>
          <p:cNvPr id="58372" name="TextovéPole 8">
            <a:extLst>
              <a:ext uri="{FF2B5EF4-FFF2-40B4-BE49-F238E27FC236}">
                <a16:creationId xmlns:a16="http://schemas.microsoft.com/office/drawing/2014/main" id="{58D2F353-3485-443E-93BC-94BCC0806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70613"/>
            <a:ext cx="1497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grade gliom</a:t>
            </a:r>
          </a:p>
        </p:txBody>
      </p:sp>
      <p:pic>
        <p:nvPicPr>
          <p:cNvPr id="58373" name="Obrázek 1">
            <a:extLst>
              <a:ext uri="{FF2B5EF4-FFF2-40B4-BE49-F238E27FC236}">
                <a16:creationId xmlns:a16="http://schemas.microsoft.com/office/drawing/2014/main" id="{B4B79911-FA79-41F8-B1F9-E5B98A1A5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r="7581" b="2438"/>
          <a:stretch>
            <a:fillRect/>
          </a:stretch>
        </p:blipFill>
        <p:spPr bwMode="auto">
          <a:xfrm>
            <a:off x="268288" y="2693988"/>
            <a:ext cx="23256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Obrázek 2">
            <a:extLst>
              <a:ext uri="{FF2B5EF4-FFF2-40B4-BE49-F238E27FC236}">
                <a16:creationId xmlns:a16="http://schemas.microsoft.com/office/drawing/2014/main" id="{6E6A307A-B21F-4C51-A019-65FF15CB6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6" t="19608" r="48482" b="19608"/>
          <a:stretch>
            <a:fillRect/>
          </a:stretch>
        </p:blipFill>
        <p:spPr bwMode="auto">
          <a:xfrm>
            <a:off x="2668588" y="2578100"/>
            <a:ext cx="1584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Obrázek 6">
            <a:extLst>
              <a:ext uri="{FF2B5EF4-FFF2-40B4-BE49-F238E27FC236}">
                <a16:creationId xmlns:a16="http://schemas.microsoft.com/office/drawing/2014/main" id="{1009E7D8-EF6D-4113-A60F-6CB895C67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t="21339" r="79277" b="19836"/>
          <a:stretch>
            <a:fillRect/>
          </a:stretch>
        </p:blipFill>
        <p:spPr bwMode="auto">
          <a:xfrm>
            <a:off x="4217988" y="2578100"/>
            <a:ext cx="1460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Obrázek 7">
            <a:extLst>
              <a:ext uri="{FF2B5EF4-FFF2-40B4-BE49-F238E27FC236}">
                <a16:creationId xmlns:a16="http://schemas.microsoft.com/office/drawing/2014/main" id="{EA835E3C-CB8E-4149-98DD-B3857F5E6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2" t="19151" r="4231" b="23985"/>
          <a:stretch>
            <a:fillRect/>
          </a:stretch>
        </p:blipFill>
        <p:spPr bwMode="auto">
          <a:xfrm>
            <a:off x="3455988" y="4381500"/>
            <a:ext cx="1458912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Obrázek 3">
            <a:extLst>
              <a:ext uri="{FF2B5EF4-FFF2-40B4-BE49-F238E27FC236}">
                <a16:creationId xmlns:a16="http://schemas.microsoft.com/office/drawing/2014/main" id="{EFCB732F-624C-4E03-BCBF-1066C1C15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0"/>
          <a:stretch>
            <a:fillRect/>
          </a:stretch>
        </p:blipFill>
        <p:spPr bwMode="auto">
          <a:xfrm>
            <a:off x="7119938" y="4379913"/>
            <a:ext cx="180022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Obrázek 9">
            <a:extLst>
              <a:ext uri="{FF2B5EF4-FFF2-40B4-BE49-F238E27FC236}">
                <a16:creationId xmlns:a16="http://schemas.microsoft.com/office/drawing/2014/main" id="{0B1BEEB9-84D0-4B50-97F0-A07D5A455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54"/>
          <a:stretch>
            <a:fillRect/>
          </a:stretch>
        </p:blipFill>
        <p:spPr bwMode="auto">
          <a:xfrm>
            <a:off x="5292725" y="4379913"/>
            <a:ext cx="182721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Obrázek 4">
            <a:extLst>
              <a:ext uri="{FF2B5EF4-FFF2-40B4-BE49-F238E27FC236}">
                <a16:creationId xmlns:a16="http://schemas.microsoft.com/office/drawing/2014/main" id="{98078913-EAD1-49C3-8793-427B8018C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1" t="-8073" r="751" b="19656"/>
          <a:stretch>
            <a:fillRect/>
          </a:stretch>
        </p:blipFill>
        <p:spPr bwMode="auto">
          <a:xfrm>
            <a:off x="6205538" y="1763713"/>
            <a:ext cx="216217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0" name="TextovéPole 8">
            <a:extLst>
              <a:ext uri="{FF2B5EF4-FFF2-40B4-BE49-F238E27FC236}">
                <a16:creationId xmlns:a16="http://schemas.microsoft.com/office/drawing/2014/main" id="{1B75E4D6-AA21-4F01-911F-C5D993227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988" y="4059238"/>
            <a:ext cx="6207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FLAIR</a:t>
            </a:r>
          </a:p>
        </p:txBody>
      </p:sp>
      <p:sp>
        <p:nvSpPr>
          <p:cNvPr id="58381" name="TextovéPole 8">
            <a:extLst>
              <a:ext uri="{FF2B5EF4-FFF2-40B4-BE49-F238E27FC236}">
                <a16:creationId xmlns:a16="http://schemas.microsoft.com/office/drawing/2014/main" id="{6731DAA2-36DF-47A7-A1AD-A235B3127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6008688"/>
            <a:ext cx="509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</a:p>
        </p:txBody>
      </p:sp>
      <p:sp>
        <p:nvSpPr>
          <p:cNvPr id="58382" name="TextovéPole 8">
            <a:extLst>
              <a:ext uri="{FF2B5EF4-FFF2-40B4-BE49-F238E27FC236}">
                <a16:creationId xmlns:a16="http://schemas.microsoft.com/office/drawing/2014/main" id="{34AA04C5-FBF9-44DD-ABCC-0C74CA627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4062413"/>
            <a:ext cx="484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</a:t>
            </a:r>
          </a:p>
        </p:txBody>
      </p:sp>
      <p:sp>
        <p:nvSpPr>
          <p:cNvPr id="58383" name="TextovéPole 8">
            <a:extLst>
              <a:ext uri="{FF2B5EF4-FFF2-40B4-BE49-F238E27FC236}">
                <a16:creationId xmlns:a16="http://schemas.microsoft.com/office/drawing/2014/main" id="{B96EA0F5-E5C7-4455-B8E9-A7C80C003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488" y="5549900"/>
            <a:ext cx="407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 </a:t>
            </a:r>
          </a:p>
        </p:txBody>
      </p:sp>
      <p:sp>
        <p:nvSpPr>
          <p:cNvPr id="58384" name="TextovéPole 8">
            <a:extLst>
              <a:ext uri="{FF2B5EF4-FFF2-40B4-BE49-F238E27FC236}">
                <a16:creationId xmlns:a16="http://schemas.microsoft.com/office/drawing/2014/main" id="{0388C373-6452-4C33-ADC4-B5AF9CD44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5088" y="6478588"/>
            <a:ext cx="604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 k.l.</a:t>
            </a:r>
          </a:p>
        </p:txBody>
      </p:sp>
      <p:sp>
        <p:nvSpPr>
          <p:cNvPr id="58385" name="TextovéPole 8">
            <a:extLst>
              <a:ext uri="{FF2B5EF4-FFF2-40B4-BE49-F238E27FC236}">
                <a16:creationId xmlns:a16="http://schemas.microsoft.com/office/drawing/2014/main" id="{5EAC2D42-C9E1-479A-913E-FA1816B68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6494463"/>
            <a:ext cx="731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 nativ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sah 2">
            <a:extLst>
              <a:ext uri="{FF2B5EF4-FFF2-40B4-BE49-F238E27FC236}">
                <a16:creationId xmlns:a16="http://schemas.microsoft.com/office/drawing/2014/main" id="{5E161F65-0623-496A-8180-BBE8271F37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0063" y="1428750"/>
            <a:ext cx="7240587" cy="1000125"/>
          </a:xfrm>
        </p:spPr>
        <p:txBody>
          <a:bodyPr/>
          <a:lstStyle/>
          <a:p>
            <a:pPr marL="493713" indent="-457200" eaLnBrk="1" hangingPunct="1"/>
            <a:r>
              <a:rPr lang="cs-CZ" altLang="cs-CZ" sz="16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Intraaxiální: </a:t>
            </a:r>
            <a:r>
              <a:rPr lang="cs-CZ" altLang="cs-CZ" sz="160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gliomy, metastázy, hemangioblastom, meduloblastom (děti) …</a:t>
            </a:r>
          </a:p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Extraaxiální</a:t>
            </a:r>
          </a:p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Intraventrikulární</a:t>
            </a:r>
          </a:p>
        </p:txBody>
      </p:sp>
      <p:sp>
        <p:nvSpPr>
          <p:cNvPr id="60419" name="Nadpis 1">
            <a:extLst>
              <a:ext uri="{FF2B5EF4-FFF2-40B4-BE49-F238E27FC236}">
                <a16:creationId xmlns:a16="http://schemas.microsoft.com/office/drawing/2014/main" id="{80AA3A6F-DB89-4A3C-AB31-62FDA9A6D4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4929188" cy="1000125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Mozkové tumory</a:t>
            </a:r>
          </a:p>
        </p:txBody>
      </p:sp>
      <p:sp>
        <p:nvSpPr>
          <p:cNvPr id="60420" name="TextovéPole 8">
            <a:extLst>
              <a:ext uri="{FF2B5EF4-FFF2-40B4-BE49-F238E27FC236}">
                <a16:creationId xmlns:a16="http://schemas.microsoft.com/office/drawing/2014/main" id="{A359E029-B85A-4531-B9EC-1F6630EBB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70613"/>
            <a:ext cx="1655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High-grade gliom</a:t>
            </a:r>
          </a:p>
        </p:txBody>
      </p:sp>
      <p:pic>
        <p:nvPicPr>
          <p:cNvPr id="60421" name="Obrázek 1">
            <a:extLst>
              <a:ext uri="{FF2B5EF4-FFF2-40B4-BE49-F238E27FC236}">
                <a16:creationId xmlns:a16="http://schemas.microsoft.com/office/drawing/2014/main" id="{443864E2-40BD-47F3-88C9-A2C14A491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1778" r="5925" b="6960"/>
          <a:stretch>
            <a:fillRect/>
          </a:stretch>
        </p:blipFill>
        <p:spPr bwMode="auto">
          <a:xfrm>
            <a:off x="323850" y="2597150"/>
            <a:ext cx="27654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Obrázek 2">
            <a:extLst>
              <a:ext uri="{FF2B5EF4-FFF2-40B4-BE49-F238E27FC236}">
                <a16:creationId xmlns:a16="http://schemas.microsoft.com/office/drawing/2014/main" id="{5AE9FB03-AD41-49DC-9202-969F8F4FA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1"/>
          <a:stretch>
            <a:fillRect/>
          </a:stretch>
        </p:blipFill>
        <p:spPr bwMode="auto">
          <a:xfrm>
            <a:off x="6972300" y="4037013"/>
            <a:ext cx="21605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Obrázek 6">
            <a:extLst>
              <a:ext uri="{FF2B5EF4-FFF2-40B4-BE49-F238E27FC236}">
                <a16:creationId xmlns:a16="http://schemas.microsoft.com/office/drawing/2014/main" id="{5A22A411-B183-4981-8310-6CCBFC11A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27"/>
          <a:stretch>
            <a:fillRect/>
          </a:stretch>
        </p:blipFill>
        <p:spPr bwMode="auto">
          <a:xfrm>
            <a:off x="4995863" y="4037013"/>
            <a:ext cx="20875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Obrázek 3">
            <a:extLst>
              <a:ext uri="{FF2B5EF4-FFF2-40B4-BE49-F238E27FC236}">
                <a16:creationId xmlns:a16="http://schemas.microsoft.com/office/drawing/2014/main" id="{9BE298B2-1F8E-4AD4-A496-09C6E369D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7777" b="17172"/>
          <a:stretch>
            <a:fillRect/>
          </a:stretch>
        </p:blipFill>
        <p:spPr bwMode="auto">
          <a:xfrm>
            <a:off x="3082925" y="2130425"/>
            <a:ext cx="19812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Obrázek 8">
            <a:extLst>
              <a:ext uri="{FF2B5EF4-FFF2-40B4-BE49-F238E27FC236}">
                <a16:creationId xmlns:a16="http://schemas.microsoft.com/office/drawing/2014/main" id="{B0BF80AC-84A6-43AF-BFEE-0A8AD11BF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8" t="19762" r="48109" b="16550"/>
          <a:stretch>
            <a:fillRect/>
          </a:stretch>
        </p:blipFill>
        <p:spPr bwMode="auto">
          <a:xfrm>
            <a:off x="5064125" y="2116138"/>
            <a:ext cx="1874838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Obrázek 9">
            <a:extLst>
              <a:ext uri="{FF2B5EF4-FFF2-40B4-BE49-F238E27FC236}">
                <a16:creationId xmlns:a16="http://schemas.microsoft.com/office/drawing/2014/main" id="{78C6D953-9D1A-4C84-8E67-6FCBA63B9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8" t="15923" r="4440" b="11288"/>
          <a:stretch>
            <a:fillRect/>
          </a:stretch>
        </p:blipFill>
        <p:spPr bwMode="auto">
          <a:xfrm>
            <a:off x="3224213" y="3938588"/>
            <a:ext cx="16764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7" name="TextovéPole 8">
            <a:extLst>
              <a:ext uri="{FF2B5EF4-FFF2-40B4-BE49-F238E27FC236}">
                <a16:creationId xmlns:a16="http://schemas.microsoft.com/office/drawing/2014/main" id="{C51D2E0C-454D-41BC-9F60-49FB49568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613" y="5546725"/>
            <a:ext cx="4079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 </a:t>
            </a:r>
          </a:p>
        </p:txBody>
      </p:sp>
      <p:sp>
        <p:nvSpPr>
          <p:cNvPr id="60428" name="TextovéPole 8">
            <a:extLst>
              <a:ext uri="{FF2B5EF4-FFF2-40B4-BE49-F238E27FC236}">
                <a16:creationId xmlns:a16="http://schemas.microsoft.com/office/drawing/2014/main" id="{AC2BAB29-1AEC-404C-93CD-4D4444B4D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8688" y="3636963"/>
            <a:ext cx="485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</a:t>
            </a:r>
          </a:p>
        </p:txBody>
      </p:sp>
      <p:sp>
        <p:nvSpPr>
          <p:cNvPr id="60429" name="TextovéPole 8">
            <a:extLst>
              <a:ext uri="{FF2B5EF4-FFF2-40B4-BE49-F238E27FC236}">
                <a16:creationId xmlns:a16="http://schemas.microsoft.com/office/drawing/2014/main" id="{25AF5977-7DFE-4EEC-8883-BF1102FA9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3" y="5854700"/>
            <a:ext cx="509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</a:p>
        </p:txBody>
      </p:sp>
      <p:sp>
        <p:nvSpPr>
          <p:cNvPr id="60430" name="TextovéPole 8">
            <a:extLst>
              <a:ext uri="{FF2B5EF4-FFF2-40B4-BE49-F238E27FC236}">
                <a16:creationId xmlns:a16="http://schemas.microsoft.com/office/drawing/2014/main" id="{968D281F-94F6-4B51-A757-4B1DD1F53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6310313"/>
            <a:ext cx="731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 nativ</a:t>
            </a:r>
          </a:p>
        </p:txBody>
      </p:sp>
      <p:sp>
        <p:nvSpPr>
          <p:cNvPr id="60431" name="TextovéPole 8">
            <a:extLst>
              <a:ext uri="{FF2B5EF4-FFF2-40B4-BE49-F238E27FC236}">
                <a16:creationId xmlns:a16="http://schemas.microsoft.com/office/drawing/2014/main" id="{B8FCE777-C085-4FD8-948B-8F0149022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0" y="6318250"/>
            <a:ext cx="604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 k.l.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3">
            <a:extLst>
              <a:ext uri="{FF2B5EF4-FFF2-40B4-BE49-F238E27FC236}">
                <a16:creationId xmlns:a16="http://schemas.microsoft.com/office/drawing/2014/main" id="{752DD2FF-A0E5-47AA-A548-38324FF3A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2" t="25447" r="18388" b="9343"/>
          <a:stretch>
            <a:fillRect/>
          </a:stretch>
        </p:blipFill>
        <p:spPr bwMode="auto">
          <a:xfrm>
            <a:off x="900113" y="3933825"/>
            <a:ext cx="204470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Zástupný symbol pro obsah 2">
            <a:extLst>
              <a:ext uri="{FF2B5EF4-FFF2-40B4-BE49-F238E27FC236}">
                <a16:creationId xmlns:a16="http://schemas.microsoft.com/office/drawing/2014/main" id="{A2ADF545-DA16-48F7-A87F-108AB83FBB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0063" y="1428750"/>
            <a:ext cx="7240587" cy="1000125"/>
          </a:xfrm>
        </p:spPr>
        <p:txBody>
          <a:bodyPr/>
          <a:lstStyle/>
          <a:p>
            <a:pPr marL="493713" indent="-457200" eaLnBrk="1" hangingPunct="1"/>
            <a:r>
              <a:rPr lang="cs-CZ" altLang="cs-CZ" sz="16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Intraaxiální: </a:t>
            </a:r>
            <a:r>
              <a:rPr lang="cs-CZ" altLang="cs-CZ" sz="160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gliomy, metastázy, hemangioblastom, meduloblastom (děti) …</a:t>
            </a:r>
          </a:p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Extraaxiální</a:t>
            </a:r>
          </a:p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Intraventrikulární</a:t>
            </a:r>
          </a:p>
        </p:txBody>
      </p:sp>
      <p:sp>
        <p:nvSpPr>
          <p:cNvPr id="62468" name="Nadpis 1">
            <a:extLst>
              <a:ext uri="{FF2B5EF4-FFF2-40B4-BE49-F238E27FC236}">
                <a16:creationId xmlns:a16="http://schemas.microsoft.com/office/drawing/2014/main" id="{D8C6B8E6-A61B-4326-802B-F07EB7FC53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4929188" cy="1000125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Mozkové tumory</a:t>
            </a:r>
          </a:p>
        </p:txBody>
      </p:sp>
      <p:sp>
        <p:nvSpPr>
          <p:cNvPr id="62469" name="TextovéPole 8">
            <a:extLst>
              <a:ext uri="{FF2B5EF4-FFF2-40B4-BE49-F238E27FC236}">
                <a16:creationId xmlns:a16="http://schemas.microsoft.com/office/drawing/2014/main" id="{00469310-D7F5-4E40-96D9-6FADEAE3F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300788"/>
            <a:ext cx="817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Lymfom</a:t>
            </a:r>
          </a:p>
        </p:txBody>
      </p:sp>
      <p:pic>
        <p:nvPicPr>
          <p:cNvPr id="62470" name="Obrázek 1">
            <a:extLst>
              <a:ext uri="{FF2B5EF4-FFF2-40B4-BE49-F238E27FC236}">
                <a16:creationId xmlns:a16="http://schemas.microsoft.com/office/drawing/2014/main" id="{EDC16250-6679-44BD-82B1-D6E9A038C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t="6468" r="18816" b="14294"/>
          <a:stretch>
            <a:fillRect/>
          </a:stretch>
        </p:blipFill>
        <p:spPr bwMode="auto">
          <a:xfrm>
            <a:off x="239713" y="2492375"/>
            <a:ext cx="17970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Obrázek 2">
            <a:extLst>
              <a:ext uri="{FF2B5EF4-FFF2-40B4-BE49-F238E27FC236}">
                <a16:creationId xmlns:a16="http://schemas.microsoft.com/office/drawing/2014/main" id="{F1E14D41-7998-4B2A-8C92-EE2332A8A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t="11938" r="16019" b="3195"/>
          <a:stretch>
            <a:fillRect/>
          </a:stretch>
        </p:blipFill>
        <p:spPr bwMode="auto">
          <a:xfrm>
            <a:off x="2036763" y="2492375"/>
            <a:ext cx="16351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TextovéPole 8">
            <a:extLst>
              <a:ext uri="{FF2B5EF4-FFF2-40B4-BE49-F238E27FC236}">
                <a16:creationId xmlns:a16="http://schemas.microsoft.com/office/drawing/2014/main" id="{F1522595-BFDC-44A2-BB3B-4456117C8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562225"/>
            <a:ext cx="484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</a:t>
            </a:r>
          </a:p>
        </p:txBody>
      </p:sp>
      <p:sp>
        <p:nvSpPr>
          <p:cNvPr id="62473" name="TextovéPole 8">
            <a:extLst>
              <a:ext uri="{FF2B5EF4-FFF2-40B4-BE49-F238E27FC236}">
                <a16:creationId xmlns:a16="http://schemas.microsoft.com/office/drawing/2014/main" id="{8D2C4A0F-0137-4374-B2B8-B4DC576E0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4603750"/>
            <a:ext cx="509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</a:p>
        </p:txBody>
      </p:sp>
      <p:pic>
        <p:nvPicPr>
          <p:cNvPr id="62474" name="Obrázek 4">
            <a:extLst>
              <a:ext uri="{FF2B5EF4-FFF2-40B4-BE49-F238E27FC236}">
                <a16:creationId xmlns:a16="http://schemas.microsoft.com/office/drawing/2014/main" id="{E471BC59-8A1B-4318-8CDB-0F98A496C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16110" r="7492" b="3339"/>
          <a:stretch>
            <a:fillRect/>
          </a:stretch>
        </p:blipFill>
        <p:spPr bwMode="auto">
          <a:xfrm>
            <a:off x="3683000" y="2811463"/>
            <a:ext cx="27717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5" name="TextovéPole 8">
            <a:extLst>
              <a:ext uri="{FF2B5EF4-FFF2-40B4-BE49-F238E27FC236}">
                <a16:creationId xmlns:a16="http://schemas.microsoft.com/office/drawing/2014/main" id="{75CD1D59-33EE-467B-9F99-E6A24E22B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5802313"/>
            <a:ext cx="4079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 </a:t>
            </a:r>
          </a:p>
        </p:txBody>
      </p:sp>
      <p:pic>
        <p:nvPicPr>
          <p:cNvPr id="62476" name="Obrázek 12">
            <a:extLst>
              <a:ext uri="{FF2B5EF4-FFF2-40B4-BE49-F238E27FC236}">
                <a16:creationId xmlns:a16="http://schemas.microsoft.com/office/drawing/2014/main" id="{6F30D787-2452-410D-861E-DB500E0B01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8" t="22456" r="3421" b="7422"/>
          <a:stretch>
            <a:fillRect/>
          </a:stretch>
        </p:blipFill>
        <p:spPr bwMode="auto">
          <a:xfrm>
            <a:off x="6551613" y="4267200"/>
            <a:ext cx="23780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Obrázek 5">
            <a:extLst>
              <a:ext uri="{FF2B5EF4-FFF2-40B4-BE49-F238E27FC236}">
                <a16:creationId xmlns:a16="http://schemas.microsoft.com/office/drawing/2014/main" id="{FDE07A69-2B9D-484E-B8C1-BB27D3315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t="22658" r="52473"/>
          <a:stretch>
            <a:fillRect/>
          </a:stretch>
        </p:blipFill>
        <p:spPr bwMode="auto">
          <a:xfrm>
            <a:off x="6537325" y="1928813"/>
            <a:ext cx="240665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8" name="TextovéPole 8">
            <a:extLst>
              <a:ext uri="{FF2B5EF4-FFF2-40B4-BE49-F238E27FC236}">
                <a16:creationId xmlns:a16="http://schemas.microsoft.com/office/drawing/2014/main" id="{7FA409B0-88AE-4ACD-9A64-B4FEDE4D1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300" y="4037013"/>
            <a:ext cx="106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 FFE nativ</a:t>
            </a:r>
          </a:p>
        </p:txBody>
      </p:sp>
      <p:sp>
        <p:nvSpPr>
          <p:cNvPr id="62479" name="TextovéPole 8">
            <a:extLst>
              <a:ext uri="{FF2B5EF4-FFF2-40B4-BE49-F238E27FC236}">
                <a16:creationId xmlns:a16="http://schemas.microsoft.com/office/drawing/2014/main" id="{CF89D89C-FAE0-46AE-B0A4-ADD74EAA1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525" y="6469063"/>
            <a:ext cx="6048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 k.l.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sah 2">
            <a:extLst>
              <a:ext uri="{FF2B5EF4-FFF2-40B4-BE49-F238E27FC236}">
                <a16:creationId xmlns:a16="http://schemas.microsoft.com/office/drawing/2014/main" id="{D4262CD7-CECA-4061-B6E6-D137C7D986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0063" y="1428750"/>
            <a:ext cx="7456487" cy="1000125"/>
          </a:xfrm>
        </p:spPr>
        <p:txBody>
          <a:bodyPr/>
          <a:lstStyle/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Intraaxiální</a:t>
            </a:r>
          </a:p>
          <a:p>
            <a:pPr marL="493713" indent="-457200" eaLnBrk="1" hangingPunct="1"/>
            <a:r>
              <a:rPr lang="cs-CZ" altLang="cs-CZ" sz="16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Extraaxiální: </a:t>
            </a:r>
            <a:r>
              <a:rPr lang="cs-CZ" altLang="cs-CZ" sz="160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meningeom, schwannom ..</a:t>
            </a:r>
          </a:p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Intraventrikulární</a:t>
            </a:r>
          </a:p>
        </p:txBody>
      </p:sp>
      <p:sp>
        <p:nvSpPr>
          <p:cNvPr id="64515" name="Nadpis 1">
            <a:extLst>
              <a:ext uri="{FF2B5EF4-FFF2-40B4-BE49-F238E27FC236}">
                <a16:creationId xmlns:a16="http://schemas.microsoft.com/office/drawing/2014/main" id="{07AF4E6A-DB5A-48D9-BA1C-7661454B1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4929188" cy="1000125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Mozkové tumory</a:t>
            </a:r>
          </a:p>
        </p:txBody>
      </p:sp>
      <p:sp>
        <p:nvSpPr>
          <p:cNvPr id="64516" name="TextovéPole 4">
            <a:extLst>
              <a:ext uri="{FF2B5EF4-FFF2-40B4-BE49-F238E27FC236}">
                <a16:creationId xmlns:a16="http://schemas.microsoft.com/office/drawing/2014/main" id="{FC1FA707-EE8E-40ED-9F9F-ABA3EC653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70613"/>
            <a:ext cx="1119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</a:t>
            </a:r>
          </a:p>
        </p:txBody>
      </p:sp>
      <p:pic>
        <p:nvPicPr>
          <p:cNvPr id="64517" name="Obrázek 1">
            <a:extLst>
              <a:ext uri="{FF2B5EF4-FFF2-40B4-BE49-F238E27FC236}">
                <a16:creationId xmlns:a16="http://schemas.microsoft.com/office/drawing/2014/main" id="{7EE027A2-A7CB-49BB-81F6-DD3C600FC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3809" r="7166" b="1839"/>
          <a:stretch>
            <a:fillRect/>
          </a:stretch>
        </p:blipFill>
        <p:spPr bwMode="auto">
          <a:xfrm>
            <a:off x="741363" y="2489200"/>
            <a:ext cx="2789237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ovéPole 8">
            <a:extLst>
              <a:ext uri="{FF2B5EF4-FFF2-40B4-BE49-F238E27FC236}">
                <a16:creationId xmlns:a16="http://schemas.microsoft.com/office/drawing/2014/main" id="{3F14F873-0909-4092-AE13-79EA09B7F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8" y="5781675"/>
            <a:ext cx="4079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 </a:t>
            </a:r>
          </a:p>
        </p:txBody>
      </p:sp>
      <p:pic>
        <p:nvPicPr>
          <p:cNvPr id="64519" name="Obrázek 7">
            <a:extLst>
              <a:ext uri="{FF2B5EF4-FFF2-40B4-BE49-F238E27FC236}">
                <a16:creationId xmlns:a16="http://schemas.microsoft.com/office/drawing/2014/main" id="{A221C6E9-1F1B-4062-81CA-1CA9799FD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43"/>
          <a:stretch>
            <a:fillRect/>
          </a:stretch>
        </p:blipFill>
        <p:spPr bwMode="auto">
          <a:xfrm>
            <a:off x="6775450" y="1863725"/>
            <a:ext cx="2160588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Obrázek 2">
            <a:extLst>
              <a:ext uri="{FF2B5EF4-FFF2-40B4-BE49-F238E27FC236}">
                <a16:creationId xmlns:a16="http://schemas.microsoft.com/office/drawing/2014/main" id="{285CF703-7C9E-4547-AA15-78E2B281E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1" r="2505" b="3284"/>
          <a:stretch>
            <a:fillRect/>
          </a:stretch>
        </p:blipFill>
        <p:spPr bwMode="auto">
          <a:xfrm>
            <a:off x="4573588" y="1885950"/>
            <a:ext cx="22066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TextovéPole 8">
            <a:extLst>
              <a:ext uri="{FF2B5EF4-FFF2-40B4-BE49-F238E27FC236}">
                <a16:creationId xmlns:a16="http://schemas.microsoft.com/office/drawing/2014/main" id="{98F17BBC-D360-4C24-B108-9A4020F0E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1597025"/>
            <a:ext cx="1066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 FFE nativ</a:t>
            </a:r>
          </a:p>
        </p:txBody>
      </p:sp>
      <p:sp>
        <p:nvSpPr>
          <p:cNvPr id="64522" name="TextovéPole 8">
            <a:extLst>
              <a:ext uri="{FF2B5EF4-FFF2-40B4-BE49-F238E27FC236}">
                <a16:creationId xmlns:a16="http://schemas.microsoft.com/office/drawing/2014/main" id="{8634D277-CD94-48FE-ADD0-F00EA82B4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288" y="1597025"/>
            <a:ext cx="6048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 k.l.</a:t>
            </a:r>
          </a:p>
        </p:txBody>
      </p:sp>
      <p:pic>
        <p:nvPicPr>
          <p:cNvPr id="64523" name="Obrázek 3">
            <a:extLst>
              <a:ext uri="{FF2B5EF4-FFF2-40B4-BE49-F238E27FC236}">
                <a16:creationId xmlns:a16="http://schemas.microsoft.com/office/drawing/2014/main" id="{032E791C-BF59-4A84-A600-F815E1875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 t="5096" r="3763" b="16676"/>
          <a:stretch>
            <a:fillRect/>
          </a:stretch>
        </p:blipFill>
        <p:spPr bwMode="auto">
          <a:xfrm>
            <a:off x="6153150" y="4292600"/>
            <a:ext cx="27828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Obrázek 4">
            <a:extLst>
              <a:ext uri="{FF2B5EF4-FFF2-40B4-BE49-F238E27FC236}">
                <a16:creationId xmlns:a16="http://schemas.microsoft.com/office/drawing/2014/main" id="{86EF0583-0A9C-4158-BC34-24B3302EC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t="4829" r="7100" b="13054"/>
          <a:stretch>
            <a:fillRect/>
          </a:stretch>
        </p:blipFill>
        <p:spPr bwMode="auto">
          <a:xfrm>
            <a:off x="3886200" y="4351338"/>
            <a:ext cx="230187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C099C2EE-4C4D-4B0C-A7ED-296438422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2805113"/>
            <a:ext cx="5305425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FB01D09D-EB15-47DE-B73B-63A77507DC96}"/>
              </a:ext>
            </a:extLst>
          </p:cNvPr>
          <p:cNvSpPr txBox="1">
            <a:spLocks/>
          </p:cNvSpPr>
          <p:nvPr/>
        </p:nvSpPr>
        <p:spPr bwMode="auto">
          <a:xfrm>
            <a:off x="6732588" y="2276475"/>
            <a:ext cx="1943100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i="0" u="none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12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Prenatální UZ vyšetření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DAD110C-3AB5-4B9D-96C0-0CCDC10DC014}"/>
              </a:ext>
            </a:extLst>
          </p:cNvPr>
          <p:cNvSpPr txBox="1">
            <a:spLocks noChangeArrowheads="1"/>
          </p:cNvSpPr>
          <p:nvPr/>
        </p:nvSpPr>
        <p:spPr>
          <a:xfrm>
            <a:off x="673100" y="25241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6000" kern="0" dirty="0">
                <a:solidFill>
                  <a:srgbClr val="FFFF00"/>
                </a:solidFill>
                <a:latin typeface="Arial" panose="020B0604020202020204" pitchFamily="34" charset="0"/>
              </a:rPr>
              <a:t>Ultrasonografie</a:t>
            </a:r>
          </a:p>
        </p:txBody>
      </p:sp>
      <p:pic>
        <p:nvPicPr>
          <p:cNvPr id="8197" name="Picture 2">
            <a:extLst>
              <a:ext uri="{FF2B5EF4-FFF2-40B4-BE49-F238E27FC236}">
                <a16:creationId xmlns:a16="http://schemas.microsoft.com/office/drawing/2014/main" id="{B4AC07E2-9F4D-47B5-A183-056F6C422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r="8144"/>
          <a:stretch>
            <a:fillRect/>
          </a:stretch>
        </p:blipFill>
        <p:spPr bwMode="auto">
          <a:xfrm>
            <a:off x="539750" y="1636713"/>
            <a:ext cx="3240088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sah 2">
            <a:extLst>
              <a:ext uri="{FF2B5EF4-FFF2-40B4-BE49-F238E27FC236}">
                <a16:creationId xmlns:a16="http://schemas.microsoft.com/office/drawing/2014/main" id="{032F289F-1264-4A77-B0D2-A6ACDD21A0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0063" y="1428750"/>
            <a:ext cx="7456487" cy="1000125"/>
          </a:xfrm>
        </p:spPr>
        <p:txBody>
          <a:bodyPr/>
          <a:lstStyle/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Intraaxiální</a:t>
            </a:r>
          </a:p>
          <a:p>
            <a:pPr marL="493713" indent="-457200" eaLnBrk="1" hangingPunct="1"/>
            <a:r>
              <a:rPr lang="cs-CZ" altLang="cs-CZ" sz="16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Extraaxiální: </a:t>
            </a:r>
            <a:r>
              <a:rPr lang="cs-CZ" altLang="cs-CZ" sz="160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meningeom, schwannom ..</a:t>
            </a:r>
          </a:p>
          <a:p>
            <a:pPr marL="493713" indent="-457200" eaLnBrk="1" hangingPunct="1"/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Intraventrikulární</a:t>
            </a:r>
          </a:p>
        </p:txBody>
      </p:sp>
      <p:sp>
        <p:nvSpPr>
          <p:cNvPr id="66563" name="Nadpis 1">
            <a:extLst>
              <a:ext uri="{FF2B5EF4-FFF2-40B4-BE49-F238E27FC236}">
                <a16:creationId xmlns:a16="http://schemas.microsoft.com/office/drawing/2014/main" id="{CE66B13B-643F-452F-A899-0374783F4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4929188" cy="1000125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Mozkové tumory</a:t>
            </a:r>
          </a:p>
        </p:txBody>
      </p:sp>
      <p:sp>
        <p:nvSpPr>
          <p:cNvPr id="66564" name="TextovéPole 4">
            <a:extLst>
              <a:ext uri="{FF2B5EF4-FFF2-40B4-BE49-F238E27FC236}">
                <a16:creationId xmlns:a16="http://schemas.microsoft.com/office/drawing/2014/main" id="{66D18A09-FA43-4693-8B35-D401DBBA5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6092825"/>
            <a:ext cx="1169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Schwannom</a:t>
            </a:r>
          </a:p>
        </p:txBody>
      </p:sp>
      <p:pic>
        <p:nvPicPr>
          <p:cNvPr id="66565" name="Obrázek 1">
            <a:extLst>
              <a:ext uri="{FF2B5EF4-FFF2-40B4-BE49-F238E27FC236}">
                <a16:creationId xmlns:a16="http://schemas.microsoft.com/office/drawing/2014/main" id="{3C7F3DB1-0064-48B0-9285-02411014A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t="6870" r="10146" b="4961"/>
          <a:stretch>
            <a:fillRect/>
          </a:stretch>
        </p:blipFill>
        <p:spPr bwMode="auto">
          <a:xfrm>
            <a:off x="500063" y="2597150"/>
            <a:ext cx="2814637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ovéPole 8">
            <a:extLst>
              <a:ext uri="{FF2B5EF4-FFF2-40B4-BE49-F238E27FC236}">
                <a16:creationId xmlns:a16="http://schemas.microsoft.com/office/drawing/2014/main" id="{6E254256-D4A4-4661-9A1C-AA194ED8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5630863"/>
            <a:ext cx="920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 DRIVE </a:t>
            </a:r>
          </a:p>
        </p:txBody>
      </p:sp>
      <p:pic>
        <p:nvPicPr>
          <p:cNvPr id="66567" name="Obrázek 2">
            <a:extLst>
              <a:ext uri="{FF2B5EF4-FFF2-40B4-BE49-F238E27FC236}">
                <a16:creationId xmlns:a16="http://schemas.microsoft.com/office/drawing/2014/main" id="{AE9D02C7-5405-4BA6-B1E3-372A8DEA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9" t="6270" r="1447" b="2837"/>
          <a:stretch>
            <a:fillRect/>
          </a:stretch>
        </p:blipFill>
        <p:spPr bwMode="auto">
          <a:xfrm>
            <a:off x="6297613" y="2481263"/>
            <a:ext cx="2570162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Obrázek 7">
            <a:extLst>
              <a:ext uri="{FF2B5EF4-FFF2-40B4-BE49-F238E27FC236}">
                <a16:creationId xmlns:a16="http://schemas.microsoft.com/office/drawing/2014/main" id="{363B435C-393D-4101-8D3C-A45A3D655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60"/>
          <a:stretch>
            <a:fillRect/>
          </a:stretch>
        </p:blipFill>
        <p:spPr bwMode="auto">
          <a:xfrm>
            <a:off x="3894138" y="2481263"/>
            <a:ext cx="240665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TextovéPole 8">
            <a:extLst>
              <a:ext uri="{FF2B5EF4-FFF2-40B4-BE49-F238E27FC236}">
                <a16:creationId xmlns:a16="http://schemas.microsoft.com/office/drawing/2014/main" id="{7309E4CB-BD1C-47E7-BA4D-9EECA9AB0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338" y="5330825"/>
            <a:ext cx="730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 nativ</a:t>
            </a:r>
          </a:p>
        </p:txBody>
      </p:sp>
      <p:sp>
        <p:nvSpPr>
          <p:cNvPr id="66570" name="TextovéPole 8">
            <a:extLst>
              <a:ext uri="{FF2B5EF4-FFF2-40B4-BE49-F238E27FC236}">
                <a16:creationId xmlns:a16="http://schemas.microsoft.com/office/drawing/2014/main" id="{88D8A5F8-4E34-479C-9821-9C2FC44C3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275" y="5353050"/>
            <a:ext cx="6048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 k.l.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039359E4-1D28-4A79-BE4C-A24154C30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428750"/>
            <a:ext cx="7456487" cy="1000125"/>
          </a:xfrm>
        </p:spPr>
        <p:txBody>
          <a:bodyPr>
            <a:normAutofit fontScale="925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Intraaxiální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Extraaxiální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60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Intraventrikulární</a:t>
            </a:r>
            <a:r>
              <a:rPr lang="cs-CZ" sz="16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6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ependymom</a:t>
            </a:r>
            <a:r>
              <a:rPr lang="cs-CZ" sz="16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papilom </a:t>
            </a:r>
            <a:r>
              <a:rPr lang="cs-CZ" sz="16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chorioidálního</a:t>
            </a:r>
            <a:r>
              <a:rPr lang="cs-CZ" sz="16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plexu, centrální </a:t>
            </a:r>
            <a:r>
              <a:rPr lang="cs-CZ" sz="16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neurocytom</a:t>
            </a:r>
            <a:r>
              <a:rPr lang="cs-CZ" sz="16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68611" name="Nadpis 1">
            <a:extLst>
              <a:ext uri="{FF2B5EF4-FFF2-40B4-BE49-F238E27FC236}">
                <a16:creationId xmlns:a16="http://schemas.microsoft.com/office/drawing/2014/main" id="{F11651B0-E0C6-413D-92E3-ADB69C0AE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4929188" cy="1000125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Mozkové tumory</a:t>
            </a:r>
          </a:p>
        </p:txBody>
      </p:sp>
      <p:sp>
        <p:nvSpPr>
          <p:cNvPr id="68612" name="TextovéPole 4">
            <a:extLst>
              <a:ext uri="{FF2B5EF4-FFF2-40B4-BE49-F238E27FC236}">
                <a16:creationId xmlns:a16="http://schemas.microsoft.com/office/drawing/2014/main" id="{51EBB112-2356-4CC1-81BB-3E67B13E3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22975"/>
            <a:ext cx="1895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Centrální neurocytom</a:t>
            </a:r>
          </a:p>
        </p:txBody>
      </p:sp>
      <p:pic>
        <p:nvPicPr>
          <p:cNvPr id="68613" name="Picture 2">
            <a:extLst>
              <a:ext uri="{FF2B5EF4-FFF2-40B4-BE49-F238E27FC236}">
                <a16:creationId xmlns:a16="http://schemas.microsoft.com/office/drawing/2014/main" id="{8519B72F-E553-41BC-8832-81F6691C7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170238"/>
            <a:ext cx="21097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3">
            <a:extLst>
              <a:ext uri="{FF2B5EF4-FFF2-40B4-BE49-F238E27FC236}">
                <a16:creationId xmlns:a16="http://schemas.microsoft.com/office/drawing/2014/main" id="{196EF2EF-DE48-447A-BA6E-0F118626E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1925"/>
            <a:ext cx="2543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4">
            <a:extLst>
              <a:ext uri="{FF2B5EF4-FFF2-40B4-BE49-F238E27FC236}">
                <a16:creationId xmlns:a16="http://schemas.microsoft.com/office/drawing/2014/main" id="{9BF1ABF4-716B-442E-838B-C84662E94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2701925"/>
            <a:ext cx="3554412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TextovéPole 8">
            <a:extLst>
              <a:ext uri="{FF2B5EF4-FFF2-40B4-BE49-F238E27FC236}">
                <a16:creationId xmlns:a16="http://schemas.microsoft.com/office/drawing/2014/main" id="{20BBA34D-AD98-4D90-93C7-CBDF904FB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5459413"/>
            <a:ext cx="3444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T2</a:t>
            </a:r>
          </a:p>
        </p:txBody>
      </p:sp>
      <p:sp>
        <p:nvSpPr>
          <p:cNvPr id="68617" name="TextovéPole 9">
            <a:extLst>
              <a:ext uri="{FF2B5EF4-FFF2-40B4-BE49-F238E27FC236}">
                <a16:creationId xmlns:a16="http://schemas.microsoft.com/office/drawing/2014/main" id="{E194ECED-992C-4952-822E-ADF89151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025" y="2719388"/>
            <a:ext cx="5032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T1 KL</a:t>
            </a:r>
          </a:p>
        </p:txBody>
      </p:sp>
      <p:sp>
        <p:nvSpPr>
          <p:cNvPr id="68618" name="TextovéPole 10">
            <a:extLst>
              <a:ext uri="{FF2B5EF4-FFF2-40B4-BE49-F238E27FC236}">
                <a16:creationId xmlns:a16="http://schemas.microsoft.com/office/drawing/2014/main" id="{F43EA9AB-8290-4D95-A54C-12E1CD47B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1863" y="3170238"/>
            <a:ext cx="3381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CT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>
            <a:extLst>
              <a:ext uri="{FF2B5EF4-FFF2-40B4-BE49-F238E27FC236}">
                <a16:creationId xmlns:a16="http://schemas.microsoft.com/office/drawing/2014/main" id="{F3530FA8-AB45-4AFA-AB67-C488936F8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14313"/>
            <a:ext cx="45720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Záněty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9B00B6-F2B0-4603-8E34-7A4F4E5EF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888" y="1484313"/>
            <a:ext cx="6629400" cy="1500187"/>
          </a:xfrm>
        </p:spPr>
        <p:txBody>
          <a:bodyPr>
            <a:normAutofit fontScale="70000" lnSpcReduction="2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Absces: </a:t>
            </a:r>
            <a:r>
              <a:rPr 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hlavní indikace </a:t>
            </a:r>
            <a:r>
              <a:rPr lang="cs-CZ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neurozobrazení</a:t>
            </a:r>
            <a:endParaRPr lang="cs-CZ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Cerebritis</a:t>
            </a:r>
            <a:endParaRPr lang="cs-CZ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Ventrikulitis</a:t>
            </a:r>
            <a:endParaRPr lang="cs-CZ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Empyém</a:t>
            </a:r>
          </a:p>
        </p:txBody>
      </p:sp>
      <p:sp>
        <p:nvSpPr>
          <p:cNvPr id="70660" name="TextovéPole 5">
            <a:extLst>
              <a:ext uri="{FF2B5EF4-FFF2-40B4-BE49-F238E27FC236}">
                <a16:creationId xmlns:a16="http://schemas.microsoft.com/office/drawing/2014/main" id="{5342AF9A-9248-429D-B1C2-C5738E673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6308725"/>
            <a:ext cx="773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Absces</a:t>
            </a:r>
          </a:p>
        </p:txBody>
      </p:sp>
      <p:pic>
        <p:nvPicPr>
          <p:cNvPr id="70661" name="Obrázek 1">
            <a:extLst>
              <a:ext uri="{FF2B5EF4-FFF2-40B4-BE49-F238E27FC236}">
                <a16:creationId xmlns:a16="http://schemas.microsoft.com/office/drawing/2014/main" id="{0D1240A6-4B85-4262-B6A8-EC7D9CE68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r="1775" b="2142"/>
          <a:stretch>
            <a:fillRect/>
          </a:stretch>
        </p:blipFill>
        <p:spPr bwMode="auto">
          <a:xfrm>
            <a:off x="250825" y="3033713"/>
            <a:ext cx="25923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ovéPole 8">
            <a:extLst>
              <a:ext uri="{FF2B5EF4-FFF2-40B4-BE49-F238E27FC236}">
                <a16:creationId xmlns:a16="http://schemas.microsoft.com/office/drawing/2014/main" id="{DCCC0B91-DBC9-4256-B736-A8E2EF47A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638" y="5900738"/>
            <a:ext cx="406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 </a:t>
            </a:r>
          </a:p>
        </p:txBody>
      </p:sp>
      <p:pic>
        <p:nvPicPr>
          <p:cNvPr id="70663" name="Obrázek 3">
            <a:extLst>
              <a:ext uri="{FF2B5EF4-FFF2-40B4-BE49-F238E27FC236}">
                <a16:creationId xmlns:a16="http://schemas.microsoft.com/office/drawing/2014/main" id="{91993CB4-D425-4E39-865C-5B4479399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5" t="17458" r="1068" b="9201"/>
          <a:stretch>
            <a:fillRect/>
          </a:stretch>
        </p:blipFill>
        <p:spPr bwMode="auto">
          <a:xfrm>
            <a:off x="3560763" y="4421188"/>
            <a:ext cx="1731962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Obrázek 7">
            <a:extLst>
              <a:ext uri="{FF2B5EF4-FFF2-40B4-BE49-F238E27FC236}">
                <a16:creationId xmlns:a16="http://schemas.microsoft.com/office/drawing/2014/main" id="{147FD562-DBD8-4F1E-BEF3-E68C91318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4" t="23866" r="47169" b="10564"/>
          <a:stretch>
            <a:fillRect/>
          </a:stretch>
        </p:blipFill>
        <p:spPr bwMode="auto">
          <a:xfrm>
            <a:off x="4402138" y="2649538"/>
            <a:ext cx="1687512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Obrázek 8">
            <a:extLst>
              <a:ext uri="{FF2B5EF4-FFF2-40B4-BE49-F238E27FC236}">
                <a16:creationId xmlns:a16="http://schemas.microsoft.com/office/drawing/2014/main" id="{DFE0A33B-0EEA-4376-B870-F3B5DCEC4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24722" r="77132" b="7803"/>
          <a:stretch>
            <a:fillRect/>
          </a:stretch>
        </p:blipFill>
        <p:spPr bwMode="auto">
          <a:xfrm>
            <a:off x="2860675" y="2630488"/>
            <a:ext cx="1568450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6" name="TextovéPole 8">
            <a:extLst>
              <a:ext uri="{FF2B5EF4-FFF2-40B4-BE49-F238E27FC236}">
                <a16:creationId xmlns:a16="http://schemas.microsoft.com/office/drawing/2014/main" id="{0C50255E-B3EF-4AA5-BCB6-A5AEDA679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4137025"/>
            <a:ext cx="484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</a:t>
            </a:r>
          </a:p>
        </p:txBody>
      </p:sp>
      <p:sp>
        <p:nvSpPr>
          <p:cNvPr id="70667" name="TextovéPole 8">
            <a:extLst>
              <a:ext uri="{FF2B5EF4-FFF2-40B4-BE49-F238E27FC236}">
                <a16:creationId xmlns:a16="http://schemas.microsoft.com/office/drawing/2014/main" id="{2D8A55BD-BD1B-49E0-A266-D6132CD84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138" y="6324600"/>
            <a:ext cx="509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</a:p>
        </p:txBody>
      </p:sp>
      <p:pic>
        <p:nvPicPr>
          <p:cNvPr id="70668" name="Obrázek 4">
            <a:extLst>
              <a:ext uri="{FF2B5EF4-FFF2-40B4-BE49-F238E27FC236}">
                <a16:creationId xmlns:a16="http://schemas.microsoft.com/office/drawing/2014/main" id="{529A4CFB-46BD-4EF8-AF08-E6C55BCB9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0" r="845" b="3154"/>
          <a:stretch>
            <a:fillRect/>
          </a:stretch>
        </p:blipFill>
        <p:spPr bwMode="auto">
          <a:xfrm>
            <a:off x="6359525" y="3984625"/>
            <a:ext cx="2239963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Obrázek 12">
            <a:extLst>
              <a:ext uri="{FF2B5EF4-FFF2-40B4-BE49-F238E27FC236}">
                <a16:creationId xmlns:a16="http://schemas.microsoft.com/office/drawing/2014/main" id="{624DF30B-18F9-4680-9517-3D279AA020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84" b="1859"/>
          <a:stretch>
            <a:fillRect/>
          </a:stretch>
        </p:blipFill>
        <p:spPr bwMode="auto">
          <a:xfrm>
            <a:off x="6348413" y="1196975"/>
            <a:ext cx="2262187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0" name="TextovéPole 13">
            <a:extLst>
              <a:ext uri="{FF2B5EF4-FFF2-40B4-BE49-F238E27FC236}">
                <a16:creationId xmlns:a16="http://schemas.microsoft.com/office/drawing/2014/main" id="{F25EEBD8-AB2F-4C29-96C1-DA19742EC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588" y="3727450"/>
            <a:ext cx="7318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 nativ</a:t>
            </a:r>
          </a:p>
        </p:txBody>
      </p:sp>
      <p:sp>
        <p:nvSpPr>
          <p:cNvPr id="70671" name="TextovéPole 14">
            <a:extLst>
              <a:ext uri="{FF2B5EF4-FFF2-40B4-BE49-F238E27FC236}">
                <a16:creationId xmlns:a16="http://schemas.microsoft.com/office/drawing/2014/main" id="{ED3A6220-61E9-44A3-9F75-18E610300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588" y="6453188"/>
            <a:ext cx="6048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 k.l.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sah 2">
            <a:extLst>
              <a:ext uri="{FF2B5EF4-FFF2-40B4-BE49-F238E27FC236}">
                <a16:creationId xmlns:a16="http://schemas.microsoft.com/office/drawing/2014/main" id="{DFE11546-9B98-4E89-998D-BF245996F9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5108575"/>
            <a:ext cx="3059113" cy="428625"/>
          </a:xfrm>
        </p:spPr>
        <p:txBody>
          <a:bodyPr/>
          <a:lstStyle/>
          <a:p>
            <a:pPr marL="36513" indent="0" eaLnBrk="1" hangingPunct="1">
              <a:buFontTx/>
              <a:buNone/>
            </a:pPr>
            <a:r>
              <a:rPr lang="cs-CZ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Toxoplazmová encefalitida</a:t>
            </a:r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C9F50849-C072-457E-AB2D-0AFD5FE1F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19431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>
            <a:extLst>
              <a:ext uri="{FF2B5EF4-FFF2-40B4-BE49-F238E27FC236}">
                <a16:creationId xmlns:a16="http://schemas.microsoft.com/office/drawing/2014/main" id="{B866899E-BE48-4FCB-9607-FFA12279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4054475"/>
            <a:ext cx="271621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6">
            <a:extLst>
              <a:ext uri="{FF2B5EF4-FFF2-40B4-BE49-F238E27FC236}">
                <a16:creationId xmlns:a16="http://schemas.microsoft.com/office/drawing/2014/main" id="{C0274C67-46E4-40C8-90FA-2722A909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4141788"/>
            <a:ext cx="197802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7">
            <a:extLst>
              <a:ext uri="{FF2B5EF4-FFF2-40B4-BE49-F238E27FC236}">
                <a16:creationId xmlns:a16="http://schemas.microsoft.com/office/drawing/2014/main" id="{E651BD07-8ACD-4126-AB99-95E00C6F9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1819275"/>
            <a:ext cx="195421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289E6E7-9543-451A-A39B-1F6C3F42BE44}"/>
              </a:ext>
            </a:extLst>
          </p:cNvPr>
          <p:cNvSpPr txBox="1"/>
          <p:nvPr/>
        </p:nvSpPr>
        <p:spPr>
          <a:xfrm>
            <a:off x="7545388" y="1438275"/>
            <a:ext cx="9620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i="1" dirty="0">
                <a:solidFill>
                  <a:schemeClr val="tx2"/>
                </a:solidFill>
                <a:latin typeface="+mn-lt"/>
              </a:rPr>
              <a:t>Za 3 týdny</a:t>
            </a:r>
          </a:p>
        </p:txBody>
      </p:sp>
      <p:sp>
        <p:nvSpPr>
          <p:cNvPr id="72712" name="Nadpis 1">
            <a:extLst>
              <a:ext uri="{FF2B5EF4-FFF2-40B4-BE49-F238E27FC236}">
                <a16:creationId xmlns:a16="http://schemas.microsoft.com/office/drawing/2014/main" id="{5F595722-57E8-40F8-B37E-CF86202FD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75" y="214313"/>
            <a:ext cx="4572000" cy="1143000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FFFF00"/>
                </a:solidFill>
                <a:latin typeface="Arial" panose="020B0604020202020204" pitchFamily="34" charset="0"/>
              </a:rPr>
              <a:t>Záněty</a:t>
            </a:r>
          </a:p>
        </p:txBody>
      </p:sp>
      <p:pic>
        <p:nvPicPr>
          <p:cNvPr id="72713" name="Picture 3">
            <a:extLst>
              <a:ext uri="{FF2B5EF4-FFF2-40B4-BE49-F238E27FC236}">
                <a16:creationId xmlns:a16="http://schemas.microsoft.com/office/drawing/2014/main" id="{5AE314CA-9B18-42A1-A474-ECDD81E12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773238"/>
            <a:ext cx="250190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4" name="TextovéPole 10">
            <a:extLst>
              <a:ext uri="{FF2B5EF4-FFF2-40B4-BE49-F238E27FC236}">
                <a16:creationId xmlns:a16="http://schemas.microsoft.com/office/drawing/2014/main" id="{75E279A8-DD54-45D6-AB49-FF71653D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30388"/>
            <a:ext cx="5048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CT</a:t>
            </a:r>
          </a:p>
        </p:txBody>
      </p:sp>
      <p:sp>
        <p:nvSpPr>
          <p:cNvPr id="72715" name="TextovéPole 11">
            <a:extLst>
              <a:ext uri="{FF2B5EF4-FFF2-40B4-BE49-F238E27FC236}">
                <a16:creationId xmlns:a16="http://schemas.microsoft.com/office/drawing/2014/main" id="{8EB59937-EEB9-4507-8113-3E7843930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0" y="1778000"/>
            <a:ext cx="5032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T2</a:t>
            </a:r>
          </a:p>
        </p:txBody>
      </p:sp>
      <p:sp>
        <p:nvSpPr>
          <p:cNvPr id="72716" name="TextovéPole 13">
            <a:extLst>
              <a:ext uri="{FF2B5EF4-FFF2-40B4-BE49-F238E27FC236}">
                <a16:creationId xmlns:a16="http://schemas.microsoft.com/office/drawing/2014/main" id="{BADF59FE-23F7-4538-8AF3-2AF84057C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013" y="4087813"/>
            <a:ext cx="5032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T1 KL</a:t>
            </a:r>
          </a:p>
        </p:txBody>
      </p:sp>
      <p:sp>
        <p:nvSpPr>
          <p:cNvPr id="72717" name="TextovéPole 14">
            <a:extLst>
              <a:ext uri="{FF2B5EF4-FFF2-40B4-BE49-F238E27FC236}">
                <a16:creationId xmlns:a16="http://schemas.microsoft.com/office/drawing/2014/main" id="{B9AF8B96-DA40-4924-851E-9DBA43705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150" y="1841500"/>
            <a:ext cx="5032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CT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>
            <a:extLst>
              <a:ext uri="{FF2B5EF4-FFF2-40B4-BE49-F238E27FC236}">
                <a16:creationId xmlns:a16="http://schemas.microsoft.com/office/drawing/2014/main" id="{5900D4C2-E3A1-4828-B173-5EEB229D6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400050"/>
            <a:ext cx="7531100" cy="1143000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Roztroušená skleróza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7F33F688-BD9D-4E31-9960-0FD862A69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700213"/>
            <a:ext cx="7602538" cy="1800225"/>
          </a:xfrm>
        </p:spPr>
        <p:txBody>
          <a:bodyPr>
            <a:normAutofit fontScale="77500" lnSpcReduction="2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Zobrazení T2 (FLAIR) </a:t>
            </a:r>
            <a:r>
              <a:rPr lang="cs-CZ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hyperintenzních</a:t>
            </a: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ložisek </a:t>
            </a:r>
            <a:r>
              <a:rPr 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bílé (ev. i šedé) hmotě mozku a míchy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je zásadní součást diagnostického algoritmu</a:t>
            </a:r>
          </a:p>
          <a:p>
            <a:pPr marL="493776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Hodnocení podle </a:t>
            </a:r>
            <a:r>
              <a:rPr lang="cs-CZ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McDonaldových</a:t>
            </a: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kritérií </a:t>
            </a:r>
            <a:r>
              <a:rPr lang="cs-CZ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(počet a lokalizace ložisek)</a:t>
            </a:r>
          </a:p>
        </p:txBody>
      </p:sp>
      <p:pic>
        <p:nvPicPr>
          <p:cNvPr id="74756" name="Picture 2">
            <a:extLst>
              <a:ext uri="{FF2B5EF4-FFF2-40B4-BE49-F238E27FC236}">
                <a16:creationId xmlns:a16="http://schemas.microsoft.com/office/drawing/2014/main" id="{13648FBC-2237-4D42-A062-F211952A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71900"/>
            <a:ext cx="2833687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3">
            <a:extLst>
              <a:ext uri="{FF2B5EF4-FFF2-40B4-BE49-F238E27FC236}">
                <a16:creationId xmlns:a16="http://schemas.microsoft.com/office/drawing/2014/main" id="{4835665F-6C8E-474D-A80B-397317560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43300"/>
            <a:ext cx="2033588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ovéPole 13">
            <a:extLst>
              <a:ext uri="{FF2B5EF4-FFF2-40B4-BE49-F238E27FC236}">
                <a16:creationId xmlns:a16="http://schemas.microsoft.com/office/drawing/2014/main" id="{D976F4F9-16D6-4E8E-AABD-F8C6D3394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3771900"/>
            <a:ext cx="8731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FLAIR sag.</a:t>
            </a:r>
          </a:p>
        </p:txBody>
      </p:sp>
      <p:sp>
        <p:nvSpPr>
          <p:cNvPr id="74759" name="TextovéPole 13">
            <a:extLst>
              <a:ext uri="{FF2B5EF4-FFF2-40B4-BE49-F238E27FC236}">
                <a16:creationId xmlns:a16="http://schemas.microsoft.com/office/drawing/2014/main" id="{96116663-7AF6-4C47-84DC-88C49E9E9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975" y="6113463"/>
            <a:ext cx="8731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 i="1"/>
              <a:t>STIR sag.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81E5E626-ABEC-4D12-8A41-F4734809A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312738"/>
            <a:ext cx="7167563" cy="884237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Mozková ischemie</a:t>
            </a:r>
          </a:p>
        </p:txBody>
      </p:sp>
      <p:sp>
        <p:nvSpPr>
          <p:cNvPr id="76803" name="Zástupný symbol pro obsah 2">
            <a:extLst>
              <a:ext uri="{FF2B5EF4-FFF2-40B4-BE49-F238E27FC236}">
                <a16:creationId xmlns:a16="http://schemas.microsoft.com/office/drawing/2014/main" id="{193A0873-E9BC-4C2D-84E1-E30526E760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7688" y="1557338"/>
            <a:ext cx="8105775" cy="2303462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Detekce </a:t>
            </a:r>
            <a:r>
              <a:rPr lang="cs-CZ" altLang="cs-CZ" sz="24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čerstvých ischemických změn </a:t>
            </a:r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mozku (již od prvních minut od vzniku iktu) – restrikce difuze v obraze DWI</a:t>
            </a:r>
          </a:p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Lepší zobrazení ischemických změn v zadní jámě lební</a:t>
            </a:r>
          </a:p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Obvykle není indikováno v akutní fázi iktu (horší dostupnost, dlouhé vyšetření → </a:t>
            </a:r>
            <a:r>
              <a:rPr lang="cs-CZ" altLang="cs-CZ" sz="24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</a:t>
            </a:r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93713" indent="-457200" eaLnBrk="1" hangingPunct="1"/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13" indent="-457200" eaLnBrk="1" hangingPunct="1"/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4875" lvl="1" indent="-457200" eaLnBrk="1" hangingPunct="1"/>
            <a:endParaRPr lang="cs-CZ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804" name="Picture 5">
            <a:extLst>
              <a:ext uri="{FF2B5EF4-FFF2-40B4-BE49-F238E27FC236}">
                <a16:creationId xmlns:a16="http://schemas.microsoft.com/office/drawing/2014/main" id="{63596CA5-18ED-465B-A668-27BB0305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3803650"/>
            <a:ext cx="23812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">
            <a:extLst>
              <a:ext uri="{FF2B5EF4-FFF2-40B4-BE49-F238E27FC236}">
                <a16:creationId xmlns:a16="http://schemas.microsoft.com/office/drawing/2014/main" id="{23426748-F784-4D77-8B2C-BC13052A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3984625"/>
            <a:ext cx="20716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>
            <a:extLst>
              <a:ext uri="{FF2B5EF4-FFF2-40B4-BE49-F238E27FC236}">
                <a16:creationId xmlns:a16="http://schemas.microsoft.com/office/drawing/2014/main" id="{40A911E6-629A-4AFA-A387-66DFEC773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3803650"/>
            <a:ext cx="23241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1">
            <a:extLst>
              <a:ext uri="{FF2B5EF4-FFF2-40B4-BE49-F238E27FC236}">
                <a16:creationId xmlns:a16="http://schemas.microsoft.com/office/drawing/2014/main" id="{B98BF65C-DE74-4C17-B367-2B5C11BC4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025" y="6027738"/>
            <a:ext cx="877888" cy="2619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DWI B1000</a:t>
            </a:r>
          </a:p>
        </p:txBody>
      </p:sp>
      <p:sp>
        <p:nvSpPr>
          <p:cNvPr id="15" name="TextovéPole 12">
            <a:extLst>
              <a:ext uri="{FF2B5EF4-FFF2-40B4-BE49-F238E27FC236}">
                <a16:creationId xmlns:a16="http://schemas.microsoft.com/office/drawing/2014/main" id="{942BE7DC-EF30-4506-80B6-B8F6213D3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6046788"/>
            <a:ext cx="484188" cy="2619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ADC</a:t>
            </a:r>
          </a:p>
        </p:txBody>
      </p:sp>
      <p:sp>
        <p:nvSpPr>
          <p:cNvPr id="16" name="TextovéPole 13">
            <a:extLst>
              <a:ext uri="{FF2B5EF4-FFF2-40B4-BE49-F238E27FC236}">
                <a16:creationId xmlns:a16="http://schemas.microsoft.com/office/drawing/2014/main" id="{1DFD5B9E-D18E-4C00-8ABF-F5970A02F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5889625"/>
            <a:ext cx="365125" cy="261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CT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4B7B4871-E573-447C-BD82-CA7D32C2571E}"/>
              </a:ext>
            </a:extLst>
          </p:cNvPr>
          <p:cNvSpPr txBox="1">
            <a:spLocks/>
          </p:cNvSpPr>
          <p:nvPr/>
        </p:nvSpPr>
        <p:spPr bwMode="auto">
          <a:xfrm>
            <a:off x="611188" y="6345238"/>
            <a:ext cx="5329237" cy="266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576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1400" i="1" kern="0" dirty="0">
                <a:latin typeface="Arial" panose="020B0604020202020204" pitchFamily="34" charset="0"/>
                <a:cs typeface="Arial" panose="020B0604020202020204" pitchFamily="34" charset="0"/>
              </a:rPr>
              <a:t>Čerstvá ischémie v povodí a. </a:t>
            </a:r>
            <a:r>
              <a:rPr lang="cs-CZ" sz="1400" i="1" kern="0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sz="1400" i="1" kern="0" dirty="0">
                <a:latin typeface="Arial" panose="020B0604020202020204" pitchFamily="34" charset="0"/>
                <a:cs typeface="Arial" panose="020B0604020202020204" pitchFamily="34" charset="0"/>
              </a:rPr>
              <a:t> media vpravo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>
            <a:extLst>
              <a:ext uri="{FF2B5EF4-FFF2-40B4-BE49-F238E27FC236}">
                <a16:creationId xmlns:a16="http://schemas.microsoft.com/office/drawing/2014/main" id="{EDD58096-07D2-4E66-8DE7-B77720626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860800"/>
            <a:ext cx="2687637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Nadpis 1">
            <a:extLst>
              <a:ext uri="{FF2B5EF4-FFF2-40B4-BE49-F238E27FC236}">
                <a16:creationId xmlns:a16="http://schemas.microsoft.com/office/drawing/2014/main" id="{978FDB7E-A74F-45AC-BDB2-02E8920FBC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Trombóza žilních splavů</a:t>
            </a:r>
          </a:p>
        </p:txBody>
      </p:sp>
      <p:pic>
        <p:nvPicPr>
          <p:cNvPr id="78852" name="Picture 4">
            <a:extLst>
              <a:ext uri="{FF2B5EF4-FFF2-40B4-BE49-F238E27FC236}">
                <a16:creationId xmlns:a16="http://schemas.microsoft.com/office/drawing/2014/main" id="{AD7A56F5-2C15-4432-A862-27CAEE66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554163"/>
            <a:ext cx="257175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Zástupný symbol pro obsah 2">
            <a:extLst>
              <a:ext uri="{FF2B5EF4-FFF2-40B4-BE49-F238E27FC236}">
                <a16:creationId xmlns:a16="http://schemas.microsoft.com/office/drawing/2014/main" id="{93466621-3044-43C2-B7F5-CB25D8BDF6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7688" y="1557338"/>
            <a:ext cx="4095750" cy="4464050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Venózní MR angiografie </a:t>
            </a:r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metoda volby pro zobrazení nitrolebních žilních splavů</a:t>
            </a:r>
          </a:p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Nativní i kontrastní techniky MR zobrazení</a:t>
            </a:r>
          </a:p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Alternativně lze použít kontrastní CT zobrazení (defekty náplně ve splavech)</a:t>
            </a:r>
            <a:endParaRPr lang="cs-CZ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11">
            <a:extLst>
              <a:ext uri="{FF2B5EF4-FFF2-40B4-BE49-F238E27FC236}">
                <a16:creationId xmlns:a16="http://schemas.microsoft.com/office/drawing/2014/main" id="{3F3F4F0A-98B3-42C0-987D-0793C6274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1562100"/>
            <a:ext cx="661988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T2 trans.</a:t>
            </a:r>
          </a:p>
        </p:txBody>
      </p:sp>
      <p:sp>
        <p:nvSpPr>
          <p:cNvPr id="7" name="TextovéPole 11">
            <a:extLst>
              <a:ext uri="{FF2B5EF4-FFF2-40B4-BE49-F238E27FC236}">
                <a16:creationId xmlns:a16="http://schemas.microsoft.com/office/drawing/2014/main" id="{3E7BA42F-3366-4DA2-89B4-967D9EC0C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238" y="6249988"/>
            <a:ext cx="88265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Ven. MRAG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>
            <a:extLst>
              <a:ext uri="{FF2B5EF4-FFF2-40B4-BE49-F238E27FC236}">
                <a16:creationId xmlns:a16="http://schemas.microsoft.com/office/drawing/2014/main" id="{E8E1BD83-7C6A-4BFC-AFF7-074383FD2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312738"/>
            <a:ext cx="7167563" cy="884237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Trauma - DAP</a:t>
            </a:r>
          </a:p>
        </p:txBody>
      </p:sp>
      <p:sp>
        <p:nvSpPr>
          <p:cNvPr id="80899" name="Zástupný symbol pro obsah 2">
            <a:extLst>
              <a:ext uri="{FF2B5EF4-FFF2-40B4-BE49-F238E27FC236}">
                <a16:creationId xmlns:a16="http://schemas.microsoft.com/office/drawing/2014/main" id="{CBC525FF-14E3-486E-8FA0-8816B43931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7688" y="1557338"/>
            <a:ext cx="8105775" cy="2087562"/>
          </a:xfrm>
        </p:spPr>
        <p:txBody>
          <a:bodyPr/>
          <a:lstStyle/>
          <a:p>
            <a:pPr marL="493713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Difuzní axonální poranění (DAP) – traumatické poškození bílé hmoty mozku na podkladě střižných sil (zejm. při rotaci a deceleraci)</a:t>
            </a:r>
          </a:p>
          <a:p>
            <a:pPr marL="493713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Mnohočetné mikrohemoragie na rozhraní bílé a šedé hmoty, v oblasti kalózního tělesa nebo mozkového kmene</a:t>
            </a:r>
          </a:p>
          <a:p>
            <a:pPr marL="493713" indent="-457200" eaLnBrk="1" hangingPunct="1"/>
            <a:r>
              <a:rPr lang="cs-CZ" altLang="cs-CZ" sz="20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Citlivá detekce na některých MR sekvencích (T2*, SWI) </a:t>
            </a:r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susceptibilní artefakty. MR - metoda volby, CT málo senzitivní</a:t>
            </a:r>
          </a:p>
          <a:p>
            <a:pPr marL="493713" indent="-457200" eaLnBrk="1" hangingPunct="1"/>
            <a:endParaRPr lang="cs-CZ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4875" lvl="1" indent="-457200" eaLnBrk="1" hangingPunct="1"/>
            <a:endParaRPr lang="cs-CZ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CAACB7F6-3E45-4D90-84CB-0BCCBF950005}"/>
              </a:ext>
            </a:extLst>
          </p:cNvPr>
          <p:cNvSpPr txBox="1">
            <a:spLocks/>
          </p:cNvSpPr>
          <p:nvPr/>
        </p:nvSpPr>
        <p:spPr bwMode="auto">
          <a:xfrm>
            <a:off x="6781800" y="4068763"/>
            <a:ext cx="1871663" cy="15208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576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1200" i="1" kern="0" dirty="0">
                <a:latin typeface="Arial" panose="020B0604020202020204" pitchFamily="34" charset="0"/>
                <a:cs typeface="Arial" panose="020B0604020202020204" pitchFamily="34" charset="0"/>
              </a:rPr>
              <a:t>Obraz DAP v obraze T2 FFE (T2*): mnohočetné </a:t>
            </a:r>
            <a:r>
              <a:rPr lang="cs-CZ" sz="1200" i="1" kern="0" dirty="0" err="1">
                <a:latin typeface="Arial" panose="020B0604020202020204" pitchFamily="34" charset="0"/>
                <a:cs typeface="Arial" panose="020B0604020202020204" pitchFamily="34" charset="0"/>
              </a:rPr>
              <a:t>mikrohemoragie</a:t>
            </a:r>
            <a:r>
              <a:rPr lang="cs-CZ" sz="1200" i="1" kern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200" i="1" kern="0" dirty="0" err="1">
                <a:latin typeface="Arial" panose="020B0604020202020204" pitchFamily="34" charset="0"/>
                <a:cs typeface="Arial" panose="020B0604020202020204" pitchFamily="34" charset="0"/>
              </a:rPr>
              <a:t>hypointenzity</a:t>
            </a:r>
            <a:r>
              <a:rPr lang="cs-CZ" sz="1200" i="1" kern="0" dirty="0">
                <a:latin typeface="Arial" panose="020B0604020202020204" pitchFamily="34" charset="0"/>
                <a:cs typeface="Arial" panose="020B0604020202020204" pitchFamily="34" charset="0"/>
              </a:rPr>
              <a:t>) zejm. v obou čelních lalocích, v </a:t>
            </a:r>
            <a:r>
              <a:rPr lang="cs-CZ" sz="1200" i="1" kern="0" dirty="0" err="1">
                <a:latin typeface="Arial" panose="020B0604020202020204" pitchFamily="34" charset="0"/>
                <a:cs typeface="Arial" panose="020B0604020202020204" pitchFamily="34" charset="0"/>
              </a:rPr>
              <a:t>obl</a:t>
            </a:r>
            <a:r>
              <a:rPr lang="cs-CZ" sz="1200" i="1" kern="0" dirty="0">
                <a:latin typeface="Arial" panose="020B0604020202020204" pitchFamily="34" charset="0"/>
                <a:cs typeface="Arial" panose="020B0604020202020204" pitchFamily="34" charset="0"/>
              </a:rPr>
              <a:t>. kalózního tělesa a  basálních ganglií vlevo</a:t>
            </a:r>
          </a:p>
        </p:txBody>
      </p:sp>
      <p:pic>
        <p:nvPicPr>
          <p:cNvPr id="80901" name="Obrázek 1">
            <a:extLst>
              <a:ext uri="{FF2B5EF4-FFF2-40B4-BE49-F238E27FC236}">
                <a16:creationId xmlns:a16="http://schemas.microsoft.com/office/drawing/2014/main" id="{0E6A101F-1682-43BB-BC51-CB862CC57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190658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Obrázek 2">
            <a:extLst>
              <a:ext uri="{FF2B5EF4-FFF2-40B4-BE49-F238E27FC236}">
                <a16:creationId xmlns:a16="http://schemas.microsoft.com/office/drawing/2014/main" id="{D2104974-28F4-4F74-BEE2-4A064255A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005263"/>
            <a:ext cx="179863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Obrázek 3">
            <a:extLst>
              <a:ext uri="{FF2B5EF4-FFF2-40B4-BE49-F238E27FC236}">
                <a16:creationId xmlns:a16="http://schemas.microsoft.com/office/drawing/2014/main" id="{70D359E2-D1DD-4B6D-8E55-6F84150D7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4005263"/>
            <a:ext cx="18430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>
            <a:extLst>
              <a:ext uri="{FF2B5EF4-FFF2-40B4-BE49-F238E27FC236}">
                <a16:creationId xmlns:a16="http://schemas.microsoft.com/office/drawing/2014/main" id="{CD106E57-30A6-46AD-85F0-329678AE31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degenerativní změny</a:t>
            </a:r>
          </a:p>
        </p:txBody>
      </p:sp>
      <p:sp>
        <p:nvSpPr>
          <p:cNvPr id="82947" name="Zástupný symbol pro obsah 2">
            <a:extLst>
              <a:ext uri="{FF2B5EF4-FFF2-40B4-BE49-F238E27FC236}">
                <a16:creationId xmlns:a16="http://schemas.microsoft.com/office/drawing/2014/main" id="{6B0FB69C-B7C0-4046-BA18-A440DB3376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7688" y="1557338"/>
            <a:ext cx="7769225" cy="4464050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- metoda volby </a:t>
            </a:r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zobrazení degenerativního onemocnění páteře</a:t>
            </a:r>
          </a:p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Možnost zobrazení dlouhých segmentů páteře v sag. rovině</a:t>
            </a:r>
          </a:p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Vysoký tkáňový kontrast → detailní zobrazení skeletu (zejm. abnormalit kostní dřeně), plotének, vazů a nervových struktur</a:t>
            </a:r>
          </a:p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 není indikováno</a:t>
            </a:r>
          </a:p>
          <a:p>
            <a:pPr marL="493713" indent="-457200" eaLnBrk="1" hangingPunct="1"/>
            <a:r>
              <a:rPr lang="cs-CZ" altLang="cs-CZ" sz="240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Morfologické abnormality</a:t>
            </a:r>
          </a:p>
          <a:p>
            <a:pPr marL="893763" lvl="1" indent="-457200" eaLnBrk="1" hangingPunct="1"/>
            <a:r>
              <a:rPr lang="cs-CZ" altLang="cs-CZ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Degenerace plotének – chondróza (osteochondróza)</a:t>
            </a:r>
          </a:p>
          <a:p>
            <a:pPr marL="893763" lvl="1" indent="-457200" eaLnBrk="1" hangingPunct="1"/>
            <a:r>
              <a:rPr lang="cs-CZ" altLang="cs-CZ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Výhřezy plotének, stenóza páteřního kanálu – komprese míchy či kořenů</a:t>
            </a:r>
          </a:p>
          <a:p>
            <a:pPr marL="893763" lvl="1" indent="-457200" eaLnBrk="1" hangingPunct="1"/>
            <a:r>
              <a:rPr lang="cs-CZ" altLang="cs-CZ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Zúžení neuroforamin (spondylartróza)</a:t>
            </a:r>
          </a:p>
          <a:p>
            <a:pPr marL="893763" lvl="1" indent="-457200" eaLnBrk="1" hangingPunct="1"/>
            <a:r>
              <a:rPr lang="cs-CZ" altLang="cs-CZ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Posuny obratlů..</a:t>
            </a:r>
            <a:endParaRPr lang="cs-CZ" altLang="cs-CZ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>
            <a:extLst>
              <a:ext uri="{FF2B5EF4-FFF2-40B4-BE49-F238E27FC236}">
                <a16:creationId xmlns:a16="http://schemas.microsoft.com/office/drawing/2014/main" id="{C50DC57A-5481-45B8-8CC8-36DB0A54C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degenerativní změny</a:t>
            </a:r>
          </a:p>
        </p:txBody>
      </p:sp>
      <p:sp>
        <p:nvSpPr>
          <p:cNvPr id="84995" name="Zástupný symbol pro obsah 2">
            <a:extLst>
              <a:ext uri="{FF2B5EF4-FFF2-40B4-BE49-F238E27FC236}">
                <a16:creationId xmlns:a16="http://schemas.microsoft.com/office/drawing/2014/main" id="{9966BC2D-ACF5-4BDA-8F19-C327642C60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7688" y="1557338"/>
            <a:ext cx="7264400" cy="2087562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Degenerace disku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snížení obsahu vody - snížení T2 signálu („black disk“)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trhliny anulus fibrosus – koncentrické, transvezální nebo radiální (prekursor hernie)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posuny plotének</a:t>
            </a:r>
          </a:p>
        </p:txBody>
      </p:sp>
      <p:pic>
        <p:nvPicPr>
          <p:cNvPr id="84996" name="Picture 2">
            <a:extLst>
              <a:ext uri="{FF2B5EF4-FFF2-40B4-BE49-F238E27FC236}">
                <a16:creationId xmlns:a16="http://schemas.microsoft.com/office/drawing/2014/main" id="{64E353EF-E4A6-44A7-830A-50B6F20D5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41663"/>
            <a:ext cx="2663825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4">
            <a:extLst>
              <a:ext uri="{FF2B5EF4-FFF2-40B4-BE49-F238E27FC236}">
                <a16:creationId xmlns:a16="http://schemas.microsoft.com/office/drawing/2014/main" id="{DA9C99E5-23E3-4392-9D22-CF1464B0E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73488"/>
            <a:ext cx="29527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11">
            <a:extLst>
              <a:ext uri="{FF2B5EF4-FFF2-40B4-BE49-F238E27FC236}">
                <a16:creationId xmlns:a16="http://schemas.microsoft.com/office/drawing/2014/main" id="{BD540D59-3E06-4071-AC2E-B95A668DA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8" y="3773488"/>
            <a:ext cx="661987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T2 trans.</a:t>
            </a:r>
          </a:p>
        </p:txBody>
      </p:sp>
      <p:sp>
        <p:nvSpPr>
          <p:cNvPr id="7" name="TextovéPole 11">
            <a:extLst>
              <a:ext uri="{FF2B5EF4-FFF2-40B4-BE49-F238E27FC236}">
                <a16:creationId xmlns:a16="http://schemas.microsoft.com/office/drawing/2014/main" id="{ECD2C36F-08E5-4DBF-8FBA-A38BBE9CF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3141663"/>
            <a:ext cx="581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T2 </a:t>
            </a:r>
            <a:r>
              <a:rPr lang="cs-CZ" altLang="cs-CZ" sz="1050" dirty="0" err="1"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F2C87B4-A446-44AB-B213-733732672885}"/>
              </a:ext>
            </a:extLst>
          </p:cNvPr>
          <p:cNvSpPr txBox="1">
            <a:spLocks/>
          </p:cNvSpPr>
          <p:nvPr/>
        </p:nvSpPr>
        <p:spPr bwMode="auto">
          <a:xfrm>
            <a:off x="1187450" y="6380163"/>
            <a:ext cx="6697663" cy="2889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576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1100" i="1" kern="0" dirty="0" err="1">
                <a:latin typeface="Arial" panose="020B0604020202020204" pitchFamily="34" charset="0"/>
                <a:cs typeface="Arial" panose="020B0604020202020204" pitchFamily="34" charset="0"/>
              </a:rPr>
              <a:t>Chondróza</a:t>
            </a:r>
            <a:r>
              <a:rPr lang="cs-CZ" sz="1100" i="1" kern="0" dirty="0">
                <a:latin typeface="Arial" panose="020B0604020202020204" pitchFamily="34" charset="0"/>
                <a:cs typeface="Arial" panose="020B0604020202020204" pitchFamily="34" charset="0"/>
              </a:rPr>
              <a:t> plotének L4-S1, drobná trhlina v dorzální části </a:t>
            </a:r>
            <a:r>
              <a:rPr lang="cs-CZ" sz="1100" i="1" kern="0" dirty="0" err="1">
                <a:latin typeface="Arial" panose="020B0604020202020204" pitchFamily="34" charset="0"/>
                <a:cs typeface="Arial" panose="020B0604020202020204" pitchFamily="34" charset="0"/>
              </a:rPr>
              <a:t>anulárního</a:t>
            </a:r>
            <a:r>
              <a:rPr lang="cs-CZ" sz="1100" i="1" kern="0" dirty="0">
                <a:latin typeface="Arial" panose="020B0604020202020204" pitchFamily="34" charset="0"/>
                <a:cs typeface="Arial" panose="020B0604020202020204" pitchFamily="34" charset="0"/>
              </a:rPr>
              <a:t> prstence ploténky L4/5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982E0F74-A8CA-4FA2-A2A4-47FC5B0D8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8280400" cy="278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18D634-8AA1-4BF3-B957-CA56F89E7C91}"/>
              </a:ext>
            </a:extLst>
          </p:cNvPr>
          <p:cNvSpPr txBox="1">
            <a:spLocks/>
          </p:cNvSpPr>
          <p:nvPr/>
        </p:nvSpPr>
        <p:spPr bwMode="auto">
          <a:xfrm>
            <a:off x="6227763" y="5157788"/>
            <a:ext cx="2592387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i="0" u="none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12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 zobrazení mozku novorozence</a:t>
            </a:r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1C661450-A46F-40A4-9E23-EA02D0FFDF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2524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6000">
                <a:solidFill>
                  <a:srgbClr val="FFFF00"/>
                </a:solidFill>
                <a:latin typeface="Arial" panose="020B0604020202020204" pitchFamily="34" charset="0"/>
              </a:rPr>
              <a:t>Ultrasonografie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>
            <a:extLst>
              <a:ext uri="{FF2B5EF4-FFF2-40B4-BE49-F238E27FC236}">
                <a16:creationId xmlns:a16="http://schemas.microsoft.com/office/drawing/2014/main" id="{3FA4CD4C-E6A9-48DF-BD54-E9AE47B57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degenerativní změny</a:t>
            </a:r>
          </a:p>
        </p:txBody>
      </p:sp>
      <p:sp>
        <p:nvSpPr>
          <p:cNvPr id="87043" name="Zástupný symbol pro obsah 2">
            <a:extLst>
              <a:ext uri="{FF2B5EF4-FFF2-40B4-BE49-F238E27FC236}">
                <a16:creationId xmlns:a16="http://schemas.microsoft.com/office/drawing/2014/main" id="{212CDD87-8CBC-47DD-BE4C-1E9EE6F7FA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7688" y="1557338"/>
            <a:ext cx="7264400" cy="1223962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Hernie disku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ruptura anulus fibrosus, vycestování materiálu disku do epidurálního prostoru</a:t>
            </a:r>
          </a:p>
        </p:txBody>
      </p:sp>
      <p:pic>
        <p:nvPicPr>
          <p:cNvPr id="87044" name="Picture 2">
            <a:extLst>
              <a:ext uri="{FF2B5EF4-FFF2-40B4-BE49-F238E27FC236}">
                <a16:creationId xmlns:a16="http://schemas.microsoft.com/office/drawing/2014/main" id="{0D6E5610-FDBD-47B2-A581-333EFB7A9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211296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3">
            <a:extLst>
              <a:ext uri="{FF2B5EF4-FFF2-40B4-BE49-F238E27FC236}">
                <a16:creationId xmlns:a16="http://schemas.microsoft.com/office/drawing/2014/main" id="{F5048348-8EC8-4E26-84DF-7872D6920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068638"/>
            <a:ext cx="20494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4">
            <a:extLst>
              <a:ext uri="{FF2B5EF4-FFF2-40B4-BE49-F238E27FC236}">
                <a16:creationId xmlns:a16="http://schemas.microsoft.com/office/drawing/2014/main" id="{C97693D2-988F-4BB9-A4DD-431AACD60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068638"/>
            <a:ext cx="211296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5">
            <a:extLst>
              <a:ext uri="{FF2B5EF4-FFF2-40B4-BE49-F238E27FC236}">
                <a16:creationId xmlns:a16="http://schemas.microsoft.com/office/drawing/2014/main" id="{6D044273-2C0B-4111-9337-27814138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508500"/>
            <a:ext cx="20447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ovéPole 14">
            <a:extLst>
              <a:ext uri="{FF2B5EF4-FFF2-40B4-BE49-F238E27FC236}">
                <a16:creationId xmlns:a16="http://schemas.microsoft.com/office/drawing/2014/main" id="{5C695EB0-39E2-4595-810D-10D4EDB60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38438"/>
            <a:ext cx="1592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 Narrow" panose="020B0606020202030204" pitchFamily="34" charset="0"/>
              </a:rPr>
              <a:t>Preforaminální hernie</a:t>
            </a:r>
          </a:p>
        </p:txBody>
      </p:sp>
      <p:sp>
        <p:nvSpPr>
          <p:cNvPr id="87049" name="TextovéPole 15">
            <a:extLst>
              <a:ext uri="{FF2B5EF4-FFF2-40B4-BE49-F238E27FC236}">
                <a16:creationId xmlns:a16="http://schemas.microsoft.com/office/drawing/2014/main" id="{39C0F6F5-F197-4851-91EB-0DBA3A789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13" y="2720975"/>
            <a:ext cx="1600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 Narrow" panose="020B0606020202030204" pitchFamily="34" charset="0"/>
              </a:rPr>
              <a:t>Objemná med. hernie</a:t>
            </a:r>
          </a:p>
        </p:txBody>
      </p:sp>
      <p:sp>
        <p:nvSpPr>
          <p:cNvPr id="13" name="TextovéPole 11">
            <a:extLst>
              <a:ext uri="{FF2B5EF4-FFF2-40B4-BE49-F238E27FC236}">
                <a16:creationId xmlns:a16="http://schemas.microsoft.com/office/drawing/2014/main" id="{99C4E949-87F6-4E40-A18D-1A7D9DA35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0" y="4911725"/>
            <a:ext cx="66357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T2 trans.</a:t>
            </a:r>
          </a:p>
        </p:txBody>
      </p:sp>
      <p:sp>
        <p:nvSpPr>
          <p:cNvPr id="14" name="TextovéPole 11">
            <a:extLst>
              <a:ext uri="{FF2B5EF4-FFF2-40B4-BE49-F238E27FC236}">
                <a16:creationId xmlns:a16="http://schemas.microsoft.com/office/drawing/2014/main" id="{CB5E5B6B-58A1-490B-A8F8-F11CC2807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25" y="6321425"/>
            <a:ext cx="581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T2 </a:t>
            </a:r>
            <a:r>
              <a:rPr lang="cs-CZ" altLang="cs-CZ" sz="1050" dirty="0" err="1"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ovéPole 11">
            <a:extLst>
              <a:ext uri="{FF2B5EF4-FFF2-40B4-BE49-F238E27FC236}">
                <a16:creationId xmlns:a16="http://schemas.microsoft.com/office/drawing/2014/main" id="{3720FD7E-D867-40BA-9C2A-CFA220529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363" y="6288088"/>
            <a:ext cx="581025" cy="2524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T2 </a:t>
            </a:r>
            <a:r>
              <a:rPr lang="cs-CZ" altLang="cs-CZ" sz="1050" dirty="0" err="1"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>
            <a:extLst>
              <a:ext uri="{FF2B5EF4-FFF2-40B4-BE49-F238E27FC236}">
                <a16:creationId xmlns:a16="http://schemas.microsoft.com/office/drawing/2014/main" id="{289A80E0-9CBE-48AE-921E-DAD7DE449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degenerativní změny</a:t>
            </a:r>
          </a:p>
        </p:txBody>
      </p:sp>
      <p:sp>
        <p:nvSpPr>
          <p:cNvPr id="89091" name="Zástupný symbol pro obsah 2">
            <a:extLst>
              <a:ext uri="{FF2B5EF4-FFF2-40B4-BE49-F238E27FC236}">
                <a16:creationId xmlns:a16="http://schemas.microsoft.com/office/drawing/2014/main" id="{8DA4F9B8-07D1-4D73-B94B-878E7AA903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7688" y="1484313"/>
            <a:ext cx="7553325" cy="1223962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Cervikální spondylogenní myelopatie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Komprese míchy při degenerativní stenóze páteřního kanálu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Zvýšení T2 signálu míchy v pokročilém stádiu (myelopatie)</a:t>
            </a:r>
          </a:p>
        </p:txBody>
      </p:sp>
      <p:pic>
        <p:nvPicPr>
          <p:cNvPr id="89092" name="Picture 2">
            <a:extLst>
              <a:ext uri="{FF2B5EF4-FFF2-40B4-BE49-F238E27FC236}">
                <a16:creationId xmlns:a16="http://schemas.microsoft.com/office/drawing/2014/main" id="{6E023863-A212-4E01-90E3-0D17A33C0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897188"/>
            <a:ext cx="2808288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3">
            <a:extLst>
              <a:ext uri="{FF2B5EF4-FFF2-40B4-BE49-F238E27FC236}">
                <a16:creationId xmlns:a16="http://schemas.microsoft.com/office/drawing/2014/main" id="{F34574C3-78CD-4601-8CC7-D4311DE24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97188"/>
            <a:ext cx="2878138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ovéPole 5">
            <a:extLst>
              <a:ext uri="{FF2B5EF4-FFF2-40B4-BE49-F238E27FC236}">
                <a16:creationId xmlns:a16="http://schemas.microsoft.com/office/drawing/2014/main" id="{EB5ABBF7-57EC-4A94-B28D-A7169EDD4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661025"/>
            <a:ext cx="1797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 Narrow" panose="020B0606020202030204" pitchFamily="34" charset="0"/>
              </a:rPr>
              <a:t>Hernie disku, myelopatie</a:t>
            </a:r>
          </a:p>
        </p:txBody>
      </p:sp>
      <p:sp>
        <p:nvSpPr>
          <p:cNvPr id="19" name="TextovéPole 11">
            <a:extLst>
              <a:ext uri="{FF2B5EF4-FFF2-40B4-BE49-F238E27FC236}">
                <a16:creationId xmlns:a16="http://schemas.microsoft.com/office/drawing/2014/main" id="{4465B036-B93B-4D65-A79E-82665308D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852738"/>
            <a:ext cx="581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T2 </a:t>
            </a:r>
            <a:r>
              <a:rPr lang="cs-CZ" altLang="cs-CZ" sz="1050" dirty="0" err="1"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ovéPole 11">
            <a:extLst>
              <a:ext uri="{FF2B5EF4-FFF2-40B4-BE49-F238E27FC236}">
                <a16:creationId xmlns:a16="http://schemas.microsoft.com/office/drawing/2014/main" id="{4263A567-0B14-4B96-B0F2-7819CB805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488" y="2916238"/>
            <a:ext cx="661987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T2 trans.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>
            <a:extLst>
              <a:ext uri="{FF2B5EF4-FFF2-40B4-BE49-F238E27FC236}">
                <a16:creationId xmlns:a16="http://schemas.microsoft.com/office/drawing/2014/main" id="{E6BD4B35-E823-4170-90CC-37CC7545B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trauma</a:t>
            </a:r>
          </a:p>
        </p:txBody>
      </p:sp>
      <p:sp>
        <p:nvSpPr>
          <p:cNvPr id="91139" name="Zástupný symbol pro obsah 2">
            <a:extLst>
              <a:ext uri="{FF2B5EF4-FFF2-40B4-BE49-F238E27FC236}">
                <a16:creationId xmlns:a16="http://schemas.microsoft.com/office/drawing/2014/main" id="{94C4F70C-667E-45C5-AD59-8A84A54CFD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7688" y="1662113"/>
            <a:ext cx="4745037" cy="4897437"/>
          </a:xfrm>
        </p:spPr>
        <p:txBody>
          <a:bodyPr/>
          <a:lstStyle/>
          <a:p>
            <a:pPr marL="493713" indent="-457200" eaLnBrk="1" hangingPunct="1"/>
            <a:r>
              <a:rPr lang="cs-CZ" altLang="cs-CZ" sz="28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Diskoligamentózní poranění</a:t>
            </a:r>
          </a:p>
          <a:p>
            <a:pPr marL="893763" lvl="1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průkaz ruptury ligament, posuny obratlů</a:t>
            </a:r>
          </a:p>
          <a:p>
            <a:pPr marL="893763" lvl="1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poranění disku – traumatická herniace, komprese míchy</a:t>
            </a:r>
          </a:p>
          <a:p>
            <a:pPr marL="893763" lvl="1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epidurální hematom</a:t>
            </a:r>
          </a:p>
          <a:p>
            <a:pPr marL="893763" lvl="1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indikace MR</a:t>
            </a:r>
          </a:p>
          <a:p>
            <a:pPr marL="1293813" lvl="2" indent="-457200" eaLnBrk="1" hangingPunct="1"/>
            <a:r>
              <a:rPr lang="cs-CZ" altLang="cs-CZ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podezření z RTG / CT</a:t>
            </a:r>
          </a:p>
          <a:p>
            <a:pPr marL="1293813" lvl="2" indent="-457200" eaLnBrk="1" hangingPunct="1"/>
            <a:r>
              <a:rPr lang="cs-CZ" altLang="cs-CZ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klinická symptomatika, kterou nevysvětluje nález na CT</a:t>
            </a:r>
          </a:p>
        </p:txBody>
      </p:sp>
      <p:pic>
        <p:nvPicPr>
          <p:cNvPr id="91140" name="Obrázek 15">
            <a:extLst>
              <a:ext uri="{FF2B5EF4-FFF2-40B4-BE49-F238E27FC236}">
                <a16:creationId xmlns:a16="http://schemas.microsoft.com/office/drawing/2014/main" id="{9D33820B-1352-4C2A-9ECF-5203654AB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1806575"/>
            <a:ext cx="159067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Obrázek 16">
            <a:extLst>
              <a:ext uri="{FF2B5EF4-FFF2-40B4-BE49-F238E27FC236}">
                <a16:creationId xmlns:a16="http://schemas.microsoft.com/office/drawing/2014/main" id="{8D3EDC9D-C923-4115-B6B7-2ED57589D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06575"/>
            <a:ext cx="159067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1">
            <a:extLst>
              <a:ext uri="{FF2B5EF4-FFF2-40B4-BE49-F238E27FC236}">
                <a16:creationId xmlns:a16="http://schemas.microsoft.com/office/drawing/2014/main" id="{E5C1086B-1253-491D-A522-D3C0C7B57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425" y="5997575"/>
            <a:ext cx="72390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latin typeface="+mj-lt"/>
                <a:cs typeface="Arial" panose="020B0604020202020204" pitchFamily="34" charset="0"/>
              </a:rPr>
              <a:t>STIR </a:t>
            </a:r>
            <a:r>
              <a:rPr lang="cs-CZ" altLang="cs-CZ" sz="1050" dirty="0" err="1"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1143" name="TextovéPole 5">
            <a:extLst>
              <a:ext uri="{FF2B5EF4-FFF2-40B4-BE49-F238E27FC236}">
                <a16:creationId xmlns:a16="http://schemas.microsoft.com/office/drawing/2014/main" id="{7F2E3C32-0668-4702-AA53-01B379D1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6038850"/>
            <a:ext cx="2324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 Narrow" panose="020B0606020202030204" pitchFamily="34" charset="0"/>
              </a:rPr>
              <a:t>Luxace intervertebrálního kloubu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>
            <a:extLst>
              <a:ext uri="{FF2B5EF4-FFF2-40B4-BE49-F238E27FC236}">
                <a16:creationId xmlns:a16="http://schemas.microsoft.com/office/drawing/2014/main" id="{98449F32-575A-4844-B19D-3692D6FC8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trauma</a:t>
            </a:r>
          </a:p>
        </p:txBody>
      </p:sp>
      <p:sp>
        <p:nvSpPr>
          <p:cNvPr id="93187" name="Zástupný symbol pro obsah 2">
            <a:extLst>
              <a:ext uri="{FF2B5EF4-FFF2-40B4-BE49-F238E27FC236}">
                <a16:creationId xmlns:a16="http://schemas.microsoft.com/office/drawing/2014/main" id="{32A0B3D0-58A0-4E1F-9A1C-92A4B3AEDD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7688" y="1662113"/>
            <a:ext cx="4745037" cy="471487"/>
          </a:xfrm>
        </p:spPr>
        <p:txBody>
          <a:bodyPr/>
          <a:lstStyle/>
          <a:p>
            <a:pPr marL="493713" indent="-457200" eaLnBrk="1" hangingPunct="1"/>
            <a:r>
              <a:rPr lang="cs-CZ" altLang="cs-CZ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Diskoligamentózní poranění</a:t>
            </a:r>
          </a:p>
        </p:txBody>
      </p:sp>
      <p:pic>
        <p:nvPicPr>
          <p:cNvPr id="93188" name="Obrázek 6">
            <a:extLst>
              <a:ext uri="{FF2B5EF4-FFF2-40B4-BE49-F238E27FC236}">
                <a16:creationId xmlns:a16="http://schemas.microsoft.com/office/drawing/2014/main" id="{38124BF9-2717-47CD-B6F9-5B6FD4698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2378075"/>
            <a:ext cx="2149475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Obrázek 7">
            <a:extLst>
              <a:ext uri="{FF2B5EF4-FFF2-40B4-BE49-F238E27FC236}">
                <a16:creationId xmlns:a16="http://schemas.microsoft.com/office/drawing/2014/main" id="{54A3AA46-C469-43DA-8632-57E5A0B4F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4362450"/>
            <a:ext cx="2149475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Obrázek 8">
            <a:extLst>
              <a:ext uri="{FF2B5EF4-FFF2-40B4-BE49-F238E27FC236}">
                <a16:creationId xmlns:a16="http://schemas.microsoft.com/office/drawing/2014/main" id="{1486A720-260D-4AAA-A9DF-786DC78CE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2378075"/>
            <a:ext cx="2022475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1">
            <a:extLst>
              <a:ext uri="{FF2B5EF4-FFF2-40B4-BE49-F238E27FC236}">
                <a16:creationId xmlns:a16="http://schemas.microsoft.com/office/drawing/2014/main" id="{79D2F305-619D-402F-A15F-34E15EA7A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6021388"/>
            <a:ext cx="72390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STIR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ovéPole 11">
            <a:extLst>
              <a:ext uri="{FF2B5EF4-FFF2-40B4-BE49-F238E27FC236}">
                <a16:creationId xmlns:a16="http://schemas.microsoft.com/office/drawing/2014/main" id="{402590BA-B4D8-4102-B42A-CCFCAB7DF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6005513"/>
            <a:ext cx="66357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T2 trans.</a:t>
            </a:r>
          </a:p>
        </p:txBody>
      </p:sp>
      <p:pic>
        <p:nvPicPr>
          <p:cNvPr id="93193" name="Obrázek 10">
            <a:extLst>
              <a:ext uri="{FF2B5EF4-FFF2-40B4-BE49-F238E27FC236}">
                <a16:creationId xmlns:a16="http://schemas.microsoft.com/office/drawing/2014/main" id="{BD7022FD-A07D-4FA2-B6D8-7F36E5EA4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498725"/>
            <a:ext cx="236537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Obrázek 11">
            <a:extLst>
              <a:ext uri="{FF2B5EF4-FFF2-40B4-BE49-F238E27FC236}">
                <a16:creationId xmlns:a16="http://schemas.microsoft.com/office/drawing/2014/main" id="{439CA0ED-3957-4F13-8AE9-CF0270D4B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129088"/>
            <a:ext cx="236378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5" name="TextovéPole 5">
            <a:extLst>
              <a:ext uri="{FF2B5EF4-FFF2-40B4-BE49-F238E27FC236}">
                <a16:creationId xmlns:a16="http://schemas.microsoft.com/office/drawing/2014/main" id="{B2D6698D-03DA-43AC-8D6E-505CA32C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6135688"/>
            <a:ext cx="2351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 Narrow" panose="020B0606020202030204" pitchFamily="34" charset="0"/>
              </a:rPr>
              <a:t>Avulze kořenů brachiálního plexu</a:t>
            </a:r>
          </a:p>
        </p:txBody>
      </p:sp>
      <p:sp>
        <p:nvSpPr>
          <p:cNvPr id="14" name="TextovéPole 11">
            <a:extLst>
              <a:ext uri="{FF2B5EF4-FFF2-40B4-BE49-F238E27FC236}">
                <a16:creationId xmlns:a16="http://schemas.microsoft.com/office/drawing/2014/main" id="{EF5CD730-9FBF-43A6-A672-5E5B148C6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850" y="5824538"/>
            <a:ext cx="71437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STIR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cor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ovéPole 11">
            <a:extLst>
              <a:ext uri="{FF2B5EF4-FFF2-40B4-BE49-F238E27FC236}">
                <a16:creationId xmlns:a16="http://schemas.microsoft.com/office/drawing/2014/main" id="{475C1F2D-A9F5-4F51-83BF-4AEC76A6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0" y="2509838"/>
            <a:ext cx="661988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T2 trans.</a:t>
            </a:r>
          </a:p>
        </p:txBody>
      </p:sp>
      <p:sp>
        <p:nvSpPr>
          <p:cNvPr id="93198" name="TextovéPole 5">
            <a:extLst>
              <a:ext uri="{FF2B5EF4-FFF2-40B4-BE49-F238E27FC236}">
                <a16:creationId xmlns:a16="http://schemas.microsoft.com/office/drawing/2014/main" id="{2906B6B6-5DB6-43D4-B268-55F0FC587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275388"/>
            <a:ext cx="257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 Narrow" panose="020B0606020202030204" pitchFamily="34" charset="0"/>
              </a:rPr>
              <a:t>Trauma cervikokraniálního přechodu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>
            <a:extLst>
              <a:ext uri="{FF2B5EF4-FFF2-40B4-BE49-F238E27FC236}">
                <a16:creationId xmlns:a16="http://schemas.microsoft.com/office/drawing/2014/main" id="{96F0377D-BBA3-466A-B7C8-5E5916F82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nádory</a:t>
            </a:r>
          </a:p>
        </p:txBody>
      </p:sp>
      <p:sp>
        <p:nvSpPr>
          <p:cNvPr id="95235" name="Zástupný symbol pro obsah 2">
            <a:extLst>
              <a:ext uri="{FF2B5EF4-FFF2-40B4-BE49-F238E27FC236}">
                <a16:creationId xmlns:a16="http://schemas.microsoft.com/office/drawing/2014/main" id="{DECD41CC-8BD7-49C3-8DF7-630030D63F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557338"/>
            <a:ext cx="7624763" cy="4392612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je </a:t>
            </a:r>
            <a:r>
              <a:rPr lang="cs-CZ" altLang="cs-CZ" sz="24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metodou volby </a:t>
            </a:r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podezření na tumor míchy</a:t>
            </a:r>
          </a:p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Citlivá detekce ložisek či infiltrace kostní dřeně (vyšší senzitivita v porovnání s CT), zobrazení extraoseální složky tumoru (komprese neurostruktur)</a:t>
            </a:r>
          </a:p>
          <a:p>
            <a:pPr marL="493713" indent="-457200" eaLnBrk="1" hangingPunct="1"/>
            <a:r>
              <a:rPr lang="cs-CZ" altLang="cs-CZ" sz="24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Rozdělení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Extradurální – tumory skeletu – benigní / maligní, primární / sekundární (metastázy)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Intradurální extramedulární – kořeny, obaly </a:t>
            </a:r>
            <a:r>
              <a:rPr lang="cs-CZ" altLang="cs-CZ" sz="200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(schwannom, meningiom) </a:t>
            </a:r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benigní / maligní 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Intradurální intramedulární – tumory míchy </a:t>
            </a:r>
            <a:r>
              <a:rPr lang="cs-CZ" altLang="cs-CZ" sz="200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(ependymom, gliom..)</a:t>
            </a:r>
          </a:p>
          <a:p>
            <a:pPr marL="493713" indent="-457200" eaLnBrk="1" hangingPunct="1"/>
            <a:endParaRPr lang="cs-CZ" altLang="cs-CZ" sz="240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>
            <a:extLst>
              <a:ext uri="{FF2B5EF4-FFF2-40B4-BE49-F238E27FC236}">
                <a16:creationId xmlns:a16="http://schemas.microsoft.com/office/drawing/2014/main" id="{4FB54902-DE34-40C3-A063-37FF36E786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nádory</a:t>
            </a:r>
          </a:p>
        </p:txBody>
      </p:sp>
      <p:sp>
        <p:nvSpPr>
          <p:cNvPr id="97283" name="Zástupný symbol pro obsah 2">
            <a:extLst>
              <a:ext uri="{FF2B5EF4-FFF2-40B4-BE49-F238E27FC236}">
                <a16:creationId xmlns:a16="http://schemas.microsoft.com/office/drawing/2014/main" id="{B5AA0194-39F3-405E-A6E3-AC297EC936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557338"/>
            <a:ext cx="4040188" cy="1943100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Metastázy</a:t>
            </a:r>
          </a:p>
          <a:p>
            <a:pPr marL="893763" lvl="1" indent="-457200" eaLnBrk="1" hangingPunct="1"/>
            <a:r>
              <a:rPr lang="cs-CZ" altLang="cs-CZ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Nejčastější maligní tumor páteře</a:t>
            </a:r>
          </a:p>
          <a:p>
            <a:pPr marL="893763" lvl="1" indent="-457200" eaLnBrk="1" hangingPunct="1"/>
            <a:r>
              <a:rPr lang="cs-CZ" altLang="cs-CZ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Primární tumory: prso, prostata, plíce, ledviny, štítná žláza, lymfom</a:t>
            </a:r>
          </a:p>
          <a:p>
            <a:pPr marL="893763" lvl="1" indent="-457200" eaLnBrk="1" hangingPunct="1"/>
            <a:r>
              <a:rPr lang="cs-CZ" altLang="cs-CZ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Extraoseální složka může být příčinou komprese míchy</a:t>
            </a:r>
          </a:p>
          <a:p>
            <a:pPr marL="893763" lvl="1" indent="-457200" eaLnBrk="1" hangingPunct="1"/>
            <a:endParaRPr lang="cs-CZ" altLang="cs-CZ" sz="160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13" indent="-457200" eaLnBrk="1" hangingPunct="1"/>
            <a:endParaRPr lang="cs-CZ" altLang="cs-CZ" sz="240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7284" name="Picture 3">
            <a:extLst>
              <a:ext uri="{FF2B5EF4-FFF2-40B4-BE49-F238E27FC236}">
                <a16:creationId xmlns:a16="http://schemas.microsoft.com/office/drawing/2014/main" id="{795F85B7-094F-4676-B2CB-575EDB904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1" r="34042"/>
          <a:stretch>
            <a:fillRect/>
          </a:stretch>
        </p:blipFill>
        <p:spPr bwMode="auto">
          <a:xfrm>
            <a:off x="7092950" y="1825625"/>
            <a:ext cx="1360488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7285" name="Picture 4">
            <a:extLst>
              <a:ext uri="{FF2B5EF4-FFF2-40B4-BE49-F238E27FC236}">
                <a16:creationId xmlns:a16="http://schemas.microsoft.com/office/drawing/2014/main" id="{6E3EF2ED-D048-4A82-B4B8-1B62F9EA6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27660"/>
          <a:stretch>
            <a:fillRect/>
          </a:stretch>
        </p:blipFill>
        <p:spPr bwMode="auto">
          <a:xfrm>
            <a:off x="5046663" y="1825625"/>
            <a:ext cx="18764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7286" name="Picture 7">
            <a:extLst>
              <a:ext uri="{FF2B5EF4-FFF2-40B4-BE49-F238E27FC236}">
                <a16:creationId xmlns:a16="http://schemas.microsoft.com/office/drawing/2014/main" id="{7DCC7C71-157B-43EF-8384-536C77A9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14201" r="6383" b="19527"/>
          <a:stretch>
            <a:fillRect/>
          </a:stretch>
        </p:blipFill>
        <p:spPr bwMode="auto">
          <a:xfrm>
            <a:off x="1227138" y="3711575"/>
            <a:ext cx="26638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7287" name="TextovéPole 7">
            <a:extLst>
              <a:ext uri="{FF2B5EF4-FFF2-40B4-BE49-F238E27FC236}">
                <a16:creationId xmlns:a16="http://schemas.microsoft.com/office/drawing/2014/main" id="{30CE33CF-1DE2-4924-96CD-1CDBBD11F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5780088"/>
            <a:ext cx="2481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Metastáza karcinomu  plic</a:t>
            </a:r>
          </a:p>
        </p:txBody>
      </p:sp>
      <p:sp>
        <p:nvSpPr>
          <p:cNvPr id="9" name="TextovéPole 11">
            <a:extLst>
              <a:ext uri="{FF2B5EF4-FFF2-40B4-BE49-F238E27FC236}">
                <a16:creationId xmlns:a16="http://schemas.microsoft.com/office/drawing/2014/main" id="{C491C8DA-23A4-4D7E-8DAE-7B4108C10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3752850"/>
            <a:ext cx="661987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trans.</a:t>
            </a:r>
          </a:p>
        </p:txBody>
      </p:sp>
      <p:sp>
        <p:nvSpPr>
          <p:cNvPr id="10" name="TextovéPole 11">
            <a:extLst>
              <a:ext uri="{FF2B5EF4-FFF2-40B4-BE49-F238E27FC236}">
                <a16:creationId xmlns:a16="http://schemas.microsoft.com/office/drawing/2014/main" id="{9F04733B-90A1-4A1A-8FE9-D4641758B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1900238"/>
            <a:ext cx="581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T2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ovéPole 11">
            <a:extLst>
              <a:ext uri="{FF2B5EF4-FFF2-40B4-BE49-F238E27FC236}">
                <a16:creationId xmlns:a16="http://schemas.microsoft.com/office/drawing/2014/main" id="{A377F70E-AAD6-4A9B-975B-4B8821436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588" y="1825625"/>
            <a:ext cx="79375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 KL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>
            <a:extLst>
              <a:ext uri="{FF2B5EF4-FFF2-40B4-BE49-F238E27FC236}">
                <a16:creationId xmlns:a16="http://schemas.microsoft.com/office/drawing/2014/main" id="{A0BA954B-C8B9-4B2B-BAD1-EE81CA21AD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nádory</a:t>
            </a:r>
          </a:p>
        </p:txBody>
      </p:sp>
      <p:pic>
        <p:nvPicPr>
          <p:cNvPr id="99331" name="Obrázek 20">
            <a:extLst>
              <a:ext uri="{FF2B5EF4-FFF2-40B4-BE49-F238E27FC236}">
                <a16:creationId xmlns:a16="http://schemas.microsoft.com/office/drawing/2014/main" id="{657D8391-762F-45BA-88BF-0D335AC92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2013"/>
            <a:ext cx="2046287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Obrázek 21">
            <a:extLst>
              <a:ext uri="{FF2B5EF4-FFF2-40B4-BE49-F238E27FC236}">
                <a16:creationId xmlns:a16="http://schemas.microsoft.com/office/drawing/2014/main" id="{1570D658-5AA4-43F6-B7A4-4B367AB51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2139950"/>
            <a:ext cx="158273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Obrázek 22">
            <a:extLst>
              <a:ext uri="{FF2B5EF4-FFF2-40B4-BE49-F238E27FC236}">
                <a16:creationId xmlns:a16="http://schemas.microsoft.com/office/drawing/2014/main" id="{F6B7E044-8670-46EC-9BF5-0BD12DD75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2133600"/>
            <a:ext cx="1585912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Obrázek 23">
            <a:extLst>
              <a:ext uri="{FF2B5EF4-FFF2-40B4-BE49-F238E27FC236}">
                <a16:creationId xmlns:a16="http://schemas.microsoft.com/office/drawing/2014/main" id="{A59FC2BA-5E15-454A-956C-26064A117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2132013"/>
            <a:ext cx="2316162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BF907E31-6255-4572-AE07-197A39802646}"/>
              </a:ext>
            </a:extLst>
          </p:cNvPr>
          <p:cNvSpPr txBox="1"/>
          <p:nvPr/>
        </p:nvSpPr>
        <p:spPr>
          <a:xfrm>
            <a:off x="4006850" y="5770563"/>
            <a:ext cx="11366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i="1" dirty="0"/>
              <a:t>Z archivu MOÚ</a:t>
            </a:r>
          </a:p>
        </p:txBody>
      </p:sp>
      <p:sp>
        <p:nvSpPr>
          <p:cNvPr id="99336" name="TextovéPole 25">
            <a:extLst>
              <a:ext uri="{FF2B5EF4-FFF2-40B4-BE49-F238E27FC236}">
                <a16:creationId xmlns:a16="http://schemas.microsoft.com/office/drawing/2014/main" id="{7CE8C510-BD01-44A3-99A0-66AEECDA4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035675"/>
            <a:ext cx="4679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Maligní melanom – difuzní infiltrace kostní dřeně, patologická fraktura obratlového těla L3</a:t>
            </a:r>
          </a:p>
        </p:txBody>
      </p:sp>
      <p:sp>
        <p:nvSpPr>
          <p:cNvPr id="27" name="TextovéPole 11">
            <a:extLst>
              <a:ext uri="{FF2B5EF4-FFF2-40B4-BE49-F238E27FC236}">
                <a16:creationId xmlns:a16="http://schemas.microsoft.com/office/drawing/2014/main" id="{24FF3694-94C2-4B26-BFE5-291C98B06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68938"/>
            <a:ext cx="454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RTG</a:t>
            </a:r>
          </a:p>
        </p:txBody>
      </p:sp>
      <p:sp>
        <p:nvSpPr>
          <p:cNvPr id="28" name="TextovéPole 11">
            <a:extLst>
              <a:ext uri="{FF2B5EF4-FFF2-40B4-BE49-F238E27FC236}">
                <a16:creationId xmlns:a16="http://schemas.microsoft.com/office/drawing/2014/main" id="{3C9F9FF3-F23C-4E60-B8FA-785A6D0F4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363" y="6205538"/>
            <a:ext cx="581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ovéPole 11">
            <a:extLst>
              <a:ext uri="{FF2B5EF4-FFF2-40B4-BE49-F238E27FC236}">
                <a16:creationId xmlns:a16="http://schemas.microsoft.com/office/drawing/2014/main" id="{48A56E36-1BBC-4C3D-BB16-917B46E1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113" y="6189663"/>
            <a:ext cx="581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T2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9340" name="Zástupný symbol pro obsah 2">
            <a:extLst>
              <a:ext uri="{FF2B5EF4-FFF2-40B4-BE49-F238E27FC236}">
                <a16:creationId xmlns:a16="http://schemas.microsoft.com/office/drawing/2014/main" id="{3EB7ED6B-09B1-4084-A649-E38DB6426F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628775"/>
            <a:ext cx="8199438" cy="463550"/>
          </a:xfrm>
        </p:spPr>
        <p:txBody>
          <a:bodyPr/>
          <a:lstStyle/>
          <a:p>
            <a:pPr marL="493713" indent="-457200" eaLnBrk="1" hangingPunct="1"/>
            <a:r>
              <a:rPr lang="cs-CZ" altLang="cs-CZ" sz="18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Vyšší senzitivita MR </a:t>
            </a:r>
            <a:r>
              <a:rPr lang="cs-CZ" altLang="cs-CZ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detekci infiltrace kostní dřeně než RTG a CT</a:t>
            </a:r>
          </a:p>
        </p:txBody>
      </p:sp>
      <p:sp>
        <p:nvSpPr>
          <p:cNvPr id="31" name="TextovéPole 11">
            <a:extLst>
              <a:ext uri="{FF2B5EF4-FFF2-40B4-BE49-F238E27FC236}">
                <a16:creationId xmlns:a16="http://schemas.microsoft.com/office/drawing/2014/main" id="{FA72B76E-6D6F-42B3-B6C3-8D01AF347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988" y="5468938"/>
            <a:ext cx="35560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CT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>
            <a:extLst>
              <a:ext uri="{FF2B5EF4-FFF2-40B4-BE49-F238E27FC236}">
                <a16:creationId xmlns:a16="http://schemas.microsoft.com/office/drawing/2014/main" id="{FD882A5C-3B2C-4072-86F1-ADAC20CC8C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nádory</a:t>
            </a:r>
          </a:p>
        </p:txBody>
      </p:sp>
      <p:sp>
        <p:nvSpPr>
          <p:cNvPr id="101379" name="Zástupný symbol pro obsah 2">
            <a:extLst>
              <a:ext uri="{FF2B5EF4-FFF2-40B4-BE49-F238E27FC236}">
                <a16:creationId xmlns:a16="http://schemas.microsoft.com/office/drawing/2014/main" id="{A3938F75-3BD4-4037-86B6-DBBFFEA222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628775"/>
            <a:ext cx="3632200" cy="2447925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Mnohočetný myelom</a:t>
            </a:r>
          </a:p>
          <a:p>
            <a:pPr marL="893763" lvl="1" indent="-457200" eaLnBrk="1" hangingPunct="1"/>
            <a:r>
              <a:rPr lang="cs-CZ" altLang="cs-CZ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nejčastější primární kostní tumor, časté postižení osového skeletu</a:t>
            </a:r>
          </a:p>
          <a:p>
            <a:pPr marL="893763" lvl="1" indent="-457200" eaLnBrk="1" hangingPunct="1"/>
            <a:r>
              <a:rPr lang="cs-CZ" altLang="cs-CZ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Celotělové MR vyšetření skeletu</a:t>
            </a:r>
          </a:p>
          <a:p>
            <a:pPr marL="893763" lvl="1" indent="-457200" eaLnBrk="1" hangingPunct="1"/>
            <a:r>
              <a:rPr lang="cs-CZ" altLang="cs-CZ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Cílené zobrazení páteře</a:t>
            </a:r>
          </a:p>
        </p:txBody>
      </p:sp>
      <p:pic>
        <p:nvPicPr>
          <p:cNvPr id="101380" name="Picture 7">
            <a:extLst>
              <a:ext uri="{FF2B5EF4-FFF2-40B4-BE49-F238E27FC236}">
                <a16:creationId xmlns:a16="http://schemas.microsoft.com/office/drawing/2014/main" id="{2C335F02-9E29-4F35-B8ED-F63EE64E4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6"/>
          <a:stretch>
            <a:fillRect/>
          </a:stretch>
        </p:blipFill>
        <p:spPr bwMode="auto">
          <a:xfrm>
            <a:off x="7615238" y="1782763"/>
            <a:ext cx="121761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8">
            <a:extLst>
              <a:ext uri="{FF2B5EF4-FFF2-40B4-BE49-F238E27FC236}">
                <a16:creationId xmlns:a16="http://schemas.microsoft.com/office/drawing/2014/main" id="{74E56563-C646-4D00-8E20-9FD8BD77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82763"/>
            <a:ext cx="12747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5">
            <a:extLst>
              <a:ext uri="{FF2B5EF4-FFF2-40B4-BE49-F238E27FC236}">
                <a16:creationId xmlns:a16="http://schemas.microsoft.com/office/drawing/2014/main" id="{D0E8A257-F323-4DCB-B569-CE2B6E619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73238"/>
            <a:ext cx="1531938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9">
            <a:extLst>
              <a:ext uri="{FF2B5EF4-FFF2-40B4-BE49-F238E27FC236}">
                <a16:creationId xmlns:a16="http://schemas.microsoft.com/office/drawing/2014/main" id="{B5B702D8-25B8-4EFD-9839-0D3F52C3B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1"/>
          <a:stretch>
            <a:fillRect/>
          </a:stretch>
        </p:blipFill>
        <p:spPr bwMode="auto">
          <a:xfrm>
            <a:off x="4356100" y="3725863"/>
            <a:ext cx="1598613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1">
            <a:extLst>
              <a:ext uri="{FF2B5EF4-FFF2-40B4-BE49-F238E27FC236}">
                <a16:creationId xmlns:a16="http://schemas.microsoft.com/office/drawing/2014/main" id="{3183F7DE-539C-4348-A22E-A0CBD4373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946775"/>
            <a:ext cx="573088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cor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ovéPole 11">
            <a:extLst>
              <a:ext uri="{FF2B5EF4-FFF2-40B4-BE49-F238E27FC236}">
                <a16:creationId xmlns:a16="http://schemas.microsoft.com/office/drawing/2014/main" id="{F6076A1B-A44C-455D-B2E1-DBFBC721E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663" y="5949950"/>
            <a:ext cx="57150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cor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ovéPole 11">
            <a:extLst>
              <a:ext uri="{FF2B5EF4-FFF2-40B4-BE49-F238E27FC236}">
                <a16:creationId xmlns:a16="http://schemas.microsoft.com/office/drawing/2014/main" id="{01CB1EF6-B880-4BDA-841D-DCD1F0267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238" y="5949950"/>
            <a:ext cx="579437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ovéPole 11">
            <a:extLst>
              <a:ext uri="{FF2B5EF4-FFF2-40B4-BE49-F238E27FC236}">
                <a16:creationId xmlns:a16="http://schemas.microsoft.com/office/drawing/2014/main" id="{45AADFD0-5389-410F-A996-467EAF2A8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3181350"/>
            <a:ext cx="454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RTG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Nadpis 1">
            <a:extLst>
              <a:ext uri="{FF2B5EF4-FFF2-40B4-BE49-F238E27FC236}">
                <a16:creationId xmlns:a16="http://schemas.microsoft.com/office/drawing/2014/main" id="{64E91901-4559-4E70-895A-CEEC1387FD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nádory</a:t>
            </a:r>
          </a:p>
        </p:txBody>
      </p:sp>
      <p:sp>
        <p:nvSpPr>
          <p:cNvPr id="103427" name="Zástupný symbol pro obsah 2">
            <a:extLst>
              <a:ext uri="{FF2B5EF4-FFF2-40B4-BE49-F238E27FC236}">
                <a16:creationId xmlns:a16="http://schemas.microsoft.com/office/drawing/2014/main" id="{E1249264-616D-4322-87F1-49D1DA0049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463675"/>
            <a:ext cx="7705725" cy="1244600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Intradurální extramedulární tumory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Nejčastější původ: nervové kořeny, meningy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Mohou způsobovat kompresi míchy</a:t>
            </a:r>
          </a:p>
          <a:p>
            <a:pPr marL="893763" lvl="1" indent="-457200" eaLnBrk="1" hangingPunct="1"/>
            <a:endParaRPr lang="cs-CZ" altLang="cs-CZ" sz="20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428" name="Picture 5" descr="DSC00012">
            <a:extLst>
              <a:ext uri="{FF2B5EF4-FFF2-40B4-BE49-F238E27FC236}">
                <a16:creationId xmlns:a16="http://schemas.microsoft.com/office/drawing/2014/main" id="{9A746560-27A0-4D2E-858D-BF0E3396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54401" b="29707"/>
          <a:stretch>
            <a:fillRect/>
          </a:stretch>
        </p:blipFill>
        <p:spPr bwMode="auto">
          <a:xfrm>
            <a:off x="827088" y="2855913"/>
            <a:ext cx="210820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6" descr="DSC00011">
            <a:extLst>
              <a:ext uri="{FF2B5EF4-FFF2-40B4-BE49-F238E27FC236}">
                <a16:creationId xmlns:a16="http://schemas.microsoft.com/office/drawing/2014/main" id="{0CDE0A19-A92E-4ADE-84FF-B228F7E4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4713288"/>
            <a:ext cx="2136775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TextovéPole 5">
            <a:extLst>
              <a:ext uri="{FF2B5EF4-FFF2-40B4-BE49-F238E27FC236}">
                <a16:creationId xmlns:a16="http://schemas.microsoft.com/office/drawing/2014/main" id="{29D76EFA-EB3C-4EBA-A081-99689C938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5949950"/>
            <a:ext cx="9953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 Narrow" panose="020B0606020202030204" pitchFamily="34" charset="0"/>
              </a:rPr>
              <a:t>Schwannom</a:t>
            </a:r>
          </a:p>
        </p:txBody>
      </p:sp>
      <p:sp>
        <p:nvSpPr>
          <p:cNvPr id="23" name="TextovéPole 11">
            <a:extLst>
              <a:ext uri="{FF2B5EF4-FFF2-40B4-BE49-F238E27FC236}">
                <a16:creationId xmlns:a16="http://schemas.microsoft.com/office/drawing/2014/main" id="{7C5CDE9E-D4EB-480E-A502-1DDCD3C97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788" y="5518150"/>
            <a:ext cx="57150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cor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ovéPole 11">
            <a:extLst>
              <a:ext uri="{FF2B5EF4-FFF2-40B4-BE49-F238E27FC236}">
                <a16:creationId xmlns:a16="http://schemas.microsoft.com/office/drawing/2014/main" id="{9A33AB68-0017-4C2C-9AF5-247C08D30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6037263"/>
            <a:ext cx="661988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trans.</a:t>
            </a:r>
          </a:p>
        </p:txBody>
      </p:sp>
      <p:pic>
        <p:nvPicPr>
          <p:cNvPr id="103433" name="Picture 3" descr="DSC00020">
            <a:extLst>
              <a:ext uri="{FF2B5EF4-FFF2-40B4-BE49-F238E27FC236}">
                <a16:creationId xmlns:a16="http://schemas.microsoft.com/office/drawing/2014/main" id="{6166D255-0472-48B9-B445-20A73DCC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8"/>
          <a:stretch>
            <a:fillRect/>
          </a:stretch>
        </p:blipFill>
        <p:spPr bwMode="auto">
          <a:xfrm>
            <a:off x="5410200" y="2855913"/>
            <a:ext cx="1744663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4" name="Picture 4" descr="DSC00019">
            <a:extLst>
              <a:ext uri="{FF2B5EF4-FFF2-40B4-BE49-F238E27FC236}">
                <a16:creationId xmlns:a16="http://schemas.microsoft.com/office/drawing/2014/main" id="{6691D639-F625-4D61-97A1-E38132962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75"/>
          <a:stretch>
            <a:fillRect/>
          </a:stretch>
        </p:blipFill>
        <p:spPr bwMode="auto">
          <a:xfrm>
            <a:off x="7312025" y="3429000"/>
            <a:ext cx="15113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5" name="TextovéPole 5">
            <a:extLst>
              <a:ext uri="{FF2B5EF4-FFF2-40B4-BE49-F238E27FC236}">
                <a16:creationId xmlns:a16="http://schemas.microsoft.com/office/drawing/2014/main" id="{666209A9-63C8-46F9-973A-390652A6F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5840413"/>
            <a:ext cx="954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 Narrow" panose="020B0606020202030204" pitchFamily="34" charset="0"/>
              </a:rPr>
              <a:t>Meningeom</a:t>
            </a:r>
          </a:p>
        </p:txBody>
      </p:sp>
      <p:sp>
        <p:nvSpPr>
          <p:cNvPr id="28" name="TextovéPole 11">
            <a:extLst>
              <a:ext uri="{FF2B5EF4-FFF2-40B4-BE49-F238E27FC236}">
                <a16:creationId xmlns:a16="http://schemas.microsoft.com/office/drawing/2014/main" id="{0D8E6115-53D4-4234-983E-B49B9CA12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849938"/>
            <a:ext cx="79375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 KL</a:t>
            </a:r>
          </a:p>
        </p:txBody>
      </p:sp>
      <p:sp>
        <p:nvSpPr>
          <p:cNvPr id="29" name="TextovéPole 11">
            <a:extLst>
              <a:ext uri="{FF2B5EF4-FFF2-40B4-BE49-F238E27FC236}">
                <a16:creationId xmlns:a16="http://schemas.microsoft.com/office/drawing/2014/main" id="{ED87B2C1-DD6B-4B8A-8493-CF428DAFB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8" y="5235575"/>
            <a:ext cx="581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T2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adpis 1">
            <a:extLst>
              <a:ext uri="{FF2B5EF4-FFF2-40B4-BE49-F238E27FC236}">
                <a16:creationId xmlns:a16="http://schemas.microsoft.com/office/drawing/2014/main" id="{DD102B72-CE51-4E95-8FD0-CCDA5CE23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nádory</a:t>
            </a:r>
          </a:p>
        </p:txBody>
      </p:sp>
      <p:sp>
        <p:nvSpPr>
          <p:cNvPr id="105475" name="Zástupný symbol pro obsah 2">
            <a:extLst>
              <a:ext uri="{FF2B5EF4-FFF2-40B4-BE49-F238E27FC236}">
                <a16:creationId xmlns:a16="http://schemas.microsoft.com/office/drawing/2014/main" id="{46B2899D-523B-4875-8D58-05BF2207A9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628775"/>
            <a:ext cx="5184775" cy="576263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Tumory míchy</a:t>
            </a:r>
          </a:p>
        </p:txBody>
      </p:sp>
      <p:pic>
        <p:nvPicPr>
          <p:cNvPr id="105476" name="Picture 9">
            <a:extLst>
              <a:ext uri="{FF2B5EF4-FFF2-40B4-BE49-F238E27FC236}">
                <a16:creationId xmlns:a16="http://schemas.microsoft.com/office/drawing/2014/main" id="{FA185834-947D-43E8-BAEC-0FB8A57DD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92375"/>
            <a:ext cx="1474787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10">
            <a:extLst>
              <a:ext uri="{FF2B5EF4-FFF2-40B4-BE49-F238E27FC236}">
                <a16:creationId xmlns:a16="http://schemas.microsoft.com/office/drawing/2014/main" id="{93953A67-AC2C-4E64-A6DD-1DCC9D025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2473325"/>
            <a:ext cx="1477963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TextovéPole 5">
            <a:extLst>
              <a:ext uri="{FF2B5EF4-FFF2-40B4-BE49-F238E27FC236}">
                <a16:creationId xmlns:a16="http://schemas.microsoft.com/office/drawing/2014/main" id="{98DF7524-A03B-4B7B-9F99-67FCCE07E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021388"/>
            <a:ext cx="1011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 Narrow" panose="020B0606020202030204" pitchFamily="34" charset="0"/>
              </a:rPr>
              <a:t>Ependymom</a:t>
            </a:r>
          </a:p>
        </p:txBody>
      </p:sp>
      <p:pic>
        <p:nvPicPr>
          <p:cNvPr id="105479" name="Picture 2">
            <a:extLst>
              <a:ext uri="{FF2B5EF4-FFF2-40B4-BE49-F238E27FC236}">
                <a16:creationId xmlns:a16="http://schemas.microsoft.com/office/drawing/2014/main" id="{7B69A3EB-0C1D-41D9-85BB-B7B0BA8F7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635125"/>
            <a:ext cx="1274763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0" name="TextovéPole 5">
            <a:extLst>
              <a:ext uri="{FF2B5EF4-FFF2-40B4-BE49-F238E27FC236}">
                <a16:creationId xmlns:a16="http://schemas.microsoft.com/office/drawing/2014/main" id="{E90C4584-7C43-4BCE-B776-134039829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6084888"/>
            <a:ext cx="1306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 Narrow" panose="020B0606020202030204" pitchFamily="34" charset="0"/>
              </a:rPr>
              <a:t>High-grade gliom</a:t>
            </a:r>
          </a:p>
        </p:txBody>
      </p:sp>
      <p:sp>
        <p:nvSpPr>
          <p:cNvPr id="19" name="TextovéPole 11">
            <a:extLst>
              <a:ext uri="{FF2B5EF4-FFF2-40B4-BE49-F238E27FC236}">
                <a16:creationId xmlns:a16="http://schemas.microsoft.com/office/drawing/2014/main" id="{F8FCA761-01AC-47A2-A60E-5F4434F92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5" y="5710238"/>
            <a:ext cx="581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T2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ovéPole 11">
            <a:extLst>
              <a:ext uri="{FF2B5EF4-FFF2-40B4-BE49-F238E27FC236}">
                <a16:creationId xmlns:a16="http://schemas.microsoft.com/office/drawing/2014/main" id="{7D46CB3F-D213-4CDF-8552-AE8A6619C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075" y="5710238"/>
            <a:ext cx="79375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 KL</a:t>
            </a:r>
          </a:p>
        </p:txBody>
      </p:sp>
      <p:sp>
        <p:nvSpPr>
          <p:cNvPr id="30" name="TextovéPole 11">
            <a:extLst>
              <a:ext uri="{FF2B5EF4-FFF2-40B4-BE49-F238E27FC236}">
                <a16:creationId xmlns:a16="http://schemas.microsoft.com/office/drawing/2014/main" id="{2C9D8541-0134-40E9-957D-4E607FAF1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288" y="6048375"/>
            <a:ext cx="581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T2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7D9C48B5-E65F-4C70-AA46-BA260D25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573463"/>
            <a:ext cx="475297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101179B-1A7B-42E7-B6F5-44A831D001C0}"/>
              </a:ext>
            </a:extLst>
          </p:cNvPr>
          <p:cNvSpPr txBox="1">
            <a:spLocks/>
          </p:cNvSpPr>
          <p:nvPr/>
        </p:nvSpPr>
        <p:spPr bwMode="auto">
          <a:xfrm>
            <a:off x="1116013" y="4860925"/>
            <a:ext cx="2735262" cy="87153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i="0" u="none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12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Dopplerovské UZ zobrazení bifurkace a. </a:t>
            </a:r>
            <a:r>
              <a:rPr lang="cs-CZ" sz="1200" i="1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carotis</a:t>
            </a:r>
            <a:r>
              <a:rPr lang="cs-CZ" sz="12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i="1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communis</a:t>
            </a:r>
            <a:r>
              <a:rPr lang="cs-CZ" sz="12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stenózou, kde dochází k patologickému urychlení a turbulenci toků</a:t>
            </a: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2B5B40E5-7760-4305-AC0C-FD057703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4727575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109A554-5441-45EE-BCD4-CCEB1B05C0D8}"/>
              </a:ext>
            </a:extLst>
          </p:cNvPr>
          <p:cNvSpPr txBox="1">
            <a:spLocks noChangeArrowheads="1"/>
          </p:cNvSpPr>
          <p:nvPr/>
        </p:nvSpPr>
        <p:spPr>
          <a:xfrm>
            <a:off x="673100" y="25241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6000" kern="0" dirty="0">
                <a:solidFill>
                  <a:srgbClr val="FFFF00"/>
                </a:solidFill>
                <a:latin typeface="Arial" panose="020B0604020202020204" pitchFamily="34" charset="0"/>
              </a:rPr>
              <a:t>Ultrasonografie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1">
            <a:extLst>
              <a:ext uri="{FF2B5EF4-FFF2-40B4-BE49-F238E27FC236}">
                <a16:creationId xmlns:a16="http://schemas.microsoft.com/office/drawing/2014/main" id="{F0A2BF69-BA1D-4E54-852F-91B4EA776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záněty</a:t>
            </a:r>
          </a:p>
        </p:txBody>
      </p:sp>
      <p:sp>
        <p:nvSpPr>
          <p:cNvPr id="107523" name="Zástupný symbol pro obsah 2">
            <a:extLst>
              <a:ext uri="{FF2B5EF4-FFF2-40B4-BE49-F238E27FC236}">
                <a16:creationId xmlns:a16="http://schemas.microsoft.com/office/drawing/2014/main" id="{455EF717-B8B7-4175-8BD5-C06BB346C1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1490663"/>
            <a:ext cx="3976687" cy="4673600"/>
          </a:xfrm>
        </p:spPr>
        <p:txBody>
          <a:bodyPr/>
          <a:lstStyle/>
          <a:p>
            <a:pPr marL="493713" indent="-457200" eaLnBrk="1" hangingPunct="1"/>
            <a:r>
              <a:rPr lang="cs-CZ" altLang="cs-CZ" sz="24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Spondylodiscitis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Zánětlivé postižení ploténky a krycích ploch obratlových těl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MR: patol. signál disku a kostní dřeně sousedních obratlů – edém, postkontrastní sycení, zobrazení absesů epidurálně a paravertebrálně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RTG i CT málo senzitivní</a:t>
            </a:r>
          </a:p>
          <a:p>
            <a:pPr marL="893763" lvl="1" indent="-457200" eaLnBrk="1" hangingPunct="1"/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Lze použít kostní scintigrafii nebo PET</a:t>
            </a:r>
          </a:p>
          <a:p>
            <a:pPr marL="893763" lvl="1" indent="-457200" eaLnBrk="1" hangingPunct="1"/>
            <a:endParaRPr lang="cs-CZ" altLang="cs-CZ" sz="20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524" name="TextovéPole 5">
            <a:extLst>
              <a:ext uri="{FF2B5EF4-FFF2-40B4-BE49-F238E27FC236}">
                <a16:creationId xmlns:a16="http://schemas.microsoft.com/office/drawing/2014/main" id="{3CE84D35-1E51-48D8-972A-953E89AA9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138" y="5830888"/>
            <a:ext cx="3492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 Narrow" panose="020B0606020202030204" pitchFamily="34" charset="0"/>
              </a:rPr>
              <a:t>Spondylodiscitis s drobným epidurálním abscesem</a:t>
            </a:r>
          </a:p>
        </p:txBody>
      </p:sp>
      <p:pic>
        <p:nvPicPr>
          <p:cNvPr id="107525" name="Picture 2">
            <a:extLst>
              <a:ext uri="{FF2B5EF4-FFF2-40B4-BE49-F238E27FC236}">
                <a16:creationId xmlns:a16="http://schemas.microsoft.com/office/drawing/2014/main" id="{B8757AEC-BA36-495C-94F9-10A1E31D1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1741488"/>
            <a:ext cx="185896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4">
            <a:extLst>
              <a:ext uri="{FF2B5EF4-FFF2-40B4-BE49-F238E27FC236}">
                <a16:creationId xmlns:a16="http://schemas.microsoft.com/office/drawing/2014/main" id="{ACB53158-AAF2-4929-BE12-EE9B0A33A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741488"/>
            <a:ext cx="19621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5">
            <a:extLst>
              <a:ext uri="{FF2B5EF4-FFF2-40B4-BE49-F238E27FC236}">
                <a16:creationId xmlns:a16="http://schemas.microsoft.com/office/drawing/2014/main" id="{E4C15BA3-9043-4511-9146-80E86F16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3827463"/>
            <a:ext cx="19526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ovéPole 11">
            <a:extLst>
              <a:ext uri="{FF2B5EF4-FFF2-40B4-BE49-F238E27FC236}">
                <a16:creationId xmlns:a16="http://schemas.microsoft.com/office/drawing/2014/main" id="{4F380457-C87C-4217-A7F8-B732DD33C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1741488"/>
            <a:ext cx="723900" cy="2524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STIR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ovéPole 11">
            <a:extLst>
              <a:ext uri="{FF2B5EF4-FFF2-40B4-BE49-F238E27FC236}">
                <a16:creationId xmlns:a16="http://schemas.microsoft.com/office/drawing/2014/main" id="{8CBBD206-7976-483C-902F-025D5C1A6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1741488"/>
            <a:ext cx="793750" cy="2524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 KL</a:t>
            </a:r>
          </a:p>
        </p:txBody>
      </p:sp>
      <p:sp>
        <p:nvSpPr>
          <p:cNvPr id="16" name="TextovéPole 11">
            <a:extLst>
              <a:ext uri="{FF2B5EF4-FFF2-40B4-BE49-F238E27FC236}">
                <a16:creationId xmlns:a16="http://schemas.microsoft.com/office/drawing/2014/main" id="{7CCF5EF0-D9D3-4907-99C5-394C16091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5373688"/>
            <a:ext cx="87630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trans. KL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>
            <a:extLst>
              <a:ext uri="{FF2B5EF4-FFF2-40B4-BE49-F238E27FC236}">
                <a16:creationId xmlns:a16="http://schemas.microsoft.com/office/drawing/2014/main" id="{31A2EE77-7923-49C9-AAE5-4E7A0416A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MR páteře: záněty</a:t>
            </a:r>
          </a:p>
        </p:txBody>
      </p:sp>
      <p:sp>
        <p:nvSpPr>
          <p:cNvPr id="109571" name="Zástupný symbol pro obsah 2">
            <a:extLst>
              <a:ext uri="{FF2B5EF4-FFF2-40B4-BE49-F238E27FC236}">
                <a16:creationId xmlns:a16="http://schemas.microsoft.com/office/drawing/2014/main" id="{19F2ABAA-A56D-47F3-B864-1ED34844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4988" y="1481138"/>
            <a:ext cx="7988300" cy="1439862"/>
          </a:xfrm>
        </p:spPr>
        <p:txBody>
          <a:bodyPr/>
          <a:lstStyle/>
          <a:p>
            <a:pPr marL="493713" indent="-457200" eaLnBrk="1" hangingPunct="1"/>
            <a:r>
              <a:rPr lang="cs-CZ" altLang="cs-CZ" sz="20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Záněty míchy</a:t>
            </a:r>
          </a:p>
          <a:p>
            <a:pPr marL="893763" lvl="1" indent="-457200" eaLnBrk="1" hangingPunct="1"/>
            <a:r>
              <a:rPr lang="cs-CZ" altLang="cs-CZ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Infekční (klíšťová encefalomyelitida, TBC..)</a:t>
            </a:r>
          </a:p>
          <a:p>
            <a:pPr marL="893763" lvl="1" indent="-457200" eaLnBrk="1" hangingPunct="1"/>
            <a:r>
              <a:rPr lang="cs-CZ" altLang="cs-CZ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Neinfekční (akutní transverzální myelitida, ADEM, sarkoidóza..) </a:t>
            </a:r>
          </a:p>
          <a:p>
            <a:pPr marL="893763" lvl="1" indent="-457200" eaLnBrk="1" hangingPunct="1"/>
            <a:r>
              <a:rPr lang="cs-CZ" altLang="cs-CZ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Nezbytné vyšetření mozkomíšního moku</a:t>
            </a:r>
          </a:p>
          <a:p>
            <a:pPr marL="893763" lvl="1" indent="-457200" eaLnBrk="1" hangingPunct="1"/>
            <a:endParaRPr lang="cs-CZ" altLang="cs-CZ" sz="1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9572" name="Picture 2">
            <a:extLst>
              <a:ext uri="{FF2B5EF4-FFF2-40B4-BE49-F238E27FC236}">
                <a16:creationId xmlns:a16="http://schemas.microsoft.com/office/drawing/2014/main" id="{5BD5E8BC-7024-4217-A403-6DAC8083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3249613"/>
            <a:ext cx="14605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3">
            <a:extLst>
              <a:ext uri="{FF2B5EF4-FFF2-40B4-BE49-F238E27FC236}">
                <a16:creationId xmlns:a16="http://schemas.microsoft.com/office/drawing/2014/main" id="{F5A61505-852E-474A-B693-9F7F92D4D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249613"/>
            <a:ext cx="15144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TextovéPole 8">
            <a:extLst>
              <a:ext uri="{FF2B5EF4-FFF2-40B4-BE49-F238E27FC236}">
                <a16:creationId xmlns:a16="http://schemas.microsoft.com/office/drawing/2014/main" id="{54B109AC-DFEF-4309-BFA9-1B40FF225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2935288"/>
            <a:ext cx="19256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Klíšťová radikulomyelitida</a:t>
            </a:r>
          </a:p>
        </p:txBody>
      </p:sp>
      <p:pic>
        <p:nvPicPr>
          <p:cNvPr id="109575" name="Picture 2">
            <a:extLst>
              <a:ext uri="{FF2B5EF4-FFF2-40B4-BE49-F238E27FC236}">
                <a16:creationId xmlns:a16="http://schemas.microsoft.com/office/drawing/2014/main" id="{5AF4B9BA-AB61-461F-8C3C-942CE5975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3249613"/>
            <a:ext cx="1243013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3">
            <a:extLst>
              <a:ext uri="{FF2B5EF4-FFF2-40B4-BE49-F238E27FC236}">
                <a16:creationId xmlns:a16="http://schemas.microsoft.com/office/drawing/2014/main" id="{C544A17A-8B1B-4687-88E9-C25EBC923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3249613"/>
            <a:ext cx="1243012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7" name="Picture 4">
            <a:extLst>
              <a:ext uri="{FF2B5EF4-FFF2-40B4-BE49-F238E27FC236}">
                <a16:creationId xmlns:a16="http://schemas.microsoft.com/office/drawing/2014/main" id="{CE7E463C-3232-442F-A232-90F82ECE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249613"/>
            <a:ext cx="1241425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8" name="TextovéPole 8">
            <a:extLst>
              <a:ext uri="{FF2B5EF4-FFF2-40B4-BE49-F238E27FC236}">
                <a16:creationId xmlns:a16="http://schemas.microsoft.com/office/drawing/2014/main" id="{2CE8C833-DCAB-4983-919C-C1D1A3EF9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935288"/>
            <a:ext cx="20843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Akutní transverzální myelitis</a:t>
            </a:r>
          </a:p>
        </p:txBody>
      </p:sp>
      <p:sp>
        <p:nvSpPr>
          <p:cNvPr id="109579" name="TextovéPole 8">
            <a:extLst>
              <a:ext uri="{FF2B5EF4-FFF2-40B4-BE49-F238E27FC236}">
                <a16:creationId xmlns:a16="http://schemas.microsoft.com/office/drawing/2014/main" id="{DB41D5EF-04FC-4BEE-B40D-12FA7104F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2989263"/>
            <a:ext cx="8223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solidFill>
                  <a:srgbClr val="FFFF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za 4 týdny</a:t>
            </a:r>
          </a:p>
        </p:txBody>
      </p:sp>
      <p:sp>
        <p:nvSpPr>
          <p:cNvPr id="16" name="TextovéPole 11">
            <a:extLst>
              <a:ext uri="{FF2B5EF4-FFF2-40B4-BE49-F238E27FC236}">
                <a16:creationId xmlns:a16="http://schemas.microsoft.com/office/drawing/2014/main" id="{AEB54E09-3062-497C-9B5F-16B9C465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271838"/>
            <a:ext cx="581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T2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ovéPole 11">
            <a:extLst>
              <a:ext uri="{FF2B5EF4-FFF2-40B4-BE49-F238E27FC236}">
                <a16:creationId xmlns:a16="http://schemas.microsoft.com/office/drawing/2014/main" id="{2DFEED48-A9C4-407B-9A5C-8972DC1C6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3287713"/>
            <a:ext cx="116205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FatSat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cor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 KL</a:t>
            </a:r>
          </a:p>
        </p:txBody>
      </p:sp>
      <p:sp>
        <p:nvSpPr>
          <p:cNvPr id="25" name="TextovéPole 11">
            <a:extLst>
              <a:ext uri="{FF2B5EF4-FFF2-40B4-BE49-F238E27FC236}">
                <a16:creationId xmlns:a16="http://schemas.microsoft.com/office/drawing/2014/main" id="{14E3BA6B-F55F-4399-ABDA-EDDB473C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3287713"/>
            <a:ext cx="5810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T2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ovéPole 11">
            <a:extLst>
              <a:ext uri="{FF2B5EF4-FFF2-40B4-BE49-F238E27FC236}">
                <a16:creationId xmlns:a16="http://schemas.microsoft.com/office/drawing/2014/main" id="{D16E25DE-E2BE-432C-B5F7-8A4BC7469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3" y="3287713"/>
            <a:ext cx="79375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T1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 KL</a:t>
            </a:r>
          </a:p>
        </p:txBody>
      </p:sp>
      <p:sp>
        <p:nvSpPr>
          <p:cNvPr id="27" name="TextovéPole 11">
            <a:extLst>
              <a:ext uri="{FF2B5EF4-FFF2-40B4-BE49-F238E27FC236}">
                <a16:creationId xmlns:a16="http://schemas.microsoft.com/office/drawing/2014/main" id="{146B998B-5E39-4B8A-9452-C8B8B8018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3938" y="3302000"/>
            <a:ext cx="579437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T2 </a:t>
            </a:r>
            <a:r>
              <a:rPr lang="cs-CZ" altLang="cs-CZ" sz="105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sag</a:t>
            </a:r>
            <a:r>
              <a:rPr lang="cs-CZ" altLang="cs-CZ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>
            <a:extLst>
              <a:ext uri="{FF2B5EF4-FFF2-40B4-BE49-F238E27FC236}">
                <a16:creationId xmlns:a16="http://schemas.microsoft.com/office/drawing/2014/main" id="{F2CB6C39-7A3B-458A-BBAF-1D25BBDDFF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0605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  <a:latin typeface="Arial" panose="020B0604020202020204" pitchFamily="34" charset="0"/>
              </a:rPr>
              <a:t>Děkuji za pozornost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0A1DA1B-2781-4B81-BE61-2FF26B464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1476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Skiagrafie - prosté snímky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22BF0CB-FF1D-423F-80AA-37FE94F5EF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5188" y="1303338"/>
            <a:ext cx="7772400" cy="15382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Základní projekce: AP, PA, laterální</a:t>
            </a:r>
          </a:p>
          <a:p>
            <a:pPr eaLnBrk="1" hangingPunct="1">
              <a:defRPr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Speciální projekce</a:t>
            </a:r>
          </a:p>
          <a:p>
            <a:pPr lvl="1" eaLnBrk="1" hangingPunct="1">
              <a:defRPr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Lebka: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semiaxiální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Stenversova,Schullerova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Townova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</a:p>
          <a:p>
            <a:pPr lvl="1" eaLnBrk="1" hangingPunct="1">
              <a:defRPr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Páteř: šikmé projekce, funkční snímky (flexe, extense)</a:t>
            </a:r>
          </a:p>
          <a:p>
            <a:pPr marL="457200" lvl="1" indent="0" eaLnBrk="1" hangingPunct="1">
              <a:buFontTx/>
              <a:buNone/>
              <a:defRPr/>
            </a:pP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E1E7434-9194-42C5-A9F1-C385C0710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2800350"/>
            <a:ext cx="7739062" cy="3432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cs-CZ" altLang="cs-CZ" sz="2000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Nejčastější indikace:</a:t>
            </a:r>
          </a:p>
          <a:p>
            <a:pPr lvl="1" eaLnBrk="1" hangingPunct="1">
              <a:defRPr/>
            </a:pPr>
            <a:r>
              <a:rPr lang="cs-CZ" altLang="cs-CZ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Lebka</a:t>
            </a:r>
          </a:p>
          <a:p>
            <a:pPr lvl="2" eaLnBrk="1" hangingPunct="1">
              <a:defRPr/>
            </a:pP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Trauma obličejového skeletu (podrobnější hodnocení pomocí </a:t>
            </a:r>
            <a:r>
              <a:rPr lang="cs-CZ" altLang="cs-CZ" sz="1600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), snímky </a:t>
            </a:r>
            <a:r>
              <a:rPr lang="cs-CZ" altLang="cs-CZ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paranasálních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dutin (</a:t>
            </a:r>
            <a:r>
              <a:rPr lang="cs-CZ" altLang="cs-CZ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sinusitis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) - </a:t>
            </a:r>
            <a:r>
              <a:rPr lang="cs-CZ" altLang="cs-CZ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semiaxiální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projekce</a:t>
            </a:r>
          </a:p>
          <a:p>
            <a:pPr lvl="2" eaLnBrk="1" hangingPunct="1">
              <a:defRPr/>
            </a:pPr>
            <a:r>
              <a:rPr lang="cs-CZ" altLang="cs-CZ" sz="1600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Není indikace pro detekci traumatu </a:t>
            </a:r>
            <a:r>
              <a:rPr lang="cs-CZ" altLang="cs-CZ" sz="1600" kern="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kalvy</a:t>
            </a:r>
            <a:endParaRPr lang="cs-CZ" altLang="cs-CZ" sz="1600" kern="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eaLnBrk="1" hangingPunct="1">
              <a:defRPr/>
            </a:pPr>
            <a:r>
              <a:rPr lang="cs-CZ" altLang="cs-CZ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osteolytické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změny skeletu </a:t>
            </a:r>
            <a:r>
              <a:rPr lang="cs-CZ" altLang="cs-CZ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kalvy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(myelom..)</a:t>
            </a:r>
          </a:p>
          <a:p>
            <a:pPr lvl="2" eaLnBrk="1" hangingPunct="1">
              <a:defRPr/>
            </a:pP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Stomatologie: </a:t>
            </a:r>
            <a:r>
              <a:rPr lang="cs-CZ" altLang="cs-CZ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ortopantomogram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(OPG)</a:t>
            </a:r>
          </a:p>
          <a:p>
            <a:pPr lvl="1" eaLnBrk="1" hangingPunct="1">
              <a:defRPr/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Páteř</a:t>
            </a:r>
          </a:p>
          <a:p>
            <a:pPr lvl="2" eaLnBrk="1" hangingPunct="1">
              <a:defRPr/>
            </a:pPr>
            <a:r>
              <a:rPr lang="cs-CZ" altLang="cs-CZ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Traumata </a:t>
            </a:r>
          </a:p>
          <a:p>
            <a:pPr lvl="2" eaLnBrk="1" hangingPunct="1">
              <a:defRPr/>
            </a:pPr>
            <a:r>
              <a:rPr lang="cs-CZ" altLang="cs-CZ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Degenerativní změny </a:t>
            </a:r>
          </a:p>
          <a:p>
            <a:pPr lvl="2" eaLnBrk="1" hangingPunct="1">
              <a:defRPr/>
            </a:pPr>
            <a:r>
              <a:rPr lang="cs-CZ" altLang="cs-CZ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Vývojové abnormality (skolióza)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AD587D8-EF98-4B56-84C2-5813371C15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1476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Skiagrafie - prosté snímky</a:t>
            </a:r>
          </a:p>
        </p:txBody>
      </p:sp>
      <p:graphicFrame>
        <p:nvGraphicFramePr>
          <p:cNvPr id="12291" name="Object 4">
            <a:extLst>
              <a:ext uri="{FF2B5EF4-FFF2-40B4-BE49-F238E27FC236}">
                <a16:creationId xmlns:a16="http://schemas.microsoft.com/office/drawing/2014/main" id="{AC26BA48-4163-4A0C-955A-A9D56DA98627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539750" y="1557338"/>
          <a:ext cx="3240088" cy="415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CorelPhotoPaint.Image.9" r:id="rId3" imgW="4123810" imgH="5295238" progId="CorelPhotoPaint.Image.9">
                  <p:embed/>
                </p:oleObj>
              </mc:Choice>
              <mc:Fallback>
                <p:oleObj name="CorelPhotoPaint.Image.9" r:id="rId3" imgW="4123810" imgH="5295238" progId="CorelPhotoPaint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557338"/>
                        <a:ext cx="3240088" cy="415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7">
            <a:extLst>
              <a:ext uri="{FF2B5EF4-FFF2-40B4-BE49-F238E27FC236}">
                <a16:creationId xmlns:a16="http://schemas.microsoft.com/office/drawing/2014/main" id="{02F8A14C-F78A-4A14-8516-7FE42787D9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1557338"/>
          <a:ext cx="4632325" cy="415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CorelPhotoPaint.Image.9" r:id="rId5" imgW="5028571" imgH="4514286" progId="CorelPhotoPaint.Image.9">
                  <p:embed/>
                </p:oleObj>
              </mc:Choice>
              <mc:Fallback>
                <p:oleObj name="CorelPhotoPaint.Image.9" r:id="rId5" imgW="5028571" imgH="4514286" progId="CorelPhotoPaint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557338"/>
                        <a:ext cx="4632325" cy="415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D5F0B83-4498-40CB-8DA0-8A93879083B7}"/>
              </a:ext>
            </a:extLst>
          </p:cNvPr>
          <p:cNvSpPr txBox="1">
            <a:spLocks/>
          </p:cNvSpPr>
          <p:nvPr/>
        </p:nvSpPr>
        <p:spPr bwMode="auto">
          <a:xfrm>
            <a:off x="539750" y="5876925"/>
            <a:ext cx="3240088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i="0" u="none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1200" i="1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Osteolytická</a:t>
            </a:r>
            <a:r>
              <a:rPr lang="cs-CZ" sz="12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ložiska – mnohočetný myelom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C42D817-201B-40CB-98BA-CEA3337B29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1476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800">
                <a:solidFill>
                  <a:srgbClr val="FFFF00"/>
                </a:solidFill>
                <a:latin typeface="Arial" panose="020B0604020202020204" pitchFamily="34" charset="0"/>
              </a:rPr>
              <a:t>Skiagrafie – trauma páteře</a:t>
            </a:r>
          </a:p>
        </p:txBody>
      </p:sp>
      <p:pic>
        <p:nvPicPr>
          <p:cNvPr id="13315" name="Picture 5">
            <a:extLst>
              <a:ext uri="{FF2B5EF4-FFF2-40B4-BE49-F238E27FC236}">
                <a16:creationId xmlns:a16="http://schemas.microsoft.com/office/drawing/2014/main" id="{FCC65CFD-F4D6-4A78-857D-7A9F2F3E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3181350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06361690-BA06-497D-8CC8-371739D8D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005263"/>
            <a:ext cx="3457575" cy="10763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16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Fraktura oblouku C1, laterální posun fragmentů</a:t>
            </a:r>
          </a:p>
          <a:p>
            <a:pPr eaLnBrk="1" hangingPunct="1">
              <a:defRPr/>
            </a:pPr>
            <a:r>
              <a:rPr lang="cs-CZ" altLang="cs-CZ" sz="16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Častá fraktura u skoků do vody.</a:t>
            </a:r>
          </a:p>
          <a:p>
            <a:pPr eaLnBrk="1" hangingPunct="1">
              <a:defRPr/>
            </a:pPr>
            <a:r>
              <a:rPr lang="cs-CZ" altLang="cs-CZ" sz="1600" i="1" dirty="0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Nestabilní</a:t>
            </a:r>
            <a:endParaRPr lang="en-US" altLang="cs-CZ" sz="1600" i="1" dirty="0">
              <a:solidFill>
                <a:srgbClr val="CC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D101E887-D817-41B5-B32D-A7CA7B8ED9C8}"/>
              </a:ext>
            </a:extLst>
          </p:cNvPr>
          <p:cNvSpPr txBox="1">
            <a:spLocks/>
          </p:cNvSpPr>
          <p:nvPr/>
        </p:nvSpPr>
        <p:spPr bwMode="auto">
          <a:xfrm>
            <a:off x="6629400" y="5645150"/>
            <a:ext cx="194310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i="0" u="none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1800" i="1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Teardrop</a:t>
            </a:r>
            <a:r>
              <a:rPr lang="cs-CZ" sz="18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fracture</a:t>
            </a:r>
            <a:endParaRPr lang="cs-CZ" sz="1800" i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8" name="Picture 8">
            <a:extLst>
              <a:ext uri="{FF2B5EF4-FFF2-40B4-BE49-F238E27FC236}">
                <a16:creationId xmlns:a16="http://schemas.microsoft.com/office/drawing/2014/main" id="{197AD8A9-2B80-4256-A4EF-C9917FDAF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1752600"/>
            <a:ext cx="360680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5E29A6D9-BF62-4D65-AF3B-38F12FD61A28}"/>
              </a:ext>
            </a:extLst>
          </p:cNvPr>
          <p:cNvSpPr txBox="1">
            <a:spLocks/>
          </p:cNvSpPr>
          <p:nvPr/>
        </p:nvSpPr>
        <p:spPr bwMode="auto">
          <a:xfrm>
            <a:off x="4811713" y="5645150"/>
            <a:ext cx="1943100" cy="2127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4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i="0" u="none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1800" i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www.radiopaedia.org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Designs\Radar.pot</Template>
  <TotalTime>1094</TotalTime>
  <Words>2298</Words>
  <Application>Microsoft Office PowerPoint</Application>
  <PresentationFormat>Předvádění na obrazovce (4:3)</PresentationFormat>
  <Paragraphs>498</Paragraphs>
  <Slides>62</Slides>
  <Notes>44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3" baseType="lpstr">
      <vt:lpstr>Radar</vt:lpstr>
      <vt:lpstr>Prezentace aplikace PowerPoint</vt:lpstr>
      <vt:lpstr>Algoritmus vyšetření</vt:lpstr>
      <vt:lpstr>Ultrasonografie</vt:lpstr>
      <vt:lpstr>Prezentace aplikace PowerPoint</vt:lpstr>
      <vt:lpstr>Ultrasonografie</vt:lpstr>
      <vt:lpstr>Prezentace aplikace PowerPoint</vt:lpstr>
      <vt:lpstr>Skiagrafie - prosté snímky</vt:lpstr>
      <vt:lpstr>Skiagrafie - prosté snímky</vt:lpstr>
      <vt:lpstr>Skiagrafie – trauma páteře</vt:lpstr>
      <vt:lpstr>Skiagrafie – trauma páteře</vt:lpstr>
      <vt:lpstr>Skiagrafie – degenerativní změny páteře</vt:lpstr>
      <vt:lpstr>Perimyelografie</vt:lpstr>
      <vt:lpstr>CT- výhody, omezení</vt:lpstr>
      <vt:lpstr>Indikace CT</vt:lpstr>
      <vt:lpstr>CT- trauma páteře</vt:lpstr>
      <vt:lpstr>CT- trauma páteře</vt:lpstr>
      <vt:lpstr>Nitrolební krvácení</vt:lpstr>
      <vt:lpstr>Nitrolební krvácení</vt:lpstr>
      <vt:lpstr>Nitrolební krvácení</vt:lpstr>
      <vt:lpstr>Nitrolební krvácení</vt:lpstr>
      <vt:lpstr>Nitrolební krvácení</vt:lpstr>
      <vt:lpstr>Nitrolební krvácení</vt:lpstr>
      <vt:lpstr>Trauma</vt:lpstr>
      <vt:lpstr>Prezentace aplikace PowerPoint</vt:lpstr>
      <vt:lpstr>Trauma</vt:lpstr>
      <vt:lpstr>Mozkový edém</vt:lpstr>
      <vt:lpstr>CMP</vt:lpstr>
      <vt:lpstr>CMP</vt:lpstr>
      <vt:lpstr>CMP</vt:lpstr>
      <vt:lpstr>CMP</vt:lpstr>
      <vt:lpstr>MR- výhody omezení</vt:lpstr>
      <vt:lpstr>Indikace MR - mozek</vt:lpstr>
      <vt:lpstr>Indikace MR - páteř</vt:lpstr>
      <vt:lpstr>MR – zobrazení difuze</vt:lpstr>
      <vt:lpstr>Mozkové tumory</vt:lpstr>
      <vt:lpstr>Mozkové tumory</vt:lpstr>
      <vt:lpstr>Mozkové tumory</vt:lpstr>
      <vt:lpstr>Mozkové tumory</vt:lpstr>
      <vt:lpstr>Mozkové tumory</vt:lpstr>
      <vt:lpstr>Mozkové tumory</vt:lpstr>
      <vt:lpstr>Mozkové tumory</vt:lpstr>
      <vt:lpstr>Záněty</vt:lpstr>
      <vt:lpstr>Záněty</vt:lpstr>
      <vt:lpstr>Roztroušená skleróza</vt:lpstr>
      <vt:lpstr>Mozková ischemie</vt:lpstr>
      <vt:lpstr>Trombóza žilních splavů</vt:lpstr>
      <vt:lpstr>Trauma - DAP</vt:lpstr>
      <vt:lpstr>MR páteře: degenerativní změny</vt:lpstr>
      <vt:lpstr>MR páteře: degenerativní změny</vt:lpstr>
      <vt:lpstr>MR páteře: degenerativní změny</vt:lpstr>
      <vt:lpstr>MR páteře: degenerativní změny</vt:lpstr>
      <vt:lpstr>MR páteře: trauma</vt:lpstr>
      <vt:lpstr>MR páteře: trauma</vt:lpstr>
      <vt:lpstr>MR páteře: nádory</vt:lpstr>
      <vt:lpstr>MR páteře: nádory</vt:lpstr>
      <vt:lpstr>MR páteře: nádory</vt:lpstr>
      <vt:lpstr>MR páteře: nádory</vt:lpstr>
      <vt:lpstr>MR páteře: nádory</vt:lpstr>
      <vt:lpstr>MR páteře: nádory</vt:lpstr>
      <vt:lpstr>MR páteře: záněty</vt:lpstr>
      <vt:lpstr>MR páteře: záněty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Algoritmus vyšetření</dc:title>
  <dc:creator>Ing. Tibor Belan</dc:creator>
  <cp:lastModifiedBy>Keřkovský Miloš</cp:lastModifiedBy>
  <cp:revision>242</cp:revision>
  <dcterms:created xsi:type="dcterms:W3CDTF">2003-11-04T19:48:49Z</dcterms:created>
  <dcterms:modified xsi:type="dcterms:W3CDTF">2021-01-27T08:13:45Z</dcterms:modified>
</cp:coreProperties>
</file>