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1" r:id="rId3"/>
    <p:sldId id="322" r:id="rId4"/>
    <p:sldId id="323" r:id="rId5"/>
    <p:sldId id="36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6270" autoAdjust="0"/>
  </p:normalViewPr>
  <p:slideViewPr>
    <p:cSldViewPr snapToGrid="0">
      <p:cViewPr varScale="1">
        <p:scale>
          <a:sx n="161" d="100"/>
          <a:sy n="161" d="100"/>
        </p:scale>
        <p:origin x="1842" y="1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4DDF7C9-2EC9-479B-ABD7-99841A082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B891A06-2362-48CB-B8C7-150561D27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6D3041C-E8DB-394D-8CBD-A19CAB995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F0A721D-0B43-7043-8933-AD2A68D4E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218105D-7192-3A40-B34B-CBC5FC839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6" y="6050570"/>
            <a:ext cx="876596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800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303803E-85B6-4F0F-82F5-E307C79DB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5D6031E-ADF9-4848-9898-66224BC41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F859A01-CA85-4196-A73B-391EAD03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7B71FF1-6349-4B74-AD1A-A4728AEB1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AD29719-5A68-4154-86D7-62577D74A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5CD4C23-1EA7-4EF1-877D-56B71C80C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991E4F8-0689-45C0-8765-EEBAED7BFB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7860261-4803-41A4-842D-282F78D88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2.pn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NÁHLE </a:t>
            </a:r>
            <a:r>
              <a:rPr lang="cs-CZ"/>
              <a:t>VZNIKLÉ ZDRAVOTNÍ STAVY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4273123" cy="69849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D5F3EF15-99D0-4310-8216-D59728DDB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10396"/>
          <a:stretch/>
        </p:blipFill>
        <p:spPr>
          <a:xfrm>
            <a:off x="4870877" y="3775535"/>
            <a:ext cx="4273123" cy="29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mozková příhoda = Iktus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Je způsobena ucpáním nebo rupturou mozkových cév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Zejména u starších osob s náchylností k ateroskleróze a vyššímu TK</a:t>
            </a:r>
          </a:p>
        </p:txBody>
      </p:sp>
      <p:pic>
        <p:nvPicPr>
          <p:cNvPr id="7" name="Zástupný symbol pro obsah 9">
            <a:extLst>
              <a:ext uri="{FF2B5EF4-FFF2-40B4-BE49-F238E27FC236}">
                <a16:creationId xmlns:a16="http://schemas.microsoft.com/office/drawing/2014/main" id="{DA21422E-FCD9-4015-BB2D-DDAB7490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45135"/>
            <a:ext cx="4129087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mozková příhoda = Iktus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Příznaky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Asymetrie obličeje (pokleslá koutek úst, oční víčko)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Poruchy vnímání (nereaguje na oslovení), hybností, řečí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Dezorientace (neví kdo je, kde je)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Ochrnutá jedna polovina těla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Bolesti hlavy, mravenčení končetin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Krátkodobá ztráta zraku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Pocit na zvracení</a:t>
            </a:r>
          </a:p>
          <a:p>
            <a:pPr lvl="1"/>
            <a:endParaRPr lang="cs-CZ" dirty="0"/>
          </a:p>
        </p:txBody>
      </p:sp>
      <p:pic>
        <p:nvPicPr>
          <p:cNvPr id="6" name="Picture 4" descr="Cévní mozková příhoda - neboj se pomoci! — PrPom">
            <a:extLst>
              <a:ext uri="{FF2B5EF4-FFF2-40B4-BE49-F238E27FC236}">
                <a16:creationId xmlns:a16="http://schemas.microsoft.com/office/drawing/2014/main" id="{90496006-BFFC-46F2-9F04-90428F05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15" y="3674588"/>
            <a:ext cx="34194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ozek, Zánět, Mrtvice, Lékařské">
            <a:extLst>
              <a:ext uri="{FF2B5EF4-FFF2-40B4-BE49-F238E27FC236}">
                <a16:creationId xmlns:a16="http://schemas.microsoft.com/office/drawing/2014/main" id="{B3FB5067-18A2-40A2-BD5E-ECA93245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63" y="1556224"/>
            <a:ext cx="270033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9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mozková příhoda</a:t>
            </a:r>
          </a:p>
        </p:txBody>
      </p:sp>
      <p:pic>
        <p:nvPicPr>
          <p:cNvPr id="6" name="Zástupný symbol pro obsah 9">
            <a:extLst>
              <a:ext uri="{FF2B5EF4-FFF2-40B4-BE49-F238E27FC236}">
                <a16:creationId xmlns:a16="http://schemas.microsoft.com/office/drawing/2014/main" id="{9EB58E68-95A7-4D3B-8D1E-6DDB84BA2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276" y="1171576"/>
            <a:ext cx="3461447" cy="4966424"/>
          </a:xfrm>
        </p:spPr>
      </p:pic>
    </p:spTree>
    <p:extLst>
      <p:ext uri="{BB962C8B-B14F-4D97-AF65-F5344CB8AC3E}">
        <p14:creationId xmlns:p14="http://schemas.microsoft.com/office/powerpoint/2010/main" val="315451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 při cévní mozkové příhodě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Poloha vleže na zádech s podložením hlavy</a:t>
            </a:r>
          </a:p>
          <a:p>
            <a:endParaRPr lang="cs-CZ" dirty="0"/>
          </a:p>
          <a:p>
            <a:r>
              <a:rPr lang="cs-CZ" dirty="0"/>
              <a:t>Zamezit aktivitu osoby</a:t>
            </a:r>
          </a:p>
          <a:p>
            <a:endParaRPr lang="cs-CZ" dirty="0"/>
          </a:p>
          <a:p>
            <a:r>
              <a:rPr lang="cs-CZ" dirty="0"/>
              <a:t>Uklidnit danou osobu (duševní klid)</a:t>
            </a:r>
          </a:p>
          <a:p>
            <a:endParaRPr lang="cs-CZ" dirty="0"/>
          </a:p>
          <a:p>
            <a:r>
              <a:rPr lang="cs-CZ" dirty="0"/>
              <a:t>Zajistit čerstvý vzduch</a:t>
            </a:r>
          </a:p>
          <a:p>
            <a:endParaRPr lang="cs-CZ" dirty="0"/>
          </a:p>
          <a:p>
            <a:r>
              <a:rPr lang="cs-CZ" dirty="0"/>
              <a:t>Studený obklad na čelo</a:t>
            </a:r>
          </a:p>
          <a:p>
            <a:endParaRPr lang="cs-CZ" dirty="0"/>
          </a:p>
          <a:p>
            <a:r>
              <a:rPr lang="cs-CZ" dirty="0"/>
              <a:t>Nepodávat léky</a:t>
            </a:r>
          </a:p>
          <a:p>
            <a:endParaRPr lang="cs-CZ" dirty="0"/>
          </a:p>
          <a:p>
            <a:r>
              <a:rPr lang="cs-CZ" dirty="0"/>
              <a:t>ZZS</a:t>
            </a:r>
          </a:p>
        </p:txBody>
      </p:sp>
      <p:pic>
        <p:nvPicPr>
          <p:cNvPr id="6" name="Zástupný symbol pro obsah 12">
            <a:extLst>
              <a:ext uri="{FF2B5EF4-FFF2-40B4-BE49-F238E27FC236}">
                <a16:creationId xmlns:a16="http://schemas.microsoft.com/office/drawing/2014/main" id="{B4567229-B6FA-4635-8966-49D8B52C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50" y="2365504"/>
            <a:ext cx="259238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67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následky cévní mozkové příhody</a:t>
            </a:r>
          </a:p>
        </p:txBody>
      </p:sp>
      <p:pic>
        <p:nvPicPr>
          <p:cNvPr id="6" name="Zástupný symbol pro obsah 11">
            <a:extLst>
              <a:ext uri="{FF2B5EF4-FFF2-40B4-BE49-F238E27FC236}">
                <a16:creationId xmlns:a16="http://schemas.microsoft.com/office/drawing/2014/main" id="{9A156739-CDBF-46FE-BF4B-1EDEA1A18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0" y="1330801"/>
            <a:ext cx="3037413" cy="4346085"/>
          </a:xfrm>
        </p:spPr>
      </p:pic>
      <p:pic>
        <p:nvPicPr>
          <p:cNvPr id="7" name="Zástupný symbol pro obsah 12">
            <a:extLst>
              <a:ext uri="{FF2B5EF4-FFF2-40B4-BE49-F238E27FC236}">
                <a16:creationId xmlns:a16="http://schemas.microsoft.com/office/drawing/2014/main" id="{0614DB05-33B6-42E7-97AB-563D114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40800"/>
            <a:ext cx="3270250" cy="41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Náhle nedokrvení končetin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Je způsobeno tepelným uzávěrem</a:t>
            </a:r>
          </a:p>
          <a:p>
            <a:endParaRPr lang="cs-CZ" dirty="0"/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Příznaky</a:t>
            </a:r>
          </a:p>
          <a:p>
            <a:pPr lvl="1"/>
            <a:endParaRPr lang="cs-CZ" dirty="0"/>
          </a:p>
          <a:p>
            <a:pPr lvl="1"/>
            <a:r>
              <a:rPr lang="cs-CZ" sz="1800" dirty="0"/>
              <a:t>Prudká, šokující, náhle vzniklá bolest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Končetina je bledá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Nelze nahmatat pulz</a:t>
            </a:r>
          </a:p>
        </p:txBody>
      </p:sp>
      <p:pic>
        <p:nvPicPr>
          <p:cNvPr id="6" name="Picture 5" descr="IschemieAkutni">
            <a:extLst>
              <a:ext uri="{FF2B5EF4-FFF2-40B4-BE49-F238E27FC236}">
                <a16:creationId xmlns:a16="http://schemas.microsoft.com/office/drawing/2014/main" id="{977196F0-CB6F-425A-BCE9-C17E7DE5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3063" y="2127250"/>
            <a:ext cx="242887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7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 při náhlém nedokrvení končetin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Poloha vleže</a:t>
            </a:r>
          </a:p>
          <a:p>
            <a:endParaRPr lang="cs-CZ" dirty="0"/>
          </a:p>
          <a:p>
            <a:r>
              <a:rPr lang="cs-CZ" dirty="0"/>
              <a:t>Postižená končetina </a:t>
            </a:r>
            <a:r>
              <a:rPr lang="cs-CZ" dirty="0">
                <a:solidFill>
                  <a:schemeClr val="accent1"/>
                </a:solidFill>
              </a:rPr>
              <a:t>ve snížené poloze</a:t>
            </a:r>
          </a:p>
          <a:p>
            <a:endParaRPr lang="cs-CZ" dirty="0"/>
          </a:p>
          <a:p>
            <a:r>
              <a:rPr lang="cs-CZ" dirty="0"/>
              <a:t>Končetinu </a:t>
            </a:r>
            <a:r>
              <a:rPr lang="cs-CZ" dirty="0">
                <a:solidFill>
                  <a:schemeClr val="accent1"/>
                </a:solidFill>
              </a:rPr>
              <a:t>neohříváme, nechladíme</a:t>
            </a:r>
          </a:p>
          <a:p>
            <a:endParaRPr lang="cs-CZ" dirty="0"/>
          </a:p>
          <a:p>
            <a:r>
              <a:rPr lang="cs-CZ" dirty="0"/>
              <a:t>ZZS</a:t>
            </a:r>
          </a:p>
        </p:txBody>
      </p:sp>
    </p:spTree>
    <p:extLst>
      <p:ext uri="{BB962C8B-B14F-4D97-AF65-F5344CB8AC3E}">
        <p14:creationId xmlns:p14="http://schemas.microsoft.com/office/powerpoint/2010/main" val="131696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Náhlá žilní trombóza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692002"/>
            <a:ext cx="4032000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Příznaky</a:t>
            </a:r>
          </a:p>
          <a:p>
            <a:endParaRPr lang="cs-CZ" dirty="0"/>
          </a:p>
          <a:p>
            <a:r>
              <a:rPr lang="cs-CZ" dirty="0"/>
              <a:t>Jednostranný měkký bolestivý otok</a:t>
            </a:r>
          </a:p>
          <a:p>
            <a:endParaRPr lang="cs-CZ" dirty="0"/>
          </a:p>
          <a:p>
            <a:r>
              <a:rPr lang="cs-CZ" dirty="0"/>
              <a:t>Úleva od bolesti při elevaci končetiny</a:t>
            </a:r>
          </a:p>
          <a:p>
            <a:endParaRPr lang="cs-CZ" dirty="0"/>
          </a:p>
          <a:p>
            <a:r>
              <a:rPr lang="cs-CZ" dirty="0"/>
              <a:t>Končetina je teplá, na dotek bolestivá</a:t>
            </a:r>
          </a:p>
        </p:txBody>
      </p:sp>
      <p:pic>
        <p:nvPicPr>
          <p:cNvPr id="6" name="Picture 5" descr="Tromb%C3%B3za">
            <a:extLst>
              <a:ext uri="{FF2B5EF4-FFF2-40B4-BE49-F238E27FC236}">
                <a16:creationId xmlns:a16="http://schemas.microsoft.com/office/drawing/2014/main" id="{84BFB590-D75F-4B1C-AC42-C45F09E6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6446" y="1968686"/>
            <a:ext cx="3767553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9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 při náhlé žilní trombóze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Poloha vleže</a:t>
            </a:r>
          </a:p>
          <a:p>
            <a:endParaRPr lang="cs-CZ" dirty="0"/>
          </a:p>
          <a:p>
            <a:r>
              <a:rPr lang="cs-CZ" dirty="0"/>
              <a:t>Čerstvý vzduch</a:t>
            </a:r>
          </a:p>
          <a:p>
            <a:endParaRPr lang="cs-CZ" dirty="0"/>
          </a:p>
          <a:p>
            <a:r>
              <a:rPr lang="cs-CZ" dirty="0"/>
              <a:t>Elevace postižené končetiny</a:t>
            </a:r>
          </a:p>
          <a:p>
            <a:endParaRPr lang="cs-CZ" dirty="0"/>
          </a:p>
          <a:p>
            <a:r>
              <a:rPr lang="cs-CZ" dirty="0"/>
              <a:t>Chlazení postižené končetiny</a:t>
            </a:r>
          </a:p>
          <a:p>
            <a:endParaRPr lang="cs-CZ" dirty="0"/>
          </a:p>
          <a:p>
            <a:r>
              <a:rPr lang="cs-CZ" dirty="0"/>
              <a:t>Sledování vitálních funkcí</a:t>
            </a:r>
          </a:p>
          <a:p>
            <a:endParaRPr lang="cs-CZ" dirty="0"/>
          </a:p>
          <a:p>
            <a:r>
              <a:rPr lang="cs-CZ" dirty="0"/>
              <a:t>ZZS</a:t>
            </a:r>
          </a:p>
        </p:txBody>
      </p:sp>
    </p:spTree>
    <p:extLst>
      <p:ext uri="{BB962C8B-B14F-4D97-AF65-F5344CB8AC3E}">
        <p14:creationId xmlns:p14="http://schemas.microsoft.com/office/powerpoint/2010/main" val="112123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Náhle vzniklé křeče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Křeče jsou projevem dráždění nebo onemocnění CNS</a:t>
            </a:r>
          </a:p>
          <a:p>
            <a:endParaRPr lang="cs-CZ" dirty="0"/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Dělení</a:t>
            </a:r>
          </a:p>
          <a:p>
            <a:endParaRPr lang="cs-CZ" dirty="0"/>
          </a:p>
          <a:p>
            <a:pPr lvl="1"/>
            <a:r>
              <a:rPr lang="cs-CZ" sz="1800" dirty="0">
                <a:solidFill>
                  <a:schemeClr val="accent1"/>
                </a:solidFill>
              </a:rPr>
              <a:t>Tonické</a:t>
            </a:r>
            <a:r>
              <a:rPr lang="cs-CZ" sz="1800" dirty="0"/>
              <a:t> (trvalé)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>
                <a:solidFill>
                  <a:schemeClr val="accent1"/>
                </a:solidFill>
              </a:rPr>
              <a:t>Klonické</a:t>
            </a:r>
            <a:r>
              <a:rPr lang="cs-CZ" sz="1800" dirty="0"/>
              <a:t> (záškuby)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>
                <a:solidFill>
                  <a:schemeClr val="accent1"/>
                </a:solidFill>
              </a:rPr>
              <a:t>Tonicko-klonické</a:t>
            </a:r>
          </a:p>
        </p:txBody>
      </p:sp>
    </p:spTree>
    <p:extLst>
      <p:ext uri="{BB962C8B-B14F-4D97-AF65-F5344CB8AC3E}">
        <p14:creationId xmlns:p14="http://schemas.microsoft.com/office/powerpoint/2010/main" val="383567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infarkt myokardu (AIM)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Příčina</a:t>
            </a:r>
          </a:p>
          <a:p>
            <a:pPr lvl="1"/>
            <a:r>
              <a:rPr lang="cs-CZ" sz="1800" dirty="0"/>
              <a:t>Uzavření koronární cévy v důsledku aterosklerózy</a:t>
            </a:r>
          </a:p>
        </p:txBody>
      </p:sp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45A74153-F3CE-4847-A3A9-77F1BEF1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717325"/>
            <a:ext cx="5334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2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Náhle vzniklé křeče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Příčiny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Epilepsie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Úrazy CNS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Otravy, hyperventilace (prohloubené a zrychlené dýchání)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Vysoké horečky u dětí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Těhotenská eklampsie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Přehřátí</a:t>
            </a:r>
          </a:p>
        </p:txBody>
      </p:sp>
    </p:spTree>
    <p:extLst>
      <p:ext uri="{BB962C8B-B14F-4D97-AF65-F5344CB8AC3E}">
        <p14:creationId xmlns:p14="http://schemas.microsoft.com/office/powerpoint/2010/main" val="66909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Epilepsie (padoucnice)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Je chorobný stav, který je výsledkem nadměrné elektrické aktivity v mozku a nervovém systému</a:t>
            </a:r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2041E79F-CECD-4444-BAD5-840E6197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6223" y="2974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2DA043-45C6-4033-8701-28A3F4846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Dělení záchvatů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Epilepsie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3B3231-9EA6-4735-AB00-ACF25435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Malý záchvat (petit </a:t>
            </a:r>
            <a:r>
              <a:rPr lang="cs-CZ" dirty="0" err="1">
                <a:solidFill>
                  <a:schemeClr val="accent1"/>
                </a:solidFill>
              </a:rPr>
              <a:t>mal</a:t>
            </a:r>
            <a:r>
              <a:rPr lang="cs-CZ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cs-CZ" sz="1800" dirty="0"/>
              <a:t>Postižený upřeně, netečně zírá před sebe</a:t>
            </a:r>
          </a:p>
          <a:p>
            <a:pPr lvl="1"/>
            <a:r>
              <a:rPr lang="cs-CZ" sz="1800" dirty="0"/>
              <a:t>Automatismy (přežvýkávání, mlaskání…)</a:t>
            </a:r>
          </a:p>
          <a:p>
            <a:endParaRPr lang="cs-CZ" dirty="0"/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Velký záchvat (grand </a:t>
            </a:r>
            <a:r>
              <a:rPr lang="cs-CZ" dirty="0" err="1">
                <a:solidFill>
                  <a:schemeClr val="accent1"/>
                </a:solidFill>
              </a:rPr>
              <a:t>mal</a:t>
            </a:r>
            <a:r>
              <a:rPr lang="cs-CZ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cs-CZ" sz="1800" dirty="0"/>
              <a:t>Začíná tonickými křečemi (cca 30 s)</a:t>
            </a:r>
          </a:p>
          <a:p>
            <a:pPr lvl="1"/>
            <a:r>
              <a:rPr lang="cs-CZ" sz="1800" dirty="0"/>
              <a:t>Následují klonické křeče</a:t>
            </a:r>
          </a:p>
          <a:p>
            <a:pPr lvl="1"/>
            <a:r>
              <a:rPr lang="cs-CZ" sz="1800" dirty="0"/>
              <a:t>Náhlá ztráta vědomí (upadne, vykřikne zvláštním výkřikem)</a:t>
            </a:r>
          </a:p>
          <a:p>
            <a:pPr lvl="1"/>
            <a:r>
              <a:rPr lang="cs-CZ" sz="1800" dirty="0"/>
              <a:t>Pěna u úst, pomočení, pokálení, amnézie na událost, zmatenost</a:t>
            </a:r>
          </a:p>
        </p:txBody>
      </p:sp>
    </p:spTree>
    <p:extLst>
      <p:ext uri="{BB962C8B-B14F-4D97-AF65-F5344CB8AC3E}">
        <p14:creationId xmlns:p14="http://schemas.microsoft.com/office/powerpoint/2010/main" val="162373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Ústav zdravotnických věd, Lékařská fakulta, Masarykova univerzita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Epilepsie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accent1"/>
                </a:solidFill>
              </a:rPr>
              <a:t>Status </a:t>
            </a:r>
            <a:r>
              <a:rPr lang="cs-CZ" dirty="0" err="1">
                <a:solidFill>
                  <a:schemeClr val="accent1"/>
                </a:solidFill>
              </a:rPr>
              <a:t>epilepticus</a:t>
            </a:r>
            <a:endParaRPr lang="cs-CZ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cs-CZ" dirty="0"/>
          </a:p>
          <a:p>
            <a:pPr lvl="1">
              <a:spcAft>
                <a:spcPts val="600"/>
              </a:spcAft>
            </a:pPr>
            <a:r>
              <a:rPr lang="cs-CZ" sz="2100" dirty="0"/>
              <a:t>Velmi závažný stav</a:t>
            </a:r>
          </a:p>
          <a:p>
            <a:pPr lvl="1">
              <a:spcAft>
                <a:spcPts val="600"/>
              </a:spcAft>
            </a:pPr>
            <a:endParaRPr lang="cs-CZ" sz="2100" dirty="0"/>
          </a:p>
          <a:p>
            <a:pPr lvl="1">
              <a:spcAft>
                <a:spcPts val="600"/>
              </a:spcAft>
            </a:pPr>
            <a:r>
              <a:rPr lang="cs-CZ" sz="2100" dirty="0"/>
              <a:t>Sled velkých záchvatů mezi nimiž nedochází k obnově vědomí</a:t>
            </a:r>
          </a:p>
          <a:p>
            <a:pPr lvl="1">
              <a:spcAft>
                <a:spcPts val="600"/>
              </a:spcAft>
            </a:pPr>
            <a:endParaRPr lang="cs-CZ" sz="2100" dirty="0"/>
          </a:p>
          <a:p>
            <a:pPr lvl="1">
              <a:spcAft>
                <a:spcPts val="600"/>
              </a:spcAft>
            </a:pPr>
            <a:r>
              <a:rPr lang="cs-CZ" sz="2100" dirty="0"/>
              <a:t>Objevují se poruchy dýchání a otok mozku</a:t>
            </a:r>
          </a:p>
        </p:txBody>
      </p:sp>
      <p:pic>
        <p:nvPicPr>
          <p:cNvPr id="6" name="Picture 2" descr="První pomoc zvedla nohu. Co dělat, když to sundá nohu: příčiny poruchy,  příznaky patologií, účinné terapeutické metody">
            <a:extLst>
              <a:ext uri="{FF2B5EF4-FFF2-40B4-BE49-F238E27FC236}">
                <a16:creationId xmlns:a16="http://schemas.microsoft.com/office/drawing/2014/main" id="{3B262E07-72F0-4870-AA2C-13E97710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460" y="2427980"/>
            <a:ext cx="3914999" cy="2687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7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 při výskytu epileptických křečí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Odstraníme z okolí ostré předměty</a:t>
            </a:r>
          </a:p>
          <a:p>
            <a:endParaRPr lang="cs-CZ" dirty="0"/>
          </a:p>
          <a:p>
            <a:r>
              <a:rPr lang="cs-CZ" dirty="0"/>
              <a:t>Nesnažíme se postiženého jakkoli přidržovat</a:t>
            </a:r>
          </a:p>
          <a:p>
            <a:endParaRPr lang="cs-CZ" dirty="0"/>
          </a:p>
          <a:p>
            <a:r>
              <a:rPr lang="cs-CZ" dirty="0"/>
              <a:t>Vedeme časový záznam o průběhu křeči</a:t>
            </a:r>
          </a:p>
          <a:p>
            <a:endParaRPr lang="cs-CZ" dirty="0"/>
          </a:p>
          <a:p>
            <a:r>
              <a:rPr lang="cs-CZ" dirty="0"/>
              <a:t>Po odeznění křečí zjistíme vitální funkce, při jejich selhání zahájíme KPR</a:t>
            </a:r>
          </a:p>
          <a:p>
            <a:endParaRPr lang="cs-CZ" dirty="0"/>
          </a:p>
          <a:p>
            <a:r>
              <a:rPr lang="cs-CZ" dirty="0"/>
              <a:t>Zůstává-li postižený v bezvědomí, uložíme do Stabilizované / </a:t>
            </a:r>
            <a:r>
              <a:rPr lang="cs-CZ" dirty="0" err="1"/>
              <a:t>Rautekovy</a:t>
            </a:r>
            <a:r>
              <a:rPr lang="cs-CZ" dirty="0"/>
              <a:t> polohy</a:t>
            </a:r>
          </a:p>
          <a:p>
            <a:endParaRPr lang="cs-CZ" dirty="0"/>
          </a:p>
          <a:p>
            <a:r>
              <a:rPr lang="cs-CZ" dirty="0"/>
              <a:t>ZZS</a:t>
            </a:r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EFE32886-DD2D-4D71-BBF1-64517697A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26" y="161925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85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Tetanie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Tetanie je zvýšená dráždivost nervového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207948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Tetanie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Příčina</a:t>
            </a:r>
          </a:p>
          <a:p>
            <a:endParaRPr lang="cs-CZ" dirty="0"/>
          </a:p>
          <a:p>
            <a:r>
              <a:rPr lang="cs-CZ" dirty="0"/>
              <a:t>Respirační alkalóza</a:t>
            </a:r>
          </a:p>
          <a:p>
            <a:pPr lvl="1"/>
            <a:r>
              <a:rPr lang="cs-CZ" sz="1800" dirty="0"/>
              <a:t>Zrychlené dýchání, ↑ výdej CO2, psychickými vlivy - stres, rozčílení</a:t>
            </a:r>
          </a:p>
          <a:p>
            <a:endParaRPr lang="cs-CZ" dirty="0"/>
          </a:p>
          <a:p>
            <a:r>
              <a:rPr lang="cs-CZ" dirty="0"/>
              <a:t>Metabolická alkalóza </a:t>
            </a:r>
          </a:p>
          <a:p>
            <a:pPr lvl="1"/>
            <a:r>
              <a:rPr lang="cs-CZ" sz="1800" dirty="0"/>
              <a:t>Opakované, déletrvající zvracení</a:t>
            </a:r>
          </a:p>
          <a:p>
            <a:endParaRPr lang="cs-CZ" dirty="0"/>
          </a:p>
          <a:p>
            <a:r>
              <a:rPr lang="cs-CZ" dirty="0"/>
              <a:t>Pokles hladiny vápníku v krvi</a:t>
            </a:r>
          </a:p>
        </p:txBody>
      </p:sp>
    </p:spTree>
    <p:extLst>
      <p:ext uri="{BB962C8B-B14F-4D97-AF65-F5344CB8AC3E}">
        <p14:creationId xmlns:p14="http://schemas.microsoft.com/office/powerpoint/2010/main" val="3239436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Ústav zdravotnických věd, Lékařská fakulta, Masarykova univerzita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Tetanie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Příznaky</a:t>
            </a:r>
          </a:p>
          <a:p>
            <a:pPr>
              <a:spcAft>
                <a:spcPts val="600"/>
              </a:spcAft>
            </a:pPr>
            <a:endParaRPr lang="cs-CZ"/>
          </a:p>
          <a:p>
            <a:pPr lvl="1">
              <a:spcAft>
                <a:spcPts val="600"/>
              </a:spcAft>
            </a:pPr>
            <a:r>
              <a:rPr lang="cs-CZ" sz="2100"/>
              <a:t>Bledost, pocení, pocit bušení srdce</a:t>
            </a:r>
          </a:p>
          <a:p>
            <a:pPr lvl="1">
              <a:spcAft>
                <a:spcPts val="600"/>
              </a:spcAft>
            </a:pPr>
            <a:endParaRPr lang="cs-CZ" sz="2100"/>
          </a:p>
          <a:p>
            <a:pPr lvl="1">
              <a:spcAft>
                <a:spcPts val="600"/>
              </a:spcAft>
            </a:pPr>
            <a:r>
              <a:rPr lang="cs-CZ" sz="2100"/>
              <a:t>Pocit mravenčení až křeče v okolí úst (tzv. kapří ústa)</a:t>
            </a:r>
          </a:p>
          <a:p>
            <a:pPr lvl="1">
              <a:spcAft>
                <a:spcPts val="600"/>
              </a:spcAft>
            </a:pPr>
            <a:endParaRPr lang="cs-CZ" sz="2100"/>
          </a:p>
          <a:p>
            <a:pPr lvl="1">
              <a:spcAft>
                <a:spcPts val="600"/>
              </a:spcAft>
            </a:pPr>
            <a:r>
              <a:rPr lang="cs-CZ" sz="2100"/>
              <a:t>Křeče dlaní (porodnická ruka)</a:t>
            </a:r>
          </a:p>
        </p:txBody>
      </p:sp>
      <p:pic>
        <p:nvPicPr>
          <p:cNvPr id="6" name="Picture 5" descr="porodnicka_ruka_2">
            <a:extLst>
              <a:ext uri="{FF2B5EF4-FFF2-40B4-BE49-F238E27FC236}">
                <a16:creationId xmlns:a16="http://schemas.microsoft.com/office/drawing/2014/main" id="{BE3B42BD-5E04-4212-9370-0A6A5024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60" y="2460518"/>
            <a:ext cx="3914999" cy="2621971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99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 při tetanii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Vsedě nebo vleže na zádech s podložením hlavy</a:t>
            </a:r>
          </a:p>
          <a:p>
            <a:endParaRPr lang="cs-CZ" dirty="0"/>
          </a:p>
          <a:p>
            <a:r>
              <a:rPr lang="cs-CZ" dirty="0"/>
              <a:t>Zajištění tělesného a duševního klidu</a:t>
            </a:r>
          </a:p>
          <a:p>
            <a:endParaRPr lang="cs-CZ" dirty="0"/>
          </a:p>
          <a:p>
            <a:r>
              <a:rPr lang="cs-CZ" dirty="0"/>
              <a:t>U hyperventilační tetanie vyzveme </a:t>
            </a:r>
            <a:r>
              <a:rPr lang="cs-CZ" dirty="0">
                <a:solidFill>
                  <a:schemeClr val="accent1"/>
                </a:solidFill>
              </a:rPr>
              <a:t>k pomalému dýchání do sáčku, který těsně přiléhá na ústa</a:t>
            </a:r>
          </a:p>
          <a:p>
            <a:endParaRPr lang="cs-CZ" dirty="0"/>
          </a:p>
          <a:p>
            <a:r>
              <a:rPr lang="cs-CZ" dirty="0"/>
              <a:t>U zvracení zajistíme zvratky k laboratornímu vyšetření</a:t>
            </a:r>
          </a:p>
          <a:p>
            <a:endParaRPr lang="cs-CZ" dirty="0"/>
          </a:p>
          <a:p>
            <a:r>
              <a:rPr lang="cs-CZ" dirty="0"/>
              <a:t>ZZS</a:t>
            </a:r>
          </a:p>
        </p:txBody>
      </p:sp>
    </p:spTree>
    <p:extLst>
      <p:ext uri="{BB962C8B-B14F-4D97-AF65-F5344CB8AC3E}">
        <p14:creationId xmlns:p14="http://schemas.microsoft.com/office/powerpoint/2010/main" val="60736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Ústav zdravotnických věd, Lékařská fakulta, Masarykova univerzita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Křeče velkých svalových skupin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U sportovců</a:t>
            </a: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Při velké fyzické námaze</a:t>
            </a: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Při dehydrataci</a:t>
            </a:r>
            <a:endParaRPr lang="cs-CZ"/>
          </a:p>
          <a:p>
            <a:pPr>
              <a:spcAft>
                <a:spcPts val="600"/>
              </a:spcAft>
            </a:pPr>
            <a:endParaRPr lang="cs-CZ"/>
          </a:p>
          <a:p>
            <a:pPr>
              <a:spcAft>
                <a:spcPts val="600"/>
              </a:spcAft>
            </a:pPr>
            <a:r>
              <a:rPr lang="cs-CZ" dirty="0"/>
              <a:t>Při přehřátí</a:t>
            </a:r>
            <a:endParaRPr lang="cs-CZ"/>
          </a:p>
        </p:txBody>
      </p:sp>
      <p:pic>
        <p:nvPicPr>
          <p:cNvPr id="6" name="Zástupný symbol pro obsah 9" descr="Obsah obrázku osoba&#10;&#10;Popis byl vytvořen automaticky">
            <a:extLst>
              <a:ext uri="{FF2B5EF4-FFF2-40B4-BE49-F238E27FC236}">
                <a16:creationId xmlns:a16="http://schemas.microsoft.com/office/drawing/2014/main" id="{ACDC7181-7D4C-42A6-9F11-B59330712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r="11637" b="-2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1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infarkt myokardu</a:t>
            </a:r>
          </a:p>
        </p:txBody>
      </p:sp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4F8183B3-8F05-4A43-9A16-16E210441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r="19441"/>
          <a:stretch/>
        </p:blipFill>
        <p:spPr>
          <a:xfrm>
            <a:off x="2317458" y="1629688"/>
            <a:ext cx="4509084" cy="4140200"/>
          </a:xfrm>
        </p:spPr>
      </p:pic>
    </p:spTree>
    <p:extLst>
      <p:ext uri="{BB962C8B-B14F-4D97-AF65-F5344CB8AC3E}">
        <p14:creationId xmlns:p14="http://schemas.microsoft.com/office/powerpoint/2010/main" val="2509290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Křeče velkých svalových skupin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Postavení na postiženou končetinu nebo natáhneme sval do násilné extenze</a:t>
            </a:r>
          </a:p>
          <a:p>
            <a:endParaRPr lang="cs-CZ" dirty="0"/>
          </a:p>
          <a:p>
            <a:r>
              <a:rPr lang="cs-CZ" dirty="0"/>
              <a:t>Svalové skupiny lehce masírujeme</a:t>
            </a:r>
          </a:p>
          <a:p>
            <a:endParaRPr lang="cs-CZ" dirty="0"/>
          </a:p>
          <a:p>
            <a:r>
              <a:rPr lang="cs-CZ" dirty="0"/>
              <a:t>Podáme minerálku, slaný roztok</a:t>
            </a:r>
          </a:p>
          <a:p>
            <a:pPr lvl="1"/>
            <a:r>
              <a:rPr lang="cs-CZ" sz="1800" dirty="0"/>
              <a:t>1 lžička soli na 1 litr vody</a:t>
            </a:r>
          </a:p>
        </p:txBody>
      </p:sp>
    </p:spTree>
    <p:extLst>
      <p:ext uri="{BB962C8B-B14F-4D97-AF65-F5344CB8AC3E}">
        <p14:creationId xmlns:p14="http://schemas.microsoft.com/office/powerpoint/2010/main" val="2098676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Náhlé stavy při diabetes </a:t>
            </a:r>
            <a:r>
              <a:rPr lang="cs-CZ" dirty="0" err="1"/>
              <a:t>mellitus</a:t>
            </a:r>
            <a:endParaRPr lang="cs-CZ" dirty="0"/>
          </a:p>
        </p:txBody>
      </p:sp>
      <p:graphicFrame>
        <p:nvGraphicFramePr>
          <p:cNvPr id="6" name="Group 65">
            <a:extLst>
              <a:ext uri="{FF2B5EF4-FFF2-40B4-BE49-F238E27FC236}">
                <a16:creationId xmlns:a16="http://schemas.microsoft.com/office/drawing/2014/main" id="{4224A62F-31FC-4963-9656-91A43E1AA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834026"/>
              </p:ext>
            </p:extLst>
          </p:nvPr>
        </p:nvGraphicFramePr>
        <p:xfrm>
          <a:off x="539999" y="1548881"/>
          <a:ext cx="8064901" cy="4348065"/>
        </p:xfrm>
        <a:graphic>
          <a:graphicData uri="http://schemas.openxmlformats.org/drawingml/2006/table">
            <a:tbl>
              <a:tblPr/>
              <a:tblGrid>
                <a:gridCol w="186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10A8"/>
                          </a:solidFill>
                          <a:effectLst/>
                          <a:latin typeface="+mn-lt"/>
                        </a:rPr>
                        <a:t>Ukazatel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410A8"/>
                          </a:solidFill>
                          <a:effectLst/>
                          <a:latin typeface="+mn-lt"/>
                        </a:rPr>
                        <a:t>Hypoglykémie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10A8"/>
                          </a:solidFill>
                          <a:effectLst/>
                          <a:latin typeface="+mn-lt"/>
                        </a:rPr>
                        <a:t>Hyperglykémie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10A8"/>
                          </a:solidFill>
                          <a:effectLst/>
                          <a:latin typeface="+mn-lt"/>
                        </a:rPr>
                        <a:t>Příznaky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začátek náhlý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kůže zpocená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tvář bledá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dýchání normální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nezvrací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začátek pozvolný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kůže suchá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tvář červená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dýchání hluboké, je cítit aceton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zvrací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10A8"/>
                          </a:solidFill>
                          <a:effectLst/>
                          <a:latin typeface="+mn-lt"/>
                        </a:rPr>
                        <a:t>Příčina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 jídla, inzulínu,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 tělesná námaha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1488" indent="-142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09638" indent="47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06513" indent="650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95450" indent="1333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526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098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670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24250" indent="133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jídla, inzulínu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průjem, operace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35">
            <a:extLst>
              <a:ext uri="{FF2B5EF4-FFF2-40B4-BE49-F238E27FC236}">
                <a16:creationId xmlns:a16="http://schemas.microsoft.com/office/drawing/2014/main" id="{4B743B1E-D9DB-425E-9C1A-4AE124D9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8" y="27813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27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PP při náhlých stavech u DM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Pátráme po průkazu diabetika</a:t>
            </a:r>
          </a:p>
          <a:p>
            <a:endParaRPr lang="cs-CZ" dirty="0"/>
          </a:p>
          <a:p>
            <a:r>
              <a:rPr lang="cs-CZ" dirty="0"/>
              <a:t>U hypoglykémie (snížení hladiny cukru v krvi pod normu) pozor na záměnu s otravou alkoholem (jde cítit z úst aceton)</a:t>
            </a:r>
          </a:p>
          <a:p>
            <a:endParaRPr lang="cs-CZ" dirty="0"/>
          </a:p>
          <a:p>
            <a:r>
              <a:rPr lang="cs-CZ" dirty="0"/>
              <a:t>U hypoglykémie podáme cukr (cokoli sladkého, je-li nemocný schopen něco vypít)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Bezvědomí</a:t>
            </a:r>
          </a:p>
          <a:p>
            <a:pPr lvl="1"/>
            <a:r>
              <a:rPr lang="cs-CZ" sz="1800" dirty="0"/>
              <a:t>Zajistit průchodnost dýchacích cest (záklon hlavy)</a:t>
            </a:r>
          </a:p>
          <a:p>
            <a:pPr lvl="1"/>
            <a:r>
              <a:rPr lang="cs-CZ" sz="1800" dirty="0"/>
              <a:t>Kontrola vitálních funkcí</a:t>
            </a:r>
          </a:p>
          <a:p>
            <a:pPr lvl="1"/>
            <a:r>
              <a:rPr lang="cs-CZ" sz="1800" dirty="0"/>
              <a:t>Uložíme pacienta do Stabilizované / </a:t>
            </a:r>
            <a:r>
              <a:rPr lang="cs-CZ" sz="1800" dirty="0" err="1"/>
              <a:t>Rautekovy</a:t>
            </a:r>
            <a:r>
              <a:rPr lang="cs-CZ" sz="1800" dirty="0"/>
              <a:t> polohy</a:t>
            </a:r>
          </a:p>
          <a:p>
            <a:pPr lvl="1"/>
            <a:r>
              <a:rPr lang="cs-CZ" sz="1800" dirty="0"/>
              <a:t>ZZS</a:t>
            </a:r>
          </a:p>
        </p:txBody>
      </p:sp>
    </p:spTree>
    <p:extLst>
      <p:ext uri="{BB962C8B-B14F-4D97-AF65-F5344CB8AC3E}">
        <p14:creationId xmlns:p14="http://schemas.microsoft.com/office/powerpoint/2010/main" val="2296880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pic>
        <p:nvPicPr>
          <p:cNvPr id="6" name="Obrázek 15">
            <a:extLst>
              <a:ext uri="{FF2B5EF4-FFF2-40B4-BE49-F238E27FC236}">
                <a16:creationId xmlns:a16="http://schemas.microsoft.com/office/drawing/2014/main" id="{60A8F8C9-9594-4F4C-924E-E8D9F5D59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" y="1275001"/>
            <a:ext cx="2274711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5">
            <a:extLst>
              <a:ext uri="{FF2B5EF4-FFF2-40B4-BE49-F238E27FC236}">
                <a16:creationId xmlns:a16="http://schemas.microsoft.com/office/drawing/2014/main" id="{A803BEB3-634C-421F-8DEE-12F3A73C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0"/>
            <a:ext cx="15557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5">
            <a:extLst>
              <a:ext uri="{FF2B5EF4-FFF2-40B4-BE49-F238E27FC236}">
                <a16:creationId xmlns:a16="http://schemas.microsoft.com/office/drawing/2014/main" id="{2630B41B-8F34-450F-9851-B24B2259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5" y="2554526"/>
            <a:ext cx="2274711" cy="156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11">
            <a:extLst>
              <a:ext uri="{FF2B5EF4-FFF2-40B4-BE49-F238E27FC236}">
                <a16:creationId xmlns:a16="http://schemas.microsoft.com/office/drawing/2014/main" id="{03B980E8-6E11-41F5-BB4B-37631BAE7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3" r="13082" b="13904"/>
          <a:stretch/>
        </p:blipFill>
        <p:spPr>
          <a:xfrm>
            <a:off x="5985523" y="1275001"/>
            <a:ext cx="1555750" cy="1014502"/>
          </a:xfrm>
          <a:prstGeom prst="rect">
            <a:avLst/>
          </a:prstGeom>
        </p:spPr>
      </p:pic>
      <p:pic>
        <p:nvPicPr>
          <p:cNvPr id="10" name="Obrázek 29">
            <a:extLst>
              <a:ext uri="{FF2B5EF4-FFF2-40B4-BE49-F238E27FC236}">
                <a16:creationId xmlns:a16="http://schemas.microsoft.com/office/drawing/2014/main" id="{5CCBF18B-089D-4058-B52D-FADAE055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10" y="1275001"/>
            <a:ext cx="1789901" cy="23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7">
            <a:extLst>
              <a:ext uri="{FF2B5EF4-FFF2-40B4-BE49-F238E27FC236}">
                <a16:creationId xmlns:a16="http://schemas.microsoft.com/office/drawing/2014/main" id="{48852DD2-AEAD-410E-95D1-21878D53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2" y="3523488"/>
            <a:ext cx="1388946" cy="246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Zástupný symbol pro obsah 13">
            <a:extLst>
              <a:ext uri="{FF2B5EF4-FFF2-40B4-BE49-F238E27FC236}">
                <a16:creationId xmlns:a16="http://schemas.microsoft.com/office/drawing/2014/main" id="{2C89D74F-E002-464E-BB4B-40C5F5BBB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r="1"/>
          <a:stretch/>
        </p:blipFill>
        <p:spPr>
          <a:xfrm>
            <a:off x="5961888" y="2272348"/>
            <a:ext cx="1579385" cy="3837891"/>
          </a:xfrm>
          <a:prstGeom prst="rect">
            <a:avLst/>
          </a:prstGeom>
        </p:spPr>
      </p:pic>
      <p:pic>
        <p:nvPicPr>
          <p:cNvPr id="13" name="Obrázek 33">
            <a:extLst>
              <a:ext uri="{FF2B5EF4-FFF2-40B4-BE49-F238E27FC236}">
                <a16:creationId xmlns:a16="http://schemas.microsoft.com/office/drawing/2014/main" id="{B5266C6A-5A9B-44F4-B90A-75CECC3A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64" y="1275001"/>
            <a:ext cx="1379434" cy="23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1">
            <a:extLst>
              <a:ext uri="{FF2B5EF4-FFF2-40B4-BE49-F238E27FC236}">
                <a16:creationId xmlns:a16="http://schemas.microsoft.com/office/drawing/2014/main" id="{60ABCDE6-EE3B-454E-BB8E-3CA1A972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32" y="3586386"/>
            <a:ext cx="1804056" cy="24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9">
            <a:extLst>
              <a:ext uri="{FF2B5EF4-FFF2-40B4-BE49-F238E27FC236}">
                <a16:creationId xmlns:a16="http://schemas.microsoft.com/office/drawing/2014/main" id="{D39ABAEF-A914-469B-9686-DF7A25EC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4" y="4123292"/>
            <a:ext cx="2252827" cy="18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29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Lékařská fakulta, Masarykova univerzita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Průkaz diabetika</a:t>
            </a:r>
          </a:p>
        </p:txBody>
      </p:sp>
      <p:pic>
        <p:nvPicPr>
          <p:cNvPr id="6" name="Obrázek 16">
            <a:extLst>
              <a:ext uri="{FF2B5EF4-FFF2-40B4-BE49-F238E27FC236}">
                <a16:creationId xmlns:a16="http://schemas.microsoft.com/office/drawing/2014/main" id="{C571D9B2-77E0-4689-A07E-5BB9DA704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4"/>
          <a:stretch>
            <a:fillRect/>
          </a:stretch>
        </p:blipFill>
        <p:spPr bwMode="auto">
          <a:xfrm>
            <a:off x="540000" y="1260217"/>
            <a:ext cx="38035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8">
            <a:extLst>
              <a:ext uri="{FF2B5EF4-FFF2-40B4-BE49-F238E27FC236}">
                <a16:creationId xmlns:a16="http://schemas.microsoft.com/office/drawing/2014/main" id="{3CB7A196-CE4B-4980-A7AD-AD6B2502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635" y="4317420"/>
            <a:ext cx="3362328" cy="1596577"/>
          </a:xfrm>
          <a:prstGeom prst="rect">
            <a:avLst/>
          </a:prstGeom>
        </p:spPr>
      </p:pic>
      <p:pic>
        <p:nvPicPr>
          <p:cNvPr id="8" name="Zástupný symbol pro obsah 10">
            <a:extLst>
              <a:ext uri="{FF2B5EF4-FFF2-40B4-BE49-F238E27FC236}">
                <a16:creationId xmlns:a16="http://schemas.microsoft.com/office/drawing/2014/main" id="{B2D3707D-5309-46ED-9C05-A28CB4DBE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599" y="4363887"/>
            <a:ext cx="2939128" cy="2080727"/>
          </a:xfrm>
          <a:prstGeom prst="rect">
            <a:avLst/>
          </a:prstGeom>
        </p:spPr>
      </p:pic>
      <p:pic>
        <p:nvPicPr>
          <p:cNvPr id="9" name="Obrázek 12">
            <a:extLst>
              <a:ext uri="{FF2B5EF4-FFF2-40B4-BE49-F238E27FC236}">
                <a16:creationId xmlns:a16="http://schemas.microsoft.com/office/drawing/2014/main" id="{316BA11B-D9F8-43BC-BDE6-CEB4E1AE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33" y="1822617"/>
            <a:ext cx="3288750" cy="233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8">
            <a:extLst>
              <a:ext uri="{FF2B5EF4-FFF2-40B4-BE49-F238E27FC236}">
                <a16:creationId xmlns:a16="http://schemas.microsoft.com/office/drawing/2014/main" id="{0BCCF64E-D5B6-480E-A007-9911F85A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63" y="9484"/>
            <a:ext cx="3288750" cy="172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20">
            <a:extLst>
              <a:ext uri="{FF2B5EF4-FFF2-40B4-BE49-F238E27FC236}">
                <a16:creationId xmlns:a16="http://schemas.microsoft.com/office/drawing/2014/main" id="{F3A3047A-A2B5-49E1-A600-772ACBCB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94" y="49506"/>
            <a:ext cx="1476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18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Glukagon - První pomoc</a:t>
            </a:r>
          </a:p>
        </p:txBody>
      </p:sp>
      <p:pic>
        <p:nvPicPr>
          <p:cNvPr id="6" name="Zástupný symbol pro obsah 8">
            <a:extLst>
              <a:ext uri="{FF2B5EF4-FFF2-40B4-BE49-F238E27FC236}">
                <a16:creationId xmlns:a16="http://schemas.microsoft.com/office/drawing/2014/main" id="{1E2581C8-2785-41FE-B78B-362E7D00C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166" y="1903445"/>
            <a:ext cx="6619668" cy="3342932"/>
          </a:xfrm>
        </p:spPr>
      </p:pic>
    </p:spTree>
    <p:extLst>
      <p:ext uri="{BB962C8B-B14F-4D97-AF65-F5344CB8AC3E}">
        <p14:creationId xmlns:p14="http://schemas.microsoft.com/office/powerpoint/2010/main" val="3477028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Inzulinová pumpa</a:t>
            </a:r>
          </a:p>
        </p:txBody>
      </p:sp>
      <p:pic>
        <p:nvPicPr>
          <p:cNvPr id="6" name="Zástupný symbol pro obsah 8">
            <a:extLst>
              <a:ext uri="{FF2B5EF4-FFF2-40B4-BE49-F238E27FC236}">
                <a16:creationId xmlns:a16="http://schemas.microsoft.com/office/drawing/2014/main" id="{ABD40730-29DE-421E-B75A-6737CE8626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00" y="1899737"/>
            <a:ext cx="4455886" cy="3481161"/>
          </a:xfrm>
        </p:spPr>
      </p:pic>
      <p:pic>
        <p:nvPicPr>
          <p:cNvPr id="7" name="Zástupný symbol pro obsah 14">
            <a:extLst>
              <a:ext uri="{FF2B5EF4-FFF2-40B4-BE49-F238E27FC236}">
                <a16:creationId xmlns:a16="http://schemas.microsoft.com/office/drawing/2014/main" id="{8BB456CA-C452-4760-A105-A797FB85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5886" y="2624862"/>
            <a:ext cx="3926333" cy="2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0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Novinka - PP při hypoglykémii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305" y="1630505"/>
            <a:ext cx="2076317" cy="835457"/>
          </a:xfrm>
        </p:spPr>
        <p:txBody>
          <a:bodyPr/>
          <a:lstStyle/>
          <a:p>
            <a:r>
              <a:rPr lang="cs-CZ" dirty="0"/>
              <a:t>1 ampulka 25ml = 15 g cukru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53F165-68A2-47DF-8AE1-3151EFB1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297576"/>
            <a:ext cx="5997144" cy="45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 descr="Obsah obrázku jídlo&#10;&#10;Popis byl vytvořen automaticky">
            <a:extLst>
              <a:ext uri="{FF2B5EF4-FFF2-40B4-BE49-F238E27FC236}">
                <a16:creationId xmlns:a16="http://schemas.microsoft.com/office/drawing/2014/main" id="{E734BBD2-0232-4CFA-92F2-43C67856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9" r="34744"/>
          <a:stretch>
            <a:fillRect/>
          </a:stretch>
        </p:blipFill>
        <p:spPr bwMode="auto">
          <a:xfrm rot="704302">
            <a:off x="7187377" y="3012449"/>
            <a:ext cx="1146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infarkt myokardu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Příznaky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Svíravá, pálivá bolest za hrudní kostí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Můře vystřelovat do LHK, nadbřišku, mezi lopatky, do krku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Slabost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Pocení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Závrať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Neklid, úzkost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Strach ze smrti</a:t>
            </a:r>
          </a:p>
        </p:txBody>
      </p:sp>
      <p:pic>
        <p:nvPicPr>
          <p:cNvPr id="6" name="Picture 2" descr="https://media.istockphoto.com/photos/heart-attack-pain-in-the-human-body-picture-id481198034?b=1&amp;k=6&amp;m=481198034&amp;s=170667a&amp;w=0&amp;h=HF8bD5tteEQmjO9_kPvHW5r78lczyd_PVsZTUcI1mqc=">
            <a:extLst>
              <a:ext uri="{FF2B5EF4-FFF2-40B4-BE49-F238E27FC236}">
                <a16:creationId xmlns:a16="http://schemas.microsoft.com/office/drawing/2014/main" id="{7F136936-7684-4D82-9E4E-4861BAA9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379312"/>
            <a:ext cx="36830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ctor illustration of a Heart attack pain location (Myocardial Infarction  Stock Vector Image &amp; Art - Alamy">
            <a:extLst>
              <a:ext uri="{FF2B5EF4-FFF2-40B4-BE49-F238E27FC236}">
                <a16:creationId xmlns:a16="http://schemas.microsoft.com/office/drawing/2014/main" id="{93DE60B8-5A7A-40DC-89EC-1F14324D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b="7726"/>
          <a:stretch>
            <a:fillRect/>
          </a:stretch>
        </p:blipFill>
        <p:spPr bwMode="auto">
          <a:xfrm>
            <a:off x="6856802" y="1692002"/>
            <a:ext cx="19446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1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DAA031-1BB5-4979-A24E-5C3815F90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BB1A6E-C5ED-4262-8B83-D7EB3D149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CEAB87-704B-40CA-B78C-935D2984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pomoc u AIM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81EE9D-00D4-4CD8-8BBA-8A520625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" b="13979"/>
          <a:stretch/>
        </p:blipFill>
        <p:spPr>
          <a:xfrm>
            <a:off x="1241557" y="1349309"/>
            <a:ext cx="6399241" cy="41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u AIM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Poloha vsedě s opřením zad a hlavy</a:t>
            </a:r>
          </a:p>
          <a:p>
            <a:endParaRPr lang="cs-CZ" dirty="0"/>
          </a:p>
          <a:p>
            <a:r>
              <a:rPr lang="cs-CZ" dirty="0"/>
              <a:t>Zamezit aktivitu osoby</a:t>
            </a:r>
          </a:p>
          <a:p>
            <a:endParaRPr lang="cs-CZ" dirty="0"/>
          </a:p>
          <a:p>
            <a:r>
              <a:rPr lang="cs-CZ" dirty="0"/>
              <a:t>Uklidnit danou osobu</a:t>
            </a:r>
          </a:p>
          <a:p>
            <a:endParaRPr lang="cs-CZ" dirty="0"/>
          </a:p>
          <a:p>
            <a:r>
              <a:rPr lang="cs-CZ" dirty="0"/>
              <a:t>Kontrola vitálních funkcí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Podat kyselinu salicylovou max. 300 mg (Aspirin, Acylpyrin, </a:t>
            </a:r>
            <a:r>
              <a:rPr lang="cs-CZ" dirty="0" err="1"/>
              <a:t>Godasal</a:t>
            </a:r>
            <a:r>
              <a:rPr lang="cs-CZ" dirty="0"/>
              <a:t>, Anopyrin)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Přivolat sanitku 155</a:t>
            </a:r>
          </a:p>
        </p:txBody>
      </p:sp>
      <p:pic>
        <p:nvPicPr>
          <p:cNvPr id="6" name="Picture 4" descr="AED">
            <a:extLst>
              <a:ext uri="{FF2B5EF4-FFF2-40B4-BE49-F238E27FC236}">
                <a16:creationId xmlns:a16="http://schemas.microsoft.com/office/drawing/2014/main" id="{E5C3E4CF-1CE3-4AC8-AF8A-A05FB50F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71" y="1900391"/>
            <a:ext cx="1494073" cy="202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media.istockphoto.com/photos/box-or-automated-external-defibrillator-medical-first-aid-device-on-picture-id1054750402?b=1&amp;k=6&amp;m=1054750402&amp;s=170667a&amp;w=0&amp;h=eU78xYtwBPZecmr_fQ2Mdyv8Pe7LPMqwOb8q0-QiU9g=">
            <a:extLst>
              <a:ext uri="{FF2B5EF4-FFF2-40B4-BE49-F238E27FC236}">
                <a16:creationId xmlns:a16="http://schemas.microsoft.com/office/drawing/2014/main" id="{A5CB1B6D-0732-4A94-B366-0B22A050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9"/>
          <a:stretch>
            <a:fillRect/>
          </a:stretch>
        </p:blipFill>
        <p:spPr bwMode="auto">
          <a:xfrm>
            <a:off x="4872846" y="2076858"/>
            <a:ext cx="1878728" cy="21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4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u AIM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72BF4E7-6A3B-4553-A0EF-35B0C297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06841" cy="4139998"/>
          </a:xfrm>
        </p:spPr>
        <p:txBody>
          <a:bodyPr/>
          <a:lstStyle/>
          <a:p>
            <a:r>
              <a:rPr lang="cs-CZ" dirty="0"/>
              <a:t>Častou komplikací AIM je fibrilace komor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Nutná defibrilace a KPR</a:t>
            </a:r>
          </a:p>
        </p:txBody>
      </p:sp>
      <p:pic>
        <p:nvPicPr>
          <p:cNvPr id="6" name="Picture 5" descr="O60">
            <a:extLst>
              <a:ext uri="{FF2B5EF4-FFF2-40B4-BE49-F238E27FC236}">
                <a16:creationId xmlns:a16="http://schemas.microsoft.com/office/drawing/2014/main" id="{ACA33F56-0A33-4986-9EAA-C5201950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1" y="2624931"/>
            <a:ext cx="667543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5x5%20aed%20sign%20from%20safeguard">
            <a:extLst>
              <a:ext uri="{FF2B5EF4-FFF2-40B4-BE49-F238E27FC236}">
                <a16:creationId xmlns:a16="http://schemas.microsoft.com/office/drawing/2014/main" id="{86E1CC89-A8AC-4974-998F-58D7E224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43" y="4629069"/>
            <a:ext cx="1492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9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Medicínské řešení AIM</a:t>
            </a:r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EB91DF57-A291-48F5-B092-47146864DD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1026" y="1996742"/>
            <a:ext cx="7301948" cy="3406092"/>
          </a:xfrm>
        </p:spPr>
      </p:pic>
    </p:spTree>
    <p:extLst>
      <p:ext uri="{BB962C8B-B14F-4D97-AF65-F5344CB8AC3E}">
        <p14:creationId xmlns:p14="http://schemas.microsoft.com/office/powerpoint/2010/main" val="286649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F7DB3-407F-4EBA-80D3-A96DA0AAD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Lékařská fakulta, Masarykova univerzita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C7EEC-85FF-4EC9-A9DB-E4B740578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C3BDC5-0A51-4A2B-830E-10CE4782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mozková příhoda = Iktus</a:t>
            </a:r>
          </a:p>
        </p:txBody>
      </p:sp>
      <p:pic>
        <p:nvPicPr>
          <p:cNvPr id="6" name="Picture 9" descr="f341c05185_51077332_o2">
            <a:extLst>
              <a:ext uri="{FF2B5EF4-FFF2-40B4-BE49-F238E27FC236}">
                <a16:creationId xmlns:a16="http://schemas.microsoft.com/office/drawing/2014/main" id="{3BDAB8CC-A17E-401E-B7CB-F0B76D507B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79" y="1499926"/>
            <a:ext cx="6748041" cy="43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14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áhle vzniklé stavy[20211116114804897].mdb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4-3-cz.potx" id="{C72545DF-B7E5-4E52-83DA-C125E0A0B8FD}" vid="{FF117BE7-DD54-4E19-84D2-24AC03D96F6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muni-med-prezentace-4-3-cz</Template>
  <TotalTime>301</TotalTime>
  <Words>1145</Words>
  <Application>Microsoft Office PowerPoint</Application>
  <PresentationFormat>Předvádění na obrazovce (4:3)</PresentationFormat>
  <Paragraphs>337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Symbol</vt:lpstr>
      <vt:lpstr>Tahoma</vt:lpstr>
      <vt:lpstr>Wingdings</vt:lpstr>
      <vt:lpstr>Prezentace_MU_CZ</vt:lpstr>
      <vt:lpstr>NÁHLE VZNIKLÉ ZDRAVOTNÍ STAVY</vt:lpstr>
      <vt:lpstr>Akutní infarkt myokardu (AIM)</vt:lpstr>
      <vt:lpstr>Akutní infarkt myokardu</vt:lpstr>
      <vt:lpstr>Akutní infarkt myokardu</vt:lpstr>
      <vt:lpstr>První pomoc u AIM</vt:lpstr>
      <vt:lpstr>První pomoc u AIM</vt:lpstr>
      <vt:lpstr>První pomoc u AIM</vt:lpstr>
      <vt:lpstr>Medicínské řešení AIM</vt:lpstr>
      <vt:lpstr>Cévní mozková příhoda = Iktus</vt:lpstr>
      <vt:lpstr>Cévní mozková příhoda = Iktus</vt:lpstr>
      <vt:lpstr>Cévní mozková příhoda = Iktus</vt:lpstr>
      <vt:lpstr>Cévní mozková příhoda</vt:lpstr>
      <vt:lpstr>PP při cévní mozkové příhodě</vt:lpstr>
      <vt:lpstr>Možné následky cévní mozkové příhody</vt:lpstr>
      <vt:lpstr>Náhle nedokrvení končetin</vt:lpstr>
      <vt:lpstr>PP při náhlém nedokrvení končetin</vt:lpstr>
      <vt:lpstr>Náhlá žilní trombóza</vt:lpstr>
      <vt:lpstr>PP při náhlé žilní trombóze</vt:lpstr>
      <vt:lpstr>Náhle vzniklé křeče</vt:lpstr>
      <vt:lpstr>Náhle vzniklé křeče</vt:lpstr>
      <vt:lpstr>Epilepsie (padoucnice)</vt:lpstr>
      <vt:lpstr>Epilepsie</vt:lpstr>
      <vt:lpstr>Epilepsie</vt:lpstr>
      <vt:lpstr>PP při výskytu epileptických křečí</vt:lpstr>
      <vt:lpstr>Tetanie</vt:lpstr>
      <vt:lpstr>Tetanie</vt:lpstr>
      <vt:lpstr>Tetanie</vt:lpstr>
      <vt:lpstr>PP při tetanii</vt:lpstr>
      <vt:lpstr>Křeče velkých svalových skupin</vt:lpstr>
      <vt:lpstr>Křeče velkých svalových skupin</vt:lpstr>
      <vt:lpstr>Náhlé stavy při diabetes mellitus</vt:lpstr>
      <vt:lpstr>PP při náhlých stavech u DM</vt:lpstr>
      <vt:lpstr>Diabetes mellitus</vt:lpstr>
      <vt:lpstr>Průkaz diabetika</vt:lpstr>
      <vt:lpstr>Glukagon - První pomoc</vt:lpstr>
      <vt:lpstr>Inzulinová pumpa</vt:lpstr>
      <vt:lpstr>Novinka - PP při hypoglykémii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POLYTRAUMA: CRUSH A BLAST SYNDROM</dc:title>
  <dc:creator>Pavel Kůřil</dc:creator>
  <cp:lastModifiedBy>Natália Antalová</cp:lastModifiedBy>
  <cp:revision>14</cp:revision>
  <dcterms:created xsi:type="dcterms:W3CDTF">2021-11-16T09:32:42Z</dcterms:created>
  <dcterms:modified xsi:type="dcterms:W3CDTF">2024-12-16T11:21:56Z</dcterms:modified>
</cp:coreProperties>
</file>