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3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4" d="100"/>
          <a:sy n="64" d="100"/>
        </p:scale>
        <p:origin x="712" y="5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9D30D69-8C6F-417C-AB5C-095DB248E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DD4BDB-823E-4F34-AAF8-BDCD8FC79B0A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A22DF38-8DE0-4DFF-A525-2CC1A2E6F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B76F3A0-C9D2-4AF4-B619-546EF6B9E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CF7917A-486C-4003-9C42-10F7FC1C1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F0949A-31F5-42E3-888D-8696FC309BF6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629BA3C-69AE-4E65-BD0F-2184B499F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F35BAF0-6375-4B8F-969C-E3F71E69F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06EE107-F957-48FF-8DF0-08AFD91033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C11D55-4909-44FA-9781-8C2A455D0A5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30ABBE2-4F8B-421A-BFEE-552268F4C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0BD932A-E1BE-432A-94BC-0C164EA5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275E61B-78B8-4833-B73A-CC1142E552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6BD910-3144-45F8-96DF-8A6BAAD9C409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18AECC2-A1C3-4EF5-A463-4E9DF5E905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144B76B-281B-4993-998B-6D66B0815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483F400-8259-460E-A467-6B5EE9CE5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725B2E-C320-4BA0-87E1-CEB46A3BE3E2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63519DE-C2A4-4C77-9135-7E92FA583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017F9B3-D8F5-436C-8919-E510E9AF0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FEE9B01-3360-4FF8-9071-112232D7C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19114A-1EEB-486F-A4FF-A7E7F73B1475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797D4C5-ACA0-4CD5-8394-8E5304A5D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B9B92C6-5B8B-4187-9E55-E51A6D2A5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4477CE4-1770-4F17-A245-2AFDE2C96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39D28E-14A9-40E5-A018-9FDDA833E6C4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34E0D0A-C68F-4A56-A779-066EA5B2B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76A161E-2610-415F-833C-9A838E41F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DF92989-FD24-4E6E-811A-F48BA8483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092475-DB42-4CC0-8BBA-8A036DEFEC4E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F31936E-5E23-42B6-A0B3-3E20E516C4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E6C4A4E-2041-4F4C-BCE4-93699A80E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A75B677-F84F-4811-9D20-03BFBCA16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2EA662-6F20-4BC7-928F-3F952E6E76BC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76F0710-3043-4588-A533-56FDAE7F8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E217AF9-7D8A-42D3-B266-0479ED1C0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C760844-1572-454D-83AC-9AAC231E6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49D59-8534-4531-B4D6-4EBE558E6F05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3023F1F-8F4A-4913-A811-C2E5C4286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0A839BD8-BA0D-4DB9-AB33-27C6719FE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05668A46-7514-4815-84E3-ABB005036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CBEBFC-D013-482B-B07B-A52B5E433154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232B456-0759-499F-B42C-0060F8059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CFFC169-D489-4A86-B338-9A4F5B80D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86B012-344C-4849-9FD2-22076A423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2A0AC6-DDCF-4C00-B215-F4C31B392D2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D241B5-6124-4346-BE58-FBC883E37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7874931-B4D7-4227-B38B-2788B7925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3015F4E9-6559-47B1-A4F0-F8AE57DC0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A7B5D5-4D19-4D3F-891A-3173C652507E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157A81D-85D1-4816-A092-8887D9E74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57D2FFE-DF7C-4A43-87E9-617242EE6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70E859E-9D53-4CB9-B864-C0BAB87AA4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FA18B9-569C-4840-A097-D7117BBC7905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C0B7CF8-7AD3-4915-8FD3-108FA6337F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B7BD7A3-7663-41CE-B22F-8C0D58A48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48BBFF9-B226-4F39-8F74-11254DDA3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ECC7B2-C1C3-4377-80F4-5619214E30E3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3837DF8-1637-4C72-A041-64ECB06DD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BEAE045-E223-4726-8BB9-57750077E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84B689FB-332F-414C-9458-300A0CEBE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87C853-4B8D-4AFA-9C44-6F948CE410C1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A8B0C33-707B-4800-A19F-67ABD2BC6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6F70590-352C-49C5-AB56-8B3392D41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DD0F21C-830D-468E-B50B-188151F45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1C3BD9-6A6B-474E-991C-C1B4612CEA7C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BBC8A514-92F4-40F2-B05A-89DDC55AB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C6E11CF-3295-4716-A933-5F8BA2711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3A3F290-5160-4FDB-8CF2-845374D933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9DCAEE-893A-46AC-89D5-4F069DBDB054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72EF174-760C-4F37-B72B-8A14F7AC6D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DC2E6A6-E32F-4E26-AA0C-AA3FB8429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B6ADDE4-10A3-42D5-BEC8-540A26D09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2F1EC0-E293-4D83-B1CF-DD48E204280F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E4BBA8A-4F99-492D-9677-5C2B37448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D911455-BF87-4115-B309-9A3333B9C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ADC4ADE-D3BE-4EAC-AF2B-8992307F4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F48FCB-88E7-4BB5-A248-1BBD8F1D8655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56AB804-6962-47E9-9D6E-68DAD43E5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DC9B37-069D-4D2D-8A80-3552916F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450DBA0-D77B-452A-BD89-E853298CF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497666-F6B2-43E7-92C0-3A853E2775C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3BF6905-0D64-429E-88CC-5E41E75AB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F1463ED-719F-4DF0-80E7-8E1B3949D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384FD1C-BACE-4451-991B-09D53E9E6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3A5EC-6F14-4B7D-9988-A50DC273AFA9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D2A1E2C-EFB7-46CD-B245-C23EA1D6B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551CD559-E17D-47F2-9D4A-21C1A28AD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5AECA9B-FF67-4D90-B9BB-228593E2A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6E221-90EA-4DC2-AB77-605A64306AD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8EC5216-F78C-4E0C-AE6B-15F836356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231E1DF-8189-4706-9729-C87E3A407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E0500CB-4BCF-414B-9F25-A10B6343E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00F961-EA0D-4AD2-84C5-D137747A5839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FEC86A5-75BA-4237-982F-856AB5F9B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F87237-F72C-4B76-829C-BEC69C7FC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9F16CA-D45A-4F6F-BBD0-F4E6FD8AE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FFC17B-0AF0-43D2-A2C3-D88DE512E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3D7572-1E67-4C7F-8AA7-6D0694633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50B89-10F1-45D8-AC52-44ED013C4A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658770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07FEB-B9C3-4001-B348-B8C994594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4A3CC7-AFA6-4A62-883F-FD77AB641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D61BD0-773D-474B-B15F-356D62B1E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F631-5D8F-49FB-85AC-D115A6C5A5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7805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1EA992-1B28-4B06-AC30-602383721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9FAF0E-220D-42A1-BBC6-F8A43EB01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C3BA8B-1F9E-454A-8659-0AFF3BEF7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74F4D-44B4-4D5C-AE6C-02E32EA924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54859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91610"/>
            <a:ext cx="7920000" cy="252000"/>
          </a:xfrm>
        </p:spPr>
        <p:txBody>
          <a:bodyPr/>
          <a:lstStyle/>
          <a:p>
            <a:r>
              <a:rPr lang="cs-CZ" altLang="cs-CZ" sz="1200" dirty="0">
                <a:solidFill>
                  <a:srgbClr val="0000DC"/>
                </a:solidFill>
              </a:rPr>
              <a:t>Biofyzikální ústav Lékařské fakulty</a:t>
            </a:r>
            <a:r>
              <a:rPr lang="en-GB" altLang="cs-CZ" sz="1200" dirty="0">
                <a:solidFill>
                  <a:srgbClr val="0000DC"/>
                </a:solidFill>
              </a:rPr>
              <a:t> Masaryk</a:t>
            </a:r>
            <a:r>
              <a:rPr lang="cs-CZ" altLang="cs-CZ" sz="1200" dirty="0">
                <a:solidFill>
                  <a:srgbClr val="0000DC"/>
                </a:solidFill>
              </a:rPr>
              <a:t>ovy univerzity, </a:t>
            </a:r>
            <a:r>
              <a:rPr lang="en-GB" altLang="cs-CZ" sz="1200" dirty="0">
                <a:solidFill>
                  <a:srgbClr val="0000DC"/>
                </a:solidFill>
              </a:rPr>
              <a:t>Brno</a:t>
            </a:r>
            <a:endParaRPr lang="en-GB" noProof="0" dirty="0">
              <a:solidFill>
                <a:srgbClr val="0000DC"/>
              </a:solidFill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rgbClr val="0000DC"/>
                </a:solidFill>
              </a:rPr>
              <a:t>Přednášky z lékařské biofyziky</a:t>
            </a:r>
            <a:endParaRPr lang="en-GB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Biofyzika kardiovaskulárního systému</a:t>
            </a:r>
          </a:p>
          <a:p>
            <a:endParaRPr lang="en-GB" dirty="0"/>
          </a:p>
        </p:txBody>
      </p:sp>
      <p:pic>
        <p:nvPicPr>
          <p:cNvPr id="6" name="Picture 19" descr="Vascular Anatomy - click for details!">
            <a:extLst>
              <a:ext uri="{FF2B5EF4-FFF2-40B4-BE49-F238E27FC236}">
                <a16:creationId xmlns:a16="http://schemas.microsoft.com/office/drawing/2014/main" id="{AFE3F8DD-1EAB-4E13-B07C-6482BDE3B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33" y="1300628"/>
            <a:ext cx="2231307" cy="496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 descr="PCSHeartbeating">
            <a:extLst>
              <a:ext uri="{FF2B5EF4-FFF2-40B4-BE49-F238E27FC236}">
                <a16:creationId xmlns:a16="http://schemas.microsoft.com/office/drawing/2014/main" id="{6E89DDE2-4B42-48DF-A866-C2AD2C6570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925" y="199971"/>
            <a:ext cx="16002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6">
            <a:extLst>
              <a:ext uri="{FF2B5EF4-FFF2-40B4-BE49-F238E27FC236}">
                <a16:creationId xmlns:a16="http://schemas.microsoft.com/office/drawing/2014/main" id="{66FC7115-5DBE-4ACD-BB8D-2FEA3582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E9177F-0959-4505-AC6A-48B63911A5A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F41AE41-3929-4BA3-9B69-E8F98A80A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0241B66-30AE-47E9-84E8-914D014AB0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5724" y="1505608"/>
            <a:ext cx="10972800" cy="5178971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Analogie elektrického odporu či spíše impedance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 = U</a:t>
            </a:r>
            <a:r>
              <a:rPr lang="cs-CZ" altLang="cs-CZ" sz="2800" dirty="0"/>
              <a:t>/</a:t>
            </a:r>
            <a:r>
              <a:rPr lang="cs-CZ" altLang="cs-CZ" sz="2800" i="1" dirty="0"/>
              <a:t>I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napětí </a:t>
            </a:r>
            <a:r>
              <a:rPr lang="cs-CZ" altLang="cs-CZ" sz="2400" i="1" dirty="0"/>
              <a:t>U</a:t>
            </a:r>
            <a:r>
              <a:rPr lang="cs-CZ" altLang="cs-CZ" sz="2400" dirty="0"/>
              <a:t> odpovídá tlak </a:t>
            </a:r>
            <a:r>
              <a:rPr lang="cs-CZ" altLang="cs-CZ" sz="2400" i="1" dirty="0"/>
              <a:t>p, </a:t>
            </a:r>
            <a:r>
              <a:rPr lang="cs-CZ" altLang="cs-CZ" sz="2400" dirty="0"/>
              <a:t>proudu I odpovídá průtočný objem </a:t>
            </a:r>
            <a:r>
              <a:rPr lang="cs-CZ" altLang="cs-CZ" sz="2400" i="1" dirty="0"/>
              <a:t>Q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</a:t>
            </a:r>
            <a:r>
              <a:rPr lang="cs-CZ" altLang="cs-CZ" sz="2800" dirty="0"/>
              <a:t> = </a:t>
            </a:r>
            <a:r>
              <a:rPr lang="cs-CZ" altLang="cs-CZ" sz="2800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p</a:t>
            </a:r>
            <a:r>
              <a:rPr lang="cs-CZ" altLang="cs-CZ" sz="2800" dirty="0"/>
              <a:t>/</a:t>
            </a:r>
            <a:r>
              <a:rPr lang="cs-CZ" altLang="cs-CZ" sz="2800" i="1" dirty="0"/>
              <a:t>Q</a:t>
            </a:r>
            <a:r>
              <a:rPr lang="cs-CZ" altLang="cs-CZ" sz="2800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Vycházíme z </a:t>
            </a:r>
            <a:r>
              <a:rPr lang="cs-CZ" altLang="cs-CZ" sz="2400" b="1" dirty="0" err="1"/>
              <a:t>Hagen-Poiseuilleova</a:t>
            </a:r>
            <a:r>
              <a:rPr lang="cs-CZ" altLang="cs-CZ" sz="2400" b="1" dirty="0"/>
              <a:t> vzorce </a:t>
            </a:r>
            <a:r>
              <a:rPr lang="cs-CZ" altLang="cs-CZ" sz="2400" dirty="0"/>
              <a:t>pro průtočný objem:</a:t>
            </a:r>
          </a:p>
        </p:txBody>
      </p:sp>
      <p:graphicFrame>
        <p:nvGraphicFramePr>
          <p:cNvPr id="21509" name="Object 8">
            <a:extLst>
              <a:ext uri="{FF2B5EF4-FFF2-40B4-BE49-F238E27FC236}">
                <a16:creationId xmlns:a16="http://schemas.microsoft.com/office/drawing/2014/main" id="{ACDB02A0-2896-4804-B2EF-98E438C059D5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5066131"/>
              </p:ext>
            </p:extLst>
          </p:nvPr>
        </p:nvGraphicFramePr>
        <p:xfrm>
          <a:off x="3581919" y="4857027"/>
          <a:ext cx="482441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4663844" imgH="1203810" progId="Paint.Picture">
                  <p:embed/>
                </p:oleObj>
              </mc:Choice>
              <mc:Fallback>
                <p:oleObj name="Rastrový obrázek" r:id="rId3" imgW="4663844" imgH="1203810" progId="Paint.Picture">
                  <p:embed/>
                  <p:pic>
                    <p:nvPicPr>
                      <p:cNvPr id="21509" name="Object 8">
                        <a:extLst>
                          <a:ext uri="{FF2B5EF4-FFF2-40B4-BE49-F238E27FC236}">
                            <a16:creationId xmlns:a16="http://schemas.microsoft.com/office/drawing/2014/main" id="{ACDB02A0-2896-4804-B2EF-98E438C059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919" y="4857027"/>
                        <a:ext cx="482441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95352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>
            <a:extLst>
              <a:ext uri="{FF2B5EF4-FFF2-40B4-BE49-F238E27FC236}">
                <a16:creationId xmlns:a16="http://schemas.microsoft.com/office/drawing/2014/main" id="{FE7FF06E-C673-4307-B2C3-7D8B48D2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1065E6-A5F4-48F6-B9A1-4FD77BBFB5B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2146B72-5B9E-469F-8FA0-0C5803DE9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099" y="369268"/>
            <a:ext cx="5166393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  <a:endParaRPr lang="en-GB" altLang="cs-CZ" dirty="0">
              <a:solidFill>
                <a:srgbClr val="0000DC"/>
              </a:solidFill>
            </a:endParaRPr>
          </a:p>
        </p:txBody>
      </p:sp>
      <p:pic>
        <p:nvPicPr>
          <p:cNvPr id="23556" name="Picture 4" descr="obr">
            <a:extLst>
              <a:ext uri="{FF2B5EF4-FFF2-40B4-BE49-F238E27FC236}">
                <a16:creationId xmlns:a16="http://schemas.microsoft.com/office/drawing/2014/main" id="{F3901B59-C47E-4DCC-92B4-1580AE3292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88"/>
          <a:stretch>
            <a:fillRect/>
          </a:stretch>
        </p:blipFill>
        <p:spPr>
          <a:xfrm>
            <a:off x="517826" y="992243"/>
            <a:ext cx="4172443" cy="3558737"/>
          </a:xfrm>
          <a:noFill/>
        </p:spPr>
      </p:pic>
      <p:sp>
        <p:nvSpPr>
          <p:cNvPr id="23557" name="Text Box 6">
            <a:extLst>
              <a:ext uri="{FF2B5EF4-FFF2-40B4-BE49-F238E27FC236}">
                <a16:creationId xmlns:a16="http://schemas.microsoft.com/office/drawing/2014/main" id="{491CBFE7-35B9-41A5-AB38-9456FDC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554" y="2800221"/>
            <a:ext cx="3155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Vysoká cévní impedance (např. v kosterních svalech) způsobuje, že rychlost toku na konci diastoly klesá k nule</a:t>
            </a:r>
            <a:endParaRPr lang="en-GB" altLang="cs-CZ" sz="1400" b="1" dirty="0"/>
          </a:p>
        </p:txBody>
      </p:sp>
      <p:sp>
        <p:nvSpPr>
          <p:cNvPr id="23558" name="Text Box 7">
            <a:extLst>
              <a:ext uri="{FF2B5EF4-FFF2-40B4-BE49-F238E27FC236}">
                <a16:creationId xmlns:a16="http://schemas.microsoft.com/office/drawing/2014/main" id="{E9009A1A-FB7D-4A2C-A2F3-DA085D6FF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200" y="1387171"/>
            <a:ext cx="326307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Nízká cévní impedance je typická pro mozkové tepny a tepny parenchymatosních orgánů (jater,  sleziny, ledvin). Rychlost toku na konci diastoly nikdy neklesá k nule</a:t>
            </a:r>
            <a:r>
              <a:rPr lang="cs-CZ" altLang="cs-CZ" sz="1400" dirty="0"/>
              <a:t> </a:t>
            </a:r>
            <a:endParaRPr lang="en-GB" altLang="cs-CZ" sz="1400" dirty="0"/>
          </a:p>
        </p:txBody>
      </p:sp>
      <p:sp>
        <p:nvSpPr>
          <p:cNvPr id="23559" name="TextovéPole 1">
            <a:extLst>
              <a:ext uri="{FF2B5EF4-FFF2-40B4-BE49-F238E27FC236}">
                <a16:creationId xmlns:a16="http://schemas.microsoft.com/office/drawing/2014/main" id="{F5A24E58-9A9D-449C-9AE7-42935467F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08" y="2418902"/>
            <a:ext cx="801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čas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97991A-A0E9-4A41-8517-369D2B44BD17}"/>
              </a:ext>
            </a:extLst>
          </p:cNvPr>
          <p:cNvSpPr txBox="1"/>
          <p:nvPr/>
        </p:nvSpPr>
        <p:spPr>
          <a:xfrm>
            <a:off x="1429407" y="4419363"/>
            <a:ext cx="1018386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000" dirty="0"/>
              <a:t>Podíl jednotlivých úseků krevního oběhu na celkovém periferním odporu: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artérie   .........    66 %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(z toho arterioly 40 %)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kapiláry ........     27 %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vény .............       7 %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vasodilataci</a:t>
            </a:r>
            <a:r>
              <a:rPr lang="cs-CZ" altLang="cs-CZ" sz="2000" dirty="0"/>
              <a:t> </a:t>
            </a:r>
            <a:r>
              <a:rPr lang="cs-CZ" altLang="cs-CZ" sz="2000" i="1" dirty="0"/>
              <a:t>R</a:t>
            </a:r>
            <a:r>
              <a:rPr lang="cs-CZ" altLang="cs-CZ" sz="2000" dirty="0"/>
              <a:t> klesá - zátěž srdce se snižuje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vasokonstrikci </a:t>
            </a:r>
            <a:r>
              <a:rPr lang="cs-CZ" altLang="cs-CZ" sz="2000" i="1" dirty="0"/>
              <a:t>R</a:t>
            </a:r>
            <a:r>
              <a:rPr lang="cs-CZ" altLang="cs-CZ" sz="2000" dirty="0"/>
              <a:t> roste - zátěž srdce se zvyšuje</a:t>
            </a:r>
          </a:p>
        </p:txBody>
      </p:sp>
    </p:spTree>
    <p:extLst>
      <p:ext uri="{BB962C8B-B14F-4D97-AF65-F5344CB8AC3E}">
        <p14:creationId xmlns:p14="http://schemas.microsoft.com/office/powerpoint/2010/main" val="174992659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>
            <a:extLst>
              <a:ext uri="{FF2B5EF4-FFF2-40B4-BE49-F238E27FC236}">
                <a16:creationId xmlns:a16="http://schemas.microsoft.com/office/drawing/2014/main" id="{A3F46A67-F24E-43B9-BBAE-7F50D369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1719A6-CA9E-4C95-A97A-F3F7B35019F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2DF53E2C-C193-4C08-AC2F-D7B4B4C56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616427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Mechanická práce srdce</a:t>
            </a:r>
          </a:p>
        </p:txBody>
      </p:sp>
      <p:sp>
        <p:nvSpPr>
          <p:cNvPr id="27652" name="Rectangle 8">
            <a:extLst>
              <a:ext uri="{FF2B5EF4-FFF2-40B4-BE49-F238E27FC236}">
                <a16:creationId xmlns:a16="http://schemas.microsoft.com/office/drawing/2014/main" id="{CE7A5929-8795-4A62-BB32-718C0EFEA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202210"/>
            <a:ext cx="7921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/>
              <a:t>Pro srdeční sval platí: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/>
              <a:t>mechanická práce</a:t>
            </a:r>
            <a:r>
              <a:rPr lang="cs-CZ" altLang="cs-CZ" sz="28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i="1" dirty="0"/>
              <a:t>W</a:t>
            </a:r>
            <a:r>
              <a:rPr lang="cs-CZ" altLang="cs-CZ" sz="2800" dirty="0"/>
              <a:t> = </a:t>
            </a:r>
            <a:r>
              <a:rPr lang="cs-CZ" altLang="cs-CZ" sz="2800" dirty="0">
                <a:sym typeface="Symbol" panose="05050102010706020507" pitchFamily="18" charset="2"/>
              </a:rPr>
              <a:t>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i="1" dirty="0"/>
              <a:t>V</a:t>
            </a:r>
            <a:r>
              <a:rPr lang="cs-CZ" altLang="cs-CZ" sz="2800" dirty="0"/>
              <a:t>)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dirty="0" err="1"/>
              <a:t>d</a:t>
            </a:r>
            <a:r>
              <a:rPr lang="cs-CZ" altLang="cs-CZ" sz="2800" i="1" dirty="0" err="1"/>
              <a:t>V</a:t>
            </a:r>
            <a:r>
              <a:rPr lang="cs-CZ" altLang="cs-CZ" sz="2800" dirty="0"/>
              <a:t>                                ?????</a:t>
            </a:r>
            <a:endParaRPr lang="cs-CZ" altLang="cs-CZ" sz="2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ym typeface="Symbol" panose="05050102010706020507" pitchFamily="18" charset="2"/>
            </a:endParaRPr>
          </a:p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ym typeface="Symbol" panose="05050102010706020507" pitchFamily="18" charset="2"/>
              </a:rPr>
              <a:t>Práce se koná při vypuzení objemu krve </a:t>
            </a:r>
            <a:r>
              <a:rPr lang="cs-CZ" altLang="cs-CZ" sz="2800" dirty="0" err="1">
                <a:sym typeface="Symbol" panose="05050102010706020507" pitchFamily="18" charset="2"/>
              </a:rPr>
              <a:t>d</a:t>
            </a:r>
            <a:r>
              <a:rPr lang="cs-CZ" altLang="cs-CZ" sz="2800" i="1" dirty="0" err="1">
                <a:sym typeface="Symbol" panose="05050102010706020507" pitchFamily="18" charset="2"/>
              </a:rPr>
              <a:t>V</a:t>
            </a:r>
            <a:r>
              <a:rPr lang="cs-CZ" altLang="cs-CZ" sz="2800" dirty="0">
                <a:sym typeface="Symbol" panose="05050102010706020507" pitchFamily="18" charset="2"/>
              </a:rPr>
              <a:t> proti vnějšímu tlaku </a:t>
            </a:r>
            <a:r>
              <a:rPr lang="cs-CZ" altLang="cs-CZ" sz="2800" i="1" dirty="0">
                <a:sym typeface="Symbol" panose="05050102010706020507" pitchFamily="18" charset="2"/>
              </a:rPr>
              <a:t>p</a:t>
            </a:r>
            <a:r>
              <a:rPr lang="cs-CZ" altLang="cs-CZ" sz="2800" dirty="0">
                <a:sym typeface="Symbol" panose="05050102010706020507" pitchFamily="18" charset="2"/>
              </a:rPr>
              <a:t>. Z malé části se mění též v kinetickou energii krve.</a:t>
            </a:r>
          </a:p>
        </p:txBody>
      </p:sp>
    </p:spTree>
    <p:extLst>
      <p:ext uri="{BB962C8B-B14F-4D97-AF65-F5344CB8AC3E}">
        <p14:creationId xmlns:p14="http://schemas.microsoft.com/office/powerpoint/2010/main" val="416217493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>
            <a:extLst>
              <a:ext uri="{FF2B5EF4-FFF2-40B4-BE49-F238E27FC236}">
                <a16:creationId xmlns:a16="http://schemas.microsoft.com/office/drawing/2014/main" id="{F9D6871F-384A-4A11-BB8D-54BD7DFE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CB0692-030D-4E3A-9EF8-FD94A10D98F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44E4F66-B2E6-4D16-B2AD-D96F98399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srdce při jedné systole (odhad)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940ADE1-5ED8-40CF-A121-FC5670F3E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9365" y="1891879"/>
            <a:ext cx="7461104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p = </a:t>
            </a:r>
            <a:r>
              <a:rPr lang="cs-CZ" altLang="cs-CZ" sz="2800" i="1" dirty="0" err="1"/>
              <a:t>konst</a:t>
            </a:r>
            <a:r>
              <a:rPr lang="cs-CZ" altLang="cs-CZ" sz="2800" i="1" dirty="0"/>
              <a:t>. </a:t>
            </a:r>
            <a:r>
              <a:rPr lang="cs-CZ" altLang="cs-CZ" sz="2800" i="1" dirty="0">
                <a:sym typeface="Symbol" panose="05050102010706020507" pitchFamily="18" charset="2"/>
              </a:rPr>
              <a:t></a:t>
            </a:r>
            <a:r>
              <a:rPr lang="cs-CZ" altLang="cs-CZ" sz="2800" i="1" dirty="0"/>
              <a:t> W = </a:t>
            </a:r>
            <a:r>
              <a:rPr lang="cs-CZ" altLang="cs-CZ" sz="2800" i="1" dirty="0" err="1"/>
              <a:t>p</a:t>
            </a:r>
            <a:r>
              <a:rPr lang="cs-CZ" altLang="cs-CZ" sz="2800" i="1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V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Levá komora            Pravá komora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13,3 </a:t>
            </a:r>
            <a:r>
              <a:rPr lang="cs-CZ" altLang="cs-CZ" sz="2800" i="1" dirty="0" err="1"/>
              <a:t>kPa</a:t>
            </a:r>
            <a:r>
              <a:rPr lang="cs-CZ" altLang="cs-CZ" sz="2800" i="1" dirty="0"/>
              <a:t>       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2,7 </a:t>
            </a:r>
            <a:r>
              <a:rPr lang="cs-CZ" altLang="cs-CZ" sz="2800" i="1" dirty="0" err="1"/>
              <a:t>kPa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= 70 ml            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 = 70 ml</a:t>
            </a:r>
            <a:endParaRPr lang="cs-CZ" altLang="cs-CZ" sz="2800" b="1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  W = 0,93 J               W = 0,19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Z toho </a:t>
            </a:r>
            <a:r>
              <a:rPr lang="cs-CZ" altLang="cs-CZ" sz="2800" i="1" dirty="0" err="1"/>
              <a:t>W</a:t>
            </a:r>
            <a:r>
              <a:rPr lang="cs-CZ" altLang="cs-CZ" sz="2800" i="1" baseline="-25000" dirty="0" err="1"/>
              <a:t>k</a:t>
            </a:r>
            <a:r>
              <a:rPr lang="cs-CZ" altLang="cs-CZ" sz="2800" i="1" dirty="0"/>
              <a:t>  (kinetická energie):</a:t>
            </a:r>
            <a:endParaRPr lang="cs-CZ" altLang="cs-CZ" b="1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b="1" i="1" dirty="0"/>
              <a:t>= 0,009 J                  = 0,0018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(dle vzorce 1/2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v</a:t>
            </a:r>
            <a:r>
              <a:rPr lang="cs-CZ" altLang="cs-CZ" sz="2800" i="1" baseline="30000" dirty="0"/>
              <a:t>2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V, 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 = 1,06·10</a:t>
            </a:r>
            <a:r>
              <a:rPr lang="cs-CZ" altLang="cs-CZ" sz="2800" i="1" baseline="30000" dirty="0"/>
              <a:t>3</a:t>
            </a:r>
            <a:r>
              <a:rPr lang="cs-CZ" altLang="cs-CZ" sz="2800" i="1" dirty="0"/>
              <a:t> kg·m</a:t>
            </a:r>
            <a:r>
              <a:rPr lang="cs-CZ" altLang="cs-CZ" sz="2800" i="1" baseline="30000" dirty="0"/>
              <a:t>-3</a:t>
            </a:r>
            <a:r>
              <a:rPr lang="cs-CZ" altLang="cs-CZ" sz="2800" i="1" dirty="0"/>
              <a:t>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 err="1"/>
              <a:t>v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0,3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, resp. 0,22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7067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3787C63-8B7B-454D-931C-4259F7600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Výkon srdce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7F234E9-C42F-499C-B398-DAB6BFE9C4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753200" cy="3960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Mechanický výkon srdce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(pro tepovou frekvenci 70 min</a:t>
            </a:r>
            <a:r>
              <a:rPr lang="cs-CZ" altLang="cs-CZ" baseline="30000" dirty="0"/>
              <a:t>-1</a:t>
            </a:r>
            <a:r>
              <a:rPr lang="cs-CZ" altLang="cs-CZ" dirty="0"/>
              <a:t>) ........ 1,3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srdce – ekvivalent příkonu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(za klidových podmínek) ......................13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lidského organismu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(v klidu) ...............................................115 W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altLang="cs-CZ" dirty="0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8F65DEC-68FB-4E3D-8FB6-9F0F9A6AC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47DD7F-744F-4E67-B84D-3FBD3894CC9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384359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>
            <a:extLst>
              <a:ext uri="{FF2B5EF4-FFF2-40B4-BE49-F238E27FC236}">
                <a16:creationId xmlns:a16="http://schemas.microsoft.com/office/drawing/2014/main" id="{D855D72F-96F4-476F-9994-10F80682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F1A822-41BE-43D5-91A3-8B6409FD230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B0008B6-37E8-4D66-89C8-9124A78AF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55784"/>
            <a:ext cx="8229600" cy="62708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Práce a účinnost srdečního svalu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D0AF5D-6A11-4AE1-9B79-CF3B8986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/>
              <a:t>Energie potřebná z mechanistického pohledu k udržování tonusu srdečního svalu: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i="1" dirty="0"/>
              <a:t>T</a:t>
            </a:r>
            <a:r>
              <a:rPr lang="cs-CZ" altLang="cs-CZ" dirty="0"/>
              <a:t> – mechanické napětí srdeční stěny (tonus) [N·m</a:t>
            </a:r>
            <a:r>
              <a:rPr lang="cs-CZ" altLang="cs-CZ" baseline="30000" dirty="0"/>
              <a:t>-1</a:t>
            </a:r>
            <a:r>
              <a:rPr lang="cs-CZ" altLang="cs-CZ" dirty="0"/>
              <a:t>], </a:t>
            </a:r>
            <a:r>
              <a:rPr lang="cs-CZ" altLang="cs-CZ" i="1" dirty="0"/>
              <a:t>t</a:t>
            </a:r>
            <a:r>
              <a:rPr lang="cs-CZ" altLang="cs-CZ" dirty="0"/>
              <a:t> - čas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/>
              <a:t>Celková potřebná energie: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i="1" dirty="0" err="1"/>
              <a:t>E</a:t>
            </a:r>
            <a:r>
              <a:rPr lang="cs-CZ" altLang="cs-CZ" i="1" baseline="-25000" dirty="0" err="1"/>
              <a:t>c</a:t>
            </a:r>
            <a:r>
              <a:rPr lang="cs-CZ" altLang="cs-CZ" dirty="0"/>
              <a:t> = </a:t>
            </a:r>
            <a:r>
              <a:rPr lang="cs-CZ" altLang="cs-CZ" dirty="0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pdV</a:t>
            </a:r>
            <a:r>
              <a:rPr lang="cs-CZ" altLang="cs-CZ" dirty="0"/>
              <a:t>  +  </a:t>
            </a: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Mechanická účinnost: </a:t>
            </a:r>
            <a:r>
              <a:rPr lang="cs-CZ" altLang="cs-CZ" i="1" dirty="0">
                <a:solidFill>
                  <a:srgbClr val="FF0000"/>
                </a:solidFill>
              </a:rPr>
              <a:t>W</a:t>
            </a:r>
            <a:r>
              <a:rPr lang="cs-CZ" altLang="cs-CZ" dirty="0">
                <a:solidFill>
                  <a:srgbClr val="FF0000"/>
                </a:solidFill>
              </a:rPr>
              <a:t>/</a:t>
            </a:r>
            <a:r>
              <a:rPr lang="cs-CZ" altLang="cs-CZ" i="1" dirty="0" err="1">
                <a:solidFill>
                  <a:srgbClr val="FF0000"/>
                </a:solidFill>
              </a:rPr>
              <a:t>E</a:t>
            </a:r>
            <a:r>
              <a:rPr lang="cs-CZ" altLang="cs-CZ" i="1" baseline="-25000" dirty="0" err="1">
                <a:solidFill>
                  <a:srgbClr val="FF0000"/>
                </a:solidFill>
              </a:rPr>
              <a:t>c</a:t>
            </a:r>
            <a:r>
              <a:rPr lang="en-GB" altLang="cs-CZ" baseline="-25000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olidFill>
                  <a:srgbClr val="FF0000"/>
                </a:solidFill>
              </a:rPr>
              <a:t>(max. 10 %)</a:t>
            </a:r>
          </a:p>
        </p:txBody>
      </p:sp>
    </p:spTree>
    <p:extLst>
      <p:ext uri="{BB962C8B-B14F-4D97-AF65-F5344CB8AC3E}">
        <p14:creationId xmlns:p14="http://schemas.microsoft.com/office/powerpoint/2010/main" val="43823788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>
            <a:extLst>
              <a:ext uri="{FF2B5EF4-FFF2-40B4-BE49-F238E27FC236}">
                <a16:creationId xmlns:a16="http://schemas.microsoft.com/office/drawing/2014/main" id="{FC4BC24C-B672-4030-BF03-2126365C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21CA9F-ED6B-4A1D-A74A-9CC1854B567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389739B-DF44-463B-9D24-44E61947C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Kapilární ultrafiltrace</a:t>
            </a:r>
            <a:endParaRPr lang="en-GB" altLang="cs-CZ" sz="4000" dirty="0"/>
          </a:p>
        </p:txBody>
      </p:sp>
      <p:graphicFrame>
        <p:nvGraphicFramePr>
          <p:cNvPr id="237613" name="Group 45">
            <a:extLst>
              <a:ext uri="{FF2B5EF4-FFF2-40B4-BE49-F238E27FC236}">
                <a16:creationId xmlns:a16="http://schemas.microsoft.com/office/drawing/2014/main" id="{47BC71E0-9367-416D-A390-FBCFCD0D5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59213"/>
              </p:ext>
            </p:extLst>
          </p:nvPr>
        </p:nvGraphicFramePr>
        <p:xfrm>
          <a:off x="1992313" y="1628776"/>
          <a:ext cx="8424862" cy="3991718"/>
        </p:xfrm>
        <a:graphic>
          <a:graphicData uri="http://schemas.openxmlformats.org/drawingml/2006/table">
            <a:tbl>
              <a:tblPr/>
              <a:tblGrid>
                <a:gridCol w="30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tlak [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]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Arteriální  konec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24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Žilní konec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hydrostat. tlak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4,7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onkotický tlak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Filtrační tlak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vstupuje do intersticia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opouští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intersticium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29471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>
            <a:extLst>
              <a:ext uri="{FF2B5EF4-FFF2-40B4-BE49-F238E27FC236}">
                <a16:creationId xmlns:a16="http://schemas.microsoft.com/office/drawing/2014/main" id="{EC30A7B8-9243-467E-8A34-8F500B9D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647EB9-6092-42A2-9E2A-82AD5706B5B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45BC5941-A1BE-4228-99C1-B545B0DA4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Filtrační pochody v kapilární kličce</a:t>
            </a:r>
          </a:p>
        </p:txBody>
      </p:sp>
      <p:pic>
        <p:nvPicPr>
          <p:cNvPr id="36868" name="Picture 4" descr="6-7">
            <a:extLst>
              <a:ext uri="{FF2B5EF4-FFF2-40B4-BE49-F238E27FC236}">
                <a16:creationId xmlns:a16="http://schemas.microsoft.com/office/drawing/2014/main" id="{26A0A310-18E2-4A4D-96CC-BA24FB397A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1950" y="1600201"/>
            <a:ext cx="3848100" cy="4525963"/>
          </a:xfrm>
          <a:noFill/>
        </p:spPr>
      </p:pic>
      <p:sp>
        <p:nvSpPr>
          <p:cNvPr id="36869" name="Text Box 7">
            <a:extLst>
              <a:ext uri="{FF2B5EF4-FFF2-40B4-BE49-F238E27FC236}">
                <a16:creationId xmlns:a16="http://schemas.microsoft.com/office/drawing/2014/main" id="{26247D32-053F-47E3-8116-23E061998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844676"/>
            <a:ext cx="1873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Onkotický tlak = 3,5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0" name="Text Box 8">
            <a:extLst>
              <a:ext uri="{FF2B5EF4-FFF2-40B4-BE49-F238E27FC236}">
                <a16:creationId xmlns:a16="http://schemas.microsoft.com/office/drawing/2014/main" id="{E747DD85-B9BD-4FE6-9701-67BCEC741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628776"/>
            <a:ext cx="19446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Hydrostatický tlak: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4,7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2,3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1" name="Line 9">
            <a:extLst>
              <a:ext uri="{FF2B5EF4-FFF2-40B4-BE49-F238E27FC236}">
                <a16:creationId xmlns:a16="http://schemas.microsoft.com/office/drawing/2014/main" id="{B2204C57-B9A4-41FA-9212-571E47B5BD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6139" y="2565401"/>
            <a:ext cx="3887787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36872" name="Line 10">
            <a:extLst>
              <a:ext uri="{FF2B5EF4-FFF2-40B4-BE49-F238E27FC236}">
                <a16:creationId xmlns:a16="http://schemas.microsoft.com/office/drawing/2014/main" id="{3CCAEF7F-4DBD-4BAC-9E3C-569491839C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4" y="3068638"/>
            <a:ext cx="720725" cy="1444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9720108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>
            <a:extLst>
              <a:ext uri="{FF2B5EF4-FFF2-40B4-BE49-F238E27FC236}">
                <a16:creationId xmlns:a16="http://schemas.microsoft.com/office/drawing/2014/main" id="{3B5FED69-79F4-4603-B941-8EC2CEEB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EB10B7-1EF9-4A41-9B64-D5CD675A6D2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548E365-886B-4E96-AD94-3689DACAB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!!!!!!!!!!!!!</a:t>
            </a:r>
          </a:p>
        </p:txBody>
      </p:sp>
      <p:pic>
        <p:nvPicPr>
          <p:cNvPr id="38916" name="Picture 5" descr="Group of starving children.  Where&amp;apos;s your god now?">
            <a:extLst>
              <a:ext uri="{FF2B5EF4-FFF2-40B4-BE49-F238E27FC236}">
                <a16:creationId xmlns:a16="http://schemas.microsoft.com/office/drawing/2014/main" id="{1C754069-8907-4FB9-9874-068476D3F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97" y="981076"/>
            <a:ext cx="435133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6">
            <a:extLst>
              <a:ext uri="{FF2B5EF4-FFF2-40B4-BE49-F238E27FC236}">
                <a16:creationId xmlns:a16="http://schemas.microsoft.com/office/drawing/2014/main" id="{27A9D718-3B34-41F8-89D8-D41A7DF2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7" y="5949951"/>
            <a:ext cx="8501281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Otoky vznikají v důsledku nízké hladiny bílkovin v krevní plazmě</a:t>
            </a:r>
            <a:r>
              <a:rPr lang="en-GB" altLang="cs-CZ" sz="2000" dirty="0"/>
              <a:t>,</a:t>
            </a:r>
            <a:r>
              <a:rPr lang="cs-CZ" altLang="cs-CZ" sz="2000" dirty="0"/>
              <a:t> která způsobuje nízký onkotický tlak a tím zvyšuje filtrační tlak</a:t>
            </a:r>
            <a:r>
              <a:rPr lang="en-GB" altLang="cs-CZ" sz="2000" dirty="0"/>
              <a:t>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1344025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5">
            <a:extLst>
              <a:ext uri="{FF2B5EF4-FFF2-40B4-BE49-F238E27FC236}">
                <a16:creationId xmlns:a16="http://schemas.microsoft.com/office/drawing/2014/main" id="{0584724A-37F4-4343-998F-4B9419C6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0D3DFA-50AF-48E7-86EE-33FCA89A33B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E880C74-65F6-4B30-87BD-41180CE99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ledvin a glomerulární ultrafiltrace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59FDDCF-10E9-442E-ADFE-7B344D6E9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9614" y="1600200"/>
            <a:ext cx="915451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Osmotická práce potřebná pro přenesení látky z prostředí o koncentraci C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do prostředí o koncentraci 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. Jedná se o přenos tělu potřebných látek z primární moči zpět do krve.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W = 2,3 n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400" dirty="0"/>
              <a:t>R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400" dirty="0"/>
              <a:t>T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400" dirty="0"/>
              <a:t>logC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/C</a:t>
            </a:r>
            <a:r>
              <a:rPr lang="cs-CZ" altLang="cs-CZ" sz="2400" baseline="-25000" dirty="0"/>
              <a:t>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Glomerulární ultrafiltrace: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Hydrostatický tlak v glomerulárních kapilárách je asi 6,6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(50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). Proti tomuto tlaku působí hydrostatický tlak v </a:t>
            </a:r>
            <a:r>
              <a:rPr lang="cs-CZ" altLang="cs-CZ" sz="2400" dirty="0" err="1"/>
              <a:t>Bowmanově</a:t>
            </a:r>
            <a:r>
              <a:rPr lang="cs-CZ" altLang="cs-CZ" sz="2400" dirty="0"/>
              <a:t> pouzdře - 1,3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(10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 a onkotický tlak plasmatických bílkovin - 3,3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(25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), takže výsledný filtrační tlak v glomerulu je za normálních okolností </a:t>
            </a:r>
            <a:r>
              <a:rPr lang="cs-CZ" altLang="cs-CZ" sz="2400" dirty="0">
                <a:solidFill>
                  <a:srgbClr val="F01928"/>
                </a:solidFill>
              </a:rPr>
              <a:t>2 </a:t>
            </a:r>
            <a:r>
              <a:rPr lang="cs-CZ" altLang="cs-CZ" sz="2400" dirty="0" err="1">
                <a:solidFill>
                  <a:srgbClr val="F01928"/>
                </a:solidFill>
              </a:rPr>
              <a:t>kPa</a:t>
            </a:r>
            <a:r>
              <a:rPr lang="cs-CZ" altLang="cs-CZ" sz="2400" dirty="0">
                <a:solidFill>
                  <a:srgbClr val="F01928"/>
                </a:solidFill>
              </a:rPr>
              <a:t> (15 mm </a:t>
            </a:r>
            <a:r>
              <a:rPr lang="cs-CZ" altLang="cs-CZ" sz="2400" dirty="0" err="1">
                <a:solidFill>
                  <a:srgbClr val="F01928"/>
                </a:solidFill>
              </a:rPr>
              <a:t>Hg</a:t>
            </a:r>
            <a:r>
              <a:rPr lang="cs-CZ" altLang="cs-CZ" sz="2400" dirty="0">
                <a:solidFill>
                  <a:srgbClr val="F01928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990540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A2F52BFF-9619-429B-8B60-EFE82C38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65512B-0870-496D-BB62-8411269A817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869469E-AF32-488B-BCB7-ACEE52011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Obsah přednášky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0847B25-AF35-4399-8353-ED62B277C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Mechanické vlastnosti cév</a:t>
            </a:r>
          </a:p>
          <a:p>
            <a:pPr eaLnBrk="1" hangingPunct="1"/>
            <a:r>
              <a:rPr lang="cs-CZ" altLang="cs-CZ" sz="2800" dirty="0" err="1"/>
              <a:t>Reynoldsovo</a:t>
            </a:r>
            <a:r>
              <a:rPr lang="cs-CZ" altLang="cs-CZ" sz="2800" dirty="0"/>
              <a:t> číslo</a:t>
            </a:r>
          </a:p>
          <a:p>
            <a:pPr eaLnBrk="1" hangingPunct="1"/>
            <a:r>
              <a:rPr lang="cs-CZ" altLang="cs-CZ" sz="2800" dirty="0"/>
              <a:t>Proudění krve v cévách</a:t>
            </a:r>
          </a:p>
          <a:p>
            <a:pPr eaLnBrk="1" hangingPunct="1"/>
            <a:r>
              <a:rPr lang="cs-CZ" altLang="cs-CZ" sz="2800" dirty="0"/>
              <a:t>Periferní odpor krevního řečiště</a:t>
            </a:r>
          </a:p>
          <a:p>
            <a:pPr eaLnBrk="1" hangingPunct="1"/>
            <a:r>
              <a:rPr lang="cs-CZ" altLang="cs-CZ" sz="2800" dirty="0"/>
              <a:t>Mechanická práce a výkon srdce</a:t>
            </a:r>
          </a:p>
          <a:p>
            <a:pPr eaLnBrk="1" hangingPunct="1"/>
            <a:r>
              <a:rPr lang="cs-CZ" altLang="cs-CZ" sz="2800" dirty="0"/>
              <a:t>Kapilární ultrafiltrace</a:t>
            </a:r>
          </a:p>
          <a:p>
            <a:pPr eaLnBrk="1" hangingPunct="1"/>
            <a:r>
              <a:rPr lang="cs-CZ" altLang="cs-CZ" sz="2800" dirty="0"/>
              <a:t>Ledviny: práce ledvin a glomerulární ultrafiltrace</a:t>
            </a:r>
          </a:p>
          <a:p>
            <a:pPr eaLnBrk="1" hangingPunct="1"/>
            <a:r>
              <a:rPr lang="cs-CZ" altLang="cs-CZ" sz="2800" dirty="0"/>
              <a:t>Měření tlaku krve</a:t>
            </a:r>
          </a:p>
        </p:txBody>
      </p:sp>
    </p:spTree>
    <p:extLst>
      <p:ext uri="{BB962C8B-B14F-4D97-AF65-F5344CB8AC3E}">
        <p14:creationId xmlns:p14="http://schemas.microsoft.com/office/powerpoint/2010/main" val="128822201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9C3FE694-676E-4430-85A3-AFA51FF9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E605F7-68F1-4A7B-BC44-BFD54EF2512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974FAFB-BBDB-47F8-8BAA-E1220AA6F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Glomerulus</a:t>
            </a:r>
            <a:br>
              <a:rPr lang="cs-CZ" altLang="cs-CZ" dirty="0">
                <a:solidFill>
                  <a:srgbClr val="FFFFCC"/>
                </a:solidFill>
              </a:rPr>
            </a:br>
            <a:r>
              <a:rPr lang="cs-CZ" altLang="cs-CZ" sz="1800" dirty="0">
                <a:solidFill>
                  <a:srgbClr val="FFFFCC"/>
                </a:solidFill>
              </a:rPr>
              <a:t>http://coe.fgcu.edu/faculty/greenep/kidney/Glomerulus.html</a:t>
            </a:r>
          </a:p>
        </p:txBody>
      </p:sp>
      <p:pic>
        <p:nvPicPr>
          <p:cNvPr id="43012" name="Picture 5" descr="glomer3">
            <a:extLst>
              <a:ext uri="{FF2B5EF4-FFF2-40B4-BE49-F238E27FC236}">
                <a16:creationId xmlns:a16="http://schemas.microsoft.com/office/drawing/2014/main" id="{9131F0D5-2BAA-4B5E-8C1E-DD380185A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675" y="1484314"/>
            <a:ext cx="7129463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 Box 6">
            <a:extLst>
              <a:ext uri="{FF2B5EF4-FFF2-40B4-BE49-F238E27FC236}">
                <a16:creationId xmlns:a16="http://schemas.microsoft.com/office/drawing/2014/main" id="{3C432330-A896-4F2B-B8D6-98EAEEBD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716339"/>
            <a:ext cx="1296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- 3,3 kPa</a:t>
            </a:r>
          </a:p>
        </p:txBody>
      </p:sp>
      <p:sp>
        <p:nvSpPr>
          <p:cNvPr id="43014" name="Text Box 7">
            <a:extLst>
              <a:ext uri="{FF2B5EF4-FFF2-40B4-BE49-F238E27FC236}">
                <a16:creationId xmlns:a16="http://schemas.microsoft.com/office/drawing/2014/main" id="{0BEE7083-40BC-4EDF-82D2-78A04FBB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20939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-1,3 kPa</a:t>
            </a:r>
          </a:p>
        </p:txBody>
      </p:sp>
      <p:sp>
        <p:nvSpPr>
          <p:cNvPr id="43015" name="Text Box 8">
            <a:extLst>
              <a:ext uri="{FF2B5EF4-FFF2-40B4-BE49-F238E27FC236}">
                <a16:creationId xmlns:a16="http://schemas.microsoft.com/office/drawing/2014/main" id="{18C601AD-5915-44E5-969C-AF61889B3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45085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+6,6 kPa</a:t>
            </a:r>
          </a:p>
        </p:txBody>
      </p:sp>
      <p:sp>
        <p:nvSpPr>
          <p:cNvPr id="43016" name="Line 9">
            <a:extLst>
              <a:ext uri="{FF2B5EF4-FFF2-40B4-BE49-F238E27FC236}">
                <a16:creationId xmlns:a16="http://schemas.microsoft.com/office/drawing/2014/main" id="{D6729279-AFBA-420A-A852-D3E0CBB0A9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24789" y="3573464"/>
            <a:ext cx="142875" cy="9350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7" name="Line 10">
            <a:extLst>
              <a:ext uri="{FF2B5EF4-FFF2-40B4-BE49-F238E27FC236}">
                <a16:creationId xmlns:a16="http://schemas.microsoft.com/office/drawing/2014/main" id="{C10EBC73-E105-44B1-8ED6-1B9AB14D0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8164" y="4652963"/>
            <a:ext cx="936625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8" name="Text Box 11">
            <a:extLst>
              <a:ext uri="{FF2B5EF4-FFF2-40B4-BE49-F238E27FC236}">
                <a16:creationId xmlns:a16="http://schemas.microsoft.com/office/drawing/2014/main" id="{D31AAFC4-CFCE-443F-AF03-9DC7FAECF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6" y="3141663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+2,0 kPa</a:t>
            </a:r>
          </a:p>
        </p:txBody>
      </p:sp>
    </p:spTree>
    <p:extLst>
      <p:ext uri="{BB962C8B-B14F-4D97-AF65-F5344CB8AC3E}">
        <p14:creationId xmlns:p14="http://schemas.microsoft.com/office/powerpoint/2010/main" val="384552809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>
            <a:extLst>
              <a:ext uri="{FF2B5EF4-FFF2-40B4-BE49-F238E27FC236}">
                <a16:creationId xmlns:a16="http://schemas.microsoft.com/office/drawing/2014/main" id="{160E025B-1B79-4A91-8B2E-868253F4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E554BE-C65D-4FDA-8B4A-BADD9290B9A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FC03069-50B6-415B-A13F-D22E56F60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Měření tlaku krve (TK)</a:t>
            </a:r>
            <a:endParaRPr lang="en-GB" altLang="cs-CZ" sz="4000" dirty="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A4D7C68-B168-4235-A17F-09A559E15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799" y="1872000"/>
            <a:ext cx="10996881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Tlak je definovaný jako síla působící na jednotkovou plochu v plynu nebo kapalině</a:t>
            </a:r>
            <a:r>
              <a:rPr lang="en-GB" altLang="cs-CZ" sz="2800" dirty="0"/>
              <a:t>.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800" i="1" dirty="0"/>
              <a:t>p = F/</a:t>
            </a:r>
            <a:r>
              <a:rPr lang="cs-CZ" altLang="cs-CZ" sz="2800" i="1" dirty="0"/>
              <a:t>S</a:t>
            </a:r>
            <a:r>
              <a:rPr lang="en-GB" altLang="cs-CZ" sz="2800" i="1" dirty="0"/>
              <a:t> 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kde</a:t>
            </a:r>
            <a:r>
              <a:rPr lang="en-GB" altLang="cs-CZ" sz="2800" dirty="0"/>
              <a:t> </a:t>
            </a:r>
            <a:r>
              <a:rPr lang="en-GB" altLang="cs-CZ" sz="2800" i="1" dirty="0"/>
              <a:t>F</a:t>
            </a:r>
            <a:r>
              <a:rPr lang="en-GB" altLang="cs-CZ" sz="2800" dirty="0"/>
              <a:t> </a:t>
            </a:r>
            <a:r>
              <a:rPr lang="cs-CZ" altLang="cs-CZ" sz="2800" dirty="0"/>
              <a:t>je síla působící na plochu </a:t>
            </a:r>
            <a:r>
              <a:rPr lang="cs-CZ" altLang="cs-CZ" sz="2800" i="1" dirty="0"/>
              <a:t>S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soustavě </a:t>
            </a:r>
            <a:r>
              <a:rPr lang="en-GB" altLang="cs-CZ" sz="2800" dirty="0"/>
              <a:t>SI </a:t>
            </a:r>
            <a:r>
              <a:rPr lang="cs-CZ" altLang="cs-CZ" sz="2800" dirty="0"/>
              <a:t>je tlak měřen v </a:t>
            </a:r>
            <a:r>
              <a:rPr lang="en-GB" altLang="cs-CZ" sz="2800" dirty="0"/>
              <a:t>N·m</a:t>
            </a:r>
            <a:r>
              <a:rPr lang="en-GB" altLang="cs-CZ" sz="2800" baseline="30000" dirty="0"/>
              <a:t>-2</a:t>
            </a:r>
            <a:r>
              <a:rPr lang="en-GB" altLang="cs-CZ" sz="2800" dirty="0"/>
              <a:t>, </a:t>
            </a:r>
            <a:r>
              <a:rPr lang="cs-CZ" altLang="cs-CZ" sz="2800" dirty="0"/>
              <a:t>jednotka se nazývá </a:t>
            </a:r>
            <a:r>
              <a:rPr lang="en-GB" altLang="cs-CZ" sz="2800" dirty="0"/>
              <a:t>pas</a:t>
            </a:r>
            <a:r>
              <a:rPr lang="cs-CZ" altLang="cs-CZ" sz="2800" dirty="0"/>
              <a:t>c</a:t>
            </a:r>
            <a:r>
              <a:rPr lang="en-GB" altLang="cs-CZ" sz="2800" dirty="0"/>
              <a:t>al</a:t>
            </a:r>
            <a:r>
              <a:rPr lang="cs-CZ" altLang="cs-CZ" sz="2800" dirty="0"/>
              <a:t> [Pa]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medicíně je TK nejčastěji udáván jako výška rtuťového sloupce v milimetrech</a:t>
            </a:r>
            <a:r>
              <a:rPr lang="en-GB" altLang="cs-CZ" sz="2800" dirty="0"/>
              <a:t> - mmHg.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1 mmHg = 1 torr</a:t>
            </a:r>
            <a:r>
              <a:rPr lang="cs-CZ" altLang="cs-CZ" sz="2800" dirty="0"/>
              <a:t> = 133,3 Pa</a:t>
            </a:r>
            <a:endParaRPr lang="en-GB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0700429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>
            <a:extLst>
              <a:ext uri="{FF2B5EF4-FFF2-40B4-BE49-F238E27FC236}">
                <a16:creationId xmlns:a16="http://schemas.microsoft.com/office/drawing/2014/main" id="{A776A527-930A-478F-B7AF-EC74D379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69A9C-7AAA-4808-9EDD-A1EAEF5539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1E5B9D9-5B82-42D0-AD49-AC02E8E84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Měření TK</a:t>
            </a:r>
            <a:endParaRPr lang="en-GB" altLang="cs-CZ" sz="4000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CD7CCDC4-F0B2-4F5F-997C-A274517F9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641805"/>
            <a:ext cx="10753200" cy="469593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tepnách TK kolísá mezi hodnotou maximální (systolickou) a hodnotou minimální (diastolickou)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Křivka časového průběhu TK v tepně má periodický, avšak nesinusový průběh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Rozdíl mezi systolickým a diastolickým tlakem je maximální na začátku aorty</a:t>
            </a:r>
            <a:r>
              <a:rPr lang="en-GB" altLang="cs-CZ" sz="2800" dirty="0"/>
              <a:t>; </a:t>
            </a:r>
            <a:r>
              <a:rPr lang="cs-CZ" altLang="cs-CZ" sz="2800" dirty="0"/>
              <a:t>tlak kolísá v rozpětí hodnot od</a:t>
            </a:r>
            <a:r>
              <a:rPr lang="en-GB" altLang="cs-CZ" sz="2800" dirty="0"/>
              <a:t> 10</a:t>
            </a:r>
            <a:r>
              <a:rPr lang="cs-CZ" altLang="cs-CZ" sz="2800" dirty="0"/>
              <a:t>,</a:t>
            </a:r>
            <a:r>
              <a:rPr lang="en-GB" altLang="cs-CZ" sz="2800" dirty="0"/>
              <a:t>5 </a:t>
            </a:r>
            <a:r>
              <a:rPr lang="cs-CZ" altLang="cs-CZ" sz="2800" dirty="0"/>
              <a:t>do</a:t>
            </a:r>
            <a:r>
              <a:rPr lang="en-GB" altLang="cs-CZ" sz="2800" dirty="0"/>
              <a:t> 16 kPa, </a:t>
            </a:r>
            <a:r>
              <a:rPr lang="cs-CZ" altLang="cs-CZ" sz="2800" dirty="0"/>
              <a:t>tj.</a:t>
            </a:r>
            <a:r>
              <a:rPr lang="en-GB" altLang="cs-CZ" sz="2800" dirty="0"/>
              <a:t> </a:t>
            </a:r>
            <a:r>
              <a:rPr lang="cs-CZ" altLang="cs-CZ" sz="2800" dirty="0"/>
              <a:t>od </a:t>
            </a:r>
            <a:r>
              <a:rPr lang="en-GB" altLang="cs-CZ" sz="2800" dirty="0"/>
              <a:t>80 </a:t>
            </a:r>
            <a:r>
              <a:rPr lang="cs-CZ" altLang="cs-CZ" sz="2800" dirty="0"/>
              <a:t>do</a:t>
            </a:r>
            <a:r>
              <a:rPr lang="en-GB" altLang="cs-CZ" sz="2800" dirty="0"/>
              <a:t> 120 mmHg.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Střední hodnota TK v plicní tepně představuje jen pětinu hodnoty středního tlaku v aortě</a:t>
            </a:r>
            <a:r>
              <a:rPr lang="en-GB" alt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7097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6">
            <a:extLst>
              <a:ext uri="{FF2B5EF4-FFF2-40B4-BE49-F238E27FC236}">
                <a16:creationId xmlns:a16="http://schemas.microsoft.com/office/drawing/2014/main" id="{3FD1E29E-1262-47DA-8479-5F24BEAC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6F033-EA2B-4C01-A71A-0BE0CDD41C0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B7BC63A0-E89B-467D-83B1-44DCC05F4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28" y="1279526"/>
            <a:ext cx="7010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 manometrem spojená nafukovací manžeta je nasazena na paži nad loketní jamkou (úroveň srdce), nafouknuta na tlak, který je vyšší než systolický tlak v </a:t>
            </a:r>
            <a:r>
              <a:rPr lang="cs-CZ" altLang="cs-CZ" sz="2400" i="1" dirty="0"/>
              <a:t>a. </a:t>
            </a:r>
            <a:r>
              <a:rPr lang="cs-CZ" altLang="cs-CZ" sz="2400" i="1" dirty="0" err="1"/>
              <a:t>brachialis</a:t>
            </a:r>
            <a:r>
              <a:rPr lang="cs-CZ" altLang="cs-CZ" sz="2400" dirty="0"/>
              <a:t>. Tím je zastaven tok krve. Tlak v manžetě je postupně snižován. Při </a:t>
            </a:r>
            <a:r>
              <a:rPr lang="cs-CZ" altLang="cs-CZ" sz="2400" b="1" dirty="0"/>
              <a:t>systolickém tlaku</a:t>
            </a:r>
            <a:r>
              <a:rPr lang="cs-CZ" altLang="cs-CZ" sz="2400" dirty="0"/>
              <a:t> začíná zúženým místem proudit krev. Turbulentní proudění krve způsobuje akustický šum – </a:t>
            </a:r>
            <a:r>
              <a:rPr lang="cs-CZ" altLang="cs-CZ" sz="2400" b="1" dirty="0" err="1"/>
              <a:t>Korotkovovy</a:t>
            </a:r>
            <a:r>
              <a:rPr lang="cs-CZ" altLang="cs-CZ" sz="2400" b="1" dirty="0"/>
              <a:t> zvuky</a:t>
            </a:r>
            <a:r>
              <a:rPr lang="cs-CZ" altLang="cs-CZ" sz="2400" dirty="0"/>
              <a:t>, slyšitelné ve fonendoskopu přiloženém k loketní jamce. Při snižování tlaku v manžetě se zvuky stávají hlasitějšími, kulminují a postupně slábnou. Při dosažení </a:t>
            </a:r>
            <a:r>
              <a:rPr lang="cs-CZ" altLang="cs-CZ" sz="2400" b="1" dirty="0"/>
              <a:t>diastolického tlaku</a:t>
            </a:r>
            <a:r>
              <a:rPr lang="cs-CZ" altLang="cs-CZ" sz="2400" dirty="0"/>
              <a:t> mizí (obnovení laminárního proudění). Max. hlasitost mají při hodnotě středního arteriálního tlaku.</a:t>
            </a: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C6DDC72B-3267-4EB6-B28B-D00D01597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083" y="571650"/>
            <a:ext cx="5670290" cy="451576"/>
          </a:xfrm>
        </p:spPr>
        <p:txBody>
          <a:bodyPr/>
          <a:lstStyle/>
          <a:p>
            <a:pPr eaLnBrk="1" hangingPunct="1"/>
            <a:r>
              <a:rPr lang="cs-CZ" altLang="cs-CZ" sz="4000" dirty="0" err="1"/>
              <a:t>Riva-Rocciho</a:t>
            </a:r>
            <a:r>
              <a:rPr lang="cs-CZ" altLang="cs-CZ" sz="4000" dirty="0"/>
              <a:t> metoda</a:t>
            </a:r>
          </a:p>
        </p:txBody>
      </p:sp>
      <p:graphicFrame>
        <p:nvGraphicFramePr>
          <p:cNvPr id="49157" name="Object 7">
            <a:extLst>
              <a:ext uri="{FF2B5EF4-FFF2-40B4-BE49-F238E27FC236}">
                <a16:creationId xmlns:a16="http://schemas.microsoft.com/office/drawing/2014/main" id="{EF1BC14A-73FA-4DC2-B800-95E285289E6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603686"/>
              </p:ext>
            </p:extLst>
          </p:nvPr>
        </p:nvGraphicFramePr>
        <p:xfrm>
          <a:off x="7922995" y="1832468"/>
          <a:ext cx="3995737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tografie" r:id="rId3" imgW="3390476" imgH="3228571" progId="MSPhotoEd.3">
                  <p:embed/>
                </p:oleObj>
              </mc:Choice>
              <mc:Fallback>
                <p:oleObj name="Fotografie" r:id="rId3" imgW="3390476" imgH="3228571" progId="MSPhotoEd.3">
                  <p:embed/>
                  <p:pic>
                    <p:nvPicPr>
                      <p:cNvPr id="49157" name="Object 7">
                        <a:extLst>
                          <a:ext uri="{FF2B5EF4-FFF2-40B4-BE49-F238E27FC236}">
                            <a16:creationId xmlns:a16="http://schemas.microsoft.com/office/drawing/2014/main" id="{EF1BC14A-73FA-4DC2-B800-95E285289E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2995" y="1832468"/>
                        <a:ext cx="3995737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10540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EB100F3B-7D55-4819-91EA-AB339AA5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D87BB-CEDA-4876-AF74-6638C1CDA6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44C53A8-7B83-4D00-AAA0-B6ECD64CB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943559" cy="451576"/>
          </a:xfrm>
        </p:spPr>
        <p:txBody>
          <a:bodyPr/>
          <a:lstStyle/>
          <a:p>
            <a:pPr eaLnBrk="1" hangingPunct="1"/>
            <a:r>
              <a:rPr lang="en-GB" altLang="cs-CZ" sz="4000" dirty="0"/>
              <a:t>Riva-</a:t>
            </a:r>
            <a:r>
              <a:rPr lang="en-GB" altLang="cs-CZ" sz="4000" dirty="0" err="1"/>
              <a:t>Rocci</a:t>
            </a:r>
            <a:r>
              <a:rPr lang="cs-CZ" altLang="cs-CZ" sz="4000" dirty="0"/>
              <a:t>ho metoda</a:t>
            </a:r>
            <a:endParaRPr lang="en-GB" altLang="cs-CZ" sz="4000" dirty="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E0BD983-E2CF-47F9-AF55-FA28291AF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0"/>
            <a:ext cx="9112469" cy="4499769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The Riva-</a:t>
            </a:r>
            <a:r>
              <a:rPr lang="en-GB" altLang="cs-CZ" sz="2400" dirty="0" err="1"/>
              <a:t>Rocci</a:t>
            </a:r>
            <a:r>
              <a:rPr lang="cs-CZ" altLang="cs-CZ" sz="2400" dirty="0"/>
              <a:t>ho metoda může být objektivizována a automatizována pro monitorování pacientů</a:t>
            </a:r>
            <a:r>
              <a:rPr lang="en-GB" altLang="cs-CZ" sz="2400" dirty="0"/>
              <a:t>. </a:t>
            </a:r>
            <a:r>
              <a:rPr lang="cs-CZ" altLang="cs-CZ" sz="2400" dirty="0"/>
              <a:t>Elektronické přístroje pro měření TK pak nesnímají zpravidla </a:t>
            </a:r>
            <a:r>
              <a:rPr lang="cs-CZ" altLang="cs-CZ" sz="2400" dirty="0" err="1"/>
              <a:t>Korotkovovy</a:t>
            </a:r>
            <a:r>
              <a:rPr lang="cs-CZ" altLang="cs-CZ" sz="2400" dirty="0"/>
              <a:t> zvuky. Měří tlakové oscilace v manžetě, z niž lze vypočítat systolický i diastolický tlak. Naměřené hodnoty systolického a diastolického tlaku jsou zobrazeny na displeji (u jednoduchých přístrojů) nebo uloženy do paměti přístroje a vyhodnoceny později</a:t>
            </a:r>
            <a:r>
              <a:rPr lang="en-GB" altLang="cs-CZ" sz="2400" dirty="0"/>
              <a:t>. </a:t>
            </a:r>
            <a:r>
              <a:rPr lang="cs-CZ" altLang="cs-CZ" sz="2400" dirty="0"/>
              <a:t>V druhém případě se měření periodicky opakuje a metoda se nazývá </a:t>
            </a:r>
            <a:r>
              <a:rPr lang="cs-CZ" altLang="cs-CZ" sz="2400" b="1" dirty="0" err="1"/>
              <a:t>Holterovo</a:t>
            </a:r>
            <a:r>
              <a:rPr lang="cs-CZ" altLang="cs-CZ" sz="2400" b="1" dirty="0"/>
              <a:t> monitorování TK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 malých dětí může výše popsaná metoda i klasické měření dle </a:t>
            </a:r>
            <a:r>
              <a:rPr lang="cs-CZ" altLang="cs-CZ" sz="2400" dirty="0" err="1"/>
              <a:t>Riva-Rocciho</a:t>
            </a:r>
            <a:r>
              <a:rPr lang="cs-CZ" altLang="cs-CZ" sz="2400" dirty="0"/>
              <a:t> selhat. V takovém případě lze použít dopplerovské detektory toku krve v místech, kde došlo k zúžení cévy manžetou.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4279372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8CAFF622-FB97-40AC-A816-32A07496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78813B-AA6A-4D44-AE39-214030A3635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D2714C7-F8E1-4173-B884-B3881F233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502124" cy="451576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Přímé měření TK</a:t>
            </a:r>
            <a:endParaRPr lang="en-GB" altLang="cs-CZ" sz="4000" dirty="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F43F08F-B0A2-4867-8DBF-64F288022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19055"/>
            <a:ext cx="8229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Přímá metoda </a:t>
            </a:r>
            <a:r>
              <a:rPr lang="cs-CZ" altLang="cs-CZ" dirty="0"/>
              <a:t>měření TK je invazívní</a:t>
            </a:r>
            <a:r>
              <a:rPr lang="en-GB" altLang="cs-CZ" dirty="0"/>
              <a:t>. </a:t>
            </a:r>
            <a:r>
              <a:rPr lang="cs-CZ" altLang="cs-CZ" dirty="0"/>
              <a:t>Do cévy se zavádí ohebný katétr. Jeho volný konec je připojen k měniči</a:t>
            </a:r>
            <a:r>
              <a:rPr lang="en-GB" altLang="cs-CZ" dirty="0"/>
              <a:t> (</a:t>
            </a:r>
            <a:r>
              <a:rPr lang="cs-CZ" altLang="cs-CZ" dirty="0"/>
              <a:t>kapacitnímu nebo piezoelektrickému</a:t>
            </a:r>
            <a:r>
              <a:rPr lang="en-GB" altLang="cs-CZ" dirty="0"/>
              <a:t>) </a:t>
            </a:r>
            <a:r>
              <a:rPr lang="cs-CZ" altLang="cs-CZ" dirty="0"/>
              <a:t>avšak je možné zavést miniaturizovaný měnič přímo do cévy</a:t>
            </a:r>
            <a:r>
              <a:rPr lang="en-GB" altLang="cs-CZ" dirty="0"/>
              <a:t>. 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Metoda je poměrně riskantní, takže je relativně málo používána</a:t>
            </a:r>
            <a:r>
              <a:rPr lang="en-GB" altLang="cs-CZ" dirty="0"/>
              <a:t>. </a:t>
            </a:r>
            <a:r>
              <a:rPr lang="cs-CZ" altLang="cs-CZ" dirty="0"/>
              <a:t>Je to však jediná metoda, která umožňuje měřit tlak v žilách a v srdci</a:t>
            </a:r>
            <a:r>
              <a:rPr lang="en-GB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52160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4F42F743-42AD-48DF-BF5A-90415A8F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D478FB-83AF-481D-86E7-F07D61F51B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40B295C-93FC-40B4-A268-3BFE08E1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</a:rPr>
              <a:t>Autor: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Vojtěch Mornstein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Obsahová spolupráce: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C.J. Caruana, I. Hrazdira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Poslední revize</a:t>
            </a:r>
            <a:r>
              <a:rPr lang="cs-CZ" altLang="cs-CZ" sz="2800">
                <a:solidFill>
                  <a:schemeClr val="tx2"/>
                </a:solidFill>
              </a:rPr>
              <a:t>: září</a:t>
            </a:r>
            <a:r>
              <a:rPr lang="cs-CZ" altLang="cs-CZ" sz="2800"/>
              <a:t> </a:t>
            </a:r>
            <a:r>
              <a:rPr lang="cs-CZ" altLang="cs-CZ" sz="2800" dirty="0"/>
              <a:t>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504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B40D6C50-C292-4FA6-9D58-605A842F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D054B8-B3E4-40EF-B452-6EF2564ACE2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E50BE36-ACEA-4356-9AB8-8E4161368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99779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Mechanické vlastnosti kardiovaskulárního systému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0A5B30D-37ED-415D-88A2-61FDB1814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552" y="1844825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Uzavřený oběhový a transportní systém</a:t>
            </a:r>
            <a:endParaRPr lang="cs-CZ" altLang="cs-CZ" sz="2400" b="1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části: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Srdeční sval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Uzavřený systém cév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Krev</a:t>
            </a:r>
            <a:endParaRPr lang="cs-CZ" altLang="cs-CZ" sz="2400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funkce: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Dodávání výživy a kyslíku buňkám,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Transport hormonů a jiných chemických signálů,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Odstraňování odpadních a vedlejších produktů z buněk (tkání)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Přenos tepla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15BDA39-8D08-4E12-A478-6EF51E8CDFA5}"/>
              </a:ext>
            </a:extLst>
          </p:cNvPr>
          <p:cNvSpPr/>
          <p:nvPr/>
        </p:nvSpPr>
        <p:spPr bwMode="auto">
          <a:xfrm>
            <a:off x="8400256" y="2276872"/>
            <a:ext cx="1080120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FFFFCC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507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AB571F39-F320-4E99-A6AC-D0B3201F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FA89D8-6BE4-4E8F-873D-0DB75944C23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673889A-02A8-4530-ACD5-F27354EF7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Mechanické vlastnosti cév</a:t>
            </a:r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81B26CEC-DE02-4ECC-B6F6-313C6FB0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4726154"/>
            <a:ext cx="38666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000" b="1" dirty="0" err="1"/>
              <a:t>Laplaceův</a:t>
            </a:r>
            <a:r>
              <a:rPr lang="cs-CZ" altLang="cs-CZ" sz="2000" b="1" dirty="0"/>
              <a:t> zákon </a:t>
            </a:r>
            <a:r>
              <a:rPr lang="cs-CZ" altLang="cs-CZ" sz="2000" dirty="0"/>
              <a:t>– mechanické namáhání stěn cév </a:t>
            </a:r>
            <a:r>
              <a:rPr lang="cs-CZ" altLang="cs-CZ" sz="2000" i="1" dirty="0"/>
              <a:t>T</a:t>
            </a:r>
            <a:r>
              <a:rPr lang="cs-CZ" altLang="cs-CZ" sz="2000" dirty="0"/>
              <a:t> je přímo úměrné tlaku </a:t>
            </a:r>
            <a:r>
              <a:rPr lang="cs-CZ" altLang="cs-CZ" sz="2000" i="1" dirty="0"/>
              <a:t>p</a:t>
            </a:r>
            <a:r>
              <a:rPr lang="cs-CZ" altLang="cs-CZ" sz="2000" dirty="0"/>
              <a:t> a </a:t>
            </a:r>
            <a:r>
              <a:rPr lang="cs-CZ" altLang="cs-CZ" sz="2000" b="1" dirty="0"/>
              <a:t>poloměru cévy </a:t>
            </a:r>
            <a:r>
              <a:rPr lang="cs-CZ" altLang="cs-CZ" sz="2000" i="1" dirty="0"/>
              <a:t>r</a:t>
            </a:r>
          </a:p>
        </p:txBody>
      </p:sp>
      <p:sp>
        <p:nvSpPr>
          <p:cNvPr id="9222" name="Rectangle 7">
            <a:extLst>
              <a:ext uri="{FF2B5EF4-FFF2-40B4-BE49-F238E27FC236}">
                <a16:creationId xmlns:a16="http://schemas.microsoft.com/office/drawing/2014/main" id="{CB261B64-9EB7-48F7-A833-98182478A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7" y="2592457"/>
            <a:ext cx="4656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>
                <a:latin typeface="+mj-lt"/>
                <a:cs typeface="Times New Roman" panose="02020603050405020304" pitchFamily="18" charset="0"/>
              </a:rPr>
              <a:t>Porovnejme hodnoty mechanického napětí ve stěnách některých cév:</a:t>
            </a:r>
            <a:endParaRPr lang="cs-CZ" altLang="cs-CZ" sz="2000" dirty="0">
              <a:latin typeface="+mj-lt"/>
            </a:endParaRPr>
          </a:p>
        </p:txBody>
      </p:sp>
      <p:graphicFrame>
        <p:nvGraphicFramePr>
          <p:cNvPr id="153681" name="Group 81">
            <a:extLst>
              <a:ext uri="{FF2B5EF4-FFF2-40B4-BE49-F238E27FC236}">
                <a16:creationId xmlns:a16="http://schemas.microsoft.com/office/drawing/2014/main" id="{C22509DA-0BF5-4C69-A791-CCFE7C16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76288"/>
              </p:ext>
            </p:extLst>
          </p:nvPr>
        </p:nvGraphicFramePr>
        <p:xfrm>
          <a:off x="5735638" y="3583564"/>
          <a:ext cx="4852402" cy="2625441"/>
        </p:xfrm>
        <a:graphic>
          <a:graphicData uri="http://schemas.openxmlformats.org/drawingml/2006/table">
            <a:tbl>
              <a:tblPr/>
              <a:tblGrid>
                <a:gridCol w="1013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céva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(N·m</a:t>
                      </a:r>
                      <a:r>
                        <a:rPr kumimoji="0" 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aorta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artérie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dirty="0"/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kapilára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x 10</a:t>
                      </a:r>
                      <a:r>
                        <a:rPr kumimoji="0" lang="cs-CZ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véna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cava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49" name="Rectangle 74">
            <a:extLst>
              <a:ext uri="{FF2B5EF4-FFF2-40B4-BE49-F238E27FC236}">
                <a16:creationId xmlns:a16="http://schemas.microsoft.com/office/drawing/2014/main" id="{1EADA1C3-E137-46DC-9443-E823B9BAE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/>
          </a:p>
        </p:txBody>
      </p:sp>
      <p:pic>
        <p:nvPicPr>
          <p:cNvPr id="9250" name="Zástupný symbol pro obsah 4">
            <a:extLst>
              <a:ext uri="{FF2B5EF4-FFF2-40B4-BE49-F238E27FC236}">
                <a16:creationId xmlns:a16="http://schemas.microsoft.com/office/drawing/2014/main" id="{0EECE9D9-23B8-4546-BB03-905DEA2845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624014"/>
            <a:ext cx="3024188" cy="2930525"/>
          </a:xfrm>
        </p:spPr>
      </p:pic>
    </p:spTree>
    <p:extLst>
      <p:ext uri="{BB962C8B-B14F-4D97-AF65-F5344CB8AC3E}">
        <p14:creationId xmlns:p14="http://schemas.microsoft.com/office/powerpoint/2010/main" val="91589083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4B71C671-64EC-4D38-BCEF-DB56FFB4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30C394-8ADB-45AF-A212-1421B1694D8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932ADB61-BCF7-4EE4-8508-A788F2C96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Pružníkové</a:t>
            </a:r>
            <a:r>
              <a:rPr lang="cs-CZ" altLang="cs-CZ" dirty="0">
                <a:solidFill>
                  <a:srgbClr val="0000DC"/>
                </a:solidFill>
              </a:rPr>
              <a:t> a muskulární cévy</a:t>
            </a:r>
          </a:p>
        </p:txBody>
      </p:sp>
      <p:pic>
        <p:nvPicPr>
          <p:cNvPr id="11268" name="Picture 4" descr="6-6">
            <a:extLst>
              <a:ext uri="{FF2B5EF4-FFF2-40B4-BE49-F238E27FC236}">
                <a16:creationId xmlns:a16="http://schemas.microsoft.com/office/drawing/2014/main" id="{F33A3C3F-AC56-471B-B10E-71B96C968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0638" y="1702038"/>
            <a:ext cx="5673725" cy="4525962"/>
          </a:xfrm>
          <a:noFill/>
        </p:spPr>
      </p:pic>
      <p:sp>
        <p:nvSpPr>
          <p:cNvPr id="11269" name="Text Box 7">
            <a:extLst>
              <a:ext uri="{FF2B5EF4-FFF2-40B4-BE49-F238E27FC236}">
                <a16:creationId xmlns:a16="http://schemas.microsoft.com/office/drawing/2014/main" id="{907B4AD3-A121-4790-9544-DDD94190B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7" y="1773238"/>
            <a:ext cx="2216533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Aorta se chová jako typická </a:t>
            </a:r>
            <a:r>
              <a:rPr lang="cs-CZ" altLang="cs-CZ" sz="1800" b="1" dirty="0" err="1"/>
              <a:t>pružníková</a:t>
            </a:r>
            <a:r>
              <a:rPr lang="cs-CZ" altLang="cs-CZ" sz="1800" b="1" dirty="0"/>
              <a:t> céva </a:t>
            </a:r>
            <a:r>
              <a:rPr lang="cs-CZ" altLang="cs-CZ" sz="1800" dirty="0"/>
              <a:t>(svými mechanickými vlastnostmi připomíná gumovou hadičku).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Muskulární cévy </a:t>
            </a:r>
            <a:r>
              <a:rPr lang="cs-CZ" altLang="cs-CZ" sz="1800" dirty="0"/>
              <a:t>jsou arterioly, schopné vasokonstrikce a vasodilatace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32C4A3-569F-42FE-9116-BEC6BA557197}"/>
              </a:ext>
            </a:extLst>
          </p:cNvPr>
          <p:cNvSpPr txBox="1"/>
          <p:nvPr/>
        </p:nvSpPr>
        <p:spPr>
          <a:xfrm>
            <a:off x="1668486" y="3510455"/>
            <a:ext cx="6218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Část energie krve vypuzené ze srdce se ukládá do přechodné elastické deformace stěn </a:t>
            </a:r>
            <a:r>
              <a:rPr lang="cs-CZ" sz="1800" dirty="0" err="1">
                <a:latin typeface="+mn-lt"/>
              </a:rPr>
              <a:t>pružníkových</a:t>
            </a:r>
            <a:r>
              <a:rPr lang="cs-CZ" sz="1800" dirty="0">
                <a:latin typeface="+mn-lt"/>
              </a:rPr>
              <a:t> cév.</a:t>
            </a:r>
            <a:endParaRPr lang="en-GB" sz="1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89048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184C9B0A-B6B8-47C4-AF7C-4E2CE60A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178260-36B8-402F-9BF7-752552A2A6B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0B9E40A-C788-4F69-B757-B854B4CA2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376000" cy="45157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Reynoldsovo</a:t>
            </a:r>
            <a:r>
              <a:rPr lang="cs-CZ" altLang="cs-CZ" dirty="0">
                <a:solidFill>
                  <a:srgbClr val="0000DC"/>
                </a:solidFill>
              </a:rPr>
              <a:t> číslo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A3592A-7975-4BC4-AF14-87B245E9B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91575"/>
            <a:ext cx="10753200" cy="3960000"/>
          </a:xfrm>
        </p:spPr>
        <p:txBody>
          <a:bodyPr/>
          <a:lstStyle/>
          <a:p>
            <a:pPr eaLnBrk="1" hangingPunct="1"/>
            <a:r>
              <a:rPr lang="cs-CZ" altLang="cs-CZ" dirty="0"/>
              <a:t>Proudění krve: laminární</a:t>
            </a:r>
          </a:p>
          <a:p>
            <a:pPr eaLnBrk="1" hangingPunct="1"/>
            <a:r>
              <a:rPr lang="cs-CZ" altLang="cs-CZ" dirty="0"/>
              <a:t>                        turbulentní</a:t>
            </a:r>
          </a:p>
          <a:p>
            <a:pPr eaLnBrk="1" hangingPunct="1"/>
            <a:r>
              <a:rPr lang="cs-CZ" altLang="cs-CZ" dirty="0" err="1"/>
              <a:t>Reynolds</a:t>
            </a:r>
            <a:r>
              <a:rPr lang="cs-CZ" altLang="cs-CZ" dirty="0"/>
              <a:t> (1883)</a:t>
            </a:r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</a:rPr>
              <a:t>Reynoldsovo</a:t>
            </a:r>
            <a:r>
              <a:rPr lang="cs-CZ" altLang="cs-CZ" dirty="0">
                <a:solidFill>
                  <a:srgbClr val="FF0000"/>
                </a:solidFill>
              </a:rPr>
              <a:t> číslo: </a:t>
            </a:r>
          </a:p>
          <a:p>
            <a:pPr eaLnBrk="1" hangingPunct="1"/>
            <a:r>
              <a:rPr lang="cs-CZ" altLang="cs-CZ" dirty="0"/>
              <a:t>   </a:t>
            </a:r>
            <a:endParaRPr lang="cs-CZ" altLang="cs-CZ" b="1" dirty="0">
              <a:latin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(r </a:t>
            </a:r>
            <a:r>
              <a:rPr lang="cs-CZ" altLang="cs-CZ" sz="2400" dirty="0"/>
              <a:t>– hustota kapaliny, </a:t>
            </a:r>
            <a:r>
              <a:rPr lang="cs-CZ" altLang="cs-CZ" sz="2400" i="1" dirty="0"/>
              <a:t>v</a:t>
            </a:r>
            <a:r>
              <a:rPr lang="cs-CZ" altLang="cs-CZ" sz="2400" i="1" baseline="-25000" dirty="0"/>
              <a:t>s</a:t>
            </a:r>
            <a:r>
              <a:rPr lang="cs-CZ" altLang="cs-CZ" sz="2400" dirty="0"/>
              <a:t> – střední rychlost toku, </a:t>
            </a:r>
            <a:r>
              <a:rPr lang="cs-CZ" altLang="cs-CZ" sz="2400" i="1" dirty="0"/>
              <a:t>r</a:t>
            </a:r>
            <a:r>
              <a:rPr lang="cs-CZ" altLang="cs-CZ" sz="2400" dirty="0"/>
              <a:t> – poloměr cévy, </a:t>
            </a:r>
            <a:r>
              <a:rPr lang="cs-CZ" altLang="cs-CZ" sz="2400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– koeficient dynamické viskozity)</a:t>
            </a:r>
            <a:endParaRPr lang="cs-CZ" altLang="cs-CZ" sz="2400" dirty="0">
              <a:latin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Kritická rychlost:</a:t>
            </a:r>
            <a:endParaRPr lang="cs-CZ" altLang="cs-CZ" b="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54F2C7DA-69BB-4FC8-A05F-58FC2BBFD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0C279F5A-B465-4171-8F52-481172E15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2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9" name="Rectangle 9">
            <a:extLst>
              <a:ext uri="{FF2B5EF4-FFF2-40B4-BE49-F238E27FC236}">
                <a16:creationId xmlns:a16="http://schemas.microsoft.com/office/drawing/2014/main" id="{79D8899F-80AE-411C-B1BC-15C3F8E5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pic>
        <p:nvPicPr>
          <p:cNvPr id="13320" name="Obrázek 2">
            <a:extLst>
              <a:ext uri="{FF2B5EF4-FFF2-40B4-BE49-F238E27FC236}">
                <a16:creationId xmlns:a16="http://schemas.microsoft.com/office/drawing/2014/main" id="{ACE6061A-C1B4-4260-B412-84BA1B9B8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2672438"/>
            <a:ext cx="22177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Obrázek 4">
            <a:extLst>
              <a:ext uri="{FF2B5EF4-FFF2-40B4-BE49-F238E27FC236}">
                <a16:creationId xmlns:a16="http://schemas.microsoft.com/office/drawing/2014/main" id="{E554D317-AB45-49CE-AFC1-3D97AD1EB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4788625"/>
            <a:ext cx="25209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4818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2B2CD0EF-A374-4634-9161-16F04E65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4FCAC6-DCEB-4503-8CE6-0F0828D0193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0D65425-76B6-4F4E-8BC3-584766D02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Teoretický a skutečný rychlostní profil toku krve v cévě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9FAEAD43-3ACB-473C-997A-B5307ADBCB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2119314"/>
            <a:ext cx="4081462" cy="2605087"/>
          </a:xfrm>
          <a:noFill/>
        </p:spPr>
      </p:pic>
      <p:sp>
        <p:nvSpPr>
          <p:cNvPr id="15365" name="Text Box 6">
            <a:extLst>
              <a:ext uri="{FF2B5EF4-FFF2-40B4-BE49-F238E27FC236}">
                <a16:creationId xmlns:a16="http://schemas.microsoft.com/office/drawing/2014/main" id="{D512DBED-A29C-4278-9584-40ED2DCF3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08" y="2005014"/>
            <a:ext cx="280828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000" dirty="0"/>
              <a:t>Odchylky od teoretického rychlostního profilu jsou dány průřezem cévy, charakterem její stěny a především tím, že krev je </a:t>
            </a:r>
            <a:r>
              <a:rPr lang="cs-CZ" altLang="cs-CZ" sz="2000" dirty="0" err="1"/>
              <a:t>nenewtonská</a:t>
            </a:r>
            <a:r>
              <a:rPr lang="cs-CZ" altLang="cs-CZ" sz="2000" dirty="0"/>
              <a:t> kapalina</a:t>
            </a:r>
          </a:p>
        </p:txBody>
      </p:sp>
      <p:sp>
        <p:nvSpPr>
          <p:cNvPr id="15366" name="Text Box 7">
            <a:extLst>
              <a:ext uri="{FF2B5EF4-FFF2-40B4-BE49-F238E27FC236}">
                <a16:creationId xmlns:a16="http://schemas.microsoft.com/office/drawing/2014/main" id="{CEEF2B3A-95F4-4626-8B2A-F5D3FE06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6582" y="4864551"/>
            <a:ext cx="963798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malých tepnách má rychlostní profil parabolický tvar, ve velkých pak pístový tvar.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Rychlostní profil se mění v průběhu tepové vlny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Z jeho tvaru a absolutních hodnot naměřené rychlosti lze získat významné diagnostické informace</a:t>
            </a:r>
          </a:p>
        </p:txBody>
      </p:sp>
    </p:spTree>
    <p:extLst>
      <p:ext uri="{BB962C8B-B14F-4D97-AF65-F5344CB8AC3E}">
        <p14:creationId xmlns:p14="http://schemas.microsoft.com/office/powerpoint/2010/main" val="139974177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>
            <a:extLst>
              <a:ext uri="{FF2B5EF4-FFF2-40B4-BE49-F238E27FC236}">
                <a16:creationId xmlns:a16="http://schemas.microsoft.com/office/drawing/2014/main" id="{799ACD35-5755-4A08-A9EA-46FA60C8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565880-E948-4A7C-9C79-02BFCE0F1BE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3A507C8-3709-4A23-9C0D-54A81E18F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Průtok krve v cévě s překážkou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8741C288-05C0-47FD-8F2B-B3CD62262D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557338"/>
            <a:ext cx="4918075" cy="3186112"/>
          </a:xfrm>
          <a:noFill/>
          <a:ln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17413" name="Text Box 6">
            <a:extLst>
              <a:ext uri="{FF2B5EF4-FFF2-40B4-BE49-F238E27FC236}">
                <a16:creationId xmlns:a16="http://schemas.microsoft.com/office/drawing/2014/main" id="{1DA70833-4FF9-46C7-BBCA-666AB8D9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1574800"/>
            <a:ext cx="2520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Obr. Dle Camerona a kol., 1999</a:t>
            </a:r>
          </a:p>
        </p:txBody>
      </p:sp>
      <p:sp>
        <p:nvSpPr>
          <p:cNvPr id="17414" name="Text Box 7">
            <a:extLst>
              <a:ext uri="{FF2B5EF4-FFF2-40B4-BE49-F238E27FC236}">
                <a16:creationId xmlns:a16="http://schemas.microsoft.com/office/drawing/2014/main" id="{39A93F9A-DEE3-4BE3-B520-DDF8EB7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157789"/>
            <a:ext cx="799306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>
                <a:solidFill>
                  <a:srgbClr val="FF0066"/>
                </a:solidFill>
              </a:rPr>
              <a:t>Horní křivka</a:t>
            </a:r>
            <a:r>
              <a:rPr lang="cs-CZ" altLang="cs-CZ" sz="2000" dirty="0"/>
              <a:t> popisuje průtok krve v cévě bez obstrukce, </a:t>
            </a:r>
            <a:r>
              <a:rPr lang="cs-CZ" altLang="cs-CZ" sz="2000" dirty="0">
                <a:solidFill>
                  <a:srgbClr val="0000DC"/>
                </a:solidFill>
              </a:rPr>
              <a:t>dolní křivka </a:t>
            </a:r>
            <a:r>
              <a:rPr lang="cs-CZ" altLang="cs-CZ" sz="2000" dirty="0"/>
              <a:t>v cévě s aterosklerotickým zúžením (stenózou).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Ke stejnému zvýšení průtoku </a:t>
            </a:r>
            <a:r>
              <a:rPr lang="cs-CZ" altLang="cs-CZ" sz="2000" dirty="0">
                <a:latin typeface="Symbol" panose="05050102010706020507" pitchFamily="18" charset="2"/>
              </a:rPr>
              <a:t>D</a:t>
            </a:r>
            <a:r>
              <a:rPr lang="cs-CZ" altLang="cs-CZ" sz="2000" i="1" dirty="0"/>
              <a:t>Q</a:t>
            </a:r>
            <a:r>
              <a:rPr lang="cs-CZ" altLang="cs-CZ" sz="2000" dirty="0"/>
              <a:t> je třeba většího zvýšení tlaku </a:t>
            </a:r>
            <a:r>
              <a:rPr lang="cs-CZ" altLang="cs-CZ" sz="2000" dirty="0" err="1">
                <a:latin typeface="Symbol" panose="05050102010706020507" pitchFamily="18" charset="2"/>
              </a:rPr>
              <a:t>D</a:t>
            </a:r>
            <a:r>
              <a:rPr lang="cs-CZ" altLang="cs-CZ" sz="2000" i="1" dirty="0" err="1"/>
              <a:t>p</a:t>
            </a:r>
            <a:r>
              <a:rPr lang="cs-CZ" altLang="cs-CZ" sz="2000" dirty="0"/>
              <a:t>.</a:t>
            </a:r>
          </a:p>
        </p:txBody>
      </p:sp>
      <p:sp>
        <p:nvSpPr>
          <p:cNvPr id="17415" name="AutoShape 8">
            <a:extLst>
              <a:ext uri="{FF2B5EF4-FFF2-40B4-BE49-F238E27FC236}">
                <a16:creationId xmlns:a16="http://schemas.microsoft.com/office/drawing/2014/main" id="{1836BE1C-CE92-4A29-A98B-F5C91055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2276475"/>
            <a:ext cx="342900" cy="615950"/>
          </a:xfrm>
          <a:prstGeom prst="downArrow">
            <a:avLst>
              <a:gd name="adj1" fmla="val 50000"/>
              <a:gd name="adj2" fmla="val 44907"/>
            </a:avLst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7416" name="AutoShape 9">
            <a:extLst>
              <a:ext uri="{FF2B5EF4-FFF2-40B4-BE49-F238E27FC236}">
                <a16:creationId xmlns:a16="http://schemas.microsoft.com/office/drawing/2014/main" id="{F4BA2C71-96F7-4391-B784-B1C52B07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1844675"/>
            <a:ext cx="360362" cy="647700"/>
          </a:xfrm>
          <a:prstGeom prst="downArrow">
            <a:avLst>
              <a:gd name="adj1" fmla="val 73852"/>
              <a:gd name="adj2" fmla="val 133271"/>
            </a:avLst>
          </a:prstGeom>
          <a:noFill/>
          <a:ln w="9525" algn="ctr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532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1C5CC330-34C7-425D-86E1-232F1FAB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5EDFDC-5401-41F8-BD5C-2E13C70FB3D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21A5802D-D5D7-4586-9093-54C69CA56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410455" cy="451576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Tlak v jednotlivých částech krevního oběhu</a:t>
            </a:r>
          </a:p>
        </p:txBody>
      </p:sp>
      <p:pic>
        <p:nvPicPr>
          <p:cNvPr id="19460" name="Picture 4" descr="6-5">
            <a:extLst>
              <a:ext uri="{FF2B5EF4-FFF2-40B4-BE49-F238E27FC236}">
                <a16:creationId xmlns:a16="http://schemas.microsoft.com/office/drawing/2014/main" id="{4232D5E9-61E0-4F23-BCAB-42382348E5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59530" y="1639125"/>
            <a:ext cx="5473700" cy="4714875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91D1B77-F858-484B-92B6-FB474D58EE3F}"/>
              </a:ext>
            </a:extLst>
          </p:cNvPr>
          <p:cNvSpPr txBox="1"/>
          <p:nvPr/>
        </p:nvSpPr>
        <p:spPr>
          <a:xfrm rot="3377159">
            <a:off x="7609489" y="3689131"/>
            <a:ext cx="4633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solidFill>
                  <a:srgbClr val="FF0000"/>
                </a:solidFill>
                <a:latin typeface="+mn-lt"/>
              </a:rPr>
              <a:t>Malá záhada: Co je na ose x tohoto grafu?</a:t>
            </a:r>
            <a:endParaRPr lang="en-GB" sz="18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917072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ae6048ad-b1fc-4205-a601-c9ed9146173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ype&gt;2&lt;/Type&gt;&#10;  &lt;Mode&gt;0&lt;/Mode&gt;&#10;  &lt;FOption&gt;0&lt;/FOption&gt;&#10;&lt;/Question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a87b735b-7a51-402e-bb93-1a58f510716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c0c7fa61-181d-4261-aef3-98d1639df25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485512-1CA8-4DFA-AD53-D4AD3EF7A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199</TotalTime>
  <Words>1489</Words>
  <Application>Microsoft Office PowerPoint</Application>
  <PresentationFormat>Širokoúhlá obrazovka</PresentationFormat>
  <Paragraphs>235</Paragraphs>
  <Slides>26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5" baseType="lpstr">
      <vt:lpstr>Arial</vt:lpstr>
      <vt:lpstr>Calibri</vt:lpstr>
      <vt:lpstr>Symbol</vt:lpstr>
      <vt:lpstr>Tahoma</vt:lpstr>
      <vt:lpstr>Times New Roman</vt:lpstr>
      <vt:lpstr>Wingdings</vt:lpstr>
      <vt:lpstr>Presentation_MU_EN</vt:lpstr>
      <vt:lpstr>Rastrový obrázek</vt:lpstr>
      <vt:lpstr>Fotografie</vt:lpstr>
      <vt:lpstr>Přednášky z lékařské biofyziky</vt:lpstr>
      <vt:lpstr>Obsah přednášky</vt:lpstr>
      <vt:lpstr>Mechanické vlastnosti kardiovaskulárního systému</vt:lpstr>
      <vt:lpstr>Mechanické vlastnosti cév</vt:lpstr>
      <vt:lpstr>Pružníkové a muskulární cévy</vt:lpstr>
      <vt:lpstr>Reynoldsovo číslo</vt:lpstr>
      <vt:lpstr>Teoretický a skutečný rychlostní profil toku krve v cévě</vt:lpstr>
      <vt:lpstr>Průtok krve v cévě s překážkou </vt:lpstr>
      <vt:lpstr>Tlak v jednotlivých částech krevního oběhu</vt:lpstr>
      <vt:lpstr>Periferní odpor cév</vt:lpstr>
      <vt:lpstr>Periferní odpor cév</vt:lpstr>
      <vt:lpstr>Mechanická práce srdce</vt:lpstr>
      <vt:lpstr>Práce srdce při jedné systole (odhad)</vt:lpstr>
      <vt:lpstr>Výkon srdce</vt:lpstr>
      <vt:lpstr>Práce a účinnost srdečního svalu</vt:lpstr>
      <vt:lpstr>Kapilární ultrafiltrace</vt:lpstr>
      <vt:lpstr>Filtrační pochody v kapilární kličce</vt:lpstr>
      <vt:lpstr>!!!!!!!!!!!!!</vt:lpstr>
      <vt:lpstr>Práce ledvin a glomerulární ultrafiltrace</vt:lpstr>
      <vt:lpstr>Glomerulus http://coe.fgcu.edu/faculty/greenep/kidney/Glomerulus.html</vt:lpstr>
      <vt:lpstr>Měření tlaku krve (TK)</vt:lpstr>
      <vt:lpstr>Měření TK</vt:lpstr>
      <vt:lpstr>Riva-Rocciho metoda</vt:lpstr>
      <vt:lpstr>Riva-Rocciho metoda</vt:lpstr>
      <vt:lpstr>Přímé měření TK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Vojtěch Mornstein</cp:lastModifiedBy>
  <cp:revision>15</cp:revision>
  <cp:lastPrinted>1601-01-01T00:00:00Z</cp:lastPrinted>
  <dcterms:created xsi:type="dcterms:W3CDTF">2021-03-12T14:36:03Z</dcterms:created>
  <dcterms:modified xsi:type="dcterms:W3CDTF">2024-09-09T09:47:22Z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