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4"/>
  </p:sldMasterIdLst>
  <p:notesMasterIdLst>
    <p:notesMasterId r:id="rId36"/>
  </p:notesMasterIdLst>
  <p:handoutMasterIdLst>
    <p:handoutMasterId r:id="rId37"/>
  </p:handoutMasterIdLst>
  <p:sldIdLst>
    <p:sldId id="256" r:id="rId5"/>
    <p:sldId id="258" r:id="rId6"/>
    <p:sldId id="259" r:id="rId7"/>
    <p:sldId id="284" r:id="rId8"/>
    <p:sldId id="260" r:id="rId9"/>
    <p:sldId id="285" r:id="rId10"/>
    <p:sldId id="286" r:id="rId11"/>
    <p:sldId id="261" r:id="rId12"/>
    <p:sldId id="262" r:id="rId13"/>
    <p:sldId id="287" r:id="rId14"/>
    <p:sldId id="263" r:id="rId15"/>
    <p:sldId id="264" r:id="rId16"/>
    <p:sldId id="265" r:id="rId17"/>
    <p:sldId id="266" r:id="rId18"/>
    <p:sldId id="267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8" r:id="rId33"/>
    <p:sldId id="282" r:id="rId34"/>
    <p:sldId id="283" r:id="rId35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17" userDrawn="1">
          <p15:clr>
            <a:srgbClr val="A4A3A4"/>
          </p15:clr>
        </p15:guide>
        <p15:guide id="2" orient="horz" pos="1272" userDrawn="1">
          <p15:clr>
            <a:srgbClr val="A4A3A4"/>
          </p15:clr>
        </p15:guide>
        <p15:guide id="3" orient="horz" pos="715" userDrawn="1">
          <p15:clr>
            <a:srgbClr val="A4A3A4"/>
          </p15:clr>
        </p15:guide>
        <p15:guide id="4" orient="horz" pos="3861" userDrawn="1">
          <p15:clr>
            <a:srgbClr val="A4A3A4"/>
          </p15:clr>
        </p15:guide>
        <p15:guide id="5" orient="horz" pos="3944" userDrawn="1">
          <p15:clr>
            <a:srgbClr val="A4A3A4"/>
          </p15:clr>
        </p15:guide>
        <p15:guide id="6" pos="428" userDrawn="1">
          <p15:clr>
            <a:srgbClr val="A4A3A4"/>
          </p15:clr>
        </p15:guide>
        <p15:guide id="7" pos="7224" userDrawn="1">
          <p15:clr>
            <a:srgbClr val="A4A3A4"/>
          </p15:clr>
        </p15:guide>
        <p15:guide id="8" pos="909" userDrawn="1">
          <p15:clr>
            <a:srgbClr val="A4A3A4"/>
          </p15:clr>
        </p15:guide>
        <p15:guide id="9" pos="3688" userDrawn="1">
          <p15:clr>
            <a:srgbClr val="A4A3A4"/>
          </p15:clr>
        </p15:guide>
        <p15:guide id="10" pos="39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1928"/>
    <a:srgbClr val="0000DC"/>
    <a:srgbClr val="9100DC"/>
    <a:srgbClr val="5AC8AF"/>
    <a:srgbClr val="00287D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5768" autoAdjust="0"/>
  </p:normalViewPr>
  <p:slideViewPr>
    <p:cSldViewPr snapToGrid="0">
      <p:cViewPr varScale="1">
        <p:scale>
          <a:sx n="106" d="100"/>
          <a:sy n="106" d="100"/>
        </p:scale>
        <p:origin x="126" y="192"/>
      </p:cViewPr>
      <p:guideLst>
        <p:guide orient="horz" pos="1117"/>
        <p:guide orient="horz" pos="1272"/>
        <p:guide orient="horz" pos="715"/>
        <p:guide orient="horz" pos="3861"/>
        <p:guide orient="horz" pos="3944"/>
        <p:guide pos="428"/>
        <p:guide pos="7224"/>
        <p:guide pos="909"/>
        <p:guide pos="3688"/>
        <p:guide pos="39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180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viewProps" Target="viewProp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34D9CB-1186-4E97-85EF-EEFDD3E78B1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45144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061A6D36-8CFB-40FE-8D60-D2050488125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88111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9D30D69-8C6F-417C-AB5C-095DB248E6A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4DD4BDB-823E-4F34-AAF8-BDCD8FC79B0A}" type="slidenum">
              <a:rPr lang="cs-CZ" altLang="cs-CZ"/>
              <a:pPr>
                <a:spcBef>
                  <a:spcPct val="0"/>
                </a:spcBef>
              </a:pPr>
              <a:t>2</a:t>
            </a:fld>
            <a:endParaRPr lang="cs-CZ" altLang="cs-CZ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5A22DF38-8DE0-4DFF-A525-2CC1A2E6F5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9B76F3A0-C9D2-4AF4-B619-546EF6B9E0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id="{1CF7917A-486C-4003-9C42-10F7FC1C170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2F0949A-31F5-42E3-888D-8696FC309BF6}" type="slidenum">
              <a:rPr lang="cs-CZ" altLang="cs-CZ"/>
              <a:pPr>
                <a:spcBef>
                  <a:spcPct val="0"/>
                </a:spcBef>
              </a:pPr>
              <a:t>15</a:t>
            </a:fld>
            <a:endParaRPr lang="cs-CZ" altLang="cs-CZ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1629BA3C-69AE-4E65-BD0F-2184B499FEC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3F35BAF0-6375-4B8F-969C-E3F71E69FD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>
            <a:extLst>
              <a:ext uri="{FF2B5EF4-FFF2-40B4-BE49-F238E27FC236}">
                <a16:creationId xmlns:a16="http://schemas.microsoft.com/office/drawing/2014/main" id="{406EE107-F957-48FF-8DF0-08AFD910334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6C11D55-4909-44FA-9781-8C2A455D0A5F}" type="slidenum">
              <a:rPr lang="cs-CZ" altLang="cs-CZ"/>
              <a:pPr>
                <a:spcBef>
                  <a:spcPct val="0"/>
                </a:spcBef>
              </a:pPr>
              <a:t>16</a:t>
            </a:fld>
            <a:endParaRPr lang="cs-CZ" altLang="cs-CZ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330ABBE2-4F8B-421A-BFEE-552268F4C7E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90BD932A-E1BE-432A-94BC-0C164EA545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>
            <a:extLst>
              <a:ext uri="{FF2B5EF4-FFF2-40B4-BE49-F238E27FC236}">
                <a16:creationId xmlns:a16="http://schemas.microsoft.com/office/drawing/2014/main" id="{6275E61B-78B8-4833-B73A-CC1142E5521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36BD910-3144-45F8-96DF-8A6BAAD9C409}" type="slidenum">
              <a:rPr lang="cs-CZ" altLang="cs-CZ"/>
              <a:pPr>
                <a:spcBef>
                  <a:spcPct val="0"/>
                </a:spcBef>
              </a:pPr>
              <a:t>17</a:t>
            </a:fld>
            <a:endParaRPr lang="cs-CZ" altLang="cs-CZ"/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718AECC2-A1C3-4EF5-A463-4E9DF5E9050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C144B76B-281B-4993-998B-6D66B08157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id="{9483F400-8259-460E-A467-6B5EE9CE52E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1725B2E-C320-4BA0-87E1-CEB46A3BE3E2}" type="slidenum">
              <a:rPr lang="cs-CZ" altLang="cs-CZ"/>
              <a:pPr>
                <a:spcBef>
                  <a:spcPct val="0"/>
                </a:spcBef>
              </a:pPr>
              <a:t>19</a:t>
            </a:fld>
            <a:endParaRPr lang="cs-CZ" altLang="cs-CZ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363519DE-C2A4-4C77-9135-7E92FA5838B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6017F9B3-D8F5-436C-8919-E510E9AF0F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>
            <a:extLst>
              <a:ext uri="{FF2B5EF4-FFF2-40B4-BE49-F238E27FC236}">
                <a16:creationId xmlns:a16="http://schemas.microsoft.com/office/drawing/2014/main" id="{5FEE9B01-3360-4FF8-9071-112232D7C21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F19114A-1EEB-486F-A4FF-A7E7F73B1475}" type="slidenum">
              <a:rPr lang="cs-CZ" altLang="cs-CZ"/>
              <a:pPr>
                <a:spcBef>
                  <a:spcPct val="0"/>
                </a:spcBef>
              </a:pPr>
              <a:t>20</a:t>
            </a:fld>
            <a:endParaRPr lang="cs-CZ" altLang="cs-CZ"/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3797D4C5-ACA0-4CD5-8394-8E5304A5D9A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6B9B92C6-5B8B-4187-9E55-E51A6D2A5F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>
            <a:extLst>
              <a:ext uri="{FF2B5EF4-FFF2-40B4-BE49-F238E27FC236}">
                <a16:creationId xmlns:a16="http://schemas.microsoft.com/office/drawing/2014/main" id="{64477CE4-1770-4F17-A245-2AFDE2C96FD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339D28E-14A9-40E5-A018-9FDDA833E6C4}" type="slidenum">
              <a:rPr lang="cs-CZ" altLang="cs-CZ"/>
              <a:pPr>
                <a:spcBef>
                  <a:spcPct val="0"/>
                </a:spcBef>
              </a:pPr>
              <a:t>21</a:t>
            </a:fld>
            <a:endParaRPr lang="cs-CZ" altLang="cs-CZ"/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434E0D0A-C68F-4A56-A779-066EA5B2B19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C76A161E-2610-415F-833C-9A838E41F1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>
            <a:extLst>
              <a:ext uri="{FF2B5EF4-FFF2-40B4-BE49-F238E27FC236}">
                <a16:creationId xmlns:a16="http://schemas.microsoft.com/office/drawing/2014/main" id="{2DF92989-FD24-4E6E-811A-F48BA8483AD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4092475-DB42-4CC0-8BBA-8A036DEFEC4E}" type="slidenum">
              <a:rPr lang="cs-CZ" altLang="cs-CZ"/>
              <a:pPr>
                <a:spcBef>
                  <a:spcPct val="0"/>
                </a:spcBef>
              </a:pPr>
              <a:t>22</a:t>
            </a:fld>
            <a:endParaRPr lang="cs-CZ" altLang="cs-CZ"/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AF31936E-5E23-42B6-A0B3-3E20E516C42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DE6C4A4E-2041-4F4C-BCE4-93699A80EC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>
            <a:extLst>
              <a:ext uri="{FF2B5EF4-FFF2-40B4-BE49-F238E27FC236}">
                <a16:creationId xmlns:a16="http://schemas.microsoft.com/office/drawing/2014/main" id="{BA75B677-F84F-4811-9D20-03BFBCA1648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F2EA662-6F20-4BC7-928F-3F952E6E76BC}" type="slidenum">
              <a:rPr lang="cs-CZ" altLang="cs-CZ"/>
              <a:pPr>
                <a:spcBef>
                  <a:spcPct val="0"/>
                </a:spcBef>
              </a:pPr>
              <a:t>23</a:t>
            </a:fld>
            <a:endParaRPr lang="cs-CZ" altLang="cs-CZ"/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B76F0710-3043-4588-A533-56FDAE7F8AC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7E217AF9-7D8A-42D3-B266-0479ED1C03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>
            <a:extLst>
              <a:ext uri="{FF2B5EF4-FFF2-40B4-BE49-F238E27FC236}">
                <a16:creationId xmlns:a16="http://schemas.microsoft.com/office/drawing/2014/main" id="{CC760844-1572-454D-83AC-9AAC231E671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0C49D59-8534-4531-B4D6-4EBE558E6F05}" type="slidenum">
              <a:rPr lang="cs-CZ" altLang="cs-CZ"/>
              <a:pPr>
                <a:spcBef>
                  <a:spcPct val="0"/>
                </a:spcBef>
              </a:pPr>
              <a:t>24</a:t>
            </a:fld>
            <a:endParaRPr lang="cs-CZ" altLang="cs-CZ"/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C3023F1F-8F4A-4913-A811-C2E5C42865A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4036" name="Rectangle 3">
            <a:extLst>
              <a:ext uri="{FF2B5EF4-FFF2-40B4-BE49-F238E27FC236}">
                <a16:creationId xmlns:a16="http://schemas.microsoft.com/office/drawing/2014/main" id="{0A839BD8-BA0D-4DB9-AB33-27C6719FEF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>
            <a:extLst>
              <a:ext uri="{FF2B5EF4-FFF2-40B4-BE49-F238E27FC236}">
                <a16:creationId xmlns:a16="http://schemas.microsoft.com/office/drawing/2014/main" id="{05668A46-7514-4815-84E3-ABB005036F6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9CBEBFC-D013-482B-B07B-A52B5E433154}" type="slidenum">
              <a:rPr lang="cs-CZ" altLang="cs-CZ"/>
              <a:pPr>
                <a:spcBef>
                  <a:spcPct val="0"/>
                </a:spcBef>
              </a:pPr>
              <a:t>25</a:t>
            </a:fld>
            <a:endParaRPr lang="cs-CZ" altLang="cs-CZ"/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C232B456-0759-499F-B42C-0060F8059B9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ACFFC169-D489-4A86-B338-9A4F5B80DD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BD86B012-344C-4849-9FD2-22076A4230F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92A0AC6-DDCF-4C00-B215-F4C31B392D2D}" type="slidenum">
              <a:rPr lang="cs-CZ" altLang="cs-CZ"/>
              <a:pPr>
                <a:spcBef>
                  <a:spcPct val="0"/>
                </a:spcBef>
              </a:pPr>
              <a:t>3</a:t>
            </a:fld>
            <a:endParaRPr lang="cs-CZ" altLang="cs-CZ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5BD241B5-6124-4346-BE58-FBC883E37A5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57874931-B4D7-4227-B38B-2788B79255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>
            <a:extLst>
              <a:ext uri="{FF2B5EF4-FFF2-40B4-BE49-F238E27FC236}">
                <a16:creationId xmlns:a16="http://schemas.microsoft.com/office/drawing/2014/main" id="{3015F4E9-6559-47B1-A4F0-F8AE57DC077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9A7B5D5-4D19-4D3F-891A-3173C652507E}" type="slidenum">
              <a:rPr lang="cs-CZ" altLang="cs-CZ"/>
              <a:pPr>
                <a:spcBef>
                  <a:spcPct val="0"/>
                </a:spcBef>
              </a:pPr>
              <a:t>26</a:t>
            </a:fld>
            <a:endParaRPr lang="cs-CZ" altLang="cs-CZ"/>
          </a:p>
        </p:txBody>
      </p:sp>
      <p:sp>
        <p:nvSpPr>
          <p:cNvPr id="48131" name="Rectangle 2">
            <a:extLst>
              <a:ext uri="{FF2B5EF4-FFF2-40B4-BE49-F238E27FC236}">
                <a16:creationId xmlns:a16="http://schemas.microsoft.com/office/drawing/2014/main" id="{7157A81D-85D1-4816-A092-8887D9E748E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8132" name="Rectangle 3">
            <a:extLst>
              <a:ext uri="{FF2B5EF4-FFF2-40B4-BE49-F238E27FC236}">
                <a16:creationId xmlns:a16="http://schemas.microsoft.com/office/drawing/2014/main" id="{657D2FFE-DF7C-4A43-87E9-617242EE62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>
            <a:extLst>
              <a:ext uri="{FF2B5EF4-FFF2-40B4-BE49-F238E27FC236}">
                <a16:creationId xmlns:a16="http://schemas.microsoft.com/office/drawing/2014/main" id="{470E859E-9D53-4CB9-B864-C0BAB87AA49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DFA18B9-569C-4840-A097-D7117BBC7905}" type="slidenum">
              <a:rPr lang="cs-CZ" altLang="cs-CZ"/>
              <a:pPr>
                <a:spcBef>
                  <a:spcPct val="0"/>
                </a:spcBef>
              </a:pPr>
              <a:t>27</a:t>
            </a:fld>
            <a:endParaRPr lang="cs-CZ" altLang="cs-CZ"/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4C0B7CF8-7AD3-4915-8FD3-108FA6337FC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id="{0B7BD7A3-7663-41CE-B22F-8C0D58A483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>
            <a:extLst>
              <a:ext uri="{FF2B5EF4-FFF2-40B4-BE49-F238E27FC236}">
                <a16:creationId xmlns:a16="http://schemas.microsoft.com/office/drawing/2014/main" id="{B48BBFF9-B226-4F39-8F74-11254DDA37D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0ECC7B2-C1C3-4377-80F4-5619214E30E3}" type="slidenum">
              <a:rPr lang="cs-CZ" altLang="cs-CZ"/>
              <a:pPr>
                <a:spcBef>
                  <a:spcPct val="0"/>
                </a:spcBef>
              </a:pPr>
              <a:t>28</a:t>
            </a:fld>
            <a:endParaRPr lang="cs-CZ" altLang="cs-CZ"/>
          </a:p>
        </p:txBody>
      </p:sp>
      <p:sp>
        <p:nvSpPr>
          <p:cNvPr id="52227" name="Rectangle 2">
            <a:extLst>
              <a:ext uri="{FF2B5EF4-FFF2-40B4-BE49-F238E27FC236}">
                <a16:creationId xmlns:a16="http://schemas.microsoft.com/office/drawing/2014/main" id="{23837DF8-1637-4C72-A041-64ECB06DD6C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2228" name="Rectangle 3">
            <a:extLst>
              <a:ext uri="{FF2B5EF4-FFF2-40B4-BE49-F238E27FC236}">
                <a16:creationId xmlns:a16="http://schemas.microsoft.com/office/drawing/2014/main" id="{FBEAE045-E223-4726-8BB9-57750077EF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84B689FB-332F-414C-9458-300A0CEBE1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487C853-4B8D-4AFA-9C44-6F948CE410C1}" type="slidenum">
              <a:rPr lang="cs-CZ" altLang="cs-CZ"/>
              <a:pPr>
                <a:spcBef>
                  <a:spcPct val="0"/>
                </a:spcBef>
              </a:pPr>
              <a:t>30</a:t>
            </a:fld>
            <a:endParaRPr lang="cs-CZ" altLang="cs-CZ"/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3A8B0C33-707B-4800-A19F-67ABD2BC656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26F70590-352C-49C5-AB56-8B3392D41F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>
            <a:extLst>
              <a:ext uri="{FF2B5EF4-FFF2-40B4-BE49-F238E27FC236}">
                <a16:creationId xmlns:a16="http://schemas.microsoft.com/office/drawing/2014/main" id="{9DD0F21C-830D-468E-B50B-188151F45B3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41C3BD9-6A6B-474E-991C-C1B4612CEA7C}" type="slidenum">
              <a:rPr lang="cs-CZ" altLang="cs-CZ"/>
              <a:pPr>
                <a:spcBef>
                  <a:spcPct val="0"/>
                </a:spcBef>
              </a:pPr>
              <a:t>31</a:t>
            </a:fld>
            <a:endParaRPr lang="cs-CZ" altLang="cs-CZ"/>
          </a:p>
        </p:txBody>
      </p:sp>
      <p:sp>
        <p:nvSpPr>
          <p:cNvPr id="56323" name="Rectangle 2">
            <a:extLst>
              <a:ext uri="{FF2B5EF4-FFF2-40B4-BE49-F238E27FC236}">
                <a16:creationId xmlns:a16="http://schemas.microsoft.com/office/drawing/2014/main" id="{BBC8A514-92F4-40F2-B05A-89DDC55AB12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6324" name="Rectangle 3">
            <a:extLst>
              <a:ext uri="{FF2B5EF4-FFF2-40B4-BE49-F238E27FC236}">
                <a16:creationId xmlns:a16="http://schemas.microsoft.com/office/drawing/2014/main" id="{BC6E11CF-3295-4716-A933-5F8BA2711C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A3A3F290-5160-4FDB-8CF2-845374D9334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29DCAEE-893A-46AC-89D5-4F069DBDB054}" type="slidenum">
              <a:rPr lang="cs-CZ" altLang="cs-CZ"/>
              <a:pPr>
                <a:spcBef>
                  <a:spcPct val="0"/>
                </a:spcBef>
              </a:pPr>
              <a:t>5</a:t>
            </a:fld>
            <a:endParaRPr lang="cs-CZ" altLang="cs-CZ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E72EF174-760C-4F37-B72B-8A14F7AC6DC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FDC2E6A6-E32F-4E26-AA0C-AA3FB84296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0B6ADDE4-10A3-42D5-BEC8-540A26D099B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12F1EC0-E293-4D83-B1CF-DD48E204280F}" type="slidenum">
              <a:rPr lang="cs-CZ" altLang="cs-CZ"/>
              <a:pPr>
                <a:spcBef>
                  <a:spcPct val="0"/>
                </a:spcBef>
              </a:pPr>
              <a:t>8</a:t>
            </a:fld>
            <a:endParaRPr lang="cs-CZ" altLang="cs-CZ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DE4BBA8A-4F99-492D-9677-5C2B3744849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1D911455-BF87-4115-B309-9A3333B9CB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8ADC4ADE-D3BE-4EAC-AF2B-8992307F415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1F48FCB-88E7-4BB5-A248-1BBD8F1D8655}" type="slidenum">
              <a:rPr lang="cs-CZ" altLang="cs-CZ"/>
              <a:pPr>
                <a:spcBef>
                  <a:spcPct val="0"/>
                </a:spcBef>
              </a:pPr>
              <a:t>9</a:t>
            </a:fld>
            <a:endParaRPr lang="cs-CZ" altLang="cs-CZ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356AB804-6962-47E9-9D6E-68DAD43E5F5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FBDC9B37-069D-4D2D-8A80-3552916FFF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B450DBA0-D77B-452A-BD89-E853298CF02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C497666-F6B2-43E7-92C0-3A853E2775C0}" type="slidenum">
              <a:rPr lang="cs-CZ" altLang="cs-CZ"/>
              <a:pPr>
                <a:spcBef>
                  <a:spcPct val="0"/>
                </a:spcBef>
              </a:pPr>
              <a:t>11</a:t>
            </a:fld>
            <a:endParaRPr lang="cs-CZ" altLang="cs-CZ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D3BF6905-0D64-429E-88CC-5E41E75AB9B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DF1463ED-719F-4DF0-80E7-8E1B3949DD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6384FD1C-BACE-4451-991B-09D53E9E664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6B3A5EC-6F14-4B7D-9988-A50DC273AFA9}" type="slidenum">
              <a:rPr lang="cs-CZ" altLang="cs-CZ"/>
              <a:pPr>
                <a:spcBef>
                  <a:spcPct val="0"/>
                </a:spcBef>
              </a:pPr>
              <a:t>12</a:t>
            </a:fld>
            <a:endParaRPr lang="cs-CZ" altLang="cs-CZ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BD2A1E2C-EFB7-46CD-B245-C23EA1D6BA8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551CD559-E17D-47F2-9D4A-21C1A28ADE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A5AECA9B-FF67-4D90-B9BB-228593E2A42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A76E221-90EA-4DC2-AB77-605A64306AD0}" type="slidenum">
              <a:rPr lang="cs-CZ" altLang="cs-CZ"/>
              <a:pPr>
                <a:spcBef>
                  <a:spcPct val="0"/>
                </a:spcBef>
              </a:pPr>
              <a:t>13</a:t>
            </a:fld>
            <a:endParaRPr lang="cs-CZ" altLang="cs-CZ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E8EC5216-F78C-4E0C-AE6B-15F836356C4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0231E1DF-8189-4706-9729-C87E3A407D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:a16="http://schemas.microsoft.com/office/drawing/2014/main" id="{FE0500CB-4BCF-414B-9F25-A10B6343E83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A00F961-EA0D-4AD2-84C5-D137747A5839}" type="slidenum">
              <a:rPr lang="cs-CZ" altLang="cs-CZ"/>
              <a:pPr>
                <a:spcBef>
                  <a:spcPct val="0"/>
                </a:spcBef>
              </a:pPr>
              <a:t>14</a:t>
            </a:fld>
            <a:endParaRPr lang="cs-CZ" altLang="cs-CZ"/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9FEC86A5-75BA-4237-982F-856AB5F9B9A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79F87237-F72C-4B76-829C-BEC69C7FC4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en-GB" altLang="cs-CZ" noProof="0" smtClean="0"/>
              <a:pPr/>
              <a:t>‹#›</a:t>
            </a:fld>
            <a:endParaRPr lang="en-GB" altLang="cs-CZ" noProof="0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/>
            </a:lvl1pPr>
          </a:lstStyle>
          <a:p>
            <a:r>
              <a:rPr lang="en-GB" noProof="0" dirty="0"/>
              <a:t>Click here to insert title</a:t>
            </a:r>
            <a:endParaRPr lang="cs-CZ" noProof="0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0" y="414000"/>
            <a:ext cx="1546943" cy="1067390"/>
          </a:xfrm>
          <a:prstGeom prst="rect">
            <a:avLst/>
          </a:prstGeom>
        </p:spPr>
      </p:pic>
      <p:sp>
        <p:nvSpPr>
          <p:cNvPr id="8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marR="0" indent="0" algn="l" defTabSz="914400" rtl="0" eaLnBrk="1" fontAlgn="base" latinLnBrk="0" hangingPunct="1">
              <a:lnSpc>
                <a:spcPct val="11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tabLst/>
              <a:defRPr lang="cs-CZ" sz="2400" b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base" latinLnBrk="0" hangingPunct="1">
              <a:lnSpc>
                <a:spcPct val="11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tabLst/>
              <a:defRPr/>
            </a:pPr>
            <a:r>
              <a:rPr lang="en-GB" noProof="0" dirty="0"/>
              <a:t>Click here to insert subtitle</a:t>
            </a:r>
          </a:p>
        </p:txBody>
      </p:sp>
    </p:spTree>
    <p:extLst>
      <p:ext uri="{BB962C8B-B14F-4D97-AF65-F5344CB8AC3E}">
        <p14:creationId xmlns:p14="http://schemas.microsoft.com/office/powerpoint/2010/main" val="9353841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 userDrawn="1">
          <p15:clr>
            <a:srgbClr val="FBAE40"/>
          </p15:clr>
        </p15:guide>
        <p15:guide id="2" pos="23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, images,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12">
            <a:extLst>
              <a:ext uri="{FF2B5EF4-FFF2-40B4-BE49-F238E27FC236}">
                <a16:creationId xmlns:a16="http://schemas.microsoft.com/office/drawing/2014/main" id="{9622FDD6-5C71-4DE9-BFBE-6443A2855E5C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719997" y="718712"/>
            <a:ext cx="5220001" cy="3204001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en-GB" noProof="0" dirty="0"/>
              <a:t>Click here to insert text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en-GB" altLang="cs-CZ" noProof="0" smtClean="0"/>
              <a:pPr/>
              <a:t>‹#›</a:t>
            </a:fld>
            <a:endParaRPr lang="en-GB" altLang="cs-CZ" noProof="0" dirty="0"/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8D903DEB-B441-46DB-8462-2640DC8DB3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19999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GB" noProof="0" dirty="0"/>
              <a:t>Click here to insert text</a:t>
            </a:r>
          </a:p>
        </p:txBody>
      </p:sp>
      <p:sp>
        <p:nvSpPr>
          <p:cNvPr id="11" name="Zástupný symbol pro text 13">
            <a:extLst>
              <a:ext uri="{FF2B5EF4-FFF2-40B4-BE49-F238E27FC236}">
                <a16:creationId xmlns:a16="http://schemas.microsoft.com/office/drawing/2014/main" id="{66F1D7B9-D1BE-446E-87CA-6AD81AFA838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20724" y="4068000"/>
            <a:ext cx="5220000" cy="360000"/>
          </a:xfrm>
        </p:spPr>
        <p:txBody>
          <a:bodyPr/>
          <a:lstStyle>
            <a:lvl1pPr algn="l">
              <a:lnSpc>
                <a:spcPts val="1100"/>
              </a:lnSpc>
              <a:defRPr sz="1100" b="1"/>
            </a:lvl1pPr>
          </a:lstStyle>
          <a:p>
            <a:pPr lvl="0"/>
            <a:r>
              <a:rPr lang="en-GB" noProof="0" dirty="0"/>
              <a:t>Click here to insert text</a:t>
            </a:r>
          </a:p>
        </p:txBody>
      </p:sp>
      <p:sp>
        <p:nvSpPr>
          <p:cNvPr id="13" name="Zástupný symbol pro text 5">
            <a:extLst>
              <a:ext uri="{FF2B5EF4-FFF2-40B4-BE49-F238E27FC236}">
                <a16:creationId xmlns:a16="http://schemas.microsoft.com/office/drawing/2014/main" id="{3947EF07-8AF7-4904-8565-F5D81E4282D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51278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GB" noProof="0" dirty="0"/>
              <a:t>Click here to insert text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334B9440-7A06-4BF8-9532-C11248171B0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52003" y="4068000"/>
            <a:ext cx="5220000" cy="360000"/>
          </a:xfrm>
        </p:spPr>
        <p:txBody>
          <a:bodyPr/>
          <a:lstStyle>
            <a:lvl1pPr algn="l">
              <a:lnSpc>
                <a:spcPts val="1100"/>
              </a:lnSpc>
              <a:defRPr sz="1100" b="1"/>
            </a:lvl1pPr>
          </a:lstStyle>
          <a:p>
            <a:pPr lvl="0"/>
            <a:r>
              <a:rPr lang="en-GB" noProof="0" dirty="0"/>
              <a:t>Click here to insert text</a:t>
            </a:r>
          </a:p>
        </p:txBody>
      </p:sp>
      <p:sp>
        <p:nvSpPr>
          <p:cNvPr id="17" name="Zástupný symbol pro obsah 12">
            <a:extLst>
              <a:ext uri="{FF2B5EF4-FFF2-40B4-BE49-F238E27FC236}">
                <a16:creationId xmlns:a16="http://schemas.microsoft.com/office/drawing/2014/main" id="{263AA377-982D-4CA3-B9BD-C61AF6524812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6251278" y="718712"/>
            <a:ext cx="5220001" cy="3204001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en-GB" noProof="0" dirty="0"/>
              <a:t>Click here to insert text</a:t>
            </a:r>
          </a:p>
        </p:txBody>
      </p:sp>
      <p:pic>
        <p:nvPicPr>
          <p:cNvPr id="16" name="Obrázek 15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986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en-GB" altLang="cs-CZ" noProof="0" smtClean="0"/>
              <a:pPr/>
              <a:t>‹#›</a:t>
            </a:fld>
            <a:endParaRPr lang="en-GB" altLang="cs-CZ" noProof="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890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en-GB" altLang="cs-CZ" noProof="0" smtClean="0"/>
              <a:pPr/>
              <a:t>‹#›</a:t>
            </a:fld>
            <a:endParaRPr lang="en-GB" altLang="cs-CZ" noProof="0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0" y="414000"/>
            <a:ext cx="1546943" cy="1067390"/>
          </a:xfrm>
          <a:prstGeom prst="rect">
            <a:avLst/>
          </a:prstGeom>
        </p:spPr>
      </p:pic>
      <p:sp>
        <p:nvSpPr>
          <p:cNvPr id="11" name="Nadpis 6">
            <a:extLst>
              <a:ext uri="{FF2B5EF4-FFF2-40B4-BE49-F238E27FC236}">
                <a16:creationId xmlns:a16="http://schemas.microsoft.com/office/drawing/2014/main" id="{210CF170-3CE8-4094-B136-F821606CD8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5246518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rgbClr val="0000DC"/>
                </a:solidFill>
              </a:defRPr>
            </a:lvl1pPr>
          </a:lstStyle>
          <a:p>
            <a:r>
              <a:rPr lang="en-GB" noProof="0" dirty="0"/>
              <a:t>Click here to insert title</a:t>
            </a:r>
            <a:endParaRPr lang="cs-CZ" dirty="0"/>
          </a:p>
        </p:txBody>
      </p:sp>
      <p:sp>
        <p:nvSpPr>
          <p:cNvPr id="12" name="Podnadpis 2">
            <a:extLst>
              <a:ext uri="{FF2B5EF4-FFF2-40B4-BE49-F238E27FC236}">
                <a16:creationId xmlns:a16="http://schemas.microsoft.com/office/drawing/2014/main" id="{F805DFF4-9876-466D-A663-D549EEF819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5246518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rgbClr val="0000DC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GB" noProof="0" dirty="0"/>
              <a:t>Click here to insert subtitle</a:t>
            </a:r>
          </a:p>
        </p:txBody>
      </p:sp>
      <p:sp>
        <p:nvSpPr>
          <p:cNvPr id="9" name="Zástupný symbol pro obrázek 7">
            <a:extLst>
              <a:ext uri="{FF2B5EF4-FFF2-40B4-BE49-F238E27FC236}">
                <a16:creationId xmlns:a16="http://schemas.microsoft.com/office/drawing/2014/main" id="{80C21443-92BF-4BF1-9C61-FDB664DC796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0"/>
            <a:ext cx="6096000" cy="6857999"/>
          </a:xfrm>
        </p:spPr>
        <p:txBody>
          <a:bodyPr anchor="ctr"/>
          <a:lstStyle>
            <a:lvl1pPr algn="ctr">
              <a:defRPr>
                <a:solidFill>
                  <a:srgbClr val="0000DC"/>
                </a:solidFill>
              </a:defRPr>
            </a:lvl1pPr>
          </a:lstStyle>
          <a:p>
            <a:r>
              <a:rPr lang="en-GB" noProof="0" dirty="0"/>
              <a:t>Click on the icon to insert image</a:t>
            </a:r>
          </a:p>
        </p:txBody>
      </p:sp>
      <p:sp>
        <p:nvSpPr>
          <p:cNvPr id="7" name="Zástupný symbol pro zápatí 1">
            <a:extLst>
              <a:ext uri="{FF2B5EF4-FFF2-40B4-BE49-F238E27FC236}">
                <a16:creationId xmlns:a16="http://schemas.microsoft.com/office/drawing/2014/main" id="{24438A88-1921-4DF2-9F65-459AAE83D16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</p:spTree>
    <p:extLst>
      <p:ext uri="{BB962C8B-B14F-4D97-AF65-F5344CB8AC3E}">
        <p14:creationId xmlns:p14="http://schemas.microsoft.com/office/powerpoint/2010/main" val="21581272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inverse">
    <p:bg>
      <p:bgPr>
        <a:solidFill>
          <a:srgbClr val="F019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en-GB" altLang="cs-CZ" noProof="0" smtClean="0"/>
              <a:pPr/>
              <a:t>‹#›</a:t>
            </a:fld>
            <a:endParaRPr lang="en-GB" altLang="cs-CZ" noProof="0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Click here to insert title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GB" noProof="0" dirty="0"/>
              <a:t>Click here to insert subtitle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FF585A7D-D2A5-48D6-9877-7D43E33E52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0" y="414868"/>
            <a:ext cx="1546943" cy="1065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11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image - inverse">
    <p:bg>
      <p:bgPr>
        <a:solidFill>
          <a:srgbClr val="F019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en-GB" altLang="cs-CZ" noProof="0" smtClean="0"/>
              <a:pPr/>
              <a:t>‹#›</a:t>
            </a:fld>
            <a:endParaRPr lang="en-GB" altLang="cs-CZ" noProof="0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5246518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Click here to insert title</a:t>
            </a:r>
          </a:p>
        </p:txBody>
      </p:sp>
      <p:sp>
        <p:nvSpPr>
          <p:cNvPr id="8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5246518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GB" noProof="0" dirty="0"/>
              <a:t>Click here to insert subtitle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FF585A7D-D2A5-48D6-9877-7D43E33E52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0" y="414868"/>
            <a:ext cx="1546943" cy="1065653"/>
          </a:xfrm>
          <a:prstGeom prst="rect">
            <a:avLst/>
          </a:prstGeom>
        </p:spPr>
      </p:pic>
      <p:sp>
        <p:nvSpPr>
          <p:cNvPr id="10" name="Zástupný symbol pro obrázek 7">
            <a:extLst>
              <a:ext uri="{FF2B5EF4-FFF2-40B4-BE49-F238E27FC236}">
                <a16:creationId xmlns:a16="http://schemas.microsoft.com/office/drawing/2014/main" id="{05C2E24A-1A94-4B14-B9BB-CA01DE5DD20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0"/>
            <a:ext cx="6096000" cy="6857999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Click on the icon to insert image</a:t>
            </a:r>
          </a:p>
        </p:txBody>
      </p:sp>
      <p:sp>
        <p:nvSpPr>
          <p:cNvPr id="12" name="Zástupný symbol pro zápatí 2">
            <a:extLst>
              <a:ext uri="{FF2B5EF4-FFF2-40B4-BE49-F238E27FC236}">
                <a16:creationId xmlns:a16="http://schemas.microsoft.com/office/drawing/2014/main" id="{CC921DFF-8B97-473C-919A-06F55168BDF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</p:spTree>
    <p:extLst>
      <p:ext uri="{BB962C8B-B14F-4D97-AF65-F5344CB8AC3E}">
        <p14:creationId xmlns:p14="http://schemas.microsoft.com/office/powerpoint/2010/main" val="381992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rse slide with image">
    <p:bg>
      <p:bgPr>
        <a:solidFill>
          <a:srgbClr val="F019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rázek 7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1"/>
            <a:ext cx="12192000" cy="5842000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Click here to insert image</a:t>
            </a: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5419" cy="597600"/>
          </a:xfrm>
          <a:prstGeom prst="rect">
            <a:avLst/>
          </a:prstGeom>
        </p:spPr>
      </p:pic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46E80635-6C5C-49F3-8F11-AD16586CD07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000" y="6040795"/>
            <a:ext cx="8555976" cy="510831"/>
          </a:xfrm>
        </p:spPr>
        <p:txBody>
          <a:bodyPr lIns="0" tIns="0" rIns="0" bIns="0" numCol="1" spcCol="324000">
            <a:noAutofit/>
          </a:bodyPr>
          <a:lstStyle>
            <a:lvl1pPr marL="0" marR="0" indent="0" algn="l" defTabSz="914400" rtl="0" eaLnBrk="1" fontAlgn="base" latinLnBrk="0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tabLst/>
              <a:defRPr sz="1500" b="0">
                <a:solidFill>
                  <a:schemeClr val="bg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GB" noProof="0" dirty="0"/>
              <a:t>Click here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19642117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NI MED slide">
    <p:bg>
      <p:bgPr>
        <a:solidFill>
          <a:srgbClr val="F019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cký objekt 5">
            <a:extLst>
              <a:ext uri="{FF2B5EF4-FFF2-40B4-BE49-F238E27FC236}">
                <a16:creationId xmlns:a16="http://schemas.microsoft.com/office/drawing/2014/main" id="{B05C908F-B8F4-4FC8-A2D7-3536612277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2872" y="2014647"/>
            <a:ext cx="4106255" cy="2828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703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NI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>
            <a:extLst>
              <a:ext uri="{FF2B5EF4-FFF2-40B4-BE49-F238E27FC236}">
                <a16:creationId xmlns:a16="http://schemas.microsoft.com/office/drawing/2014/main" id="{C4DCCB8A-E23F-49B6-A0BE-D9E395C4E7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57242" y="2298933"/>
            <a:ext cx="8712448" cy="2260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2142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C9F16CA-D45A-4F6F-BBD0-F4E6FD8AE1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3FFC17B-0AF0-43D2-A2C3-D88DE512EB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13D7572-1E67-4C7F-8AA7-6D06946333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750B89-10F1-45D8-AC52-44ED013C4AA0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666587706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5707FEB-B9C3-4001-B348-B8C994594A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B4A3CC7-AFA6-4A62-883F-FD77AB641E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AD61BD0-773D-474B-B15F-356D62B1EF6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95F631-5D8F-49FB-85AC-D115A6C5A598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59078057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 sz="1200"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en-GB" altLang="cs-CZ" noProof="0" smtClean="0"/>
              <a:pPr/>
              <a:t>‹#›</a:t>
            </a:fld>
            <a:endParaRPr lang="en-GB" altLang="cs-CZ" noProof="0" dirty="0"/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/>
              <a:t>Click here to insert heading</a:t>
            </a:r>
            <a:endParaRPr lang="cs-CZ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390E4E2C-8A81-45F0-A5ED-59F1EE588AF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en-GB" noProof="0" dirty="0"/>
              <a:t>Click here to insert text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691229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97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21EA992-1B28-4B06-AC30-602383721E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39FAF0E-220D-42A1-BBC6-F8A43EB01E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FC3BA8B-1F9E-454A-8659-0AFF3BEF75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274F4D-44B4-4D5C-AE6C-02E32EA9245A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93548599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, subheading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en-GB" altLang="cs-CZ" noProof="0" smtClean="0"/>
              <a:pPr/>
              <a:t>‹#›</a:t>
            </a:fld>
            <a:endParaRPr lang="en-GB" altLang="cs-CZ" noProof="0" dirty="0"/>
          </a:p>
        </p:txBody>
      </p:sp>
      <p:sp>
        <p:nvSpPr>
          <p:cNvPr id="7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 dirty="0"/>
              <a:t>Click here to insert subheading</a:t>
            </a:r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/>
              <a:t>Click here to insert heading</a:t>
            </a:r>
            <a:endParaRPr lang="cs-CZ" dirty="0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5CA9AC87-D3DE-408C-9471-D419F474834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en-GB" noProof="0" dirty="0"/>
              <a:t>Click here to insert text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034428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and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en-GB" altLang="cs-CZ" noProof="0" smtClean="0"/>
              <a:pPr/>
              <a:t>‹#›</a:t>
            </a:fld>
            <a:endParaRPr lang="en-GB" altLang="cs-CZ" noProof="0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BDE9BC5-EE25-44B2-8081-F2B94BAA68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/>
              <a:t>Click here to insert heading</a:t>
            </a:r>
            <a:endParaRPr lang="cs-CZ" dirty="0"/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1D440DD4-5185-4C05-8E91-80CB3DC67394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2000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en-GB" noProof="0" dirty="0"/>
              <a:t>Click here to insert text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91531ABC-E456-4507-A022-87C2E3C7A2AA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625128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en-GB" noProof="0" dirty="0"/>
              <a:t>Click here to insert text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66739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57" userDrawn="1">
          <p15:clr>
            <a:srgbClr val="FBAE40"/>
          </p15:clr>
        </p15:guide>
        <p15:guide id="2" pos="72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, subheading and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en-GB" altLang="cs-CZ" noProof="0" smtClean="0"/>
              <a:pPr/>
              <a:t>‹#›</a:t>
            </a:fld>
            <a:endParaRPr lang="en-GB" altLang="cs-CZ" noProof="0" dirty="0"/>
          </a:p>
        </p:txBody>
      </p:sp>
      <p:sp>
        <p:nvSpPr>
          <p:cNvPr id="16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20725" y="1296001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 dirty="0"/>
              <a:t>Click here to insert subheading</a:t>
            </a:r>
          </a:p>
        </p:txBody>
      </p:sp>
      <p:sp>
        <p:nvSpPr>
          <p:cNvPr id="18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pPr lvl="0"/>
            <a:r>
              <a:rPr lang="en-GB" noProof="0" dirty="0"/>
              <a:t>Click here to insert heading</a:t>
            </a:r>
            <a:endParaRPr lang="cs-CZ" noProof="0" dirty="0"/>
          </a:p>
        </p:txBody>
      </p:sp>
      <p:sp>
        <p:nvSpPr>
          <p:cNvPr id="21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251278" y="1290515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 dirty="0"/>
              <a:t>Click here to insert subheading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D7707F6E-62D9-4ACE-A33C-A5E15E5CDF7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2000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en-GB" noProof="0" dirty="0"/>
              <a:t>Click here to insert text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  <p:sp>
        <p:nvSpPr>
          <p:cNvPr id="13" name="Zástupný symbol pro obsah 2">
            <a:extLst>
              <a:ext uri="{FF2B5EF4-FFF2-40B4-BE49-F238E27FC236}">
                <a16:creationId xmlns:a16="http://schemas.microsoft.com/office/drawing/2014/main" id="{911B9D34-B8F8-4804-B959-27E40687C897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625128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en-GB" noProof="0" dirty="0"/>
              <a:t>Click here to insert text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3171684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6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, subheading, 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8DF9A9-CF6E-49C8-A8BC-74FDF24B8C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Click here to insert heading</a:t>
            </a:r>
            <a:endParaRPr lang="cs-CZ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1E1D20B9-1A33-484F-AB08-D95E85A9CB2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7A2EACA-93F7-4696-A84F-C07E4801CB5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en-GB" altLang="cs-CZ" noProof="0" smtClean="0"/>
              <a:pPr/>
              <a:t>‹#›</a:t>
            </a:fld>
            <a:endParaRPr lang="en-GB" altLang="cs-CZ" noProof="0" dirty="0"/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45EA606A-B012-497D-A062-93B4C5E7BD3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347735" y="2596845"/>
            <a:ext cx="4125465" cy="3208441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2000"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en-GB" noProof="0" dirty="0"/>
              <a:t>Click here to insert text</a:t>
            </a:r>
          </a:p>
        </p:txBody>
      </p:sp>
      <p:sp>
        <p:nvSpPr>
          <p:cNvPr id="8" name="Zástupný symbol pro obrázek 7">
            <a:extLst>
              <a:ext uri="{FF2B5EF4-FFF2-40B4-BE49-F238E27FC236}">
                <a16:creationId xmlns:a16="http://schemas.microsoft.com/office/drawing/2014/main" id="{55454331-9726-47EA-9406-7071E2CA33D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29509" y="1665288"/>
            <a:ext cx="6207791" cy="4139998"/>
          </a:xfrm>
        </p:spPr>
        <p:txBody>
          <a:bodyPr anchor="ctr"/>
          <a:lstStyle>
            <a:lvl1pPr algn="ctr">
              <a:defRPr>
                <a:solidFill>
                  <a:srgbClr val="0000DC"/>
                </a:solidFill>
              </a:defRPr>
            </a:lvl1pPr>
          </a:lstStyle>
          <a:p>
            <a:r>
              <a:rPr lang="en-GB" noProof="0" dirty="0"/>
              <a:t>Click on the icon to insert image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A2E7788A-7319-4B13-B5BD-0D72FA9D7A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  <p:sp>
        <p:nvSpPr>
          <p:cNvPr id="11" name="Zástupný symbol pro text 7">
            <a:extLst>
              <a:ext uri="{FF2B5EF4-FFF2-40B4-BE49-F238E27FC236}">
                <a16:creationId xmlns:a16="http://schemas.microsoft.com/office/drawing/2014/main" id="{B0741B4D-1AE5-4AB1-8AD2-5E6FAC7F6F2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 dirty="0"/>
              <a:t>Click here to insert subheading</a:t>
            </a:r>
          </a:p>
        </p:txBody>
      </p:sp>
    </p:spTree>
    <p:extLst>
      <p:ext uri="{BB962C8B-B14F-4D97-AF65-F5344CB8AC3E}">
        <p14:creationId xmlns:p14="http://schemas.microsoft.com/office/powerpoint/2010/main" val="3832835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, subheading and 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sah 12">
            <a:extLst>
              <a:ext uri="{FF2B5EF4-FFF2-40B4-BE49-F238E27FC236}">
                <a16:creationId xmlns:a16="http://schemas.microsoft.com/office/drawing/2014/main" id="{548D6DE9-EB16-4D0A-9F96-DD69C3E97213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4440000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Click here to insert text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en-GB" altLang="cs-CZ" noProof="0" smtClean="0"/>
              <a:pPr/>
              <a:t>‹#›</a:t>
            </a:fld>
            <a:endParaRPr lang="en-GB" altLang="cs-CZ" noProof="0" dirty="0"/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C2D097E9-9E99-4F02-A434-E69D713D0FB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19999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GB" noProof="0" dirty="0"/>
              <a:t>Click here to insert text</a:t>
            </a:r>
          </a:p>
        </p:txBody>
      </p:sp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7E169087-A2FD-4849-9AAC-BD41AA07A5E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440000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GB" noProof="0" dirty="0"/>
              <a:t>Click here to insert text</a:t>
            </a:r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E14CE5FF-FB97-4634-9714-4B5C0FDA3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161200" y="4414270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GB" noProof="0" dirty="0"/>
              <a:t>Click here to insert text</a:t>
            </a:r>
          </a:p>
        </p:txBody>
      </p:sp>
      <p:sp>
        <p:nvSpPr>
          <p:cNvPr id="14" name="Zástupný symbol pro text 13">
            <a:extLst>
              <a:ext uri="{FF2B5EF4-FFF2-40B4-BE49-F238E27FC236}">
                <a16:creationId xmlns:a16="http://schemas.microsoft.com/office/drawing/2014/main" id="{DD220DBF-2B26-4E32-826A-79839FF5102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2072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en-GB" noProof="0" dirty="0"/>
              <a:t>Click here to insert text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AD9E96F9-7F56-4453-A9FC-693AF7E57BB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44047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en-GB" noProof="0" dirty="0"/>
              <a:t>Click here to insert text</a:t>
            </a:r>
          </a:p>
        </p:txBody>
      </p:sp>
      <p:sp>
        <p:nvSpPr>
          <p:cNvPr id="16" name="Zástupný symbol pro text 13">
            <a:extLst>
              <a:ext uri="{FF2B5EF4-FFF2-40B4-BE49-F238E27FC236}">
                <a16:creationId xmlns:a16="http://schemas.microsoft.com/office/drawing/2014/main" id="{88362389-3E8C-4129-819C-75F0F7922D0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161436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en-GB" noProof="0" dirty="0"/>
              <a:t>Click here to insert text</a:t>
            </a:r>
          </a:p>
        </p:txBody>
      </p:sp>
      <p:sp>
        <p:nvSpPr>
          <p:cNvPr id="18" name="Zástupný symbol pro obsah 12">
            <a:extLst>
              <a:ext uri="{FF2B5EF4-FFF2-40B4-BE49-F238E27FC236}">
                <a16:creationId xmlns:a16="http://schemas.microsoft.com/office/drawing/2014/main" id="{DE897ACA-C285-471C-BF3F-2886D04C7F9F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719999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Click here to insert text</a:t>
            </a:r>
          </a:p>
        </p:txBody>
      </p:sp>
      <p:sp>
        <p:nvSpPr>
          <p:cNvPr id="20" name="Zástupný symbol pro obsah 12">
            <a:extLst>
              <a:ext uri="{FF2B5EF4-FFF2-40B4-BE49-F238E27FC236}">
                <a16:creationId xmlns:a16="http://schemas.microsoft.com/office/drawing/2014/main" id="{9AF93628-9CF3-4CB5-A8C7-735B527D49B2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8160001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Click here to insert text</a:t>
            </a:r>
          </a:p>
        </p:txBody>
      </p:sp>
      <p:sp>
        <p:nvSpPr>
          <p:cNvPr id="19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 dirty="0"/>
              <a:t>Click here to insert subheading</a:t>
            </a:r>
          </a:p>
        </p:txBody>
      </p:sp>
      <p:sp>
        <p:nvSpPr>
          <p:cNvPr id="21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en-GB" noProof="0" dirty="0"/>
              <a:t>Click here to insert heading</a:t>
            </a:r>
            <a:endParaRPr lang="cs-CZ" dirty="0"/>
          </a:p>
        </p:txBody>
      </p:sp>
      <p:pic>
        <p:nvPicPr>
          <p:cNvPr id="22" name="Obrázek 21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7410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49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out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en-GB" altLang="cs-CZ" noProof="0" smtClean="0"/>
              <a:pPr/>
              <a:t>‹#›</a:t>
            </a:fld>
            <a:endParaRPr lang="en-GB" altLang="cs-CZ" noProof="0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51439ED6-907B-45D9-8FCC-98AE21B3C06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720000" y="692150"/>
            <a:ext cx="10753200" cy="5139850"/>
          </a:xfrm>
          <a:prstGeom prst="rect">
            <a:avLst/>
          </a:prstGeom>
        </p:spPr>
        <p:txBody>
          <a:bodyPr/>
          <a:lstStyle>
            <a:lvl1pPr marL="72000" indent="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en-GB" noProof="0" dirty="0"/>
              <a:t>Click here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234975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6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ly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en-GB" altLang="cs-CZ" noProof="0" smtClean="0"/>
              <a:pPr/>
              <a:t>‹#›</a:t>
            </a:fld>
            <a:endParaRPr lang="en-GB" altLang="cs-CZ" noProof="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  <p:sp>
        <p:nvSpPr>
          <p:cNvPr id="6" name="Nadpis 12">
            <a:extLst>
              <a:ext uri="{FF2B5EF4-FFF2-40B4-BE49-F238E27FC236}">
                <a16:creationId xmlns:a16="http://schemas.microsoft.com/office/drawing/2014/main" id="{C80D1D37-E5CA-42AD-BE6B-219FAFB546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en-GB" noProof="0" dirty="0"/>
              <a:t>Click here to insert heading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45540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29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20000" y="6228000"/>
            <a:ext cx="7920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cs-CZ" altLang="cs-CZ" sz="1200" dirty="0" smtClean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64530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000" y="6228000"/>
            <a:ext cx="252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2"/>
                </a:solidFill>
                <a:latin typeface="+mj-lt"/>
              </a:defRPr>
            </a:lvl1pPr>
          </a:lstStyle>
          <a:p>
            <a:fld id="{0DE708CC-0C3F-4567-9698-B54C0F35BD31}" type="slidenum">
              <a:rPr lang="en-GB" altLang="cs-CZ" noProof="0" smtClean="0"/>
              <a:pPr/>
              <a:t>‹#›</a:t>
            </a:fld>
            <a:endParaRPr lang="en-GB" altLang="cs-CZ" noProof="0" dirty="0"/>
          </a:p>
        </p:txBody>
      </p:sp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73EFD05-44F7-4406-AC4D-1167FBFF8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 noProof="0" dirty="0"/>
              <a:t>Click here to insert heading</a:t>
            </a:r>
            <a:endParaRPr lang="cs-CZ" dirty="0"/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A4DA628E-D8CA-41EE-AA1A-D14D1A53A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8800" y="1872000"/>
            <a:ext cx="10753200" cy="396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1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tabLst/>
              <a:defRPr/>
            </a:pPr>
            <a:r>
              <a:rPr lang="en-GB" noProof="0" dirty="0"/>
              <a:t>Click here to insert text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4" r:id="rId2"/>
    <p:sldLayoutId id="2147483685" r:id="rId3"/>
    <p:sldLayoutId id="2147483674" r:id="rId4"/>
    <p:sldLayoutId id="2147483688" r:id="rId5"/>
    <p:sldLayoutId id="2147483698" r:id="rId6"/>
    <p:sldLayoutId id="2147483673" r:id="rId7"/>
    <p:sldLayoutId id="2147483675" r:id="rId8"/>
    <p:sldLayoutId id="2147483695" r:id="rId9"/>
    <p:sldLayoutId id="2147483677" r:id="rId10"/>
    <p:sldLayoutId id="2147483686" r:id="rId11"/>
    <p:sldLayoutId id="2147483697" r:id="rId12"/>
    <p:sldLayoutId id="2147483690" r:id="rId13"/>
    <p:sldLayoutId id="2147483696" r:id="rId14"/>
    <p:sldLayoutId id="2147483694" r:id="rId15"/>
    <p:sldLayoutId id="2147483692" r:id="rId16"/>
    <p:sldLayoutId id="2147483693" r:id="rId17"/>
    <p:sldLayoutId id="2147483699" r:id="rId18"/>
    <p:sldLayoutId id="2147483700" r:id="rId19"/>
    <p:sldLayoutId id="2147483701" r:id="rId20"/>
  </p:sldLayoutIdLst>
  <p:hf hdr="0" dt="0"/>
  <p:txStyles>
    <p:titleStyle>
      <a:lvl1pPr algn="l" rtl="0" eaLnBrk="1" fontAlgn="base" hangingPunct="1">
        <a:lnSpc>
          <a:spcPts val="4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9pPr>
    </p:titleStyle>
    <p:bodyStyle>
      <a:lvl1pPr marL="0" marR="0" indent="0" algn="l" defTabSz="914400" rtl="0" eaLnBrk="1" fontAlgn="base" latinLnBrk="0" hangingPunct="1">
        <a:lnSpc>
          <a:spcPct val="1140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tabLst/>
        <a:defRPr sz="2800" b="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1500" b="0">
          <a:solidFill>
            <a:schemeClr val="tx1"/>
          </a:solidFill>
          <a:latin typeface="+mn-lt"/>
        </a:defRPr>
      </a:lvl2pPr>
      <a:lvl3pPr marL="914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folHlink"/>
        </a:buClr>
        <a:buSzPct val="80000"/>
        <a:buFontTx/>
        <a:buNone/>
        <a:defRPr sz="1500" b="0">
          <a:solidFill>
            <a:schemeClr val="tx1"/>
          </a:solidFill>
          <a:latin typeface="+mn-lt"/>
        </a:defRPr>
      </a:lvl3pPr>
      <a:lvl4pPr marL="1371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2"/>
        </a:buClr>
        <a:buSzPct val="90000"/>
        <a:buFontTx/>
        <a:buNone/>
        <a:defRPr sz="1500" b="0">
          <a:solidFill>
            <a:schemeClr val="tx1"/>
          </a:solidFill>
          <a:latin typeface="+mn-lt"/>
        </a:defRPr>
      </a:lvl4pPr>
      <a:lvl5pPr marL="18288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Tx/>
        <a:buNone/>
        <a:defRPr sz="1500" b="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22"/>
        </a:buBlip>
        <a:defRPr>
          <a:solidFill>
            <a:schemeClr val="tx1"/>
          </a:solidFill>
          <a:latin typeface="+mn-lt"/>
        </a:defRPr>
      </a:lvl6pPr>
      <a:lvl7pPr marL="27432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 baseline="0">
          <a:solidFill>
            <a:schemeClr val="tx1"/>
          </a:solidFill>
          <a:latin typeface="+mn-lt"/>
        </a:defRPr>
      </a:lvl7pPr>
      <a:lvl8pPr marL="3200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8pPr>
      <a:lvl9pPr marL="3657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35" userDrawn="1">
          <p15:clr>
            <a:srgbClr val="F26B43"/>
          </p15:clr>
        </p15:guide>
        <p15:guide id="2" pos="4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9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9.png"/><Relationship Id="rId4" Type="http://schemas.openxmlformats.org/officeDocument/2006/relationships/oleObject" Target="../embeddings/oleObject1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0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4.png"/><Relationship Id="rId4" Type="http://schemas.openxmlformats.org/officeDocument/2006/relationships/oleObject" Target="../embeddings/oleObject2.bin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8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pätu 1">
            <a:extLst>
              <a:ext uri="{FF2B5EF4-FFF2-40B4-BE49-F238E27FC236}">
                <a16:creationId xmlns:a16="http://schemas.microsoft.com/office/drawing/2014/main" id="{6178D330-B66C-744A-9DAE-6FE02756516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666000" y="6291610"/>
            <a:ext cx="7920000" cy="252000"/>
          </a:xfrm>
        </p:spPr>
        <p:txBody>
          <a:bodyPr/>
          <a:lstStyle/>
          <a:p>
            <a:r>
              <a:rPr lang="cs-CZ" altLang="cs-CZ" sz="1200" dirty="0">
                <a:solidFill>
                  <a:srgbClr val="0000DC"/>
                </a:solidFill>
              </a:rPr>
              <a:t>Biofyzikální ústav Lékařské fakulty</a:t>
            </a:r>
            <a:r>
              <a:rPr lang="en-GB" altLang="cs-CZ" sz="1200" dirty="0">
                <a:solidFill>
                  <a:srgbClr val="0000DC"/>
                </a:solidFill>
              </a:rPr>
              <a:t> Masaryk</a:t>
            </a:r>
            <a:r>
              <a:rPr lang="cs-CZ" altLang="cs-CZ" sz="1200" dirty="0">
                <a:solidFill>
                  <a:srgbClr val="0000DC"/>
                </a:solidFill>
              </a:rPr>
              <a:t>ovy univerzity, </a:t>
            </a:r>
            <a:r>
              <a:rPr lang="en-GB" altLang="cs-CZ" sz="1200" dirty="0">
                <a:solidFill>
                  <a:srgbClr val="0000DC"/>
                </a:solidFill>
              </a:rPr>
              <a:t>Brno</a:t>
            </a:r>
            <a:endParaRPr lang="en-GB" noProof="0" dirty="0">
              <a:solidFill>
                <a:srgbClr val="0000DC"/>
              </a:solidFill>
            </a:endParaRPr>
          </a:p>
        </p:txBody>
      </p:sp>
      <p:sp>
        <p:nvSpPr>
          <p:cNvPr id="3" name="Zástupný objekt pre číslo snímky 2">
            <a:extLst>
              <a:ext uri="{FF2B5EF4-FFF2-40B4-BE49-F238E27FC236}">
                <a16:creationId xmlns:a16="http://schemas.microsoft.com/office/drawing/2014/main" id="{3CDB8457-0BA6-D54B-A726-511C9A367AE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en-GB" altLang="cs-CZ" noProof="0" smtClean="0"/>
              <a:pPr/>
              <a:t>1</a:t>
            </a:fld>
            <a:endParaRPr lang="en-GB" altLang="cs-CZ" noProof="0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123A9B39-6D5B-1149-AF4B-4E9BE3220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4400" dirty="0">
                <a:solidFill>
                  <a:srgbClr val="0000DC"/>
                </a:solidFill>
              </a:rPr>
              <a:t>Přednášky z lékařské biofyziky</a:t>
            </a:r>
            <a:endParaRPr lang="en-GB" dirty="0">
              <a:solidFill>
                <a:srgbClr val="0000DC"/>
              </a:solidFill>
            </a:endParaRPr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57CF0B4A-6B2F-5E47-805C-7758C9BCEB0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cs-CZ" altLang="cs-CZ" sz="2400" b="1" dirty="0">
                <a:solidFill>
                  <a:srgbClr val="0000DC"/>
                </a:solidFill>
              </a:rPr>
              <a:t>Biofyzika kardiovaskulárního systému</a:t>
            </a:r>
          </a:p>
          <a:p>
            <a:endParaRPr lang="en-GB" dirty="0"/>
          </a:p>
        </p:txBody>
      </p:sp>
      <p:pic>
        <p:nvPicPr>
          <p:cNvPr id="6" name="Picture 19" descr="Vascular Anatomy - click for details!">
            <a:extLst>
              <a:ext uri="{FF2B5EF4-FFF2-40B4-BE49-F238E27FC236}">
                <a16:creationId xmlns:a16="http://schemas.microsoft.com/office/drawing/2014/main" id="{AFE3F8DD-1EAB-4E13-B07C-6482BDE3B9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0133" y="1300628"/>
            <a:ext cx="2231307" cy="49610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1" descr="PCSHeartbeating">
            <a:extLst>
              <a:ext uri="{FF2B5EF4-FFF2-40B4-BE49-F238E27FC236}">
                <a16:creationId xmlns:a16="http://schemas.microsoft.com/office/drawing/2014/main" id="{6E89DDE2-4B42-48DF-A866-C2AD2C65705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3925" y="199971"/>
            <a:ext cx="1600200" cy="232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96133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91D1A62-B931-49AF-A516-D9ECCEC334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6" name="Zástupný obsah 5">
            <a:extLst>
              <a:ext uri="{FF2B5EF4-FFF2-40B4-BE49-F238E27FC236}">
                <a16:creationId xmlns:a16="http://schemas.microsoft.com/office/drawing/2014/main" id="{7F8C8439-068B-4A91-A46E-A8A2E6B4898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91131" y="1712810"/>
            <a:ext cx="7421706" cy="3743809"/>
          </a:xfrm>
          <a:prstGeom prst="rect">
            <a:avLst/>
          </a:prstGeom>
        </p:spPr>
      </p:pic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9B234A58-B1EC-4C9F-8DB3-73A7F34CE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5A39AB1-8307-4829-8F3C-04ABB62A0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B89-10F1-45D8-AC52-44ED013C4AA0}" type="slidenum">
              <a:rPr lang="cs-CZ" altLang="cs-CZ" smtClean="0"/>
              <a:pPr/>
              <a:t>10</a:t>
            </a:fld>
            <a:endParaRPr lang="cs-CZ" altLang="cs-CZ"/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C37DF48A-E09C-4553-9C19-D6829441655F}"/>
              </a:ext>
            </a:extLst>
          </p:cNvPr>
          <p:cNvSpPr txBox="1"/>
          <p:nvPr/>
        </p:nvSpPr>
        <p:spPr>
          <a:xfrm>
            <a:off x="8031666" y="4909524"/>
            <a:ext cx="1725651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800" dirty="0"/>
              <a:t>https://www.nuclear-power.com</a:t>
            </a:r>
          </a:p>
        </p:txBody>
      </p:sp>
    </p:spTree>
    <p:extLst>
      <p:ext uri="{BB962C8B-B14F-4D97-AF65-F5344CB8AC3E}">
        <p14:creationId xmlns:p14="http://schemas.microsoft.com/office/powerpoint/2010/main" val="4280144000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Zástupný symbol pro číslo snímku 5">
            <a:extLst>
              <a:ext uri="{FF2B5EF4-FFF2-40B4-BE49-F238E27FC236}">
                <a16:creationId xmlns:a16="http://schemas.microsoft.com/office/drawing/2014/main" id="{2B2CD0EF-A374-4634-9161-16F04E657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64FCAC6-DCEB-4503-8CE6-0F0828D0193E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cs-CZ" altLang="cs-CZ" sz="140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00D65425-76B6-4F4E-8BC3-584766D027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4000" dirty="0">
                <a:solidFill>
                  <a:srgbClr val="0000DC"/>
                </a:solidFill>
              </a:rPr>
              <a:t>Teoretický a skutečný rychlostní profil toku krve v cévě</a:t>
            </a:r>
          </a:p>
        </p:txBody>
      </p:sp>
      <p:pic>
        <p:nvPicPr>
          <p:cNvPr id="15364" name="Picture 4">
            <a:extLst>
              <a:ext uri="{FF2B5EF4-FFF2-40B4-BE49-F238E27FC236}">
                <a16:creationId xmlns:a16="http://schemas.microsoft.com/office/drawing/2014/main" id="{9FAEAD43-3ACB-473C-997A-B5307ADBCBD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24113" y="2119314"/>
            <a:ext cx="4081462" cy="2605087"/>
          </a:xfrm>
          <a:noFill/>
        </p:spPr>
      </p:pic>
      <p:sp>
        <p:nvSpPr>
          <p:cNvPr id="15365" name="Text Box 6">
            <a:extLst>
              <a:ext uri="{FF2B5EF4-FFF2-40B4-BE49-F238E27FC236}">
                <a16:creationId xmlns:a16="http://schemas.microsoft.com/office/drawing/2014/main" id="{D512DBED-A29C-4278-9584-40ED2DCF3E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32608" y="2005014"/>
            <a:ext cx="2808288" cy="253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None/>
            </a:pPr>
            <a:r>
              <a:rPr lang="cs-CZ" altLang="cs-CZ" sz="2000" dirty="0"/>
              <a:t>Odchylky od teoretického rychlostního profilu jsou dány průřezem cévy, charakterem její stěny a především tím, že krev je </a:t>
            </a:r>
            <a:r>
              <a:rPr lang="cs-CZ" altLang="cs-CZ" sz="2000" dirty="0" err="1"/>
              <a:t>nenewtonská</a:t>
            </a:r>
            <a:r>
              <a:rPr lang="cs-CZ" altLang="cs-CZ" sz="2000" dirty="0"/>
              <a:t> kapalina</a:t>
            </a:r>
          </a:p>
        </p:txBody>
      </p:sp>
      <p:sp>
        <p:nvSpPr>
          <p:cNvPr id="15366" name="Text Box 7">
            <a:extLst>
              <a:ext uri="{FF2B5EF4-FFF2-40B4-BE49-F238E27FC236}">
                <a16:creationId xmlns:a16="http://schemas.microsoft.com/office/drawing/2014/main" id="{CEEF2B3A-95F4-4626-8B2A-F5D3FE0672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6582" y="4864551"/>
            <a:ext cx="9637986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2000" dirty="0"/>
              <a:t>V malých tepnách má rychlostní profil parabolický tvar, ve velkých pak pístový tvar.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sz="2000" dirty="0"/>
              <a:t>Rychlostní profil se mění v průběhu tepové vlny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sz="2000" dirty="0"/>
              <a:t>Z jeho tvaru a absolutních hodnot naměřené rychlosti lze získat významné diagnostické informace</a:t>
            </a:r>
          </a:p>
        </p:txBody>
      </p:sp>
    </p:spTree>
    <p:extLst>
      <p:ext uri="{BB962C8B-B14F-4D97-AF65-F5344CB8AC3E}">
        <p14:creationId xmlns:p14="http://schemas.microsoft.com/office/powerpoint/2010/main" val="1399741776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číslo snímku 5">
            <a:extLst>
              <a:ext uri="{FF2B5EF4-FFF2-40B4-BE49-F238E27FC236}">
                <a16:creationId xmlns:a16="http://schemas.microsoft.com/office/drawing/2014/main" id="{799ACD35-5755-4A08-A9EA-46FA60C81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5565880-E948-4A7C-9C79-02BFCE0F1BEB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cs-CZ" altLang="cs-CZ" sz="14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D3A507C8-3709-4A23-9C0D-54A81E18FA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dirty="0">
                <a:solidFill>
                  <a:srgbClr val="0000DC"/>
                </a:solidFill>
              </a:rPr>
              <a:t>Průtok krve v cévě s překážkou </a:t>
            </a:r>
          </a:p>
        </p:txBody>
      </p:sp>
      <p:pic>
        <p:nvPicPr>
          <p:cNvPr id="17412" name="Picture 4">
            <a:extLst>
              <a:ext uri="{FF2B5EF4-FFF2-40B4-BE49-F238E27FC236}">
                <a16:creationId xmlns:a16="http://schemas.microsoft.com/office/drawing/2014/main" id="{8741C288-05C0-47FD-8F2B-B3CD62262DB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66989" y="1557338"/>
            <a:ext cx="4918075" cy="3186112"/>
          </a:xfrm>
          <a:noFill/>
          <a:ln>
            <a:solidFill>
              <a:srgbClr val="FF0066"/>
            </a:solidFill>
            <a:miter lim="800000"/>
            <a:headEnd/>
            <a:tailEnd/>
          </a:ln>
        </p:spPr>
      </p:pic>
      <p:sp>
        <p:nvSpPr>
          <p:cNvPr id="17413" name="Text Box 6">
            <a:extLst>
              <a:ext uri="{FF2B5EF4-FFF2-40B4-BE49-F238E27FC236}">
                <a16:creationId xmlns:a16="http://schemas.microsoft.com/office/drawing/2014/main" id="{1DA70833-4FF9-46C7-BBCA-666AB8D9C8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96225" y="1574800"/>
            <a:ext cx="25209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000" dirty="0"/>
              <a:t>Obr. Dle Camerona a kol., 1999</a:t>
            </a:r>
          </a:p>
        </p:txBody>
      </p:sp>
      <p:sp>
        <p:nvSpPr>
          <p:cNvPr id="17414" name="Text Box 7">
            <a:extLst>
              <a:ext uri="{FF2B5EF4-FFF2-40B4-BE49-F238E27FC236}">
                <a16:creationId xmlns:a16="http://schemas.microsoft.com/office/drawing/2014/main" id="{39A93F9A-DEE3-4BE3-B520-DDF8EB7A34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5188" y="5157789"/>
            <a:ext cx="7993062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2000" dirty="0">
                <a:solidFill>
                  <a:srgbClr val="FF0066"/>
                </a:solidFill>
              </a:rPr>
              <a:t>Horní křivka</a:t>
            </a:r>
            <a:r>
              <a:rPr lang="cs-CZ" altLang="cs-CZ" sz="2000" dirty="0"/>
              <a:t> popisuje průtok krve v cévě bez obstrukce, </a:t>
            </a:r>
            <a:r>
              <a:rPr lang="cs-CZ" altLang="cs-CZ" sz="2000" dirty="0">
                <a:solidFill>
                  <a:srgbClr val="0000DC"/>
                </a:solidFill>
              </a:rPr>
              <a:t>dolní křivka </a:t>
            </a:r>
            <a:r>
              <a:rPr lang="cs-CZ" altLang="cs-CZ" sz="2000" dirty="0"/>
              <a:t>v cévě s aterosklerotickým zúžením (stenózou).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sz="2000" dirty="0"/>
              <a:t>Ke stejnému zvýšení průtoku </a:t>
            </a:r>
            <a:r>
              <a:rPr lang="cs-CZ" altLang="cs-CZ" sz="2000" dirty="0">
                <a:latin typeface="Symbol" panose="05050102010706020507" pitchFamily="18" charset="2"/>
              </a:rPr>
              <a:t>D</a:t>
            </a:r>
            <a:r>
              <a:rPr lang="cs-CZ" altLang="cs-CZ" sz="2000" i="1" dirty="0"/>
              <a:t>Q</a:t>
            </a:r>
            <a:r>
              <a:rPr lang="cs-CZ" altLang="cs-CZ" sz="2000" dirty="0"/>
              <a:t> je třeba většího zvýšení tlaku </a:t>
            </a:r>
            <a:r>
              <a:rPr lang="cs-CZ" altLang="cs-CZ" sz="2000" dirty="0" err="1">
                <a:latin typeface="Symbol" panose="05050102010706020507" pitchFamily="18" charset="2"/>
              </a:rPr>
              <a:t>D</a:t>
            </a:r>
            <a:r>
              <a:rPr lang="cs-CZ" altLang="cs-CZ" sz="2000" i="1" dirty="0" err="1"/>
              <a:t>p</a:t>
            </a:r>
            <a:r>
              <a:rPr lang="cs-CZ" altLang="cs-CZ" sz="2000" dirty="0"/>
              <a:t>.</a:t>
            </a:r>
          </a:p>
        </p:txBody>
      </p:sp>
      <p:sp>
        <p:nvSpPr>
          <p:cNvPr id="17415" name="AutoShape 8">
            <a:extLst>
              <a:ext uri="{FF2B5EF4-FFF2-40B4-BE49-F238E27FC236}">
                <a16:creationId xmlns:a16="http://schemas.microsoft.com/office/drawing/2014/main" id="{1836BE1C-CE92-4A29-A98B-F5C9105550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1175" y="2276475"/>
            <a:ext cx="342900" cy="615950"/>
          </a:xfrm>
          <a:prstGeom prst="downArrow">
            <a:avLst>
              <a:gd name="adj1" fmla="val 50000"/>
              <a:gd name="adj2" fmla="val 44907"/>
            </a:avLst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cs-CZ" altLang="cs-CZ" sz="2000">
              <a:solidFill>
                <a:srgbClr val="FFFFCC"/>
              </a:solidFill>
            </a:endParaRPr>
          </a:p>
        </p:txBody>
      </p:sp>
      <p:sp>
        <p:nvSpPr>
          <p:cNvPr id="17416" name="AutoShape 9">
            <a:extLst>
              <a:ext uri="{FF2B5EF4-FFF2-40B4-BE49-F238E27FC236}">
                <a16:creationId xmlns:a16="http://schemas.microsoft.com/office/drawing/2014/main" id="{F4BA2C71-96F7-4391-B784-B1C52B078A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7213" y="1844675"/>
            <a:ext cx="360362" cy="647700"/>
          </a:xfrm>
          <a:prstGeom prst="downArrow">
            <a:avLst>
              <a:gd name="adj1" fmla="val 73852"/>
              <a:gd name="adj2" fmla="val 133271"/>
            </a:avLst>
          </a:prstGeom>
          <a:noFill/>
          <a:ln w="9525" algn="ctr">
            <a:solidFill>
              <a:srgbClr val="FF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cs-CZ" altLang="cs-CZ" sz="2000">
              <a:solidFill>
                <a:srgbClr val="FFF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085325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Zástupný symbol pro číslo snímku 5">
            <a:extLst>
              <a:ext uri="{FF2B5EF4-FFF2-40B4-BE49-F238E27FC236}">
                <a16:creationId xmlns:a16="http://schemas.microsoft.com/office/drawing/2014/main" id="{1C5CC330-34C7-425D-86E1-232F1FAB3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35EDFDC-5401-41F8-BD5C-2E13C70FB3DF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cs-CZ" altLang="cs-CZ" sz="1400"/>
          </a:p>
        </p:txBody>
      </p:sp>
      <p:sp>
        <p:nvSpPr>
          <p:cNvPr id="19459" name="Rectangle 5">
            <a:extLst>
              <a:ext uri="{FF2B5EF4-FFF2-40B4-BE49-F238E27FC236}">
                <a16:creationId xmlns:a16="http://schemas.microsoft.com/office/drawing/2014/main" id="{21A5802D-D5D7-4586-9093-54C69CA568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20000" y="720000"/>
            <a:ext cx="10410455" cy="451576"/>
          </a:xfrm>
        </p:spPr>
        <p:txBody>
          <a:bodyPr/>
          <a:lstStyle/>
          <a:p>
            <a:pPr eaLnBrk="1" hangingPunct="1"/>
            <a:r>
              <a:rPr lang="cs-CZ" altLang="cs-CZ" sz="4000" dirty="0">
                <a:solidFill>
                  <a:srgbClr val="0000DC"/>
                </a:solidFill>
              </a:rPr>
              <a:t>Tlak v jednotlivých částech krevního oběhu</a:t>
            </a:r>
          </a:p>
        </p:txBody>
      </p:sp>
      <p:pic>
        <p:nvPicPr>
          <p:cNvPr id="19460" name="Picture 4" descr="6-5">
            <a:extLst>
              <a:ext uri="{FF2B5EF4-FFF2-40B4-BE49-F238E27FC236}">
                <a16:creationId xmlns:a16="http://schemas.microsoft.com/office/drawing/2014/main" id="{4232D5E9-61E0-4F23-BCAB-42382348E56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4000" y="1765125"/>
            <a:ext cx="5473700" cy="4714875"/>
          </a:xfrm>
          <a:noFill/>
        </p:spPr>
      </p:pic>
      <p:sp>
        <p:nvSpPr>
          <p:cNvPr id="7" name="TextovéPole 6">
            <a:extLst>
              <a:ext uri="{FF2B5EF4-FFF2-40B4-BE49-F238E27FC236}">
                <a16:creationId xmlns:a16="http://schemas.microsoft.com/office/drawing/2014/main" id="{D5F0A71B-4EC0-458A-B614-14A3E679DF76}"/>
              </a:ext>
            </a:extLst>
          </p:cNvPr>
          <p:cNvSpPr txBox="1"/>
          <p:nvPr/>
        </p:nvSpPr>
        <p:spPr>
          <a:xfrm>
            <a:off x="6096000" y="1765125"/>
            <a:ext cx="5936166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600" dirty="0"/>
              <a:t>Arteriální krevní tlak v průběhu velkých, středních a až po počátky malých arterií zůstává téměř nezměněn (pulzový tlak může lehce stoupat). Krevní tlak začíná klesat až v průběhu malých arterií a v arteriolách (odporové arterie, nízký celkový průřez), takže na konci arteriol tlak dosáhne 5 </a:t>
            </a:r>
            <a:r>
              <a:rPr lang="cs-CZ" sz="1600" dirty="0" err="1"/>
              <a:t>kPa</a:t>
            </a:r>
            <a:r>
              <a:rPr lang="cs-CZ" sz="1600" dirty="0"/>
              <a:t>. Rovněž se ztrácí pulzační charakter tlaku.</a:t>
            </a:r>
          </a:p>
          <a:p>
            <a:r>
              <a:rPr lang="cs-CZ" sz="1600" dirty="0" err="1"/>
              <a:t>Pružníkové</a:t>
            </a:r>
            <a:r>
              <a:rPr lang="cs-CZ" sz="1600" dirty="0"/>
              <a:t> arterie přeměňují nárazový tok krve na kontinuální. Malé arterie a arterioly (odporové cévy) regulují tlak, s jakým krev přitéká do cílových tkání.</a:t>
            </a:r>
          </a:p>
          <a:p>
            <a:r>
              <a:rPr lang="cs-CZ" sz="1600" dirty="0"/>
              <a:t>Arterioly, které jsou konečnou složkou arteriálního řečiště, pak řídí distribuci krve do tkání.</a:t>
            </a:r>
          </a:p>
          <a:p>
            <a:r>
              <a:rPr lang="cs-CZ" sz="1600" dirty="0"/>
              <a:t>Setrvačnost krve a pružnost cév je příčinou, proč tepový objem vypuzený najednou během ejekční fáze nezrychlí pohyb veškeré krve.</a:t>
            </a:r>
          </a:p>
          <a:p>
            <a:r>
              <a:rPr lang="cs-CZ" sz="1600" dirty="0"/>
              <a:t>V absolutních číslech je nutno přičíst či odečíst hydrostatický tlak krve – např. efekt tlaku v nohou při dlouhém stání.</a:t>
            </a:r>
          </a:p>
        </p:txBody>
      </p:sp>
    </p:spTree>
    <p:extLst>
      <p:ext uri="{BB962C8B-B14F-4D97-AF65-F5344CB8AC3E}">
        <p14:creationId xmlns:p14="http://schemas.microsoft.com/office/powerpoint/2010/main" val="3479170721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Zástupný symbol pro číslo snímku 6">
            <a:extLst>
              <a:ext uri="{FF2B5EF4-FFF2-40B4-BE49-F238E27FC236}">
                <a16:creationId xmlns:a16="http://schemas.microsoft.com/office/drawing/2014/main" id="{66FC7115-5DBE-4ACD-BB8D-2FEA35826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FE9177F-0959-4505-AC6A-48B63911A5A5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14</a:t>
            </a:fld>
            <a:endParaRPr lang="cs-CZ" altLang="cs-CZ" sz="140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7F41AE41-3929-4BA3-9B69-E8F98A80AA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dirty="0">
                <a:solidFill>
                  <a:srgbClr val="0000DC"/>
                </a:solidFill>
              </a:rPr>
              <a:t>Periferní odpor cév</a:t>
            </a:r>
          </a:p>
        </p:txBody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40241B66-30AE-47E9-84E8-914D014AB0D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735724" y="1505608"/>
            <a:ext cx="10972800" cy="5178971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cs-CZ" altLang="cs-CZ" sz="2400" dirty="0"/>
              <a:t>Analogie elektrického odporu či spíše impedance</a:t>
            </a:r>
          </a:p>
          <a:p>
            <a:pPr eaLnBrk="1" hangingPunct="1">
              <a:lnSpc>
                <a:spcPct val="100000"/>
              </a:lnSpc>
            </a:pPr>
            <a:endParaRPr lang="cs-CZ" altLang="cs-CZ" dirty="0"/>
          </a:p>
          <a:p>
            <a:pPr eaLnBrk="1" hangingPunct="1">
              <a:lnSpc>
                <a:spcPct val="100000"/>
              </a:lnSpc>
            </a:pPr>
            <a:r>
              <a:rPr lang="cs-CZ" altLang="cs-CZ" sz="2800" i="1" dirty="0"/>
              <a:t>R = U</a:t>
            </a:r>
            <a:r>
              <a:rPr lang="cs-CZ" altLang="cs-CZ" sz="2800" dirty="0"/>
              <a:t>/</a:t>
            </a:r>
            <a:r>
              <a:rPr lang="cs-CZ" altLang="cs-CZ" sz="2800" i="1" dirty="0"/>
              <a:t>I</a:t>
            </a:r>
            <a:endParaRPr lang="cs-CZ" altLang="cs-CZ" sz="2800" dirty="0"/>
          </a:p>
          <a:p>
            <a:pPr eaLnBrk="1" hangingPunct="1">
              <a:lnSpc>
                <a:spcPct val="100000"/>
              </a:lnSpc>
            </a:pPr>
            <a:r>
              <a:rPr lang="cs-CZ" altLang="cs-CZ" sz="2400" dirty="0"/>
              <a:t>napětí </a:t>
            </a:r>
            <a:r>
              <a:rPr lang="cs-CZ" altLang="cs-CZ" sz="2400" i="1" dirty="0"/>
              <a:t>U</a:t>
            </a:r>
            <a:r>
              <a:rPr lang="cs-CZ" altLang="cs-CZ" sz="2400" dirty="0"/>
              <a:t> odpovídá tlak </a:t>
            </a:r>
            <a:r>
              <a:rPr lang="cs-CZ" altLang="cs-CZ" sz="2400" i="1" dirty="0"/>
              <a:t>p, </a:t>
            </a:r>
            <a:r>
              <a:rPr lang="cs-CZ" altLang="cs-CZ" sz="2400" dirty="0"/>
              <a:t>proudu I odpovídá průtočný objem </a:t>
            </a:r>
            <a:r>
              <a:rPr lang="cs-CZ" altLang="cs-CZ" sz="2400" i="1" dirty="0"/>
              <a:t>Q</a:t>
            </a:r>
          </a:p>
          <a:p>
            <a:pPr eaLnBrk="1" hangingPunct="1">
              <a:lnSpc>
                <a:spcPct val="100000"/>
              </a:lnSpc>
            </a:pPr>
            <a:endParaRPr lang="cs-CZ" altLang="cs-CZ" sz="2800" i="1" dirty="0"/>
          </a:p>
          <a:p>
            <a:pPr eaLnBrk="1" hangingPunct="1">
              <a:lnSpc>
                <a:spcPct val="100000"/>
              </a:lnSpc>
            </a:pPr>
            <a:r>
              <a:rPr lang="cs-CZ" altLang="cs-CZ" sz="2800" i="1" dirty="0"/>
              <a:t>R</a:t>
            </a:r>
            <a:r>
              <a:rPr lang="cs-CZ" altLang="cs-CZ" sz="2800" dirty="0"/>
              <a:t> = </a:t>
            </a:r>
            <a:r>
              <a:rPr lang="cs-CZ" altLang="cs-CZ" sz="2800" dirty="0" err="1">
                <a:latin typeface="Symbol" panose="05050102010706020507" pitchFamily="18" charset="2"/>
              </a:rPr>
              <a:t>D</a:t>
            </a:r>
            <a:r>
              <a:rPr lang="cs-CZ" altLang="cs-CZ" sz="2800" i="1" dirty="0" err="1"/>
              <a:t>p</a:t>
            </a:r>
            <a:r>
              <a:rPr lang="cs-CZ" altLang="cs-CZ" sz="2800" dirty="0"/>
              <a:t>/</a:t>
            </a:r>
            <a:r>
              <a:rPr lang="cs-CZ" altLang="cs-CZ" sz="2800" i="1" dirty="0"/>
              <a:t>Q</a:t>
            </a:r>
            <a:r>
              <a:rPr lang="cs-CZ" altLang="cs-CZ" sz="2800" dirty="0"/>
              <a:t> </a:t>
            </a:r>
          </a:p>
          <a:p>
            <a:pPr eaLnBrk="1" hangingPunct="1">
              <a:lnSpc>
                <a:spcPct val="100000"/>
              </a:lnSpc>
            </a:pPr>
            <a:r>
              <a:rPr lang="cs-CZ" altLang="cs-CZ" sz="2400" dirty="0"/>
              <a:t>Vycházíme z </a:t>
            </a:r>
            <a:r>
              <a:rPr lang="cs-CZ" altLang="cs-CZ" sz="2400" b="1" dirty="0" err="1"/>
              <a:t>Hagen-Poiseuilleova</a:t>
            </a:r>
            <a:r>
              <a:rPr lang="cs-CZ" altLang="cs-CZ" sz="2400" b="1" dirty="0"/>
              <a:t> vzorce </a:t>
            </a:r>
            <a:r>
              <a:rPr lang="cs-CZ" altLang="cs-CZ" sz="2400" dirty="0"/>
              <a:t>pro průtočný objem, který je úměrný tlakovému spádu:</a:t>
            </a:r>
          </a:p>
        </p:txBody>
      </p:sp>
      <p:graphicFrame>
        <p:nvGraphicFramePr>
          <p:cNvPr id="21509" name="Object 8">
            <a:extLst>
              <a:ext uri="{FF2B5EF4-FFF2-40B4-BE49-F238E27FC236}">
                <a16:creationId xmlns:a16="http://schemas.microsoft.com/office/drawing/2014/main" id="{ACDB02A0-2896-4804-B2EF-98E438C059D5}"/>
              </a:ext>
            </a:extLst>
          </p:cNvPr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565066131"/>
              </p:ext>
            </p:extLst>
          </p:nvPr>
        </p:nvGraphicFramePr>
        <p:xfrm>
          <a:off x="3581919" y="4857027"/>
          <a:ext cx="4824413" cy="124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Rastrový obrázek" r:id="rId4" imgW="4663844" imgH="1203810" progId="Paint.Picture">
                  <p:embed/>
                </p:oleObj>
              </mc:Choice>
              <mc:Fallback>
                <p:oleObj name="Rastrový obrázek" r:id="rId4" imgW="4663844" imgH="1203810" progId="Paint.Picture">
                  <p:embed/>
                  <p:pic>
                    <p:nvPicPr>
                      <p:cNvPr id="21509" name="Object 8">
                        <a:extLst>
                          <a:ext uri="{FF2B5EF4-FFF2-40B4-BE49-F238E27FC236}">
                            <a16:creationId xmlns:a16="http://schemas.microsoft.com/office/drawing/2014/main" id="{ACDB02A0-2896-4804-B2EF-98E438C059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919" y="4857027"/>
                        <a:ext cx="4824413" cy="1244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Obdélník 1">
            <a:extLst>
              <a:ext uri="{FF2B5EF4-FFF2-40B4-BE49-F238E27FC236}">
                <a16:creationId xmlns:a16="http://schemas.microsoft.com/office/drawing/2014/main" id="{F7E9F95F-BE67-4D58-802D-8D0E21843350}"/>
              </a:ext>
            </a:extLst>
          </p:cNvPr>
          <p:cNvSpPr/>
          <p:nvPr/>
        </p:nvSpPr>
        <p:spPr bwMode="auto">
          <a:xfrm>
            <a:off x="7270595" y="4772722"/>
            <a:ext cx="1205461" cy="1328905"/>
          </a:xfrm>
          <a:prstGeom prst="rect">
            <a:avLst/>
          </a:prstGeom>
          <a:noFill/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28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66953522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Zástupný symbol pro číslo snímku 5">
            <a:extLst>
              <a:ext uri="{FF2B5EF4-FFF2-40B4-BE49-F238E27FC236}">
                <a16:creationId xmlns:a16="http://schemas.microsoft.com/office/drawing/2014/main" id="{FE7FF06E-C673-4307-B2C3-7D8B48D2A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D1065E6-A5F4-48F6-B9A1-4FD77BBFB5BF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cs-CZ" altLang="cs-CZ" sz="14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52146B72-5B9E-469F-8FA0-0C5803DE9F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07099" y="369268"/>
            <a:ext cx="5166393" cy="451576"/>
          </a:xfrm>
        </p:spPr>
        <p:txBody>
          <a:bodyPr/>
          <a:lstStyle/>
          <a:p>
            <a:pPr eaLnBrk="1" hangingPunct="1"/>
            <a:r>
              <a:rPr lang="cs-CZ" altLang="cs-CZ" dirty="0">
                <a:solidFill>
                  <a:srgbClr val="0000DC"/>
                </a:solidFill>
              </a:rPr>
              <a:t>Periferní odpor cév</a:t>
            </a:r>
            <a:endParaRPr lang="en-GB" altLang="cs-CZ" dirty="0">
              <a:solidFill>
                <a:srgbClr val="0000DC"/>
              </a:solidFill>
            </a:endParaRPr>
          </a:p>
        </p:txBody>
      </p:sp>
      <p:pic>
        <p:nvPicPr>
          <p:cNvPr id="23556" name="Picture 4" descr="obr">
            <a:extLst>
              <a:ext uri="{FF2B5EF4-FFF2-40B4-BE49-F238E27FC236}">
                <a16:creationId xmlns:a16="http://schemas.microsoft.com/office/drawing/2014/main" id="{F3901B59-C47E-4DCC-92B4-1580AE3292B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688"/>
          <a:stretch>
            <a:fillRect/>
          </a:stretch>
        </p:blipFill>
        <p:spPr>
          <a:xfrm>
            <a:off x="517826" y="992243"/>
            <a:ext cx="4172443" cy="3558737"/>
          </a:xfrm>
          <a:noFill/>
        </p:spPr>
      </p:pic>
      <p:sp>
        <p:nvSpPr>
          <p:cNvPr id="23557" name="Text Box 6">
            <a:extLst>
              <a:ext uri="{FF2B5EF4-FFF2-40B4-BE49-F238E27FC236}">
                <a16:creationId xmlns:a16="http://schemas.microsoft.com/office/drawing/2014/main" id="{491CBFE7-35B9-41A5-AB38-9456FDC8B6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31554" y="2800221"/>
            <a:ext cx="315584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400" b="1" dirty="0"/>
              <a:t>Vysoká cévní impedance (např. v kosterních svalech) způsobuje, že rychlost toku na konci diastoly klesá k nule</a:t>
            </a:r>
            <a:endParaRPr lang="en-GB" altLang="cs-CZ" sz="1400" b="1" dirty="0"/>
          </a:p>
        </p:txBody>
      </p:sp>
      <p:sp>
        <p:nvSpPr>
          <p:cNvPr id="23558" name="Text Box 7">
            <a:extLst>
              <a:ext uri="{FF2B5EF4-FFF2-40B4-BE49-F238E27FC236}">
                <a16:creationId xmlns:a16="http://schemas.microsoft.com/office/drawing/2014/main" id="{E9009A1A-FB7D-4A2C-A2F3-DA085D6FFA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8200" y="1387171"/>
            <a:ext cx="3263078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400" b="1" dirty="0"/>
              <a:t>Nízká cévní impedance je typická pro mozkové tepny a tepny parenchymatosních orgánů (jater,  sleziny, ledvin). Rychlost toku na konci diastoly nikdy neklesá k nule</a:t>
            </a:r>
            <a:r>
              <a:rPr lang="cs-CZ" altLang="cs-CZ" sz="1400" dirty="0"/>
              <a:t> </a:t>
            </a:r>
            <a:endParaRPr lang="en-GB" altLang="cs-CZ" sz="1400" dirty="0"/>
          </a:p>
        </p:txBody>
      </p:sp>
      <p:sp>
        <p:nvSpPr>
          <p:cNvPr id="23559" name="TextovéPole 1">
            <a:extLst>
              <a:ext uri="{FF2B5EF4-FFF2-40B4-BE49-F238E27FC236}">
                <a16:creationId xmlns:a16="http://schemas.microsoft.com/office/drawing/2014/main" id="{F5A24E58-9A9D-449C-9AE7-42935467F3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8708" y="2418902"/>
            <a:ext cx="8016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1800" dirty="0"/>
              <a:t>čas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3097991A-A0E9-4A41-8517-369D2B44BD17}"/>
              </a:ext>
            </a:extLst>
          </p:cNvPr>
          <p:cNvSpPr txBox="1"/>
          <p:nvPr/>
        </p:nvSpPr>
        <p:spPr>
          <a:xfrm>
            <a:off x="1429407" y="4419363"/>
            <a:ext cx="10183867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cs-CZ" altLang="cs-CZ" sz="2000" dirty="0"/>
              <a:t>Podíl jednotlivých úseků krevního oběhu na celkovém periferním odporu:</a:t>
            </a:r>
          </a:p>
          <a:p>
            <a:pPr lvl="3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altLang="cs-CZ" sz="2000" dirty="0"/>
              <a:t>artérie   .........    66 %</a:t>
            </a:r>
          </a:p>
          <a:p>
            <a:pPr lvl="3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altLang="cs-CZ" sz="2000" dirty="0"/>
              <a:t>(z toho arterioly 40 %)</a:t>
            </a:r>
          </a:p>
          <a:p>
            <a:pPr lvl="3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altLang="cs-CZ" sz="2000" dirty="0"/>
              <a:t>kapiláry ........     27 %</a:t>
            </a:r>
          </a:p>
          <a:p>
            <a:pPr lvl="3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altLang="cs-CZ" sz="2000" dirty="0"/>
              <a:t>vény .............       7 %</a:t>
            </a:r>
          </a:p>
          <a:p>
            <a:pPr eaLnBrk="1" hangingPunct="1"/>
            <a:r>
              <a:rPr lang="cs-CZ" altLang="cs-CZ" sz="2000" dirty="0"/>
              <a:t>Při </a:t>
            </a:r>
            <a:r>
              <a:rPr lang="cs-CZ" altLang="cs-CZ" sz="2000" b="1" dirty="0"/>
              <a:t>vasodilataci</a:t>
            </a:r>
            <a:r>
              <a:rPr lang="cs-CZ" altLang="cs-CZ" sz="2000" dirty="0"/>
              <a:t> </a:t>
            </a:r>
            <a:r>
              <a:rPr lang="cs-CZ" altLang="cs-CZ" sz="2000" i="1" dirty="0"/>
              <a:t>R</a:t>
            </a:r>
            <a:r>
              <a:rPr lang="cs-CZ" altLang="cs-CZ" sz="2000" dirty="0"/>
              <a:t> klesá - zátěž srdce se snižuje</a:t>
            </a:r>
          </a:p>
          <a:p>
            <a:pPr eaLnBrk="1" hangingPunct="1"/>
            <a:r>
              <a:rPr lang="cs-CZ" altLang="cs-CZ" sz="2000" dirty="0"/>
              <a:t>Při </a:t>
            </a:r>
            <a:r>
              <a:rPr lang="cs-CZ" altLang="cs-CZ" sz="2000" b="1" dirty="0"/>
              <a:t>vasokonstrikci </a:t>
            </a:r>
            <a:r>
              <a:rPr lang="cs-CZ" altLang="cs-CZ" sz="2000" i="1" dirty="0"/>
              <a:t>R</a:t>
            </a:r>
            <a:r>
              <a:rPr lang="cs-CZ" altLang="cs-CZ" sz="2000" dirty="0"/>
              <a:t> roste - zátěž srdce se zvyšuje</a:t>
            </a:r>
          </a:p>
        </p:txBody>
      </p:sp>
    </p:spTree>
    <p:extLst>
      <p:ext uri="{BB962C8B-B14F-4D97-AF65-F5344CB8AC3E}">
        <p14:creationId xmlns:p14="http://schemas.microsoft.com/office/powerpoint/2010/main" val="1749926598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Zástupný symbol pro číslo snímku 5">
            <a:extLst>
              <a:ext uri="{FF2B5EF4-FFF2-40B4-BE49-F238E27FC236}">
                <a16:creationId xmlns:a16="http://schemas.microsoft.com/office/drawing/2014/main" id="{A3F46A67-F24E-43B9-BBAE-7F50D3699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61719A6-CA9E-4C95-A97A-F3F7B35019FF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16</a:t>
            </a:fld>
            <a:endParaRPr lang="cs-CZ" altLang="cs-CZ" sz="1400"/>
          </a:p>
        </p:txBody>
      </p:sp>
      <p:sp>
        <p:nvSpPr>
          <p:cNvPr id="27651" name="Rectangle 5">
            <a:extLst>
              <a:ext uri="{FF2B5EF4-FFF2-40B4-BE49-F238E27FC236}">
                <a16:creationId xmlns:a16="http://schemas.microsoft.com/office/drawing/2014/main" id="{2DF53E2C-C193-4C08-AC2F-D7B4B4C560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20000" y="720000"/>
            <a:ext cx="6164276" cy="451576"/>
          </a:xfrm>
        </p:spPr>
        <p:txBody>
          <a:bodyPr/>
          <a:lstStyle/>
          <a:p>
            <a:pPr eaLnBrk="1" hangingPunct="1"/>
            <a:r>
              <a:rPr lang="cs-CZ" altLang="cs-CZ" dirty="0"/>
              <a:t>Mechanická práce srdce</a:t>
            </a:r>
          </a:p>
        </p:txBody>
      </p:sp>
      <p:sp>
        <p:nvSpPr>
          <p:cNvPr id="27652" name="Rectangle 8">
            <a:extLst>
              <a:ext uri="{FF2B5EF4-FFF2-40B4-BE49-F238E27FC236}">
                <a16:creationId xmlns:a16="http://schemas.microsoft.com/office/drawing/2014/main" id="{CE7A5929-8795-4A62-BB32-718C0EFEAF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4" y="2202210"/>
            <a:ext cx="7921625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indent="25241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0"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cs-CZ" sz="2800" dirty="0"/>
              <a:t>Pro srdeční sval platí: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cs-CZ" sz="2800" b="1" dirty="0"/>
              <a:t>mechanická práce</a:t>
            </a:r>
            <a:r>
              <a:rPr lang="cs-CZ" altLang="cs-CZ" sz="2800" dirty="0"/>
              <a:t>: 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cs-CZ" altLang="cs-CZ" sz="2800" dirty="0"/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cs-CZ" sz="2800" i="1" dirty="0"/>
              <a:t>W</a:t>
            </a:r>
            <a:r>
              <a:rPr lang="cs-CZ" altLang="cs-CZ" sz="2800" dirty="0"/>
              <a:t> = </a:t>
            </a:r>
            <a:r>
              <a:rPr lang="cs-CZ" altLang="cs-CZ" sz="2800" dirty="0">
                <a:sym typeface="Symbol" panose="05050102010706020507" pitchFamily="18" charset="2"/>
              </a:rPr>
              <a:t></a:t>
            </a:r>
            <a:r>
              <a:rPr lang="cs-CZ" altLang="cs-CZ" sz="2800" i="1" dirty="0"/>
              <a:t>p</a:t>
            </a:r>
            <a:r>
              <a:rPr lang="cs-CZ" altLang="cs-CZ" sz="2800" dirty="0"/>
              <a:t>(</a:t>
            </a:r>
            <a:r>
              <a:rPr lang="cs-CZ" altLang="cs-CZ" sz="2800" i="1" dirty="0"/>
              <a:t>V</a:t>
            </a:r>
            <a:r>
              <a:rPr lang="cs-CZ" altLang="cs-CZ" sz="2800" dirty="0"/>
              <a:t>)</a:t>
            </a:r>
            <a:r>
              <a:rPr lang="cs-CZ" altLang="cs-CZ" sz="2800" dirty="0" err="1"/>
              <a:t>d</a:t>
            </a:r>
            <a:r>
              <a:rPr lang="cs-CZ" altLang="cs-CZ" sz="2800" i="1" dirty="0" err="1"/>
              <a:t>V</a:t>
            </a:r>
            <a:r>
              <a:rPr lang="cs-CZ" altLang="cs-CZ" sz="2800" dirty="0"/>
              <a:t>                                ?????</a:t>
            </a:r>
            <a:endParaRPr lang="cs-CZ" altLang="cs-CZ" sz="2800" dirty="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cs-CZ" altLang="cs-CZ" sz="2800" dirty="0">
              <a:sym typeface="Symbol" panose="05050102010706020507" pitchFamily="18" charset="2"/>
            </a:endParaRPr>
          </a:p>
          <a:p>
            <a:pPr indent="0"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cs-CZ" sz="2800" dirty="0">
                <a:sym typeface="Symbol" panose="05050102010706020507" pitchFamily="18" charset="2"/>
              </a:rPr>
              <a:t>Práce se koná při vypuzení objemu krve </a:t>
            </a:r>
            <a:r>
              <a:rPr lang="cs-CZ" altLang="cs-CZ" sz="2800" dirty="0" err="1">
                <a:sym typeface="Symbol" panose="05050102010706020507" pitchFamily="18" charset="2"/>
              </a:rPr>
              <a:t>d</a:t>
            </a:r>
            <a:r>
              <a:rPr lang="cs-CZ" altLang="cs-CZ" sz="2800" i="1" dirty="0" err="1">
                <a:sym typeface="Symbol" panose="05050102010706020507" pitchFamily="18" charset="2"/>
              </a:rPr>
              <a:t>V</a:t>
            </a:r>
            <a:r>
              <a:rPr lang="cs-CZ" altLang="cs-CZ" sz="2800" dirty="0">
                <a:sym typeface="Symbol" panose="05050102010706020507" pitchFamily="18" charset="2"/>
              </a:rPr>
              <a:t> proti vnějšímu tlaku </a:t>
            </a:r>
            <a:r>
              <a:rPr lang="cs-CZ" altLang="cs-CZ" sz="2800" i="1" dirty="0">
                <a:sym typeface="Symbol" panose="05050102010706020507" pitchFamily="18" charset="2"/>
              </a:rPr>
              <a:t>p</a:t>
            </a:r>
            <a:r>
              <a:rPr lang="cs-CZ" altLang="cs-CZ" sz="2800" dirty="0">
                <a:sym typeface="Symbol" panose="05050102010706020507" pitchFamily="18" charset="2"/>
              </a:rPr>
              <a:t>. Z malé části se mění též v kinetickou energii krve.</a:t>
            </a:r>
          </a:p>
        </p:txBody>
      </p:sp>
    </p:spTree>
    <p:extLst>
      <p:ext uri="{BB962C8B-B14F-4D97-AF65-F5344CB8AC3E}">
        <p14:creationId xmlns:p14="http://schemas.microsoft.com/office/powerpoint/2010/main" val="4162174937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Zástupný symbol pro číslo snímku 5">
            <a:extLst>
              <a:ext uri="{FF2B5EF4-FFF2-40B4-BE49-F238E27FC236}">
                <a16:creationId xmlns:a16="http://schemas.microsoft.com/office/drawing/2014/main" id="{F9D6871F-384A-4A11-BB8D-54BD7DFE9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1CB0692-030D-4E3A-9EF8-FD94A10D98FE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17</a:t>
            </a:fld>
            <a:endParaRPr lang="cs-CZ" altLang="cs-CZ" sz="140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544E4F66-B2E6-4D16-B2AD-D96F983998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4000" dirty="0"/>
              <a:t>Práce srdce při jedné systole (odhad)</a:t>
            </a:r>
          </a:p>
        </p:txBody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E940ADE1-5ED8-40CF-A121-FC5670F3E5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cs-CZ" altLang="cs-CZ" sz="2800" i="1" dirty="0"/>
              <a:t>p = </a:t>
            </a:r>
            <a:r>
              <a:rPr lang="cs-CZ" altLang="cs-CZ" sz="2800" i="1" dirty="0" err="1"/>
              <a:t>konst</a:t>
            </a:r>
            <a:r>
              <a:rPr lang="cs-CZ" altLang="cs-CZ" sz="2800" i="1" dirty="0"/>
              <a:t>. </a:t>
            </a:r>
            <a:r>
              <a:rPr lang="cs-CZ" altLang="cs-CZ" sz="2800" i="1" dirty="0">
                <a:sym typeface="Symbol" panose="05050102010706020507" pitchFamily="18" charset="2"/>
              </a:rPr>
              <a:t></a:t>
            </a:r>
            <a:r>
              <a:rPr lang="cs-CZ" altLang="cs-CZ" sz="2800" i="1" dirty="0"/>
              <a:t> W = </a:t>
            </a:r>
            <a:r>
              <a:rPr lang="cs-CZ" altLang="cs-CZ" sz="2800" i="1" dirty="0" err="1"/>
              <a:t>p</a:t>
            </a:r>
            <a:r>
              <a:rPr lang="cs-CZ" altLang="cs-CZ" sz="2800" i="1" dirty="0" err="1">
                <a:latin typeface="Symbol" panose="05050102010706020507" pitchFamily="18" charset="2"/>
              </a:rPr>
              <a:t>D</a:t>
            </a:r>
            <a:r>
              <a:rPr lang="cs-CZ" altLang="cs-CZ" sz="2800" i="1" dirty="0" err="1"/>
              <a:t>V</a:t>
            </a:r>
            <a:endParaRPr lang="cs-CZ" altLang="cs-CZ" sz="2800" i="1" dirty="0"/>
          </a:p>
          <a:p>
            <a:pPr eaLnBrk="1" hangingPunct="1">
              <a:lnSpc>
                <a:spcPct val="100000"/>
              </a:lnSpc>
            </a:pPr>
            <a:r>
              <a:rPr lang="cs-CZ" altLang="cs-CZ" sz="2800" i="1" dirty="0"/>
              <a:t>			Levá komora            Pravá komora</a:t>
            </a:r>
          </a:p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cs-CZ" altLang="cs-CZ" sz="2800" i="1" dirty="0"/>
              <a:t> </a:t>
            </a:r>
            <a:r>
              <a:rPr lang="cs-CZ" altLang="cs-CZ" sz="2800" i="1" dirty="0" err="1"/>
              <a:t>p</a:t>
            </a:r>
            <a:r>
              <a:rPr lang="cs-CZ" altLang="cs-CZ" sz="2800" i="1" baseline="-25000" dirty="0" err="1"/>
              <a:t>stř</a:t>
            </a:r>
            <a:r>
              <a:rPr lang="cs-CZ" altLang="cs-CZ" sz="2800" i="1" baseline="-25000" dirty="0"/>
              <a:t>.</a:t>
            </a:r>
            <a:r>
              <a:rPr lang="cs-CZ" altLang="cs-CZ" sz="2800" i="1" dirty="0"/>
              <a:t> = 13,3 </a:t>
            </a:r>
            <a:r>
              <a:rPr lang="cs-CZ" altLang="cs-CZ" sz="2800" i="1" dirty="0" err="1"/>
              <a:t>kPa</a:t>
            </a:r>
            <a:r>
              <a:rPr lang="cs-CZ" altLang="cs-CZ" sz="2800" i="1" dirty="0"/>
              <a:t>        </a:t>
            </a:r>
            <a:r>
              <a:rPr lang="cs-CZ" altLang="cs-CZ" sz="2800" i="1" dirty="0" err="1"/>
              <a:t>p</a:t>
            </a:r>
            <a:r>
              <a:rPr lang="cs-CZ" altLang="cs-CZ" sz="2800" i="1" baseline="-25000" dirty="0" err="1"/>
              <a:t>stř</a:t>
            </a:r>
            <a:r>
              <a:rPr lang="cs-CZ" altLang="cs-CZ" sz="2800" i="1" baseline="-25000" dirty="0"/>
              <a:t>.</a:t>
            </a:r>
            <a:r>
              <a:rPr lang="cs-CZ" altLang="cs-CZ" sz="2800" i="1" dirty="0"/>
              <a:t> = 2,7 </a:t>
            </a:r>
            <a:r>
              <a:rPr lang="cs-CZ" altLang="cs-CZ" sz="2800" i="1" dirty="0" err="1"/>
              <a:t>kPa</a:t>
            </a:r>
            <a:endParaRPr lang="cs-CZ" altLang="cs-CZ" sz="2800" i="1" dirty="0"/>
          </a:p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cs-CZ" altLang="cs-CZ" sz="2800" i="1" dirty="0"/>
              <a:t> </a:t>
            </a:r>
            <a:r>
              <a:rPr lang="cs-CZ" altLang="cs-CZ" sz="2800" i="1" dirty="0">
                <a:latin typeface="Symbol" panose="05050102010706020507" pitchFamily="18" charset="2"/>
              </a:rPr>
              <a:t>D</a:t>
            </a:r>
            <a:r>
              <a:rPr lang="cs-CZ" altLang="cs-CZ" sz="2800" i="1" dirty="0"/>
              <a:t>V = 70 ml             </a:t>
            </a:r>
            <a:r>
              <a:rPr lang="cs-CZ" altLang="cs-CZ" sz="2800" i="1" dirty="0">
                <a:latin typeface="Symbol" panose="05050102010706020507" pitchFamily="18" charset="2"/>
              </a:rPr>
              <a:t>D</a:t>
            </a:r>
            <a:r>
              <a:rPr lang="cs-CZ" altLang="cs-CZ" sz="2800" i="1" dirty="0"/>
              <a:t>V  = 70 ml</a:t>
            </a:r>
            <a:endParaRPr lang="cs-CZ" altLang="cs-CZ" sz="2800" b="1" i="1" dirty="0"/>
          </a:p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cs-CZ" altLang="cs-CZ" sz="2800" b="1" i="1" dirty="0"/>
              <a:t>  W = 0,93 J               W = 0,19 J</a:t>
            </a:r>
            <a:endParaRPr lang="cs-CZ" altLang="cs-CZ" sz="2800" i="1" dirty="0"/>
          </a:p>
          <a:p>
            <a:pPr eaLnBrk="1" hangingPunct="1">
              <a:lnSpc>
                <a:spcPct val="100000"/>
              </a:lnSpc>
            </a:pPr>
            <a:r>
              <a:rPr lang="cs-CZ" altLang="cs-CZ" sz="2800" i="1" dirty="0"/>
              <a:t>Z toho </a:t>
            </a:r>
            <a:r>
              <a:rPr lang="cs-CZ" altLang="cs-CZ" sz="2800" i="1" dirty="0" err="1"/>
              <a:t>W</a:t>
            </a:r>
            <a:r>
              <a:rPr lang="cs-CZ" altLang="cs-CZ" sz="2800" i="1" baseline="-25000" dirty="0" err="1"/>
              <a:t>k</a:t>
            </a:r>
            <a:r>
              <a:rPr lang="cs-CZ" altLang="cs-CZ" sz="2800" i="1" dirty="0"/>
              <a:t>  (kinetická energie):</a:t>
            </a:r>
            <a:endParaRPr lang="cs-CZ" altLang="cs-CZ" sz="2800" b="1" i="1" dirty="0"/>
          </a:p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cs-CZ" altLang="cs-CZ" sz="2800" b="1" i="1" dirty="0"/>
              <a:t>= 0,009 J                  = 0,0018 J</a:t>
            </a:r>
            <a:endParaRPr lang="cs-CZ" altLang="cs-CZ" sz="2800" i="1" dirty="0"/>
          </a:p>
          <a:p>
            <a:pPr eaLnBrk="1" hangingPunct="1">
              <a:lnSpc>
                <a:spcPct val="100000"/>
              </a:lnSpc>
              <a:buFontTx/>
              <a:buNone/>
            </a:pPr>
            <a:r>
              <a:rPr lang="cs-CZ" altLang="cs-CZ" sz="2800" i="1" dirty="0"/>
              <a:t>(dle vzorce 1/2</a:t>
            </a:r>
            <a:r>
              <a:rPr lang="cs-CZ" altLang="cs-CZ" sz="2800" i="1" dirty="0">
                <a:latin typeface="Symbol" panose="05050102010706020507" pitchFamily="18" charset="2"/>
              </a:rPr>
              <a:t>r</a:t>
            </a:r>
            <a:r>
              <a:rPr lang="cs-CZ" altLang="cs-CZ" sz="2800" i="1" dirty="0"/>
              <a:t>v</a:t>
            </a:r>
            <a:r>
              <a:rPr lang="cs-CZ" altLang="cs-CZ" sz="2800" i="1" baseline="30000" dirty="0"/>
              <a:t>2</a:t>
            </a:r>
            <a:r>
              <a:rPr lang="cs-CZ" altLang="cs-CZ" sz="2800" i="1" dirty="0">
                <a:latin typeface="Symbol" panose="05050102010706020507" pitchFamily="18" charset="2"/>
              </a:rPr>
              <a:t>D</a:t>
            </a:r>
            <a:r>
              <a:rPr lang="cs-CZ" altLang="cs-CZ" sz="2800" i="1" dirty="0"/>
              <a:t>V, </a:t>
            </a:r>
            <a:r>
              <a:rPr lang="cs-CZ" altLang="cs-CZ" sz="2800" i="1" dirty="0">
                <a:latin typeface="Symbol" panose="05050102010706020507" pitchFamily="18" charset="2"/>
              </a:rPr>
              <a:t>r</a:t>
            </a:r>
            <a:r>
              <a:rPr lang="cs-CZ" altLang="cs-CZ" sz="2800" i="1" dirty="0"/>
              <a:t> = 1,06·10</a:t>
            </a:r>
            <a:r>
              <a:rPr lang="cs-CZ" altLang="cs-CZ" sz="2800" i="1" baseline="30000" dirty="0"/>
              <a:t>3</a:t>
            </a:r>
            <a:r>
              <a:rPr lang="cs-CZ" altLang="cs-CZ" sz="2800" i="1" dirty="0"/>
              <a:t> kg·m</a:t>
            </a:r>
            <a:r>
              <a:rPr lang="cs-CZ" altLang="cs-CZ" sz="2800" i="1" baseline="30000" dirty="0"/>
              <a:t>-3</a:t>
            </a:r>
            <a:r>
              <a:rPr lang="cs-CZ" altLang="cs-CZ" sz="2800" i="1" dirty="0"/>
              <a:t>, </a:t>
            </a:r>
          </a:p>
          <a:p>
            <a:pPr eaLnBrk="1" hangingPunct="1">
              <a:lnSpc>
                <a:spcPct val="100000"/>
              </a:lnSpc>
              <a:buFontTx/>
              <a:buNone/>
            </a:pPr>
            <a:r>
              <a:rPr lang="cs-CZ" altLang="cs-CZ" sz="2800" i="1" dirty="0" err="1"/>
              <a:t>v</a:t>
            </a:r>
            <a:r>
              <a:rPr lang="cs-CZ" altLang="cs-CZ" sz="2800" i="1" baseline="-25000" dirty="0" err="1"/>
              <a:t>stř</a:t>
            </a:r>
            <a:r>
              <a:rPr lang="cs-CZ" altLang="cs-CZ" sz="2800" i="1" baseline="-25000" dirty="0"/>
              <a:t>.</a:t>
            </a:r>
            <a:r>
              <a:rPr lang="cs-CZ" altLang="cs-CZ" sz="2800" i="1" dirty="0"/>
              <a:t> = 0,3 m·s</a:t>
            </a:r>
            <a:r>
              <a:rPr lang="cs-CZ" altLang="cs-CZ" sz="2800" i="1" baseline="30000" dirty="0"/>
              <a:t>-1</a:t>
            </a:r>
            <a:r>
              <a:rPr lang="cs-CZ" altLang="cs-CZ" sz="2800" i="1" dirty="0"/>
              <a:t>, resp. 0,22 m·s</a:t>
            </a:r>
            <a:r>
              <a:rPr lang="cs-CZ" altLang="cs-CZ" sz="2800" i="1" baseline="30000" dirty="0"/>
              <a:t>-1</a:t>
            </a:r>
            <a:r>
              <a:rPr lang="cs-CZ" altLang="cs-CZ" sz="2800" i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63706786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Nadpis 1">
            <a:extLst>
              <a:ext uri="{FF2B5EF4-FFF2-40B4-BE49-F238E27FC236}">
                <a16:creationId xmlns:a16="http://schemas.microsoft.com/office/drawing/2014/main" id="{53787C63-8B7B-454D-931C-4259F76005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Výkon srdce</a:t>
            </a:r>
          </a:p>
        </p:txBody>
      </p:sp>
      <p:sp>
        <p:nvSpPr>
          <p:cNvPr id="31747" name="Zástupný symbol pro obsah 2">
            <a:extLst>
              <a:ext uri="{FF2B5EF4-FFF2-40B4-BE49-F238E27FC236}">
                <a16:creationId xmlns:a16="http://schemas.microsoft.com/office/drawing/2014/main" id="{97F234E9-C42F-499C-B398-DAB6BFE9C41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18800" y="1872000"/>
            <a:ext cx="10753200" cy="396000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cs-CZ" altLang="cs-CZ" b="1" dirty="0"/>
              <a:t>Mechanický výkon srdce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dirty="0"/>
              <a:t>(pro tepovou frekvenci 70 min</a:t>
            </a:r>
            <a:r>
              <a:rPr lang="cs-CZ" altLang="cs-CZ" baseline="30000" dirty="0"/>
              <a:t>-1</a:t>
            </a:r>
            <a:r>
              <a:rPr lang="cs-CZ" altLang="cs-CZ" dirty="0"/>
              <a:t>) ........ 1,3 W</a:t>
            </a:r>
          </a:p>
          <a:p>
            <a:pPr eaLnBrk="1" hangingPunct="1">
              <a:spcBef>
                <a:spcPct val="0"/>
              </a:spcBef>
            </a:pPr>
            <a:r>
              <a:rPr lang="cs-CZ" altLang="cs-CZ" b="1" dirty="0"/>
              <a:t>Celkový výkon srdce – ekvivalent příkonu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dirty="0"/>
              <a:t>(za klidových podmínek) ......................13 W</a:t>
            </a:r>
          </a:p>
          <a:p>
            <a:pPr eaLnBrk="1" hangingPunct="1">
              <a:spcBef>
                <a:spcPct val="0"/>
              </a:spcBef>
            </a:pPr>
            <a:r>
              <a:rPr lang="cs-CZ" altLang="cs-CZ" b="1" dirty="0"/>
              <a:t>Celkový výkon lidského organismu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dirty="0"/>
              <a:t>(v klidu) ...............................................115 W</a:t>
            </a:r>
          </a:p>
          <a:p>
            <a:pPr eaLnBrk="1" hangingPunct="1">
              <a:spcBef>
                <a:spcPct val="0"/>
              </a:spcBef>
            </a:pPr>
            <a:endParaRPr lang="cs-CZ" altLang="cs-CZ" dirty="0">
              <a:solidFill>
                <a:schemeClr val="tx2"/>
              </a:solidFill>
            </a:endParaRPr>
          </a:p>
          <a:p>
            <a:endParaRPr lang="cs-CZ" altLang="cs-CZ" dirty="0"/>
          </a:p>
        </p:txBody>
      </p:sp>
      <p:sp>
        <p:nvSpPr>
          <p:cNvPr id="31748" name="Zástupný symbol pro číslo snímku 3">
            <a:extLst>
              <a:ext uri="{FF2B5EF4-FFF2-40B4-BE49-F238E27FC236}">
                <a16:creationId xmlns:a16="http://schemas.microsoft.com/office/drawing/2014/main" id="{B8F65DEC-68FB-4E3D-8FB6-9F0F9A6AC72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F47DD7F-744F-4E67-B84D-3FBD3894CC93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18</a:t>
            </a:fld>
            <a:endParaRPr lang="cs-CZ" altLang="cs-CZ" sz="1400"/>
          </a:p>
        </p:txBody>
      </p:sp>
    </p:spTree>
    <p:extLst>
      <p:ext uri="{BB962C8B-B14F-4D97-AF65-F5344CB8AC3E}">
        <p14:creationId xmlns:p14="http://schemas.microsoft.com/office/powerpoint/2010/main" val="138435931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Zástupný symbol pro číslo snímku 5">
            <a:extLst>
              <a:ext uri="{FF2B5EF4-FFF2-40B4-BE49-F238E27FC236}">
                <a16:creationId xmlns:a16="http://schemas.microsoft.com/office/drawing/2014/main" id="{D855D72F-96F4-476F-9994-10F806828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3F1A822-41BE-43D5-91A3-8B6409FD230B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19</a:t>
            </a:fld>
            <a:endParaRPr lang="cs-CZ" altLang="cs-CZ" sz="1400"/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AB0008B6-37E8-4D66-89C8-9124A78AF3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55784"/>
            <a:ext cx="8229600" cy="627085"/>
          </a:xfrm>
        </p:spPr>
        <p:txBody>
          <a:bodyPr/>
          <a:lstStyle/>
          <a:p>
            <a:pPr eaLnBrk="1" hangingPunct="1"/>
            <a:r>
              <a:rPr lang="cs-CZ" altLang="cs-CZ" sz="4000" dirty="0">
                <a:solidFill>
                  <a:srgbClr val="0000DC"/>
                </a:solidFill>
              </a:rPr>
              <a:t>Práce a účinnost srdečního svalu</a:t>
            </a:r>
          </a:p>
        </p:txBody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BED0AF5D-6A11-4AE1-9B79-CF3B8986D2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cs-CZ" altLang="cs-CZ" dirty="0"/>
              <a:t>Energie potřebná k udržování tonu srdečního svalu:</a:t>
            </a:r>
          </a:p>
          <a:p>
            <a:pPr algn="ctr" eaLnBrk="1" hangingPunct="1">
              <a:lnSpc>
                <a:spcPct val="150000"/>
              </a:lnSpc>
              <a:buFontTx/>
              <a:buNone/>
            </a:pPr>
            <a:r>
              <a:rPr lang="cs-CZ" altLang="cs-CZ" dirty="0" err="1">
                <a:latin typeface="Symbol" panose="05050102010706020507" pitchFamily="18" charset="2"/>
              </a:rPr>
              <a:t>a</a:t>
            </a:r>
            <a:r>
              <a:rPr lang="cs-CZ" altLang="cs-CZ" dirty="0" err="1">
                <a:sym typeface="Symbol" panose="05050102010706020507" pitchFamily="18" charset="2"/>
              </a:rPr>
              <a:t></a:t>
            </a:r>
            <a:r>
              <a:rPr lang="cs-CZ" altLang="cs-CZ" i="1" dirty="0" err="1"/>
              <a:t>Tdt</a:t>
            </a:r>
            <a:endParaRPr lang="cs-CZ" altLang="cs-CZ" i="1" dirty="0"/>
          </a:p>
          <a:p>
            <a:pPr eaLnBrk="1" hangingPunct="1">
              <a:lnSpc>
                <a:spcPct val="150000"/>
              </a:lnSpc>
            </a:pPr>
            <a:r>
              <a:rPr lang="cs-CZ" altLang="cs-CZ" i="1" dirty="0"/>
              <a:t>T</a:t>
            </a:r>
            <a:r>
              <a:rPr lang="cs-CZ" altLang="cs-CZ" dirty="0"/>
              <a:t> – mechanické napětí srdeční stěny (tonus) [N·m</a:t>
            </a:r>
            <a:r>
              <a:rPr lang="cs-CZ" altLang="cs-CZ" baseline="30000" dirty="0"/>
              <a:t>-1</a:t>
            </a:r>
            <a:r>
              <a:rPr lang="cs-CZ" altLang="cs-CZ" dirty="0"/>
              <a:t>], </a:t>
            </a:r>
            <a:r>
              <a:rPr lang="cs-CZ" altLang="cs-CZ" i="1" dirty="0"/>
              <a:t>t</a:t>
            </a:r>
            <a:r>
              <a:rPr lang="cs-CZ" altLang="cs-CZ" dirty="0"/>
              <a:t> - čas</a:t>
            </a:r>
          </a:p>
          <a:p>
            <a:pPr eaLnBrk="1" hangingPunct="1">
              <a:lnSpc>
                <a:spcPct val="150000"/>
              </a:lnSpc>
            </a:pPr>
            <a:r>
              <a:rPr lang="cs-CZ" altLang="cs-CZ" dirty="0"/>
              <a:t>Celková potřebná energie: </a:t>
            </a:r>
          </a:p>
          <a:p>
            <a:pPr algn="ctr" eaLnBrk="1" hangingPunct="1">
              <a:lnSpc>
                <a:spcPct val="150000"/>
              </a:lnSpc>
              <a:buFontTx/>
              <a:buNone/>
            </a:pPr>
            <a:r>
              <a:rPr lang="cs-CZ" altLang="cs-CZ" i="1" dirty="0" err="1"/>
              <a:t>E</a:t>
            </a:r>
            <a:r>
              <a:rPr lang="cs-CZ" altLang="cs-CZ" i="1" baseline="-25000" dirty="0" err="1"/>
              <a:t>c</a:t>
            </a:r>
            <a:r>
              <a:rPr lang="cs-CZ" altLang="cs-CZ" dirty="0"/>
              <a:t> = </a:t>
            </a:r>
            <a:r>
              <a:rPr lang="cs-CZ" altLang="cs-CZ" dirty="0">
                <a:sym typeface="Symbol" panose="05050102010706020507" pitchFamily="18" charset="2"/>
              </a:rPr>
              <a:t></a:t>
            </a:r>
            <a:r>
              <a:rPr lang="cs-CZ" altLang="cs-CZ" i="1" dirty="0" err="1"/>
              <a:t>pdV</a:t>
            </a:r>
            <a:r>
              <a:rPr lang="cs-CZ" altLang="cs-CZ" dirty="0"/>
              <a:t>  +  </a:t>
            </a:r>
            <a:r>
              <a:rPr lang="cs-CZ" altLang="cs-CZ" dirty="0" err="1">
                <a:latin typeface="Symbol" panose="05050102010706020507" pitchFamily="18" charset="2"/>
              </a:rPr>
              <a:t>a</a:t>
            </a:r>
            <a:r>
              <a:rPr lang="cs-CZ" altLang="cs-CZ" dirty="0" err="1">
                <a:sym typeface="Symbol" panose="05050102010706020507" pitchFamily="18" charset="2"/>
              </a:rPr>
              <a:t></a:t>
            </a:r>
            <a:r>
              <a:rPr lang="cs-CZ" altLang="cs-CZ" i="1" dirty="0" err="1"/>
              <a:t>Tdt</a:t>
            </a:r>
            <a:endParaRPr lang="cs-CZ" altLang="cs-CZ" i="1" dirty="0"/>
          </a:p>
          <a:p>
            <a:pPr eaLnBrk="1" hangingPunct="1">
              <a:lnSpc>
                <a:spcPct val="150000"/>
              </a:lnSpc>
            </a:pPr>
            <a:r>
              <a:rPr lang="cs-CZ" altLang="cs-CZ" dirty="0">
                <a:solidFill>
                  <a:srgbClr val="FF0000"/>
                </a:solidFill>
              </a:rPr>
              <a:t>Mechanická účinnost: </a:t>
            </a:r>
            <a:r>
              <a:rPr lang="cs-CZ" altLang="cs-CZ" i="1" dirty="0">
                <a:solidFill>
                  <a:srgbClr val="FF0000"/>
                </a:solidFill>
              </a:rPr>
              <a:t>W</a:t>
            </a:r>
            <a:r>
              <a:rPr lang="cs-CZ" altLang="cs-CZ" dirty="0">
                <a:solidFill>
                  <a:srgbClr val="FF0000"/>
                </a:solidFill>
              </a:rPr>
              <a:t>/</a:t>
            </a:r>
            <a:r>
              <a:rPr lang="cs-CZ" altLang="cs-CZ" i="1" dirty="0" err="1">
                <a:solidFill>
                  <a:srgbClr val="FF0000"/>
                </a:solidFill>
              </a:rPr>
              <a:t>E</a:t>
            </a:r>
            <a:r>
              <a:rPr lang="cs-CZ" altLang="cs-CZ" i="1" baseline="-25000" dirty="0" err="1">
                <a:solidFill>
                  <a:srgbClr val="FF0000"/>
                </a:solidFill>
              </a:rPr>
              <a:t>c</a:t>
            </a:r>
            <a:r>
              <a:rPr lang="en-GB" altLang="cs-CZ" baseline="-25000" dirty="0">
                <a:solidFill>
                  <a:srgbClr val="FF0000"/>
                </a:solidFill>
              </a:rPr>
              <a:t> </a:t>
            </a:r>
            <a:r>
              <a:rPr lang="cs-CZ" altLang="cs-CZ" dirty="0">
                <a:solidFill>
                  <a:srgbClr val="FF0000"/>
                </a:solidFill>
              </a:rPr>
              <a:t>(max. 10 %)</a:t>
            </a:r>
          </a:p>
        </p:txBody>
      </p:sp>
    </p:spTree>
    <p:extLst>
      <p:ext uri="{BB962C8B-B14F-4D97-AF65-F5344CB8AC3E}">
        <p14:creationId xmlns:p14="http://schemas.microsoft.com/office/powerpoint/2010/main" val="438237886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Zástupný symbol pro číslo snímku 5">
            <a:extLst>
              <a:ext uri="{FF2B5EF4-FFF2-40B4-BE49-F238E27FC236}">
                <a16:creationId xmlns:a16="http://schemas.microsoft.com/office/drawing/2014/main" id="{A2F52BFF-9619-429B-8B60-EFE82C38E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565512B-0870-496D-BB62-8411269A817F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cs-CZ" altLang="cs-CZ" sz="14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2869469E-AF32-488B-BCB7-ACEE52011D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dirty="0">
                <a:solidFill>
                  <a:srgbClr val="0000DC"/>
                </a:solidFill>
              </a:rPr>
              <a:t>Obsah přednášky</a:t>
            </a:r>
            <a:endParaRPr lang="en-GB" altLang="cs-CZ" dirty="0">
              <a:solidFill>
                <a:srgbClr val="0000DC"/>
              </a:solidFill>
            </a:endParaRPr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50847B25-AF35-4399-8353-ED62B277C8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altLang="cs-CZ" sz="2800" dirty="0"/>
              <a:t>Mechanické vlastnosti cév</a:t>
            </a:r>
          </a:p>
          <a:p>
            <a:pPr eaLnBrk="1" hangingPunct="1"/>
            <a:r>
              <a:rPr lang="cs-CZ" altLang="cs-CZ" sz="2800" dirty="0" err="1"/>
              <a:t>Reynoldsovo</a:t>
            </a:r>
            <a:r>
              <a:rPr lang="cs-CZ" altLang="cs-CZ" sz="2800" dirty="0"/>
              <a:t> číslo</a:t>
            </a:r>
          </a:p>
          <a:p>
            <a:pPr eaLnBrk="1" hangingPunct="1"/>
            <a:r>
              <a:rPr lang="cs-CZ" altLang="cs-CZ" sz="2800" dirty="0"/>
              <a:t>Proudění krve v cévách</a:t>
            </a:r>
          </a:p>
          <a:p>
            <a:pPr eaLnBrk="1" hangingPunct="1"/>
            <a:r>
              <a:rPr lang="cs-CZ" altLang="cs-CZ" sz="2800" dirty="0"/>
              <a:t>Periferní odpor krevního řečiště</a:t>
            </a:r>
          </a:p>
          <a:p>
            <a:pPr eaLnBrk="1" hangingPunct="1"/>
            <a:r>
              <a:rPr lang="cs-CZ" altLang="cs-CZ" sz="2800" dirty="0"/>
              <a:t>Mechanická práce a výkon srdce</a:t>
            </a:r>
          </a:p>
          <a:p>
            <a:pPr eaLnBrk="1" hangingPunct="1"/>
            <a:r>
              <a:rPr lang="cs-CZ" altLang="cs-CZ" sz="2800" dirty="0"/>
              <a:t>Kapilární ultrafiltrace</a:t>
            </a:r>
          </a:p>
          <a:p>
            <a:pPr eaLnBrk="1" hangingPunct="1"/>
            <a:r>
              <a:rPr lang="cs-CZ" altLang="cs-CZ" sz="2800" dirty="0"/>
              <a:t>Ledviny: práce ledvin a glomerulární ultrafiltrace</a:t>
            </a:r>
          </a:p>
          <a:p>
            <a:pPr eaLnBrk="1" hangingPunct="1"/>
            <a:r>
              <a:rPr lang="cs-CZ" altLang="cs-CZ" sz="2800" dirty="0"/>
              <a:t>Měření tlaku krve</a:t>
            </a:r>
          </a:p>
        </p:txBody>
      </p:sp>
    </p:spTree>
    <p:extLst>
      <p:ext uri="{BB962C8B-B14F-4D97-AF65-F5344CB8AC3E}">
        <p14:creationId xmlns:p14="http://schemas.microsoft.com/office/powerpoint/2010/main" val="1288222015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Zástupný symbol pro číslo snímku 5">
            <a:extLst>
              <a:ext uri="{FF2B5EF4-FFF2-40B4-BE49-F238E27FC236}">
                <a16:creationId xmlns:a16="http://schemas.microsoft.com/office/drawing/2014/main" id="{FC4BC24C-B672-4030-BF03-2126365C9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921CA9F-ED6B-4A1D-A74A-9CC1854B5674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20</a:t>
            </a:fld>
            <a:endParaRPr lang="cs-CZ" altLang="cs-CZ" sz="1400"/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7389739B-DF44-463B-9D24-44E61947CF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cs-CZ" altLang="cs-CZ" sz="4000" dirty="0"/>
              <a:t>Kapilární ultrafiltrace</a:t>
            </a:r>
            <a:endParaRPr lang="en-GB" altLang="cs-CZ" sz="4000" dirty="0"/>
          </a:p>
        </p:txBody>
      </p:sp>
      <p:graphicFrame>
        <p:nvGraphicFramePr>
          <p:cNvPr id="237613" name="Group 45">
            <a:extLst>
              <a:ext uri="{FF2B5EF4-FFF2-40B4-BE49-F238E27FC236}">
                <a16:creationId xmlns:a16="http://schemas.microsoft.com/office/drawing/2014/main" id="{47BC71E0-9367-416D-A390-FBCFCD0D5F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3059213"/>
              </p:ext>
            </p:extLst>
          </p:nvPr>
        </p:nvGraphicFramePr>
        <p:xfrm>
          <a:off x="1992313" y="1628776"/>
          <a:ext cx="8424862" cy="3991718"/>
        </p:xfrm>
        <a:graphic>
          <a:graphicData uri="http://schemas.openxmlformats.org/drawingml/2006/table">
            <a:tbl>
              <a:tblPr/>
              <a:tblGrid>
                <a:gridCol w="30083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90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74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6247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17996" marB="17996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tlak [</a:t>
                      </a:r>
                      <a:r>
                        <a:rPr kumimoji="0" lang="cs-CZ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kPa</a:t>
                      </a: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]</a:t>
                      </a:r>
                      <a:endParaRPr kumimoji="0" lang="cs-CZ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17996" marB="1799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467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17996" marB="17996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Arteriální  konec</a:t>
                      </a:r>
                      <a:endParaRPr kumimoji="0" lang="cs-CZ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17996" marB="1799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524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Žilní konec</a:t>
                      </a:r>
                    </a:p>
                  </a:txBody>
                  <a:tcPr marL="36000" marR="36000" marT="17996" marB="17996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9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hydrostat. tlak</a:t>
                      </a:r>
                    </a:p>
                  </a:txBody>
                  <a:tcPr marL="36000" marR="36000" marT="17996" marB="17996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4,7</a:t>
                      </a:r>
                      <a:endParaRPr kumimoji="0" lang="cs-CZ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17996" marB="1799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2,3</a:t>
                      </a:r>
                      <a:endParaRPr kumimoji="0" lang="cs-CZ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17996" marB="1799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94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onkotický tlak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36000" marR="36000" marT="17996" marB="17996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-3,5</a:t>
                      </a:r>
                      <a:endParaRPr kumimoji="0" lang="cs-CZ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17996" marB="1799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-3,5</a:t>
                      </a:r>
                      <a:endParaRPr kumimoji="0" lang="cs-CZ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17996" marB="1799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161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Filtrační tlak</a:t>
                      </a:r>
                      <a:endParaRPr kumimoji="0" lang="cs-CZ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17996" marB="17996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1,2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Filtrát vstupuje do intersticia</a:t>
                      </a:r>
                      <a:endParaRPr kumimoji="0" lang="cs-CZ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17996" marB="1799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-1,2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Filtrát opouští </a:t>
                      </a:r>
                      <a:r>
                        <a:rPr kumimoji="0" lang="cs-CZ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intersticium</a:t>
                      </a:r>
                      <a:endParaRPr kumimoji="0" lang="cs-CZ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17996" marB="17996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8294714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Zástupný symbol pro číslo snímku 5">
            <a:extLst>
              <a:ext uri="{FF2B5EF4-FFF2-40B4-BE49-F238E27FC236}">
                <a16:creationId xmlns:a16="http://schemas.microsoft.com/office/drawing/2014/main" id="{EC30A7B8-9243-467E-8A34-8F500B9D4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6647EB9-6092-42A2-9E2A-82AD5706B5BA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21</a:t>
            </a:fld>
            <a:endParaRPr lang="cs-CZ" altLang="cs-CZ" sz="1400"/>
          </a:p>
        </p:txBody>
      </p:sp>
      <p:sp>
        <p:nvSpPr>
          <p:cNvPr id="36867" name="Rectangle 5">
            <a:extLst>
              <a:ext uri="{FF2B5EF4-FFF2-40B4-BE49-F238E27FC236}">
                <a16:creationId xmlns:a16="http://schemas.microsoft.com/office/drawing/2014/main" id="{45BC5941-A1BE-4228-99C1-B545B0DA41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4000" dirty="0"/>
              <a:t>Filtrační pochody v kapilární kličce</a:t>
            </a:r>
          </a:p>
        </p:txBody>
      </p:sp>
      <p:pic>
        <p:nvPicPr>
          <p:cNvPr id="36868" name="Picture 4" descr="6-7">
            <a:extLst>
              <a:ext uri="{FF2B5EF4-FFF2-40B4-BE49-F238E27FC236}">
                <a16:creationId xmlns:a16="http://schemas.microsoft.com/office/drawing/2014/main" id="{26A0A310-18E2-4A4D-96CC-BA24FB397AC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71950" y="1600201"/>
            <a:ext cx="3848100" cy="4525963"/>
          </a:xfrm>
          <a:noFill/>
        </p:spPr>
      </p:pic>
      <p:sp>
        <p:nvSpPr>
          <p:cNvPr id="36869" name="Text Box 7">
            <a:extLst>
              <a:ext uri="{FF2B5EF4-FFF2-40B4-BE49-F238E27FC236}">
                <a16:creationId xmlns:a16="http://schemas.microsoft.com/office/drawing/2014/main" id="{26247D32-053F-47E3-8116-23E061998F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9288" y="1844676"/>
            <a:ext cx="18732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000" dirty="0"/>
              <a:t>Onkotický tlak = 3,5 </a:t>
            </a:r>
            <a:r>
              <a:rPr lang="cs-CZ" altLang="cs-CZ" sz="2000" dirty="0" err="1"/>
              <a:t>kPa</a:t>
            </a:r>
            <a:endParaRPr lang="cs-CZ" altLang="cs-CZ" sz="2000" dirty="0"/>
          </a:p>
        </p:txBody>
      </p:sp>
      <p:sp>
        <p:nvSpPr>
          <p:cNvPr id="36870" name="Text Box 8">
            <a:extLst>
              <a:ext uri="{FF2B5EF4-FFF2-40B4-BE49-F238E27FC236}">
                <a16:creationId xmlns:a16="http://schemas.microsoft.com/office/drawing/2014/main" id="{E747DD85-B9BD-4FE6-9701-67BCEC7413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72489" y="1628776"/>
            <a:ext cx="1944687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000" dirty="0"/>
              <a:t>Hydrostatický tlak: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000" dirty="0"/>
              <a:t>= 4,7 </a:t>
            </a:r>
            <a:r>
              <a:rPr lang="cs-CZ" altLang="cs-CZ" sz="2000" dirty="0" err="1"/>
              <a:t>kPa</a:t>
            </a:r>
            <a:endParaRPr lang="cs-CZ" altLang="cs-CZ" sz="2000" dirty="0"/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000" dirty="0"/>
              <a:t>= 2,3 </a:t>
            </a:r>
            <a:r>
              <a:rPr lang="cs-CZ" altLang="cs-CZ" sz="2000" dirty="0" err="1"/>
              <a:t>kPa</a:t>
            </a:r>
            <a:endParaRPr lang="cs-CZ" altLang="cs-CZ" sz="2000" dirty="0"/>
          </a:p>
        </p:txBody>
      </p:sp>
      <p:sp>
        <p:nvSpPr>
          <p:cNvPr id="36871" name="Line 9">
            <a:extLst>
              <a:ext uri="{FF2B5EF4-FFF2-40B4-BE49-F238E27FC236}">
                <a16:creationId xmlns:a16="http://schemas.microsoft.com/office/drawing/2014/main" id="{B2204C57-B9A4-41FA-9212-571E47B5BDF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656139" y="2565401"/>
            <a:ext cx="3887787" cy="1008063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en-GB" sz="2000"/>
          </a:p>
        </p:txBody>
      </p:sp>
      <p:sp>
        <p:nvSpPr>
          <p:cNvPr id="36872" name="Line 10">
            <a:extLst>
              <a:ext uri="{FF2B5EF4-FFF2-40B4-BE49-F238E27FC236}">
                <a16:creationId xmlns:a16="http://schemas.microsoft.com/office/drawing/2014/main" id="{3CCAEF7F-4DBD-4BAC-9E3C-569491839C7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751764" y="3068638"/>
            <a:ext cx="720725" cy="144462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en-GB" sz="2000"/>
          </a:p>
        </p:txBody>
      </p:sp>
    </p:spTree>
    <p:extLst>
      <p:ext uri="{BB962C8B-B14F-4D97-AF65-F5344CB8AC3E}">
        <p14:creationId xmlns:p14="http://schemas.microsoft.com/office/powerpoint/2010/main" val="2972010812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Zástupný symbol pro číslo snímku 5">
            <a:extLst>
              <a:ext uri="{FF2B5EF4-FFF2-40B4-BE49-F238E27FC236}">
                <a16:creationId xmlns:a16="http://schemas.microsoft.com/office/drawing/2014/main" id="{3B5FED69-79F4-4603-B941-8EC2CEEB4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FEB10B7-1EF9-4A41-9B64-D5CD675A6D27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22</a:t>
            </a:fld>
            <a:endParaRPr lang="cs-CZ" altLang="cs-CZ" sz="1400"/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5548E365-886B-4E96-AD94-3689DACAB3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74639"/>
            <a:ext cx="8229600" cy="706437"/>
          </a:xfrm>
        </p:spPr>
        <p:txBody>
          <a:bodyPr/>
          <a:lstStyle/>
          <a:p>
            <a:pPr eaLnBrk="1" hangingPunct="1"/>
            <a:r>
              <a:rPr lang="cs-CZ" altLang="cs-CZ" sz="4000" dirty="0"/>
              <a:t>!!!!!!!!!!!!!</a:t>
            </a:r>
          </a:p>
        </p:txBody>
      </p:sp>
      <p:pic>
        <p:nvPicPr>
          <p:cNvPr id="38916" name="Picture 5" descr="Group of starving children.  Where&amp;apos;s your god now?">
            <a:extLst>
              <a:ext uri="{FF2B5EF4-FFF2-40B4-BE49-F238E27FC236}">
                <a16:creationId xmlns:a16="http://schemas.microsoft.com/office/drawing/2014/main" id="{1C754069-8907-4FB9-9874-068476D3F4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5997" y="981076"/>
            <a:ext cx="4351337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7" name="Text Box 6">
            <a:extLst>
              <a:ext uri="{FF2B5EF4-FFF2-40B4-BE49-F238E27FC236}">
                <a16:creationId xmlns:a16="http://schemas.microsoft.com/office/drawing/2014/main" id="{27A9D718-3B34-41F8-89D8-D41A7DF2B9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5187" y="5949951"/>
            <a:ext cx="8501281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000" dirty="0"/>
              <a:t>Otoky vznikají v důsledku nízké hladiny bílkovin v krevní plazmě</a:t>
            </a:r>
            <a:r>
              <a:rPr lang="en-GB" altLang="cs-CZ" sz="2000" dirty="0"/>
              <a:t>,</a:t>
            </a:r>
            <a:r>
              <a:rPr lang="cs-CZ" altLang="cs-CZ" sz="2000" dirty="0"/>
              <a:t> která způsobuje nízký onkotický tlak a tím zvyšuje filtrační tlak</a:t>
            </a:r>
            <a:r>
              <a:rPr lang="en-GB" altLang="cs-CZ" sz="2000" dirty="0"/>
              <a:t>.</a:t>
            </a:r>
            <a:endParaRPr lang="cs-CZ" altLang="cs-CZ" sz="2000" dirty="0"/>
          </a:p>
        </p:txBody>
      </p:sp>
    </p:spTree>
    <p:extLst>
      <p:ext uri="{BB962C8B-B14F-4D97-AF65-F5344CB8AC3E}">
        <p14:creationId xmlns:p14="http://schemas.microsoft.com/office/powerpoint/2010/main" val="1313440257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Zástupný symbol pro číslo snímku 5">
            <a:extLst>
              <a:ext uri="{FF2B5EF4-FFF2-40B4-BE49-F238E27FC236}">
                <a16:creationId xmlns:a16="http://schemas.microsoft.com/office/drawing/2014/main" id="{0584724A-37F4-4343-998F-4B9419C69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20D3DFA-50AF-48E7-86EE-33FCA89A33B1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23</a:t>
            </a:fld>
            <a:endParaRPr lang="cs-CZ" altLang="cs-CZ" sz="1400"/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DE880C74-65F6-4B30-87BD-41180CE997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4000" dirty="0"/>
              <a:t>Práce ledvin a glomerulární ultrafiltrace</a:t>
            </a:r>
          </a:p>
        </p:txBody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559FDDCF-10E9-442E-ADFE-7B344D6E98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39614" y="1600200"/>
            <a:ext cx="9154510" cy="49974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altLang="cs-CZ" sz="2400" dirty="0"/>
              <a:t>Osmotická práce potřebná pro přenesení látky z prostředí o koncentraci C</a:t>
            </a:r>
            <a:r>
              <a:rPr lang="cs-CZ" altLang="cs-CZ" sz="2400" baseline="-25000" dirty="0"/>
              <a:t>2</a:t>
            </a:r>
            <a:r>
              <a:rPr lang="cs-CZ" altLang="cs-CZ" sz="2400" dirty="0"/>
              <a:t> do prostředí o koncentraci C</a:t>
            </a:r>
            <a:r>
              <a:rPr lang="cs-CZ" altLang="cs-CZ" sz="2400" baseline="-25000" dirty="0"/>
              <a:t>1</a:t>
            </a:r>
            <a:r>
              <a:rPr lang="cs-CZ" altLang="cs-CZ" sz="2400" dirty="0"/>
              <a:t>. Jedná se o přenos tělu potřebných látek z primární moči zpět do krve.</a:t>
            </a:r>
          </a:p>
          <a:p>
            <a:pPr eaLnBrk="1" hangingPunct="1">
              <a:lnSpc>
                <a:spcPct val="90000"/>
              </a:lnSpc>
            </a:pPr>
            <a:endParaRPr lang="cs-CZ" altLang="cs-CZ" sz="2400" dirty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cs-CZ" altLang="cs-CZ" sz="2400" dirty="0"/>
              <a:t>W = 2,3 nRTlogC</a:t>
            </a:r>
            <a:r>
              <a:rPr lang="cs-CZ" altLang="cs-CZ" sz="2400" baseline="-25000" dirty="0"/>
              <a:t>1</a:t>
            </a:r>
            <a:r>
              <a:rPr lang="cs-CZ" altLang="cs-CZ" sz="2400" dirty="0"/>
              <a:t>/C</a:t>
            </a:r>
            <a:r>
              <a:rPr lang="cs-CZ" altLang="cs-CZ" sz="2400" baseline="-25000" dirty="0"/>
              <a:t>2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cs-CZ" altLang="cs-CZ" sz="2400" baseline="-25000" dirty="0"/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cs-CZ" altLang="cs-CZ" sz="2400" baseline="-25000" dirty="0"/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cs-CZ" altLang="cs-CZ" sz="2400" baseline="-25000" dirty="0"/>
          </a:p>
          <a:p>
            <a:pPr eaLnBrk="1" hangingPunct="1">
              <a:lnSpc>
                <a:spcPct val="90000"/>
              </a:lnSpc>
            </a:pPr>
            <a:r>
              <a:rPr lang="cs-CZ" altLang="cs-CZ" sz="2400" b="1" dirty="0"/>
              <a:t>Glomerulární ultrafiltrace: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400" dirty="0"/>
              <a:t>Hydrostatický tlak v glomerulárních kapilárách je asi 6,6 </a:t>
            </a:r>
            <a:r>
              <a:rPr lang="cs-CZ" altLang="cs-CZ" sz="2400" dirty="0" err="1"/>
              <a:t>kPa</a:t>
            </a:r>
            <a:r>
              <a:rPr lang="cs-CZ" altLang="cs-CZ" sz="2400" dirty="0"/>
              <a:t> (50 mm </a:t>
            </a:r>
            <a:r>
              <a:rPr lang="cs-CZ" altLang="cs-CZ" sz="2400" dirty="0" err="1"/>
              <a:t>Hg</a:t>
            </a:r>
            <a:r>
              <a:rPr lang="cs-CZ" altLang="cs-CZ" sz="2400" dirty="0"/>
              <a:t>). Proti tomuto tlaku působí hydrostatický tlak v </a:t>
            </a:r>
            <a:r>
              <a:rPr lang="cs-CZ" altLang="cs-CZ" sz="2400" dirty="0" err="1"/>
              <a:t>Bowmanově</a:t>
            </a:r>
            <a:r>
              <a:rPr lang="cs-CZ" altLang="cs-CZ" sz="2400" dirty="0"/>
              <a:t> pouzdře - 1,3 </a:t>
            </a:r>
            <a:r>
              <a:rPr lang="cs-CZ" altLang="cs-CZ" sz="2400" dirty="0" err="1"/>
              <a:t>kPa</a:t>
            </a:r>
            <a:r>
              <a:rPr lang="cs-CZ" altLang="cs-CZ" sz="2400" dirty="0"/>
              <a:t> (10 mm </a:t>
            </a:r>
            <a:r>
              <a:rPr lang="cs-CZ" altLang="cs-CZ" sz="2400" dirty="0" err="1"/>
              <a:t>Hg</a:t>
            </a:r>
            <a:r>
              <a:rPr lang="cs-CZ" altLang="cs-CZ" sz="2400" dirty="0"/>
              <a:t>) a onkotický tlak plasmatických bílkovin - 3,3 </a:t>
            </a:r>
            <a:r>
              <a:rPr lang="cs-CZ" altLang="cs-CZ" sz="2400" dirty="0" err="1"/>
              <a:t>kPa</a:t>
            </a:r>
            <a:r>
              <a:rPr lang="cs-CZ" altLang="cs-CZ" sz="2400" dirty="0"/>
              <a:t> (25 mm </a:t>
            </a:r>
            <a:r>
              <a:rPr lang="cs-CZ" altLang="cs-CZ" sz="2400" dirty="0" err="1"/>
              <a:t>Hg</a:t>
            </a:r>
            <a:r>
              <a:rPr lang="cs-CZ" altLang="cs-CZ" sz="2400" dirty="0"/>
              <a:t>), takže výsledný filtrační tlak v glomerulu je za normálních okolností </a:t>
            </a:r>
            <a:r>
              <a:rPr lang="cs-CZ" altLang="cs-CZ" sz="2400" dirty="0">
                <a:solidFill>
                  <a:srgbClr val="F01928"/>
                </a:solidFill>
              </a:rPr>
              <a:t>2 </a:t>
            </a:r>
            <a:r>
              <a:rPr lang="cs-CZ" altLang="cs-CZ" sz="2400" dirty="0" err="1">
                <a:solidFill>
                  <a:srgbClr val="F01928"/>
                </a:solidFill>
              </a:rPr>
              <a:t>kPa</a:t>
            </a:r>
            <a:r>
              <a:rPr lang="cs-CZ" altLang="cs-CZ" sz="2400" dirty="0">
                <a:solidFill>
                  <a:srgbClr val="F01928"/>
                </a:solidFill>
              </a:rPr>
              <a:t> (15 mm </a:t>
            </a:r>
            <a:r>
              <a:rPr lang="cs-CZ" altLang="cs-CZ" sz="2400" dirty="0" err="1">
                <a:solidFill>
                  <a:srgbClr val="F01928"/>
                </a:solidFill>
              </a:rPr>
              <a:t>Hg</a:t>
            </a:r>
            <a:r>
              <a:rPr lang="cs-CZ" altLang="cs-CZ" sz="2400" dirty="0">
                <a:solidFill>
                  <a:srgbClr val="F01928"/>
                </a:solidFill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799054055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Zástupný symbol pro číslo snímku 5">
            <a:extLst>
              <a:ext uri="{FF2B5EF4-FFF2-40B4-BE49-F238E27FC236}">
                <a16:creationId xmlns:a16="http://schemas.microsoft.com/office/drawing/2014/main" id="{9C3FE694-676E-4430-85A3-AFA51FF91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3E605F7-68F1-4A7B-BC44-BFD54EF25129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24</a:t>
            </a:fld>
            <a:endParaRPr lang="cs-CZ" altLang="cs-CZ" sz="1400"/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1974FAFB-BBDB-47F8-8BAA-E1220AA6FE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9400" y="226649"/>
            <a:ext cx="10753200" cy="451576"/>
          </a:xfrm>
        </p:spPr>
        <p:txBody>
          <a:bodyPr/>
          <a:lstStyle/>
          <a:p>
            <a:pPr eaLnBrk="1" hangingPunct="1"/>
            <a:r>
              <a:rPr lang="cs-CZ" altLang="cs-CZ" dirty="0"/>
              <a:t>Glomerulus</a:t>
            </a:r>
            <a:br>
              <a:rPr lang="cs-CZ" altLang="cs-CZ" dirty="0">
                <a:solidFill>
                  <a:srgbClr val="FFFFCC"/>
                </a:solidFill>
              </a:rPr>
            </a:br>
            <a:r>
              <a:rPr lang="cs-CZ" altLang="cs-CZ" sz="1600" dirty="0">
                <a:solidFill>
                  <a:schemeClr val="tx1"/>
                </a:solidFill>
              </a:rPr>
              <a:t>http://coe.fgcu.edu/faculty/greenep/kidney/Glomerulus.html</a:t>
            </a:r>
          </a:p>
        </p:txBody>
      </p:sp>
      <p:pic>
        <p:nvPicPr>
          <p:cNvPr id="43012" name="Picture 5" descr="glomer3">
            <a:extLst>
              <a:ext uri="{FF2B5EF4-FFF2-40B4-BE49-F238E27FC236}">
                <a16:creationId xmlns:a16="http://schemas.microsoft.com/office/drawing/2014/main" id="{9131F0D5-2BAA-4B5E-8C1E-DD380185AA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1675" y="1484314"/>
            <a:ext cx="7129463" cy="480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3" name="Text Box 6">
            <a:extLst>
              <a:ext uri="{FF2B5EF4-FFF2-40B4-BE49-F238E27FC236}">
                <a16:creationId xmlns:a16="http://schemas.microsoft.com/office/drawing/2014/main" id="{3C432330-A896-4F2B-B8D6-98EAEEBDCB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7800" y="3716339"/>
            <a:ext cx="12969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000"/>
              <a:t>- 3,3 kPa</a:t>
            </a:r>
          </a:p>
        </p:txBody>
      </p:sp>
      <p:sp>
        <p:nvSpPr>
          <p:cNvPr id="43014" name="Text Box 7">
            <a:extLst>
              <a:ext uri="{FF2B5EF4-FFF2-40B4-BE49-F238E27FC236}">
                <a16:creationId xmlns:a16="http://schemas.microsoft.com/office/drawing/2014/main" id="{0BEE7083-40BC-4EDF-82D2-78A04FBB46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2420939"/>
            <a:ext cx="11509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000"/>
              <a:t>-1,3 kPa</a:t>
            </a:r>
          </a:p>
        </p:txBody>
      </p:sp>
      <p:sp>
        <p:nvSpPr>
          <p:cNvPr id="43015" name="Text Box 8">
            <a:extLst>
              <a:ext uri="{FF2B5EF4-FFF2-40B4-BE49-F238E27FC236}">
                <a16:creationId xmlns:a16="http://schemas.microsoft.com/office/drawing/2014/main" id="{18C601AD-5915-44E5-969C-AF61889B3A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4788" y="4508501"/>
            <a:ext cx="1295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000"/>
              <a:t>+6,6 kPa</a:t>
            </a:r>
          </a:p>
        </p:txBody>
      </p:sp>
      <p:sp>
        <p:nvSpPr>
          <p:cNvPr id="43016" name="Line 9">
            <a:extLst>
              <a:ext uri="{FF2B5EF4-FFF2-40B4-BE49-F238E27FC236}">
                <a16:creationId xmlns:a16="http://schemas.microsoft.com/office/drawing/2014/main" id="{D6729279-AFBA-420A-A852-D3E0CBB0A9C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824789" y="3573464"/>
            <a:ext cx="142875" cy="93503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en-GB" sz="2000"/>
          </a:p>
        </p:txBody>
      </p:sp>
      <p:sp>
        <p:nvSpPr>
          <p:cNvPr id="43017" name="Line 10">
            <a:extLst>
              <a:ext uri="{FF2B5EF4-FFF2-40B4-BE49-F238E27FC236}">
                <a16:creationId xmlns:a16="http://schemas.microsoft.com/office/drawing/2014/main" id="{C10EBC73-E105-44B1-8ED6-1B9AB14D092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888164" y="4652963"/>
            <a:ext cx="936625" cy="1444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en-GB" sz="2000"/>
          </a:p>
        </p:txBody>
      </p:sp>
      <p:sp>
        <p:nvSpPr>
          <p:cNvPr id="43018" name="Text Box 11">
            <a:extLst>
              <a:ext uri="{FF2B5EF4-FFF2-40B4-BE49-F238E27FC236}">
                <a16:creationId xmlns:a16="http://schemas.microsoft.com/office/drawing/2014/main" id="{D31AAFC4-CFCE-443F-AF03-9DC7FAECFB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7576" y="3141663"/>
            <a:ext cx="18716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400" dirty="0"/>
              <a:t>+2,0 </a:t>
            </a:r>
            <a:r>
              <a:rPr lang="cs-CZ" altLang="cs-CZ" sz="2400" dirty="0" err="1"/>
              <a:t>kPa</a:t>
            </a:r>
            <a:endParaRPr lang="cs-CZ" altLang="cs-CZ" sz="2400" dirty="0"/>
          </a:p>
        </p:txBody>
      </p:sp>
    </p:spTree>
    <p:extLst>
      <p:ext uri="{BB962C8B-B14F-4D97-AF65-F5344CB8AC3E}">
        <p14:creationId xmlns:p14="http://schemas.microsoft.com/office/powerpoint/2010/main" val="3845528095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Zástupný symbol pro číslo snímku 5">
            <a:extLst>
              <a:ext uri="{FF2B5EF4-FFF2-40B4-BE49-F238E27FC236}">
                <a16:creationId xmlns:a16="http://schemas.microsoft.com/office/drawing/2014/main" id="{160E025B-1B79-4A91-8B2E-868253F47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7E554BE-C65D-4FDA-8B4A-BADD9290B9A8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25</a:t>
            </a:fld>
            <a:endParaRPr lang="cs-CZ" altLang="cs-CZ" sz="1400"/>
          </a:p>
        </p:txBody>
      </p:sp>
      <p:sp>
        <p:nvSpPr>
          <p:cNvPr id="45059" name="Rectangle 2">
            <a:extLst>
              <a:ext uri="{FF2B5EF4-FFF2-40B4-BE49-F238E27FC236}">
                <a16:creationId xmlns:a16="http://schemas.microsoft.com/office/drawing/2014/main" id="{8FC03069-50B6-415B-A13F-D22E56F601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cs-CZ" altLang="cs-CZ" sz="4000" dirty="0"/>
              <a:t>Měření tlaku krve (TK)</a:t>
            </a:r>
            <a:endParaRPr lang="en-GB" altLang="cs-CZ" sz="4000" dirty="0"/>
          </a:p>
        </p:txBody>
      </p:sp>
      <p:sp>
        <p:nvSpPr>
          <p:cNvPr id="45060" name="Rectangle 3">
            <a:extLst>
              <a:ext uri="{FF2B5EF4-FFF2-40B4-BE49-F238E27FC236}">
                <a16:creationId xmlns:a16="http://schemas.microsoft.com/office/drawing/2014/main" id="{5A4D7C68-B168-4235-A17F-09A559E15D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18799" y="1872000"/>
            <a:ext cx="10996881" cy="3960000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cs-CZ" altLang="cs-CZ" sz="2800" dirty="0"/>
              <a:t>Tlak je definovaný jako síla působící na jednotkovou plochu v plynu nebo kapalině</a:t>
            </a:r>
            <a:r>
              <a:rPr lang="en-GB" altLang="cs-CZ" sz="2800" dirty="0"/>
              <a:t>.</a:t>
            </a:r>
          </a:p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en-GB" altLang="cs-CZ" sz="2800" i="1" dirty="0"/>
              <a:t>p = F/</a:t>
            </a:r>
            <a:r>
              <a:rPr lang="cs-CZ" altLang="cs-CZ" sz="2800" i="1" dirty="0"/>
              <a:t>S</a:t>
            </a:r>
            <a:r>
              <a:rPr lang="en-GB" altLang="cs-CZ" sz="2800" i="1" dirty="0"/>
              <a:t> </a:t>
            </a:r>
            <a:endParaRPr lang="cs-CZ" altLang="cs-CZ" sz="2800" i="1" dirty="0"/>
          </a:p>
          <a:p>
            <a:pPr algn="ctr" eaLnBrk="1" hangingPunct="1">
              <a:lnSpc>
                <a:spcPct val="100000"/>
              </a:lnSpc>
              <a:buFontTx/>
              <a:buNone/>
            </a:pPr>
            <a:endParaRPr lang="en-GB" altLang="cs-CZ" sz="2800" i="1" dirty="0"/>
          </a:p>
          <a:p>
            <a:pPr eaLnBrk="1" hangingPunct="1">
              <a:lnSpc>
                <a:spcPct val="100000"/>
              </a:lnSpc>
              <a:buFontTx/>
              <a:buNone/>
            </a:pPr>
            <a:r>
              <a:rPr lang="cs-CZ" altLang="cs-CZ" sz="2800" dirty="0"/>
              <a:t>kde</a:t>
            </a:r>
            <a:r>
              <a:rPr lang="en-GB" altLang="cs-CZ" sz="2800" dirty="0"/>
              <a:t> </a:t>
            </a:r>
            <a:r>
              <a:rPr lang="en-GB" altLang="cs-CZ" sz="2800" i="1" dirty="0"/>
              <a:t>F</a:t>
            </a:r>
            <a:r>
              <a:rPr lang="en-GB" altLang="cs-CZ" sz="2800" dirty="0"/>
              <a:t> </a:t>
            </a:r>
            <a:r>
              <a:rPr lang="cs-CZ" altLang="cs-CZ" sz="2800" dirty="0"/>
              <a:t>je síla působící na plochu </a:t>
            </a:r>
            <a:r>
              <a:rPr lang="cs-CZ" altLang="cs-CZ" sz="2800" i="1" dirty="0"/>
              <a:t>S</a:t>
            </a:r>
            <a:r>
              <a:rPr lang="en-GB" altLang="cs-CZ" sz="2800" dirty="0"/>
              <a:t>.</a:t>
            </a:r>
          </a:p>
          <a:p>
            <a:pPr eaLnBrk="1" hangingPunct="1">
              <a:lnSpc>
                <a:spcPct val="100000"/>
              </a:lnSpc>
            </a:pPr>
            <a:r>
              <a:rPr lang="cs-CZ" altLang="cs-CZ" sz="2800" dirty="0"/>
              <a:t>V soustavě </a:t>
            </a:r>
            <a:r>
              <a:rPr lang="en-GB" altLang="cs-CZ" sz="2800" dirty="0"/>
              <a:t>SI </a:t>
            </a:r>
            <a:r>
              <a:rPr lang="cs-CZ" altLang="cs-CZ" sz="2800" dirty="0"/>
              <a:t>je tlak měřen v </a:t>
            </a:r>
            <a:r>
              <a:rPr lang="en-GB" altLang="cs-CZ" sz="2800" dirty="0"/>
              <a:t>N·m</a:t>
            </a:r>
            <a:r>
              <a:rPr lang="en-GB" altLang="cs-CZ" sz="2800" baseline="30000" dirty="0"/>
              <a:t>-2</a:t>
            </a:r>
            <a:r>
              <a:rPr lang="en-GB" altLang="cs-CZ" sz="2800" dirty="0"/>
              <a:t>, </a:t>
            </a:r>
            <a:r>
              <a:rPr lang="cs-CZ" altLang="cs-CZ" sz="2800" dirty="0"/>
              <a:t>jednotka se nazývá </a:t>
            </a:r>
            <a:r>
              <a:rPr lang="en-GB" altLang="cs-CZ" sz="2800" dirty="0"/>
              <a:t>pas</a:t>
            </a:r>
            <a:r>
              <a:rPr lang="cs-CZ" altLang="cs-CZ" sz="2800" dirty="0"/>
              <a:t>c</a:t>
            </a:r>
            <a:r>
              <a:rPr lang="en-GB" altLang="cs-CZ" sz="2800" dirty="0"/>
              <a:t>al</a:t>
            </a:r>
            <a:r>
              <a:rPr lang="cs-CZ" altLang="cs-CZ" sz="2800" dirty="0"/>
              <a:t> [Pa]</a:t>
            </a:r>
            <a:r>
              <a:rPr lang="en-GB" altLang="cs-CZ" sz="2800" dirty="0"/>
              <a:t>.</a:t>
            </a:r>
          </a:p>
          <a:p>
            <a:pPr eaLnBrk="1" hangingPunct="1">
              <a:lnSpc>
                <a:spcPct val="100000"/>
              </a:lnSpc>
            </a:pPr>
            <a:r>
              <a:rPr lang="cs-CZ" altLang="cs-CZ" sz="2800" dirty="0"/>
              <a:t>V medicíně je TK nejčastěji udáván jako výška rtuťového sloupce v milimetrech</a:t>
            </a:r>
            <a:r>
              <a:rPr lang="en-GB" altLang="cs-CZ" sz="2800" dirty="0"/>
              <a:t> - mmHg. </a:t>
            </a:r>
          </a:p>
          <a:p>
            <a:pPr eaLnBrk="1" hangingPunct="1">
              <a:lnSpc>
                <a:spcPct val="100000"/>
              </a:lnSpc>
            </a:pPr>
            <a:r>
              <a:rPr lang="en-GB" altLang="cs-CZ" sz="2800" dirty="0"/>
              <a:t>1 mmHg = 1 torr</a:t>
            </a:r>
            <a:r>
              <a:rPr lang="cs-CZ" altLang="cs-CZ" sz="2800" dirty="0"/>
              <a:t> = 133,3 Pa</a:t>
            </a:r>
            <a:endParaRPr lang="en-GB" altLang="cs-CZ" sz="2800" dirty="0"/>
          </a:p>
        </p:txBody>
      </p:sp>
    </p:spTree>
    <p:extLst>
      <p:ext uri="{BB962C8B-B14F-4D97-AF65-F5344CB8AC3E}">
        <p14:creationId xmlns:p14="http://schemas.microsoft.com/office/powerpoint/2010/main" val="1607004297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Zástupný symbol pro číslo snímku 5">
            <a:extLst>
              <a:ext uri="{FF2B5EF4-FFF2-40B4-BE49-F238E27FC236}">
                <a16:creationId xmlns:a16="http://schemas.microsoft.com/office/drawing/2014/main" id="{A776A527-930A-478F-B7AF-EC74D379A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DD69A9C-7AAA-4808-9EDD-A1EAEF5539CF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26</a:t>
            </a:fld>
            <a:endParaRPr lang="cs-CZ" altLang="cs-CZ" sz="1400"/>
          </a:p>
        </p:txBody>
      </p:sp>
      <p:sp>
        <p:nvSpPr>
          <p:cNvPr id="47107" name="Rectangle 2">
            <a:extLst>
              <a:ext uri="{FF2B5EF4-FFF2-40B4-BE49-F238E27FC236}">
                <a16:creationId xmlns:a16="http://schemas.microsoft.com/office/drawing/2014/main" id="{B1E5B9D9-5B82-42D0-AD49-AC02E8E840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4000" dirty="0"/>
              <a:t>Měření TK</a:t>
            </a:r>
            <a:endParaRPr lang="en-GB" altLang="cs-CZ" sz="4000" dirty="0"/>
          </a:p>
        </p:txBody>
      </p:sp>
      <p:sp>
        <p:nvSpPr>
          <p:cNvPr id="47108" name="Rectangle 3">
            <a:extLst>
              <a:ext uri="{FF2B5EF4-FFF2-40B4-BE49-F238E27FC236}">
                <a16:creationId xmlns:a16="http://schemas.microsoft.com/office/drawing/2014/main" id="{CD7CCDC4-F0B2-4F5F-997C-A274517F96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18800" y="1641805"/>
            <a:ext cx="10753200" cy="4695933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cs-CZ" altLang="cs-CZ" sz="2800" dirty="0"/>
              <a:t>V tepnách TK kolísá mezi hodnotou maximální (systolickou) a hodnotou minimální (diastolickou)</a:t>
            </a:r>
            <a:r>
              <a:rPr lang="en-GB" altLang="cs-CZ" sz="2800" dirty="0"/>
              <a:t>.</a:t>
            </a:r>
          </a:p>
          <a:p>
            <a:pPr eaLnBrk="1" hangingPunct="1">
              <a:lnSpc>
                <a:spcPct val="100000"/>
              </a:lnSpc>
            </a:pPr>
            <a:r>
              <a:rPr lang="cs-CZ" altLang="cs-CZ" sz="2800" dirty="0"/>
              <a:t>Křivka časového průběhu TK v tepně má periodický, avšak nesinusový průběh</a:t>
            </a:r>
            <a:r>
              <a:rPr lang="en-GB" altLang="cs-CZ" sz="2800" dirty="0"/>
              <a:t>.</a:t>
            </a:r>
          </a:p>
          <a:p>
            <a:pPr eaLnBrk="1" hangingPunct="1">
              <a:lnSpc>
                <a:spcPct val="100000"/>
              </a:lnSpc>
            </a:pPr>
            <a:r>
              <a:rPr lang="cs-CZ" altLang="cs-CZ" sz="2800" dirty="0"/>
              <a:t>Rozdíl mezi systolickým a diastolickým tlakem je maximální na začátku aorty</a:t>
            </a:r>
            <a:r>
              <a:rPr lang="en-GB" altLang="cs-CZ" sz="2800" dirty="0"/>
              <a:t>; </a:t>
            </a:r>
            <a:r>
              <a:rPr lang="cs-CZ" altLang="cs-CZ" sz="2800" dirty="0"/>
              <a:t>tlak kolísá v rozpětí hodnot od</a:t>
            </a:r>
            <a:r>
              <a:rPr lang="en-GB" altLang="cs-CZ" sz="2800" dirty="0"/>
              <a:t> 10</a:t>
            </a:r>
            <a:r>
              <a:rPr lang="cs-CZ" altLang="cs-CZ" sz="2800" dirty="0"/>
              <a:t>,</a:t>
            </a:r>
            <a:r>
              <a:rPr lang="en-GB" altLang="cs-CZ" sz="2800" dirty="0"/>
              <a:t>5 </a:t>
            </a:r>
            <a:r>
              <a:rPr lang="cs-CZ" altLang="cs-CZ" sz="2800" dirty="0"/>
              <a:t>do</a:t>
            </a:r>
            <a:r>
              <a:rPr lang="en-GB" altLang="cs-CZ" sz="2800" dirty="0"/>
              <a:t> 16 kPa, </a:t>
            </a:r>
            <a:r>
              <a:rPr lang="cs-CZ" altLang="cs-CZ" sz="2800" dirty="0"/>
              <a:t>tj.</a:t>
            </a:r>
            <a:r>
              <a:rPr lang="en-GB" altLang="cs-CZ" sz="2800" dirty="0"/>
              <a:t> </a:t>
            </a:r>
            <a:r>
              <a:rPr lang="cs-CZ" altLang="cs-CZ" sz="2800" dirty="0"/>
              <a:t>od </a:t>
            </a:r>
            <a:r>
              <a:rPr lang="en-GB" altLang="cs-CZ" sz="2800" dirty="0"/>
              <a:t>80 </a:t>
            </a:r>
            <a:r>
              <a:rPr lang="cs-CZ" altLang="cs-CZ" sz="2800" dirty="0"/>
              <a:t>do</a:t>
            </a:r>
            <a:r>
              <a:rPr lang="en-GB" altLang="cs-CZ" sz="2800" dirty="0"/>
              <a:t> 120 mmHg.</a:t>
            </a:r>
            <a:endParaRPr lang="cs-CZ" altLang="cs-CZ" sz="2800" dirty="0"/>
          </a:p>
          <a:p>
            <a:pPr eaLnBrk="1" hangingPunct="1">
              <a:lnSpc>
                <a:spcPct val="100000"/>
              </a:lnSpc>
            </a:pPr>
            <a:endParaRPr lang="en-GB" altLang="cs-CZ" sz="2800" dirty="0"/>
          </a:p>
          <a:p>
            <a:pPr eaLnBrk="1" hangingPunct="1">
              <a:lnSpc>
                <a:spcPct val="100000"/>
              </a:lnSpc>
            </a:pPr>
            <a:r>
              <a:rPr lang="cs-CZ" altLang="cs-CZ" sz="2800" dirty="0"/>
              <a:t>Střední hodnota TK v plicní tepně představuje jen pětinu hodnoty středního tlaku v aortě</a:t>
            </a:r>
            <a:r>
              <a:rPr lang="en-GB" altLang="cs-CZ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5870975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Zástupný symbol pro číslo snímku 6">
            <a:extLst>
              <a:ext uri="{FF2B5EF4-FFF2-40B4-BE49-F238E27FC236}">
                <a16:creationId xmlns:a16="http://schemas.microsoft.com/office/drawing/2014/main" id="{3FD1E29E-1262-47DA-8479-5F24BEAC4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B26F033-EA2B-4C01-A71A-0BE0CDD41C05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27</a:t>
            </a:fld>
            <a:endParaRPr lang="cs-CZ" altLang="cs-CZ" sz="1400"/>
          </a:p>
        </p:txBody>
      </p:sp>
      <p:sp>
        <p:nvSpPr>
          <p:cNvPr id="49155" name="Text Box 4">
            <a:extLst>
              <a:ext uri="{FF2B5EF4-FFF2-40B4-BE49-F238E27FC236}">
                <a16:creationId xmlns:a16="http://schemas.microsoft.com/office/drawing/2014/main" id="{B7BC63A0-E89B-467D-83B1-44DCC05F47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028" y="1279526"/>
            <a:ext cx="7010400" cy="5262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dirty="0"/>
              <a:t>S manometrem spojená nafukovací manžeta je nasazena na paži nad loketní jamkou (úroveň srdce), nafouknuta na tlak, který je vyšší než systolický tlak v </a:t>
            </a:r>
            <a:r>
              <a:rPr lang="cs-CZ" altLang="cs-CZ" sz="2400" i="1" dirty="0"/>
              <a:t>a. </a:t>
            </a:r>
            <a:r>
              <a:rPr lang="cs-CZ" altLang="cs-CZ" sz="2400" i="1" dirty="0" err="1"/>
              <a:t>brachialis</a:t>
            </a:r>
            <a:r>
              <a:rPr lang="cs-CZ" altLang="cs-CZ" sz="2400" dirty="0"/>
              <a:t>. Tím je zastaven tok krve. Tlak v manžetě je postupně snižován. Při </a:t>
            </a:r>
            <a:r>
              <a:rPr lang="cs-CZ" altLang="cs-CZ" sz="2400" b="1" dirty="0"/>
              <a:t>systolickém tlaku</a:t>
            </a:r>
            <a:r>
              <a:rPr lang="cs-CZ" altLang="cs-CZ" sz="2400" dirty="0"/>
              <a:t> začíná zúženým místem proudit krev. Turbulentní proudění krve způsobuje akustický šum – </a:t>
            </a:r>
            <a:r>
              <a:rPr lang="cs-CZ" altLang="cs-CZ" sz="2400" b="1" dirty="0" err="1"/>
              <a:t>Korotkovovy</a:t>
            </a:r>
            <a:r>
              <a:rPr lang="cs-CZ" altLang="cs-CZ" sz="2400" b="1" dirty="0"/>
              <a:t> zvuky</a:t>
            </a:r>
            <a:r>
              <a:rPr lang="cs-CZ" altLang="cs-CZ" sz="2400" dirty="0"/>
              <a:t>, slyšitelné ve fonendoskopu přiloženém k loketní jamce. Při snižování tlaku v manžetě se zvuky stávají hlasitějšími, kulminují a postupně slábnou. Při dosažení </a:t>
            </a:r>
            <a:r>
              <a:rPr lang="cs-CZ" altLang="cs-CZ" sz="2400" b="1" dirty="0"/>
              <a:t>diastolického tlaku</a:t>
            </a:r>
            <a:r>
              <a:rPr lang="cs-CZ" altLang="cs-CZ" sz="2400" dirty="0"/>
              <a:t> mizí (obnovení laminárního proudění). Max. hlasitost mají při hodnotě středního arteriálního tlaku.</a:t>
            </a:r>
          </a:p>
        </p:txBody>
      </p:sp>
      <p:sp>
        <p:nvSpPr>
          <p:cNvPr id="49156" name="Rectangle 2">
            <a:extLst>
              <a:ext uri="{FF2B5EF4-FFF2-40B4-BE49-F238E27FC236}">
                <a16:creationId xmlns:a16="http://schemas.microsoft.com/office/drawing/2014/main" id="{C6DDC72B-3267-4EB6-B28B-D00D015971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06083" y="571650"/>
            <a:ext cx="5670290" cy="451576"/>
          </a:xfrm>
        </p:spPr>
        <p:txBody>
          <a:bodyPr/>
          <a:lstStyle/>
          <a:p>
            <a:pPr eaLnBrk="1" hangingPunct="1"/>
            <a:r>
              <a:rPr lang="cs-CZ" altLang="cs-CZ" sz="4000" dirty="0" err="1"/>
              <a:t>Riva-Rocciho</a:t>
            </a:r>
            <a:r>
              <a:rPr lang="cs-CZ" altLang="cs-CZ" sz="4000" dirty="0"/>
              <a:t> metoda</a:t>
            </a:r>
          </a:p>
        </p:txBody>
      </p:sp>
      <p:graphicFrame>
        <p:nvGraphicFramePr>
          <p:cNvPr id="49157" name="Object 7">
            <a:extLst>
              <a:ext uri="{FF2B5EF4-FFF2-40B4-BE49-F238E27FC236}">
                <a16:creationId xmlns:a16="http://schemas.microsoft.com/office/drawing/2014/main" id="{EF1BC14A-73FA-4DC2-B800-95E285289E6F}"/>
              </a:ext>
            </a:extLst>
          </p:cNvPr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770603686"/>
              </p:ext>
            </p:extLst>
          </p:nvPr>
        </p:nvGraphicFramePr>
        <p:xfrm>
          <a:off x="7922995" y="1832468"/>
          <a:ext cx="3995737" cy="3803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Fotografie" r:id="rId4" imgW="3390476" imgH="3228571" progId="MSPhotoEd.3">
                  <p:embed/>
                </p:oleObj>
              </mc:Choice>
              <mc:Fallback>
                <p:oleObj name="Fotografie" r:id="rId4" imgW="3390476" imgH="3228571" progId="MSPhotoEd.3">
                  <p:embed/>
                  <p:pic>
                    <p:nvPicPr>
                      <p:cNvPr id="49157" name="Object 7">
                        <a:extLst>
                          <a:ext uri="{FF2B5EF4-FFF2-40B4-BE49-F238E27FC236}">
                            <a16:creationId xmlns:a16="http://schemas.microsoft.com/office/drawing/2014/main" id="{EF1BC14A-73FA-4DC2-B800-95E285289E6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2995" y="1832468"/>
                        <a:ext cx="3995737" cy="3803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 algn="ctr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70105407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Zástupný symbol pro číslo snímku 5">
            <a:extLst>
              <a:ext uri="{FF2B5EF4-FFF2-40B4-BE49-F238E27FC236}">
                <a16:creationId xmlns:a16="http://schemas.microsoft.com/office/drawing/2014/main" id="{EB100F3B-7D55-4819-91EA-AB339AA5C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92D87BB-CEDA-4876-AF74-6638C1CDA672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28</a:t>
            </a:fld>
            <a:endParaRPr lang="cs-CZ" altLang="cs-CZ" sz="1400"/>
          </a:p>
        </p:txBody>
      </p:sp>
      <p:sp>
        <p:nvSpPr>
          <p:cNvPr id="51203" name="Rectangle 2">
            <a:extLst>
              <a:ext uri="{FF2B5EF4-FFF2-40B4-BE49-F238E27FC236}">
                <a16:creationId xmlns:a16="http://schemas.microsoft.com/office/drawing/2014/main" id="{444C53A8-7B83-4D00-AAA0-B6ECD64CB1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20000" y="720000"/>
            <a:ext cx="5943559" cy="451576"/>
          </a:xfrm>
        </p:spPr>
        <p:txBody>
          <a:bodyPr/>
          <a:lstStyle/>
          <a:p>
            <a:pPr eaLnBrk="1" hangingPunct="1"/>
            <a:r>
              <a:rPr lang="en-GB" altLang="cs-CZ" sz="4000" dirty="0"/>
              <a:t>Riva-</a:t>
            </a:r>
            <a:r>
              <a:rPr lang="en-GB" altLang="cs-CZ" sz="4000" dirty="0" err="1"/>
              <a:t>Rocci</a:t>
            </a:r>
            <a:r>
              <a:rPr lang="cs-CZ" altLang="cs-CZ" sz="4000" dirty="0"/>
              <a:t>ho metoda</a:t>
            </a:r>
            <a:endParaRPr lang="en-GB" altLang="cs-CZ" sz="4000" dirty="0"/>
          </a:p>
        </p:txBody>
      </p:sp>
      <p:sp>
        <p:nvSpPr>
          <p:cNvPr id="51204" name="Rectangle 3">
            <a:extLst>
              <a:ext uri="{FF2B5EF4-FFF2-40B4-BE49-F238E27FC236}">
                <a16:creationId xmlns:a16="http://schemas.microsoft.com/office/drawing/2014/main" id="{AE0BD983-E2CF-47F9-AF55-FA28291AF7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92469" y="1600200"/>
            <a:ext cx="9112469" cy="4499769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en-GB" altLang="cs-CZ" sz="2400" dirty="0"/>
              <a:t>The Riva-</a:t>
            </a:r>
            <a:r>
              <a:rPr lang="en-GB" altLang="cs-CZ" sz="2400" dirty="0" err="1"/>
              <a:t>Rocci</a:t>
            </a:r>
            <a:r>
              <a:rPr lang="cs-CZ" altLang="cs-CZ" sz="2400" dirty="0"/>
              <a:t>ho metoda může být objektivizována a automatizována pro monitorování pacientů</a:t>
            </a:r>
            <a:r>
              <a:rPr lang="en-GB" altLang="cs-CZ" sz="2400" dirty="0"/>
              <a:t>. </a:t>
            </a:r>
            <a:r>
              <a:rPr lang="cs-CZ" altLang="cs-CZ" sz="2400" dirty="0"/>
              <a:t>Elektronické přístroje pro měření TK pak nesnímají zpravidla </a:t>
            </a:r>
            <a:r>
              <a:rPr lang="cs-CZ" altLang="cs-CZ" sz="2400" dirty="0" err="1"/>
              <a:t>Korotkovovy</a:t>
            </a:r>
            <a:r>
              <a:rPr lang="cs-CZ" altLang="cs-CZ" sz="2400" dirty="0"/>
              <a:t> zvuky. Měří tlakové oscilace v manžetě, z niž lze vypočítat systolický i diastolický tlak. Naměřené hodnoty systolického a diastolického tlaku jsou zobrazeny na displeji (u jednoduchých přístrojů) nebo uloženy do paměti přístroje a vyhodnoceny později</a:t>
            </a:r>
            <a:r>
              <a:rPr lang="en-GB" altLang="cs-CZ" sz="2400" dirty="0"/>
              <a:t>. </a:t>
            </a:r>
            <a:r>
              <a:rPr lang="cs-CZ" altLang="cs-CZ" sz="2400" dirty="0"/>
              <a:t>V druhém případě se měření periodicky opakuje a metoda se nazývá </a:t>
            </a:r>
            <a:r>
              <a:rPr lang="cs-CZ" altLang="cs-CZ" sz="2400" b="1" dirty="0" err="1"/>
              <a:t>Holterovo</a:t>
            </a:r>
            <a:r>
              <a:rPr lang="cs-CZ" altLang="cs-CZ" sz="2400" b="1" dirty="0"/>
              <a:t> monitorování TK</a:t>
            </a:r>
            <a:r>
              <a:rPr lang="en-GB" altLang="cs-CZ" sz="2400" dirty="0"/>
              <a:t>. </a:t>
            </a:r>
          </a:p>
          <a:p>
            <a:pPr eaLnBrk="1" hangingPunct="1">
              <a:lnSpc>
                <a:spcPct val="100000"/>
              </a:lnSpc>
            </a:pPr>
            <a:r>
              <a:rPr lang="cs-CZ" altLang="cs-CZ" sz="2400" dirty="0"/>
              <a:t>U malých dětí může výše popsaná metoda i klasické měření dle </a:t>
            </a:r>
            <a:r>
              <a:rPr lang="cs-CZ" altLang="cs-CZ" sz="2400" dirty="0" err="1"/>
              <a:t>Riva-Rocciho</a:t>
            </a:r>
            <a:r>
              <a:rPr lang="cs-CZ" altLang="cs-CZ" sz="2400" dirty="0"/>
              <a:t> selhat. V takovém případě lze použít dopplerovské detektory toku krve v místech, kde došlo k zúžení cévy manžetou.</a:t>
            </a:r>
            <a:endParaRPr lang="en-GB" altLang="cs-CZ" sz="2400" dirty="0"/>
          </a:p>
        </p:txBody>
      </p:sp>
    </p:spTree>
    <p:extLst>
      <p:ext uri="{BB962C8B-B14F-4D97-AF65-F5344CB8AC3E}">
        <p14:creationId xmlns:p14="http://schemas.microsoft.com/office/powerpoint/2010/main" val="2042793727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464D52FD-2F89-447A-BD26-BDAA382D9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CD7EEBE-6520-4924-9E10-FDFDF7BDC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B89-10F1-45D8-AC52-44ED013C4AA0}" type="slidenum">
              <a:rPr lang="cs-CZ" altLang="cs-CZ" smtClean="0"/>
              <a:pPr/>
              <a:t>29</a:t>
            </a:fld>
            <a:endParaRPr lang="cs-CZ" altLang="cs-CZ"/>
          </a:p>
        </p:txBody>
      </p:sp>
      <p:sp>
        <p:nvSpPr>
          <p:cNvPr id="6" name="Nadpis 1">
            <a:extLst>
              <a:ext uri="{FF2B5EF4-FFF2-40B4-BE49-F238E27FC236}">
                <a16:creationId xmlns:a16="http://schemas.microsoft.com/office/drawing/2014/main" id="{82B6412E-7ACC-4570-97A5-21D57E11D5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637" y="260349"/>
            <a:ext cx="9559629" cy="746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en-US" sz="2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Oscilotonometrie vs. Auskultační metoda </a:t>
            </a:r>
          </a:p>
        </p:txBody>
      </p:sp>
      <p:sp>
        <p:nvSpPr>
          <p:cNvPr id="7" name="Zástupný symbol pro zápatí 5">
            <a:extLst>
              <a:ext uri="{FF2B5EF4-FFF2-40B4-BE49-F238E27FC236}">
                <a16:creationId xmlns:a16="http://schemas.microsoft.com/office/drawing/2014/main" id="{7D8C0DE6-CF11-4731-BB7F-B206E27CCC34}"/>
              </a:ext>
            </a:extLst>
          </p:cNvPr>
          <p:cNvSpPr txBox="1">
            <a:spLocks/>
          </p:cNvSpPr>
          <p:nvPr/>
        </p:nvSpPr>
        <p:spPr bwMode="auto">
          <a:xfrm>
            <a:off x="3124199" y="6245224"/>
            <a:ext cx="3363573" cy="5035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cs-CZ"/>
            </a:defPPr>
            <a:lvl1pPr algn="ctr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měření a registrace mechanických veličin</a:t>
            </a: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2425DD2E-FEF1-4FFB-A515-20D3E14C5D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052513"/>
            <a:ext cx="4600941" cy="299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4">
            <a:extLst>
              <a:ext uri="{FF2B5EF4-FFF2-40B4-BE49-F238E27FC236}">
                <a16:creationId xmlns:a16="http://schemas.microsoft.com/office/drawing/2014/main" id="{0F50AE7F-6FBF-42F6-8B85-07112BF7F3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3789362"/>
            <a:ext cx="4134392" cy="29265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5">
            <a:extLst>
              <a:ext uri="{FF2B5EF4-FFF2-40B4-BE49-F238E27FC236}">
                <a16:creationId xmlns:a16="http://schemas.microsoft.com/office/drawing/2014/main" id="{A319DDC3-E8E1-4A72-A217-66E53C3749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4663" y="3794125"/>
            <a:ext cx="3896507" cy="2920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EC108646-CA9C-4377-817C-589013FAB215}"/>
              </a:ext>
            </a:extLst>
          </p:cNvPr>
          <p:cNvCxnSpPr/>
          <p:nvPr/>
        </p:nvCxnSpPr>
        <p:spPr>
          <a:xfrm>
            <a:off x="323850" y="3716338"/>
            <a:ext cx="9618639" cy="0"/>
          </a:xfrm>
          <a:prstGeom prst="line">
            <a:avLst/>
          </a:prstGeom>
          <a:noFill/>
          <a:ln w="38100" cap="flat" cmpd="sng" algn="ctr">
            <a:solidFill>
              <a:srgbClr val="002060"/>
            </a:solidFill>
            <a:prstDash val="solid"/>
          </a:ln>
          <a:effectLst/>
        </p:spPr>
      </p:cxnSp>
      <p:sp>
        <p:nvSpPr>
          <p:cNvPr id="13" name="TextovéPole 8">
            <a:extLst>
              <a:ext uri="{FF2B5EF4-FFF2-40B4-BE49-F238E27FC236}">
                <a16:creationId xmlns:a16="http://schemas.microsoft.com/office/drawing/2014/main" id="{A922BFCD-63D8-400E-806A-FFD6A0D6A6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5113" y="4076700"/>
            <a:ext cx="1336946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Vliv „poslechové mezery“ - může vést k podcenění systolického krevního tlaku</a:t>
            </a:r>
          </a:p>
        </p:txBody>
      </p:sp>
    </p:spTree>
    <p:extLst>
      <p:ext uri="{BB962C8B-B14F-4D97-AF65-F5344CB8AC3E}">
        <p14:creationId xmlns:p14="http://schemas.microsoft.com/office/powerpoint/2010/main" val="2175697924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číslo snímku 5">
            <a:extLst>
              <a:ext uri="{FF2B5EF4-FFF2-40B4-BE49-F238E27FC236}">
                <a16:creationId xmlns:a16="http://schemas.microsoft.com/office/drawing/2014/main" id="{B40D6C50-C292-4FA6-9D58-605A842F7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CD054B8-B3E4-40EF-B452-6EF2564ACE2D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cs-CZ" altLang="cs-CZ" sz="1400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BE50BE36-ACEA-4356-9AB8-8E4161368D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399779"/>
            <a:ext cx="8229600" cy="1143000"/>
          </a:xfrm>
        </p:spPr>
        <p:txBody>
          <a:bodyPr/>
          <a:lstStyle/>
          <a:p>
            <a:pPr eaLnBrk="1" hangingPunct="1"/>
            <a:r>
              <a:rPr lang="cs-CZ" altLang="cs-CZ" sz="4000" dirty="0">
                <a:solidFill>
                  <a:srgbClr val="0000DC"/>
                </a:solidFill>
              </a:rPr>
              <a:t>Mechanické vlastnosti kardiovaskulárního systému</a:t>
            </a:r>
          </a:p>
        </p:txBody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50A5B30D-37ED-415D-88A2-61FDB18148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63552" y="1844825"/>
            <a:ext cx="8229600" cy="4525963"/>
          </a:xfrm>
        </p:spPr>
        <p:txBody>
          <a:bodyPr/>
          <a:lstStyle/>
          <a:p>
            <a:pPr eaLnBrk="1" hangingPunct="1">
              <a:lnSpc>
                <a:spcPct val="100000"/>
              </a:lnSpc>
              <a:buFontTx/>
              <a:buNone/>
            </a:pPr>
            <a:r>
              <a:rPr lang="cs-CZ" altLang="cs-CZ" sz="2400" b="1" dirty="0"/>
              <a:t>Uzavřený oběhový a transportní systém</a:t>
            </a:r>
            <a:endParaRPr lang="cs-CZ" altLang="cs-CZ" sz="2400" b="1" u="sng" dirty="0"/>
          </a:p>
          <a:p>
            <a:pPr eaLnBrk="1" hangingPunct="1">
              <a:lnSpc>
                <a:spcPct val="100000"/>
              </a:lnSpc>
            </a:pPr>
            <a:r>
              <a:rPr lang="cs-CZ" altLang="cs-CZ" sz="2400" u="sng" dirty="0"/>
              <a:t>Hlavní části:</a:t>
            </a:r>
            <a:endParaRPr lang="cs-CZ" altLang="cs-CZ" sz="2400" dirty="0"/>
          </a:p>
          <a:p>
            <a:pPr eaLnBrk="1" hangingPunct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altLang="cs-CZ" sz="2400" dirty="0"/>
              <a:t>Srdeční sval</a:t>
            </a:r>
          </a:p>
          <a:p>
            <a:pPr eaLnBrk="1" hangingPunct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altLang="cs-CZ" sz="2400" dirty="0"/>
              <a:t>Uzavřený systém cév</a:t>
            </a:r>
          </a:p>
          <a:p>
            <a:pPr eaLnBrk="1" hangingPunct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altLang="cs-CZ" sz="2400" dirty="0"/>
              <a:t>Krev</a:t>
            </a:r>
            <a:endParaRPr lang="cs-CZ" altLang="cs-CZ" sz="2400" u="sng" dirty="0"/>
          </a:p>
          <a:p>
            <a:pPr eaLnBrk="1" hangingPunct="1">
              <a:lnSpc>
                <a:spcPct val="100000"/>
              </a:lnSpc>
            </a:pPr>
            <a:r>
              <a:rPr lang="cs-CZ" altLang="cs-CZ" sz="2400" u="sng" dirty="0"/>
              <a:t>Hlavní funkce:</a:t>
            </a:r>
            <a:endParaRPr lang="cs-CZ" altLang="cs-CZ" sz="2400" dirty="0"/>
          </a:p>
          <a:p>
            <a:pPr eaLnBrk="1" hangingPunct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altLang="cs-CZ" sz="2400" dirty="0"/>
              <a:t>Dodávání výživy a kyslíku buňkám,</a:t>
            </a:r>
          </a:p>
          <a:p>
            <a:pPr eaLnBrk="1" hangingPunct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altLang="cs-CZ" sz="2400" dirty="0"/>
              <a:t>Transport hormonů a jiných chemických signálů,</a:t>
            </a:r>
          </a:p>
          <a:p>
            <a:pPr eaLnBrk="1" hangingPunct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altLang="cs-CZ" sz="2400" dirty="0"/>
              <a:t>Odstraňování odpadních a vedlejších produktů z buněk (tkání) </a:t>
            </a:r>
          </a:p>
          <a:p>
            <a:pPr eaLnBrk="1" hangingPunct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altLang="cs-CZ" sz="2400" dirty="0"/>
              <a:t>Přenos tepla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715BDA39-8D08-4E12-A478-6EF51E8CDFA5}"/>
              </a:ext>
            </a:extLst>
          </p:cNvPr>
          <p:cNvSpPr/>
          <p:nvPr/>
        </p:nvSpPr>
        <p:spPr bwMode="auto">
          <a:xfrm>
            <a:off x="8400256" y="2276872"/>
            <a:ext cx="1080120" cy="100811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rgbClr val="FFFFCC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7350784"/>
      </p:ext>
    </p:extLst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Zástupný symbol pro číslo snímku 5">
            <a:extLst>
              <a:ext uri="{FF2B5EF4-FFF2-40B4-BE49-F238E27FC236}">
                <a16:creationId xmlns:a16="http://schemas.microsoft.com/office/drawing/2014/main" id="{8CAFF622-FB97-40AC-A816-32A074962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F78813B-AA6A-4D44-AE39-214030A36355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30</a:t>
            </a:fld>
            <a:endParaRPr lang="cs-CZ" altLang="cs-CZ" sz="1400"/>
          </a:p>
        </p:txBody>
      </p:sp>
      <p:sp>
        <p:nvSpPr>
          <p:cNvPr id="53251" name="Rectangle 2">
            <a:extLst>
              <a:ext uri="{FF2B5EF4-FFF2-40B4-BE49-F238E27FC236}">
                <a16:creationId xmlns:a16="http://schemas.microsoft.com/office/drawing/2014/main" id="{4D2714C7-F8E1-4173-B884-B3881F233F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20000" y="720000"/>
            <a:ext cx="5502124" cy="451576"/>
          </a:xfrm>
        </p:spPr>
        <p:txBody>
          <a:bodyPr/>
          <a:lstStyle/>
          <a:p>
            <a:pPr eaLnBrk="1" hangingPunct="1"/>
            <a:r>
              <a:rPr lang="cs-CZ" altLang="cs-CZ" sz="4000" dirty="0"/>
              <a:t>Přímé měření TK</a:t>
            </a:r>
            <a:endParaRPr lang="en-GB" altLang="cs-CZ" sz="4000" dirty="0"/>
          </a:p>
        </p:txBody>
      </p:sp>
      <p:sp>
        <p:nvSpPr>
          <p:cNvPr id="53252" name="Rectangle 3">
            <a:extLst>
              <a:ext uri="{FF2B5EF4-FFF2-40B4-BE49-F238E27FC236}">
                <a16:creationId xmlns:a16="http://schemas.microsoft.com/office/drawing/2014/main" id="{9F43F08F-B0A2-4867-8DBF-64F2880224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619055"/>
            <a:ext cx="8229600" cy="47085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altLang="cs-CZ" b="1" dirty="0"/>
              <a:t>Přímá metoda </a:t>
            </a:r>
            <a:r>
              <a:rPr lang="cs-CZ" altLang="cs-CZ" dirty="0"/>
              <a:t>měření TK je invazívní</a:t>
            </a:r>
            <a:r>
              <a:rPr lang="en-GB" altLang="cs-CZ" dirty="0"/>
              <a:t>. </a:t>
            </a:r>
            <a:r>
              <a:rPr lang="cs-CZ" altLang="cs-CZ" dirty="0"/>
              <a:t>Do cévy se zavádí ohebný katétr. Jeho volný konec je připojen k měniči</a:t>
            </a:r>
            <a:r>
              <a:rPr lang="en-GB" altLang="cs-CZ" dirty="0"/>
              <a:t> (</a:t>
            </a:r>
            <a:r>
              <a:rPr lang="cs-CZ" altLang="cs-CZ" dirty="0"/>
              <a:t>kapacitnímu nebo piezoelektrickému</a:t>
            </a:r>
            <a:r>
              <a:rPr lang="en-GB" altLang="cs-CZ" dirty="0"/>
              <a:t>) </a:t>
            </a:r>
            <a:r>
              <a:rPr lang="cs-CZ" altLang="cs-CZ" dirty="0"/>
              <a:t>avšak je možné zavést miniaturizovaný měnič přímo do cévy</a:t>
            </a:r>
            <a:r>
              <a:rPr lang="en-GB" altLang="cs-CZ" dirty="0"/>
              <a:t>. </a:t>
            </a:r>
            <a:endParaRPr lang="cs-CZ" altLang="cs-CZ" dirty="0"/>
          </a:p>
          <a:p>
            <a:pPr eaLnBrk="1" hangingPunct="1">
              <a:lnSpc>
                <a:spcPct val="90000"/>
              </a:lnSpc>
            </a:pPr>
            <a:r>
              <a:rPr lang="cs-CZ" altLang="cs-CZ" dirty="0"/>
              <a:t>Metoda je poměrně riskantní, takže je relativně málo používána</a:t>
            </a:r>
            <a:r>
              <a:rPr lang="en-GB" altLang="cs-CZ" dirty="0"/>
              <a:t>. </a:t>
            </a:r>
            <a:r>
              <a:rPr lang="cs-CZ" altLang="cs-CZ" dirty="0"/>
              <a:t>Je to však jediná metoda, která umožňuje měřit tlak v žilách a v srdci</a:t>
            </a:r>
            <a:r>
              <a:rPr lang="en-GB" alt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47521609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Zástupný symbol pro číslo snímku 5">
            <a:extLst>
              <a:ext uri="{FF2B5EF4-FFF2-40B4-BE49-F238E27FC236}">
                <a16:creationId xmlns:a16="http://schemas.microsoft.com/office/drawing/2014/main" id="{4F42F743-42AD-48DF-BF5A-90415A8F2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7D478FB-83AF-481D-86E7-F07D61F51B1F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31</a:t>
            </a:fld>
            <a:endParaRPr lang="cs-CZ" altLang="cs-CZ" sz="1400"/>
          </a:p>
        </p:txBody>
      </p:sp>
      <p:sp>
        <p:nvSpPr>
          <p:cNvPr id="55299" name="Rectangle 2">
            <a:extLst>
              <a:ext uri="{FF2B5EF4-FFF2-40B4-BE49-F238E27FC236}">
                <a16:creationId xmlns:a16="http://schemas.microsoft.com/office/drawing/2014/main" id="{740B295C-93FC-40B4-A268-3BFE08E180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0" y="836614"/>
            <a:ext cx="8135938" cy="496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800" dirty="0">
                <a:solidFill>
                  <a:schemeClr val="tx2"/>
                </a:solidFill>
              </a:rPr>
              <a:t>Autor: </a:t>
            </a:r>
            <a:br>
              <a:rPr lang="cs-CZ" altLang="cs-CZ" sz="2800" dirty="0">
                <a:solidFill>
                  <a:srgbClr val="FFFFCC"/>
                </a:solidFill>
              </a:rPr>
            </a:br>
            <a:r>
              <a:rPr lang="cs-CZ" altLang="cs-CZ" sz="2800" b="1" dirty="0"/>
              <a:t>Vojtěch </a:t>
            </a:r>
            <a:r>
              <a:rPr lang="cs-CZ" altLang="cs-CZ" sz="2800" b="1" dirty="0" err="1"/>
              <a:t>Mornstein</a:t>
            </a:r>
            <a:r>
              <a:rPr lang="cs-CZ" altLang="cs-CZ" sz="2800" b="1" dirty="0"/>
              <a:t>, Vladan Bernard</a:t>
            </a:r>
            <a:br>
              <a:rPr lang="cs-CZ" altLang="cs-CZ" sz="2800" dirty="0">
                <a:solidFill>
                  <a:srgbClr val="FFFFCC"/>
                </a:solidFill>
              </a:rPr>
            </a:br>
            <a:br>
              <a:rPr lang="cs-CZ" altLang="cs-CZ" sz="2800" dirty="0">
                <a:solidFill>
                  <a:srgbClr val="FFFFCC"/>
                </a:solidFill>
              </a:rPr>
            </a:br>
            <a:r>
              <a:rPr lang="cs-CZ" altLang="cs-CZ" sz="2800" dirty="0">
                <a:solidFill>
                  <a:schemeClr val="tx2"/>
                </a:solidFill>
              </a:rPr>
              <a:t>Obsahová spolupráce: </a:t>
            </a:r>
            <a:br>
              <a:rPr lang="cs-CZ" altLang="cs-CZ" sz="2800" dirty="0">
                <a:solidFill>
                  <a:srgbClr val="FFFFCC"/>
                </a:solidFill>
              </a:rPr>
            </a:br>
            <a:r>
              <a:rPr lang="cs-CZ" altLang="cs-CZ" sz="2800" b="1" dirty="0"/>
              <a:t>C.J. Caruana, I. Hrazdira</a:t>
            </a:r>
            <a:br>
              <a:rPr lang="cs-CZ" altLang="cs-CZ" sz="2800" dirty="0">
                <a:solidFill>
                  <a:srgbClr val="FFFFCC"/>
                </a:solidFill>
              </a:rPr>
            </a:br>
            <a:br>
              <a:rPr lang="cs-CZ" altLang="cs-CZ" sz="2800" dirty="0">
                <a:solidFill>
                  <a:srgbClr val="FFFFCC"/>
                </a:solidFill>
              </a:rPr>
            </a:br>
            <a:br>
              <a:rPr lang="cs-CZ" altLang="cs-CZ" sz="2800" dirty="0">
                <a:solidFill>
                  <a:srgbClr val="FFFFCC"/>
                </a:solidFill>
              </a:rPr>
            </a:br>
            <a:r>
              <a:rPr lang="cs-CZ" altLang="cs-CZ" sz="2800" dirty="0">
                <a:solidFill>
                  <a:schemeClr val="tx2"/>
                </a:solidFill>
              </a:rPr>
              <a:t>Poslední revize: </a:t>
            </a:r>
            <a:r>
              <a:rPr lang="cs-CZ" altLang="cs-CZ" sz="2800"/>
              <a:t>září 2024</a:t>
            </a:r>
            <a:endParaRPr lang="cs-CZ" altLang="cs-CZ" sz="2800" dirty="0"/>
          </a:p>
        </p:txBody>
      </p:sp>
    </p:spTree>
    <p:extLst>
      <p:ext uri="{BB962C8B-B14F-4D97-AF65-F5344CB8AC3E}">
        <p14:creationId xmlns:p14="http://schemas.microsoft.com/office/powerpoint/2010/main" val="3485043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B2C7F4C-0467-4D3E-A4C3-A382F62270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/>
              <a:t>Duté kulovité objekty možno popsat </a:t>
            </a:r>
            <a:r>
              <a:rPr lang="cs-CZ" sz="2000" dirty="0" err="1"/>
              <a:t>Laplaceovým</a:t>
            </a:r>
            <a:r>
              <a:rPr lang="cs-CZ" sz="2000" dirty="0"/>
              <a:t> zákonem:</a:t>
            </a:r>
          </a:p>
          <a:p>
            <a:r>
              <a:rPr lang="cs-CZ" sz="2000" b="1" dirty="0"/>
              <a:t>Lékařský slovník:</a:t>
            </a:r>
          </a:p>
          <a:p>
            <a:r>
              <a:rPr lang="cs-CZ" sz="2000" dirty="0"/>
              <a:t>LZ: zákon vyjadřující vztah povrchového napětí, tlaku a poloměru v kulovitých objektech. </a:t>
            </a:r>
            <a:r>
              <a:rPr lang="cs-CZ" sz="2000" i="1" dirty="0"/>
              <a:t>Tlak je přímo úměrný povrchovému napětí a nepřímo úměrný poloměru. Předměty s vysokým povrchovým napětím a malým poloměrem mají tendenci ke kolapsu (např. u plicních alveolů, které se zmenšují výdechem, brání kolapsu surfaktant, který povrchové napětí snižuje)</a:t>
            </a:r>
            <a:endParaRPr lang="cs-CZ" sz="2000" dirty="0"/>
          </a:p>
          <a:p>
            <a:endParaRPr lang="cs-CZ" sz="2000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7D697ABF-89B6-4037-9E6F-F1EB973E0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41CD8A9-DBE3-4507-B616-E6D07AED6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B89-10F1-45D8-AC52-44ED013C4AA0}" type="slidenum">
              <a:rPr lang="cs-CZ" altLang="cs-CZ" smtClean="0"/>
              <a:pPr/>
              <a:t>4</a:t>
            </a:fld>
            <a:endParaRPr lang="cs-CZ" altLang="cs-CZ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77B3A404-ED99-4B3A-BF93-8E7628D875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20725" y="720725"/>
            <a:ext cx="10752138" cy="450850"/>
          </a:xfrm>
        </p:spPr>
        <p:txBody>
          <a:bodyPr/>
          <a:lstStyle/>
          <a:p>
            <a:pPr eaLnBrk="1" hangingPunct="1"/>
            <a:r>
              <a:rPr lang="cs-CZ" altLang="cs-CZ" dirty="0"/>
              <a:t>Mechanické vlastnosti cév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5FB12F34-6C79-41BE-8AEA-9FE8F2CE7406}"/>
              </a:ext>
            </a:extLst>
          </p:cNvPr>
          <p:cNvSpPr txBox="1">
            <a:spLocks noChangeArrowheads="1"/>
          </p:cNvSpPr>
          <p:nvPr/>
        </p:nvSpPr>
        <p:spPr>
          <a:xfrm>
            <a:off x="720000" y="720000"/>
            <a:ext cx="10753200" cy="45157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rtl="0" eaLnBrk="1" fontAlgn="base" hangingPunct="1">
              <a:lnSpc>
                <a:spcPts val="4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9pPr>
          </a:lstStyle>
          <a:p>
            <a:r>
              <a:rPr lang="cs-CZ" altLang="cs-CZ" kern="0" dirty="0"/>
              <a:t>Mechanické vlastnosti cév</a:t>
            </a: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520392CA-8095-4324-9A45-89BDA9BEAE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2216" y="4041588"/>
            <a:ext cx="2074209" cy="2094746"/>
          </a:xfrm>
          <a:prstGeom prst="rect">
            <a:avLst/>
          </a:prstGeom>
        </p:spPr>
      </p:pic>
      <p:sp>
        <p:nvSpPr>
          <p:cNvPr id="9" name="TextovéPole 8">
            <a:extLst>
              <a:ext uri="{FF2B5EF4-FFF2-40B4-BE49-F238E27FC236}">
                <a16:creationId xmlns:a16="http://schemas.microsoft.com/office/drawing/2014/main" id="{10B98D6D-38A5-4231-80B5-C2ED39C62F28}"/>
              </a:ext>
            </a:extLst>
          </p:cNvPr>
          <p:cNvSpPr txBox="1"/>
          <p:nvPr/>
        </p:nvSpPr>
        <p:spPr>
          <a:xfrm>
            <a:off x="4199841" y="4237302"/>
            <a:ext cx="32398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cs-CZ" sz="2800" dirty="0">
                <a:latin typeface="+mn-lt"/>
              </a:rPr>
              <a:t>P~ T/r            T~ </a:t>
            </a:r>
            <a:r>
              <a:rPr lang="cs-CZ" sz="2800" dirty="0" err="1">
                <a:latin typeface="+mn-lt"/>
              </a:rPr>
              <a:t>Pr</a:t>
            </a:r>
            <a:endParaRPr lang="cs-CZ" sz="2800" dirty="0">
              <a:latin typeface="+mn-lt"/>
            </a:endParaRPr>
          </a:p>
        </p:txBody>
      </p:sp>
      <p:cxnSp>
        <p:nvCxnSpPr>
          <p:cNvPr id="11" name="Přímá spojnice se šipkou 10">
            <a:extLst>
              <a:ext uri="{FF2B5EF4-FFF2-40B4-BE49-F238E27FC236}">
                <a16:creationId xmlns:a16="http://schemas.microsoft.com/office/drawing/2014/main" id="{B11CAF02-DFE4-4D6D-9127-18EA37B5C2B4}"/>
              </a:ext>
            </a:extLst>
          </p:cNvPr>
          <p:cNvCxnSpPr/>
          <p:nvPr/>
        </p:nvCxnSpPr>
        <p:spPr bwMode="auto">
          <a:xfrm>
            <a:off x="5521647" y="4498912"/>
            <a:ext cx="660903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E6A02DAA-8690-496E-B9B8-698F2BA25D94}"/>
              </a:ext>
            </a:extLst>
          </p:cNvPr>
          <p:cNvSpPr txBox="1"/>
          <p:nvPr/>
        </p:nvSpPr>
        <p:spPr>
          <a:xfrm>
            <a:off x="3983467" y="4696912"/>
            <a:ext cx="69124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cs-CZ" sz="2800" dirty="0">
                <a:solidFill>
                  <a:srgbClr val="FF0000"/>
                </a:solidFill>
                <a:latin typeface="+mn-lt"/>
              </a:rPr>
              <a:t>Přesnější výpočet počítá s tloušťkou stěny</a:t>
            </a:r>
          </a:p>
        </p:txBody>
      </p:sp>
    </p:spTree>
    <p:extLst>
      <p:ext uri="{BB962C8B-B14F-4D97-AF65-F5344CB8AC3E}">
        <p14:creationId xmlns:p14="http://schemas.microsoft.com/office/powerpoint/2010/main" val="2984571026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Zástupný symbol pro číslo snímku 5">
            <a:extLst>
              <a:ext uri="{FF2B5EF4-FFF2-40B4-BE49-F238E27FC236}">
                <a16:creationId xmlns:a16="http://schemas.microsoft.com/office/drawing/2014/main" id="{AB571F39-F320-4E99-A6AC-D0B3201F8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CFA89D8-6BE4-4E8F-873D-0DB75944C23D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cs-CZ" altLang="cs-CZ" sz="1400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E673889A-02A8-4530-ACD5-F27354EF79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dirty="0"/>
              <a:t>Mechanické vlastnosti cév</a:t>
            </a:r>
          </a:p>
        </p:txBody>
      </p:sp>
      <p:sp>
        <p:nvSpPr>
          <p:cNvPr id="9220" name="Text Box 6">
            <a:extLst>
              <a:ext uri="{FF2B5EF4-FFF2-40B4-BE49-F238E27FC236}">
                <a16:creationId xmlns:a16="http://schemas.microsoft.com/office/drawing/2014/main" id="{81B26CEC-DE02-4ECC-B6F6-313C6FB0F3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6000" y="4726154"/>
            <a:ext cx="3866604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  <a:buFontTx/>
              <a:buNone/>
            </a:pPr>
            <a:r>
              <a:rPr lang="cs-CZ" altLang="cs-CZ" sz="2000" b="1" dirty="0" err="1"/>
              <a:t>Laplaceův</a:t>
            </a:r>
            <a:r>
              <a:rPr lang="cs-CZ" altLang="cs-CZ" sz="2000" b="1" dirty="0"/>
              <a:t> zákon </a:t>
            </a:r>
            <a:r>
              <a:rPr lang="cs-CZ" altLang="cs-CZ" sz="2000" dirty="0"/>
              <a:t>– mechanické namáhání stěn cév </a:t>
            </a:r>
            <a:r>
              <a:rPr lang="cs-CZ" altLang="cs-CZ" sz="2000" i="1" dirty="0"/>
              <a:t>T</a:t>
            </a:r>
            <a:r>
              <a:rPr lang="cs-CZ" altLang="cs-CZ" sz="2000" dirty="0"/>
              <a:t> je přímo úměrné tlaku </a:t>
            </a:r>
            <a:r>
              <a:rPr lang="cs-CZ" altLang="cs-CZ" sz="2000" i="1" dirty="0"/>
              <a:t>p</a:t>
            </a:r>
            <a:r>
              <a:rPr lang="cs-CZ" altLang="cs-CZ" sz="2000" dirty="0"/>
              <a:t> a </a:t>
            </a:r>
            <a:r>
              <a:rPr lang="cs-CZ" altLang="cs-CZ" sz="2000" b="1" dirty="0"/>
              <a:t>poloměru cévy </a:t>
            </a:r>
            <a:r>
              <a:rPr lang="cs-CZ" altLang="cs-CZ" sz="2000" i="1" dirty="0"/>
              <a:t>r (tloušťka stěny zanedbána)</a:t>
            </a:r>
          </a:p>
        </p:txBody>
      </p:sp>
      <p:sp>
        <p:nvSpPr>
          <p:cNvPr id="9222" name="Rectangle 7">
            <a:extLst>
              <a:ext uri="{FF2B5EF4-FFF2-40B4-BE49-F238E27FC236}">
                <a16:creationId xmlns:a16="http://schemas.microsoft.com/office/drawing/2014/main" id="{CB261B64-9EB7-48F7-A833-98182478AD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35637" y="2592457"/>
            <a:ext cx="465671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indent="25241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0"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cs-CZ" sz="2000" b="1" dirty="0">
                <a:latin typeface="+mj-lt"/>
                <a:cs typeface="Times New Roman" panose="02020603050405020304" pitchFamily="18" charset="0"/>
              </a:rPr>
              <a:t>Porovnejme hodnoty mechanického napětí ve stěnách některých cév:</a:t>
            </a:r>
            <a:endParaRPr lang="cs-CZ" altLang="cs-CZ" sz="2000" dirty="0">
              <a:latin typeface="+mj-lt"/>
            </a:endParaRPr>
          </a:p>
        </p:txBody>
      </p:sp>
      <p:graphicFrame>
        <p:nvGraphicFramePr>
          <p:cNvPr id="153681" name="Group 81">
            <a:extLst>
              <a:ext uri="{FF2B5EF4-FFF2-40B4-BE49-F238E27FC236}">
                <a16:creationId xmlns:a16="http://schemas.microsoft.com/office/drawing/2014/main" id="{C22509DA-0BF5-4C69-A791-CCFE7C1622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9576288"/>
              </p:ext>
            </p:extLst>
          </p:nvPr>
        </p:nvGraphicFramePr>
        <p:xfrm>
          <a:off x="5735638" y="3583564"/>
          <a:ext cx="4852402" cy="2625441"/>
        </p:xfrm>
        <a:graphic>
          <a:graphicData uri="http://schemas.openxmlformats.org/drawingml/2006/table">
            <a:tbl>
              <a:tblPr/>
              <a:tblGrid>
                <a:gridCol w="10131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54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60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2767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céva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5990" marB="35990" horzOverflow="overflow">
                    <a:lnL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(m)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5990" marB="3599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kumimoji="0" lang="cs-CZ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kPa</a:t>
                      </a: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5990" marB="35990" horzOverflow="overflow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(N·m</a:t>
                      </a:r>
                      <a:r>
                        <a:rPr kumimoji="0" lang="cs-CZ" sz="2000" b="1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</a:t>
                      </a: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5990" marB="3599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7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aorta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5990" marB="35990" horzOverflow="overflow">
                    <a:lnL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0,012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5990" marB="3599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5990" marB="35990" horzOverflow="overflow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156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5990" marB="35990"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7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artérie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5990" marB="35990" horzOverflow="overflow">
                    <a:lnL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0,005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5990" marB="3599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cs-CZ" dirty="0"/>
                    </a:p>
                  </a:txBody>
                  <a:tcPr marL="0" marR="0" marT="35990" marB="35990" horzOverflow="overflow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5990" marB="3599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7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kapilára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5990" marB="35990" horzOverflow="overflow">
                    <a:lnL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x 10</a:t>
                      </a:r>
                      <a:r>
                        <a:rPr kumimoji="0" lang="cs-CZ" sz="20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-6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5990" marB="3599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5990" marB="35990" horzOverflow="overflow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0,024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5990" marB="3599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véna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5990" marB="35990" horzOverflow="overflow">
                    <a:lnL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0,005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5990" marB="3599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5990" marB="35990" horzOverflow="overflow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5990" marB="3599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157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vena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cava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5990" marB="35990" horzOverflow="overflow">
                    <a:lnL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0,015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5990" marB="3599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1,3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5990" marB="35990" horzOverflow="overflow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5990" marB="3599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249" name="Rectangle 74">
            <a:extLst>
              <a:ext uri="{FF2B5EF4-FFF2-40B4-BE49-F238E27FC236}">
                <a16:creationId xmlns:a16="http://schemas.microsoft.com/office/drawing/2014/main" id="{1EADA1C3-E137-46DC-9443-E823B9BAEA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54102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cs-CZ" sz="1800"/>
          </a:p>
        </p:txBody>
      </p:sp>
      <p:pic>
        <p:nvPicPr>
          <p:cNvPr id="4" name="Zástupný obsah 3">
            <a:extLst>
              <a:ext uri="{FF2B5EF4-FFF2-40B4-BE49-F238E27FC236}">
                <a16:creationId xmlns:a16="http://schemas.microsoft.com/office/drawing/2014/main" id="{074E80F4-79E1-437F-AC01-C3F96F03613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720000" y="2343150"/>
            <a:ext cx="3962400" cy="1895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890833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B8AD90E-DD84-4D99-B0C2-8767D837DC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7826" y="1185199"/>
            <a:ext cx="6632614" cy="563382"/>
          </a:xfrm>
        </p:spPr>
        <p:txBody>
          <a:bodyPr/>
          <a:lstStyle/>
          <a:p>
            <a:r>
              <a:rPr lang="cs-CZ" dirty="0"/>
              <a:t>Konkrétní příklad aplikace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0A0C973-D410-4984-9E04-BD2F48CD6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E71EF36-13D2-43F5-877B-3AE3ED1BF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B89-10F1-45D8-AC52-44ED013C4AA0}" type="slidenum">
              <a:rPr lang="cs-CZ" altLang="cs-CZ" smtClean="0"/>
              <a:pPr/>
              <a:t>6</a:t>
            </a:fld>
            <a:endParaRPr lang="cs-CZ" altLang="cs-CZ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6FBCA562-8815-44AB-97B0-8115F49CE1B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1116"/>
          <a:stretch/>
        </p:blipFill>
        <p:spPr>
          <a:xfrm>
            <a:off x="2047875" y="2197091"/>
            <a:ext cx="8096250" cy="4156909"/>
          </a:xfrm>
          <a:prstGeom prst="rect">
            <a:avLst/>
          </a:prstGeom>
        </p:spPr>
      </p:pic>
      <p:sp>
        <p:nvSpPr>
          <p:cNvPr id="7" name="TextovéPole 6">
            <a:extLst>
              <a:ext uri="{FF2B5EF4-FFF2-40B4-BE49-F238E27FC236}">
                <a16:creationId xmlns:a16="http://schemas.microsoft.com/office/drawing/2014/main" id="{BAFF13A5-E63B-42B5-9ADA-23FB514317B3}"/>
              </a:ext>
            </a:extLst>
          </p:cNvPr>
          <p:cNvSpPr txBox="1"/>
          <p:nvPr/>
        </p:nvSpPr>
        <p:spPr>
          <a:xfrm>
            <a:off x="2304356" y="1770320"/>
            <a:ext cx="18277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cs-CZ" dirty="0">
                <a:latin typeface="+mn-lt"/>
              </a:rPr>
              <a:t>Cévní stěna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53DDB4A9-5302-4F7C-A0F7-CD5FBEA1F47C}"/>
              </a:ext>
            </a:extLst>
          </p:cNvPr>
          <p:cNvSpPr txBox="1"/>
          <p:nvPr/>
        </p:nvSpPr>
        <p:spPr>
          <a:xfrm>
            <a:off x="6096000" y="1770320"/>
            <a:ext cx="20842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cs-CZ" dirty="0">
                <a:latin typeface="+mn-lt"/>
              </a:rPr>
              <a:t>Stěna komory</a:t>
            </a: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5EDA8416-F9CE-4DA7-8FBF-589D1E12D3D8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>
          <a:xfrm>
            <a:off x="720725" y="720725"/>
            <a:ext cx="10752138" cy="45085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rtl="0" eaLnBrk="1" fontAlgn="base" hangingPunct="1">
              <a:lnSpc>
                <a:spcPts val="4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9pPr>
          </a:lstStyle>
          <a:p>
            <a:r>
              <a:rPr lang="cs-CZ" altLang="cs-CZ" kern="0" dirty="0"/>
              <a:t>Mechanické vlastnosti cév</a:t>
            </a:r>
          </a:p>
        </p:txBody>
      </p:sp>
    </p:spTree>
    <p:extLst>
      <p:ext uri="{BB962C8B-B14F-4D97-AF65-F5344CB8AC3E}">
        <p14:creationId xmlns:p14="http://schemas.microsoft.com/office/powerpoint/2010/main" val="367551421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86D975E-2CC4-44AE-BCEB-ACF530F158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8800" y="1872000"/>
            <a:ext cx="5804663" cy="2410068"/>
          </a:xfrm>
        </p:spPr>
        <p:txBody>
          <a:bodyPr/>
          <a:lstStyle/>
          <a:p>
            <a:r>
              <a:rPr lang="cs-CZ" dirty="0"/>
              <a:t>Znalosti nutné pro návaznost na další studium a praxi ….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7BE19F7-E709-4378-80E0-B6EC2A02B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DC91308-2BA8-4250-BFB9-0F2C02FA0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B89-10F1-45D8-AC52-44ED013C4AA0}" type="slidenum">
              <a:rPr lang="cs-CZ" altLang="cs-CZ" smtClean="0"/>
              <a:pPr/>
              <a:t>7</a:t>
            </a:fld>
            <a:endParaRPr lang="cs-CZ" altLang="cs-CZ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70BD0ACB-6C99-4F2F-89A3-3B269D6BF1BF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>
          <a:xfrm>
            <a:off x="720725" y="720725"/>
            <a:ext cx="10752138" cy="45085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rtl="0" eaLnBrk="1" fontAlgn="base" hangingPunct="1">
              <a:lnSpc>
                <a:spcPts val="4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9pPr>
          </a:lstStyle>
          <a:p>
            <a:r>
              <a:rPr lang="cs-CZ" altLang="cs-CZ" kern="0" dirty="0"/>
              <a:t>Mechanické vlastnosti cév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31091B00-9739-451A-A3C0-3AA777F13E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66577" y="1471960"/>
            <a:ext cx="4746846" cy="4108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512792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Zástupný symbol pro číslo snímku 5">
            <a:extLst>
              <a:ext uri="{FF2B5EF4-FFF2-40B4-BE49-F238E27FC236}">
                <a16:creationId xmlns:a16="http://schemas.microsoft.com/office/drawing/2014/main" id="{4B71C671-64EC-4D38-BCEF-DB56FFB4B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230C394-8ADB-45AF-A212-1421B1694D85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cs-CZ" altLang="cs-CZ" sz="1400"/>
          </a:p>
        </p:txBody>
      </p:sp>
      <p:sp>
        <p:nvSpPr>
          <p:cNvPr id="11267" name="Rectangle 5">
            <a:extLst>
              <a:ext uri="{FF2B5EF4-FFF2-40B4-BE49-F238E27FC236}">
                <a16:creationId xmlns:a16="http://schemas.microsoft.com/office/drawing/2014/main" id="{932ADB61-BCF7-4EE4-8508-A788F2C960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dirty="0" err="1">
                <a:solidFill>
                  <a:srgbClr val="0000DC"/>
                </a:solidFill>
              </a:rPr>
              <a:t>Pružníkové</a:t>
            </a:r>
            <a:r>
              <a:rPr lang="cs-CZ" altLang="cs-CZ" dirty="0">
                <a:solidFill>
                  <a:srgbClr val="0000DC"/>
                </a:solidFill>
              </a:rPr>
              <a:t> a muskulární cévy</a:t>
            </a:r>
          </a:p>
        </p:txBody>
      </p:sp>
      <p:pic>
        <p:nvPicPr>
          <p:cNvPr id="11268" name="Picture 4" descr="6-6">
            <a:extLst>
              <a:ext uri="{FF2B5EF4-FFF2-40B4-BE49-F238E27FC236}">
                <a16:creationId xmlns:a16="http://schemas.microsoft.com/office/drawing/2014/main" id="{F33A3C3F-AC56-471B-B10E-71B96C968D1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40638" y="1702038"/>
            <a:ext cx="5673725" cy="4525962"/>
          </a:xfrm>
          <a:noFill/>
        </p:spPr>
      </p:pic>
      <p:sp>
        <p:nvSpPr>
          <p:cNvPr id="11269" name="Text Box 7">
            <a:extLst>
              <a:ext uri="{FF2B5EF4-FFF2-40B4-BE49-F238E27FC236}">
                <a16:creationId xmlns:a16="http://schemas.microsoft.com/office/drawing/2014/main" id="{907B4AD3-A121-4790-9544-DDD94190BC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72487" y="1773238"/>
            <a:ext cx="2216533" cy="4385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1800" dirty="0"/>
              <a:t>Aorta se chová jako typická </a:t>
            </a:r>
            <a:r>
              <a:rPr lang="cs-CZ" altLang="cs-CZ" sz="1800" b="1" dirty="0" err="1"/>
              <a:t>pružníková</a:t>
            </a:r>
            <a:r>
              <a:rPr lang="cs-CZ" altLang="cs-CZ" sz="1800" b="1" dirty="0"/>
              <a:t> céva </a:t>
            </a:r>
            <a:r>
              <a:rPr lang="cs-CZ" altLang="cs-CZ" sz="1800" dirty="0"/>
              <a:t>(svými mechanickými vlastnostmi připomíná gumovou hadičku).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8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800" dirty="0"/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1800" b="1" dirty="0"/>
              <a:t>Muskulární cévy </a:t>
            </a:r>
            <a:r>
              <a:rPr lang="cs-CZ" altLang="cs-CZ" sz="1800" dirty="0"/>
              <a:t>jsou arterioly, schopné vasokonstrikce a vasodilatace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9232C4A3-569F-42FE-9116-BEC6BA557197}"/>
              </a:ext>
            </a:extLst>
          </p:cNvPr>
          <p:cNvSpPr txBox="1"/>
          <p:nvPr/>
        </p:nvSpPr>
        <p:spPr>
          <a:xfrm>
            <a:off x="1668486" y="3510455"/>
            <a:ext cx="62180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cs-CZ" sz="1800" dirty="0">
                <a:latin typeface="+mn-lt"/>
              </a:rPr>
              <a:t>Část energie krve vypuzené ze srdce se ukládá do přechodné elastické deformace stěn </a:t>
            </a:r>
            <a:r>
              <a:rPr lang="cs-CZ" sz="1800" dirty="0" err="1">
                <a:latin typeface="+mn-lt"/>
              </a:rPr>
              <a:t>pružníkových</a:t>
            </a:r>
            <a:r>
              <a:rPr lang="cs-CZ" sz="1800" dirty="0">
                <a:latin typeface="+mn-lt"/>
              </a:rPr>
              <a:t> cév.</a:t>
            </a:r>
            <a:endParaRPr lang="en-GB" sz="1800" dirty="0" err="1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38904859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Zástupný symbol pro číslo snímku 5">
            <a:extLst>
              <a:ext uri="{FF2B5EF4-FFF2-40B4-BE49-F238E27FC236}">
                <a16:creationId xmlns:a16="http://schemas.microsoft.com/office/drawing/2014/main" id="{184C9B0A-B6B8-47C4-AF7C-4E2CE60AE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7178260-36B8-402F-9BF7-752552A2A6BC}" type="slidenum">
              <a:rPr lang="cs-CZ" altLang="cs-CZ" sz="140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cs-CZ" altLang="cs-CZ" sz="1400"/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70B9E40A-C788-4F69-B757-B854B4CA2A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20000" y="720000"/>
            <a:ext cx="5376000" cy="451576"/>
          </a:xfrm>
        </p:spPr>
        <p:txBody>
          <a:bodyPr/>
          <a:lstStyle/>
          <a:p>
            <a:pPr eaLnBrk="1" hangingPunct="1"/>
            <a:r>
              <a:rPr lang="cs-CZ" altLang="cs-CZ" dirty="0" err="1">
                <a:solidFill>
                  <a:srgbClr val="0000DC"/>
                </a:solidFill>
              </a:rPr>
              <a:t>Reynoldsovo</a:t>
            </a:r>
            <a:r>
              <a:rPr lang="cs-CZ" altLang="cs-CZ" dirty="0">
                <a:solidFill>
                  <a:srgbClr val="0000DC"/>
                </a:solidFill>
              </a:rPr>
              <a:t> číslo</a:t>
            </a:r>
          </a:p>
        </p:txBody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32A3592A-7975-4BC4-AF14-87B245E9BA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20000" y="1494263"/>
            <a:ext cx="10753200" cy="4357312"/>
          </a:xfrm>
        </p:spPr>
        <p:txBody>
          <a:bodyPr/>
          <a:lstStyle/>
          <a:p>
            <a:pPr eaLnBrk="1" hangingPunct="1"/>
            <a:r>
              <a:rPr lang="cs-CZ" altLang="cs-CZ" dirty="0"/>
              <a:t>Proudění krve: laminární</a:t>
            </a:r>
          </a:p>
          <a:p>
            <a:pPr eaLnBrk="1" hangingPunct="1"/>
            <a:r>
              <a:rPr lang="cs-CZ" altLang="cs-CZ" dirty="0"/>
              <a:t>                        turbulentní</a:t>
            </a:r>
          </a:p>
          <a:p>
            <a:pPr eaLnBrk="1" hangingPunct="1"/>
            <a:r>
              <a:rPr lang="cs-CZ" altLang="cs-CZ" dirty="0" err="1"/>
              <a:t>Reynolds</a:t>
            </a:r>
            <a:r>
              <a:rPr lang="cs-CZ" altLang="cs-CZ" dirty="0"/>
              <a:t> (1883)</a:t>
            </a:r>
          </a:p>
          <a:p>
            <a:pPr eaLnBrk="1" hangingPunct="1"/>
            <a:r>
              <a:rPr lang="cs-CZ" altLang="cs-CZ" dirty="0" err="1">
                <a:solidFill>
                  <a:srgbClr val="FF0000"/>
                </a:solidFill>
              </a:rPr>
              <a:t>Reynoldsovo</a:t>
            </a:r>
            <a:r>
              <a:rPr lang="cs-CZ" altLang="cs-CZ" dirty="0">
                <a:solidFill>
                  <a:srgbClr val="FF0000"/>
                </a:solidFill>
              </a:rPr>
              <a:t> číslo: </a:t>
            </a:r>
            <a:endParaRPr lang="cs-CZ" altLang="cs-CZ" b="1" dirty="0">
              <a:latin typeface="Symbol" panose="05050102010706020507" pitchFamily="18" charset="2"/>
            </a:endParaRPr>
          </a:p>
          <a:p>
            <a:pPr eaLnBrk="1" hangingPunct="1">
              <a:buFontTx/>
              <a:buNone/>
            </a:pPr>
            <a:r>
              <a:rPr lang="cs-CZ" altLang="cs-CZ" sz="2400" dirty="0">
                <a:latin typeface="Symbol" panose="05050102010706020507" pitchFamily="18" charset="2"/>
              </a:rPr>
              <a:t>(r </a:t>
            </a:r>
            <a:r>
              <a:rPr lang="cs-CZ" altLang="cs-CZ" sz="2400" dirty="0"/>
              <a:t>– hustota kapaliny, </a:t>
            </a:r>
            <a:r>
              <a:rPr lang="cs-CZ" altLang="cs-CZ" sz="2400" i="1" dirty="0"/>
              <a:t>v</a:t>
            </a:r>
            <a:r>
              <a:rPr lang="cs-CZ" altLang="cs-CZ" sz="2400" i="1" baseline="-25000" dirty="0"/>
              <a:t>s</a:t>
            </a:r>
            <a:r>
              <a:rPr lang="cs-CZ" altLang="cs-CZ" sz="2400" dirty="0"/>
              <a:t> – střední rychlost toku, </a:t>
            </a:r>
            <a:r>
              <a:rPr lang="cs-CZ" altLang="cs-CZ" sz="2400" i="1" dirty="0"/>
              <a:t>r</a:t>
            </a:r>
            <a:r>
              <a:rPr lang="cs-CZ" altLang="cs-CZ" sz="2400" dirty="0"/>
              <a:t> – poloměr cévy, </a:t>
            </a:r>
            <a:r>
              <a:rPr lang="cs-CZ" altLang="cs-CZ" sz="2400" dirty="0">
                <a:latin typeface="Symbol" panose="05050102010706020507" pitchFamily="18" charset="2"/>
              </a:rPr>
              <a:t>h</a:t>
            </a:r>
            <a:r>
              <a:rPr lang="cs-CZ" altLang="cs-CZ" sz="2400" dirty="0"/>
              <a:t> – koeficient dynamické viskozity)</a:t>
            </a:r>
            <a:endParaRPr lang="cs-CZ" altLang="cs-CZ" sz="2400" dirty="0">
              <a:latin typeface="Symbol" panose="05050102010706020507" pitchFamily="18" charset="2"/>
            </a:endParaRPr>
          </a:p>
          <a:p>
            <a:pPr eaLnBrk="1" hangingPunct="1"/>
            <a:r>
              <a:rPr lang="cs-CZ" altLang="cs-CZ" dirty="0">
                <a:solidFill>
                  <a:srgbClr val="FF0000"/>
                </a:solidFill>
              </a:rPr>
              <a:t>Kritická rychlost:</a:t>
            </a:r>
            <a:endParaRPr lang="cs-CZ" altLang="cs-CZ" b="1" dirty="0">
              <a:solidFill>
                <a:srgbClr val="FF0000"/>
              </a:solidFill>
              <a:latin typeface="Symbol" panose="05050102010706020507" pitchFamily="18" charset="2"/>
            </a:endParaRPr>
          </a:p>
        </p:txBody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54F2C7DA-69BB-4FC8-A05F-58FC2BBFD5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cs-CZ" altLang="cs-CZ" sz="2000">
              <a:solidFill>
                <a:srgbClr val="FFFFCC"/>
              </a:solidFill>
            </a:endParaRPr>
          </a:p>
        </p:txBody>
      </p:sp>
      <p:sp>
        <p:nvSpPr>
          <p:cNvPr id="13318" name="Rectangle 7">
            <a:extLst>
              <a:ext uri="{FF2B5EF4-FFF2-40B4-BE49-F238E27FC236}">
                <a16:creationId xmlns:a16="http://schemas.microsoft.com/office/drawing/2014/main" id="{0C279F5A-B465-4171-8F52-481172E15C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1242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cs-CZ" altLang="cs-CZ" sz="2000">
              <a:solidFill>
                <a:srgbClr val="FFFFCC"/>
              </a:solidFill>
            </a:endParaRPr>
          </a:p>
        </p:txBody>
      </p:sp>
      <p:sp>
        <p:nvSpPr>
          <p:cNvPr id="13319" name="Rectangle 9">
            <a:extLst>
              <a:ext uri="{FF2B5EF4-FFF2-40B4-BE49-F238E27FC236}">
                <a16:creationId xmlns:a16="http://schemas.microsoft.com/office/drawing/2014/main" id="{79D8899F-80AE-411C-B1BC-15C3F8E51F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cs-CZ" altLang="cs-CZ" sz="2000">
              <a:solidFill>
                <a:srgbClr val="FFFFCC"/>
              </a:solidFill>
            </a:endParaRPr>
          </a:p>
        </p:txBody>
      </p:sp>
      <p:pic>
        <p:nvPicPr>
          <p:cNvPr id="13320" name="Obrázek 2">
            <a:extLst>
              <a:ext uri="{FF2B5EF4-FFF2-40B4-BE49-F238E27FC236}">
                <a16:creationId xmlns:a16="http://schemas.microsoft.com/office/drawing/2014/main" id="{ACE6061A-C1B4-4260-B412-84BA1B9B88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4600" y="1972987"/>
            <a:ext cx="2217737" cy="1363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1" name="Obrázek 4">
            <a:extLst>
              <a:ext uri="{FF2B5EF4-FFF2-40B4-BE49-F238E27FC236}">
                <a16:creationId xmlns:a16="http://schemas.microsoft.com/office/drawing/2014/main" id="{E554D317-AB45-49CE-AFC1-3D97AD1EB0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2518" y="3993916"/>
            <a:ext cx="2520950" cy="134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ovéPole 10">
            <a:extLst>
              <a:ext uri="{FF2B5EF4-FFF2-40B4-BE49-F238E27FC236}">
                <a16:creationId xmlns:a16="http://schemas.microsoft.com/office/drawing/2014/main" id="{32236B57-A807-4D15-8311-B58DF395C1EB}"/>
              </a:ext>
            </a:extLst>
          </p:cNvPr>
          <p:cNvSpPr txBox="1"/>
          <p:nvPr/>
        </p:nvSpPr>
        <p:spPr>
          <a:xfrm>
            <a:off x="7935191" y="4830912"/>
            <a:ext cx="363679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/>
              <a:t>Čím je </a:t>
            </a:r>
            <a:r>
              <a:rPr lang="cs-CZ" dirty="0" err="1"/>
              <a:t>Reynoldsovo</a:t>
            </a:r>
            <a:r>
              <a:rPr lang="cs-CZ" dirty="0"/>
              <a:t> číslo vyšší, tím nižší je vliv třecích sil částic tekutiny na celkový odpor.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DCBDB4ED-9DFB-4F5A-8F51-D1EC135A5D49}"/>
              </a:ext>
            </a:extLst>
          </p:cNvPr>
          <p:cNvSpPr txBox="1"/>
          <p:nvPr/>
        </p:nvSpPr>
        <p:spPr>
          <a:xfrm>
            <a:off x="718800" y="5582497"/>
            <a:ext cx="63049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cs-CZ" sz="2800" dirty="0">
                <a:latin typeface="+mn-lt"/>
              </a:rPr>
              <a:t>Re ≥ 2000 (1000) turbulentní proudění</a:t>
            </a:r>
          </a:p>
        </p:txBody>
      </p:sp>
    </p:spTree>
    <p:extLst>
      <p:ext uri="{BB962C8B-B14F-4D97-AF65-F5344CB8AC3E}">
        <p14:creationId xmlns:p14="http://schemas.microsoft.com/office/powerpoint/2010/main" val="1606481893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Presentation_MU_EN">
  <a:themeElements>
    <a:clrScheme name="MUNI MED">
      <a:dk1>
        <a:srgbClr val="000000"/>
      </a:dk1>
      <a:lt1>
        <a:srgbClr val="FFFFFF"/>
      </a:lt1>
      <a:dk2>
        <a:srgbClr val="0000DC"/>
      </a:dk2>
      <a:lt2>
        <a:srgbClr val="FFC000"/>
      </a:lt2>
      <a:accent1>
        <a:srgbClr val="0000DC"/>
      </a:accent1>
      <a:accent2>
        <a:srgbClr val="F01928"/>
      </a:accent2>
      <a:accent3>
        <a:srgbClr val="00AF3F"/>
      </a:accent3>
      <a:accent4>
        <a:srgbClr val="4BC8FF"/>
      </a:accent4>
      <a:accent5>
        <a:srgbClr val="FF7300"/>
      </a:accent5>
      <a:accent6>
        <a:srgbClr val="B9006E"/>
      </a:accent6>
      <a:hlink>
        <a:srgbClr val="0000DC"/>
      </a:hlink>
      <a:folHlink>
        <a:srgbClr val="5AC8AF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sz="2800" dirty="0" err="1" smtClean="0">
            <a:latin typeface="+mn-lt"/>
          </a:defRPr>
        </a:defPPr>
      </a:lstStyle>
    </a:txDef>
  </a:objectDefaults>
  <a:extraClrSchemeLst>
    <a:extraClrScheme>
      <a:clrScheme name="Směsi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uni-med-prezentace-16-9-en-v10.potx" id="{4809AA62-8658-4889-927F-CCFBD8AEEE2D}" vid="{4A362696-E9B4-4D14-B349-4BDD75ADC317}"/>
    </a:ext>
  </a:ext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A8BAC94BA468D488F31B2478A655CDC" ma:contentTypeVersion="0" ma:contentTypeDescription="Create a new document." ma:contentTypeScope="" ma:versionID="95a052b0847fd16805d557ab7f313c05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0967b7be50301903c78f9c39c6fd9af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BBC64D6-CE6A-4B8F-9E06-9D36E473AAB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A485512-1CA8-4DFA-AD53-D4AD3EF7AD0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39E6250-3CF2-4C03-8BDB-FC890C3EB9E9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muni-med-prezentace-16-9-en-v10</Template>
  <TotalTime>252</TotalTime>
  <Words>1806</Words>
  <Application>Microsoft Office PowerPoint</Application>
  <PresentationFormat>Širokoúhlá obrazovka</PresentationFormat>
  <Paragraphs>262</Paragraphs>
  <Slides>31</Slides>
  <Notes>24</Notes>
  <HiddenSlides>0</HiddenSlides>
  <MMClips>0</MMClips>
  <ScaleCrop>false</ScaleCrop>
  <HeadingPairs>
    <vt:vector size="8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31</vt:i4>
      </vt:variant>
    </vt:vector>
  </HeadingPairs>
  <TitlesOfParts>
    <vt:vector size="39" baseType="lpstr">
      <vt:lpstr>Arial</vt:lpstr>
      <vt:lpstr>Symbol</vt:lpstr>
      <vt:lpstr>Tahoma</vt:lpstr>
      <vt:lpstr>Times New Roman</vt:lpstr>
      <vt:lpstr>Wingdings</vt:lpstr>
      <vt:lpstr>Presentation_MU_EN</vt:lpstr>
      <vt:lpstr>Rastrový obrázek</vt:lpstr>
      <vt:lpstr>Fotografie</vt:lpstr>
      <vt:lpstr>Přednášky z lékařské biofyziky</vt:lpstr>
      <vt:lpstr>Obsah přednášky</vt:lpstr>
      <vt:lpstr>Mechanické vlastnosti kardiovaskulárního systému</vt:lpstr>
      <vt:lpstr>Mechanické vlastnosti cév</vt:lpstr>
      <vt:lpstr>Mechanické vlastnosti cév</vt:lpstr>
      <vt:lpstr>Mechanické vlastnosti cév</vt:lpstr>
      <vt:lpstr>Mechanické vlastnosti cév</vt:lpstr>
      <vt:lpstr>Pružníkové a muskulární cévy</vt:lpstr>
      <vt:lpstr>Reynoldsovo číslo</vt:lpstr>
      <vt:lpstr>Prezentace aplikace PowerPoint</vt:lpstr>
      <vt:lpstr>Teoretický a skutečný rychlostní profil toku krve v cévě</vt:lpstr>
      <vt:lpstr>Průtok krve v cévě s překážkou </vt:lpstr>
      <vt:lpstr>Tlak v jednotlivých částech krevního oběhu</vt:lpstr>
      <vt:lpstr>Periferní odpor cév</vt:lpstr>
      <vt:lpstr>Periferní odpor cév</vt:lpstr>
      <vt:lpstr>Mechanická práce srdce</vt:lpstr>
      <vt:lpstr>Práce srdce při jedné systole (odhad)</vt:lpstr>
      <vt:lpstr>Výkon srdce</vt:lpstr>
      <vt:lpstr>Práce a účinnost srdečního svalu</vt:lpstr>
      <vt:lpstr>Kapilární ultrafiltrace</vt:lpstr>
      <vt:lpstr>Filtrační pochody v kapilární kličce</vt:lpstr>
      <vt:lpstr>!!!!!!!!!!!!!</vt:lpstr>
      <vt:lpstr>Práce ledvin a glomerulární ultrafiltrace</vt:lpstr>
      <vt:lpstr>Glomerulus http://coe.fgcu.edu/faculty/greenep/kidney/Glomerulus.html</vt:lpstr>
      <vt:lpstr>Měření tlaku krve (TK)</vt:lpstr>
      <vt:lpstr>Měření TK</vt:lpstr>
      <vt:lpstr>Riva-Rocciho metoda</vt:lpstr>
      <vt:lpstr>Riva-Rocciho metoda</vt:lpstr>
      <vt:lpstr>Prezentace aplikace PowerPoint</vt:lpstr>
      <vt:lpstr>Přímé měření TK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Vojtěch Mornstein</dc:creator>
  <cp:lastModifiedBy>Vladan Bernard</cp:lastModifiedBy>
  <cp:revision>25</cp:revision>
  <cp:lastPrinted>1601-01-01T00:00:00Z</cp:lastPrinted>
  <dcterms:created xsi:type="dcterms:W3CDTF">2021-03-12T14:36:03Z</dcterms:created>
  <dcterms:modified xsi:type="dcterms:W3CDTF">2024-09-19T10:31:27Z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0x0101008A8BAC94BA468D488F31B2478A655CDC</vt:lpwstr>
  </property>
</Properties>
</file>