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4322606-A5F9-473B-A411-BCF7766B71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400F39-7BA6-4EC3-AB32-1DA9D8A0EA7B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A5D839B-ED5B-4423-8FD6-51F3D2F5E5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F17A7BF-6469-4D4F-B6F7-DA440D523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685C9B8-7CD2-4763-BE9E-A7BF32E04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CCFA71-B49A-4CAE-9A8C-13828085E29C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7EF6533-CBE2-449D-A3FD-5E576C1E8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8701114-E46B-4B09-A81A-AA2C4DEBC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ED8E0DE-3816-4E54-8568-165638A43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E37B27-3C23-4082-A05C-AEDDB06934F5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EBF4C51-38C8-404E-880F-63A43E331A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44F767C-4745-44DA-AFFE-E83F9EEFE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D633F49-BEE3-46D5-9118-FF4A5B838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A4FF5C-37EA-4587-9AE7-F4FF27E84BAD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A4EBCE3-6032-43E2-8496-A2189A737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F3CBDB9-765B-49B8-98C0-3FA9A53AC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CCD1D58-78F4-4B2D-9170-575D33F38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B3B8B4-0CC5-49E0-8701-1CC7A515FF7C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582CC2A-718E-4137-9B05-1AD333AA8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247865C-B90E-43D9-8CF4-B8AA2CF3A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04DADFF-8C74-414B-B813-CAE34D1B8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DABE81-5E61-414A-B06E-463F7194B9EF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F2C53C0-7059-4714-B187-9B0E15701C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CF4F936-E60D-4145-AB09-8CCC6E2CD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8E44ED8-D1DF-4E86-9747-C7CC554EB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C498C6-F094-4EBA-ADD2-D488087014D2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F0F0E23-11D1-4BFB-A68E-EF1C8D0D9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59EBD2B-38E1-43ED-8164-D1A9495BE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854F5DE-8D0F-4FC3-9407-253CBFFC2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6B8DC-0190-4A1E-8220-7AFC9EE7ABC3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E45063B-88B6-4AF9-BF85-16C9B96E1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380A9E0-99BF-465E-B185-A32841752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2B48C90-BDDD-4AAF-9087-68FD3F74D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8B7857-F6CC-40E2-8B44-7F9A766DB986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7FC3F89-6DAA-41EF-A427-BD709AFAE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118F2DA-32BE-4C8D-B207-C4EAB9887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89FC920-9F5E-4597-A8EB-571D541E0A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1E92E4-C7C6-4AB5-BC8C-853A123B0303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1E80A65-4FAA-496D-A009-23E05F722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F8CBF66-D125-4549-917D-9C0BEAC50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65FA381-0A34-4D2E-9AAF-F3EEFA09C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AB32B7-039B-43EB-980A-C7FFCAB027CA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6E7B080-E1B2-47CD-AC4C-26BC86CE8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67E69AA-DCD1-46B2-B5E5-A6F46591A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82710B4-0829-4EE1-A25F-9C08A0A1B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23B80A-E9B8-46EB-B1FF-477C1D52C661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F713745-1370-4FA1-A17B-0C4FD2BE1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F4C2222-9BCC-46EC-B816-1B03D1C33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867A6E2A-7C8B-4C49-BD90-90D96824D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BD6BD1-5680-43D0-BB82-44845B24C013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B23F11E-EDA2-421D-9FCA-11E737B41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7B8B27F-10DD-4BD3-8EA6-7F8D58274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3FE35732-5510-40E3-B29A-643F24C7E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80FC3-B065-48DD-8388-04D397C05514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0DA2D15-6F79-4092-BA1E-6A600D52E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9B6E541-B010-4777-86C9-8BE995EC4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5DB36D4-DE6A-4C97-AC09-B5A875382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C8FB62-24D0-42BB-BEDB-55A1F704AC8C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8F31962-E672-4ABA-9E94-50385C581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CC59E9F-73F5-4F72-8BE8-46E50FDE7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5B001AF-A660-4828-9E4F-6F92BEF8B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FB692-35C1-4F57-9D17-20864F420900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73E523-85E9-4370-AB7A-EA25EF3DA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3657C70-CB79-4B19-AC15-F3DCB075F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33573EB-0D82-464C-8EE6-7DF868875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C10EC6-674E-457F-97F5-BBD83C8AF18F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5EAB115-57D7-455E-9678-E1CD4910C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17AA874-4566-4A2E-B6FC-9AE1D9F2D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C42B312-24F6-4D30-956D-9A3C423B7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CA9428-1837-4FBF-94D0-7ECDF0807924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06D61D4-A346-4EBA-8A86-B277A2F3DD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CB0F8F5-4A10-40EB-A7F6-540B195B0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03BE62B-CDC0-4028-ABDD-1DB8E1930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526B6A-C229-4405-8758-351ED61CFE19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E83D8BC-D952-4E0C-B1FC-9371272A6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18F66A7-2A4D-4A8D-9775-D51DBFA88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5A43B65-A1BB-4749-AB1E-59748D0E1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6733B-1A0B-4698-B9E1-101BDF665AA6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021906A-AFC7-4E92-93D7-FDD289D0E4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24051AD-DB95-4F38-9AD3-2D8C16405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57889AF-5B2A-42F3-BAD3-2C1627B11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DFA6F2-117B-4C1F-A51F-347172F510E9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0DBFD82-0533-4553-A8F2-6E0896D9F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EDF3196-4951-4213-9D55-C9C6C99F1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AE231CE-0065-47E9-A61A-211DC50BF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F6B596-C011-44FD-AC86-2E832F546A4B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62D79DC-9D7B-42B8-887E-B1FF700EC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45250FC-F5C0-436F-9E2B-AFB4AA2F0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B1EFE4-C6E5-4D35-9E86-28B497D698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A44C7-17F0-401D-B769-2F59732193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954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E68EE-2DE7-4C06-9991-A3FFE5D06E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9CDD3-6386-49DE-B8DA-F2A7D34204A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618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F122FC-8048-4E01-A53C-5AF6D82C6F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CE31E-9EF6-4AC6-AB70-676CD028C8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9278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8331A6-9FBB-4595-8FCB-29A1AFDCA7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1DF83-155D-45A0-93F9-8471A5AFB6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3887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55402C-3512-48CD-9A82-11989CB48C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50B1B-5FDB-4F51-9865-48AA123EC3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2589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31EB08-A54B-474B-AE71-AC7D7B53F8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D61B9-8714-43A3-9A82-45AEE8BCA5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339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seds.org/messier/Jpg/m31.jpg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hyperlink" Target="http://www.geocities.com/aaron_blaser/revlight5b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53" y="4116402"/>
            <a:ext cx="11361600" cy="698497"/>
          </a:xfrm>
        </p:spPr>
        <p:txBody>
          <a:bodyPr/>
          <a:lstStyle/>
          <a:p>
            <a:r>
              <a:rPr lang="cs-CZ" altLang="cs-CZ" sz="2400" b="1" dirty="0"/>
              <a:t>Struktura hmoty</a:t>
            </a:r>
          </a:p>
          <a:p>
            <a:endParaRPr lang="en-GB" dirty="0"/>
          </a:p>
        </p:txBody>
      </p:sp>
      <p:pic>
        <p:nvPicPr>
          <p:cNvPr id="7" name="Picture 14" descr="curie">
            <a:extLst>
              <a:ext uri="{FF2B5EF4-FFF2-40B4-BE49-F238E27FC236}">
                <a16:creationId xmlns:a16="http://schemas.microsoft.com/office/drawing/2014/main" id="{D9E2D66A-F017-4BF3-9496-D7367371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35" y="3660600"/>
            <a:ext cx="2578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E8D9A82B-AE65-49F1-9D72-FBE018255F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141395"/>
              </p:ext>
            </p:extLst>
          </p:nvPr>
        </p:nvGraphicFramePr>
        <p:xfrm>
          <a:off x="5021906" y="4300000"/>
          <a:ext cx="259238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7621064" imgH="3742857" progId="Paint.Picture">
                  <p:embed/>
                </p:oleObj>
              </mc:Choice>
              <mc:Fallback>
                <p:oleObj name="Rastrový obrázek" r:id="rId3" imgW="7621064" imgH="3742857" progId="Paint.Picture">
                  <p:embed/>
                  <p:pic>
                    <p:nvPicPr>
                      <p:cNvPr id="102412" name="Object 12">
                        <a:extLst>
                          <a:ext uri="{FF2B5EF4-FFF2-40B4-BE49-F238E27FC236}">
                            <a16:creationId xmlns:a16="http://schemas.microsoft.com/office/drawing/2014/main" id="{F967B9D0-561E-4520-B1E0-0BA599900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906" y="4300000"/>
                        <a:ext cx="2592387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1" descr="Electron diffraction pattern">
            <a:extLst>
              <a:ext uri="{FF2B5EF4-FFF2-40B4-BE49-F238E27FC236}">
                <a16:creationId xmlns:a16="http://schemas.microsoft.com/office/drawing/2014/main" id="{3ED1BA08-1BA9-42D3-928D-F9C9878E4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96" y="277191"/>
            <a:ext cx="20891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2253637E-3652-4FE7-9614-73701F7BB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02A6F8BB-ADF7-4393-905F-26661F6A1AF6}" type="slidenum">
              <a:rPr lang="cs-CZ" altLang="cs-CZ" sz="1400">
                <a:solidFill>
                  <a:schemeClr val="tx1"/>
                </a:solidFill>
              </a:rPr>
              <a:pPr/>
              <a:t>10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49DC44C-149F-4881-BF0E-B92224019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620466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4000" b="1" dirty="0"/>
              <a:t>Schr</a:t>
            </a:r>
            <a:r>
              <a:rPr lang="en-GB" altLang="cs-CZ" sz="4000" b="1" dirty="0">
                <a:cs typeface="Arial" panose="020B0604020202020204" pitchFamily="34" charset="0"/>
              </a:rPr>
              <a:t>ödinger</a:t>
            </a:r>
            <a:r>
              <a:rPr lang="cs-CZ" altLang="cs-CZ" sz="4000" b="1" dirty="0">
                <a:cs typeface="Arial" panose="020B0604020202020204" pitchFamily="34" charset="0"/>
              </a:rPr>
              <a:t>ova</a:t>
            </a:r>
            <a:r>
              <a:rPr lang="en-GB" altLang="cs-CZ" sz="4000" b="1" dirty="0">
                <a:cs typeface="Arial" panose="020B0604020202020204" pitchFamily="34" charset="0"/>
              </a:rPr>
              <a:t> </a:t>
            </a:r>
            <a:r>
              <a:rPr lang="cs-CZ" altLang="cs-CZ" sz="4000" b="1" dirty="0">
                <a:cs typeface="Arial" panose="020B0604020202020204" pitchFamily="34" charset="0"/>
              </a:rPr>
              <a:t>rovnice</a:t>
            </a:r>
            <a:br>
              <a:rPr lang="en-GB" altLang="cs-CZ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cs-CZ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k obdivování</a:t>
            </a:r>
            <a:r>
              <a:rPr lang="en-GB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4580" name="Object 3">
            <a:extLst>
              <a:ext uri="{FF2B5EF4-FFF2-40B4-BE49-F238E27FC236}">
                <a16:creationId xmlns:a16="http://schemas.microsoft.com/office/drawing/2014/main" id="{BED63F27-92E4-45DD-808A-43F84D76152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208213" y="1557338"/>
          <a:ext cx="39433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3943901" imgH="1390844" progId="Obraz programu Malování">
                  <p:embed/>
                </p:oleObj>
              </mc:Choice>
              <mc:Fallback>
                <p:oleObj name="Rastrový obraz" r:id="rId3" imgW="3943901" imgH="1390844" progId="Obraz programu Malování">
                  <p:embed/>
                  <p:pic>
                    <p:nvPicPr>
                      <p:cNvPr id="24580" name="Object 3">
                        <a:extLst>
                          <a:ext uri="{FF2B5EF4-FFF2-40B4-BE49-F238E27FC236}">
                            <a16:creationId xmlns:a16="http://schemas.microsoft.com/office/drawing/2014/main" id="{BED63F27-92E4-45DD-808A-43F84D761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557338"/>
                        <a:ext cx="394335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0">
            <a:extLst>
              <a:ext uri="{FF2B5EF4-FFF2-40B4-BE49-F238E27FC236}">
                <a16:creationId xmlns:a16="http://schemas.microsoft.com/office/drawing/2014/main" id="{92E518AC-AA71-4259-916C-AB2AB4FCA02A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04096087"/>
              </p:ext>
            </p:extLst>
          </p:nvPr>
        </p:nvGraphicFramePr>
        <p:xfrm>
          <a:off x="6709467" y="1455185"/>
          <a:ext cx="2022475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5" imgW="1991003" imgH="2266667" progId="Obraz programu Malování">
                  <p:embed/>
                </p:oleObj>
              </mc:Choice>
              <mc:Fallback>
                <p:oleObj name="Rastrový obraz" r:id="rId5" imgW="1991003" imgH="2266667" progId="Obraz programu Malování">
                  <p:embed/>
                  <p:pic>
                    <p:nvPicPr>
                      <p:cNvPr id="24581" name="Object 10">
                        <a:extLst>
                          <a:ext uri="{FF2B5EF4-FFF2-40B4-BE49-F238E27FC236}">
                            <a16:creationId xmlns:a16="http://schemas.microsoft.com/office/drawing/2014/main" id="{92E518AC-AA71-4259-916C-AB2AB4FCA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9467" y="1455185"/>
                        <a:ext cx="2022475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5">
            <a:extLst>
              <a:ext uri="{FF2B5EF4-FFF2-40B4-BE49-F238E27FC236}">
                <a16:creationId xmlns:a16="http://schemas.microsoft.com/office/drawing/2014/main" id="{2A396757-CC1B-4942-BFE4-8137560E4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924176"/>
            <a:ext cx="388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chemeClr val="tx1"/>
                </a:solidFill>
              </a:rPr>
              <a:t>„jednorozměrná“ S. rovnice</a:t>
            </a:r>
          </a:p>
        </p:txBody>
      </p:sp>
      <p:graphicFrame>
        <p:nvGraphicFramePr>
          <p:cNvPr id="24583" name="Object 12">
            <a:extLst>
              <a:ext uri="{FF2B5EF4-FFF2-40B4-BE49-F238E27FC236}">
                <a16:creationId xmlns:a16="http://schemas.microsoft.com/office/drawing/2014/main" id="{F4DD42F9-834B-40AD-8243-21FC4CE15ECF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50527581"/>
              </p:ext>
            </p:extLst>
          </p:nvPr>
        </p:nvGraphicFramePr>
        <p:xfrm>
          <a:off x="2221438" y="4230453"/>
          <a:ext cx="597535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7" imgW="4200000" imgH="895238" progId="Obraz programu Malování">
                  <p:embed/>
                </p:oleObj>
              </mc:Choice>
              <mc:Fallback>
                <p:oleObj name="Rastrový obraz" r:id="rId7" imgW="4200000" imgH="895238" progId="Obraz programu Malování">
                  <p:embed/>
                  <p:pic>
                    <p:nvPicPr>
                      <p:cNvPr id="24583" name="Object 12">
                        <a:extLst>
                          <a:ext uri="{FF2B5EF4-FFF2-40B4-BE49-F238E27FC236}">
                            <a16:creationId xmlns:a16="http://schemas.microsoft.com/office/drawing/2014/main" id="{F4DD42F9-834B-40AD-8243-21FC4CE15E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438" y="4230453"/>
                        <a:ext cx="597535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15">
            <a:extLst>
              <a:ext uri="{FF2B5EF4-FFF2-40B4-BE49-F238E27FC236}">
                <a16:creationId xmlns:a16="http://schemas.microsoft.com/office/drawing/2014/main" id="{01933BC3-92B8-491F-9A31-14E3B35E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8472" y="1868407"/>
            <a:ext cx="21240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solidFill>
                  <a:schemeClr val="tx1"/>
                </a:solidFill>
              </a:rPr>
              <a:t>Kulové (radiální) souřadnice elektronu v atomu vodíku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</a:t>
            </a:r>
            <a:r>
              <a:rPr lang="cs-CZ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 - vlnová funkce</a:t>
            </a:r>
            <a:endParaRPr lang="en-GB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4585" name="Text Box 16">
            <a:extLst>
              <a:ext uri="{FF2B5EF4-FFF2-40B4-BE49-F238E27FC236}">
                <a16:creationId xmlns:a16="http://schemas.microsoft.com/office/drawing/2014/main" id="{47E4FECA-B3CC-4833-A302-A8917000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564" y="5669102"/>
            <a:ext cx="54355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solidFill>
                  <a:schemeClr val="tx1"/>
                </a:solidFill>
              </a:rPr>
              <a:t>S. rovnice pro </a:t>
            </a:r>
            <a:r>
              <a:rPr lang="cs-CZ" altLang="cs-CZ" sz="2000" b="1" dirty="0">
                <a:solidFill>
                  <a:schemeClr val="tx1"/>
                </a:solidFill>
              </a:rPr>
              <a:t>elektron</a:t>
            </a:r>
            <a:r>
              <a:rPr lang="cs-CZ" altLang="cs-CZ" sz="2000" dirty="0">
                <a:solidFill>
                  <a:schemeClr val="tx1"/>
                </a:solidFill>
              </a:rPr>
              <a:t> ve </a:t>
            </a:r>
            <a:r>
              <a:rPr lang="cs-CZ" altLang="cs-CZ" sz="2000" b="1" dirty="0">
                <a:solidFill>
                  <a:schemeClr val="tx1"/>
                </a:solidFill>
              </a:rPr>
              <a:t>vodíkovém</a:t>
            </a:r>
            <a:r>
              <a:rPr lang="cs-CZ" altLang="cs-CZ" sz="2000" dirty="0">
                <a:solidFill>
                  <a:schemeClr val="tx1"/>
                </a:solidFill>
              </a:rPr>
              <a:t> atomu</a:t>
            </a:r>
          </a:p>
        </p:txBody>
      </p:sp>
      <p:sp>
        <p:nvSpPr>
          <p:cNvPr id="24586" name="Text Box 17">
            <a:extLst>
              <a:ext uri="{FF2B5EF4-FFF2-40B4-BE49-F238E27FC236}">
                <a16:creationId xmlns:a16="http://schemas.microsoft.com/office/drawing/2014/main" id="{18967E1E-9580-4E74-B15A-F24823F88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4" y="6583364"/>
            <a:ext cx="57610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200">
                <a:solidFill>
                  <a:schemeClr val="tx1"/>
                </a:solidFill>
              </a:rPr>
              <a:t>podle http://hyperphysics.phy-astr.gsu.edu/hbase/quantum/hydsch.html</a:t>
            </a:r>
          </a:p>
        </p:txBody>
      </p:sp>
    </p:spTree>
    <p:extLst>
      <p:ext uri="{BB962C8B-B14F-4D97-AF65-F5344CB8AC3E}">
        <p14:creationId xmlns:p14="http://schemas.microsoft.com/office/powerpoint/2010/main" val="4814909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>
            <a:extLst>
              <a:ext uri="{FF2B5EF4-FFF2-40B4-BE49-F238E27FC236}">
                <a16:creationId xmlns:a16="http://schemas.microsoft.com/office/drawing/2014/main" id="{67D780FE-E073-46EC-BFC0-9C2EF7323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7FF3B86A-DCA3-4674-8028-F12935608268}" type="slidenum">
              <a:rPr lang="cs-CZ" altLang="cs-CZ" sz="1400">
                <a:solidFill>
                  <a:schemeClr val="tx1"/>
                </a:solidFill>
              </a:rPr>
              <a:pPr/>
              <a:t>11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DF5AC45-1126-4B10-BACC-ECA69D615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6105" y="322346"/>
            <a:ext cx="8534400" cy="6636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4000" b="1" dirty="0"/>
              <a:t>Řešení </a:t>
            </a:r>
            <a:r>
              <a:rPr lang="cs-CZ" altLang="cs-CZ" sz="4000" b="1" dirty="0" err="1"/>
              <a:t>Schr</a:t>
            </a:r>
            <a:r>
              <a:rPr lang="cs-CZ" altLang="cs-CZ" b="1" dirty="0" err="1">
                <a:cs typeface="Arial" panose="020B0604020202020204" pitchFamily="34" charset="0"/>
              </a:rPr>
              <a:t>ö</a:t>
            </a:r>
            <a:r>
              <a:rPr lang="cs-CZ" altLang="cs-CZ" sz="4000" b="1" dirty="0" err="1"/>
              <a:t>dingerovy</a:t>
            </a:r>
            <a:r>
              <a:rPr lang="cs-CZ" altLang="cs-CZ" sz="4000" b="1" dirty="0"/>
              <a:t> rovnice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6CA8552-8E7C-4FF7-BC78-64929066E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92313" y="1916114"/>
            <a:ext cx="8229600" cy="398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indent="-45085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>
                <a:cs typeface="Arial" panose="020B0604020202020204" pitchFamily="34" charset="0"/>
              </a:rPr>
              <a:t>Řešení </a:t>
            </a:r>
            <a:r>
              <a:rPr lang="cs-CZ" altLang="cs-CZ" dirty="0" err="1"/>
              <a:t>Schr</a:t>
            </a:r>
            <a:r>
              <a:rPr lang="cs-CZ" altLang="cs-CZ" dirty="0" err="1">
                <a:cs typeface="Arial" panose="020B0604020202020204" pitchFamily="34" charset="0"/>
              </a:rPr>
              <a:t>ödingerovy</a:t>
            </a:r>
            <a:r>
              <a:rPr lang="cs-CZ" altLang="cs-CZ" dirty="0">
                <a:cs typeface="Arial" panose="020B0604020202020204" pitchFamily="34" charset="0"/>
              </a:rPr>
              <a:t> rovnice pro elektron ve vodíkovém atomu vede k hodnotám energie orbitálního elektronu.</a:t>
            </a:r>
          </a:p>
          <a:p>
            <a:pPr marL="450850" indent="-45085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>
              <a:cs typeface="Arial" panose="020B0604020202020204" pitchFamily="34" charset="0"/>
            </a:endParaRPr>
          </a:p>
          <a:p>
            <a:pPr marL="450850" indent="-45085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Řešení </a:t>
            </a:r>
            <a:r>
              <a:rPr lang="cs-CZ" altLang="cs-CZ" dirty="0" err="1"/>
              <a:t>Schr</a:t>
            </a:r>
            <a:r>
              <a:rPr lang="cs-CZ" altLang="cs-CZ" dirty="0" err="1">
                <a:cs typeface="Arial" panose="020B0604020202020204" pitchFamily="34" charset="0"/>
              </a:rPr>
              <a:t>ödingerovy</a:t>
            </a:r>
            <a:r>
              <a:rPr lang="cs-CZ" altLang="cs-CZ" dirty="0">
                <a:cs typeface="Arial" panose="020B0604020202020204" pitchFamily="34" charset="0"/>
              </a:rPr>
              <a:t> rovnice často vede k číselným koeficientům, které určují možné hodnoty energie. Tyto numerické koeficienty se nazývají </a:t>
            </a:r>
            <a:r>
              <a:rPr lang="cs-CZ" altLang="cs-CZ" b="1" dirty="0">
                <a:cs typeface="Arial" panose="020B0604020202020204" pitchFamily="34" charset="0"/>
              </a:rPr>
              <a:t>kvantová čísla</a:t>
            </a:r>
            <a:r>
              <a:rPr lang="cs-CZ" altLang="cs-CZ" dirty="0">
                <a:cs typeface="Arial" panose="020B0604020202020204" pitchFamily="34" charset="0"/>
              </a:rPr>
              <a:t>.</a:t>
            </a:r>
            <a:endParaRPr lang="cs-CZ" altLang="cs-CZ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920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>
            <a:extLst>
              <a:ext uri="{FF2B5EF4-FFF2-40B4-BE49-F238E27FC236}">
                <a16:creationId xmlns:a16="http://schemas.microsoft.com/office/drawing/2014/main" id="{B69BB837-F455-4474-8A5D-ACC2ED77F0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AF7A88DF-1650-4276-835E-B03FA3C1323F}" type="slidenum">
              <a:rPr lang="cs-CZ" altLang="cs-CZ" sz="1400">
                <a:solidFill>
                  <a:schemeClr val="tx1"/>
                </a:solidFill>
              </a:rPr>
              <a:pPr/>
              <a:t>12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7C63A5F-A43F-4D19-B896-66F17AAB9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3501224" cy="790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Kvantová čísla 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55356C8-66BF-493B-8E5A-8882BE3E0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92312" y="1844675"/>
            <a:ext cx="8845315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/>
              <a:t>Hlavní </a:t>
            </a:r>
            <a:r>
              <a:rPr lang="cs-CZ" altLang="cs-CZ" sz="2600" dirty="0"/>
              <a:t> </a:t>
            </a:r>
            <a:r>
              <a:rPr lang="cs-CZ" altLang="cs-CZ" sz="2600" b="1" dirty="0"/>
              <a:t>n</a:t>
            </a:r>
            <a:r>
              <a:rPr lang="cs-CZ" altLang="cs-CZ" sz="2600" dirty="0"/>
              <a:t> = 1, 2, 3 …. (K, L, M, ….)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/>
              <a:t>Vedlejší</a:t>
            </a:r>
            <a:r>
              <a:rPr lang="cs-CZ" altLang="cs-CZ" sz="2600" dirty="0"/>
              <a:t> – pro každé n   </a:t>
            </a:r>
            <a:r>
              <a:rPr lang="cs-CZ" altLang="cs-CZ" sz="2600" b="1" dirty="0"/>
              <a:t>l</a:t>
            </a:r>
            <a:r>
              <a:rPr lang="cs-CZ" altLang="cs-CZ" sz="2600" dirty="0"/>
              <a:t> = 0, 1, 2, …. n – 1 (s, p, d, f …)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/>
              <a:t>Magnetické</a:t>
            </a:r>
            <a:r>
              <a:rPr lang="cs-CZ" altLang="cs-CZ" sz="2600" dirty="0"/>
              <a:t> – pro každé l     </a:t>
            </a:r>
            <a:r>
              <a:rPr lang="cs-CZ" altLang="cs-CZ" sz="2600" b="1" dirty="0"/>
              <a:t>m</a:t>
            </a:r>
            <a:r>
              <a:rPr lang="cs-CZ" altLang="cs-CZ" sz="2600" dirty="0"/>
              <a:t> = 0, </a:t>
            </a:r>
            <a:r>
              <a:rPr lang="cs-CZ" altLang="cs-CZ" sz="2600" dirty="0">
                <a:cs typeface="Arial" panose="020B0604020202020204" pitchFamily="34" charset="0"/>
              </a:rPr>
              <a:t>±1, ±2, …±l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>
                <a:cs typeface="Arial" panose="020B0604020202020204" pitchFamily="34" charset="0"/>
              </a:rPr>
              <a:t>Spinové magnetické</a:t>
            </a:r>
            <a:r>
              <a:rPr lang="cs-CZ" altLang="cs-CZ" sz="2600" dirty="0">
                <a:cs typeface="Arial" panose="020B0604020202020204" pitchFamily="34" charset="0"/>
              </a:rPr>
              <a:t> – pro každé m  </a:t>
            </a:r>
            <a:r>
              <a:rPr lang="cs-CZ" altLang="cs-CZ" sz="2600" b="1" dirty="0">
                <a:cs typeface="Arial" panose="020B0604020202020204" pitchFamily="34" charset="0"/>
              </a:rPr>
              <a:t>s</a:t>
            </a:r>
            <a:r>
              <a:rPr lang="cs-CZ" altLang="cs-CZ" sz="2600" dirty="0">
                <a:cs typeface="Arial" panose="020B0604020202020204" pitchFamily="34" charset="0"/>
              </a:rPr>
              <a:t> = ±1/2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altLang="cs-CZ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>
                <a:cs typeface="Arial" panose="020B0604020202020204" pitchFamily="34" charset="0"/>
              </a:rPr>
              <a:t>Pauliho vylučovací princip</a:t>
            </a:r>
            <a:r>
              <a:rPr lang="cs-CZ" altLang="cs-CZ" sz="2600" dirty="0">
                <a:cs typeface="Arial" panose="020B0604020202020204" pitchFamily="34" charset="0"/>
              </a:rPr>
              <a:t> – v jednom elektronovém obalu atomu nemohou být přítomny dva nebo více elektronů se stejnou kombinací kvantových čísel. (Pauliho princip má však obecnější platnost!)</a:t>
            </a:r>
          </a:p>
        </p:txBody>
      </p:sp>
    </p:spTree>
    <p:extLst>
      <p:ext uri="{BB962C8B-B14F-4D97-AF65-F5344CB8AC3E}">
        <p14:creationId xmlns:p14="http://schemas.microsoft.com/office/powerpoint/2010/main" val="20444080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>
            <a:extLst>
              <a:ext uri="{FF2B5EF4-FFF2-40B4-BE49-F238E27FC236}">
                <a16:creationId xmlns:a16="http://schemas.microsoft.com/office/drawing/2014/main" id="{B196CB69-2B1B-4B49-9FCB-BD16249BC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0676AC9B-A36F-4380-BA90-35C899CEDCD1}" type="slidenum">
              <a:rPr lang="cs-CZ" altLang="cs-CZ" sz="1400">
                <a:solidFill>
                  <a:schemeClr val="tx1"/>
                </a:solidFill>
              </a:rPr>
              <a:pPr/>
              <a:t>13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B8E55EC-00A4-499E-A631-C0D26E77B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186" y="282591"/>
            <a:ext cx="3958424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Ionizace atomů</a:t>
            </a:r>
          </a:p>
        </p:txBody>
      </p:sp>
      <p:sp>
        <p:nvSpPr>
          <p:cNvPr id="30724" name="AutoShape 10" descr="Animation">
            <a:extLst>
              <a:ext uri="{FF2B5EF4-FFF2-40B4-BE49-F238E27FC236}">
                <a16:creationId xmlns:a16="http://schemas.microsoft.com/office/drawing/2014/main" id="{10CB0AA7-6C82-4E5C-8F25-2A93129DD4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cs-CZ" altLang="cs-CZ" sz="2000"/>
          </a:p>
        </p:txBody>
      </p:sp>
      <p:sp>
        <p:nvSpPr>
          <p:cNvPr id="30725" name="AutoShape 12" descr="Animation">
            <a:extLst>
              <a:ext uri="{FF2B5EF4-FFF2-40B4-BE49-F238E27FC236}">
                <a16:creationId xmlns:a16="http://schemas.microsoft.com/office/drawing/2014/main" id="{A3227A1A-4EDB-43F3-BCB7-D0506091A4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cs-CZ" altLang="cs-CZ" sz="2000"/>
          </a:p>
        </p:txBody>
      </p:sp>
      <p:sp>
        <p:nvSpPr>
          <p:cNvPr id="30726" name="AutoShape 14" descr="Animation">
            <a:extLst>
              <a:ext uri="{FF2B5EF4-FFF2-40B4-BE49-F238E27FC236}">
                <a16:creationId xmlns:a16="http://schemas.microsoft.com/office/drawing/2014/main" id="{815F4AAD-4A05-41E2-8D4D-20B005129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cs-CZ" altLang="cs-CZ" sz="2000"/>
          </a:p>
        </p:txBody>
      </p:sp>
      <p:sp>
        <p:nvSpPr>
          <p:cNvPr id="30727" name="AutoShape 16" descr="Animation">
            <a:extLst>
              <a:ext uri="{FF2B5EF4-FFF2-40B4-BE49-F238E27FC236}">
                <a16:creationId xmlns:a16="http://schemas.microsoft.com/office/drawing/2014/main" id="{A5B7DC7A-A085-4D96-BEB3-280D64BA9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cs-CZ" altLang="cs-CZ" sz="2000"/>
          </a:p>
        </p:txBody>
      </p:sp>
      <p:sp>
        <p:nvSpPr>
          <p:cNvPr id="30728" name="AutoShape 18" descr="Animation">
            <a:extLst>
              <a:ext uri="{FF2B5EF4-FFF2-40B4-BE49-F238E27FC236}">
                <a16:creationId xmlns:a16="http://schemas.microsoft.com/office/drawing/2014/main" id="{CEDD2420-CF31-488D-848F-65DC8D5B4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cs-CZ" altLang="cs-CZ" sz="2000"/>
          </a:p>
        </p:txBody>
      </p:sp>
      <p:sp>
        <p:nvSpPr>
          <p:cNvPr id="30729" name="AutoShape 20" descr="Animation">
            <a:extLst>
              <a:ext uri="{FF2B5EF4-FFF2-40B4-BE49-F238E27FC236}">
                <a16:creationId xmlns:a16="http://schemas.microsoft.com/office/drawing/2014/main" id="{8ECA4CAA-FBBA-4342-824E-F0797D866B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cs-CZ" altLang="cs-CZ" sz="2000"/>
          </a:p>
        </p:txBody>
      </p:sp>
      <p:sp>
        <p:nvSpPr>
          <p:cNvPr id="30730" name="Text Box 26">
            <a:extLst>
              <a:ext uri="{FF2B5EF4-FFF2-40B4-BE49-F238E27FC236}">
                <a16:creationId xmlns:a16="http://schemas.microsoft.com/office/drawing/2014/main" id="{98C82818-9F05-431D-8F39-098B8EBC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4868863"/>
            <a:ext cx="33115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chemeClr val="tx1"/>
                </a:solidFill>
              </a:rPr>
              <a:t>Příklad ionizace: fotoelektrický jev </a:t>
            </a:r>
            <a:endParaRPr lang="en-US" altLang="cs-CZ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800" i="1" dirty="0" err="1">
                <a:solidFill>
                  <a:schemeClr val="tx1"/>
                </a:solidFill>
              </a:rPr>
              <a:t>hf</a:t>
            </a:r>
            <a:r>
              <a:rPr lang="cs-CZ" altLang="cs-CZ" sz="2800" i="1" dirty="0">
                <a:solidFill>
                  <a:schemeClr val="tx1"/>
                </a:solidFill>
              </a:rPr>
              <a:t> = E</a:t>
            </a:r>
            <a:r>
              <a:rPr lang="cs-CZ" altLang="cs-CZ" sz="2800" i="1" baseline="-25000" dirty="0">
                <a:solidFill>
                  <a:schemeClr val="tx1"/>
                </a:solidFill>
              </a:rPr>
              <a:t>v</a:t>
            </a:r>
            <a:r>
              <a:rPr lang="cs-CZ" altLang="cs-CZ" sz="2800" i="1" dirty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+ </a:t>
            </a:r>
            <a:r>
              <a:rPr lang="en-US" altLang="cs-CZ" sz="2800" i="1" dirty="0">
                <a:solidFill>
                  <a:schemeClr val="tx1"/>
                </a:solidFill>
                <a:cs typeface="Arial" panose="020B0604020202020204" pitchFamily="34" charset="0"/>
              </a:rPr>
              <a:t>½</a:t>
            </a:r>
            <a:r>
              <a:rPr lang="cs-CZ" altLang="cs-CZ" sz="2800" i="1" dirty="0">
                <a:solidFill>
                  <a:schemeClr val="tx1"/>
                </a:solidFill>
              </a:rPr>
              <a:t>mv</a:t>
            </a:r>
            <a:r>
              <a:rPr lang="cs-CZ" altLang="cs-CZ" sz="2800" i="1" baseline="30000" dirty="0">
                <a:solidFill>
                  <a:schemeClr val="tx1"/>
                </a:solidFill>
              </a:rPr>
              <a:t>2</a:t>
            </a:r>
            <a:endParaRPr lang="cs-CZ" altLang="cs-CZ" sz="2800" i="1" dirty="0">
              <a:solidFill>
                <a:schemeClr val="tx1"/>
              </a:solidFill>
            </a:endParaRPr>
          </a:p>
        </p:txBody>
      </p:sp>
      <p:sp>
        <p:nvSpPr>
          <p:cNvPr id="30731" name="Text Box 28">
            <a:extLst>
              <a:ext uri="{FF2B5EF4-FFF2-40B4-BE49-F238E27FC236}">
                <a16:creationId xmlns:a16="http://schemas.microsoft.com/office/drawing/2014/main" id="{35F802B8-58DE-4F89-B6E8-B5E95A5DA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17" y="1314906"/>
            <a:ext cx="10137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400" dirty="0">
                <a:solidFill>
                  <a:schemeClr val="tx1"/>
                </a:solidFill>
              </a:rPr>
              <a:t>Vazebná energie elektronu </a:t>
            </a:r>
            <a:r>
              <a:rPr lang="cs-CZ" altLang="cs-CZ" sz="2400" i="1" dirty="0">
                <a:solidFill>
                  <a:schemeClr val="tx1"/>
                </a:solidFill>
              </a:rPr>
              <a:t>E</a:t>
            </a:r>
            <a:r>
              <a:rPr lang="cs-CZ" altLang="cs-CZ" sz="2400" i="1" baseline="-25000" dirty="0">
                <a:solidFill>
                  <a:schemeClr val="tx1"/>
                </a:solidFill>
              </a:rPr>
              <a:t>v</a:t>
            </a:r>
            <a:r>
              <a:rPr lang="cs-CZ" altLang="cs-CZ" sz="2400" dirty="0">
                <a:solidFill>
                  <a:schemeClr val="tx1"/>
                </a:solidFill>
              </a:rPr>
              <a:t> je energie, která by byla nutná pro uvolnění elektronu z atomu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– závisí především na hlavním kvantovém čísle</a:t>
            </a:r>
            <a:r>
              <a:rPr lang="en-US" altLang="cs-CZ" sz="2400" dirty="0">
                <a:solidFill>
                  <a:schemeClr val="tx1"/>
                </a:solidFill>
              </a:rPr>
              <a:t>.</a:t>
            </a:r>
            <a:endParaRPr lang="en-GB" altLang="cs-CZ" sz="2400" dirty="0">
              <a:solidFill>
                <a:schemeClr val="tx1"/>
              </a:solidFill>
            </a:endParaRPr>
          </a:p>
        </p:txBody>
      </p:sp>
      <p:grpSp>
        <p:nvGrpSpPr>
          <p:cNvPr id="30732" name="Group 35">
            <a:extLst>
              <a:ext uri="{FF2B5EF4-FFF2-40B4-BE49-F238E27FC236}">
                <a16:creationId xmlns:a16="http://schemas.microsoft.com/office/drawing/2014/main" id="{00368427-7F0A-4A68-8B89-C54738BBA8D4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4652964"/>
            <a:ext cx="4265613" cy="1824037"/>
            <a:chOff x="193" y="2931"/>
            <a:chExt cx="2687" cy="1149"/>
          </a:xfrm>
        </p:grpSpPr>
        <p:pic>
          <p:nvPicPr>
            <p:cNvPr id="30737" name="Picture 24" descr="o6_1">
              <a:extLst>
                <a:ext uri="{FF2B5EF4-FFF2-40B4-BE49-F238E27FC236}">
                  <a16:creationId xmlns:a16="http://schemas.microsoft.com/office/drawing/2014/main" id="{5A2FB5D6-266F-46D4-81A2-86DF58F6B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931"/>
              <a:ext cx="2676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8" name="Text Box 29">
              <a:extLst>
                <a:ext uri="{FF2B5EF4-FFF2-40B4-BE49-F238E27FC236}">
                  <a16:creationId xmlns:a16="http://schemas.microsoft.com/office/drawing/2014/main" id="{6E7D1E5A-9510-4C84-8672-493F34990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3067"/>
              <a:ext cx="114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200" b="1">
                  <a:solidFill>
                    <a:schemeClr val="tx1"/>
                  </a:solidFill>
                </a:rPr>
                <a:t>Sekundární elektron</a:t>
              </a:r>
            </a:p>
          </p:txBody>
        </p:sp>
        <p:sp>
          <p:nvSpPr>
            <p:cNvPr id="30739" name="Text Box 30">
              <a:extLst>
                <a:ext uri="{FF2B5EF4-FFF2-40B4-BE49-F238E27FC236}">
                  <a16:creationId xmlns:a16="http://schemas.microsoft.com/office/drawing/2014/main" id="{8FB429C1-B2C3-4FD1-B277-108436D7C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" y="3367"/>
              <a:ext cx="90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200" b="1">
                  <a:solidFill>
                    <a:schemeClr val="tx1"/>
                  </a:solidFill>
                </a:rPr>
                <a:t>Primární foton</a:t>
              </a:r>
            </a:p>
          </p:txBody>
        </p:sp>
      </p:grpSp>
      <p:grpSp>
        <p:nvGrpSpPr>
          <p:cNvPr id="30733" name="Group 33">
            <a:extLst>
              <a:ext uri="{FF2B5EF4-FFF2-40B4-BE49-F238E27FC236}">
                <a16:creationId xmlns:a16="http://schemas.microsoft.com/office/drawing/2014/main" id="{038B0FD0-42ED-4B48-A979-DA44612DA286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2420939"/>
            <a:ext cx="4176712" cy="1951037"/>
            <a:chOff x="340" y="1842"/>
            <a:chExt cx="2631" cy="1229"/>
          </a:xfrm>
        </p:grpSpPr>
        <p:graphicFrame>
          <p:nvGraphicFramePr>
            <p:cNvPr id="30734" name="Object 22">
              <a:extLst>
                <a:ext uri="{FF2B5EF4-FFF2-40B4-BE49-F238E27FC236}">
                  <a16:creationId xmlns:a16="http://schemas.microsoft.com/office/drawing/2014/main" id="{C2CE60AF-A1A5-4307-AD92-72D50C2CE3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" y="1842"/>
            <a:ext cx="2631" cy="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az" r:id="rId4" imgW="5152381" imgH="2400635" progId="Obraz programu Malování">
                    <p:embed/>
                  </p:oleObj>
                </mc:Choice>
                <mc:Fallback>
                  <p:oleObj name="Rastrový obraz" r:id="rId4" imgW="5152381" imgH="2400635" progId="Obraz programu Malování">
                    <p:embed/>
                    <p:pic>
                      <p:nvPicPr>
                        <p:cNvPr id="30734" name="Object 22">
                          <a:extLst>
                            <a:ext uri="{FF2B5EF4-FFF2-40B4-BE49-F238E27FC236}">
                              <a16:creationId xmlns:a16="http://schemas.microsoft.com/office/drawing/2014/main" id="{C2CE60AF-A1A5-4307-AD92-72D50C2CE3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842"/>
                          <a:ext cx="2631" cy="1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5" name="Text Box 31">
              <a:extLst>
                <a:ext uri="{FF2B5EF4-FFF2-40B4-BE49-F238E27FC236}">
                  <a16:creationId xmlns:a16="http://schemas.microsoft.com/office/drawing/2014/main" id="{C0745F20-109A-4205-89E5-4A67286DF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840"/>
              <a:ext cx="86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800">
                  <a:solidFill>
                    <a:schemeClr val="tx1"/>
                  </a:solidFill>
                </a:rPr>
                <a:t>excitace</a:t>
              </a:r>
            </a:p>
          </p:txBody>
        </p:sp>
        <p:sp>
          <p:nvSpPr>
            <p:cNvPr id="30736" name="Text Box 32">
              <a:extLst>
                <a:ext uri="{FF2B5EF4-FFF2-40B4-BE49-F238E27FC236}">
                  <a16:creationId xmlns:a16="http://schemas.microsoft.com/office/drawing/2014/main" id="{97051E99-052F-48E4-99D8-9BE2DDD76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81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800">
                  <a:solidFill>
                    <a:schemeClr val="tx1"/>
                  </a:solidFill>
                </a:rPr>
                <a:t>ionizace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286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>
            <a:extLst>
              <a:ext uri="{FF2B5EF4-FFF2-40B4-BE49-F238E27FC236}">
                <a16:creationId xmlns:a16="http://schemas.microsoft.com/office/drawing/2014/main" id="{C70CEA5A-17A6-4DA2-BA40-C2EFEB051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E6C0549F-1B0A-4BDE-821B-048ED082D982}" type="slidenum">
              <a:rPr lang="cs-CZ" altLang="cs-CZ" sz="1400">
                <a:solidFill>
                  <a:schemeClr val="tx1"/>
                </a:solidFill>
              </a:rPr>
              <a:pPr/>
              <a:t>14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5126B9B-6093-4FCE-81D0-B1E2348D0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105" y="357106"/>
            <a:ext cx="3828042" cy="738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Emisní spektra</a:t>
            </a:r>
          </a:p>
        </p:txBody>
      </p:sp>
      <p:sp>
        <p:nvSpPr>
          <p:cNvPr id="32772" name="Text Box 5">
            <a:extLst>
              <a:ext uri="{FF2B5EF4-FFF2-40B4-BE49-F238E27FC236}">
                <a16:creationId xmlns:a16="http://schemas.microsoft.com/office/drawing/2014/main" id="{C5498D88-DEFB-4F25-86A2-AB97B5D62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1125538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cs-CZ" sz="2400">
              <a:solidFill>
                <a:schemeClr val="tx1"/>
              </a:solidFill>
            </a:endParaRP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4251C12F-975D-454D-A4AB-23B0D3B4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63" y="5124643"/>
            <a:ext cx="95256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 err="1">
                <a:solidFill>
                  <a:schemeClr val="tx1"/>
                </a:solidFill>
              </a:rPr>
              <a:t>Dexcitační</a:t>
            </a:r>
            <a:r>
              <a:rPr lang="cs-CZ" altLang="cs-CZ" sz="2400" dirty="0">
                <a:solidFill>
                  <a:schemeClr val="tx1"/>
                </a:solidFill>
              </a:rPr>
              <a:t> procesy mezi diskrétními energetickými hladinami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atomů v plynném skupenství vedou k emisi fotonů s pouze určitými energiemi</a:t>
            </a:r>
            <a:r>
              <a:rPr lang="en-US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dirty="0">
                <a:solidFill>
                  <a:schemeClr val="tx1"/>
                </a:solidFill>
              </a:rPr>
              <a:t>tj. k záření o jisté frekvenci, resp. vlnové délce</a:t>
            </a:r>
            <a:r>
              <a:rPr lang="en-US" altLang="cs-CZ" sz="2400" dirty="0">
                <a:solidFill>
                  <a:schemeClr val="tx1"/>
                </a:solidFill>
              </a:rPr>
              <a:t>.</a:t>
            </a:r>
            <a:r>
              <a:rPr lang="cs-CZ" altLang="cs-CZ" sz="2400" dirty="0">
                <a:solidFill>
                  <a:schemeClr val="tx1"/>
                </a:solidFill>
              </a:rPr>
              <a:t> Shoda s výpočtem podle S. rovnice je </a:t>
            </a:r>
            <a:r>
              <a:rPr lang="cs-CZ" altLang="cs-CZ" sz="2400" i="1" dirty="0">
                <a:solidFill>
                  <a:schemeClr val="tx1"/>
                </a:solidFill>
              </a:rPr>
              <a:t>u vodíku </a:t>
            </a:r>
            <a:r>
              <a:rPr lang="cs-CZ" altLang="cs-CZ" sz="2400" dirty="0">
                <a:solidFill>
                  <a:schemeClr val="tx1"/>
                </a:solidFill>
              </a:rPr>
              <a:t>dokonalá!</a:t>
            </a:r>
          </a:p>
        </p:txBody>
      </p:sp>
      <p:graphicFrame>
        <p:nvGraphicFramePr>
          <p:cNvPr id="32774" name="Object 3">
            <a:extLst>
              <a:ext uri="{FF2B5EF4-FFF2-40B4-BE49-F238E27FC236}">
                <a16:creationId xmlns:a16="http://schemas.microsoft.com/office/drawing/2014/main" id="{B0294B36-97C8-4684-B406-FBC72BB23B5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90714" y="1041401"/>
          <a:ext cx="6192837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4428571" imgH="2762636" progId="Paint.Picture">
                  <p:embed/>
                </p:oleObj>
              </mc:Choice>
              <mc:Fallback>
                <p:oleObj name="Rastrový obrázek" r:id="rId3" imgW="4428571" imgH="2762636" progId="Paint.Picture">
                  <p:embed/>
                  <p:pic>
                    <p:nvPicPr>
                      <p:cNvPr id="32774" name="Object 3">
                        <a:extLst>
                          <a:ext uri="{FF2B5EF4-FFF2-40B4-BE49-F238E27FC236}">
                            <a16:creationId xmlns:a16="http://schemas.microsoft.com/office/drawing/2014/main" id="{B0294B36-97C8-4684-B406-FBC72BB23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4" y="1041401"/>
                        <a:ext cx="6192837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7">
            <a:extLst>
              <a:ext uri="{FF2B5EF4-FFF2-40B4-BE49-F238E27FC236}">
                <a16:creationId xmlns:a16="http://schemas.microsoft.com/office/drawing/2014/main" id="{3D0F2913-B3E5-4145-892D-17BA9BE7A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341439"/>
            <a:ext cx="820738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solidFill>
                  <a:schemeClr val="tx1"/>
                </a:solidFill>
              </a:rPr>
              <a:t>štěrbiny</a:t>
            </a:r>
            <a:endParaRPr lang="en-GB" altLang="cs-CZ" sz="1600" b="1">
              <a:solidFill>
                <a:schemeClr val="tx1"/>
              </a:solidFill>
            </a:endParaRP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EB5ED597-9F72-4ACA-B237-A927FCE7C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1566863"/>
            <a:ext cx="969962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solidFill>
                  <a:schemeClr val="tx1"/>
                </a:solidFill>
              </a:rPr>
              <a:t>hranol</a:t>
            </a:r>
            <a:endParaRPr lang="en-GB" altLang="cs-CZ" sz="1600" b="1">
              <a:solidFill>
                <a:schemeClr val="tx1"/>
              </a:solidFill>
            </a:endParaRP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08710FD7-63F8-4213-82FD-7FA982881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895725"/>
            <a:ext cx="201453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>
                <a:solidFill>
                  <a:schemeClr val="tx1"/>
                </a:solidFill>
              </a:rPr>
              <a:t>Vodíková výbojka</a:t>
            </a:r>
            <a:endParaRPr lang="en-GB" altLang="cs-CZ" sz="1600" b="1">
              <a:solidFill>
                <a:schemeClr val="tx1"/>
              </a:solidFill>
            </a:endParaRPr>
          </a:p>
        </p:txBody>
      </p:sp>
      <p:sp>
        <p:nvSpPr>
          <p:cNvPr id="32778" name="Rectangle 11">
            <a:extLst>
              <a:ext uri="{FF2B5EF4-FFF2-40B4-BE49-F238E27FC236}">
                <a16:creationId xmlns:a16="http://schemas.microsoft.com/office/drawing/2014/main" id="{FA107B25-B72D-41D4-9192-92E5F7903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1125539"/>
            <a:ext cx="2484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chemeClr val="tx1"/>
                </a:solidFill>
              </a:rPr>
              <a:t>Viditelné</a:t>
            </a:r>
            <a:r>
              <a:rPr lang="cs-CZ" altLang="cs-CZ" sz="2000">
                <a:solidFill>
                  <a:schemeClr val="tx1"/>
                </a:solidFill>
              </a:rPr>
              <a:t> emisní spektrum </a:t>
            </a:r>
            <a:r>
              <a:rPr lang="cs-CZ" altLang="cs-CZ" sz="2000" b="1">
                <a:solidFill>
                  <a:schemeClr val="tx1"/>
                </a:solidFill>
              </a:rPr>
              <a:t>vodíku</a:t>
            </a:r>
          </a:p>
        </p:txBody>
      </p:sp>
      <p:sp>
        <p:nvSpPr>
          <p:cNvPr id="32779" name="Rectangle 12">
            <a:extLst>
              <a:ext uri="{FF2B5EF4-FFF2-40B4-BE49-F238E27FC236}">
                <a16:creationId xmlns:a16="http://schemas.microsoft.com/office/drawing/2014/main" id="{237DFFAC-D1D3-4C35-B22F-96B80269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4" y="6583364"/>
            <a:ext cx="4973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200">
                <a:solidFill>
                  <a:schemeClr val="tx1"/>
                </a:solidFill>
              </a:rPr>
              <a:t>http://chemed.chem.purdue.edu/genchem/topicreview/bp/ch6/bohr.html</a:t>
            </a:r>
          </a:p>
        </p:txBody>
      </p:sp>
      <p:graphicFrame>
        <p:nvGraphicFramePr>
          <p:cNvPr id="32780" name="Object 14">
            <a:extLst>
              <a:ext uri="{FF2B5EF4-FFF2-40B4-BE49-F238E27FC236}">
                <a16:creationId xmlns:a16="http://schemas.microsoft.com/office/drawing/2014/main" id="{9BA37F47-4B27-4CBF-8867-3339D3A2C7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4050" y="1031876"/>
          <a:ext cx="6192838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4428571" imgH="2762636" progId="Paint.Picture">
                  <p:embed/>
                </p:oleObj>
              </mc:Choice>
              <mc:Fallback>
                <p:oleObj name="Rastrový obrázek" r:id="rId5" imgW="4428571" imgH="2762636" progId="Paint.Picture">
                  <p:embed/>
                  <p:pic>
                    <p:nvPicPr>
                      <p:cNvPr id="32780" name="Object 14">
                        <a:extLst>
                          <a:ext uri="{FF2B5EF4-FFF2-40B4-BE49-F238E27FC236}">
                            <a16:creationId xmlns:a16="http://schemas.microsoft.com/office/drawing/2014/main" id="{9BA37F47-4B27-4CBF-8867-3339D3A2C7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031876"/>
                        <a:ext cx="6192838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4471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>
            <a:extLst>
              <a:ext uri="{FF2B5EF4-FFF2-40B4-BE49-F238E27FC236}">
                <a16:creationId xmlns:a16="http://schemas.microsoft.com/office/drawing/2014/main" id="{11D82F65-375C-4691-9DEB-BA5135AB3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0AA5BE72-44C5-4371-80FA-413CE61D76B0}" type="slidenum">
              <a:rPr lang="cs-CZ" altLang="cs-CZ" sz="1400">
                <a:solidFill>
                  <a:schemeClr val="tx1"/>
                </a:solidFill>
              </a:rPr>
              <a:pPr/>
              <a:t>15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870EB32E-C252-475D-8877-7068D2E3C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1722" y="430007"/>
            <a:ext cx="5672343" cy="589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Spektrum vodíku ještě jednou</a:t>
            </a:r>
            <a:br>
              <a:rPr lang="cs-CZ" altLang="cs-CZ" sz="4800" dirty="0">
                <a:solidFill>
                  <a:srgbClr val="FFFFCC"/>
                </a:solidFill>
              </a:rPr>
            </a:br>
            <a:br>
              <a:rPr lang="cs-CZ" altLang="cs-CZ" sz="4800" dirty="0">
                <a:solidFill>
                  <a:srgbClr val="FFFFCC"/>
                </a:solidFill>
              </a:rPr>
            </a:br>
            <a:r>
              <a:rPr lang="cs-CZ" altLang="cs-CZ" sz="3200" dirty="0">
                <a:solidFill>
                  <a:srgbClr val="FF99FF"/>
                </a:solidFill>
              </a:rPr>
              <a:t>fialová</a:t>
            </a:r>
            <a:r>
              <a:rPr lang="cs-CZ" altLang="cs-CZ" sz="3200" dirty="0">
                <a:solidFill>
                  <a:srgbClr val="CC99FF"/>
                </a:solidFill>
              </a:rPr>
              <a:t>, </a:t>
            </a:r>
            <a:r>
              <a:rPr lang="cs-CZ" altLang="cs-CZ" sz="3200" dirty="0">
                <a:solidFill>
                  <a:srgbClr val="00FFFF"/>
                </a:solidFill>
              </a:rPr>
              <a:t>modrozelená</a:t>
            </a:r>
            <a:r>
              <a:rPr lang="cs-CZ" altLang="cs-CZ" sz="3200" dirty="0">
                <a:solidFill>
                  <a:srgbClr val="FFFFCC"/>
                </a:solidFill>
              </a:rPr>
              <a:t> </a:t>
            </a:r>
            <a:r>
              <a:rPr lang="en-GB" altLang="cs-CZ" sz="3200" dirty="0">
                <a:solidFill>
                  <a:schemeClr val="tx1"/>
                </a:solidFill>
              </a:rPr>
              <a:t>a</a:t>
            </a:r>
            <a:r>
              <a:rPr lang="cs-CZ" altLang="cs-CZ" sz="3200" dirty="0">
                <a:solidFill>
                  <a:schemeClr val="tx1"/>
                </a:solidFill>
              </a:rPr>
              <a:t> </a:t>
            </a:r>
            <a:r>
              <a:rPr lang="cs-CZ" altLang="cs-CZ" sz="3200" dirty="0">
                <a:solidFill>
                  <a:srgbClr val="FF0000"/>
                </a:solidFill>
              </a:rPr>
              <a:t>č</a:t>
            </a:r>
            <a:r>
              <a:rPr lang="en-US" altLang="cs-CZ" sz="3200" dirty="0">
                <a:solidFill>
                  <a:srgbClr val="FF0000"/>
                </a:solidFill>
              </a:rPr>
              <a:t>e</a:t>
            </a:r>
            <a:r>
              <a:rPr lang="cs-CZ" altLang="cs-CZ" sz="3200" dirty="0" err="1">
                <a:solidFill>
                  <a:srgbClr val="FF0000"/>
                </a:solidFill>
              </a:rPr>
              <a:t>rvená</a:t>
            </a:r>
            <a:r>
              <a:rPr lang="en-US" altLang="cs-CZ" sz="3200" dirty="0">
                <a:solidFill>
                  <a:srgbClr val="FF0066"/>
                </a:solidFill>
              </a:rPr>
              <a:t> </a:t>
            </a:r>
            <a:r>
              <a:rPr lang="cs-CZ" altLang="cs-CZ" sz="3200" dirty="0">
                <a:solidFill>
                  <a:schemeClr val="tx1"/>
                </a:solidFill>
              </a:rPr>
              <a:t>spektrální čára</a:t>
            </a:r>
            <a:br>
              <a:rPr lang="cs-CZ" altLang="cs-CZ" sz="3200" dirty="0">
                <a:solidFill>
                  <a:schemeClr val="tx1"/>
                </a:solidFill>
              </a:rPr>
            </a:br>
            <a:br>
              <a:rPr lang="cs-CZ" altLang="cs-CZ" sz="3200" dirty="0">
                <a:solidFill>
                  <a:schemeClr val="tx1"/>
                </a:solidFill>
              </a:rPr>
            </a:br>
            <a:r>
              <a:rPr lang="cs-CZ" altLang="cs-CZ" sz="1600" dirty="0">
                <a:solidFill>
                  <a:schemeClr val="tx1"/>
                </a:solidFill>
              </a:rPr>
              <a:t>podle:</a:t>
            </a:r>
            <a:br>
              <a:rPr lang="cs-CZ" altLang="cs-CZ" sz="1600" dirty="0">
                <a:solidFill>
                  <a:schemeClr val="tx1"/>
                </a:solidFill>
              </a:rPr>
            </a:br>
            <a:r>
              <a:rPr lang="en-US" altLang="cs-CZ" sz="1600" dirty="0">
                <a:solidFill>
                  <a:schemeClr val="tx1"/>
                </a:solidFill>
              </a:rPr>
              <a:t>h</a:t>
            </a:r>
            <a:r>
              <a:rPr lang="cs-CZ" altLang="cs-CZ" sz="1600" dirty="0">
                <a:solidFill>
                  <a:schemeClr val="tx1"/>
                </a:solidFill>
              </a:rPr>
              <a:t>ttp://cwx.prenhall.com/bookbind/pubbooks/hillchem3/medialib/media_portfolio/text_images/CH07/FG07_19.JPG</a:t>
            </a:r>
          </a:p>
        </p:txBody>
      </p:sp>
      <p:graphicFrame>
        <p:nvGraphicFramePr>
          <p:cNvPr id="34820" name="Object 6">
            <a:extLst>
              <a:ext uri="{FF2B5EF4-FFF2-40B4-BE49-F238E27FC236}">
                <a16:creationId xmlns:a16="http://schemas.microsoft.com/office/drawing/2014/main" id="{7FCDEA5E-EA0B-407F-ABAA-F0985542E9A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418509"/>
              </p:ext>
            </p:extLst>
          </p:nvPr>
        </p:nvGraphicFramePr>
        <p:xfrm>
          <a:off x="6906095" y="557227"/>
          <a:ext cx="4737100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4409524" imgH="5361905" progId="Paint.Picture">
                  <p:embed/>
                </p:oleObj>
              </mc:Choice>
              <mc:Fallback>
                <p:oleObj name="Rastrový obrázek" r:id="rId3" imgW="4409524" imgH="5361905" progId="Paint.Picture">
                  <p:embed/>
                  <p:pic>
                    <p:nvPicPr>
                      <p:cNvPr id="34820" name="Object 6">
                        <a:extLst>
                          <a:ext uri="{FF2B5EF4-FFF2-40B4-BE49-F238E27FC236}">
                            <a16:creationId xmlns:a16="http://schemas.microsoft.com/office/drawing/2014/main" id="{7FCDEA5E-EA0B-407F-ABAA-F0985542E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095" y="557227"/>
                        <a:ext cx="4737100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8090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>
            <a:extLst>
              <a:ext uri="{FF2B5EF4-FFF2-40B4-BE49-F238E27FC236}">
                <a16:creationId xmlns:a16="http://schemas.microsoft.com/office/drawing/2014/main" id="{B7A21282-C0B6-4028-9824-E0AB35146D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F3D90CB8-06D8-4A29-9542-6EB34858F67C}" type="slidenum">
              <a:rPr lang="cs-CZ" altLang="cs-CZ" sz="1400">
                <a:solidFill>
                  <a:schemeClr val="tx1"/>
                </a:solidFill>
              </a:rPr>
              <a:pPr/>
              <a:t>16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1D8518C-6932-49D7-980A-A7E86D78D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9235" y="370055"/>
            <a:ext cx="8229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Excitační (absorpční) spektra atomů</a:t>
            </a:r>
          </a:p>
        </p:txBody>
      </p:sp>
      <p:graphicFrame>
        <p:nvGraphicFramePr>
          <p:cNvPr id="36868" name="Object 3">
            <a:extLst>
              <a:ext uri="{FF2B5EF4-FFF2-40B4-BE49-F238E27FC236}">
                <a16:creationId xmlns:a16="http://schemas.microsoft.com/office/drawing/2014/main" id="{934348A0-3B7F-4A19-8936-B37A15ABC6D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47851" y="3644901"/>
          <a:ext cx="8532813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5858693" imgH="1228571" progId="Obraz programu Malování">
                  <p:embed/>
                </p:oleObj>
              </mc:Choice>
              <mc:Fallback>
                <p:oleObj name="Rastrový obraz" r:id="rId3" imgW="5858693" imgH="1228571" progId="Obraz programu Malování">
                  <p:embed/>
                  <p:pic>
                    <p:nvPicPr>
                      <p:cNvPr id="36868" name="Object 3">
                        <a:extLst>
                          <a:ext uri="{FF2B5EF4-FFF2-40B4-BE49-F238E27FC236}">
                            <a16:creationId xmlns:a16="http://schemas.microsoft.com/office/drawing/2014/main" id="{934348A0-3B7F-4A19-8936-B37A15ABC6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644901"/>
                        <a:ext cx="8532813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>
            <a:extLst>
              <a:ext uri="{FF2B5EF4-FFF2-40B4-BE49-F238E27FC236}">
                <a16:creationId xmlns:a16="http://schemas.microsoft.com/office/drawing/2014/main" id="{71497AE2-5471-4D6D-8F78-5218B3E4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7" y="1916114"/>
            <a:ext cx="82822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altLang="cs-CZ" sz="2400" dirty="0" err="1">
                <a:solidFill>
                  <a:schemeClr val="tx1"/>
                </a:solidFill>
              </a:rPr>
              <a:t>Absorp</a:t>
            </a:r>
            <a:r>
              <a:rPr lang="cs-CZ" altLang="cs-CZ" sz="2400" dirty="0">
                <a:solidFill>
                  <a:schemeClr val="tx1"/>
                </a:solidFill>
              </a:rPr>
              <a:t>ční čáry ve viditelném spektru slunečního světla.</a:t>
            </a:r>
          </a:p>
          <a:p>
            <a:pPr eaLnBrk="1" hangingPunct="1">
              <a:spcBef>
                <a:spcPts val="0"/>
              </a:spcBef>
            </a:pPr>
            <a:r>
              <a:rPr lang="cs-CZ" altLang="cs-CZ" sz="2400" dirty="0">
                <a:solidFill>
                  <a:schemeClr val="tx1"/>
                </a:solidFill>
              </a:rPr>
              <a:t>Vlnové délky jsou udány v a</a:t>
            </a:r>
            <a:r>
              <a:rPr lang="en-GB" altLang="cs-CZ" sz="2400" dirty="0" err="1">
                <a:solidFill>
                  <a:schemeClr val="tx1"/>
                </a:solidFill>
              </a:rPr>
              <a:t>ngstr</a:t>
            </a:r>
            <a:r>
              <a:rPr lang="en-GB" altLang="cs-CZ" sz="2400" dirty="0" err="1">
                <a:solidFill>
                  <a:schemeClr val="tx1"/>
                </a:solidFill>
                <a:cs typeface="Arial" panose="020B0604020202020204" pitchFamily="34" charset="0"/>
              </a:rPr>
              <a:t>öm</a:t>
            </a:r>
            <a:r>
              <a:rPr lang="cs-CZ" alt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ech</a:t>
            </a:r>
            <a:r>
              <a:rPr lang="en-GB" alt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cs-CZ" alt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1 </a:t>
            </a:r>
            <a:r>
              <a:rPr lang="en-GB" alt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Å</a:t>
            </a:r>
            <a:r>
              <a:rPr lang="en-GB" altLang="cs-CZ" sz="2400" dirty="0">
                <a:solidFill>
                  <a:schemeClr val="tx1"/>
                </a:solidFill>
              </a:rPr>
              <a:t> = 0</a:t>
            </a:r>
            <a:r>
              <a:rPr lang="cs-CZ" altLang="cs-CZ" sz="2400" dirty="0">
                <a:solidFill>
                  <a:schemeClr val="tx1"/>
                </a:solidFill>
              </a:rPr>
              <a:t>,</a:t>
            </a:r>
            <a:r>
              <a:rPr lang="en-GB" altLang="cs-CZ" sz="2400" dirty="0">
                <a:solidFill>
                  <a:schemeClr val="tx1"/>
                </a:solidFill>
              </a:rPr>
              <a:t>1 nm)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en-GB" altLang="cs-CZ" sz="2400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GB" altLang="cs-CZ" sz="1200" dirty="0">
                <a:solidFill>
                  <a:schemeClr val="tx1"/>
                </a:solidFill>
              </a:rPr>
              <a:t>http://cwx.prenhall.com/bookbind/pubbooks/hillchem3/medialib/media_portfolio/07.html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6185319A-4584-4FED-94E8-F5E3DDF25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952" y="5741878"/>
            <a:ext cx="640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solidFill>
                  <a:schemeClr val="tx1"/>
                </a:solidFill>
              </a:rPr>
              <a:t>Přechody mezi diskrétními energetickými stavy atomů!!</a:t>
            </a:r>
          </a:p>
        </p:txBody>
      </p:sp>
    </p:spTree>
    <p:extLst>
      <p:ext uri="{BB962C8B-B14F-4D97-AF65-F5344CB8AC3E}">
        <p14:creationId xmlns:p14="http://schemas.microsoft.com/office/powerpoint/2010/main" val="256362899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3">
            <a:extLst>
              <a:ext uri="{FF2B5EF4-FFF2-40B4-BE49-F238E27FC236}">
                <a16:creationId xmlns:a16="http://schemas.microsoft.com/office/drawing/2014/main" id="{550415C4-A2F5-46DF-AFF9-CD52BEAB3A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9728EC82-9899-4B13-A577-E8E296E58A4B}" type="slidenum">
              <a:rPr lang="cs-CZ" altLang="cs-CZ" sz="1400">
                <a:solidFill>
                  <a:schemeClr val="tx1"/>
                </a:solidFill>
              </a:rPr>
              <a:pPr/>
              <a:t>17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372881A-1132-43F5-8B9C-0F775A135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Excitační (absorpční) spektrum molekul </a:t>
            </a:r>
            <a:br>
              <a:rPr lang="cs-CZ" altLang="cs-CZ" sz="3600" b="1" dirty="0"/>
            </a:br>
            <a:r>
              <a:rPr lang="cs-CZ" altLang="cs-CZ" sz="2400" b="1" dirty="0">
                <a:solidFill>
                  <a:schemeClr val="tx1"/>
                </a:solidFill>
              </a:rPr>
              <a:t>– má pásový charakter</a:t>
            </a:r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2B5ABBD6-C9BF-4B87-84AB-7C5DBC858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1" y="6583364"/>
            <a:ext cx="57578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>
                <a:solidFill>
                  <a:schemeClr val="tx1"/>
                </a:solidFill>
              </a:rPr>
              <a:t>Podle: http://www.biochem.usyd.edu.au/~gareth/BCHM2001/pracposters/dyeZ.htm</a:t>
            </a:r>
          </a:p>
        </p:txBody>
      </p:sp>
      <p:graphicFrame>
        <p:nvGraphicFramePr>
          <p:cNvPr id="38917" name="Object 3">
            <a:extLst>
              <a:ext uri="{FF2B5EF4-FFF2-40B4-BE49-F238E27FC236}">
                <a16:creationId xmlns:a16="http://schemas.microsoft.com/office/drawing/2014/main" id="{0D177FD2-9155-416D-BE69-294A3755313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143250" y="1557338"/>
          <a:ext cx="5761038" cy="465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4982270" imgH="4029637" progId="Paint.Picture">
                  <p:embed/>
                </p:oleObj>
              </mc:Choice>
              <mc:Fallback>
                <p:oleObj name="Rastrový obrázek" r:id="rId3" imgW="4982270" imgH="4029637" progId="Paint.Picture">
                  <p:embed/>
                  <p:pic>
                    <p:nvPicPr>
                      <p:cNvPr id="38917" name="Object 3">
                        <a:extLst>
                          <a:ext uri="{FF2B5EF4-FFF2-40B4-BE49-F238E27FC236}">
                            <a16:creationId xmlns:a16="http://schemas.microsoft.com/office/drawing/2014/main" id="{0D177FD2-9155-416D-BE69-294A375531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557338"/>
                        <a:ext cx="5761038" cy="46593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4080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4">
            <a:extLst>
              <a:ext uri="{FF2B5EF4-FFF2-40B4-BE49-F238E27FC236}">
                <a16:creationId xmlns:a16="http://schemas.microsoft.com/office/drawing/2014/main" id="{14DE989C-54D9-4461-840F-7097F497CE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89A6C27C-8EA1-4F03-BECB-80BC07AD0D17}" type="slidenum">
              <a:rPr lang="cs-CZ" altLang="cs-CZ" sz="1400">
                <a:solidFill>
                  <a:schemeClr val="tx1"/>
                </a:solidFill>
              </a:rPr>
              <a:pPr/>
              <a:t>18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C8F69E6-2D49-485A-9FF9-F5C73EAC2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3318344" cy="727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Jádro atomu</a:t>
            </a:r>
          </a:p>
        </p:txBody>
      </p:sp>
      <p:graphicFrame>
        <p:nvGraphicFramePr>
          <p:cNvPr id="40964" name="Object 3">
            <a:extLst>
              <a:ext uri="{FF2B5EF4-FFF2-40B4-BE49-F238E27FC236}">
                <a16:creationId xmlns:a16="http://schemas.microsoft.com/office/drawing/2014/main" id="{37541960-D95D-4576-994E-08F72F3BB177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8646519"/>
              </p:ext>
            </p:extLst>
          </p:nvPr>
        </p:nvGraphicFramePr>
        <p:xfrm>
          <a:off x="1237522" y="1836751"/>
          <a:ext cx="3347179" cy="1645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7621064" imgH="3742857" progId="Paint.Picture">
                  <p:embed/>
                </p:oleObj>
              </mc:Choice>
              <mc:Fallback>
                <p:oleObj name="Rastrový obrázek" r:id="rId3" imgW="7621064" imgH="3742857" progId="Paint.Picture">
                  <p:embed/>
                  <p:pic>
                    <p:nvPicPr>
                      <p:cNvPr id="40964" name="Object 3">
                        <a:extLst>
                          <a:ext uri="{FF2B5EF4-FFF2-40B4-BE49-F238E27FC236}">
                            <a16:creationId xmlns:a16="http://schemas.microsoft.com/office/drawing/2014/main" id="{37541960-D95D-4576-994E-08F72F3BB1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522" y="1836751"/>
                        <a:ext cx="3347179" cy="1645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AE91EFB0-67E0-4EBE-A4FD-3ED25A9E84E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800601" y="2276476"/>
          <a:ext cx="10080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5" imgW="800212" imgH="638264" progId="Obraz programu Malování">
                  <p:embed/>
                </p:oleObj>
              </mc:Choice>
              <mc:Fallback>
                <p:oleObj name="Rastrový obraz" r:id="rId5" imgW="800212" imgH="638264" progId="Obraz programu Malování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AE91EFB0-67E0-4EBE-A4FD-3ED25A9E84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2276476"/>
                        <a:ext cx="100806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7">
            <a:extLst>
              <a:ext uri="{FF2B5EF4-FFF2-40B4-BE49-F238E27FC236}">
                <a16:creationId xmlns:a16="http://schemas.microsoft.com/office/drawing/2014/main" id="{FD2CF1A0-C852-405A-8208-A4A2F7C9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1989139"/>
            <a:ext cx="43926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solidFill>
                  <a:schemeClr val="tx1"/>
                </a:solidFill>
              </a:rPr>
              <a:t>Protonové (atomové) číslo – Z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solidFill>
                  <a:schemeClr val="tx1"/>
                </a:solidFill>
              </a:rPr>
              <a:t>Nukleonové (hmotnostní) číslo – 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solidFill>
                  <a:schemeClr val="tx1"/>
                </a:solidFill>
              </a:rPr>
              <a:t>Neutronové číslo – N     </a:t>
            </a:r>
            <a:r>
              <a:rPr lang="cs-CZ" altLang="cs-CZ" sz="2000" dirty="0" err="1">
                <a:solidFill>
                  <a:schemeClr val="tx1"/>
                </a:solidFill>
              </a:rPr>
              <a:t>N</a:t>
            </a:r>
            <a:r>
              <a:rPr lang="cs-CZ" altLang="cs-CZ" sz="2000" dirty="0">
                <a:solidFill>
                  <a:schemeClr val="tx1"/>
                </a:solidFill>
              </a:rPr>
              <a:t> = A - Z</a:t>
            </a:r>
          </a:p>
        </p:txBody>
      </p:sp>
      <p:sp>
        <p:nvSpPr>
          <p:cNvPr id="87048" name="Text Box 8">
            <a:extLst>
              <a:ext uri="{FF2B5EF4-FFF2-40B4-BE49-F238E27FC236}">
                <a16:creationId xmlns:a16="http://schemas.microsoft.com/office/drawing/2014/main" id="{E0158DB1-1368-44ED-9147-E94BE7EC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7" y="3789363"/>
            <a:ext cx="8290188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dirty="0">
                <a:solidFill>
                  <a:schemeClr val="tx1"/>
                </a:solidFill>
                <a:latin typeface="Arial" charset="0"/>
              </a:rPr>
              <a:t>Atomová hmotnostní jednotka u = 1,66·10</a:t>
            </a:r>
            <a:r>
              <a:rPr lang="cs-CZ" baseline="30000" dirty="0">
                <a:solidFill>
                  <a:schemeClr val="tx1"/>
                </a:solidFill>
                <a:latin typeface="Arial" charset="0"/>
              </a:rPr>
              <a:t>-27</a:t>
            </a:r>
            <a:r>
              <a:rPr lang="cs-CZ" dirty="0">
                <a:solidFill>
                  <a:schemeClr val="tx1"/>
                </a:solidFill>
                <a:latin typeface="Arial" charset="0"/>
              </a:rPr>
              <a:t> kg, tj. 1/12 hmotnosti atomu uhlíku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 charset="0"/>
              </a:rPr>
              <a:t>C-12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dirty="0">
                <a:solidFill>
                  <a:schemeClr val="tx1"/>
                </a:solidFill>
                <a:latin typeface="Arial" charset="0"/>
              </a:rPr>
              <a:t>Elektrický náboj jádra  Q = Z·1,602·10</a:t>
            </a:r>
            <a:r>
              <a:rPr lang="cs-CZ" baseline="30000" dirty="0">
                <a:solidFill>
                  <a:schemeClr val="tx1"/>
                </a:solidFill>
                <a:latin typeface="Arial" charset="0"/>
              </a:rPr>
              <a:t>-19</a:t>
            </a:r>
            <a:r>
              <a:rPr lang="cs-CZ" dirty="0">
                <a:solidFill>
                  <a:schemeClr val="tx1"/>
                </a:solidFill>
                <a:latin typeface="Arial" charset="0"/>
              </a:rPr>
              <a:t> C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dirty="0">
                <a:solidFill>
                  <a:schemeClr val="tx1"/>
                </a:solidFill>
                <a:latin typeface="Arial" charset="0"/>
              </a:rPr>
              <a:t>Jestliže relativní hmotnost elektronu = 1                                        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en-GB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 charset="0"/>
              </a:rPr>
              <a:t>relativní hmotnost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charset="0"/>
                <a:cs typeface="Arial" charset="0"/>
              </a:rPr>
              <a:t>proton</a:t>
            </a: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u</a:t>
            </a:r>
            <a:r>
              <a:rPr lang="en-GB" dirty="0">
                <a:solidFill>
                  <a:schemeClr val="tx1"/>
                </a:solidFill>
                <a:latin typeface="Arial" charset="0"/>
                <a:cs typeface="Arial" charset="0"/>
              </a:rPr>
              <a:t> = 1836</a:t>
            </a: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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 charset="0"/>
              </a:rPr>
              <a:t>relativní hmotnost</a:t>
            </a:r>
            <a:r>
              <a:rPr lang="cs-CZ" dirty="0">
                <a:latin typeface="Arial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charset="0"/>
                <a:cs typeface="Arial" charset="0"/>
              </a:rPr>
              <a:t>neutron</a:t>
            </a: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u</a:t>
            </a:r>
            <a:r>
              <a:rPr lang="en-GB" dirty="0">
                <a:solidFill>
                  <a:schemeClr val="tx1"/>
                </a:solidFill>
                <a:latin typeface="Arial" charset="0"/>
                <a:cs typeface="Arial" charset="0"/>
              </a:rPr>
              <a:t> = 1839</a:t>
            </a:r>
          </a:p>
        </p:txBody>
      </p:sp>
    </p:spTree>
    <p:extLst>
      <p:ext uri="{BB962C8B-B14F-4D97-AF65-F5344CB8AC3E}">
        <p14:creationId xmlns:p14="http://schemas.microsoft.com/office/powerpoint/2010/main" val="30111870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>
            <a:extLst>
              <a:ext uri="{FF2B5EF4-FFF2-40B4-BE49-F238E27FC236}">
                <a16:creationId xmlns:a16="http://schemas.microsoft.com/office/drawing/2014/main" id="{A4CB0243-8B99-4AAC-9B53-7036BC6BE8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D2A4381C-7E62-410D-9113-8E947DADE86E}" type="slidenum">
              <a:rPr lang="cs-CZ" altLang="cs-CZ" sz="1400">
                <a:solidFill>
                  <a:schemeClr val="tx1"/>
                </a:solidFill>
              </a:rPr>
              <a:pPr/>
              <a:t>19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FF3BA7B-B499-47CC-8A88-50479E681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2500" y="211028"/>
            <a:ext cx="5421464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Hmotnostní defekt jádra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8C1DBE6-89B4-4396-91E6-9B17DD251A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53004" y="925293"/>
            <a:ext cx="4537075" cy="132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cs-CZ" altLang="cs-CZ" sz="2800" dirty="0"/>
              <a:t>= měřítko stability jádra:</a:t>
            </a:r>
          </a:p>
          <a:p>
            <a:pPr algn="ctr" eaLnBrk="1" hangingPunct="1">
              <a:buFontTx/>
              <a:buNone/>
            </a:pPr>
            <a:r>
              <a:rPr lang="cs-CZ" altLang="cs-CZ" sz="2800" dirty="0"/>
              <a:t> </a:t>
            </a:r>
            <a:r>
              <a:rPr lang="cs-CZ" altLang="cs-CZ" sz="2800" dirty="0">
                <a:latin typeface="Symbol" panose="05050102010706020507" pitchFamily="18" charset="2"/>
              </a:rPr>
              <a:t>d</a:t>
            </a:r>
            <a:r>
              <a:rPr lang="cs-CZ" altLang="cs-CZ" sz="2800" dirty="0"/>
              <a:t>m = (</a:t>
            </a:r>
            <a:r>
              <a:rPr lang="cs-CZ" altLang="cs-CZ" sz="2800" dirty="0" err="1"/>
              <a:t>Zm</a:t>
            </a:r>
            <a:r>
              <a:rPr lang="cs-CZ" altLang="cs-CZ" sz="2800" baseline="-25000" dirty="0" err="1"/>
              <a:t>p</a:t>
            </a:r>
            <a:r>
              <a:rPr lang="cs-CZ" altLang="cs-CZ" sz="2800" dirty="0"/>
              <a:t> + </a:t>
            </a:r>
            <a:r>
              <a:rPr lang="cs-CZ" altLang="cs-CZ" sz="2800" dirty="0" err="1"/>
              <a:t>Nm</a:t>
            </a:r>
            <a:r>
              <a:rPr lang="cs-CZ" altLang="cs-CZ" sz="2800" baseline="-25000" dirty="0" err="1"/>
              <a:t>n</a:t>
            </a:r>
            <a:r>
              <a:rPr lang="cs-CZ" altLang="cs-CZ" sz="2800" dirty="0"/>
              <a:t>) - m</a:t>
            </a:r>
            <a:r>
              <a:rPr lang="cs-CZ" altLang="cs-CZ" sz="2800" baseline="-25000" dirty="0"/>
              <a:t>j</a:t>
            </a:r>
            <a:endParaRPr lang="cs-CZ" altLang="cs-CZ" sz="2800" dirty="0"/>
          </a:p>
        </p:txBody>
      </p:sp>
      <p:graphicFrame>
        <p:nvGraphicFramePr>
          <p:cNvPr id="43013" name="Object 6">
            <a:extLst>
              <a:ext uri="{FF2B5EF4-FFF2-40B4-BE49-F238E27FC236}">
                <a16:creationId xmlns:a16="http://schemas.microsoft.com/office/drawing/2014/main" id="{337F3397-0F74-4015-A19B-ECD05E79DF9F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03389" y="2781300"/>
          <a:ext cx="6192837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7582958" imgH="4439270" progId="Obraz programu Malování">
                  <p:embed/>
                </p:oleObj>
              </mc:Choice>
              <mc:Fallback>
                <p:oleObj name="Rastrový obraz" r:id="rId3" imgW="7582958" imgH="4439270" progId="Obraz programu Malování">
                  <p:embed/>
                  <p:pic>
                    <p:nvPicPr>
                      <p:cNvPr id="43013" name="Object 6">
                        <a:extLst>
                          <a:ext uri="{FF2B5EF4-FFF2-40B4-BE49-F238E27FC236}">
                            <a16:creationId xmlns:a16="http://schemas.microsoft.com/office/drawing/2014/main" id="{337F3397-0F74-4015-A19B-ECD05E79DF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2781300"/>
                        <a:ext cx="6192837" cy="388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8">
            <a:extLst>
              <a:ext uri="{FF2B5EF4-FFF2-40B4-BE49-F238E27FC236}">
                <a16:creationId xmlns:a16="http://schemas.microsoft.com/office/drawing/2014/main" id="{0CBA9630-71E7-4E92-80A9-1BD482B7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2852739"/>
            <a:ext cx="2771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000">
                <a:solidFill>
                  <a:schemeClr val="tx1"/>
                </a:solidFill>
              </a:rPr>
              <a:t>Zdroj: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000">
                <a:solidFill>
                  <a:schemeClr val="tx1"/>
                </a:solidFill>
              </a:rPr>
              <a:t>http://cwx.prenhall.com/bookbind/pubbooks/hillchem3/medialib/media_portfolio/text_images/CH19/FG19_05.JPG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000">
                <a:solidFill>
                  <a:schemeClr val="tx1"/>
                </a:solidFill>
              </a:rPr>
              <a:t>http://cwx.prenhall.com/bookbind/pubbooks/hillchem3/medialib/media_portfolio/text_images/CH19/FG19_06.JPG</a:t>
            </a:r>
          </a:p>
        </p:txBody>
      </p:sp>
      <p:graphicFrame>
        <p:nvGraphicFramePr>
          <p:cNvPr id="43015" name="Object 4">
            <a:extLst>
              <a:ext uri="{FF2B5EF4-FFF2-40B4-BE49-F238E27FC236}">
                <a16:creationId xmlns:a16="http://schemas.microsoft.com/office/drawing/2014/main" id="{4E0A665A-A767-442A-9DF2-B9592A59AAD8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29416204"/>
              </p:ext>
            </p:extLst>
          </p:nvPr>
        </p:nvGraphicFramePr>
        <p:xfrm>
          <a:off x="8023467" y="249719"/>
          <a:ext cx="3059112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7621064" imgH="5714286" progId="Paint.Picture">
                  <p:embed/>
                </p:oleObj>
              </mc:Choice>
              <mc:Fallback>
                <p:oleObj name="Rastrový obrázek" r:id="rId5" imgW="7621064" imgH="5714286" progId="Paint.Picture">
                  <p:embed/>
                  <p:pic>
                    <p:nvPicPr>
                      <p:cNvPr id="43015" name="Object 4">
                        <a:extLst>
                          <a:ext uri="{FF2B5EF4-FFF2-40B4-BE49-F238E27FC236}">
                            <a16:creationId xmlns:a16="http://schemas.microsoft.com/office/drawing/2014/main" id="{4E0A665A-A767-442A-9DF2-B9592A59AA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467" y="249719"/>
                        <a:ext cx="3059112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ovéPole 1">
            <a:extLst>
              <a:ext uri="{FF2B5EF4-FFF2-40B4-BE49-F238E27FC236}">
                <a16:creationId xmlns:a16="http://schemas.microsoft.com/office/drawing/2014/main" id="{2B0037F6-EC35-4D76-9105-724F523B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64" y="1966623"/>
            <a:ext cx="5644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>
                <a:solidFill>
                  <a:schemeClr val="tx1"/>
                </a:solidFill>
              </a:rPr>
              <a:t>Uvažujeme hmotnosti protonu, neutronu a jádra.</a:t>
            </a:r>
          </a:p>
        </p:txBody>
      </p:sp>
    </p:spTree>
    <p:extLst>
      <p:ext uri="{BB962C8B-B14F-4D97-AF65-F5344CB8AC3E}">
        <p14:creationId xmlns:p14="http://schemas.microsoft.com/office/powerpoint/2010/main" val="19345546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3">
            <a:extLst>
              <a:ext uri="{FF2B5EF4-FFF2-40B4-BE49-F238E27FC236}">
                <a16:creationId xmlns:a16="http://schemas.microsoft.com/office/drawing/2014/main" id="{58B0F6BA-E472-4CD3-9D31-181C3C7C9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E5D81D46-6FD1-4E71-8DB0-6A6EBB3E5D01}" type="slidenum">
              <a:rPr lang="cs-CZ" altLang="cs-CZ" sz="1400">
                <a:solidFill>
                  <a:schemeClr val="tx1"/>
                </a:solidFill>
              </a:rPr>
              <a:pPr/>
              <a:t>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4DD03B1-AC0C-4940-B929-51A805C69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3954449" cy="759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Hmota a energie</a:t>
            </a:r>
            <a:endParaRPr lang="en-GB" altLang="cs-CZ" sz="3600" b="1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68B7FA1-2FEF-4241-80CB-DBD43D576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8011" y="1379855"/>
            <a:ext cx="100584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3000" dirty="0">
                <a:solidFill>
                  <a:srgbClr val="FF0000"/>
                </a:solidFill>
              </a:rPr>
              <a:t>Vše</a:t>
            </a:r>
            <a:r>
              <a:rPr lang="cs-CZ" altLang="cs-CZ" sz="3000" dirty="0"/>
              <a:t> je tvořeno stejnými základními částicemi hmoty (látkou) a stejnými energetickými poli/silami, což též znamená, že základní strukturní prvky organického a anorganického světa jsou</a:t>
            </a:r>
            <a:r>
              <a:rPr lang="cs-CZ" altLang="cs-CZ" sz="3000" dirty="0">
                <a:solidFill>
                  <a:srgbClr val="FFFFCC"/>
                </a:solidFill>
              </a:rPr>
              <a:t> </a:t>
            </a:r>
            <a:r>
              <a:rPr lang="cs-CZ" altLang="cs-CZ" sz="3000" dirty="0">
                <a:solidFill>
                  <a:srgbClr val="FF0000"/>
                </a:solidFill>
              </a:rPr>
              <a:t>totožné</a:t>
            </a:r>
            <a:r>
              <a:rPr lang="cs-CZ" altLang="cs-CZ" sz="3000" b="1" dirty="0"/>
              <a:t>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30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3000" dirty="0"/>
              <a:t>Živá hmota se liší od hmoty neživé především svým </a:t>
            </a:r>
            <a:r>
              <a:rPr lang="cs-CZ" altLang="cs-CZ" sz="3000" dirty="0">
                <a:solidFill>
                  <a:srgbClr val="FF0000"/>
                </a:solidFill>
              </a:rPr>
              <a:t>mnohem vyšším stupněm uspořádanosti</a:t>
            </a:r>
            <a:r>
              <a:rPr lang="cs-CZ" altLang="cs-CZ" sz="3000" dirty="0"/>
              <a:t>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altLang="cs-CZ" sz="3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Pozn.: Tato přednáška nenahrazuje systematický výklad problémů kvantové fyziky!!☺</a:t>
            </a:r>
          </a:p>
        </p:txBody>
      </p:sp>
    </p:spTree>
    <p:extLst>
      <p:ext uri="{BB962C8B-B14F-4D97-AF65-F5344CB8AC3E}">
        <p14:creationId xmlns:p14="http://schemas.microsoft.com/office/powerpoint/2010/main" val="4974502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3">
            <a:extLst>
              <a:ext uri="{FF2B5EF4-FFF2-40B4-BE49-F238E27FC236}">
                <a16:creationId xmlns:a16="http://schemas.microsoft.com/office/drawing/2014/main" id="{3E984BB0-EE98-49F9-83AB-C718816DF4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0BC66CC0-F089-43AE-8C25-A035F5984C30}" type="slidenum">
              <a:rPr lang="cs-CZ" altLang="cs-CZ" sz="1400">
                <a:solidFill>
                  <a:schemeClr val="tx1"/>
                </a:solidFill>
              </a:rPr>
              <a:pPr/>
              <a:t>20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C565457-D7BA-4AB9-BF83-799387CC0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2300577" cy="7033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Nuklidy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E13909-6A58-41A5-8941-A5201AA33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9214" y="1504786"/>
            <a:ext cx="1033139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/>
              <a:t>nuklid</a:t>
            </a:r>
            <a:r>
              <a:rPr lang="cs-CZ" altLang="cs-CZ" sz="2800" dirty="0"/>
              <a:t> – jádra se stejnými hodnotami A, Z a energie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/>
              <a:t>Izotopy</a:t>
            </a:r>
            <a:r>
              <a:rPr lang="cs-CZ" altLang="cs-CZ" sz="2800" dirty="0"/>
              <a:t> - nuklidy se stejným Z ale různým A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/>
              <a:t>Izobary</a:t>
            </a:r>
            <a:r>
              <a:rPr lang="cs-CZ" altLang="cs-CZ" sz="2800" dirty="0"/>
              <a:t> – nuklidy se stejným A ale různým Z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/>
              <a:t>Izomery</a:t>
            </a:r>
            <a:r>
              <a:rPr lang="cs-CZ" altLang="cs-CZ" sz="2800" dirty="0"/>
              <a:t> – nuklidy se stejným Z a </a:t>
            </a:r>
            <a:r>
              <a:rPr lang="cs-CZ" altLang="cs-CZ" sz="2800" dirty="0" err="1"/>
              <a:t>A</a:t>
            </a:r>
            <a:r>
              <a:rPr lang="cs-CZ" altLang="cs-CZ" sz="2800" dirty="0"/>
              <a:t>, avšak s různou energií (např. Tc</a:t>
            </a:r>
            <a:r>
              <a:rPr lang="cs-CZ" altLang="cs-CZ" sz="2800" baseline="30000" dirty="0"/>
              <a:t>99m </a:t>
            </a:r>
            <a:r>
              <a:rPr lang="cs-CZ" altLang="cs-CZ" sz="2800" dirty="0"/>
              <a:t>používané v nukleární medicíně)</a:t>
            </a:r>
          </a:p>
        </p:txBody>
      </p:sp>
    </p:spTree>
    <p:extLst>
      <p:ext uri="{BB962C8B-B14F-4D97-AF65-F5344CB8AC3E}">
        <p14:creationId xmlns:p14="http://schemas.microsoft.com/office/powerpoint/2010/main" val="179768023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3">
            <a:extLst>
              <a:ext uri="{FF2B5EF4-FFF2-40B4-BE49-F238E27FC236}">
                <a16:creationId xmlns:a16="http://schemas.microsoft.com/office/drawing/2014/main" id="{9CC15680-C91E-4660-84B6-CEABBFC3D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B95A16CF-5E8C-4045-92CE-6C9F65A48C7E}" type="slidenum">
              <a:rPr lang="cs-CZ" altLang="cs-CZ" sz="1400">
                <a:solidFill>
                  <a:schemeClr val="tx1"/>
                </a:solidFill>
              </a:rPr>
              <a:pPr/>
              <a:t>21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590B5391-D9E1-426E-929D-5764624BC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928977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4000" b="1" dirty="0"/>
              <a:t>Izotopové složení rtuti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r>
              <a:rPr lang="cs-CZ" altLang="cs-CZ" sz="1800" b="1" dirty="0">
                <a:solidFill>
                  <a:schemeClr val="tx1"/>
                </a:solidFill>
              </a:rPr>
              <a:t>% zastoupení izotopu v přírodě v závislosti na nukleonovém (hmotnostním) čísle </a:t>
            </a:r>
          </a:p>
        </p:txBody>
      </p:sp>
      <p:sp>
        <p:nvSpPr>
          <p:cNvPr id="47108" name="Text Box 6">
            <a:extLst>
              <a:ext uri="{FF2B5EF4-FFF2-40B4-BE49-F238E27FC236}">
                <a16:creationId xmlns:a16="http://schemas.microsoft.com/office/drawing/2014/main" id="{0F8A46A3-7759-4400-A3DF-A087FE9D9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584" y="6289483"/>
            <a:ext cx="82726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200" dirty="0">
                <a:solidFill>
                  <a:schemeClr val="tx1"/>
                </a:solidFill>
              </a:rPr>
              <a:t>Podle: http://cwx.prenhall.com/bookbind/pubbooks/hillchem3/medialib/media_portfolio/text_images/CH07/FG07_08.JPG</a:t>
            </a:r>
          </a:p>
        </p:txBody>
      </p:sp>
      <p:sp>
        <p:nvSpPr>
          <p:cNvPr id="47109" name="Text Box 7">
            <a:extLst>
              <a:ext uri="{FF2B5EF4-FFF2-40B4-BE49-F238E27FC236}">
                <a16:creationId xmlns:a16="http://schemas.microsoft.com/office/drawing/2014/main" id="{1E873E84-2210-4537-844D-423585DC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1844676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cs-CZ" sz="2000"/>
          </a:p>
        </p:txBody>
      </p:sp>
      <p:grpSp>
        <p:nvGrpSpPr>
          <p:cNvPr id="47110" name="Group 9">
            <a:extLst>
              <a:ext uri="{FF2B5EF4-FFF2-40B4-BE49-F238E27FC236}">
                <a16:creationId xmlns:a16="http://schemas.microsoft.com/office/drawing/2014/main" id="{019C0120-C967-40F5-91F9-61789967BFDB}"/>
              </a:ext>
            </a:extLst>
          </p:cNvPr>
          <p:cNvGrpSpPr>
            <a:grpSpLocks/>
          </p:cNvGrpSpPr>
          <p:nvPr/>
        </p:nvGrpSpPr>
        <p:grpSpPr bwMode="auto">
          <a:xfrm>
            <a:off x="1788010" y="1724067"/>
            <a:ext cx="7158037" cy="4525962"/>
            <a:chOff x="567" y="981"/>
            <a:chExt cx="4509" cy="2851"/>
          </a:xfrm>
        </p:grpSpPr>
        <p:graphicFrame>
          <p:nvGraphicFramePr>
            <p:cNvPr id="47111" name="Object 3">
              <a:extLst>
                <a:ext uri="{FF2B5EF4-FFF2-40B4-BE49-F238E27FC236}">
                  <a16:creationId xmlns:a16="http://schemas.microsoft.com/office/drawing/2014/main" id="{BD7182CC-C56F-4C2D-941A-2F1FBC5FBA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7" y="981"/>
            <a:ext cx="4509" cy="2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ázek" r:id="rId3" imgW="7411485" imgH="4686954" progId="Paint.Picture">
                    <p:embed/>
                  </p:oleObj>
                </mc:Choice>
                <mc:Fallback>
                  <p:oleObj name="Rastrový obrázek" r:id="rId3" imgW="7411485" imgH="4686954" progId="Paint.Picture">
                    <p:embed/>
                    <p:pic>
                      <p:nvPicPr>
                        <p:cNvPr id="47111" name="Object 3">
                          <a:extLst>
                            <a:ext uri="{FF2B5EF4-FFF2-40B4-BE49-F238E27FC236}">
                              <a16:creationId xmlns:a16="http://schemas.microsoft.com/office/drawing/2014/main" id="{BD7182CC-C56F-4C2D-941A-2F1FBC5FBA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981"/>
                          <a:ext cx="4509" cy="2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2" name="Text Box 8">
              <a:extLst>
                <a:ext uri="{FF2B5EF4-FFF2-40B4-BE49-F238E27FC236}">
                  <a16:creationId xmlns:a16="http://schemas.microsoft.com/office/drawing/2014/main" id="{C2BD12FC-D7D3-4EB2-A57D-C8F74C41A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117"/>
              <a:ext cx="953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endParaRPr lang="en-US" altLang="cs-CZ" sz="2000"/>
            </a:p>
            <a:p>
              <a:pPr eaLnBrk="1" hangingPunct="1">
                <a:buFontTx/>
                <a:buChar char="•"/>
              </a:pPr>
              <a:endParaRPr lang="en-US" altLang="cs-CZ" sz="2000"/>
            </a:p>
            <a:p>
              <a:pPr eaLnBrk="1" hangingPunct="1">
                <a:buFontTx/>
                <a:buChar char="•"/>
              </a:pPr>
              <a:endParaRPr lang="en-US" altLang="cs-CZ" sz="2000"/>
            </a:p>
            <a:p>
              <a:pPr eaLnBrk="1" hangingPunct="1">
                <a:buFontTx/>
                <a:buChar char="•"/>
              </a:pPr>
              <a:endParaRPr lang="en-GB" altLang="cs-CZ" sz="2000"/>
            </a:p>
          </p:txBody>
        </p:sp>
      </p:grpSp>
    </p:spTree>
    <p:extLst>
      <p:ext uri="{BB962C8B-B14F-4D97-AF65-F5344CB8AC3E}">
        <p14:creationId xmlns:p14="http://schemas.microsoft.com/office/powerpoint/2010/main" val="26716203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3">
            <a:extLst>
              <a:ext uri="{FF2B5EF4-FFF2-40B4-BE49-F238E27FC236}">
                <a16:creationId xmlns:a16="http://schemas.microsoft.com/office/drawing/2014/main" id="{A971DF32-DA61-46F1-81CE-52DAADC53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BA5A3862-F6F0-4347-93C3-07D5957A34C0}" type="slidenum">
              <a:rPr lang="cs-CZ" altLang="cs-CZ" sz="1400">
                <a:solidFill>
                  <a:schemeClr val="tx1"/>
                </a:solidFill>
              </a:rPr>
              <a:pPr/>
              <a:t>22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845550D-C485-4D2B-9DD4-9DD7C16B1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>
                <a:solidFill>
                  <a:schemeClr val="tx1"/>
                </a:solidFill>
              </a:rPr>
              <a:t>Co je ještě nutné znát?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7C0452E-B535-4D69-AD9F-6B0FD4E65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4157" y="1600201"/>
            <a:ext cx="9732396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/>
              <a:t>Radionuklidy</a:t>
            </a:r>
            <a:r>
              <a:rPr lang="cs-CZ" altLang="cs-CZ" sz="2800" dirty="0"/>
              <a:t> – nuklidy schopné radioaktivní přeměny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/>
              <a:t>Jaderný spin: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I jádra atomů mají pohybovou vlastnost zvanou spin. Jestliže je hodnota spinu nenulová, jádra mají magnetický moment, tj. chovají se jako malé magnety. Tuto jejich vlastnost využíváme v NMR – nukleární magnetické resonanční spektroskopii –  a u zobrazení pomocí magnetické rezonance (MRI) v radiologii.</a:t>
            </a:r>
          </a:p>
        </p:txBody>
      </p:sp>
    </p:spTree>
    <p:extLst>
      <p:ext uri="{BB962C8B-B14F-4D97-AF65-F5344CB8AC3E}">
        <p14:creationId xmlns:p14="http://schemas.microsoft.com/office/powerpoint/2010/main" val="16848401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3">
            <a:extLst>
              <a:ext uri="{FF2B5EF4-FFF2-40B4-BE49-F238E27FC236}">
                <a16:creationId xmlns:a16="http://schemas.microsoft.com/office/drawing/2014/main" id="{65C49C35-73CA-433A-AC2A-7E5A22180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046EBA12-8978-4974-8875-FB7706871EF2}" type="slidenum">
              <a:rPr lang="cs-CZ" altLang="cs-CZ" sz="1400">
                <a:solidFill>
                  <a:schemeClr val="tx1"/>
                </a:solidFill>
              </a:rPr>
              <a:pPr/>
              <a:t>23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21EF450-0C0B-4B99-AC2A-A81CFDB05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854" y="852392"/>
            <a:ext cx="81359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3200" dirty="0">
                <a:solidFill>
                  <a:schemeClr val="tx2"/>
                </a:solidFill>
                <a:latin typeface="Courier New" panose="02070309020205020404" pitchFamily="49" charset="0"/>
              </a:rPr>
              <a:t>Autor: </a:t>
            </a:r>
            <a:br>
              <a:rPr lang="en-GB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200" b="1" dirty="0">
                <a:solidFill>
                  <a:srgbClr val="808080"/>
                </a:solidFill>
                <a:latin typeface="Courier New" panose="02070309020205020404" pitchFamily="49" charset="0"/>
              </a:rPr>
              <a:t>Vojtěch Mornstein</a:t>
            </a:r>
            <a:br>
              <a:rPr lang="en-GB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br>
              <a:rPr lang="en-GB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cs-CZ" altLang="cs-CZ" sz="3200" dirty="0">
                <a:solidFill>
                  <a:schemeClr val="tx2"/>
                </a:solidFill>
                <a:latin typeface="Courier New" panose="02070309020205020404" pitchFamily="49" charset="0"/>
              </a:rPr>
              <a:t>Obsahová spolupráce</a:t>
            </a:r>
            <a:r>
              <a:rPr lang="en-GB" altLang="cs-CZ" sz="3200" dirty="0">
                <a:solidFill>
                  <a:schemeClr val="tx2"/>
                </a:solidFill>
                <a:latin typeface="Courier New" panose="02070309020205020404" pitchFamily="49" charset="0"/>
              </a:rPr>
              <a:t>: </a:t>
            </a:r>
            <a:br>
              <a:rPr lang="en-GB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200" b="1" dirty="0">
                <a:solidFill>
                  <a:srgbClr val="808080"/>
                </a:solidFill>
                <a:latin typeface="Courier New" panose="02070309020205020404" pitchFamily="49" charset="0"/>
              </a:rPr>
              <a:t>Carmel J. Caruana</a:t>
            </a:r>
            <a:br>
              <a:rPr lang="en-GB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br>
              <a:rPr lang="en-GB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cs-CZ" altLang="cs-CZ" sz="3200" dirty="0">
                <a:solidFill>
                  <a:schemeClr val="tx2"/>
                </a:solidFill>
                <a:latin typeface="Courier New" panose="02070309020205020404" pitchFamily="49" charset="0"/>
              </a:rPr>
              <a:t>Grafika</a:t>
            </a:r>
            <a:r>
              <a:rPr lang="en-GB" altLang="cs-CZ" sz="3200" dirty="0">
                <a:solidFill>
                  <a:schemeClr val="tx2"/>
                </a:solidFill>
                <a:latin typeface="Courier New" panose="02070309020205020404" pitchFamily="49" charset="0"/>
              </a:rPr>
              <a:t>: </a:t>
            </a:r>
            <a:br>
              <a:rPr lang="en-GB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200" b="1" dirty="0">
                <a:solidFill>
                  <a:srgbClr val="808080"/>
                </a:solidFill>
                <a:latin typeface="Courier New" panose="02070309020205020404" pitchFamily="49" charset="0"/>
              </a:rPr>
              <a:t>Lucie Mornsteinová</a:t>
            </a:r>
            <a:br>
              <a:rPr lang="en-GB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br>
              <a:rPr lang="en-GB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cs-CZ" altLang="cs-CZ" sz="3200" dirty="0">
                <a:solidFill>
                  <a:schemeClr val="tx2"/>
                </a:solidFill>
                <a:latin typeface="Courier New" panose="02070309020205020404" pitchFamily="49" charset="0"/>
              </a:rPr>
              <a:t>Poslední revize</a:t>
            </a:r>
            <a:r>
              <a:rPr lang="en-GB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  <a:t>: </a:t>
            </a:r>
            <a:r>
              <a:rPr lang="cs-CZ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  <a:t>září</a:t>
            </a:r>
            <a:r>
              <a:rPr lang="en-GB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  <a:t> 20</a:t>
            </a:r>
            <a:r>
              <a:rPr lang="cs-CZ" altLang="cs-CZ" sz="3200" dirty="0">
                <a:solidFill>
                  <a:srgbClr val="808080"/>
                </a:solidFill>
                <a:latin typeface="Courier New" panose="02070309020205020404" pitchFamily="49" charset="0"/>
              </a:rPr>
              <a:t>24</a:t>
            </a:r>
            <a:endParaRPr lang="en-GB" altLang="cs-CZ" sz="3200" dirty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3 0.26505 L 0.00403 -0.06828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1.875E-6 -0.33333 " pathEditMode="relative" rAng="0" ptsTypes="AA">
                                      <p:cBhvr>
                                        <p:cTn id="8" dur="6000" spd="-100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3 -0.06828 L 0.00403 -0.89768 " pathEditMode="relative" rAng="0" ptsTypes="AA">
                                      <p:cBhvr>
                                        <p:cTn id="11" dur="6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5" grpId="1"/>
      <p:bldP spid="10035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>
            <a:extLst>
              <a:ext uri="{FF2B5EF4-FFF2-40B4-BE49-F238E27FC236}">
                <a16:creationId xmlns:a16="http://schemas.microsoft.com/office/drawing/2014/main" id="{E2F77249-E6B2-4B2F-A7E5-192B8B538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1E939A31-96C1-4FB5-8B84-A7146E7F7359}" type="slidenum">
              <a:rPr lang="cs-CZ" altLang="cs-CZ" sz="1400">
                <a:solidFill>
                  <a:schemeClr val="tx1"/>
                </a:solidFill>
              </a:rPr>
              <a:pPr/>
              <a:t>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C130EA2-F8DE-4DC7-815A-B4FF227C3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9722" y="290541"/>
            <a:ext cx="6160936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Elementární částice hmoty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46EADBB-C65F-40FD-85EA-C017F769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4115" y="1773239"/>
            <a:ext cx="8992925" cy="427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Elementární (tj. nemající vnitřní strukturu) částice hmoty jsou </a:t>
            </a:r>
            <a:r>
              <a:rPr lang="cs-CZ" altLang="cs-CZ" sz="2400" b="1" dirty="0"/>
              <a:t>leptony</a:t>
            </a:r>
            <a:r>
              <a:rPr lang="cs-CZ" altLang="cs-CZ" sz="2400" dirty="0"/>
              <a:t> a </a:t>
            </a:r>
            <a:r>
              <a:rPr lang="cs-CZ" altLang="cs-CZ" sz="2400" b="1" dirty="0"/>
              <a:t>kvarky</a:t>
            </a:r>
            <a:r>
              <a:rPr lang="cs-CZ" altLang="cs-CZ" sz="2400" dirty="0"/>
              <a:t>. Jsou označovány i jako základní částice.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/>
              <a:t>Leptony</a:t>
            </a:r>
            <a:r>
              <a:rPr lang="cs-CZ" altLang="cs-CZ" sz="2400" dirty="0"/>
              <a:t> – elektrony, </a:t>
            </a:r>
            <a:r>
              <a:rPr lang="cs-CZ" altLang="cs-CZ" sz="2400" dirty="0" err="1"/>
              <a:t>miony</a:t>
            </a:r>
            <a:r>
              <a:rPr lang="cs-CZ" altLang="cs-CZ" sz="2400" dirty="0"/>
              <a:t>, neutrina a jejich antičástice – lehké částice bez vnitřní struktury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/>
              <a:t>Kvarky</a:t>
            </a:r>
            <a:r>
              <a:rPr lang="cs-CZ" altLang="cs-CZ" sz="2400" dirty="0"/>
              <a:t> (u, c, t, d, s, b) – těžší částice bez vnitřní struktury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/>
              <a:t>Hadrony</a:t>
            </a:r>
            <a:r>
              <a:rPr lang="cs-CZ" altLang="cs-CZ" sz="2400" dirty="0"/>
              <a:t> – těžké částice tvořené kvarky, např. </a:t>
            </a:r>
            <a:r>
              <a:rPr lang="cs-CZ" altLang="cs-CZ" sz="2400" b="1" dirty="0"/>
              <a:t>proton</a:t>
            </a:r>
            <a:r>
              <a:rPr lang="cs-CZ" altLang="cs-CZ" sz="2400" dirty="0"/>
              <a:t> (u, u, d), </a:t>
            </a:r>
            <a:r>
              <a:rPr lang="cs-CZ" altLang="cs-CZ" sz="2400" b="1" dirty="0"/>
              <a:t>neutron</a:t>
            </a:r>
            <a:r>
              <a:rPr lang="cs-CZ" altLang="cs-CZ" sz="2400" dirty="0"/>
              <a:t> (d, d, 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637367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6">
            <a:extLst>
              <a:ext uri="{FF2B5EF4-FFF2-40B4-BE49-F238E27FC236}">
                <a16:creationId xmlns:a16="http://schemas.microsoft.com/office/drawing/2014/main" id="{6DF2DE6C-978F-4856-9B72-A62E13B812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8E83BA4E-D596-443F-A5B7-47E55084BF01}" type="slidenum">
              <a:rPr lang="cs-CZ" altLang="cs-CZ" sz="1400">
                <a:solidFill>
                  <a:schemeClr val="tx1"/>
                </a:solidFill>
              </a:rPr>
              <a:pPr/>
              <a:t>4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3FAD5EE-2768-4719-B208-F881B0C05B1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691763" y="188913"/>
            <a:ext cx="10058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b="1" dirty="0"/>
              <a:t>Čtyři základní interakce / energie / silová pole</a:t>
            </a:r>
            <a:endParaRPr lang="en-GB" altLang="cs-CZ" sz="3600" b="1" dirty="0"/>
          </a:p>
        </p:txBody>
      </p:sp>
      <p:grpSp>
        <p:nvGrpSpPr>
          <p:cNvPr id="12292" name="Group 21">
            <a:extLst>
              <a:ext uri="{FF2B5EF4-FFF2-40B4-BE49-F238E27FC236}">
                <a16:creationId xmlns:a16="http://schemas.microsoft.com/office/drawing/2014/main" id="{3DAE283B-5D13-44CD-8D06-38788B41A64F}"/>
              </a:ext>
            </a:extLst>
          </p:cNvPr>
          <p:cNvGrpSpPr>
            <a:grpSpLocks/>
          </p:cNvGrpSpPr>
          <p:nvPr/>
        </p:nvGrpSpPr>
        <p:grpSpPr bwMode="auto">
          <a:xfrm>
            <a:off x="2707143" y="1174462"/>
            <a:ext cx="2305050" cy="1931987"/>
            <a:chOff x="1156" y="845"/>
            <a:chExt cx="1432" cy="1255"/>
          </a:xfrm>
        </p:grpSpPr>
        <p:pic>
          <p:nvPicPr>
            <p:cNvPr id="12303" name="Picture 5" descr="[m31.jpg]">
              <a:hlinkClick r:id="rId3"/>
              <a:extLst>
                <a:ext uri="{FF2B5EF4-FFF2-40B4-BE49-F238E27FC236}">
                  <a16:creationId xmlns:a16="http://schemas.microsoft.com/office/drawing/2014/main" id="{5CF600E3-657D-4FA1-9D9F-A61159551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845"/>
              <a:ext cx="1341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 Box 16">
              <a:extLst>
                <a:ext uri="{FF2B5EF4-FFF2-40B4-BE49-F238E27FC236}">
                  <a16:creationId xmlns:a16="http://schemas.microsoft.com/office/drawing/2014/main" id="{1AEEF264-FB63-47A1-B908-CDB433C86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1842"/>
              <a:ext cx="1089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2000">
                  <a:solidFill>
                    <a:schemeClr val="tx1"/>
                  </a:solidFill>
                </a:rPr>
                <a:t>gravitační</a:t>
              </a:r>
            </a:p>
          </p:txBody>
        </p:sp>
      </p:grpSp>
      <p:grpSp>
        <p:nvGrpSpPr>
          <p:cNvPr id="12293" name="Group 22">
            <a:extLst>
              <a:ext uri="{FF2B5EF4-FFF2-40B4-BE49-F238E27FC236}">
                <a16:creationId xmlns:a16="http://schemas.microsoft.com/office/drawing/2014/main" id="{55419BC3-D1BF-4869-9BF1-9ECF8633BC99}"/>
              </a:ext>
            </a:extLst>
          </p:cNvPr>
          <p:cNvGrpSpPr>
            <a:grpSpLocks/>
          </p:cNvGrpSpPr>
          <p:nvPr/>
        </p:nvGrpSpPr>
        <p:grpSpPr bwMode="auto">
          <a:xfrm>
            <a:off x="6231298" y="1198315"/>
            <a:ext cx="2376487" cy="1957387"/>
            <a:chOff x="2835" y="845"/>
            <a:chExt cx="1497" cy="1251"/>
          </a:xfrm>
        </p:grpSpPr>
        <p:pic>
          <p:nvPicPr>
            <p:cNvPr id="12301" name="Picture 8" descr="revlight5b">
              <a:hlinkClick r:id="rId5"/>
              <a:extLst>
                <a:ext uri="{FF2B5EF4-FFF2-40B4-BE49-F238E27FC236}">
                  <a16:creationId xmlns:a16="http://schemas.microsoft.com/office/drawing/2014/main" id="{848FF9CA-D447-4D74-B463-064289D54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845"/>
              <a:ext cx="1407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17">
              <a:extLst>
                <a:ext uri="{FF2B5EF4-FFF2-40B4-BE49-F238E27FC236}">
                  <a16:creationId xmlns:a16="http://schemas.microsoft.com/office/drawing/2014/main" id="{ACDDD3AD-32E7-4F86-8CC6-344B585F5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842"/>
              <a:ext cx="147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2000">
                  <a:solidFill>
                    <a:schemeClr val="tx1"/>
                  </a:solidFill>
                </a:rPr>
                <a:t>elektromagnetická</a:t>
              </a:r>
            </a:p>
          </p:txBody>
        </p:sp>
      </p:grpSp>
      <p:grpSp>
        <p:nvGrpSpPr>
          <p:cNvPr id="12294" name="Group 23">
            <a:extLst>
              <a:ext uri="{FF2B5EF4-FFF2-40B4-BE49-F238E27FC236}">
                <a16:creationId xmlns:a16="http://schemas.microsoft.com/office/drawing/2014/main" id="{E2C349E2-D533-4D9D-82CA-9D191C10A94C}"/>
              </a:ext>
            </a:extLst>
          </p:cNvPr>
          <p:cNvGrpSpPr>
            <a:grpSpLocks/>
          </p:cNvGrpSpPr>
          <p:nvPr/>
        </p:nvGrpSpPr>
        <p:grpSpPr bwMode="auto">
          <a:xfrm>
            <a:off x="2738948" y="3189123"/>
            <a:ext cx="2305050" cy="2111375"/>
            <a:chOff x="1156" y="2115"/>
            <a:chExt cx="1406" cy="1284"/>
          </a:xfrm>
        </p:grpSpPr>
        <p:pic>
          <p:nvPicPr>
            <p:cNvPr id="12299" name="Picture 11" descr="mush">
              <a:extLst>
                <a:ext uri="{FF2B5EF4-FFF2-40B4-BE49-F238E27FC236}">
                  <a16:creationId xmlns:a16="http://schemas.microsoft.com/office/drawing/2014/main" id="{04038AEA-501E-41FA-A3B2-5C4B6789B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115"/>
              <a:ext cx="1360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18">
              <a:extLst>
                <a:ext uri="{FF2B5EF4-FFF2-40B4-BE49-F238E27FC236}">
                  <a16:creationId xmlns:a16="http://schemas.microsoft.com/office/drawing/2014/main" id="{B4112DD3-F226-4134-B4AD-1ED0742DE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157"/>
              <a:ext cx="63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2000">
                  <a:solidFill>
                    <a:schemeClr val="tx1"/>
                  </a:solidFill>
                </a:rPr>
                <a:t>silná</a:t>
              </a:r>
              <a:endParaRPr lang="en-GB" altLang="cs-CZ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2295" name="Group 24">
            <a:extLst>
              <a:ext uri="{FF2B5EF4-FFF2-40B4-BE49-F238E27FC236}">
                <a16:creationId xmlns:a16="http://schemas.microsoft.com/office/drawing/2014/main" id="{445598A4-85B4-4374-91FA-779A3664BA81}"/>
              </a:ext>
            </a:extLst>
          </p:cNvPr>
          <p:cNvGrpSpPr>
            <a:grpSpLocks/>
          </p:cNvGrpSpPr>
          <p:nvPr/>
        </p:nvGrpSpPr>
        <p:grpSpPr bwMode="auto">
          <a:xfrm>
            <a:off x="6255027" y="3222391"/>
            <a:ext cx="2663825" cy="2052637"/>
            <a:chOff x="2880" y="2115"/>
            <a:chExt cx="1678" cy="1293"/>
          </a:xfrm>
        </p:grpSpPr>
        <p:pic>
          <p:nvPicPr>
            <p:cNvPr id="12297" name="Picture 14" descr="betadecays.gif (31434 bytes)">
              <a:extLst>
                <a:ext uri="{FF2B5EF4-FFF2-40B4-BE49-F238E27FC236}">
                  <a16:creationId xmlns:a16="http://schemas.microsoft.com/office/drawing/2014/main" id="{5A9FA14D-D7BD-4FDB-9613-B2BEAE331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115"/>
              <a:ext cx="1633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 Box 19">
              <a:extLst>
                <a:ext uri="{FF2B5EF4-FFF2-40B4-BE49-F238E27FC236}">
                  <a16:creationId xmlns:a16="http://schemas.microsoft.com/office/drawing/2014/main" id="{CCE4890E-8EC4-4F93-83C6-06160B07E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58"/>
              <a:ext cx="9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2000">
                  <a:solidFill>
                    <a:schemeClr val="tx1"/>
                  </a:solidFill>
                </a:rPr>
                <a:t>slabá</a:t>
              </a:r>
              <a:endParaRPr lang="en-GB" altLang="cs-CZ" sz="2000">
                <a:solidFill>
                  <a:schemeClr val="tx1"/>
                </a:solidFill>
              </a:endParaRPr>
            </a:p>
          </p:txBody>
        </p:sp>
      </p:grpSp>
      <p:sp>
        <p:nvSpPr>
          <p:cNvPr id="12296" name="Text Box 20">
            <a:extLst>
              <a:ext uri="{FF2B5EF4-FFF2-40B4-BE49-F238E27FC236}">
                <a16:creationId xmlns:a16="http://schemas.microsoft.com/office/drawing/2014/main" id="{E4C2D072-F1F1-46B4-B91E-B88F3729E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085" y="5373688"/>
            <a:ext cx="10432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solidFill>
                  <a:schemeClr val="tx1"/>
                </a:solidFill>
              </a:rPr>
              <a:t>Uvádí se, že při interakční vzdálenosti objektů řádově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-24</a:t>
            </a:r>
            <a:r>
              <a:rPr lang="cs-CZ" altLang="cs-CZ" sz="2000" dirty="0">
                <a:solidFill>
                  <a:schemeClr val="tx1"/>
                </a:solidFill>
              </a:rPr>
              <a:t> m je přibližný poměr silového působení silné, slabé, elektromagnetické a gravitační interakce dán poměrem 1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-5</a:t>
            </a:r>
            <a:r>
              <a:rPr lang="cs-CZ" altLang="cs-CZ" sz="2000" dirty="0">
                <a:solidFill>
                  <a:schemeClr val="tx1"/>
                </a:solidFill>
              </a:rPr>
              <a:t>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-2</a:t>
            </a:r>
            <a:r>
              <a:rPr lang="cs-CZ" altLang="cs-CZ" sz="2000" dirty="0">
                <a:solidFill>
                  <a:schemeClr val="tx1"/>
                </a:solidFill>
              </a:rPr>
              <a:t>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-39</a:t>
            </a:r>
            <a:r>
              <a:rPr lang="cs-CZ" altLang="cs-CZ" sz="2000" dirty="0">
                <a:solidFill>
                  <a:schemeClr val="tx1"/>
                </a:solidFill>
              </a:rPr>
              <a:t>, při vzdálenosti řádově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-18</a:t>
            </a:r>
            <a:r>
              <a:rPr lang="cs-CZ" altLang="cs-CZ" sz="2000" dirty="0">
                <a:solidFill>
                  <a:schemeClr val="tx1"/>
                </a:solidFill>
              </a:rPr>
              <a:t> m (1/1000 rozměru jádra atomu) je to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-7</a:t>
            </a:r>
            <a:r>
              <a:rPr lang="cs-CZ" altLang="cs-CZ" sz="2000" dirty="0">
                <a:solidFill>
                  <a:schemeClr val="tx1"/>
                </a:solidFill>
              </a:rPr>
              <a:t> : </a:t>
            </a:r>
            <a:r>
              <a:rPr lang="cs-CZ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</a:t>
            </a:r>
            <a:r>
              <a:rPr lang="cs-CZ" altLang="cs-CZ" sz="2000" dirty="0">
                <a:solidFill>
                  <a:schemeClr val="tx1"/>
                </a:solidFill>
              </a:rPr>
              <a:t>0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-9</a:t>
            </a:r>
            <a:r>
              <a:rPr lang="cs-CZ" altLang="cs-CZ" sz="2000" dirty="0">
                <a:solidFill>
                  <a:schemeClr val="tx1"/>
                </a:solidFill>
              </a:rPr>
              <a:t>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-46</a:t>
            </a:r>
            <a:r>
              <a:rPr lang="cs-CZ" altLang="cs-CZ" sz="2000" dirty="0">
                <a:solidFill>
                  <a:schemeClr val="tx1"/>
                </a:solidFill>
              </a:rPr>
              <a:t>. Při vzdálenosti odpovídající rozměrům jádra se blíží k nule i velikost silné interakce. </a:t>
            </a:r>
          </a:p>
        </p:txBody>
      </p:sp>
    </p:spTree>
    <p:extLst>
      <p:ext uri="{BB962C8B-B14F-4D97-AF65-F5344CB8AC3E}">
        <p14:creationId xmlns:p14="http://schemas.microsoft.com/office/powerpoint/2010/main" val="21160366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3">
            <a:extLst>
              <a:ext uri="{FF2B5EF4-FFF2-40B4-BE49-F238E27FC236}">
                <a16:creationId xmlns:a16="http://schemas.microsoft.com/office/drawing/2014/main" id="{0070A8ED-494F-4034-950C-CE28FDD7F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7F823014-135F-428C-8F6F-D808733841B6}" type="slidenum">
              <a:rPr lang="cs-CZ" altLang="cs-CZ" sz="1400">
                <a:solidFill>
                  <a:schemeClr val="tx1"/>
                </a:solidFill>
              </a:rPr>
              <a:pPr/>
              <a:t>5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2AABE60-1DDA-4372-9E97-4A4D6D164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Fotony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64C2E4E-F79F-4AC7-96EC-B300B47E3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47849" y="1916114"/>
            <a:ext cx="8528603" cy="391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Fotony – energetická kvanta elektromagnetického pole, mají nulovou klidovou hmotnost, chovají se ale někdy jako částice s nenulovou klidovou hmotností.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Energie (jednoho) fotonu: </a:t>
            </a:r>
            <a:r>
              <a:rPr lang="cs-CZ" altLang="cs-CZ" sz="2800" i="1" dirty="0"/>
              <a:t>E = </a:t>
            </a:r>
            <a:r>
              <a:rPr lang="cs-CZ" altLang="cs-CZ" sz="2800" i="1" dirty="0" err="1"/>
              <a:t>h</a:t>
            </a:r>
            <a:r>
              <a:rPr lang="cs-CZ" altLang="cs-CZ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800" i="1" dirty="0" err="1"/>
              <a:t>f</a:t>
            </a:r>
            <a:r>
              <a:rPr lang="cs-CZ" altLang="cs-CZ" sz="2800" i="1" dirty="0"/>
              <a:t> = </a:t>
            </a:r>
            <a:r>
              <a:rPr lang="cs-CZ" altLang="cs-CZ" sz="2800" i="1" dirty="0" err="1"/>
              <a:t>h</a:t>
            </a:r>
            <a:r>
              <a:rPr lang="cs-CZ" altLang="cs-CZ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800" i="1" dirty="0" err="1"/>
              <a:t>c</a:t>
            </a:r>
            <a:r>
              <a:rPr lang="cs-CZ" altLang="cs-CZ" sz="2800" dirty="0"/>
              <a:t>/</a:t>
            </a:r>
            <a:r>
              <a:rPr lang="cs-CZ" altLang="cs-CZ" sz="2800" dirty="0">
                <a:latin typeface="Symbol" panose="05050102010706020507" pitchFamily="18" charset="2"/>
              </a:rPr>
              <a:t>l </a:t>
            </a:r>
          </a:p>
          <a:p>
            <a:pPr lvl="2">
              <a:lnSpc>
                <a:spcPct val="100000"/>
              </a:lnSpc>
            </a:pPr>
            <a:r>
              <a:rPr lang="cs-CZ" altLang="cs-CZ" sz="1800" i="1" dirty="0"/>
              <a:t>h</a:t>
            </a:r>
            <a:r>
              <a:rPr lang="cs-CZ" altLang="cs-CZ" sz="1800" dirty="0"/>
              <a:t> je Planckova konstanta (6,62·10</a:t>
            </a:r>
            <a:r>
              <a:rPr lang="cs-CZ" altLang="cs-CZ" sz="1800" baseline="30000" dirty="0"/>
              <a:t>-34</a:t>
            </a:r>
            <a:r>
              <a:rPr lang="cs-CZ" altLang="cs-CZ" sz="1800" dirty="0"/>
              <a:t> </a:t>
            </a:r>
            <a:r>
              <a:rPr lang="cs-CZ" altLang="cs-CZ" sz="1800" dirty="0" err="1"/>
              <a:t>J·s</a:t>
            </a:r>
            <a:r>
              <a:rPr lang="cs-CZ" altLang="cs-CZ" sz="1800" dirty="0"/>
              <a:t>), </a:t>
            </a:r>
          </a:p>
          <a:p>
            <a:pPr lvl="2">
              <a:lnSpc>
                <a:spcPct val="100000"/>
              </a:lnSpc>
            </a:pPr>
            <a:r>
              <a:rPr lang="cs-CZ" altLang="cs-CZ" sz="1800" i="1" dirty="0"/>
              <a:t>f  </a:t>
            </a:r>
            <a:r>
              <a:rPr lang="cs-CZ" altLang="cs-CZ" sz="1800" dirty="0"/>
              <a:t>je frekvence, </a:t>
            </a:r>
          </a:p>
          <a:p>
            <a:pPr lvl="2">
              <a:lnSpc>
                <a:spcPct val="100000"/>
              </a:lnSpc>
            </a:pPr>
            <a:r>
              <a:rPr lang="cs-CZ" altLang="cs-CZ" sz="1800" i="1" dirty="0"/>
              <a:t>c</a:t>
            </a:r>
            <a:r>
              <a:rPr lang="cs-CZ" altLang="cs-CZ" sz="1800" dirty="0"/>
              <a:t> rychlost světla ve vakuu  </a:t>
            </a:r>
          </a:p>
          <a:p>
            <a:pPr lvl="2">
              <a:lnSpc>
                <a:spcPct val="100000"/>
              </a:lnSpc>
            </a:pPr>
            <a:r>
              <a:rPr lang="cs-CZ" altLang="cs-CZ" sz="1800" dirty="0">
                <a:latin typeface="Symbol" panose="05050102010706020507" pitchFamily="18" charset="2"/>
              </a:rPr>
              <a:t>l</a:t>
            </a:r>
            <a:r>
              <a:rPr lang="cs-CZ" altLang="cs-CZ" sz="1800" dirty="0"/>
              <a:t> vlnová délka </a:t>
            </a:r>
          </a:p>
        </p:txBody>
      </p:sp>
    </p:spTree>
    <p:extLst>
      <p:ext uri="{BB962C8B-B14F-4D97-AF65-F5344CB8AC3E}">
        <p14:creationId xmlns:p14="http://schemas.microsoft.com/office/powerpoint/2010/main" val="15199747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>
            <a:extLst>
              <a:ext uri="{FF2B5EF4-FFF2-40B4-BE49-F238E27FC236}">
                <a16:creationId xmlns:a16="http://schemas.microsoft.com/office/drawing/2014/main" id="{CCDA43AB-552E-49C0-BAF8-35A647D1C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21E115A9-DB2B-4D82-9BD0-B08DAADEE5A2}" type="slidenum">
              <a:rPr lang="cs-CZ" altLang="cs-CZ" sz="1400">
                <a:solidFill>
                  <a:schemeClr val="tx1"/>
                </a:solidFill>
              </a:rPr>
              <a:pPr/>
              <a:t>6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2DA4172-1611-4ADE-9FF6-8E21CF4AC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/>
              <a:t>Částice a energetická kvanta pole</a:t>
            </a:r>
            <a:endParaRPr lang="en-US" altLang="cs-CZ" sz="3600" b="1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28B26CE-AD45-48F9-8DAA-FB21EF07E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92313" y="2636838"/>
            <a:ext cx="82296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Částice látky a energetická kvanta (fotony) mají schopnost </a:t>
            </a:r>
            <a:r>
              <a:rPr lang="cs-CZ" altLang="cs-CZ" sz="2800" dirty="0">
                <a:solidFill>
                  <a:srgbClr val="FF0000"/>
                </a:solidFill>
              </a:rPr>
              <a:t>vzájemné transformace</a:t>
            </a:r>
            <a:r>
              <a:rPr lang="en-GB" altLang="cs-CZ" sz="2800" dirty="0">
                <a:solidFill>
                  <a:srgbClr val="FFFFCC"/>
                </a:solidFill>
              </a:rPr>
              <a:t> </a:t>
            </a:r>
            <a:r>
              <a:rPr lang="en-GB" altLang="cs-CZ" sz="2800" dirty="0"/>
              <a:t>(</a:t>
            </a:r>
            <a:r>
              <a:rPr lang="cs-CZ" altLang="cs-CZ" sz="2800" dirty="0"/>
              <a:t>např. elektron a pozitron se při tzv. anihilaci transformují ve dva fotony záření gama</a:t>
            </a:r>
            <a:r>
              <a:rPr lang="en-GB" altLang="cs-CZ" sz="2800" dirty="0"/>
              <a:t> – </a:t>
            </a:r>
            <a:r>
              <a:rPr lang="cs-CZ" altLang="cs-CZ" sz="2800" dirty="0"/>
              <a:t>tohoto jevu se využívá v zobrazení pomocí </a:t>
            </a:r>
            <a:r>
              <a:rPr lang="en-GB" altLang="cs-CZ" sz="2800" dirty="0"/>
              <a:t>PET</a:t>
            </a:r>
            <a:r>
              <a:rPr lang="cs-CZ" altLang="cs-CZ" sz="2800" dirty="0"/>
              <a:t> – pozitronové emisní tomografie!</a:t>
            </a:r>
            <a:r>
              <a:rPr lang="en-GB" altLang="cs-CZ" sz="2800" dirty="0"/>
              <a:t>)</a:t>
            </a:r>
            <a:r>
              <a:rPr lang="cs-CZ" altLang="cs-CZ" sz="2800" dirty="0"/>
              <a:t>.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358834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4">
            <a:extLst>
              <a:ext uri="{FF2B5EF4-FFF2-40B4-BE49-F238E27FC236}">
                <a16:creationId xmlns:a16="http://schemas.microsoft.com/office/drawing/2014/main" id="{E958A9F1-1A9A-4482-BAB8-89A13D6F5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4280C821-7C42-4500-8782-CB82CB75B2A9}" type="slidenum">
              <a:rPr lang="cs-CZ" altLang="cs-CZ" sz="1400">
                <a:solidFill>
                  <a:schemeClr val="tx1"/>
                </a:solidFill>
              </a:rPr>
              <a:pPr/>
              <a:t>7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pic>
        <p:nvPicPr>
          <p:cNvPr id="18435" name="Picture 5" descr="Electron diffraction pattern">
            <a:extLst>
              <a:ext uri="{FF2B5EF4-FFF2-40B4-BE49-F238E27FC236}">
                <a16:creationId xmlns:a16="http://schemas.microsoft.com/office/drawing/2014/main" id="{A6EBCDD2-5996-4949-B22A-DAB5AC127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5"/>
            <a:ext cx="3352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6A80ED7F-5B5D-434C-B612-5819C8299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5027875" cy="7431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Kvantová mechanika</a:t>
            </a:r>
            <a:endParaRPr lang="en-GB" altLang="cs-CZ" sz="3600" b="1" dirty="0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E070D59F-D534-4FC9-A8F7-CE0E003E65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519738" y="1773238"/>
            <a:ext cx="4418012" cy="151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/>
              <a:t>Chování souborů určitého druhu částic lze popsat rovnicemi, které se podobají rovnicím pro popis vlnění</a:t>
            </a:r>
            <a:r>
              <a:rPr lang="en-US" altLang="cs-CZ" sz="2400" b="1" dirty="0"/>
              <a:t>. </a:t>
            </a:r>
            <a:endParaRPr lang="cs-CZ" altLang="cs-CZ" sz="1200" b="1" dirty="0"/>
          </a:p>
        </p:txBody>
      </p:sp>
      <p:sp>
        <p:nvSpPr>
          <p:cNvPr id="18438" name="Rectangle 10">
            <a:extLst>
              <a:ext uri="{FF2B5EF4-FFF2-40B4-BE49-F238E27FC236}">
                <a16:creationId xmlns:a16="http://schemas.microsoft.com/office/drawing/2014/main" id="{AB236447-1CDC-402C-BB04-1D0B86E3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6600826"/>
            <a:ext cx="48434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altLang="cs-CZ" sz="1200">
                <a:solidFill>
                  <a:schemeClr val="tx1"/>
                </a:solidFill>
              </a:rPr>
              <a:t>(http://www.matter.org.uk/diffraction/electron/electron_diffraction.htm)</a:t>
            </a:r>
          </a:p>
        </p:txBody>
      </p:sp>
      <p:sp>
        <p:nvSpPr>
          <p:cNvPr id="18439" name="Rectangle 11">
            <a:extLst>
              <a:ext uri="{FF2B5EF4-FFF2-40B4-BE49-F238E27FC236}">
                <a16:creationId xmlns:a16="http://schemas.microsoft.com/office/drawing/2014/main" id="{7CDA9589-1EA9-4963-9758-12E54E26B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567239"/>
            <a:ext cx="81404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400" dirty="0">
                <a:solidFill>
                  <a:schemeClr val="tx1"/>
                </a:solidFill>
              </a:rPr>
              <a:t>Vidíme obrazec vytvořený na fotografické desce souborem elektronů, který prošel krystalovou mřížkou. Obrazec je velmi podobný difrakčním interferenčním obrazcům tvořeným vlnami, např. světlem, po průchodu optickou mřížkou, což je jedním z důkazů vlnových vlastností částic!</a:t>
            </a:r>
          </a:p>
        </p:txBody>
      </p:sp>
    </p:spTree>
    <p:extLst>
      <p:ext uri="{BB962C8B-B14F-4D97-AF65-F5344CB8AC3E}">
        <p14:creationId xmlns:p14="http://schemas.microsoft.com/office/powerpoint/2010/main" val="37899411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6">
            <a:extLst>
              <a:ext uri="{FF2B5EF4-FFF2-40B4-BE49-F238E27FC236}">
                <a16:creationId xmlns:a16="http://schemas.microsoft.com/office/drawing/2014/main" id="{C108B353-1036-4735-8059-72CD7BBFD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8E3DAE77-47F9-4D7A-80D1-76D470D214BB}" type="slidenum">
              <a:rPr lang="cs-CZ" altLang="cs-CZ" sz="1400">
                <a:solidFill>
                  <a:schemeClr val="tx1"/>
                </a:solidFill>
              </a:rPr>
              <a:pPr/>
              <a:t>8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pic>
        <p:nvPicPr>
          <p:cNvPr id="65544" name="Picture 8" descr="kag10602_e">
            <a:extLst>
              <a:ext uri="{FF2B5EF4-FFF2-40B4-BE49-F238E27FC236}">
                <a16:creationId xmlns:a16="http://schemas.microsoft.com/office/drawing/2014/main" id="{7ABCEBF3-A9B8-440E-BFCF-2204C8EEB94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916114"/>
            <a:ext cx="8135938" cy="4370387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kag10601_e">
            <a:extLst>
              <a:ext uri="{FF2B5EF4-FFF2-40B4-BE49-F238E27FC236}">
                <a16:creationId xmlns:a16="http://schemas.microsoft.com/office/drawing/2014/main" id="{6EA50C6D-453C-429D-9C49-4FDE8A10AFA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05" y="1924066"/>
            <a:ext cx="8137525" cy="4371975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2">
            <a:extLst>
              <a:ext uri="{FF2B5EF4-FFF2-40B4-BE49-F238E27FC236}">
                <a16:creationId xmlns:a16="http://schemas.microsoft.com/office/drawing/2014/main" id="{5F0A208D-4207-4126-8DC5-1D5BD1687EC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Kvantová mechanika (</a:t>
            </a:r>
            <a:r>
              <a:rPr lang="cs-CZ" altLang="cs-CZ" sz="3600" b="1" dirty="0" err="1"/>
              <a:t>nahlednutí</a:t>
            </a:r>
            <a:r>
              <a:rPr lang="cs-CZ" altLang="cs-CZ" sz="3600" b="1" dirty="0"/>
              <a:t>)</a:t>
            </a:r>
            <a:r>
              <a:rPr lang="en-GB" altLang="cs-CZ" sz="3600" b="1" dirty="0"/>
              <a:t> </a:t>
            </a:r>
            <a:br>
              <a:rPr lang="en-GB" altLang="cs-CZ" sz="3200" b="1" dirty="0">
                <a:solidFill>
                  <a:schemeClr val="tx1"/>
                </a:solidFill>
              </a:rPr>
            </a:br>
            <a:br>
              <a:rPr lang="en-GB" altLang="cs-CZ" sz="18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tunelový jev:</a:t>
            </a:r>
          </a:p>
        </p:txBody>
      </p:sp>
      <p:pic>
        <p:nvPicPr>
          <p:cNvPr id="65549" name="Picture 13" descr="kag10602_e">
            <a:extLst>
              <a:ext uri="{FF2B5EF4-FFF2-40B4-BE49-F238E27FC236}">
                <a16:creationId xmlns:a16="http://schemas.microsoft.com/office/drawing/2014/main" id="{33192F1C-F186-498E-9D23-5DE40B9BABF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924176"/>
            <a:ext cx="4175125" cy="2244725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kag10601_e">
            <a:extLst>
              <a:ext uri="{FF2B5EF4-FFF2-40B4-BE49-F238E27FC236}">
                <a16:creationId xmlns:a16="http://schemas.microsoft.com/office/drawing/2014/main" id="{9BE33DF8-1E09-4B0C-9DB7-156C8810D0C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924176"/>
            <a:ext cx="4105275" cy="2206625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28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3">
            <a:extLst>
              <a:ext uri="{FF2B5EF4-FFF2-40B4-BE49-F238E27FC236}">
                <a16:creationId xmlns:a16="http://schemas.microsoft.com/office/drawing/2014/main" id="{B42C579B-F41B-48E5-8931-E1A435BAD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084949D3-3C27-4440-AE63-7A8762AB200D}" type="slidenum">
              <a:rPr lang="cs-CZ" altLang="cs-CZ" sz="1400">
                <a:solidFill>
                  <a:schemeClr val="tx1"/>
                </a:solidFill>
              </a:rPr>
              <a:pPr/>
              <a:t>9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B1B8F02-CB27-4BBF-9DD9-48B243751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9127" y="274638"/>
            <a:ext cx="974167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600" b="1" dirty="0"/>
              <a:t>Kvantová mechanika: Heisenbergovy relace (vztahy) neurčitosti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1A29159-F88C-4A1B-A215-8C4C03D76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2695" y="1916114"/>
            <a:ext cx="9955033" cy="46672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dirty="0" err="1">
                <a:latin typeface="Symbol" panose="05050102010706020507" pitchFamily="18" charset="2"/>
              </a:rPr>
              <a:t>d</a:t>
            </a:r>
            <a:r>
              <a:rPr lang="cs-CZ" altLang="cs-CZ" dirty="0" err="1"/>
              <a:t>r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dirty="0" err="1">
                <a:latin typeface="Symbol" panose="05050102010706020507" pitchFamily="18" charset="2"/>
              </a:rPr>
              <a:t>d</a:t>
            </a:r>
            <a:r>
              <a:rPr lang="cs-CZ" altLang="cs-CZ" dirty="0" err="1"/>
              <a:t>p</a:t>
            </a:r>
            <a:r>
              <a:rPr lang="cs-CZ" altLang="cs-CZ" dirty="0"/>
              <a:t> </a:t>
            </a:r>
            <a:r>
              <a:rPr lang="cs-CZ" altLang="cs-CZ" dirty="0">
                <a:cs typeface="Arial" panose="020B0604020202020204" pitchFamily="34" charset="0"/>
              </a:rPr>
              <a:t>≥ h/4</a:t>
            </a:r>
            <a:r>
              <a:rPr lang="cs-CZ" altLang="cs-CZ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dirty="0" err="1">
                <a:latin typeface="Symbol" panose="05050102010706020507" pitchFamily="18" charset="2"/>
              </a:rPr>
              <a:t>dEd</a:t>
            </a:r>
            <a:r>
              <a:rPr lang="cs-CZ" altLang="cs-CZ" dirty="0" err="1"/>
              <a:t>t</a:t>
            </a:r>
            <a:r>
              <a:rPr lang="cs-CZ" altLang="cs-CZ" dirty="0"/>
              <a:t> </a:t>
            </a:r>
            <a:r>
              <a:rPr lang="cs-CZ" altLang="cs-CZ" dirty="0">
                <a:cs typeface="Arial" panose="020B0604020202020204" pitchFamily="34" charset="0"/>
              </a:rPr>
              <a:t>≥ h/4</a:t>
            </a:r>
            <a:r>
              <a:rPr lang="cs-CZ" altLang="cs-CZ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cs-CZ" altLang="cs-CZ" dirty="0">
                <a:cs typeface="Arial" panose="020B0604020202020204" pitchFamily="34" charset="0"/>
              </a:rPr>
              <a:t>Poloha </a:t>
            </a:r>
            <a:r>
              <a:rPr lang="cs-CZ" altLang="cs-CZ" i="1" dirty="0">
                <a:cs typeface="Arial" panose="020B0604020202020204" pitchFamily="34" charset="0"/>
              </a:rPr>
              <a:t>r</a:t>
            </a:r>
            <a:r>
              <a:rPr lang="cs-CZ" altLang="cs-CZ" dirty="0">
                <a:cs typeface="Arial" panose="020B0604020202020204" pitchFamily="34" charset="0"/>
              </a:rPr>
              <a:t> a hybnost </a:t>
            </a:r>
            <a:r>
              <a:rPr lang="cs-CZ" altLang="cs-CZ" i="1" dirty="0">
                <a:cs typeface="Arial" panose="020B0604020202020204" pitchFamily="34" charset="0"/>
              </a:rPr>
              <a:t>p</a:t>
            </a:r>
            <a:r>
              <a:rPr lang="cs-CZ" altLang="cs-CZ" dirty="0">
                <a:cs typeface="Arial" panose="020B0604020202020204" pitchFamily="34" charset="0"/>
              </a:rPr>
              <a:t> částice</a:t>
            </a:r>
            <a:r>
              <a:rPr lang="cs-CZ" altLang="cs-CZ" dirty="0">
                <a:solidFill>
                  <a:srgbClr val="FFFFCC"/>
                </a:solidFill>
                <a:cs typeface="Arial" panose="020B0604020202020204" pitchFamily="34" charset="0"/>
              </a:rPr>
              <a:t> </a:t>
            </a:r>
            <a:r>
              <a:rPr lang="cs-CZ" altLang="cs-CZ" b="1" dirty="0">
                <a:cs typeface="Arial" panose="020B0604020202020204" pitchFamily="34" charset="0"/>
              </a:rPr>
              <a:t>nemohou být</a:t>
            </a:r>
            <a:r>
              <a:rPr lang="cs-CZ" altLang="cs-CZ" dirty="0">
                <a:solidFill>
                  <a:srgbClr val="FFFFCC"/>
                </a:solidFill>
                <a:cs typeface="Arial" panose="020B0604020202020204" pitchFamily="34" charset="0"/>
              </a:rPr>
              <a:t> </a:t>
            </a:r>
            <a:r>
              <a:rPr lang="cs-CZ" altLang="cs-CZ" i="1" dirty="0">
                <a:cs typeface="Arial" panose="020B0604020202020204" pitchFamily="34" charset="0"/>
              </a:rPr>
              <a:t>současně </a:t>
            </a:r>
            <a:r>
              <a:rPr lang="cs-CZ" altLang="cs-CZ" dirty="0">
                <a:cs typeface="Arial" panose="020B0604020202020204" pitchFamily="34" charset="0"/>
              </a:rPr>
              <a:t>změřeny s na sobě nezávisející přesností (jestliže neurčitost polohy částice – </a:t>
            </a:r>
            <a:r>
              <a:rPr lang="cs-CZ" altLang="cs-CZ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cs-CZ" altLang="cs-CZ" dirty="0" err="1">
                <a:cs typeface="Arial" panose="020B0604020202020204" pitchFamily="34" charset="0"/>
              </a:rPr>
              <a:t>r</a:t>
            </a:r>
            <a:r>
              <a:rPr lang="cs-CZ" altLang="cs-CZ" dirty="0">
                <a:cs typeface="Arial" panose="020B0604020202020204" pitchFamily="34" charset="0"/>
              </a:rPr>
              <a:t> – je zmenšena, neurčitost hybnosti částice – </a:t>
            </a:r>
            <a:r>
              <a:rPr lang="cs-CZ" altLang="cs-CZ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cs-CZ" altLang="cs-CZ" dirty="0" err="1">
                <a:cs typeface="Arial" panose="020B0604020202020204" pitchFamily="34" charset="0"/>
              </a:rPr>
              <a:t>p</a:t>
            </a:r>
            <a:r>
              <a:rPr lang="cs-CZ" altLang="cs-CZ" dirty="0">
                <a:cs typeface="Arial" panose="020B0604020202020204" pitchFamily="34" charset="0"/>
              </a:rPr>
              <a:t> – automaticky roste), </a:t>
            </a:r>
            <a:r>
              <a:rPr lang="cs-CZ" altLang="cs-CZ" i="1" dirty="0">
                <a:cs typeface="Arial" panose="020B0604020202020204" pitchFamily="34" charset="0"/>
              </a:rPr>
              <a:t>h</a:t>
            </a:r>
            <a:r>
              <a:rPr lang="cs-CZ" altLang="cs-CZ" dirty="0">
                <a:cs typeface="Arial" panose="020B0604020202020204" pitchFamily="34" charset="0"/>
              </a:rPr>
              <a:t> je Planckova konstanta. To stejné platí pro současné měření změny energie </a:t>
            </a:r>
            <a:r>
              <a:rPr lang="cs-CZ" altLang="cs-CZ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cs-CZ" altLang="cs-CZ" dirty="0" err="1">
                <a:latin typeface="Symbol" panose="05050102010706020507" pitchFamily="18" charset="2"/>
              </a:rPr>
              <a:t>E</a:t>
            </a:r>
            <a:r>
              <a:rPr lang="cs-CZ" altLang="cs-CZ" dirty="0">
                <a:latin typeface="Symbol" panose="05050102010706020507" pitchFamily="18" charset="2"/>
              </a:rPr>
              <a:t> </a:t>
            </a:r>
            <a:r>
              <a:rPr lang="cs-CZ" altLang="cs-CZ" dirty="0"/>
              <a:t>a času </a:t>
            </a:r>
            <a:r>
              <a:rPr lang="cs-CZ" altLang="cs-CZ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cs-CZ" altLang="cs-CZ" i="1" dirty="0" err="1">
                <a:cs typeface="Arial" panose="020B0604020202020204" pitchFamily="34" charset="0"/>
              </a:rPr>
              <a:t>t</a:t>
            </a:r>
            <a:r>
              <a:rPr lang="cs-CZ" altLang="cs-CZ" dirty="0">
                <a:cs typeface="Arial" panose="020B0604020202020204" pitchFamily="34" charset="0"/>
              </a:rPr>
              <a:t> nutného pro tuto změnu. </a:t>
            </a:r>
            <a:r>
              <a:rPr lang="cs-CZ" altLang="cs-CZ" i="1" dirty="0">
                <a:cs typeface="Arial" panose="020B0604020202020204" pitchFamily="34" charset="0"/>
              </a:rPr>
              <a:t>(jde o zjednodušený zápis relací)</a:t>
            </a:r>
          </a:p>
        </p:txBody>
      </p:sp>
    </p:spTree>
    <p:extLst>
      <p:ext uri="{BB962C8B-B14F-4D97-AF65-F5344CB8AC3E}">
        <p14:creationId xmlns:p14="http://schemas.microsoft.com/office/powerpoint/2010/main" val="42137558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164</TotalTime>
  <Words>1391</Words>
  <Application>Microsoft Office PowerPoint</Application>
  <PresentationFormat>Širokoúhlá obrazovka</PresentationFormat>
  <Paragraphs>167</Paragraphs>
  <Slides>23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Symbol</vt:lpstr>
      <vt:lpstr>Tahoma</vt:lpstr>
      <vt:lpstr>Wingdings</vt:lpstr>
      <vt:lpstr>Presentation_MU_EN</vt:lpstr>
      <vt:lpstr>Rastrový obrázek</vt:lpstr>
      <vt:lpstr>Rastrový obraz</vt:lpstr>
      <vt:lpstr>Přednášky z lékařské biofyziky</vt:lpstr>
      <vt:lpstr>Hmota a energie</vt:lpstr>
      <vt:lpstr>Elementární částice hmoty</vt:lpstr>
      <vt:lpstr>Čtyři základní interakce / energie / silová pole</vt:lpstr>
      <vt:lpstr>Fotony</vt:lpstr>
      <vt:lpstr>Částice a energetická kvanta pole</vt:lpstr>
      <vt:lpstr>Kvantová mechanika</vt:lpstr>
      <vt:lpstr>Kvantová mechanika (nahlednutí)   tunelový jev:</vt:lpstr>
      <vt:lpstr>Kvantová mechanika: Heisenbergovy relace (vztahy) neurčitosti</vt:lpstr>
      <vt:lpstr>Schrödingerova rovnice (k obdivování)</vt:lpstr>
      <vt:lpstr>Řešení Schrödingerovy rovnice</vt:lpstr>
      <vt:lpstr>Kvantová čísla </vt:lpstr>
      <vt:lpstr>Ionizace atomů</vt:lpstr>
      <vt:lpstr>Emisní spektra</vt:lpstr>
      <vt:lpstr>Spektrum vodíku ještě jednou  fialová, modrozelená a červená spektrální čára  podle: http://cwx.prenhall.com/bookbind/pubbooks/hillchem3/medialib/media_portfolio/text_images/CH07/FG07_19.JPG</vt:lpstr>
      <vt:lpstr>Excitační (absorpční) spektra atomů</vt:lpstr>
      <vt:lpstr>Excitační (absorpční) spektrum molekul  – má pásový charakter</vt:lpstr>
      <vt:lpstr>Jádro atomu</vt:lpstr>
      <vt:lpstr>Hmotnostní defekt jádra</vt:lpstr>
      <vt:lpstr>Nuklidy</vt:lpstr>
      <vt:lpstr>Izotopové složení rtuti % zastoupení izotopu v přírodě v závislosti na nukleonovém (hmotnostním) čísle </vt:lpstr>
      <vt:lpstr>Co je ještě nutné znát?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12</cp:revision>
  <cp:lastPrinted>1601-01-01T00:00:00Z</cp:lastPrinted>
  <dcterms:created xsi:type="dcterms:W3CDTF">2021-04-16T13:27:36Z</dcterms:created>
  <dcterms:modified xsi:type="dcterms:W3CDTF">2024-09-09T12:11:40Z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