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28"/>
  </p:notesMasterIdLst>
  <p:handoutMasterIdLst>
    <p:handoutMasterId r:id="rId29"/>
  </p:handout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17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768" autoAdjust="0"/>
  </p:normalViewPr>
  <p:slideViewPr>
    <p:cSldViewPr snapToGrid="0">
      <p:cViewPr varScale="1">
        <p:scale>
          <a:sx n="64" d="100"/>
          <a:sy n="64" d="100"/>
        </p:scale>
        <p:origin x="712" y="52"/>
      </p:cViewPr>
      <p:guideLst>
        <p:guide orient="horz" pos="1117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A15948A6-9628-4F3A-AFC0-19C64A6C95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6A8E2A3-5F86-469F-82C0-38B3AB656A9C}" type="slidenum">
              <a:rPr lang="cs-CZ" altLang="cs-CZ"/>
              <a:pPr>
                <a:spcBef>
                  <a:spcPct val="0"/>
                </a:spcBef>
              </a:pPr>
              <a:t>2</a:t>
            </a:fld>
            <a:endParaRPr lang="cs-CZ" altLang="cs-CZ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671F3A26-3E45-40B0-94D0-A55629BDB4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C8D549E-1040-4CD3-8926-3F9BD4B04C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60FAC120-0150-4DC4-B1C1-E5E1E70264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9E772BD-71C7-4EF6-A765-E5FEAAF39AC2}" type="slidenum">
              <a:rPr lang="cs-CZ" altLang="cs-CZ"/>
              <a:pPr>
                <a:spcBef>
                  <a:spcPct val="0"/>
                </a:spcBef>
              </a:pPr>
              <a:t>11</a:t>
            </a:fld>
            <a:endParaRPr lang="cs-CZ" altLang="cs-CZ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19938DB3-7AEA-4390-AFF0-6ACB1AD486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1B7DEF61-D953-4620-A076-E31F865FD1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5E1271B4-F06E-4EC8-8FF7-573D195936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74B8CC-603E-4645-A704-D218E34D4B4A}" type="slidenum">
              <a:rPr lang="cs-CZ" altLang="cs-CZ"/>
              <a:pPr>
                <a:spcBef>
                  <a:spcPct val="0"/>
                </a:spcBef>
              </a:pPr>
              <a:t>12</a:t>
            </a:fld>
            <a:endParaRPr lang="cs-CZ" altLang="cs-CZ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2AE42337-44B6-46D6-9137-AE3D964714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72EE8197-9BDB-41A7-930D-D29D5B1EFB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2BA750F3-5D2C-4B42-A18C-06B1DB1B65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1CE4762-694A-4814-9EFB-6E78371366D8}" type="slidenum">
              <a:rPr lang="cs-CZ" altLang="cs-CZ"/>
              <a:pPr>
                <a:spcBef>
                  <a:spcPct val="0"/>
                </a:spcBef>
              </a:pPr>
              <a:t>13</a:t>
            </a:fld>
            <a:endParaRPr lang="cs-CZ" altLang="cs-CZ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C8732387-0958-4623-9CDE-91B911D5F69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B6483C5E-03BC-469B-9EB3-9524844170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07524EBE-EAEF-4B64-B209-90451BAE1D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43E7499-0531-4E75-BBD3-CCCD6E7639AA}" type="slidenum">
              <a:rPr lang="cs-CZ" altLang="cs-CZ"/>
              <a:pPr>
                <a:spcBef>
                  <a:spcPct val="0"/>
                </a:spcBef>
              </a:pPr>
              <a:t>14</a:t>
            </a:fld>
            <a:endParaRPr lang="cs-CZ" altLang="cs-CZ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A086D361-0590-4E84-B80D-013151ABFD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75154530-FC24-44CF-88A4-5BC0A749F6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3C858FD8-8AD7-4929-AED4-98656EF03C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6D5AD15-8A38-4BAE-8C6D-3A4B2E14144C}" type="slidenum">
              <a:rPr lang="cs-CZ" altLang="cs-CZ"/>
              <a:pPr>
                <a:spcBef>
                  <a:spcPct val="0"/>
                </a:spcBef>
              </a:pPr>
              <a:t>15</a:t>
            </a:fld>
            <a:endParaRPr lang="cs-CZ" altLang="cs-CZ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767CE6D6-E33F-4A7A-97A8-DE962471D5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50A4E90B-AB3B-43D8-A626-327909AAD2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AA894515-A514-481D-95BC-D92EA00578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455389E-D836-4C86-BE3F-58D475769589}" type="slidenum">
              <a:rPr lang="cs-CZ" altLang="cs-CZ"/>
              <a:pPr>
                <a:spcBef>
                  <a:spcPct val="0"/>
                </a:spcBef>
              </a:pPr>
              <a:t>16</a:t>
            </a:fld>
            <a:endParaRPr lang="cs-CZ" altLang="cs-CZ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D60DFC8E-B6ED-4A5C-A93E-7DA785D204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FE32220F-4F92-4DBE-BACB-A103DE7384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FDEB5CD1-AB2E-4DDE-982F-5BB4DA1656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8AE461A-0DB4-4053-976C-BD4A6E627EB2}" type="slidenum">
              <a:rPr lang="cs-CZ" altLang="cs-CZ"/>
              <a:pPr>
                <a:spcBef>
                  <a:spcPct val="0"/>
                </a:spcBef>
              </a:pPr>
              <a:t>17</a:t>
            </a:fld>
            <a:endParaRPr lang="cs-CZ" altLang="cs-CZ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AF87A927-E551-4783-8143-FE93FAE910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C0B819A0-FBCD-467D-80B2-C78E63F072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BC2E0223-46C2-4B7F-942B-E612BC396A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92661D0-1EBB-47D9-A2FA-54B75BD26BD4}" type="slidenum">
              <a:rPr lang="cs-CZ" altLang="cs-CZ"/>
              <a:pPr>
                <a:spcBef>
                  <a:spcPct val="0"/>
                </a:spcBef>
              </a:pPr>
              <a:t>18</a:t>
            </a:fld>
            <a:endParaRPr lang="cs-CZ" altLang="cs-CZ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662C711B-271A-49E4-853A-7F486915C1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8C0EC087-1249-409B-8471-AE8BCD2E6F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FCE29EFE-C2B2-4851-A24A-B8818E7A55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4AEB592-D337-4AC9-B39D-54A32A5A4E97}" type="slidenum">
              <a:rPr lang="cs-CZ" altLang="cs-CZ"/>
              <a:pPr>
                <a:spcBef>
                  <a:spcPct val="0"/>
                </a:spcBef>
              </a:pPr>
              <a:t>19</a:t>
            </a:fld>
            <a:endParaRPr lang="cs-CZ" altLang="cs-CZ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E20A7D4B-4511-427C-9196-448A27B22B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9438BCEF-E02F-4CC5-869D-7C7CE3DEE9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8C94408D-A364-4DE6-9671-6412C45815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74F1557-2776-4281-BD10-C6BEFE255236}" type="slidenum">
              <a:rPr lang="cs-CZ" altLang="cs-CZ"/>
              <a:pPr>
                <a:spcBef>
                  <a:spcPct val="0"/>
                </a:spcBef>
              </a:pPr>
              <a:t>20</a:t>
            </a:fld>
            <a:endParaRPr lang="cs-CZ" altLang="cs-CZ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1D6711D1-445A-419B-89CA-91C54E2DB8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D4467404-83B4-4763-86AB-71BAE1F78F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874C9653-9C17-4B5C-B1A2-59BA450834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9F64282-9D75-45B5-9360-1DF6461793A7}" type="slidenum">
              <a:rPr lang="cs-CZ" altLang="cs-CZ"/>
              <a:pPr>
                <a:spcBef>
                  <a:spcPct val="0"/>
                </a:spcBef>
              </a:pPr>
              <a:t>3</a:t>
            </a:fld>
            <a:endParaRPr lang="cs-CZ" altLang="cs-CZ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59D5B9BA-F96E-4BE1-BA83-9EB693EF90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7DFE8A0E-AEB1-472A-A1EC-1F9EF46C15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3C7BFC13-31C7-45A9-ABEE-00480B83CC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2726D0B-6F35-4825-A887-B8DAC7928CBE}" type="slidenum">
              <a:rPr lang="cs-CZ" altLang="cs-CZ"/>
              <a:pPr>
                <a:spcBef>
                  <a:spcPct val="0"/>
                </a:spcBef>
              </a:pPr>
              <a:t>21</a:t>
            </a:fld>
            <a:endParaRPr lang="cs-CZ" altLang="cs-CZ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3EBB4B12-B8DF-4991-96C9-001043E613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784DF8F4-2041-42C4-8D50-926B9849D9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FC9AD2F3-A8DB-4DB1-9BE7-00AF1C5494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F6EEE83-3131-4368-82C4-19E819F63454}" type="slidenum">
              <a:rPr lang="cs-CZ" altLang="cs-CZ"/>
              <a:pPr>
                <a:spcBef>
                  <a:spcPct val="0"/>
                </a:spcBef>
              </a:pPr>
              <a:t>22</a:t>
            </a:fld>
            <a:endParaRPr lang="cs-CZ" altLang="cs-CZ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EA39A4DE-20D4-4012-BC97-46A71127F5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54CEFE0D-836D-480A-B30C-A6A7A29C32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C5D52E8A-3C95-43AF-AC0F-EBD9CF6145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3CDAF54-418D-4BF0-A7AC-B7E07B373428}" type="slidenum">
              <a:rPr lang="cs-CZ" altLang="cs-CZ"/>
              <a:pPr>
                <a:spcBef>
                  <a:spcPct val="0"/>
                </a:spcBef>
              </a:pPr>
              <a:t>23</a:t>
            </a:fld>
            <a:endParaRPr lang="cs-CZ" altLang="cs-CZ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36A1694B-B404-4DAC-B62B-0663FA7F48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09500C69-C732-4F9B-A719-277EA053DA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7C1725E4-59B2-4FE9-A391-6BF8AA3D53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1CFFA7A-C56D-4872-85F8-5AAD7B71E4F1}" type="slidenum">
              <a:rPr lang="cs-CZ" altLang="cs-CZ"/>
              <a:pPr>
                <a:spcBef>
                  <a:spcPct val="0"/>
                </a:spcBef>
              </a:pPr>
              <a:t>4</a:t>
            </a:fld>
            <a:endParaRPr lang="cs-CZ" altLang="cs-CZ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12409066-8623-4211-AD2E-4AACA3EAA2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3362EBD7-239E-4CD6-85FB-C7404D74C0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4500EE6E-1BF0-4C72-8860-FF827A05AE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4F383EF-6F2E-49D5-AF5C-B7E4DEBA95E6}" type="slidenum">
              <a:rPr lang="cs-CZ" altLang="cs-CZ"/>
              <a:pPr>
                <a:spcBef>
                  <a:spcPct val="0"/>
                </a:spcBef>
              </a:pPr>
              <a:t>5</a:t>
            </a:fld>
            <a:endParaRPr lang="cs-CZ" altLang="cs-CZ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2794DF47-BB45-4D25-B4A4-B4BD85BA5C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3AA23624-C59F-46D1-8463-DECA0154F4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09942588-AEB5-44FF-80C1-AEFE721F4C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FB5BA62-A2DE-4804-834D-7D65B9F2FAA3}" type="slidenum">
              <a:rPr lang="cs-CZ" altLang="cs-CZ"/>
              <a:pPr>
                <a:spcBef>
                  <a:spcPct val="0"/>
                </a:spcBef>
              </a:pPr>
              <a:t>6</a:t>
            </a:fld>
            <a:endParaRPr lang="cs-CZ" altLang="cs-CZ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E2846A78-B813-482D-891E-6C6F70212A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536DBF1D-A9E7-47D3-89ED-53B3243FAD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D87988E2-0781-460B-A4FB-E174F76190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D6C073-D803-4E26-BBAC-3ACFCA80763B}" type="slidenum">
              <a:rPr lang="cs-CZ" altLang="cs-CZ"/>
              <a:pPr>
                <a:spcBef>
                  <a:spcPct val="0"/>
                </a:spcBef>
              </a:pPr>
              <a:t>7</a:t>
            </a:fld>
            <a:endParaRPr lang="cs-CZ" altLang="cs-CZ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E4FAE3DF-5858-43E8-BDB9-F893B1B799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56EE1CA-9758-46CA-A522-62EE9CC1B5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4B81C51B-8B26-445F-A9F1-D3531D3D46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A04572B-EBA9-44FB-8BAB-8D9D169308B4}" type="slidenum">
              <a:rPr lang="cs-CZ" altLang="cs-CZ"/>
              <a:pPr>
                <a:spcBef>
                  <a:spcPct val="0"/>
                </a:spcBef>
              </a:pPr>
              <a:t>8</a:t>
            </a:fld>
            <a:endParaRPr lang="cs-CZ" altLang="cs-CZ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ABC5BF52-A577-494B-950C-5380EC0610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AC201873-93CF-4A72-A10F-C8164665F5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D893B573-CF5C-41AA-B866-77AC13A83E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160909B-E5BA-4767-99F6-7AE85CCEE30D}" type="slidenum">
              <a:rPr lang="cs-CZ" altLang="cs-CZ"/>
              <a:pPr>
                <a:spcBef>
                  <a:spcPct val="0"/>
                </a:spcBef>
              </a:pPr>
              <a:t>9</a:t>
            </a:fld>
            <a:endParaRPr lang="cs-CZ" altLang="cs-CZ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FC50C270-B33B-4B79-9DD3-7F74F707264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9CDFD49A-DB20-4600-805A-51A88F17D1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AFBA0D9A-5D3D-4020-8953-775A56BCDC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1800A43-99AE-4E88-B1AC-AED76DAE284C}" type="slidenum">
              <a:rPr lang="cs-CZ" altLang="cs-CZ"/>
              <a:pPr>
                <a:spcBef>
                  <a:spcPct val="0"/>
                </a:spcBef>
              </a:pPr>
              <a:t>10</a:t>
            </a:fld>
            <a:endParaRPr lang="cs-CZ" altLang="cs-CZ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B3CDADC8-3322-4B8A-840B-A58CCD9D0B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1D2BBF7B-9B05-4393-BA8C-884FA0623A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en-GB" noProof="0" dirty="0"/>
              <a:t>Click here to insert title</a:t>
            </a:r>
            <a:endParaRPr 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46943" cy="1067390"/>
          </a:xfrm>
          <a:prstGeom prst="rect">
            <a:avLst/>
          </a:prstGeom>
        </p:spPr>
      </p:pic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marR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/>
            </a:pPr>
            <a:r>
              <a:rPr lang="en-GB" noProof="0" dirty="0"/>
              <a:t>Click here to insert subtitle</a:t>
            </a:r>
          </a:p>
        </p:txBody>
      </p:sp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, images,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46943" cy="1067390"/>
          </a:xfrm>
          <a:prstGeom prst="rect">
            <a:avLst/>
          </a:prstGeom>
        </p:spPr>
      </p:pic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en-GB" noProof="0" dirty="0"/>
              <a:t>Click here to insert title</a:t>
            </a:r>
            <a:endParaRPr lang="cs-CZ" dirty="0"/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GB" noProof="0" dirty="0"/>
              <a:t>Click here to insert subtitle</a:t>
            </a:r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en-GB" noProof="0" dirty="0"/>
              <a:t>Click on the icon to insert image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inverse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here to insert title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GB" noProof="0" dirty="0"/>
              <a:t>Click here to insert subtitle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868"/>
            <a:ext cx="1546943" cy="106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 - inverse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here to insert title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GB" noProof="0" dirty="0"/>
              <a:t>Click here to insert subtitle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868"/>
            <a:ext cx="1546943" cy="1065653"/>
          </a:xfrm>
          <a:prstGeom prst="rect">
            <a:avLst/>
          </a:prstGeom>
        </p:spPr>
      </p:pic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on the icon to insert image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se slide with image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here to insert image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5419" cy="597600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marL="0" marR="0" indent="0" algn="l" defTabSz="914400" rtl="0" eaLnBrk="1" fontAlgn="base" latinLnBrk="0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MED slide">
    <p:bg>
      <p:bgPr>
        <a:solidFill>
          <a:srgbClr val="F019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872" y="2014647"/>
            <a:ext cx="4106255" cy="282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57242" y="2298933"/>
            <a:ext cx="8712448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53A126-1557-43F2-8135-D08EF8EB8D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5BF6E5-4807-468D-871D-A58CD911C3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7F3F9A-C3BF-4E43-8A83-0904641FCA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CEECFF-8900-4D4E-B001-1AB2A5D37DA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261226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0F086C-2FC6-4113-8A5D-87A1A4A55F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C6B4D8-3EF6-4000-80A4-8CD37D38C8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1E3866-7C7B-4EA3-A7B1-DEAB14773A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6BE76D-026B-4395-A4F4-8BCEC819AAC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63426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1BFC829-898D-4C67-B8DA-29AA2CC159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52C501A-9F5C-4FA7-9171-3E8B464CF2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3472A81-2C15-4EEC-879C-A478D837F3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3D29A1-29E4-41BE-8D0A-C5BFE7C84F2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354366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9BFDDF-A157-4DE9-976C-131DDB0E93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08C416-5D03-4A35-A4F0-9864769152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4A870C-12E3-4A14-B145-63677945A9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838AFA-0060-418D-B9AD-A52A766705D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01695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subheading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 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subheading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pPr lvl="0"/>
            <a:r>
              <a:rPr lang="en-GB" noProof="0" dirty="0"/>
              <a:t>Click here to insert heading</a:t>
            </a:r>
            <a:endParaRPr lang="cs-CZ" noProof="0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subheading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, 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Click here to insert heading</a:t>
            </a:r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en-GB" noProof="0" dirty="0"/>
              <a:t>Click on the icon to insert image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A2E7788A-7319-4B13-B5BD-0D72FA9D7A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subheading</a:t>
            </a:r>
          </a:p>
        </p:txBody>
      </p:sp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, subheading and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Click here to insert text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dirty="0"/>
              <a:t>Click here to insert subheading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out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en-GB" noProof="0" dirty="0"/>
              <a:t>Click here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7" y="6048047"/>
            <a:ext cx="867342" cy="598465"/>
          </a:xfrm>
          <a:prstGeom prst="rect">
            <a:avLst/>
          </a:prstGeom>
        </p:spPr>
      </p:pic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GB" noProof="0" dirty="0"/>
              <a:t>Define footer – presentation title / department</a:t>
            </a:r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en-GB" altLang="cs-CZ" noProof="0" smtClean="0"/>
              <a:pPr/>
              <a:t>‹#›</a:t>
            </a:fld>
            <a:endParaRPr lang="en-GB" altLang="cs-CZ" noProof="0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/>
              <a:t>Click here to insert heading</a:t>
            </a:r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/>
            </a:pPr>
            <a:r>
              <a:rPr lang="en-GB" noProof="0" dirty="0"/>
              <a:t>Click here to insert text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  <p:sldLayoutId id="2147483699" r:id="rId18"/>
    <p:sldLayoutId id="2147483700" r:id="rId19"/>
    <p:sldLayoutId id="2147483701" r:id="rId20"/>
    <p:sldLayoutId id="2147483702" r:id="rId21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marR="0" indent="0" algn="l" defTabSz="914400" rtl="0" eaLnBrk="1" fontAlgn="base" latinLnBrk="0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tabLst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23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2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2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6178D330-B66C-744A-9DAE-6FE0275651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sz="1200" dirty="0"/>
              <a:t>Masarykova univerzita v Brně - Biofyzikální ústav</a:t>
            </a:r>
            <a:r>
              <a:rPr lang="cs-CZ" altLang="cs-CZ" sz="1200" dirty="0">
                <a:solidFill>
                  <a:schemeClr val="bg1"/>
                </a:solidFill>
              </a:rPr>
              <a:t> </a:t>
            </a:r>
            <a:endParaRPr lang="en-GB" noProof="0" dirty="0"/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3CDB8457-0BA6-D54B-A726-511C9A367AE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en-GB" altLang="cs-CZ" noProof="0" smtClean="0"/>
              <a:pPr/>
              <a:t>1</a:t>
            </a:fld>
            <a:endParaRPr lang="en-GB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23A9B39-6D5B-1149-AF4B-4E9BE3220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400" dirty="0"/>
              <a:t>Přednášky z lékařské biofyziky</a:t>
            </a:r>
            <a:endParaRPr lang="en-GB" dirty="0"/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57CF0B4A-6B2F-5E47-805C-7758C9BCEB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65227"/>
            <a:ext cx="11361600" cy="698497"/>
          </a:xfrm>
        </p:spPr>
        <p:txBody>
          <a:bodyPr/>
          <a:lstStyle/>
          <a:p>
            <a:r>
              <a:rPr lang="cs-CZ" altLang="cs-CZ" sz="2400" b="1" dirty="0">
                <a:solidFill>
                  <a:schemeClr val="tx2"/>
                </a:solidFill>
              </a:rPr>
              <a:t>Termodynamika a život</a:t>
            </a:r>
          </a:p>
          <a:p>
            <a:endParaRPr lang="en-GB" dirty="0"/>
          </a:p>
        </p:txBody>
      </p:sp>
      <p:sp>
        <p:nvSpPr>
          <p:cNvPr id="7" name="Text Box 13">
            <a:extLst>
              <a:ext uri="{FF2B5EF4-FFF2-40B4-BE49-F238E27FC236}">
                <a16:creationId xmlns:a16="http://schemas.microsoft.com/office/drawing/2014/main" id="{A66E2994-8BFA-4FC3-9812-F6CDD7F89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9713" y="5336628"/>
            <a:ext cx="1512887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1800" dirty="0" err="1"/>
              <a:t>Ilya</a:t>
            </a:r>
            <a:r>
              <a:rPr lang="cs-CZ" altLang="cs-CZ" sz="1800" dirty="0"/>
              <a:t> </a:t>
            </a:r>
            <a:r>
              <a:rPr lang="cs-CZ" altLang="cs-CZ" sz="1800" dirty="0" err="1"/>
              <a:t>Prigogine</a:t>
            </a:r>
            <a:endParaRPr lang="cs-CZ" altLang="cs-CZ" sz="1800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1800" dirty="0"/>
              <a:t>1917 - 2003</a:t>
            </a:r>
          </a:p>
        </p:txBody>
      </p:sp>
      <p:pic>
        <p:nvPicPr>
          <p:cNvPr id="8" name="Picture 12" descr="Ilya  Prigogine">
            <a:extLst>
              <a:ext uri="{FF2B5EF4-FFF2-40B4-BE49-F238E27FC236}">
                <a16:creationId xmlns:a16="http://schemas.microsoft.com/office/drawing/2014/main" id="{32651212-2EC7-410A-AEF2-FCBFA46831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2600" y="3833050"/>
            <a:ext cx="1593850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0" descr="ionty">
            <a:extLst>
              <a:ext uri="{FF2B5EF4-FFF2-40B4-BE49-F238E27FC236}">
                <a16:creationId xmlns:a16="http://schemas.microsoft.com/office/drawing/2014/main" id="{18205EE2-548D-4397-B9B0-2834B5FE32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84" y="404841"/>
            <a:ext cx="2519363" cy="224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5" descr="01">
            <a:hlinkClick r:id="" action="ppaction://noaction"/>
            <a:extLst>
              <a:ext uri="{FF2B5EF4-FFF2-40B4-BE49-F238E27FC236}">
                <a16:creationId xmlns:a16="http://schemas.microsoft.com/office/drawing/2014/main" id="{F7AAB285-88E4-4754-817F-CCA6FDEC68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4210" y="404841"/>
            <a:ext cx="2266711" cy="224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9613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4790BD48-73C3-4677-B395-03DB76375B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9959" y="519907"/>
            <a:ext cx="10341624" cy="922338"/>
          </a:xfrm>
        </p:spPr>
        <p:txBody>
          <a:bodyPr/>
          <a:lstStyle/>
          <a:p>
            <a:pPr eaLnBrk="1" hangingPunct="1"/>
            <a:r>
              <a:rPr lang="cs-CZ" altLang="cs-CZ" dirty="0"/>
              <a:t>Autokatalytické reakce </a:t>
            </a:r>
            <a:r>
              <a:rPr lang="cs-CZ" altLang="cs-CZ" sz="2400" dirty="0"/>
              <a:t>– příklad disipativní struktury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F5BC585C-6B48-4594-928D-8A9A156E81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9959" y="1267323"/>
            <a:ext cx="10166695" cy="5472113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400" dirty="0"/>
              <a:t>Autokatalytickou reakci lze zapsat pomocí chemické rovnice:</a:t>
            </a:r>
            <a:endParaRPr lang="cs-CZ" altLang="cs-CZ" sz="2400" i="1" dirty="0"/>
          </a:p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cs-CZ" altLang="cs-CZ" sz="2400" i="1" dirty="0" err="1"/>
              <a:t>n</a:t>
            </a:r>
            <a:r>
              <a:rPr lang="cs-CZ" altLang="cs-CZ" sz="2400" dirty="0" err="1"/>
              <a:t>A</a:t>
            </a:r>
            <a:r>
              <a:rPr lang="cs-CZ" altLang="cs-CZ" sz="2400" dirty="0"/>
              <a:t> + X </a:t>
            </a:r>
            <a:r>
              <a:rPr lang="cs-CZ" altLang="cs-CZ" sz="2400" dirty="0">
                <a:latin typeface="Symbol" panose="05050102010706020507" pitchFamily="18" charset="2"/>
              </a:rPr>
              <a:t>¬¾®</a:t>
            </a:r>
            <a:r>
              <a:rPr lang="cs-CZ" altLang="cs-CZ" sz="2400" dirty="0"/>
              <a:t> 2X + (</a:t>
            </a:r>
            <a:r>
              <a:rPr lang="cs-CZ" altLang="cs-CZ" sz="2400" i="1" dirty="0"/>
              <a:t>n</a:t>
            </a:r>
            <a:r>
              <a:rPr lang="cs-CZ" altLang="cs-CZ" sz="2400" dirty="0"/>
              <a:t> - 1)A,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400" dirty="0"/>
              <a:t>přičemž může následovat reakce:</a:t>
            </a:r>
          </a:p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cs-CZ" altLang="cs-CZ" sz="2400" dirty="0"/>
              <a:t>X </a:t>
            </a:r>
            <a:r>
              <a:rPr lang="cs-CZ" altLang="cs-CZ" sz="2400" dirty="0">
                <a:latin typeface="Symbol" panose="05050102010706020507" pitchFamily="18" charset="2"/>
              </a:rPr>
              <a:t>¬¾® </a:t>
            </a:r>
            <a:r>
              <a:rPr lang="cs-CZ" altLang="cs-CZ" sz="2400" dirty="0"/>
              <a:t>F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400" dirty="0"/>
              <a:t>V autokatalytické reakci vzniká z látky A za přítomnosti látky X opět látka X. Látka X tedy působí jako katalyzátor při svém vzniku. Při dostatečné zásobě látky A roste množství látky X exponenciálně. F může být produktem vznikajícím z látky X. 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400" dirty="0"/>
              <a:t>Autokatalytickou reakcí svého druhu je i </a:t>
            </a:r>
            <a:r>
              <a:rPr lang="cs-CZ" altLang="cs-CZ" sz="2400" b="1" dirty="0"/>
              <a:t>replikace DNA, protože </a:t>
            </a:r>
            <a:r>
              <a:rPr lang="cs-CZ" altLang="cs-CZ" sz="2400" i="1" dirty="0"/>
              <a:t>komplex „normálních“ chemických reakcí se může vnějškově projevovat jako jedna nebo několik (spřažených) autokatalytických reakcí</a:t>
            </a:r>
            <a:r>
              <a:rPr lang="cs-CZ" altLang="cs-CZ" sz="2400" dirty="0"/>
              <a:t>. 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400" dirty="0"/>
              <a:t>Replikace DNA je komplex metabolických pochodů, jehož výsledkem je vznik kopie molekuly, nesoucí genetickou informaci. Jde o chemickou disipativní strukturu, která navíc charakteristicky osciluje.</a:t>
            </a:r>
          </a:p>
        </p:txBody>
      </p:sp>
    </p:spTree>
    <p:extLst>
      <p:ext uri="{BB962C8B-B14F-4D97-AF65-F5344CB8AC3E}">
        <p14:creationId xmlns:p14="http://schemas.microsoft.com/office/powerpoint/2010/main" val="1626008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00B2B286-F436-476A-B39E-924565B97F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5801" y="203583"/>
            <a:ext cx="7585361" cy="584775"/>
          </a:xfrm>
        </p:spPr>
        <p:txBody>
          <a:bodyPr/>
          <a:lstStyle/>
          <a:p>
            <a:pPr eaLnBrk="1" hangingPunct="1"/>
            <a:r>
              <a:rPr lang="cs-CZ" altLang="cs-CZ" sz="3600" dirty="0"/>
              <a:t>Reakce </a:t>
            </a:r>
            <a:r>
              <a:rPr lang="cs-CZ" altLang="cs-CZ" sz="3600" dirty="0" err="1"/>
              <a:t>Bělousova-Žabotinského</a:t>
            </a:r>
            <a:endParaRPr lang="cs-CZ" altLang="cs-CZ" sz="3600" dirty="0"/>
          </a:p>
        </p:txBody>
      </p:sp>
      <p:pic>
        <p:nvPicPr>
          <p:cNvPr id="23555" name="Picture 5" descr="bzr_raum1">
            <a:extLst>
              <a:ext uri="{FF2B5EF4-FFF2-40B4-BE49-F238E27FC236}">
                <a16:creationId xmlns:a16="http://schemas.microsoft.com/office/drawing/2014/main" id="{4DBD8EC0-E648-4D5F-96E1-F877CA4BCB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013" y="927101"/>
            <a:ext cx="5022850" cy="561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6" name="Text Box 6">
            <a:extLst>
              <a:ext uri="{FF2B5EF4-FFF2-40B4-BE49-F238E27FC236}">
                <a16:creationId xmlns:a16="http://schemas.microsoft.com/office/drawing/2014/main" id="{CE11F8B6-6E54-4EC6-8400-8B71700318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664" y="5713413"/>
            <a:ext cx="372075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1600" dirty="0"/>
              <a:t>http://www.jkrieger.de/bzr/2_4_versuch_raeuml.html#2_4</a:t>
            </a:r>
          </a:p>
        </p:txBody>
      </p:sp>
      <p:sp>
        <p:nvSpPr>
          <p:cNvPr id="23557" name="TextovéPole 1">
            <a:extLst>
              <a:ext uri="{FF2B5EF4-FFF2-40B4-BE49-F238E27FC236}">
                <a16:creationId xmlns:a16="http://schemas.microsoft.com/office/drawing/2014/main" id="{ADB6CC55-2CDD-40EC-A1A4-CB7EE1204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3807" y="1433362"/>
            <a:ext cx="2479136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dirty="0"/>
              <a:t>Takto vypadá situace v tenké vrstvě reakční směsi. Kdyby se jednalo o promíchávaný objem, budeme pozorovat jen střídání barev.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dirty="0"/>
              <a:t>Jev na obrázku lze popsat jako chemické vlny.</a:t>
            </a:r>
          </a:p>
        </p:txBody>
      </p:sp>
    </p:spTree>
    <p:extLst>
      <p:ext uri="{BB962C8B-B14F-4D97-AF65-F5344CB8AC3E}">
        <p14:creationId xmlns:p14="http://schemas.microsoft.com/office/powerpoint/2010/main" val="1834147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22E4E1AA-3875-47DB-B15A-F7A3BC4615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2595" y="620713"/>
            <a:ext cx="9339318" cy="1143000"/>
          </a:xfrm>
        </p:spPr>
        <p:txBody>
          <a:bodyPr/>
          <a:lstStyle/>
          <a:p>
            <a:pPr eaLnBrk="1" hangingPunct="1"/>
            <a:r>
              <a:rPr lang="cs-CZ" altLang="cs-CZ" sz="3600" dirty="0"/>
              <a:t>Příklady termodynamického přístupu k řešení problémů: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4D3ABF2F-BD59-415F-81F4-898D27530D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altLang="cs-CZ" sz="3600" dirty="0"/>
              <a:t>Nerovnovážná termodynamika: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altLang="cs-CZ" sz="3600" b="1" dirty="0"/>
              <a:t>Difuze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sz="3600" dirty="0">
              <a:solidFill>
                <a:srgbClr val="FFFFCC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altLang="cs-CZ" sz="3600" dirty="0"/>
              <a:t>Rovnovážná termodynamika: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altLang="cs-CZ" sz="3600" b="1" dirty="0"/>
              <a:t>Osmóza a osmotický tlak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 sz="4000" b="1" dirty="0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046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010F1989-E873-4163-9250-2836C05E6B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762000"/>
          </a:xfrm>
        </p:spPr>
        <p:txBody>
          <a:bodyPr/>
          <a:lstStyle/>
          <a:p>
            <a:pPr eaLnBrk="1" hangingPunct="1"/>
            <a:r>
              <a:rPr lang="cs-CZ" altLang="cs-CZ" dirty="0"/>
              <a:t>Difuze jako nevratný proces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EEA7F05E-C4B6-458E-BE25-194664F5087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74643" y="1341438"/>
            <a:ext cx="10090206" cy="3313112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200" dirty="0"/>
              <a:t>Transportní děj</a:t>
            </a:r>
            <a:r>
              <a:rPr lang="cs-CZ" altLang="cs-CZ" sz="2200" b="1" dirty="0"/>
              <a:t> - </a:t>
            </a:r>
            <a:r>
              <a:rPr lang="cs-CZ" altLang="cs-CZ" sz="2200" dirty="0"/>
              <a:t> projev snahy termodynamického systému o dosažení rovnovážného stavu, v němž jsou v jeho objemu vyrovnány koncentrace všech jeho složek. 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200" dirty="0"/>
              <a:t>Tok </a:t>
            </a:r>
            <a:r>
              <a:rPr lang="cs-CZ" altLang="cs-CZ" sz="2200" dirty="0" err="1"/>
              <a:t>difundující</a:t>
            </a:r>
            <a:r>
              <a:rPr lang="cs-CZ" altLang="cs-CZ" sz="2200" dirty="0"/>
              <a:t> látky je konstantní, když se nemění výrazně její koncentrace na obou stranách membrány (zajištěno pomalostí procesu, velkým objemem nebo aktivním transportem).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200" b="1" dirty="0"/>
              <a:t>Hustota difuzního toku </a:t>
            </a:r>
            <a:r>
              <a:rPr lang="cs-CZ" altLang="cs-CZ" sz="2200" i="1" dirty="0"/>
              <a:t>J </a:t>
            </a:r>
            <a:r>
              <a:rPr lang="cs-CZ" altLang="cs-CZ" sz="2200" dirty="0"/>
              <a:t>(tok látky) - množství látky, které projde za časovou jednotku jednotkovou plochou rozhraní. Platí (definice veličiny </a:t>
            </a:r>
            <a:r>
              <a:rPr lang="cs-CZ" altLang="cs-CZ" sz="2200" i="1" dirty="0"/>
              <a:t>J</a:t>
            </a:r>
            <a:r>
              <a:rPr lang="cs-CZ" altLang="cs-CZ" sz="2200" dirty="0"/>
              <a:t>):</a:t>
            </a:r>
          </a:p>
        </p:txBody>
      </p:sp>
      <p:graphicFrame>
        <p:nvGraphicFramePr>
          <p:cNvPr id="27652" name="Object 8">
            <a:extLst>
              <a:ext uri="{FF2B5EF4-FFF2-40B4-BE49-F238E27FC236}">
                <a16:creationId xmlns:a16="http://schemas.microsoft.com/office/drawing/2014/main" id="{4CD11D5B-76ED-4305-8F19-B621010FC4CD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4943476" y="4241800"/>
          <a:ext cx="1655763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astrový obrázek" r:id="rId3" imgW="0" imgH="0" progId="Paint.Picture">
                  <p:embed/>
                </p:oleObj>
              </mc:Choice>
              <mc:Fallback>
                <p:oleObj name="Rastrový obrázek" r:id="rId3" imgW="0" imgH="0" progId="Paint.Picture">
                  <p:embed/>
                  <p:pic>
                    <p:nvPicPr>
                      <p:cNvPr id="27652" name="Object 8">
                        <a:extLst>
                          <a:ext uri="{FF2B5EF4-FFF2-40B4-BE49-F238E27FC236}">
                            <a16:creationId xmlns:a16="http://schemas.microsoft.com/office/drawing/2014/main" id="{4CD11D5B-76ED-4305-8F19-B621010FC4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476" y="4241800"/>
                        <a:ext cx="1655763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3" name="Text Box 10">
            <a:extLst>
              <a:ext uri="{FF2B5EF4-FFF2-40B4-BE49-F238E27FC236}">
                <a16:creationId xmlns:a16="http://schemas.microsoft.com/office/drawing/2014/main" id="{CB076412-3D64-4491-A612-5EB12FD15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644" y="5513801"/>
            <a:ext cx="989142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200" i="1" dirty="0"/>
              <a:t>S</a:t>
            </a:r>
            <a:r>
              <a:rPr lang="cs-CZ" altLang="cs-CZ" sz="2200" dirty="0"/>
              <a:t> je celková plocha rozhraní, kterým látka difunduje, </a:t>
            </a:r>
            <a:r>
              <a:rPr lang="cs-CZ" altLang="cs-CZ" sz="2200" i="1" dirty="0" err="1"/>
              <a:t>dt</a:t>
            </a:r>
            <a:r>
              <a:rPr lang="cs-CZ" altLang="cs-CZ" sz="2200" dirty="0"/>
              <a:t> je čas, během kterého projde rozhraním množství látky </a:t>
            </a:r>
            <a:r>
              <a:rPr lang="cs-CZ" altLang="cs-CZ" sz="2200" i="1" dirty="0" err="1"/>
              <a:t>dn</a:t>
            </a:r>
            <a:r>
              <a:rPr lang="cs-CZ" altLang="cs-CZ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7641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EAC4CBEE-A913-4B3F-8FC7-1532FE386B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42740" y="493134"/>
            <a:ext cx="3692870" cy="667910"/>
          </a:xfrm>
        </p:spPr>
        <p:txBody>
          <a:bodyPr/>
          <a:lstStyle/>
          <a:p>
            <a:pPr eaLnBrk="1" hangingPunct="1"/>
            <a:r>
              <a:rPr lang="cs-CZ" altLang="cs-CZ" sz="3600" dirty="0"/>
              <a:t>I. Fickův zákon</a:t>
            </a:r>
          </a:p>
        </p:txBody>
      </p:sp>
      <p:graphicFrame>
        <p:nvGraphicFramePr>
          <p:cNvPr id="29699" name="Object 15">
            <a:extLst>
              <a:ext uri="{FF2B5EF4-FFF2-40B4-BE49-F238E27FC236}">
                <a16:creationId xmlns:a16="http://schemas.microsoft.com/office/drawing/2014/main" id="{F4DBFF83-8908-4BD8-AE9A-D7C33E424466}"/>
              </a:ext>
            </a:extLst>
          </p:cNvPr>
          <p:cNvGraphicFramePr>
            <a:graphicFrameLocks noGrp="1" noChangeAspect="1"/>
          </p:cNvGraphicFramePr>
          <p:nvPr>
            <p:ph sz="half" idx="1"/>
          </p:nvPr>
        </p:nvGraphicFramePr>
        <p:xfrm>
          <a:off x="8328025" y="1052514"/>
          <a:ext cx="1885950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astrový obraz" r:id="rId3" imgW="1886213" imgH="1076475" progId="Obraz programu Malování">
                  <p:embed/>
                </p:oleObj>
              </mc:Choice>
              <mc:Fallback>
                <p:oleObj name="Rastrový obraz" r:id="rId3" imgW="1886213" imgH="1076475" progId="Obraz programu Malování">
                  <p:embed/>
                  <p:pic>
                    <p:nvPicPr>
                      <p:cNvPr id="29699" name="Object 15">
                        <a:extLst>
                          <a:ext uri="{FF2B5EF4-FFF2-40B4-BE49-F238E27FC236}">
                            <a16:creationId xmlns:a16="http://schemas.microsoft.com/office/drawing/2014/main" id="{F4DBFF83-8908-4BD8-AE9A-D7C33E4244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8025" y="1052514"/>
                        <a:ext cx="1885950" cy="1076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9700" name="Picture 18" descr="difuzedef">
            <a:extLst>
              <a:ext uri="{FF2B5EF4-FFF2-40B4-BE49-F238E27FC236}">
                <a16:creationId xmlns:a16="http://schemas.microsoft.com/office/drawing/2014/main" id="{19A6C6BE-F215-48FC-9174-5F1B069DD276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11965" y="2276476"/>
            <a:ext cx="6526448" cy="4350966"/>
          </a:xfrm>
          <a:noFill/>
        </p:spPr>
      </p:pic>
      <p:sp>
        <p:nvSpPr>
          <p:cNvPr id="29701" name="Rectangle 6">
            <a:extLst>
              <a:ext uri="{FF2B5EF4-FFF2-40B4-BE49-F238E27FC236}">
                <a16:creationId xmlns:a16="http://schemas.microsoft.com/office/drawing/2014/main" id="{038983EC-FCCC-49FF-B528-3168E62F52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1965" y="1134210"/>
            <a:ext cx="6655699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300" i="1" dirty="0"/>
              <a:t>A.E. </a:t>
            </a:r>
            <a:r>
              <a:rPr lang="cs-CZ" altLang="cs-CZ" sz="2300" i="1" dirty="0" err="1"/>
              <a:t>Fick</a:t>
            </a:r>
            <a:r>
              <a:rPr lang="cs-CZ" altLang="cs-CZ" sz="2300" dirty="0"/>
              <a:t> (1885): (pohyb látky ve směru osy x, jednorozměrný případ difuze). I. Fickův zákon:</a:t>
            </a:r>
          </a:p>
        </p:txBody>
      </p:sp>
      <p:sp>
        <p:nvSpPr>
          <p:cNvPr id="29702" name="Text Box 10">
            <a:extLst>
              <a:ext uri="{FF2B5EF4-FFF2-40B4-BE49-F238E27FC236}">
                <a16:creationId xmlns:a16="http://schemas.microsoft.com/office/drawing/2014/main" id="{524F915C-7DB6-4A0D-858F-9BB80EA94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6588" y="2276476"/>
            <a:ext cx="337617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i="1" dirty="0"/>
              <a:t>D</a:t>
            </a:r>
            <a:r>
              <a:rPr lang="cs-CZ" altLang="cs-CZ" sz="2000" dirty="0"/>
              <a:t> -  </a:t>
            </a:r>
            <a:r>
              <a:rPr lang="cs-CZ" altLang="cs-CZ" sz="2000" b="1" dirty="0"/>
              <a:t>difuzní koeficient </a:t>
            </a:r>
            <a:r>
              <a:rPr lang="cs-CZ" altLang="cs-CZ" sz="2000" dirty="0"/>
              <a:t>[m</a:t>
            </a:r>
            <a:r>
              <a:rPr lang="cs-CZ" altLang="cs-CZ" sz="2000" baseline="30000" dirty="0"/>
              <a:t>2</a:t>
            </a:r>
            <a:r>
              <a:rPr lang="cs-CZ" altLang="cs-CZ" sz="2000" dirty="0"/>
              <a:t>·s</a:t>
            </a:r>
            <a:r>
              <a:rPr lang="cs-CZ" altLang="cs-CZ" sz="2000" baseline="30000" dirty="0"/>
              <a:t>-1</a:t>
            </a:r>
            <a:r>
              <a:rPr lang="cs-CZ" altLang="cs-CZ" sz="2000" dirty="0"/>
              <a:t>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dirty="0"/>
              <a:t>Typické hodnoty D: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dirty="0"/>
              <a:t>od 1·10</a:t>
            </a:r>
            <a:r>
              <a:rPr lang="cs-CZ" altLang="cs-CZ" sz="2000" baseline="30000" dirty="0"/>
              <a:t>-9</a:t>
            </a:r>
            <a:r>
              <a:rPr lang="cs-CZ" altLang="cs-CZ" sz="2000" dirty="0"/>
              <a:t> pro nízkomolekulární látky po 1·10</a:t>
            </a:r>
            <a:r>
              <a:rPr lang="cs-CZ" altLang="cs-CZ" sz="2000" baseline="30000" dirty="0"/>
              <a:t>-12</a:t>
            </a:r>
            <a:r>
              <a:rPr lang="cs-CZ" altLang="cs-CZ" sz="2000" dirty="0"/>
              <a:t> pro velké makromolekuly</a:t>
            </a:r>
          </a:p>
        </p:txBody>
      </p:sp>
      <p:pic>
        <p:nvPicPr>
          <p:cNvPr id="29703" name="Picture 19" descr="MLM">
            <a:extLst>
              <a:ext uri="{FF2B5EF4-FFF2-40B4-BE49-F238E27FC236}">
                <a16:creationId xmlns:a16="http://schemas.microsoft.com/office/drawing/2014/main" id="{332D60F5-0FDE-48A9-AE06-AD1D5E60CDBB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50975" y="6364866"/>
            <a:ext cx="838200" cy="285750"/>
          </a:xfrm>
          <a:noFill/>
        </p:spPr>
      </p:pic>
    </p:spTree>
    <p:extLst>
      <p:ext uri="{BB962C8B-B14F-4D97-AF65-F5344CB8AC3E}">
        <p14:creationId xmlns:p14="http://schemas.microsoft.com/office/powerpoint/2010/main" val="4417185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E012C088-C419-4F97-A86C-D32F0601BD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4598504" cy="631811"/>
          </a:xfrm>
        </p:spPr>
        <p:txBody>
          <a:bodyPr/>
          <a:lstStyle/>
          <a:p>
            <a:pPr eaLnBrk="1" hangingPunct="1"/>
            <a:r>
              <a:rPr lang="cs-CZ" altLang="cs-CZ" dirty="0"/>
              <a:t>Difuzní koeficient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5B67F9C4-1A86-4D90-AE5F-C06FBE4CE47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248355" y="1600200"/>
            <a:ext cx="8953168" cy="1252538"/>
          </a:xfrm>
        </p:spPr>
        <p:txBody>
          <a:bodyPr/>
          <a:lstStyle/>
          <a:p>
            <a:pPr eaLnBrk="1" hangingPunct="1"/>
            <a:r>
              <a:rPr lang="cs-CZ" altLang="cs-CZ" sz="2800" dirty="0"/>
              <a:t>Přibližný vztah pro velikost difuzního koeficientu odvodil </a:t>
            </a:r>
            <a:r>
              <a:rPr lang="cs-CZ" altLang="cs-CZ" sz="2800" i="1" dirty="0"/>
              <a:t>A. Einstein</a:t>
            </a:r>
            <a:r>
              <a:rPr lang="cs-CZ" altLang="cs-CZ" sz="2800" dirty="0"/>
              <a:t>:</a:t>
            </a:r>
            <a:endParaRPr lang="cs-CZ" altLang="cs-CZ" sz="2800" i="1" dirty="0"/>
          </a:p>
          <a:p>
            <a:pPr eaLnBrk="1" hangingPunct="1"/>
            <a:endParaRPr lang="cs-CZ" altLang="cs-CZ" sz="2800" dirty="0"/>
          </a:p>
        </p:txBody>
      </p:sp>
      <p:sp>
        <p:nvSpPr>
          <p:cNvPr id="31748" name="Text Box 5">
            <a:extLst>
              <a:ext uri="{FF2B5EF4-FFF2-40B4-BE49-F238E27FC236}">
                <a16:creationId xmlns:a16="http://schemas.microsoft.com/office/drawing/2014/main" id="{350C35FB-AB92-4259-9A0A-6ADB65539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714" y="3909377"/>
            <a:ext cx="9724445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cs-CZ" altLang="cs-CZ" sz="2400" i="1" dirty="0"/>
              <a:t>k</a:t>
            </a:r>
            <a:r>
              <a:rPr lang="cs-CZ" altLang="cs-CZ" sz="2400" dirty="0"/>
              <a:t> je Boltzmannova konstanta</a:t>
            </a:r>
            <a:endParaRPr lang="cs-CZ" altLang="cs-CZ" sz="2400" i="1" dirty="0"/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cs-CZ" altLang="cs-CZ" sz="2400" i="1" dirty="0"/>
              <a:t>T</a:t>
            </a:r>
            <a:r>
              <a:rPr lang="cs-CZ" altLang="cs-CZ" sz="2400" dirty="0"/>
              <a:t> je absolutní teplota</a:t>
            </a:r>
            <a:endParaRPr lang="cs-CZ" altLang="cs-CZ" sz="2400" i="1" dirty="0"/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cs-CZ" altLang="cs-CZ" sz="2400" i="1" dirty="0">
                <a:latin typeface="Symbol" panose="05050102010706020507" pitchFamily="18" charset="2"/>
              </a:rPr>
              <a:t>h</a:t>
            </a:r>
            <a:r>
              <a:rPr lang="cs-CZ" altLang="cs-CZ" sz="2400" dirty="0"/>
              <a:t> je koeficient dynamické viskozity</a:t>
            </a:r>
            <a:endParaRPr lang="cs-CZ" altLang="cs-CZ" sz="2400" i="1" dirty="0"/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cs-CZ" altLang="cs-CZ" sz="2400" i="1" dirty="0"/>
              <a:t>r</a:t>
            </a:r>
            <a:r>
              <a:rPr lang="cs-CZ" altLang="cs-CZ" sz="2400" dirty="0"/>
              <a:t> je poloměr částice.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endParaRPr lang="cs-CZ" altLang="cs-CZ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dirty="0"/>
              <a:t> Výraz 6</a:t>
            </a:r>
            <a:r>
              <a:rPr lang="cs-CZ" altLang="cs-CZ" sz="2000" dirty="0">
                <a:latin typeface="Symbol" panose="05050102010706020507" pitchFamily="18" charset="2"/>
              </a:rPr>
              <a:t>ph</a:t>
            </a:r>
            <a:r>
              <a:rPr lang="cs-CZ" altLang="cs-CZ" sz="2000" i="1" dirty="0"/>
              <a:t>r </a:t>
            </a:r>
            <a:r>
              <a:rPr lang="cs-CZ" altLang="cs-CZ" sz="2000" dirty="0"/>
              <a:t>se označuje jako frikční nebo hydrodynamický koeficient </a:t>
            </a:r>
            <a:r>
              <a:rPr lang="cs-CZ" altLang="cs-CZ" sz="2000" i="1" dirty="0">
                <a:solidFill>
                  <a:schemeClr val="bg1"/>
                </a:solidFill>
              </a:rPr>
              <a:t>f</a:t>
            </a:r>
            <a:r>
              <a:rPr lang="cs-CZ" altLang="cs-CZ" sz="2000" dirty="0">
                <a:solidFill>
                  <a:schemeClr val="bg1"/>
                </a:solidFill>
              </a:rPr>
              <a:t> </a:t>
            </a:r>
            <a:r>
              <a:rPr lang="cs-CZ" altLang="cs-CZ" sz="2400" dirty="0">
                <a:solidFill>
                  <a:schemeClr val="bg1"/>
                </a:solidFill>
              </a:rPr>
              <a:t>.</a:t>
            </a:r>
          </a:p>
        </p:txBody>
      </p:sp>
      <p:graphicFrame>
        <p:nvGraphicFramePr>
          <p:cNvPr id="31749" name="Object 6">
            <a:extLst>
              <a:ext uri="{FF2B5EF4-FFF2-40B4-BE49-F238E27FC236}">
                <a16:creationId xmlns:a16="http://schemas.microsoft.com/office/drawing/2014/main" id="{ABBB61F0-2900-42F0-A97F-8CFC38E407D9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91529825"/>
              </p:ext>
            </p:extLst>
          </p:nvPr>
        </p:nvGraphicFramePr>
        <p:xfrm>
          <a:off x="4551775" y="2422029"/>
          <a:ext cx="2346325" cy="1293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astrový obrázek" r:id="rId3" imgW="0" imgH="0" progId="Paint.Picture">
                  <p:embed/>
                </p:oleObj>
              </mc:Choice>
              <mc:Fallback>
                <p:oleObj name="Rastrový obrázek" r:id="rId3" imgW="0" imgH="0" progId="Paint.Picture">
                  <p:embed/>
                  <p:pic>
                    <p:nvPicPr>
                      <p:cNvPr id="31749" name="Object 6">
                        <a:extLst>
                          <a:ext uri="{FF2B5EF4-FFF2-40B4-BE49-F238E27FC236}">
                            <a16:creationId xmlns:a16="http://schemas.microsoft.com/office/drawing/2014/main" id="{ABBB61F0-2900-42F0-A97F-8CFC38E407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1775" y="2422029"/>
                        <a:ext cx="2346325" cy="1293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 algn="ctr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39240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E1474635-0638-4E97-9ADF-2498FE5251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188913"/>
            <a:ext cx="5617085" cy="674688"/>
          </a:xfrm>
        </p:spPr>
        <p:txBody>
          <a:bodyPr/>
          <a:lstStyle/>
          <a:p>
            <a:pPr eaLnBrk="1" hangingPunct="1"/>
            <a:r>
              <a:rPr lang="cs-CZ" altLang="cs-CZ" dirty="0"/>
              <a:t>II. Fickův zákon </a:t>
            </a:r>
            <a:r>
              <a:rPr lang="cs-CZ" altLang="cs-CZ" sz="2000" dirty="0"/>
              <a:t>(nepovinně)</a:t>
            </a:r>
          </a:p>
        </p:txBody>
      </p:sp>
      <p:sp>
        <p:nvSpPr>
          <p:cNvPr id="33795" name="Text Box 5">
            <a:extLst>
              <a:ext uri="{FF2B5EF4-FFF2-40B4-BE49-F238E27FC236}">
                <a16:creationId xmlns:a16="http://schemas.microsoft.com/office/drawing/2014/main" id="{C6CE39B0-A651-48D4-9D8D-67E3179514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7969" y="1125539"/>
            <a:ext cx="8897509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dirty="0"/>
              <a:t>1. Fickův zákon platí pro ustálenou (stacionární) difuzi, při které se koncentrační gradient látky nemění v čase. Pro většinu reálných difuzních procesů však tato podmínka splněna není a pro popis difuze je nutno použít </a:t>
            </a:r>
            <a:r>
              <a:rPr lang="cs-CZ" altLang="cs-CZ" sz="2000" b="1" dirty="0"/>
              <a:t>2. Fickův zákon</a:t>
            </a:r>
            <a:r>
              <a:rPr lang="cs-CZ" altLang="cs-CZ" sz="2000" dirty="0"/>
              <a:t>:</a:t>
            </a:r>
          </a:p>
        </p:txBody>
      </p:sp>
      <p:sp>
        <p:nvSpPr>
          <p:cNvPr id="33796" name="Text Box 6">
            <a:extLst>
              <a:ext uri="{FF2B5EF4-FFF2-40B4-BE49-F238E27FC236}">
                <a16:creationId xmlns:a16="http://schemas.microsoft.com/office/drawing/2014/main" id="{0ECB1968-7871-4B5B-928B-2E6BDB39AB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9673" y="3933826"/>
            <a:ext cx="9613127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dirty="0"/>
              <a:t>Jde o diferenciální rovnici druhého řádu, kterou je nutno řešit integrací. Výraz </a:t>
            </a:r>
            <a:r>
              <a:rPr lang="cs-CZ" altLang="cs-CZ" sz="2000" i="1" dirty="0"/>
              <a:t>d</a:t>
            </a:r>
            <a:r>
              <a:rPr lang="cs-CZ" altLang="cs-CZ" sz="2000" baseline="30000" dirty="0"/>
              <a:t>2</a:t>
            </a:r>
            <a:r>
              <a:rPr lang="cs-CZ" altLang="cs-CZ" sz="2000" i="1" dirty="0"/>
              <a:t>c</a:t>
            </a:r>
            <a:r>
              <a:rPr lang="cs-CZ" altLang="cs-CZ" sz="2000" dirty="0"/>
              <a:t>/</a:t>
            </a:r>
            <a:r>
              <a:rPr lang="cs-CZ" altLang="cs-CZ" sz="2000" i="1" dirty="0"/>
              <a:t>dx</a:t>
            </a:r>
            <a:r>
              <a:rPr lang="cs-CZ" altLang="cs-CZ" sz="2000" i="1" baseline="30000" dirty="0"/>
              <a:t>2</a:t>
            </a:r>
            <a:r>
              <a:rPr lang="cs-CZ" altLang="cs-CZ" sz="2000" dirty="0"/>
              <a:t> (druhá derivace koncentrace </a:t>
            </a:r>
            <a:r>
              <a:rPr lang="cs-CZ" altLang="cs-CZ" sz="2000" i="1" dirty="0"/>
              <a:t>c </a:t>
            </a:r>
            <a:r>
              <a:rPr lang="cs-CZ" altLang="cs-CZ" sz="2000" dirty="0"/>
              <a:t>podle polohy </a:t>
            </a:r>
            <a:r>
              <a:rPr lang="cs-CZ" altLang="cs-CZ" sz="2000" i="1" dirty="0"/>
              <a:t>x, </a:t>
            </a:r>
            <a:r>
              <a:rPr lang="cs-CZ" altLang="cs-CZ" sz="2000" dirty="0"/>
              <a:t>d</a:t>
            </a:r>
            <a:r>
              <a:rPr lang="cs-CZ" altLang="cs-CZ" sz="2000" i="1" dirty="0"/>
              <a:t>(</a:t>
            </a:r>
            <a:r>
              <a:rPr lang="cs-CZ" altLang="cs-CZ" sz="2000" dirty="0" err="1"/>
              <a:t>d</a:t>
            </a:r>
            <a:r>
              <a:rPr lang="cs-CZ" altLang="cs-CZ" sz="2000" i="1" dirty="0" err="1"/>
              <a:t>c</a:t>
            </a:r>
            <a:r>
              <a:rPr lang="cs-CZ" altLang="cs-CZ" sz="2000" dirty="0"/>
              <a:t>/</a:t>
            </a:r>
            <a:r>
              <a:rPr lang="cs-CZ" altLang="cs-CZ" sz="2000" dirty="0" err="1"/>
              <a:t>d</a:t>
            </a:r>
            <a:r>
              <a:rPr lang="cs-CZ" altLang="cs-CZ" sz="2000" i="1" dirty="0" err="1"/>
              <a:t>x</a:t>
            </a:r>
            <a:r>
              <a:rPr lang="cs-CZ" altLang="cs-CZ" sz="2000" i="1" dirty="0"/>
              <a:t>)</a:t>
            </a:r>
            <a:r>
              <a:rPr lang="cs-CZ" altLang="cs-CZ" sz="2000" dirty="0"/>
              <a:t>/</a:t>
            </a:r>
            <a:r>
              <a:rPr lang="cs-CZ" altLang="cs-CZ" sz="2000" dirty="0" err="1"/>
              <a:t>d</a:t>
            </a:r>
            <a:r>
              <a:rPr lang="cs-CZ" altLang="cs-CZ" sz="2000" i="1" dirty="0" err="1"/>
              <a:t>x</a:t>
            </a:r>
            <a:r>
              <a:rPr lang="cs-CZ" altLang="cs-CZ" sz="2000" dirty="0"/>
              <a:t>, čili infinitezimální změna koncentračního gradientu podél osy x. Můžeme číst: Časová změna koncentrace látky v daném místě je úměrná prostorové změně gradientu koncentrace, konstantou úměrnosti je difuzní koeficient.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dirty="0"/>
              <a:t>2. Fickův zákon je formálně shodný s rovnicí pro vedení tepla - koncentrace </a:t>
            </a:r>
            <a:r>
              <a:rPr lang="cs-CZ" altLang="cs-CZ" sz="2000" i="1" dirty="0"/>
              <a:t>c </a:t>
            </a:r>
            <a:r>
              <a:rPr lang="cs-CZ" altLang="cs-CZ" sz="2000" dirty="0"/>
              <a:t>je ovšem nahrazena absolutní teplotou </a:t>
            </a:r>
            <a:r>
              <a:rPr lang="cs-CZ" altLang="cs-CZ" sz="2000" i="1" dirty="0"/>
              <a:t>T</a:t>
            </a:r>
            <a:r>
              <a:rPr lang="cs-CZ" altLang="cs-CZ" sz="2000" dirty="0"/>
              <a:t>. K zamyšlení.</a:t>
            </a:r>
          </a:p>
        </p:txBody>
      </p:sp>
      <p:graphicFrame>
        <p:nvGraphicFramePr>
          <p:cNvPr id="33797" name="Object 3">
            <a:extLst>
              <a:ext uri="{FF2B5EF4-FFF2-40B4-BE49-F238E27FC236}">
                <a16:creationId xmlns:a16="http://schemas.microsoft.com/office/drawing/2014/main" id="{00CFEDB5-F8F9-4710-8276-D6DAAA2F2D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0601" y="2693988"/>
          <a:ext cx="1998663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astrový obrázek" r:id="rId3" imgW="0" imgH="0" progId="Paint.Picture">
                  <p:embed/>
                </p:oleObj>
              </mc:Choice>
              <mc:Fallback>
                <p:oleObj name="Rastrový obrázek" r:id="rId3" imgW="0" imgH="0" progId="Paint.Picture">
                  <p:embed/>
                  <p:pic>
                    <p:nvPicPr>
                      <p:cNvPr id="33797" name="Object 3">
                        <a:extLst>
                          <a:ext uri="{FF2B5EF4-FFF2-40B4-BE49-F238E27FC236}">
                            <a16:creationId xmlns:a16="http://schemas.microsoft.com/office/drawing/2014/main" id="{00CFEDB5-F8F9-4710-8276-D6DAAA2F2D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1" y="2693988"/>
                        <a:ext cx="1998663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01773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EAAD688E-CFD0-4854-A828-722C18FC1C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00647" y="188915"/>
            <a:ext cx="6408751" cy="638022"/>
          </a:xfrm>
        </p:spPr>
        <p:txBody>
          <a:bodyPr/>
          <a:lstStyle/>
          <a:p>
            <a:pPr eaLnBrk="1" hangingPunct="1"/>
            <a:r>
              <a:rPr lang="cs-CZ" altLang="cs-CZ" dirty="0"/>
              <a:t>Osmóza a osmotický tlak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AFC61411-8219-4D68-A9F8-3B26ABE02E8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703387" y="4508500"/>
            <a:ext cx="8943409" cy="2205038"/>
          </a:xfrm>
        </p:spPr>
        <p:txBody>
          <a:bodyPr/>
          <a:lstStyle/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000" dirty="0"/>
              <a:t>Systém se snaží dostat do termodynamické rovnováhy vyrovnáním koncentrací látek v celém objemu, který je rozdělen na části I a II, oddělené membránou propouštějící pouze rozpouštědlo. Rozpouštědlo proto difunduje do prostoru II, ve kterém je rozpuštěná látka. 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000" dirty="0"/>
              <a:t>Výsledkem je nárůst tlaku v prostoru II, je-li membrána nepoddajná.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000" dirty="0"/>
              <a:t>Proces probíhá za konstantní teploty a při konstantních látkových množstvích. </a:t>
            </a:r>
          </a:p>
        </p:txBody>
      </p:sp>
      <p:pic>
        <p:nvPicPr>
          <p:cNvPr id="35844" name="Picture 4">
            <a:extLst>
              <a:ext uri="{FF2B5EF4-FFF2-40B4-BE49-F238E27FC236}">
                <a16:creationId xmlns:a16="http://schemas.microsoft.com/office/drawing/2014/main" id="{D3087BCA-3E44-40F4-9689-E44E9DF00183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24864" y="826937"/>
            <a:ext cx="5301574" cy="3565676"/>
          </a:xfrm>
          <a:noFill/>
        </p:spPr>
      </p:pic>
    </p:spTree>
    <p:extLst>
      <p:ext uri="{BB962C8B-B14F-4D97-AF65-F5344CB8AC3E}">
        <p14:creationId xmlns:p14="http://schemas.microsoft.com/office/powerpoint/2010/main" val="42643741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B49BCEF3-F4C3-4E94-86A4-A8E175B17F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922337"/>
          </a:xfrm>
        </p:spPr>
        <p:txBody>
          <a:bodyPr/>
          <a:lstStyle/>
          <a:p>
            <a:pPr eaLnBrk="1" hangingPunct="1"/>
            <a:r>
              <a:rPr lang="cs-CZ" altLang="cs-CZ" dirty="0">
                <a:solidFill>
                  <a:schemeClr val="tx1"/>
                </a:solidFill>
              </a:rPr>
              <a:t>Pfefferův pokus</a:t>
            </a:r>
          </a:p>
        </p:txBody>
      </p:sp>
      <p:pic>
        <p:nvPicPr>
          <p:cNvPr id="37891" name="Picture 6">
            <a:extLst>
              <a:ext uri="{FF2B5EF4-FFF2-40B4-BE49-F238E27FC236}">
                <a16:creationId xmlns:a16="http://schemas.microsoft.com/office/drawing/2014/main" id="{3E6AF44D-0974-44A4-9B7E-771E23D7A4E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81969" y="2600077"/>
            <a:ext cx="5430411" cy="2994289"/>
          </a:xfrm>
          <a:noFill/>
        </p:spPr>
      </p:pic>
      <p:pic>
        <p:nvPicPr>
          <p:cNvPr id="37892" name="Picture 4">
            <a:extLst>
              <a:ext uri="{FF2B5EF4-FFF2-40B4-BE49-F238E27FC236}">
                <a16:creationId xmlns:a16="http://schemas.microsoft.com/office/drawing/2014/main" id="{5E58464C-7283-40F8-8301-7F7DD2F420CA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89043" y="1196975"/>
            <a:ext cx="4149795" cy="4241590"/>
          </a:xfrm>
          <a:noFill/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37ACC81B-075A-C636-730D-1778C85BA5D2}"/>
              </a:ext>
            </a:extLst>
          </p:cNvPr>
          <p:cNvSpPr txBox="1"/>
          <p:nvPr/>
        </p:nvSpPr>
        <p:spPr>
          <a:xfrm>
            <a:off x="1928191" y="5744817"/>
            <a:ext cx="9462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s-CZ" dirty="0">
                <a:latin typeface="+mn-lt"/>
              </a:rPr>
              <a:t>Roztok se ředí                               Ředění roztoku je bráněno</a:t>
            </a:r>
            <a:endParaRPr lang="en-GB" dirty="0" err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508487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80A0B28D-71EB-42D5-B5BB-28C7E73284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0487" y="221993"/>
            <a:ext cx="6690616" cy="630887"/>
          </a:xfrm>
        </p:spPr>
        <p:txBody>
          <a:bodyPr/>
          <a:lstStyle/>
          <a:p>
            <a:pPr eaLnBrk="1" hangingPunct="1"/>
            <a:r>
              <a:rPr lang="cs-CZ" altLang="cs-CZ" dirty="0" err="1"/>
              <a:t>van't</a:t>
            </a:r>
            <a:r>
              <a:rPr lang="cs-CZ" altLang="cs-CZ" dirty="0"/>
              <a:t> </a:t>
            </a:r>
            <a:r>
              <a:rPr lang="cs-CZ" altLang="cs-CZ" dirty="0" err="1"/>
              <a:t>Hoffův</a:t>
            </a:r>
            <a:r>
              <a:rPr lang="cs-CZ" altLang="cs-CZ" dirty="0"/>
              <a:t> vzorec (zákon)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3C4D2F29-DCA6-48D3-ACC4-74A43E6399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30017" y="1557339"/>
            <a:ext cx="8046720" cy="4535487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cs-CZ" altLang="cs-CZ" sz="2800" dirty="0">
                <a:latin typeface="Symbol" panose="05050102010706020507" pitchFamily="18" charset="2"/>
              </a:rPr>
              <a:t>P</a:t>
            </a:r>
            <a:r>
              <a:rPr lang="cs-CZ" altLang="cs-CZ" sz="2800" dirty="0"/>
              <a:t> = </a:t>
            </a:r>
            <a:r>
              <a:rPr lang="cs-CZ" altLang="cs-CZ" sz="2800" i="1" dirty="0" err="1"/>
              <a:t>c</a:t>
            </a:r>
            <a:r>
              <a:rPr lang="cs-CZ" altLang="cs-CZ" sz="2800" i="1" dirty="0" err="1">
                <a:latin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cs-CZ" altLang="cs-CZ" sz="2800" i="1" dirty="0" err="1"/>
              <a:t>R</a:t>
            </a:r>
            <a:r>
              <a:rPr lang="cs-CZ" altLang="cs-CZ" sz="2800" i="1" dirty="0" err="1">
                <a:latin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cs-CZ" altLang="cs-CZ" sz="2800" i="1" dirty="0" err="1"/>
              <a:t>T</a:t>
            </a:r>
            <a:endParaRPr lang="cs-CZ" altLang="cs-CZ" sz="2800" i="1" dirty="0"/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400" dirty="0">
                <a:latin typeface="Symbol" panose="05050102010706020507" pitchFamily="18" charset="2"/>
              </a:rPr>
              <a:t>P</a:t>
            </a:r>
            <a:r>
              <a:rPr lang="cs-CZ" altLang="cs-CZ" sz="2400" dirty="0"/>
              <a:t> je osmotický tlak [Pa]</a:t>
            </a:r>
            <a:endParaRPr lang="cs-CZ" altLang="cs-CZ" sz="2400" i="1" dirty="0"/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400" i="1" dirty="0"/>
              <a:t>c</a:t>
            </a:r>
            <a:r>
              <a:rPr lang="cs-CZ" altLang="cs-CZ" sz="2400" dirty="0"/>
              <a:t> koncentrace rozpuštěné látky (</a:t>
            </a:r>
            <a:r>
              <a:rPr lang="cs-CZ" altLang="cs-CZ" sz="2400" i="1" dirty="0"/>
              <a:t>n/V</a:t>
            </a:r>
            <a:r>
              <a:rPr lang="cs-CZ" altLang="cs-CZ" sz="2400" dirty="0"/>
              <a:t>)</a:t>
            </a:r>
            <a:endParaRPr lang="cs-CZ" altLang="cs-CZ" sz="2400" i="1" dirty="0"/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400" i="1" dirty="0"/>
              <a:t>R</a:t>
            </a:r>
            <a:r>
              <a:rPr lang="cs-CZ" altLang="cs-CZ" sz="2400" dirty="0"/>
              <a:t> molární (či univerzální) plynová konstanta</a:t>
            </a:r>
            <a:endParaRPr lang="cs-CZ" altLang="cs-CZ" sz="2400" i="1" dirty="0"/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400" i="1" dirty="0"/>
              <a:t>T</a:t>
            </a:r>
            <a:r>
              <a:rPr lang="cs-CZ" altLang="cs-CZ" sz="2400" dirty="0"/>
              <a:t> absolutní teplota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400" dirty="0"/>
              <a:t>Přesněji popisuje osmotický tlak analogický vzorec:</a:t>
            </a:r>
          </a:p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cs-CZ" altLang="cs-CZ" sz="2800" dirty="0">
                <a:latin typeface="Symbol" panose="05050102010706020507" pitchFamily="18" charset="2"/>
              </a:rPr>
              <a:t>P</a:t>
            </a:r>
            <a:r>
              <a:rPr lang="cs-CZ" altLang="cs-CZ" sz="2800" dirty="0"/>
              <a:t> = </a:t>
            </a:r>
            <a:r>
              <a:rPr lang="cs-CZ" altLang="cs-CZ" sz="2800" i="1" dirty="0" err="1"/>
              <a:t>m'</a:t>
            </a:r>
            <a:r>
              <a:rPr lang="cs-CZ" altLang="cs-CZ" sz="2800" i="1" dirty="0" err="1">
                <a:latin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cs-CZ" altLang="cs-CZ" sz="2800" i="1" dirty="0" err="1"/>
              <a:t>R</a:t>
            </a:r>
            <a:r>
              <a:rPr lang="cs-CZ" altLang="cs-CZ" sz="2800" i="1" dirty="0" err="1">
                <a:latin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cs-CZ" altLang="cs-CZ" sz="2800" i="1" dirty="0" err="1"/>
              <a:t>T</a:t>
            </a:r>
            <a:endParaRPr lang="cs-CZ" altLang="cs-CZ" sz="2800" i="1" dirty="0"/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400" i="1" dirty="0"/>
              <a:t>m'</a:t>
            </a:r>
            <a:r>
              <a:rPr lang="cs-CZ" altLang="cs-CZ" sz="2400" dirty="0"/>
              <a:t> je objemová molalita (látkové množství rozpuštěné látky dělené objemem rozpouštědla).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400" dirty="0"/>
              <a:t>Odchylky od tlaku dle </a:t>
            </a:r>
            <a:r>
              <a:rPr lang="cs-CZ" altLang="cs-CZ" sz="2400" dirty="0" err="1"/>
              <a:t>van't</a:t>
            </a:r>
            <a:r>
              <a:rPr lang="cs-CZ" altLang="cs-CZ" sz="2400" dirty="0"/>
              <a:t> </a:t>
            </a:r>
            <a:r>
              <a:rPr lang="cs-CZ" altLang="cs-CZ" sz="2400" dirty="0" err="1"/>
              <a:t>Hoffova</a:t>
            </a:r>
            <a:r>
              <a:rPr lang="cs-CZ" altLang="cs-CZ" sz="2400" dirty="0"/>
              <a:t> zákona se zvyšují s rostoucí molekulovou hmotností rozpuštěné látky.</a:t>
            </a:r>
            <a:endParaRPr lang="cs-CZ" alt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741022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F141D9B-95DD-45F9-8991-EE1C0629F7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dirty="0"/>
              <a:t>Obsah přednášky</a:t>
            </a:r>
            <a:endParaRPr lang="en-GB" altLang="cs-CZ" sz="40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EA6AAEE-5E60-4C5F-BFB4-2937C89919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01579" y="1974850"/>
            <a:ext cx="8898835" cy="2908300"/>
          </a:xfrm>
        </p:spPr>
        <p:txBody>
          <a:bodyPr/>
          <a:lstStyle/>
          <a:p>
            <a:pPr eaLnBrk="1" hangingPunct="1"/>
            <a:r>
              <a:rPr lang="cs-CZ" altLang="cs-CZ" dirty="0"/>
              <a:t>Základní pojmy nerovnovážné termodynamiky ve vztahu k živým systémům</a:t>
            </a:r>
          </a:p>
          <a:p>
            <a:pPr eaLnBrk="1" hangingPunct="1"/>
            <a:endParaRPr lang="en-GB" altLang="cs-CZ" dirty="0"/>
          </a:p>
          <a:p>
            <a:pPr eaLnBrk="1" hangingPunct="1"/>
            <a:r>
              <a:rPr lang="cs-CZ" altLang="cs-CZ" dirty="0"/>
              <a:t>Difuze</a:t>
            </a:r>
            <a:r>
              <a:rPr lang="en-GB" altLang="cs-CZ" dirty="0"/>
              <a:t> </a:t>
            </a:r>
            <a:endParaRPr lang="cs-CZ" altLang="cs-CZ" dirty="0"/>
          </a:p>
          <a:p>
            <a:pPr eaLnBrk="1" hangingPunct="1"/>
            <a:endParaRPr lang="en-GB" altLang="cs-CZ" dirty="0"/>
          </a:p>
          <a:p>
            <a:pPr eaLnBrk="1" hangingPunct="1"/>
            <a:r>
              <a:rPr lang="cs-CZ" altLang="cs-CZ" dirty="0"/>
              <a:t>Osmóza a osmotický tlak</a:t>
            </a:r>
            <a:endParaRPr lang="en-GB" altLang="cs-CZ" dirty="0"/>
          </a:p>
        </p:txBody>
      </p:sp>
    </p:spTree>
    <p:extLst>
      <p:ext uri="{BB962C8B-B14F-4D97-AF65-F5344CB8AC3E}">
        <p14:creationId xmlns:p14="http://schemas.microsoft.com/office/powerpoint/2010/main" val="42402220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3CB19039-292D-4A0A-BCF8-3D900A3C0E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30540" y="333375"/>
            <a:ext cx="10753200" cy="451576"/>
          </a:xfrm>
        </p:spPr>
        <p:txBody>
          <a:bodyPr/>
          <a:lstStyle/>
          <a:p>
            <a:pPr eaLnBrk="1" hangingPunct="1"/>
            <a:r>
              <a:rPr lang="cs-CZ" altLang="cs-CZ" dirty="0" err="1"/>
              <a:t>van't</a:t>
            </a:r>
            <a:r>
              <a:rPr lang="cs-CZ" altLang="cs-CZ" dirty="0"/>
              <a:t> </a:t>
            </a:r>
            <a:r>
              <a:rPr lang="cs-CZ" altLang="cs-CZ" dirty="0" err="1"/>
              <a:t>Hoffův</a:t>
            </a:r>
            <a:r>
              <a:rPr lang="cs-CZ" altLang="cs-CZ" dirty="0"/>
              <a:t> vzorec (zákon)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E31DEDDF-2E6C-46CF-9A56-A6BE6DF5B1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37037" y="1412875"/>
            <a:ext cx="10018023" cy="511175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400" dirty="0"/>
              <a:t>Pro elektrolyty platí:</a:t>
            </a:r>
          </a:p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cs-CZ" altLang="cs-CZ" sz="2800" dirty="0">
                <a:latin typeface="Symbol" panose="05050102010706020507" pitchFamily="18" charset="2"/>
              </a:rPr>
              <a:t>P</a:t>
            </a:r>
            <a:r>
              <a:rPr lang="cs-CZ" altLang="cs-CZ" sz="2800" dirty="0"/>
              <a:t> = </a:t>
            </a:r>
            <a:r>
              <a:rPr lang="cs-CZ" altLang="cs-CZ" sz="2800" i="1" dirty="0" err="1"/>
              <a:t>i</a:t>
            </a:r>
            <a:r>
              <a:rPr lang="cs-CZ" altLang="cs-CZ" sz="2800" i="1" dirty="0" err="1">
                <a:latin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cs-CZ" altLang="cs-CZ" sz="2800" i="1" dirty="0" err="1"/>
              <a:t>c</a:t>
            </a:r>
            <a:r>
              <a:rPr lang="cs-CZ" altLang="cs-CZ" sz="2800" i="1" dirty="0" err="1">
                <a:latin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cs-CZ" altLang="cs-CZ" sz="2800" i="1" dirty="0" err="1"/>
              <a:t>R</a:t>
            </a:r>
            <a:r>
              <a:rPr lang="cs-CZ" altLang="cs-CZ" sz="2800" i="1" dirty="0" err="1">
                <a:latin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cs-CZ" altLang="cs-CZ" sz="2800" i="1" dirty="0" err="1"/>
              <a:t>T</a:t>
            </a:r>
            <a:endParaRPr lang="cs-CZ" altLang="cs-CZ" sz="2800" i="1" dirty="0"/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400" i="1" dirty="0"/>
              <a:t>i</a:t>
            </a:r>
            <a:r>
              <a:rPr lang="cs-CZ" altLang="cs-CZ" sz="2400" dirty="0"/>
              <a:t> je bezrozměrný </a:t>
            </a:r>
            <a:r>
              <a:rPr lang="cs-CZ" altLang="cs-CZ" sz="2400" b="1" dirty="0" err="1"/>
              <a:t>van't</a:t>
            </a:r>
            <a:r>
              <a:rPr lang="cs-CZ" altLang="cs-CZ" sz="2400" b="1" dirty="0"/>
              <a:t> </a:t>
            </a:r>
            <a:r>
              <a:rPr lang="cs-CZ" altLang="cs-CZ" sz="2400" b="1" dirty="0" err="1"/>
              <a:t>Hoffův</a:t>
            </a:r>
            <a:r>
              <a:rPr lang="cs-CZ" altLang="cs-CZ" sz="2400" b="1" dirty="0"/>
              <a:t> opravný faktor</a:t>
            </a:r>
            <a:r>
              <a:rPr lang="cs-CZ" altLang="cs-CZ" sz="2400" dirty="0"/>
              <a:t>, který udává kolikrát více je v roztoku částic, než byl původní počet částic nedisociovaných.</a:t>
            </a:r>
            <a:r>
              <a:rPr lang="cs-CZ" altLang="cs-CZ" sz="2400" b="1" dirty="0"/>
              <a:t> </a:t>
            </a:r>
            <a:endParaRPr lang="cs-CZ" altLang="cs-CZ" sz="2400" dirty="0"/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cs-CZ" altLang="cs-CZ" sz="2400" dirty="0"/>
              <a:t>Součin </a:t>
            </a:r>
            <a:r>
              <a:rPr lang="cs-CZ" altLang="cs-CZ" sz="2400" i="1" dirty="0" err="1"/>
              <a:t>i</a:t>
            </a:r>
            <a:r>
              <a:rPr lang="cs-CZ" altLang="cs-CZ" sz="2400" i="1" dirty="0" err="1">
                <a:latin typeface="Calibri" panose="020F0502020204030204" pitchFamily="34" charset="0"/>
                <a:cs typeface="Calibri" panose="020F0502020204030204" pitchFamily="34" charset="0"/>
              </a:rPr>
              <a:t>·</a:t>
            </a:r>
            <a:r>
              <a:rPr lang="cs-CZ" altLang="cs-CZ" sz="2400" i="1" dirty="0" err="1"/>
              <a:t>c</a:t>
            </a:r>
            <a:r>
              <a:rPr lang="cs-CZ" altLang="cs-CZ" sz="2400" dirty="0"/>
              <a:t> se někdy označuje jako </a:t>
            </a:r>
            <a:r>
              <a:rPr lang="cs-CZ" altLang="cs-CZ" sz="2400" dirty="0" err="1"/>
              <a:t>osmolární</a:t>
            </a:r>
            <a:r>
              <a:rPr lang="cs-CZ" altLang="cs-CZ" sz="2400" dirty="0"/>
              <a:t> koncentrace či osmolarita s jednotkou osmol·l</a:t>
            </a:r>
            <a:r>
              <a:rPr lang="cs-CZ" altLang="cs-CZ" sz="2400" baseline="30000" dirty="0"/>
              <a:t>-1</a:t>
            </a:r>
            <a:r>
              <a:rPr lang="cs-CZ" altLang="cs-CZ" sz="2400" dirty="0"/>
              <a:t>.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400" dirty="0"/>
              <a:t>Silný elektrolyt o </a:t>
            </a:r>
            <a:r>
              <a:rPr lang="cs-CZ" altLang="cs-CZ" sz="2400" dirty="0" err="1"/>
              <a:t>konc</a:t>
            </a:r>
            <a:r>
              <a:rPr lang="cs-CZ" altLang="cs-CZ" sz="2400" dirty="0"/>
              <a:t>. 1 mol·l</a:t>
            </a:r>
            <a:r>
              <a:rPr lang="cs-CZ" altLang="cs-CZ" sz="2400" baseline="30000" dirty="0"/>
              <a:t>-1</a:t>
            </a:r>
            <a:r>
              <a:rPr lang="cs-CZ" altLang="cs-CZ" sz="2400" dirty="0"/>
              <a:t>, disociující na dva ionty, má </a:t>
            </a:r>
            <a:r>
              <a:rPr lang="cs-CZ" altLang="cs-CZ" sz="2400" dirty="0" err="1"/>
              <a:t>osmolární</a:t>
            </a:r>
            <a:r>
              <a:rPr lang="cs-CZ" altLang="cs-CZ" sz="2400" dirty="0"/>
              <a:t> koncentraci 2 osmol·l</a:t>
            </a:r>
            <a:r>
              <a:rPr lang="cs-CZ" altLang="cs-CZ" sz="2400" baseline="30000" dirty="0"/>
              <a:t>-1</a:t>
            </a:r>
            <a:r>
              <a:rPr lang="cs-CZ" altLang="cs-CZ" sz="2400" dirty="0"/>
              <a:t> a dvojnásobný osmotický tlak ve srovnání se stejně koncentrovanou nedisociující látkou.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400" dirty="0"/>
              <a:t>Osmotický tlak krevní plazmy a nitrobuněčné tekutiny je asi 770 </a:t>
            </a:r>
            <a:r>
              <a:rPr lang="cs-CZ" altLang="cs-CZ" sz="2400" dirty="0" err="1"/>
              <a:t>kPa</a:t>
            </a:r>
            <a:r>
              <a:rPr lang="cs-CZ" altLang="cs-CZ" sz="2400" dirty="0"/>
              <a:t>. (1 M roztok nedisociující látky má při stejné teplotě osmotický tlak asi 2,58 </a:t>
            </a:r>
            <a:r>
              <a:rPr lang="cs-CZ" altLang="cs-CZ" sz="2400" dirty="0" err="1"/>
              <a:t>MPa</a:t>
            </a:r>
            <a:r>
              <a:rPr lang="cs-CZ" altLang="cs-CZ" sz="2400" dirty="0"/>
              <a:t>).</a:t>
            </a:r>
          </a:p>
          <a:p>
            <a:pPr eaLnBrk="1" hangingPunct="1">
              <a:lnSpc>
                <a:spcPct val="100000"/>
              </a:lnSpc>
            </a:pPr>
            <a:r>
              <a:rPr lang="cs-CZ" altLang="cs-CZ" sz="2400" dirty="0"/>
              <a:t>tlak onkotický (3,3 </a:t>
            </a:r>
            <a:r>
              <a:rPr lang="cs-CZ" altLang="cs-CZ" sz="2400" dirty="0" err="1"/>
              <a:t>kPa</a:t>
            </a:r>
            <a:r>
              <a:rPr lang="cs-CZ" altLang="cs-CZ" sz="2400" dirty="0"/>
              <a:t>) = osmotický tlak </a:t>
            </a:r>
            <a:r>
              <a:rPr lang="cs-CZ" altLang="cs-CZ" sz="2400" i="1" dirty="0"/>
              <a:t>bílkovin</a:t>
            </a:r>
            <a:r>
              <a:rPr lang="cs-CZ" altLang="cs-CZ" sz="2400" dirty="0"/>
              <a:t> krevní plazmy</a:t>
            </a:r>
          </a:p>
          <a:p>
            <a:pPr eaLnBrk="1" hangingPunct="1">
              <a:lnSpc>
                <a:spcPct val="80000"/>
              </a:lnSpc>
            </a:pPr>
            <a:endParaRPr lang="cs-CZ" altLang="cs-CZ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0754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F4A0F1BC-9D97-4494-B17B-DB7F83A897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8783" y="418840"/>
            <a:ext cx="4742546" cy="451576"/>
          </a:xfrm>
        </p:spPr>
        <p:txBody>
          <a:bodyPr/>
          <a:lstStyle/>
          <a:p>
            <a:pPr eaLnBrk="1" hangingPunct="1"/>
            <a:r>
              <a:rPr lang="cs-CZ" altLang="cs-CZ" dirty="0"/>
              <a:t>Tonicita roztoků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764CDD09-CA52-4E99-AC92-B34FEF0650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37037" y="1412876"/>
            <a:ext cx="9430246" cy="4924425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800" dirty="0"/>
              <a:t>Roztoky o osmotickém tlaku nižším, než má krevní plazma, se označují jako </a:t>
            </a:r>
            <a:r>
              <a:rPr lang="cs-CZ" altLang="cs-CZ" sz="2800" b="1" dirty="0"/>
              <a:t>hypotonické</a:t>
            </a:r>
            <a:r>
              <a:rPr lang="cs-CZ" altLang="cs-CZ" sz="2800" dirty="0"/>
              <a:t>, o stejném tlaku jako izotonické a o vyšším tlaku jako </a:t>
            </a:r>
            <a:r>
              <a:rPr lang="cs-CZ" altLang="cs-CZ" sz="2800" b="1" dirty="0"/>
              <a:t>hypertonické</a:t>
            </a:r>
            <a:r>
              <a:rPr lang="cs-CZ" altLang="cs-CZ" sz="2800" dirty="0"/>
              <a:t>.</a:t>
            </a:r>
            <a:endParaRPr lang="cs-CZ" altLang="cs-CZ" sz="2800" b="1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800" dirty="0" err="1"/>
              <a:t>endoosmóza</a:t>
            </a:r>
            <a:r>
              <a:rPr lang="cs-CZ" altLang="cs-CZ" sz="2800" dirty="0"/>
              <a:t>: hemolýza, </a:t>
            </a:r>
            <a:r>
              <a:rPr lang="cs-CZ" altLang="cs-CZ" sz="2800" dirty="0" err="1"/>
              <a:t>plazmoptýza</a:t>
            </a:r>
            <a:endParaRPr lang="cs-CZ" altLang="cs-CZ" sz="2800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800" dirty="0"/>
              <a:t>Rozmezí hodnot koncentrací hypotonického roztoku, při kterých dochází k částečné a úplné hemolýze =  osmotická odolnost (resistence) erytrocytů.</a:t>
            </a:r>
            <a:endParaRPr lang="cs-CZ" altLang="cs-CZ" sz="2800" b="1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800" dirty="0" err="1"/>
              <a:t>exoosmóza</a:t>
            </a:r>
            <a:r>
              <a:rPr lang="cs-CZ" altLang="cs-CZ" sz="2800" dirty="0"/>
              <a:t>: </a:t>
            </a:r>
            <a:r>
              <a:rPr lang="cs-CZ" altLang="cs-CZ" sz="2800" dirty="0" err="1"/>
              <a:t>plazmorhyza</a:t>
            </a:r>
            <a:r>
              <a:rPr lang="cs-CZ" altLang="cs-CZ" sz="2800" b="1" dirty="0"/>
              <a:t> </a:t>
            </a:r>
            <a:r>
              <a:rPr lang="cs-CZ" altLang="cs-CZ" sz="2800" dirty="0"/>
              <a:t>(u rostlin - plazmolýza)</a:t>
            </a:r>
          </a:p>
          <a:p>
            <a:pPr eaLnBrk="1" hangingPunct="1">
              <a:lnSpc>
                <a:spcPct val="100000"/>
              </a:lnSpc>
            </a:pPr>
            <a:endParaRPr lang="cs-CZ" altLang="cs-CZ" sz="2800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800" dirty="0"/>
              <a:t>Receptory: </a:t>
            </a:r>
            <a:r>
              <a:rPr lang="cs-CZ" altLang="cs-CZ" sz="2800" dirty="0" err="1"/>
              <a:t>volumoreceptory</a:t>
            </a:r>
            <a:r>
              <a:rPr lang="cs-CZ" altLang="cs-CZ" sz="2800" dirty="0"/>
              <a:t> v ledvinách a osmoreceptory v hypotalamu</a:t>
            </a:r>
          </a:p>
        </p:txBody>
      </p:sp>
    </p:spTree>
    <p:extLst>
      <p:ext uri="{BB962C8B-B14F-4D97-AF65-F5344CB8AC3E}">
        <p14:creationId xmlns:p14="http://schemas.microsoft.com/office/powerpoint/2010/main" val="35748360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A14FCE7C-D144-46B9-AEA3-FDD43D7D81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90838" y="333011"/>
            <a:ext cx="10753200" cy="451576"/>
          </a:xfrm>
        </p:spPr>
        <p:txBody>
          <a:bodyPr/>
          <a:lstStyle/>
          <a:p>
            <a:pPr eaLnBrk="1" hangingPunct="1"/>
            <a:r>
              <a:rPr lang="cs-CZ" altLang="cs-CZ" dirty="0"/>
              <a:t>Jak to vypadá?</a:t>
            </a:r>
          </a:p>
        </p:txBody>
      </p:sp>
      <p:pic>
        <p:nvPicPr>
          <p:cNvPr id="46083" name="Picture 5" descr="rbc41">
            <a:extLst>
              <a:ext uri="{FF2B5EF4-FFF2-40B4-BE49-F238E27FC236}">
                <a16:creationId xmlns:a16="http://schemas.microsoft.com/office/drawing/2014/main" id="{4FF17055-9035-48A8-8800-68E4C14644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650" y="1415332"/>
            <a:ext cx="4454788" cy="3061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4" name="Text Box 6">
            <a:extLst>
              <a:ext uri="{FF2B5EF4-FFF2-40B4-BE49-F238E27FC236}">
                <a16:creationId xmlns:a16="http://schemas.microsoft.com/office/drawing/2014/main" id="{BA8FFD77-C79A-4142-8054-31078FD48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2650" y="4644857"/>
            <a:ext cx="4028191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dirty="0" err="1"/>
              <a:t>Echinocyty</a:t>
            </a:r>
            <a:r>
              <a:rPr lang="cs-CZ" altLang="cs-CZ" sz="2000" dirty="0"/>
              <a:t> – erytrocyty vystavené hypertonickému roztoku. </a:t>
            </a:r>
            <a:r>
              <a:rPr lang="cs-CZ" altLang="cs-CZ" sz="1600" dirty="0"/>
              <a:t>http://webteach.mccs.uky.edu/COM/pat823/online_materials/diglectures/rbcs/imgshtml/image36.html</a:t>
            </a:r>
          </a:p>
        </p:txBody>
      </p:sp>
      <p:pic>
        <p:nvPicPr>
          <p:cNvPr id="46085" name="Picture 8" descr="Plasmo6">
            <a:extLst>
              <a:ext uri="{FF2B5EF4-FFF2-40B4-BE49-F238E27FC236}">
                <a16:creationId xmlns:a16="http://schemas.microsoft.com/office/drawing/2014/main" id="{1C72775E-8890-4D2B-928B-5FA5C15011E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lum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83339" y="1415332"/>
            <a:ext cx="4410229" cy="3086819"/>
          </a:xfrm>
          <a:noFill/>
        </p:spPr>
      </p:pic>
      <p:sp>
        <p:nvSpPr>
          <p:cNvPr id="46086" name="Text Box 10">
            <a:extLst>
              <a:ext uri="{FF2B5EF4-FFF2-40B4-BE49-F238E27FC236}">
                <a16:creationId xmlns:a16="http://schemas.microsoft.com/office/drawing/2014/main" id="{090ED55C-F435-4F9E-ACA6-2409E41A6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1777" y="4644857"/>
            <a:ext cx="428731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000" dirty="0"/>
              <a:t>Plazmolýza buněk epidermis cibule hypertonickém prostředí.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1600" dirty="0"/>
              <a:t>http://www.pgjr.alpine.k12.ut.us/science/whitaker/Cell_Chemistry/Plasmolysis.html</a:t>
            </a:r>
          </a:p>
        </p:txBody>
      </p:sp>
    </p:spTree>
    <p:extLst>
      <p:ext uri="{BB962C8B-B14F-4D97-AF65-F5344CB8AC3E}">
        <p14:creationId xmlns:p14="http://schemas.microsoft.com/office/powerpoint/2010/main" val="25315741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7E1B6313-F2A0-447C-AF55-D2ACEA80E1E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033809" y="1631744"/>
            <a:ext cx="8135938" cy="4968875"/>
          </a:xfrm>
        </p:spPr>
        <p:txBody>
          <a:bodyPr/>
          <a:lstStyle/>
          <a:p>
            <a:pPr eaLnBrk="1" hangingPunct="1"/>
            <a:r>
              <a:rPr lang="cs-CZ" altLang="cs-CZ" sz="3200" dirty="0"/>
              <a:t>Autor: </a:t>
            </a:r>
            <a:r>
              <a:rPr lang="cs-CZ" altLang="cs-CZ" sz="3200" b="1" dirty="0">
                <a:solidFill>
                  <a:schemeClr val="tx1"/>
                </a:solidFill>
              </a:rPr>
              <a:t>Vojtěch Mornstein</a:t>
            </a:r>
            <a:br>
              <a:rPr lang="cs-CZ" altLang="cs-CZ" sz="3200" dirty="0">
                <a:solidFill>
                  <a:srgbClr val="FFFFCC"/>
                </a:solidFill>
              </a:rPr>
            </a:br>
            <a:br>
              <a:rPr lang="cs-CZ" altLang="cs-CZ" sz="3200" dirty="0">
                <a:solidFill>
                  <a:srgbClr val="FFFFCC"/>
                </a:solidFill>
              </a:rPr>
            </a:br>
            <a:br>
              <a:rPr lang="cs-CZ" altLang="cs-CZ" sz="3200" dirty="0">
                <a:solidFill>
                  <a:srgbClr val="FFFFCC"/>
                </a:solidFill>
              </a:rPr>
            </a:br>
            <a:br>
              <a:rPr lang="cs-CZ" altLang="cs-CZ" sz="3200" dirty="0">
                <a:solidFill>
                  <a:srgbClr val="FFFFCC"/>
                </a:solidFill>
              </a:rPr>
            </a:br>
            <a:r>
              <a:rPr lang="cs-CZ" altLang="cs-CZ" sz="3200" dirty="0"/>
              <a:t>Poslední revize</a:t>
            </a:r>
            <a:r>
              <a:rPr lang="cs-CZ" altLang="cs-CZ" sz="3200"/>
              <a:t>: září</a:t>
            </a:r>
            <a:r>
              <a:rPr lang="cs-CZ" altLang="cs-CZ" sz="3200">
                <a:solidFill>
                  <a:schemeClr val="tx1"/>
                </a:solidFill>
              </a:rPr>
              <a:t> 2024</a:t>
            </a:r>
            <a:endParaRPr lang="cs-CZ" altLang="cs-CZ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466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9422D7A-73F0-4F35-A7F2-7410B68F75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4055" y="342292"/>
            <a:ext cx="10114059" cy="1143000"/>
          </a:xfrm>
        </p:spPr>
        <p:txBody>
          <a:bodyPr/>
          <a:lstStyle/>
          <a:p>
            <a:pPr eaLnBrk="1" hangingPunct="1"/>
            <a:r>
              <a:rPr lang="cs-CZ" altLang="cs-CZ" sz="3600" dirty="0"/>
              <a:t>Základní pojmy nerovnovážné termodynamiky živých systémů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7BAC47E9-4046-443F-BD33-6007C0601D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35188" y="2420939"/>
            <a:ext cx="8229600" cy="3197225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/>
              <a:t>V nerovnovážných systémech existuje vnitřní zdroj entropie.</a:t>
            </a:r>
          </a:p>
          <a:p>
            <a:pPr eaLnBrk="1" hangingPunct="1">
              <a:defRPr/>
            </a:pPr>
            <a:r>
              <a:rPr lang="cs-CZ" dirty="0"/>
              <a:t>Množství entropie „vyprodukované“ v jednotkovém objemu za jednotku času se nazývá </a:t>
            </a:r>
            <a:r>
              <a:rPr lang="cs-CZ" b="1" dirty="0"/>
              <a:t>produkce entropie </a:t>
            </a:r>
            <a:r>
              <a:rPr lang="cs-CZ" b="1" dirty="0">
                <a:latin typeface="Symbol" pitchFamily="18" charset="2"/>
              </a:rPr>
              <a:t>s </a:t>
            </a:r>
            <a:r>
              <a:rPr lang="cs-CZ" b="1" dirty="0">
                <a:latin typeface="+mj-lt"/>
              </a:rPr>
              <a:t>(sigma).</a:t>
            </a:r>
          </a:p>
        </p:txBody>
      </p:sp>
    </p:spTree>
    <p:extLst>
      <p:ext uri="{BB962C8B-B14F-4D97-AF65-F5344CB8AC3E}">
        <p14:creationId xmlns:p14="http://schemas.microsoft.com/office/powerpoint/2010/main" val="3537062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A0151CD-29EB-431F-973D-3E87F9EE81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0000" y="720000"/>
            <a:ext cx="4917475" cy="451576"/>
          </a:xfrm>
        </p:spPr>
        <p:txBody>
          <a:bodyPr/>
          <a:lstStyle/>
          <a:p>
            <a:pPr eaLnBrk="1" hangingPunct="1"/>
            <a:r>
              <a:rPr lang="cs-CZ" altLang="cs-CZ" dirty="0" err="1"/>
              <a:t>Prigoginův</a:t>
            </a:r>
            <a:r>
              <a:rPr lang="cs-CZ" altLang="cs-CZ" dirty="0"/>
              <a:t> princip 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786B985-92DD-468B-A985-9BCFFE3ABA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Pro stavy nepříliš vzdálené od </a:t>
            </a:r>
            <a:r>
              <a:rPr lang="cs-CZ" altLang="cs-CZ" dirty="0" err="1"/>
              <a:t>tmd</a:t>
            </a:r>
            <a:r>
              <a:rPr lang="cs-CZ" altLang="cs-CZ" dirty="0"/>
              <a:t>. rovnováhy platí </a:t>
            </a:r>
            <a:r>
              <a:rPr lang="cs-CZ" altLang="cs-CZ" b="1" dirty="0" err="1"/>
              <a:t>Prigoginův</a:t>
            </a:r>
            <a:r>
              <a:rPr lang="cs-CZ" altLang="cs-CZ" b="1" dirty="0"/>
              <a:t> princi</a:t>
            </a:r>
            <a:r>
              <a:rPr lang="cs-CZ" altLang="cs-CZ" dirty="0"/>
              <a:t>p:</a:t>
            </a:r>
            <a:endParaRPr lang="cs-CZ" altLang="cs-CZ" i="1" dirty="0"/>
          </a:p>
          <a:p>
            <a:pPr eaLnBrk="1" hangingPunct="1"/>
            <a:r>
              <a:rPr lang="cs-CZ" altLang="cs-CZ" i="1" dirty="0"/>
              <a:t>Při neměnících se vnějších podmínkách otevřený systém spontánně spěje do stavu s minimální produkcí entropie.</a:t>
            </a:r>
            <a:endParaRPr lang="cs-CZ" altLang="cs-CZ" dirty="0"/>
          </a:p>
          <a:p>
            <a:pPr eaLnBrk="1" hangingPunct="1"/>
            <a:r>
              <a:rPr lang="cs-CZ" altLang="cs-CZ" dirty="0"/>
              <a:t>Tento stav se nazývá stacionární stav (stav dynamické rovnováhy, resp. homeostáza v biologii).</a:t>
            </a:r>
          </a:p>
        </p:txBody>
      </p:sp>
    </p:spTree>
    <p:extLst>
      <p:ext uri="{BB962C8B-B14F-4D97-AF65-F5344CB8AC3E}">
        <p14:creationId xmlns:p14="http://schemas.microsoft.com/office/powerpoint/2010/main" val="3186191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779D79D-C079-4D9B-8A6E-C3C5E6DF4D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52007" y="404813"/>
            <a:ext cx="9187319" cy="1143000"/>
          </a:xfrm>
        </p:spPr>
        <p:txBody>
          <a:bodyPr/>
          <a:lstStyle/>
          <a:p>
            <a:pPr eaLnBrk="1" hangingPunct="1"/>
            <a:r>
              <a:rPr lang="cs-CZ" altLang="cs-CZ" sz="3600" dirty="0"/>
              <a:t>Rozdíl mezi rovnovážným a stacionárním stavem</a:t>
            </a:r>
          </a:p>
        </p:txBody>
      </p:sp>
      <p:pic>
        <p:nvPicPr>
          <p:cNvPr id="11267" name="Picture 4" descr="koule1">
            <a:extLst>
              <a:ext uri="{FF2B5EF4-FFF2-40B4-BE49-F238E27FC236}">
                <a16:creationId xmlns:a16="http://schemas.microsoft.com/office/drawing/2014/main" id="{834AA462-2FE8-45E5-AF56-6385D79AB56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00627" y="1749287"/>
            <a:ext cx="6464023" cy="3297389"/>
          </a:xfrm>
          <a:noFill/>
        </p:spPr>
      </p:pic>
      <p:sp>
        <p:nvSpPr>
          <p:cNvPr id="11268" name="Text Box 6">
            <a:extLst>
              <a:ext uri="{FF2B5EF4-FFF2-40B4-BE49-F238E27FC236}">
                <a16:creationId xmlns:a16="http://schemas.microsoft.com/office/drawing/2014/main" id="{72688265-9DFA-4F7D-802F-A4F6B05D5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6989" y="5300663"/>
            <a:ext cx="72723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 dirty="0"/>
              <a:t>Lze udržet stav s rozdílnými teplotami v izolovaném systému?</a:t>
            </a:r>
          </a:p>
        </p:txBody>
      </p:sp>
    </p:spTree>
    <p:extLst>
      <p:ext uri="{BB962C8B-B14F-4D97-AF65-F5344CB8AC3E}">
        <p14:creationId xmlns:p14="http://schemas.microsoft.com/office/powerpoint/2010/main" val="615145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C2F6C554-235B-4FAB-BB69-4C975D43FA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45071" y="313600"/>
            <a:ext cx="10451583" cy="1092897"/>
          </a:xfrm>
        </p:spPr>
        <p:txBody>
          <a:bodyPr/>
          <a:lstStyle/>
          <a:p>
            <a:pPr eaLnBrk="1" hangingPunct="1"/>
            <a:r>
              <a:rPr lang="cs-CZ" altLang="cs-CZ" sz="3600" dirty="0"/>
              <a:t>Rozdíl mezi rovnovážným a stacionárním stavem</a:t>
            </a:r>
          </a:p>
        </p:txBody>
      </p:sp>
      <p:pic>
        <p:nvPicPr>
          <p:cNvPr id="13315" name="Picture 4" descr="koule2">
            <a:extLst>
              <a:ext uri="{FF2B5EF4-FFF2-40B4-BE49-F238E27FC236}">
                <a16:creationId xmlns:a16="http://schemas.microsoft.com/office/drawing/2014/main" id="{84EBC02D-1B01-48CE-B8F6-E926F681055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63402" y="1268417"/>
            <a:ext cx="4821749" cy="4159246"/>
          </a:xfrm>
          <a:noFill/>
        </p:spPr>
      </p:pic>
      <p:sp>
        <p:nvSpPr>
          <p:cNvPr id="13316" name="Text Box 6">
            <a:extLst>
              <a:ext uri="{FF2B5EF4-FFF2-40B4-BE49-F238E27FC236}">
                <a16:creationId xmlns:a16="http://schemas.microsoft.com/office/drawing/2014/main" id="{242A62CB-3145-48D9-9A90-3D5CE7CE2E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1" y="5589588"/>
            <a:ext cx="73453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 dirty="0"/>
              <a:t>Rozdíl teplot lze udržet pouze v otevřeném systému s tepelnou pumpou, která spotřebovává energii.</a:t>
            </a:r>
          </a:p>
        </p:txBody>
      </p:sp>
    </p:spTree>
    <p:extLst>
      <p:ext uri="{BB962C8B-B14F-4D97-AF65-F5344CB8AC3E}">
        <p14:creationId xmlns:p14="http://schemas.microsoft.com/office/powerpoint/2010/main" val="1106223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85C84109-23EB-454B-B700-5FD82B0176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7708" y="268424"/>
            <a:ext cx="9314546" cy="987882"/>
          </a:xfrm>
        </p:spPr>
        <p:txBody>
          <a:bodyPr/>
          <a:lstStyle/>
          <a:p>
            <a:pPr eaLnBrk="1" hangingPunct="1"/>
            <a:r>
              <a:rPr lang="cs-CZ" altLang="cs-CZ" sz="3600" dirty="0"/>
              <a:t>Rozdíl mezi rovnovážným a stacionárním stavem</a:t>
            </a:r>
          </a:p>
        </p:txBody>
      </p:sp>
      <p:pic>
        <p:nvPicPr>
          <p:cNvPr id="15363" name="Picture 4" descr="ionty">
            <a:extLst>
              <a:ext uri="{FF2B5EF4-FFF2-40B4-BE49-F238E27FC236}">
                <a16:creationId xmlns:a16="http://schemas.microsoft.com/office/drawing/2014/main" id="{B1A625A3-DC82-44F3-935A-C96E118D636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93990" y="1252687"/>
            <a:ext cx="4734035" cy="4224189"/>
          </a:xfrm>
          <a:noFill/>
        </p:spPr>
      </p:pic>
      <p:sp>
        <p:nvSpPr>
          <p:cNvPr id="15364" name="Text Box 6">
            <a:extLst>
              <a:ext uri="{FF2B5EF4-FFF2-40B4-BE49-F238E27FC236}">
                <a16:creationId xmlns:a16="http://schemas.microsoft.com/office/drawing/2014/main" id="{B82587BC-8A31-4BD1-AAA6-E7EC91F1A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9287" y="5661026"/>
            <a:ext cx="78519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400" dirty="0"/>
              <a:t>Od techniky k biologii: Iontová pumpa udržuje konstantní rozdíl v koncentracích iontů a </a:t>
            </a:r>
            <a:r>
              <a:rPr lang="cs-CZ" altLang="cs-CZ" sz="2400" b="1" dirty="0"/>
              <a:t>spotřebovává energii</a:t>
            </a:r>
            <a:r>
              <a:rPr lang="cs-CZ" altLang="cs-CZ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9359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02D3592-C059-4A0C-A65A-593A5BAB75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50790" y="333376"/>
            <a:ext cx="9298098" cy="1008063"/>
          </a:xfrm>
        </p:spPr>
        <p:txBody>
          <a:bodyPr/>
          <a:lstStyle/>
          <a:p>
            <a:pPr eaLnBrk="1" hangingPunct="1"/>
            <a:r>
              <a:rPr lang="cs-CZ" altLang="cs-CZ" sz="3600" dirty="0">
                <a:solidFill>
                  <a:srgbClr val="0000DC"/>
                </a:solidFill>
              </a:rPr>
              <a:t>Fluktuace a poruchové síly</a:t>
            </a:r>
            <a:br>
              <a:rPr lang="cs-CZ" altLang="cs-CZ" sz="3600" dirty="0">
                <a:solidFill>
                  <a:srgbClr val="0000DC"/>
                </a:solidFill>
              </a:rPr>
            </a:br>
            <a:r>
              <a:rPr lang="cs-CZ" altLang="cs-CZ" sz="3600" dirty="0">
                <a:solidFill>
                  <a:srgbClr val="0000DC"/>
                </a:solidFill>
              </a:rPr>
              <a:t>Zobecněný </a:t>
            </a:r>
            <a:r>
              <a:rPr lang="cs-CZ" altLang="cs-CZ" sz="3600" dirty="0" err="1">
                <a:solidFill>
                  <a:srgbClr val="0000DC"/>
                </a:solidFill>
              </a:rPr>
              <a:t>Le</a:t>
            </a:r>
            <a:r>
              <a:rPr lang="cs-CZ" altLang="cs-CZ" sz="3600" dirty="0">
                <a:solidFill>
                  <a:srgbClr val="0000DC"/>
                </a:solidFill>
              </a:rPr>
              <a:t> </a:t>
            </a:r>
            <a:r>
              <a:rPr lang="cs-CZ" altLang="cs-CZ" sz="3600" dirty="0" err="1">
                <a:solidFill>
                  <a:srgbClr val="0000DC"/>
                </a:solidFill>
              </a:rPr>
              <a:t>Chatelierův</a:t>
            </a:r>
            <a:r>
              <a:rPr lang="cs-CZ" altLang="cs-CZ" sz="3600" dirty="0">
                <a:solidFill>
                  <a:srgbClr val="0000DC"/>
                </a:solidFill>
              </a:rPr>
              <a:t> princip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204784A-73E8-468B-A362-E3E501C4ADE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70059" y="1843585"/>
            <a:ext cx="10249231" cy="440614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800" b="1" dirty="0"/>
              <a:t>Fluktuace</a:t>
            </a:r>
            <a:r>
              <a:rPr lang="cs-CZ" altLang="cs-CZ" sz="2800" dirty="0"/>
              <a:t> - malé odchylky od rovnovážného nebo stacionárního stavu – mají vnitřní příčinu v náhodných procesech. Podobně se projevují následky působení poruchových sil – malých zásahů do systému z vnějšku.</a:t>
            </a:r>
          </a:p>
          <a:p>
            <a:pPr eaLnBrk="1" hangingPunct="1">
              <a:lnSpc>
                <a:spcPct val="100000"/>
              </a:lnSpc>
            </a:pPr>
            <a:endParaRPr lang="cs-CZ" altLang="cs-CZ" sz="2800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800" b="1" dirty="0"/>
              <a:t>Zobecněný </a:t>
            </a:r>
            <a:r>
              <a:rPr lang="cs-CZ" altLang="cs-CZ" sz="2800" b="1" dirty="0" err="1"/>
              <a:t>le</a:t>
            </a:r>
            <a:r>
              <a:rPr lang="cs-CZ" altLang="cs-CZ" sz="2800" b="1" dirty="0"/>
              <a:t> </a:t>
            </a:r>
            <a:r>
              <a:rPr lang="cs-CZ" altLang="cs-CZ" sz="2800" b="1" dirty="0" err="1"/>
              <a:t>Chatelierův</a:t>
            </a:r>
            <a:r>
              <a:rPr lang="cs-CZ" altLang="cs-CZ" sz="2800" b="1" dirty="0"/>
              <a:t> princip:</a:t>
            </a:r>
            <a:endParaRPr lang="cs-CZ" altLang="cs-CZ" sz="2800" b="1" i="1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800" i="1" dirty="0"/>
              <a:t>V blízkosti stacionárního stavu vyvolávají fluktuace či poruchové síly takové toky látky a energie, že se jimi tyto fluktuace (účinky poruchových sil) likvidují.</a:t>
            </a:r>
            <a:endParaRPr lang="cs-CZ" altLang="cs-CZ" sz="2800" dirty="0"/>
          </a:p>
          <a:p>
            <a:pPr eaLnBrk="1" hangingPunct="1">
              <a:lnSpc>
                <a:spcPct val="100000"/>
              </a:lnSpc>
            </a:pPr>
            <a:r>
              <a:rPr lang="cs-CZ" altLang="cs-CZ" sz="2800" dirty="0"/>
              <a:t>Kritický neboli bifurkační bod</a:t>
            </a:r>
          </a:p>
        </p:txBody>
      </p:sp>
    </p:spTree>
    <p:extLst>
      <p:ext uri="{BB962C8B-B14F-4D97-AF65-F5344CB8AC3E}">
        <p14:creationId xmlns:p14="http://schemas.microsoft.com/office/powerpoint/2010/main" val="4161723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1C73FE41-53D1-4472-BD21-4567D1BAA7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8800" y="494212"/>
            <a:ext cx="5211673" cy="451576"/>
          </a:xfrm>
        </p:spPr>
        <p:txBody>
          <a:bodyPr/>
          <a:lstStyle/>
          <a:p>
            <a:pPr eaLnBrk="1" hangingPunct="1"/>
            <a:r>
              <a:rPr lang="cs-CZ" altLang="cs-CZ" dirty="0"/>
              <a:t>Disipativní struktury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EDFECFA-CA45-4B00-8F4E-5C6A36E902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cs-CZ" altLang="cs-CZ" sz="2800" dirty="0"/>
              <a:t>Uspořádané nerovnovážné časově-prostorové struktury se nazývají </a:t>
            </a:r>
            <a:r>
              <a:rPr lang="cs-CZ" altLang="cs-CZ" sz="2800" b="1" dirty="0"/>
              <a:t>disipativní struktury</a:t>
            </a:r>
            <a:r>
              <a:rPr lang="cs-CZ" altLang="cs-CZ" sz="2800" dirty="0"/>
              <a:t>. Na disipativní struktury nelze aplikovat </a:t>
            </a:r>
            <a:r>
              <a:rPr lang="cs-CZ" altLang="cs-CZ" sz="2800" dirty="0" err="1"/>
              <a:t>Boltzmannův</a:t>
            </a:r>
            <a:r>
              <a:rPr lang="cs-CZ" altLang="cs-CZ" sz="2800" dirty="0"/>
              <a:t> vztah. Podle </a:t>
            </a:r>
            <a:r>
              <a:rPr lang="cs-CZ" altLang="cs-CZ" sz="2800" i="1" dirty="0" err="1"/>
              <a:t>Prigogina</a:t>
            </a:r>
            <a:r>
              <a:rPr lang="cs-CZ" altLang="cs-CZ" sz="2800" i="1" dirty="0"/>
              <a:t> </a:t>
            </a:r>
            <a:r>
              <a:rPr lang="cs-CZ" altLang="cs-CZ" sz="2800" dirty="0"/>
              <a:t>vznikají jako důsledek fluktuace a jsou stabilizovány výměnou energie s okolím. Disipativní struktury patří k problémům řešeným nelineární nerovnovážnou termodynamikou. Mohou vzniknout pouze v podmínkách dostatečně vzdálených od rovnováhy při dostatečném toku energie a látky. („</a:t>
            </a:r>
            <a:r>
              <a:rPr lang="cs-CZ" altLang="cs-CZ" sz="2800" dirty="0" err="1"/>
              <a:t>Bénardova</a:t>
            </a:r>
            <a:r>
              <a:rPr lang="cs-CZ" altLang="cs-CZ" sz="2800" dirty="0"/>
              <a:t> nestabilita“)</a:t>
            </a:r>
          </a:p>
        </p:txBody>
      </p:sp>
    </p:spTree>
    <p:extLst>
      <p:ext uri="{BB962C8B-B14F-4D97-AF65-F5344CB8AC3E}">
        <p14:creationId xmlns:p14="http://schemas.microsoft.com/office/powerpoint/2010/main" val="4150511442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_MU_EN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uni-med-prezentace-16-9-en-v10.potx" id="{4809AA62-8658-4889-927F-CCFBD8AEEE2D}" vid="{4A362696-E9B4-4D14-B349-4BDD75ADC317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8BAC94BA468D488F31B2478A655CDC" ma:contentTypeVersion="2" ma:contentTypeDescription="Create a new document." ma:contentTypeScope="" ma:versionID="ee33a842da3844a56f5f7ee8bb88b81c">
  <xsd:schema xmlns:xsd="http://www.w3.org/2001/XMLSchema" xmlns:xs="http://www.w3.org/2001/XMLSchema" xmlns:p="http://schemas.microsoft.com/office/2006/metadata/properties" xmlns:ns2="76d5652a-9cd3-465f-98c7-aa8090bd65c7" targetNamespace="http://schemas.microsoft.com/office/2006/metadata/properties" ma:root="true" ma:fieldsID="0e2306b8fccc60975f3c3727b2649f8a" ns2:_="">
    <xsd:import namespace="76d5652a-9cd3-465f-98c7-aa8090bd65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d5652a-9cd3-465f-98c7-aa8090bd65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BBC64D6-CE6A-4B8F-9E06-9D36E473AAB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AB2800-9959-43A3-AFA0-8D9683547C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d5652a-9cd3-465f-98c7-aa8090bd65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39E6250-3CF2-4C03-8BDB-FC890C3EB9E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muni-med-prezentace-16-9-en-v10</Template>
  <TotalTime>64</TotalTime>
  <Words>1344</Words>
  <Application>Microsoft Office PowerPoint</Application>
  <PresentationFormat>Širokoúhlá obrazovka</PresentationFormat>
  <Paragraphs>133</Paragraphs>
  <Slides>23</Slides>
  <Notes>22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3</vt:i4>
      </vt:variant>
      <vt:variant>
        <vt:lpstr>Nadpisy snímků</vt:lpstr>
      </vt:variant>
      <vt:variant>
        <vt:i4>23</vt:i4>
      </vt:variant>
    </vt:vector>
  </HeadingPairs>
  <TitlesOfParts>
    <vt:vector size="32" baseType="lpstr">
      <vt:lpstr>Arial</vt:lpstr>
      <vt:lpstr>Calibri</vt:lpstr>
      <vt:lpstr>Symbol</vt:lpstr>
      <vt:lpstr>Tahoma</vt:lpstr>
      <vt:lpstr>Wingdings</vt:lpstr>
      <vt:lpstr>Presentation_MU_EN</vt:lpstr>
      <vt:lpstr>Rastrový obrázek</vt:lpstr>
      <vt:lpstr>Rastrový obraz</vt:lpstr>
      <vt:lpstr>Obrázek programu Paintbrush</vt:lpstr>
      <vt:lpstr>Přednášky z lékařské biofyziky</vt:lpstr>
      <vt:lpstr>Obsah přednášky</vt:lpstr>
      <vt:lpstr>Základní pojmy nerovnovážné termodynamiky živých systémů</vt:lpstr>
      <vt:lpstr>Prigoginův princip </vt:lpstr>
      <vt:lpstr>Rozdíl mezi rovnovážným a stacionárním stavem</vt:lpstr>
      <vt:lpstr>Rozdíl mezi rovnovážným a stacionárním stavem</vt:lpstr>
      <vt:lpstr>Rozdíl mezi rovnovážným a stacionárním stavem</vt:lpstr>
      <vt:lpstr>Fluktuace a poruchové síly Zobecněný Le Chatelierův princip</vt:lpstr>
      <vt:lpstr>Disipativní struktury</vt:lpstr>
      <vt:lpstr>Autokatalytické reakce – příklad disipativní struktury</vt:lpstr>
      <vt:lpstr>Reakce Bělousova-Žabotinského</vt:lpstr>
      <vt:lpstr>Příklady termodynamického přístupu k řešení problémů:</vt:lpstr>
      <vt:lpstr>Difuze jako nevratný proces</vt:lpstr>
      <vt:lpstr>I. Fickův zákon</vt:lpstr>
      <vt:lpstr>Difuzní koeficient</vt:lpstr>
      <vt:lpstr>II. Fickův zákon (nepovinně)</vt:lpstr>
      <vt:lpstr>Osmóza a osmotický tlak</vt:lpstr>
      <vt:lpstr>Pfefferův pokus</vt:lpstr>
      <vt:lpstr>van't Hoffův vzorec (zákon)</vt:lpstr>
      <vt:lpstr>van't Hoffův vzorec (zákon)</vt:lpstr>
      <vt:lpstr>Tonicita roztoků</vt:lpstr>
      <vt:lpstr>Jak to vypadá?</vt:lpstr>
      <vt:lpstr>Autor: Vojtěch Mornstein    Poslední revize: září 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Přednášky z lékařské biofyziky</dc:title>
  <dc:creator>Vojtěch Mornstein</dc:creator>
  <cp:lastModifiedBy>Vojtěch Mornstein</cp:lastModifiedBy>
  <cp:revision>8</cp:revision>
  <cp:lastPrinted>1601-01-01T00:00:00Z</cp:lastPrinted>
  <dcterms:created xsi:type="dcterms:W3CDTF">2021-04-03T14:17:16Z</dcterms:created>
  <dcterms:modified xsi:type="dcterms:W3CDTF">2024-09-10T07:02:24Z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0x0101008A8BAC94BA468D488F31B2478A655CDC</vt:lpwstr>
  </property>
</Properties>
</file>