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  <p:sldId id="268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240" d="100"/>
          <a:sy n="240" d="100"/>
        </p:scale>
        <p:origin x="-11262" y="-4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Kazuistika tumor pankreatu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T.Rohan</a:t>
            </a:r>
            <a:endParaRPr lang="cs-CZ" dirty="0" smtClean="0"/>
          </a:p>
          <a:p>
            <a:r>
              <a:rPr lang="cs-CZ" dirty="0" smtClean="0"/>
              <a:t>Klinika radiologie a nukleární medicíny FN Brno a LF MU</a:t>
            </a:r>
            <a:endParaRPr lang="cs-CZ" dirty="0"/>
          </a:p>
        </p:txBody>
      </p:sp>
      <p:pic>
        <p:nvPicPr>
          <p:cNvPr id="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2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Pankreas na UZ nebývá vždy dobře přehledný (přehlednost limituje habitus, plyn v žaludku či </a:t>
            </a:r>
            <a:r>
              <a:rPr lang="cs-CZ" b="1" dirty="0" err="1" smtClean="0"/>
              <a:t>colon</a:t>
            </a:r>
            <a:r>
              <a:rPr lang="cs-CZ" b="1" dirty="0" smtClean="0"/>
              <a:t> </a:t>
            </a:r>
            <a:r>
              <a:rPr lang="cs-CZ" b="1" dirty="0" err="1" smtClean="0"/>
              <a:t>transverzum</a:t>
            </a:r>
            <a:r>
              <a:rPr lang="cs-CZ" b="1" dirty="0" smtClean="0"/>
              <a:t>).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Je-li podezření na tumor pankreatu, je indikováno CT s KL.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CT </a:t>
            </a:r>
            <a:r>
              <a:rPr lang="cs-CZ" b="1" dirty="0"/>
              <a:t>je vhodná metoda ke </a:t>
            </a:r>
            <a:r>
              <a:rPr lang="cs-CZ" b="1" dirty="0" err="1"/>
              <a:t>stagingu</a:t>
            </a:r>
            <a:r>
              <a:rPr lang="cs-CZ" b="1" dirty="0"/>
              <a:t> tumorů pankreatu.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Pro charakterizaci ložisek jater na CT je nutná </a:t>
            </a:r>
            <a:r>
              <a:rPr lang="cs-CZ" b="1" dirty="0" err="1"/>
              <a:t>intravenozní</a:t>
            </a:r>
            <a:r>
              <a:rPr lang="cs-CZ" b="1" dirty="0"/>
              <a:t> aplikace KL.</a:t>
            </a:r>
            <a:endParaRPr lang="cs-CZ" sz="1600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Muž, 56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Přichází na nízkoprahový urgentní příjem</a:t>
            </a:r>
          </a:p>
          <a:p>
            <a:pPr marL="0" indent="0">
              <a:buNone/>
            </a:pPr>
            <a:r>
              <a:rPr lang="cs-CZ" dirty="0" smtClean="0"/>
              <a:t>Před 5 týdny </a:t>
            </a:r>
            <a:r>
              <a:rPr lang="cs-CZ" dirty="0"/>
              <a:t>ho začalo po jídle bolet epigastrium, pak to přestalo. </a:t>
            </a:r>
            <a:r>
              <a:rPr lang="cs-CZ" dirty="0" smtClean="0"/>
              <a:t>Následně </a:t>
            </a:r>
            <a:r>
              <a:rPr lang="cs-CZ" dirty="0"/>
              <a:t>se 7.11. po jídle cestovala bolest po celém břiše. </a:t>
            </a:r>
            <a:r>
              <a:rPr lang="cs-CZ" dirty="0" smtClean="0"/>
              <a:t>Byl </a:t>
            </a:r>
            <a:r>
              <a:rPr lang="cs-CZ" dirty="0"/>
              <a:t>u </a:t>
            </a:r>
            <a:r>
              <a:rPr lang="cs-CZ" dirty="0" smtClean="0"/>
              <a:t>PL, ta </a:t>
            </a:r>
            <a:r>
              <a:rPr lang="cs-CZ" dirty="0"/>
              <a:t>mu napsala žádanku na vyšetření sem. </a:t>
            </a:r>
            <a:r>
              <a:rPr lang="cs-CZ" dirty="0" smtClean="0"/>
              <a:t>Dnes </a:t>
            </a:r>
            <a:r>
              <a:rPr lang="cs-CZ" dirty="0"/>
              <a:t>ho to složilo, v epigastriu </a:t>
            </a:r>
            <a:r>
              <a:rPr lang="cs-CZ" dirty="0" smtClean="0"/>
              <a:t>cítí </a:t>
            </a:r>
            <a:r>
              <a:rPr lang="cs-CZ" dirty="0"/>
              <a:t>tlakovou bolest, dále začala bolest v bedrech a bolest jdoucí od </a:t>
            </a:r>
            <a:r>
              <a:rPr lang="cs-CZ" dirty="0" smtClean="0"/>
              <a:t>levé jámy </a:t>
            </a:r>
            <a:r>
              <a:rPr lang="cs-CZ" dirty="0"/>
              <a:t>kyčelní po epigastrium.</a:t>
            </a:r>
          </a:p>
          <a:p>
            <a:pPr marL="0" indent="0">
              <a:buNone/>
            </a:pPr>
            <a:r>
              <a:rPr lang="cs-CZ" dirty="0" smtClean="0"/>
              <a:t>Objektivně: břicho </a:t>
            </a:r>
            <a:r>
              <a:rPr lang="cs-CZ" dirty="0"/>
              <a:t>v </a:t>
            </a:r>
            <a:r>
              <a:rPr lang="cs-CZ" dirty="0" err="1" smtClean="0"/>
              <a:t>niveau</a:t>
            </a:r>
            <a:r>
              <a:rPr lang="cs-CZ" dirty="0" smtClean="0"/>
              <a:t>, </a:t>
            </a:r>
            <a:r>
              <a:rPr lang="cs-CZ" dirty="0"/>
              <a:t>měkké, volně </a:t>
            </a:r>
            <a:r>
              <a:rPr lang="cs-CZ" dirty="0" err="1" smtClean="0"/>
              <a:t>prohmatné</a:t>
            </a:r>
            <a:r>
              <a:rPr lang="cs-CZ" dirty="0" smtClean="0"/>
              <a:t>, nebolestivé, </a:t>
            </a:r>
            <a:r>
              <a:rPr lang="cs-CZ" dirty="0" err="1"/>
              <a:t>hepar</a:t>
            </a:r>
            <a:r>
              <a:rPr lang="cs-CZ" dirty="0"/>
              <a:t> a </a:t>
            </a:r>
            <a:r>
              <a:rPr lang="cs-CZ" dirty="0" err="1" smtClean="0"/>
              <a:t>lien</a:t>
            </a:r>
            <a:r>
              <a:rPr lang="cs-CZ" dirty="0" smtClean="0"/>
              <a:t>  </a:t>
            </a:r>
            <a:r>
              <a:rPr lang="cs-CZ" dirty="0"/>
              <a:t>nehmatám, </a:t>
            </a:r>
            <a:r>
              <a:rPr lang="cs-CZ" dirty="0" err="1"/>
              <a:t>tapott</a:t>
            </a:r>
            <a:r>
              <a:rPr lang="cs-CZ" dirty="0"/>
              <a:t>. </a:t>
            </a:r>
            <a:r>
              <a:rPr lang="cs-CZ" dirty="0" err="1"/>
              <a:t>bilat</a:t>
            </a:r>
            <a:r>
              <a:rPr lang="cs-CZ" dirty="0"/>
              <a:t>. </a:t>
            </a:r>
            <a:r>
              <a:rPr lang="cs-CZ" dirty="0" err="1"/>
              <a:t>negat</a:t>
            </a:r>
            <a:r>
              <a:rPr lang="cs-CZ" dirty="0"/>
              <a:t>., peristaltika </a:t>
            </a:r>
            <a:r>
              <a:rPr lang="cs-CZ" dirty="0" smtClean="0"/>
              <a:t>+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Anamnéza: DM 1.typu, </a:t>
            </a:r>
            <a:r>
              <a:rPr lang="cs-CZ" dirty="0" err="1" smtClean="0"/>
              <a:t>stopkuřák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Indikován UZ a RTG břicha</a:t>
            </a:r>
          </a:p>
          <a:p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5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břicha - žádanka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Výsledky laboratoře nebyly v době UZ vyšetření k dispozici.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6173"/>
            <a:ext cx="7419975" cy="35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břicha -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2 </a:t>
            </a:r>
            <a:r>
              <a:rPr lang="cs-CZ" dirty="0" err="1"/>
              <a:t>hypo-izoechogenní</a:t>
            </a:r>
            <a:r>
              <a:rPr lang="cs-CZ" dirty="0"/>
              <a:t> ložiska jater </a:t>
            </a:r>
            <a:r>
              <a:rPr lang="cs-CZ" dirty="0" smtClean="0"/>
              <a:t>(viz obr.)- </a:t>
            </a:r>
            <a:r>
              <a:rPr lang="cs-CZ" dirty="0"/>
              <a:t>vzhledem k anamnéze hubnutí </a:t>
            </a:r>
            <a:r>
              <a:rPr lang="cs-CZ" dirty="0" smtClean="0"/>
              <a:t>možné </a:t>
            </a:r>
            <a:r>
              <a:rPr lang="cs-CZ" dirty="0"/>
              <a:t>metastázy, </a:t>
            </a:r>
            <a:r>
              <a:rPr lang="cs-CZ" dirty="0" smtClean="0"/>
              <a:t>ložiska však mohou být </a:t>
            </a:r>
            <a:r>
              <a:rPr lang="cs-CZ" dirty="0"/>
              <a:t>i benigní, </a:t>
            </a:r>
            <a:r>
              <a:rPr lang="cs-CZ" dirty="0" smtClean="0"/>
              <a:t>v akutním </a:t>
            </a:r>
            <a:r>
              <a:rPr lang="cs-CZ" dirty="0"/>
              <a:t>režimu </a:t>
            </a:r>
            <a:r>
              <a:rPr lang="cs-CZ" dirty="0" smtClean="0"/>
              <a:t>nepodáno </a:t>
            </a:r>
            <a:r>
              <a:rPr lang="cs-CZ" dirty="0" err="1" smtClean="0"/>
              <a:t>Sonovue</a:t>
            </a:r>
            <a:r>
              <a:rPr lang="cs-CZ" dirty="0"/>
              <a:t>, </a:t>
            </a:r>
            <a:r>
              <a:rPr lang="cs-CZ" dirty="0" smtClean="0"/>
              <a:t>proto se k etiologii nelze </a:t>
            </a:r>
            <a:r>
              <a:rPr lang="cs-CZ" dirty="0"/>
              <a:t>blíže vyjádřit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Pankreas nepřehledný pro artefakty plynu z GIT.</a:t>
            </a:r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69" y="3785038"/>
            <a:ext cx="4542123" cy="30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0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 břicha -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Bez známek </a:t>
            </a:r>
            <a:r>
              <a:rPr lang="cs-CZ" dirty="0" err="1" smtClean="0"/>
              <a:t>pneumoperitonea</a:t>
            </a:r>
            <a:r>
              <a:rPr lang="cs-CZ" dirty="0" smtClean="0"/>
              <a:t> či </a:t>
            </a:r>
            <a:r>
              <a:rPr lang="cs-CZ" dirty="0" err="1" smtClean="0"/>
              <a:t>ileozního</a:t>
            </a:r>
            <a:r>
              <a:rPr lang="cs-CZ" dirty="0" smtClean="0"/>
              <a:t> stavu.</a:t>
            </a:r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63" y="2540969"/>
            <a:ext cx="4070775" cy="40387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199" y="2540969"/>
            <a:ext cx="4244393" cy="403876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50071" y="6511255"/>
            <a:ext cx="407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VSTOJE – bez </a:t>
            </a:r>
            <a:r>
              <a:rPr lang="cs-CZ" dirty="0" err="1" smtClean="0"/>
              <a:t>pneumoperitonea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66337" y="6511853"/>
            <a:ext cx="457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VLEŽE – bez dilatace střevních kliček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8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Bi-celk</a:t>
            </a:r>
            <a:r>
              <a:rPr lang="cs-CZ" dirty="0"/>
              <a:t>. 5.7 </a:t>
            </a:r>
            <a:r>
              <a:rPr lang="cs-CZ" dirty="0" err="1"/>
              <a:t>umol</a:t>
            </a:r>
            <a:r>
              <a:rPr lang="cs-CZ" dirty="0"/>
              <a:t>/l, ALT 0.36 </a:t>
            </a:r>
            <a:r>
              <a:rPr lang="cs-CZ" dirty="0" err="1"/>
              <a:t>ukat</a:t>
            </a:r>
            <a:r>
              <a:rPr lang="cs-CZ" dirty="0"/>
              <a:t>/l, AST 0.31 </a:t>
            </a:r>
            <a:r>
              <a:rPr lang="cs-CZ" dirty="0" err="1"/>
              <a:t>ukat</a:t>
            </a:r>
            <a:r>
              <a:rPr lang="cs-CZ" dirty="0"/>
              <a:t>/l, GGT 0.76 </a:t>
            </a:r>
            <a:r>
              <a:rPr lang="cs-CZ" dirty="0" err="1"/>
              <a:t>ukat</a:t>
            </a:r>
            <a:r>
              <a:rPr lang="cs-CZ" dirty="0"/>
              <a:t>/l, ALP 1.21 </a:t>
            </a:r>
            <a:r>
              <a:rPr lang="cs-CZ" dirty="0" err="1"/>
              <a:t>ukat</a:t>
            </a:r>
            <a:r>
              <a:rPr lang="cs-CZ" dirty="0"/>
              <a:t>/l, AMS 0.63 </a:t>
            </a:r>
            <a:r>
              <a:rPr lang="cs-CZ" dirty="0" err="1"/>
              <a:t>ukat</a:t>
            </a:r>
            <a:r>
              <a:rPr lang="cs-CZ" dirty="0"/>
              <a:t>/l,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Glukóza </a:t>
            </a:r>
            <a:r>
              <a:rPr lang="cs-CZ" dirty="0"/>
              <a:t>13.3 </a:t>
            </a:r>
            <a:r>
              <a:rPr lang="cs-CZ" dirty="0" err="1"/>
              <a:t>mmol</a:t>
            </a:r>
            <a:r>
              <a:rPr lang="cs-CZ" dirty="0"/>
              <a:t>/l, CRP menší než 1.0,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Urea </a:t>
            </a:r>
            <a:r>
              <a:rPr lang="cs-CZ" dirty="0"/>
              <a:t>3.3 </a:t>
            </a:r>
            <a:r>
              <a:rPr lang="cs-CZ" dirty="0" err="1"/>
              <a:t>mmol</a:t>
            </a:r>
            <a:r>
              <a:rPr lang="cs-CZ" dirty="0"/>
              <a:t>/l, </a:t>
            </a:r>
            <a:r>
              <a:rPr lang="cs-CZ" dirty="0" err="1"/>
              <a:t>Kreat</a:t>
            </a:r>
            <a:r>
              <a:rPr lang="cs-CZ" dirty="0"/>
              <a:t>. 70 </a:t>
            </a:r>
            <a:r>
              <a:rPr lang="cs-CZ" dirty="0" err="1" smtClean="0"/>
              <a:t>umol</a:t>
            </a:r>
            <a:r>
              <a:rPr lang="cs-CZ" dirty="0" smtClean="0"/>
              <a:t>/l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RTG + UZ břicha + laboratoř neukazují na náhlou příhodu břišní. </a:t>
            </a:r>
            <a:endParaRPr lang="cs-CZ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5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Došetření váhového </a:t>
            </a:r>
            <a:r>
              <a:rPr lang="cs-CZ" dirty="0"/>
              <a:t>úbytku a ložisek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odběr </a:t>
            </a:r>
            <a:r>
              <a:rPr lang="cs-CZ" dirty="0" err="1" smtClean="0"/>
              <a:t>onkomarkerů</a:t>
            </a:r>
            <a:r>
              <a:rPr lang="cs-CZ" dirty="0" smtClean="0"/>
              <a:t> (elevace CA19-9 </a:t>
            </a:r>
            <a:r>
              <a:rPr lang="cs-CZ" dirty="0"/>
              <a:t>4238 </a:t>
            </a:r>
            <a:r>
              <a:rPr lang="cs-CZ" dirty="0" err="1" smtClean="0"/>
              <a:t>kU</a:t>
            </a:r>
            <a:r>
              <a:rPr lang="cs-CZ" dirty="0" smtClean="0"/>
              <a:t>/l – podezření na tumor </a:t>
            </a:r>
            <a:r>
              <a:rPr lang="cs-CZ" dirty="0" err="1" smtClean="0"/>
              <a:t>pankreatobiliárního</a:t>
            </a:r>
            <a:r>
              <a:rPr lang="cs-CZ" dirty="0" smtClean="0"/>
              <a:t> </a:t>
            </a:r>
            <a:r>
              <a:rPr lang="cs-CZ" dirty="0" err="1" smtClean="0"/>
              <a:t>origa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Během 10 dnů zhoršení </a:t>
            </a:r>
            <a:r>
              <a:rPr lang="cs-CZ" dirty="0"/>
              <a:t>laboratorních </a:t>
            </a:r>
            <a:r>
              <a:rPr lang="cs-CZ" dirty="0" smtClean="0"/>
              <a:t>parametrů: </a:t>
            </a:r>
            <a:r>
              <a:rPr lang="cs-CZ" dirty="0" err="1"/>
              <a:t>Bi-celk</a:t>
            </a:r>
            <a:r>
              <a:rPr lang="cs-CZ" dirty="0"/>
              <a:t>. </a:t>
            </a:r>
            <a:r>
              <a:rPr lang="cs-CZ" dirty="0" smtClean="0"/>
              <a:t>94.1 </a:t>
            </a:r>
            <a:r>
              <a:rPr lang="cs-CZ" dirty="0" err="1"/>
              <a:t>umol</a:t>
            </a:r>
            <a:r>
              <a:rPr lang="cs-CZ" dirty="0"/>
              <a:t>/l, ALT </a:t>
            </a:r>
            <a:r>
              <a:rPr lang="cs-CZ" dirty="0" smtClean="0"/>
              <a:t>11.33 </a:t>
            </a:r>
            <a:r>
              <a:rPr lang="cs-CZ" dirty="0" err="1"/>
              <a:t>ukat</a:t>
            </a:r>
            <a:r>
              <a:rPr lang="cs-CZ" dirty="0"/>
              <a:t>/l, AST </a:t>
            </a:r>
            <a:r>
              <a:rPr lang="cs-CZ" dirty="0" smtClean="0"/>
              <a:t>8.59 </a:t>
            </a:r>
            <a:r>
              <a:rPr lang="cs-CZ" dirty="0" err="1"/>
              <a:t>ukat</a:t>
            </a:r>
            <a:r>
              <a:rPr lang="cs-CZ" dirty="0"/>
              <a:t>/l, GGT </a:t>
            </a:r>
            <a:r>
              <a:rPr lang="cs-CZ" dirty="0" smtClean="0"/>
              <a:t>27.25 </a:t>
            </a:r>
            <a:r>
              <a:rPr lang="cs-CZ" dirty="0" err="1"/>
              <a:t>ukat</a:t>
            </a:r>
            <a:r>
              <a:rPr lang="cs-CZ" dirty="0"/>
              <a:t>/l, ALP </a:t>
            </a:r>
            <a:r>
              <a:rPr lang="cs-CZ" dirty="0" smtClean="0"/>
              <a:t>8.26 </a:t>
            </a:r>
            <a:r>
              <a:rPr lang="cs-CZ" dirty="0" err="1" smtClean="0"/>
              <a:t>ukat</a:t>
            </a:r>
            <a:r>
              <a:rPr lang="cs-CZ" dirty="0" smtClean="0"/>
              <a:t>/l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Indikováno CT břicha se zaměřením na pankreas a jaterní ložiska.</a:t>
            </a:r>
            <a:endParaRPr lang="cs-CZ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2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břicha -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300" dirty="0" err="1" smtClean="0"/>
              <a:t>Tumorozní</a:t>
            </a:r>
            <a:r>
              <a:rPr lang="cs-CZ" sz="1300" dirty="0" smtClean="0"/>
              <a:t> </a:t>
            </a:r>
            <a:r>
              <a:rPr lang="cs-CZ" sz="1300" dirty="0"/>
              <a:t>infiltrace hlavy slinivky a přilehlého duodena, infiltrát je i v těsném kontaktu s přední stěnou </a:t>
            </a:r>
            <a:r>
              <a:rPr lang="cs-CZ" sz="1300" dirty="0" smtClean="0"/>
              <a:t>dolní duté žíly. </a:t>
            </a:r>
            <a:r>
              <a:rPr lang="cs-CZ" sz="1300" dirty="0" smtClean="0"/>
              <a:t>Lymfadenopatie </a:t>
            </a:r>
            <a:r>
              <a:rPr lang="cs-CZ" sz="1300" dirty="0"/>
              <a:t>v okolí.</a:t>
            </a:r>
          </a:p>
          <a:p>
            <a:pPr marL="0" indent="0">
              <a:buNone/>
            </a:pPr>
            <a:r>
              <a:rPr lang="cs-CZ" sz="1300" dirty="0"/>
              <a:t>Dvě ložiska jater charakteru hemangiomů</a:t>
            </a:r>
            <a:r>
              <a:rPr lang="cs-CZ" sz="1300" dirty="0" smtClean="0"/>
              <a:t>.</a:t>
            </a:r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9900" y="5180809"/>
            <a:ext cx="2260600" cy="85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smtClean="0"/>
              <a:t>CT břicha v arteriální fázi – ložisko s granulárním sycením na periferii – typický obraz hemangiomu.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752856" y="6015229"/>
            <a:ext cx="10542151" cy="8427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/>
              <a:t>CT </a:t>
            </a:r>
            <a:r>
              <a:rPr lang="cs-CZ" sz="2400" b="1" dirty="0" smtClean="0"/>
              <a:t>s KL je </a:t>
            </a:r>
            <a:r>
              <a:rPr lang="cs-CZ" sz="2400" b="1" dirty="0" smtClean="0"/>
              <a:t>vhodná metoda ke </a:t>
            </a:r>
            <a:r>
              <a:rPr lang="cs-CZ" sz="2400" b="1" dirty="0" err="1" smtClean="0"/>
              <a:t>stagingu</a:t>
            </a:r>
            <a:r>
              <a:rPr lang="cs-CZ" sz="2400" b="1" dirty="0" smtClean="0"/>
              <a:t> tumorů pankreatu</a:t>
            </a:r>
            <a:r>
              <a:rPr lang="cs-CZ" sz="2400" b="1" dirty="0" smtClean="0"/>
              <a:t>.</a:t>
            </a:r>
          </a:p>
          <a:p>
            <a:pPr marL="0" indent="0" algn="ctr">
              <a:buNone/>
            </a:pPr>
            <a:r>
              <a:rPr lang="cs-CZ" sz="2400" b="1" dirty="0" smtClean="0"/>
              <a:t>Pro </a:t>
            </a:r>
            <a:r>
              <a:rPr lang="cs-CZ" sz="2400" b="1" dirty="0" smtClean="0"/>
              <a:t>charakterizaci ložisek jater na CT je nutná </a:t>
            </a:r>
            <a:r>
              <a:rPr lang="cs-CZ" sz="2400" b="1" dirty="0" err="1" smtClean="0"/>
              <a:t>intravenozní</a:t>
            </a:r>
            <a:r>
              <a:rPr lang="cs-CZ" sz="2400" b="1" dirty="0" smtClean="0"/>
              <a:t> aplikace KL.</a:t>
            </a:r>
            <a:endParaRPr lang="cs-CZ" sz="1300" b="1" dirty="0" smtClean="0"/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2553378"/>
            <a:ext cx="2260600" cy="26274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699" y="2553378"/>
            <a:ext cx="2438401" cy="2629361"/>
          </a:xfrm>
          <a:prstGeom prst="rect">
            <a:avLst/>
          </a:prstGeom>
        </p:spPr>
      </p:pic>
      <p:sp>
        <p:nvSpPr>
          <p:cNvPr id="14" name="Zástupný symbol pro obsah 2"/>
          <p:cNvSpPr txBox="1">
            <a:spLocks/>
          </p:cNvSpPr>
          <p:nvPr/>
        </p:nvSpPr>
        <p:spPr>
          <a:xfrm>
            <a:off x="9283699" y="5180810"/>
            <a:ext cx="2260600" cy="852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smtClean="0"/>
              <a:t>CT břicha v </a:t>
            </a:r>
            <a:r>
              <a:rPr lang="cs-CZ" sz="1300" dirty="0" err="1" smtClean="0"/>
              <a:t>portovenozní</a:t>
            </a:r>
            <a:r>
              <a:rPr lang="cs-CZ" sz="1300" dirty="0" smtClean="0"/>
              <a:t> fázi – prostorný žlučník u tumoru hlavy pankreatu. Šíře normálního žlučníku obvykle nepřesahuje 4 cm (zde 4,5 cm).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699" y="2553378"/>
            <a:ext cx="3733801" cy="2615631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06698" y="5165008"/>
            <a:ext cx="6416842" cy="8682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smtClean="0"/>
              <a:t>CT břicha v arteriální (vpravo) a </a:t>
            </a:r>
            <a:r>
              <a:rPr lang="cs-CZ" sz="1300" dirty="0" err="1" smtClean="0"/>
              <a:t>portovenozní</a:t>
            </a:r>
            <a:r>
              <a:rPr lang="cs-CZ" sz="1300" dirty="0" smtClean="0"/>
              <a:t> fázi (vlevo) – </a:t>
            </a:r>
            <a:r>
              <a:rPr lang="cs-CZ" sz="1300" dirty="0" err="1" smtClean="0"/>
              <a:t>hypodenzní</a:t>
            </a:r>
            <a:r>
              <a:rPr lang="cs-CZ" sz="1300" dirty="0" smtClean="0"/>
              <a:t> </a:t>
            </a:r>
            <a:r>
              <a:rPr lang="cs-CZ" sz="1300" dirty="0" err="1" smtClean="0"/>
              <a:t>tumorozní</a:t>
            </a:r>
            <a:r>
              <a:rPr lang="cs-CZ" sz="1300" dirty="0" smtClean="0"/>
              <a:t> ložisko hlavy pankreatu </a:t>
            </a:r>
            <a:r>
              <a:rPr lang="cs-CZ" sz="1300" dirty="0" err="1" smtClean="0"/>
              <a:t>vyklenující</a:t>
            </a:r>
            <a:r>
              <a:rPr lang="cs-CZ" sz="1300" dirty="0" smtClean="0"/>
              <a:t> se do lumen duodena (v duodenu pozitivní </a:t>
            </a:r>
            <a:r>
              <a:rPr lang="cs-CZ" sz="1300" dirty="0" err="1" smtClean="0"/>
              <a:t>peroperálně</a:t>
            </a:r>
            <a:r>
              <a:rPr lang="cs-CZ" sz="1300" dirty="0" smtClean="0"/>
              <a:t> podaný kontrast). V. </a:t>
            </a:r>
            <a:r>
              <a:rPr lang="cs-CZ" sz="1300" dirty="0" err="1" smtClean="0"/>
              <a:t>portae</a:t>
            </a:r>
            <a:r>
              <a:rPr lang="cs-CZ" sz="1300" dirty="0" smtClean="0"/>
              <a:t> (hvězda) a </a:t>
            </a:r>
            <a:r>
              <a:rPr lang="cs-CZ" sz="1300" dirty="0" err="1" smtClean="0"/>
              <a:t>a.mesenterica</a:t>
            </a:r>
            <a:r>
              <a:rPr lang="cs-CZ" sz="1300" dirty="0" smtClean="0"/>
              <a:t> superior (kolečko) bez známek infiltrace.  Hraniční šíře </a:t>
            </a:r>
            <a:r>
              <a:rPr lang="cs-CZ" sz="1300" dirty="0" err="1" smtClean="0"/>
              <a:t>ductus</a:t>
            </a:r>
            <a:r>
              <a:rPr lang="cs-CZ" sz="1300" dirty="0" smtClean="0"/>
              <a:t> </a:t>
            </a:r>
            <a:r>
              <a:rPr lang="cs-CZ" sz="1300" dirty="0" err="1" smtClean="0"/>
              <a:t>hepatocholedochus</a:t>
            </a:r>
            <a:r>
              <a:rPr lang="cs-CZ" sz="1300" dirty="0" smtClean="0"/>
              <a:t> (šíře 7 mm, normálně do 7 mm). Lymfadenopatie v okolí (</a:t>
            </a:r>
            <a:r>
              <a:rPr lang="cs-CZ" sz="1300" dirty="0" smtClean="0"/>
              <a:t>trojúhelník). </a:t>
            </a:r>
            <a:r>
              <a:rPr lang="cs-CZ" sz="1300" dirty="0" err="1" smtClean="0"/>
              <a:t>Parapelvické</a:t>
            </a:r>
            <a:r>
              <a:rPr lang="cs-CZ" sz="1300" dirty="0" smtClean="0"/>
              <a:t> cysty ledvin bilaterálně.</a:t>
            </a:r>
          </a:p>
        </p:txBody>
      </p:sp>
      <p:sp>
        <p:nvSpPr>
          <p:cNvPr id="17" name="Pěticípá hvězda 16"/>
          <p:cNvSpPr/>
          <p:nvPr/>
        </p:nvSpPr>
        <p:spPr>
          <a:xfrm>
            <a:off x="4528821" y="3403599"/>
            <a:ext cx="76200" cy="889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 flipH="1">
            <a:off x="4743451" y="3469640"/>
            <a:ext cx="45719" cy="60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7"/>
          <a:srcRect l="6377" r="28311"/>
          <a:stretch/>
        </p:blipFill>
        <p:spPr>
          <a:xfrm>
            <a:off x="6600656" y="2553378"/>
            <a:ext cx="2622884" cy="2611630"/>
          </a:xfrm>
          <a:prstGeom prst="rect">
            <a:avLst/>
          </a:prstGeom>
        </p:spPr>
      </p:pic>
      <p:sp>
        <p:nvSpPr>
          <p:cNvPr id="21" name="Rovnoramenný trojúhelník 20"/>
          <p:cNvSpPr/>
          <p:nvPr/>
        </p:nvSpPr>
        <p:spPr>
          <a:xfrm>
            <a:off x="8434316" y="4264926"/>
            <a:ext cx="45719" cy="477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ěticípá hvězda 17"/>
          <p:cNvSpPr/>
          <p:nvPr/>
        </p:nvSpPr>
        <p:spPr>
          <a:xfrm>
            <a:off x="7912099" y="3711331"/>
            <a:ext cx="139702" cy="12406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8480035" y="43869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ovnoramenný trojúhelník 23"/>
          <p:cNvSpPr/>
          <p:nvPr/>
        </p:nvSpPr>
        <p:spPr>
          <a:xfrm>
            <a:off x="11178842" y="3944224"/>
            <a:ext cx="45719" cy="477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4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Předvedení na mezioborové onkologickou indikační komisi (OIK).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Vzhledem k absenci jaterních metastáz a nepřítomnosti známek infiltrace portální žíly a horní </a:t>
            </a:r>
            <a:r>
              <a:rPr lang="cs-CZ" dirty="0" err="1" smtClean="0"/>
              <a:t>mezenterické</a:t>
            </a:r>
            <a:r>
              <a:rPr lang="cs-CZ" dirty="0" smtClean="0"/>
              <a:t> tepny OIK doporučuje operační revizi.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Peroperačně</a:t>
            </a:r>
            <a:r>
              <a:rPr lang="cs-CZ" dirty="0" smtClean="0"/>
              <a:t> nález shledán jako inoperabilní, odebrán vzorek tumoru na histologii (nízko diferencovaný adenokarcinom) a provedena spojková operaci (vytvoření </a:t>
            </a:r>
            <a:r>
              <a:rPr lang="cs-CZ" dirty="0" err="1" smtClean="0"/>
              <a:t>Roux</a:t>
            </a:r>
            <a:r>
              <a:rPr lang="cs-CZ" dirty="0" smtClean="0"/>
              <a:t> kličky s našití </a:t>
            </a:r>
            <a:r>
              <a:rPr lang="cs-CZ" dirty="0" err="1" smtClean="0"/>
              <a:t>choldochojejunoanastomozy</a:t>
            </a:r>
            <a:r>
              <a:rPr lang="cs-CZ" dirty="0" smtClean="0"/>
              <a:t>, dále </a:t>
            </a:r>
            <a:r>
              <a:rPr lang="cs-CZ" dirty="0" err="1" smtClean="0"/>
              <a:t>gastroenteroanastomoza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enteroenteroanastomoza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Pacient dále indikován k systémové chemoterapii.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08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617</Words>
  <Application>Microsoft Office PowerPoint</Application>
  <PresentationFormat>Širokoúhlá obrazovka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Kazuistika tumor pankreatu</vt:lpstr>
      <vt:lpstr>Muž, 56 let</vt:lpstr>
      <vt:lpstr>UZ břicha - žádanka</vt:lpstr>
      <vt:lpstr>UZ břicha - závěr</vt:lpstr>
      <vt:lpstr>RTG břicha - závěr</vt:lpstr>
      <vt:lpstr>Laboratoř</vt:lpstr>
      <vt:lpstr>Došetření váhového úbytku a ložisek jater</vt:lpstr>
      <vt:lpstr>CT břicha - závěr</vt:lpstr>
      <vt:lpstr>Další postup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žlučník</dc:title>
  <dc:creator>Rohan Tomáš</dc:creator>
  <cp:lastModifiedBy>Rohan Tomáš</cp:lastModifiedBy>
  <cp:revision>32</cp:revision>
  <dcterms:created xsi:type="dcterms:W3CDTF">2020-05-05T07:41:23Z</dcterms:created>
  <dcterms:modified xsi:type="dcterms:W3CDTF">2020-05-05T12:42:29Z</dcterms:modified>
</cp:coreProperties>
</file>