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9" r:id="rId3"/>
    <p:sldId id="278" r:id="rId4"/>
    <p:sldId id="289" r:id="rId5"/>
    <p:sldId id="276" r:id="rId6"/>
    <p:sldId id="277" r:id="rId7"/>
    <p:sldId id="290" r:id="rId8"/>
    <p:sldId id="275" r:id="rId9"/>
    <p:sldId id="291" r:id="rId10"/>
    <p:sldId id="292" r:id="rId11"/>
    <p:sldId id="288" r:id="rId12"/>
    <p:sldId id="293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33CC"/>
    <a:srgbClr val="FF0000"/>
    <a:srgbClr val="AFB7FF"/>
    <a:srgbClr val="CDF7FF"/>
    <a:srgbClr val="0000DC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9712" autoAdjust="0"/>
  </p:normalViewPr>
  <p:slideViewPr>
    <p:cSldViewPr snapToGrid="0">
      <p:cViewPr>
        <p:scale>
          <a:sx n="90" d="100"/>
          <a:sy n="90" d="100"/>
        </p:scale>
        <p:origin x="-34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6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90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xmlns="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xmlns="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Upravte styly předlohy textu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Fyziologický ústav, Lékařská </a:t>
            </a:r>
            <a:r>
              <a:rPr lang="cs-CZ" dirty="0"/>
              <a:t>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XXI. </a:t>
            </a:r>
            <a:r>
              <a:rPr lang="cs-CZ" dirty="0" smtClean="0"/>
              <a:t>Stanovení citlivosti dechového centra na hypoxii a hyperkapnii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Praktické cvičení z </a:t>
            </a:r>
            <a:r>
              <a:rPr lang="cs-CZ" dirty="0" smtClean="0"/>
              <a:t>fyziologie (podzimní </a:t>
            </a:r>
            <a:r>
              <a:rPr lang="cs-CZ" dirty="0"/>
              <a:t>semestr: </a:t>
            </a:r>
            <a:r>
              <a:rPr lang="cs-CZ" dirty="0" smtClean="0"/>
              <a:t>10. </a:t>
            </a:r>
            <a:r>
              <a:rPr lang="cs-CZ" dirty="0"/>
              <a:t>– </a:t>
            </a:r>
            <a:r>
              <a:rPr lang="cs-CZ" dirty="0" smtClean="0"/>
              <a:t>12. </a:t>
            </a:r>
            <a:r>
              <a:rPr lang="cs-CZ" dirty="0"/>
              <a:t>týden)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Pulzní </a:t>
            </a:r>
            <a:r>
              <a:rPr lang="cs-CZ" dirty="0" err="1" smtClean="0"/>
              <a:t>oxymetrie</a:t>
            </a:r>
            <a:endParaRPr lang="cs-CZ" dirty="0"/>
          </a:p>
        </p:txBody>
      </p:sp>
      <p:pic>
        <p:nvPicPr>
          <p:cNvPr id="2051" name="Picture 3" descr="C:\Users\Johanka\Desktop\výuka\prezentace k praktikám ppt\Nové verze praktik podzim 2018\hypoxie, hyperkapnie\staré prezentace\FingertipPulseOximeter300C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948" y="440697"/>
            <a:ext cx="1701689" cy="135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Skupina 10"/>
          <p:cNvGrpSpPr/>
          <p:nvPr/>
        </p:nvGrpSpPr>
        <p:grpSpPr>
          <a:xfrm>
            <a:off x="7721460" y="3723054"/>
            <a:ext cx="2947454" cy="2996717"/>
            <a:chOff x="310118" y="3030692"/>
            <a:chExt cx="2947454" cy="2996717"/>
          </a:xfrm>
        </p:grpSpPr>
        <p:sp>
          <p:nvSpPr>
            <p:cNvPr id="6" name="Volný tvar 5"/>
            <p:cNvSpPr/>
            <p:nvPr/>
          </p:nvSpPr>
          <p:spPr>
            <a:xfrm>
              <a:off x="801389" y="3256735"/>
              <a:ext cx="2260899" cy="417601"/>
            </a:xfrm>
            <a:custGeom>
              <a:avLst/>
              <a:gdLst>
                <a:gd name="connsiteX0" fmla="*/ 29767 w 2301480"/>
                <a:gd name="connsiteY0" fmla="*/ 403086 h 425526"/>
                <a:gd name="connsiteX1" fmla="*/ 39292 w 2301480"/>
                <a:gd name="connsiteY1" fmla="*/ 45898 h 425526"/>
                <a:gd name="connsiteX2" fmla="*/ 39292 w 2301480"/>
                <a:gd name="connsiteY2" fmla="*/ 50661 h 425526"/>
                <a:gd name="connsiteX3" fmla="*/ 120255 w 2301480"/>
                <a:gd name="connsiteY3" fmla="*/ 83998 h 425526"/>
                <a:gd name="connsiteX4" fmla="*/ 148830 w 2301480"/>
                <a:gd name="connsiteY4" fmla="*/ 193536 h 425526"/>
                <a:gd name="connsiteX5" fmla="*/ 153592 w 2301480"/>
                <a:gd name="connsiteY5" fmla="*/ 255448 h 425526"/>
                <a:gd name="connsiteX6" fmla="*/ 225030 w 2301480"/>
                <a:gd name="connsiteY6" fmla="*/ 264973 h 425526"/>
                <a:gd name="connsiteX7" fmla="*/ 291705 w 2301480"/>
                <a:gd name="connsiteY7" fmla="*/ 345936 h 425526"/>
                <a:gd name="connsiteX8" fmla="*/ 348855 w 2301480"/>
                <a:gd name="connsiteY8" fmla="*/ 379273 h 425526"/>
                <a:gd name="connsiteX9" fmla="*/ 434580 w 2301480"/>
                <a:gd name="connsiteY9" fmla="*/ 250686 h 425526"/>
                <a:gd name="connsiteX10" fmla="*/ 501255 w 2301480"/>
                <a:gd name="connsiteY10" fmla="*/ 74473 h 425526"/>
                <a:gd name="connsiteX11" fmla="*/ 567930 w 2301480"/>
                <a:gd name="connsiteY11" fmla="*/ 36373 h 425526"/>
                <a:gd name="connsiteX12" fmla="*/ 596505 w 2301480"/>
                <a:gd name="connsiteY12" fmla="*/ 145911 h 425526"/>
                <a:gd name="connsiteX13" fmla="*/ 677467 w 2301480"/>
                <a:gd name="connsiteY13" fmla="*/ 245923 h 425526"/>
                <a:gd name="connsiteX14" fmla="*/ 772717 w 2301480"/>
                <a:gd name="connsiteY14" fmla="*/ 288786 h 425526"/>
                <a:gd name="connsiteX15" fmla="*/ 915592 w 2301480"/>
                <a:gd name="connsiteY15" fmla="*/ 388798 h 425526"/>
                <a:gd name="connsiteX16" fmla="*/ 1010842 w 2301480"/>
                <a:gd name="connsiteY16" fmla="*/ 322123 h 425526"/>
                <a:gd name="connsiteX17" fmla="*/ 1129905 w 2301480"/>
                <a:gd name="connsiteY17" fmla="*/ 3036 h 425526"/>
                <a:gd name="connsiteX18" fmla="*/ 1253730 w 2301480"/>
                <a:gd name="connsiteY18" fmla="*/ 160198 h 425526"/>
                <a:gd name="connsiteX19" fmla="*/ 1301355 w 2301480"/>
                <a:gd name="connsiteY19" fmla="*/ 141148 h 425526"/>
                <a:gd name="connsiteX20" fmla="*/ 1420417 w 2301480"/>
                <a:gd name="connsiteY20" fmla="*/ 250686 h 425526"/>
                <a:gd name="connsiteX21" fmla="*/ 1553767 w 2301480"/>
                <a:gd name="connsiteY21" fmla="*/ 374511 h 425526"/>
                <a:gd name="connsiteX22" fmla="*/ 1682355 w 2301480"/>
                <a:gd name="connsiteY22" fmla="*/ 198298 h 425526"/>
                <a:gd name="connsiteX23" fmla="*/ 1768080 w 2301480"/>
                <a:gd name="connsiteY23" fmla="*/ 26848 h 425526"/>
                <a:gd name="connsiteX24" fmla="*/ 1849042 w 2301480"/>
                <a:gd name="connsiteY24" fmla="*/ 226873 h 425526"/>
                <a:gd name="connsiteX25" fmla="*/ 1944292 w 2301480"/>
                <a:gd name="connsiteY25" fmla="*/ 169723 h 425526"/>
                <a:gd name="connsiteX26" fmla="*/ 2053830 w 2301480"/>
                <a:gd name="connsiteY26" fmla="*/ 307836 h 425526"/>
                <a:gd name="connsiteX27" fmla="*/ 2258617 w 2301480"/>
                <a:gd name="connsiteY27" fmla="*/ 398323 h 425526"/>
                <a:gd name="connsiteX28" fmla="*/ 2301480 w 2301480"/>
                <a:gd name="connsiteY28" fmla="*/ 403086 h 425526"/>
                <a:gd name="connsiteX29" fmla="*/ 1220392 w 2301480"/>
                <a:gd name="connsiteY29" fmla="*/ 393561 h 425526"/>
                <a:gd name="connsiteX30" fmla="*/ 467917 w 2301480"/>
                <a:gd name="connsiteY30" fmla="*/ 388798 h 425526"/>
                <a:gd name="connsiteX31" fmla="*/ 29767 w 2301480"/>
                <a:gd name="connsiteY31" fmla="*/ 403086 h 425526"/>
                <a:gd name="connsiteX0" fmla="*/ 31579 w 2303292"/>
                <a:gd name="connsiteY0" fmla="*/ 403086 h 425526"/>
                <a:gd name="connsiteX1" fmla="*/ 41104 w 2303292"/>
                <a:gd name="connsiteY1" fmla="*/ 45898 h 425526"/>
                <a:gd name="connsiteX2" fmla="*/ 93491 w 2303292"/>
                <a:gd name="connsiteY2" fmla="*/ 48280 h 425526"/>
                <a:gd name="connsiteX3" fmla="*/ 122067 w 2303292"/>
                <a:gd name="connsiteY3" fmla="*/ 83998 h 425526"/>
                <a:gd name="connsiteX4" fmla="*/ 150642 w 2303292"/>
                <a:gd name="connsiteY4" fmla="*/ 193536 h 425526"/>
                <a:gd name="connsiteX5" fmla="*/ 155404 w 2303292"/>
                <a:gd name="connsiteY5" fmla="*/ 255448 h 425526"/>
                <a:gd name="connsiteX6" fmla="*/ 226842 w 2303292"/>
                <a:gd name="connsiteY6" fmla="*/ 264973 h 425526"/>
                <a:gd name="connsiteX7" fmla="*/ 293517 w 2303292"/>
                <a:gd name="connsiteY7" fmla="*/ 345936 h 425526"/>
                <a:gd name="connsiteX8" fmla="*/ 350667 w 2303292"/>
                <a:gd name="connsiteY8" fmla="*/ 379273 h 425526"/>
                <a:gd name="connsiteX9" fmla="*/ 436392 w 2303292"/>
                <a:gd name="connsiteY9" fmla="*/ 250686 h 425526"/>
                <a:gd name="connsiteX10" fmla="*/ 503067 w 2303292"/>
                <a:gd name="connsiteY10" fmla="*/ 74473 h 425526"/>
                <a:gd name="connsiteX11" fmla="*/ 569742 w 2303292"/>
                <a:gd name="connsiteY11" fmla="*/ 36373 h 425526"/>
                <a:gd name="connsiteX12" fmla="*/ 598317 w 2303292"/>
                <a:gd name="connsiteY12" fmla="*/ 145911 h 425526"/>
                <a:gd name="connsiteX13" fmla="*/ 679279 w 2303292"/>
                <a:gd name="connsiteY13" fmla="*/ 245923 h 425526"/>
                <a:gd name="connsiteX14" fmla="*/ 774529 w 2303292"/>
                <a:gd name="connsiteY14" fmla="*/ 288786 h 425526"/>
                <a:gd name="connsiteX15" fmla="*/ 917404 w 2303292"/>
                <a:gd name="connsiteY15" fmla="*/ 388798 h 425526"/>
                <a:gd name="connsiteX16" fmla="*/ 1012654 w 2303292"/>
                <a:gd name="connsiteY16" fmla="*/ 322123 h 425526"/>
                <a:gd name="connsiteX17" fmla="*/ 1131717 w 2303292"/>
                <a:gd name="connsiteY17" fmla="*/ 3036 h 425526"/>
                <a:gd name="connsiteX18" fmla="*/ 1255542 w 2303292"/>
                <a:gd name="connsiteY18" fmla="*/ 160198 h 425526"/>
                <a:gd name="connsiteX19" fmla="*/ 1303167 w 2303292"/>
                <a:gd name="connsiteY19" fmla="*/ 141148 h 425526"/>
                <a:gd name="connsiteX20" fmla="*/ 1422229 w 2303292"/>
                <a:gd name="connsiteY20" fmla="*/ 250686 h 425526"/>
                <a:gd name="connsiteX21" fmla="*/ 1555579 w 2303292"/>
                <a:gd name="connsiteY21" fmla="*/ 374511 h 425526"/>
                <a:gd name="connsiteX22" fmla="*/ 1684167 w 2303292"/>
                <a:gd name="connsiteY22" fmla="*/ 198298 h 425526"/>
                <a:gd name="connsiteX23" fmla="*/ 1769892 w 2303292"/>
                <a:gd name="connsiteY23" fmla="*/ 26848 h 425526"/>
                <a:gd name="connsiteX24" fmla="*/ 1850854 w 2303292"/>
                <a:gd name="connsiteY24" fmla="*/ 226873 h 425526"/>
                <a:gd name="connsiteX25" fmla="*/ 1946104 w 2303292"/>
                <a:gd name="connsiteY25" fmla="*/ 169723 h 425526"/>
                <a:gd name="connsiteX26" fmla="*/ 2055642 w 2303292"/>
                <a:gd name="connsiteY26" fmla="*/ 307836 h 425526"/>
                <a:gd name="connsiteX27" fmla="*/ 2260429 w 2303292"/>
                <a:gd name="connsiteY27" fmla="*/ 398323 h 425526"/>
                <a:gd name="connsiteX28" fmla="*/ 2303292 w 2303292"/>
                <a:gd name="connsiteY28" fmla="*/ 403086 h 425526"/>
                <a:gd name="connsiteX29" fmla="*/ 1222204 w 2303292"/>
                <a:gd name="connsiteY29" fmla="*/ 393561 h 425526"/>
                <a:gd name="connsiteX30" fmla="*/ 469729 w 2303292"/>
                <a:gd name="connsiteY30" fmla="*/ 388798 h 425526"/>
                <a:gd name="connsiteX31" fmla="*/ 31579 w 2303292"/>
                <a:gd name="connsiteY31" fmla="*/ 403086 h 425526"/>
                <a:gd name="connsiteX0" fmla="*/ 31580 w 2303293"/>
                <a:gd name="connsiteY0" fmla="*/ 403086 h 422920"/>
                <a:gd name="connsiteX1" fmla="*/ 41105 w 2303293"/>
                <a:gd name="connsiteY1" fmla="*/ 81617 h 422920"/>
                <a:gd name="connsiteX2" fmla="*/ 93492 w 2303293"/>
                <a:gd name="connsiteY2" fmla="*/ 48280 h 422920"/>
                <a:gd name="connsiteX3" fmla="*/ 122068 w 2303293"/>
                <a:gd name="connsiteY3" fmla="*/ 83998 h 422920"/>
                <a:gd name="connsiteX4" fmla="*/ 150643 w 2303293"/>
                <a:gd name="connsiteY4" fmla="*/ 193536 h 422920"/>
                <a:gd name="connsiteX5" fmla="*/ 155405 w 2303293"/>
                <a:gd name="connsiteY5" fmla="*/ 255448 h 422920"/>
                <a:gd name="connsiteX6" fmla="*/ 226843 w 2303293"/>
                <a:gd name="connsiteY6" fmla="*/ 264973 h 422920"/>
                <a:gd name="connsiteX7" fmla="*/ 293518 w 2303293"/>
                <a:gd name="connsiteY7" fmla="*/ 345936 h 422920"/>
                <a:gd name="connsiteX8" fmla="*/ 350668 w 2303293"/>
                <a:gd name="connsiteY8" fmla="*/ 379273 h 422920"/>
                <a:gd name="connsiteX9" fmla="*/ 436393 w 2303293"/>
                <a:gd name="connsiteY9" fmla="*/ 250686 h 422920"/>
                <a:gd name="connsiteX10" fmla="*/ 503068 w 2303293"/>
                <a:gd name="connsiteY10" fmla="*/ 74473 h 422920"/>
                <a:gd name="connsiteX11" fmla="*/ 569743 w 2303293"/>
                <a:gd name="connsiteY11" fmla="*/ 36373 h 422920"/>
                <a:gd name="connsiteX12" fmla="*/ 598318 w 2303293"/>
                <a:gd name="connsiteY12" fmla="*/ 145911 h 422920"/>
                <a:gd name="connsiteX13" fmla="*/ 679280 w 2303293"/>
                <a:gd name="connsiteY13" fmla="*/ 245923 h 422920"/>
                <a:gd name="connsiteX14" fmla="*/ 774530 w 2303293"/>
                <a:gd name="connsiteY14" fmla="*/ 288786 h 422920"/>
                <a:gd name="connsiteX15" fmla="*/ 917405 w 2303293"/>
                <a:gd name="connsiteY15" fmla="*/ 388798 h 422920"/>
                <a:gd name="connsiteX16" fmla="*/ 1012655 w 2303293"/>
                <a:gd name="connsiteY16" fmla="*/ 322123 h 422920"/>
                <a:gd name="connsiteX17" fmla="*/ 1131718 w 2303293"/>
                <a:gd name="connsiteY17" fmla="*/ 3036 h 422920"/>
                <a:gd name="connsiteX18" fmla="*/ 1255543 w 2303293"/>
                <a:gd name="connsiteY18" fmla="*/ 160198 h 422920"/>
                <a:gd name="connsiteX19" fmla="*/ 1303168 w 2303293"/>
                <a:gd name="connsiteY19" fmla="*/ 141148 h 422920"/>
                <a:gd name="connsiteX20" fmla="*/ 1422230 w 2303293"/>
                <a:gd name="connsiteY20" fmla="*/ 250686 h 422920"/>
                <a:gd name="connsiteX21" fmla="*/ 1555580 w 2303293"/>
                <a:gd name="connsiteY21" fmla="*/ 374511 h 422920"/>
                <a:gd name="connsiteX22" fmla="*/ 1684168 w 2303293"/>
                <a:gd name="connsiteY22" fmla="*/ 198298 h 422920"/>
                <a:gd name="connsiteX23" fmla="*/ 1769893 w 2303293"/>
                <a:gd name="connsiteY23" fmla="*/ 26848 h 422920"/>
                <a:gd name="connsiteX24" fmla="*/ 1850855 w 2303293"/>
                <a:gd name="connsiteY24" fmla="*/ 226873 h 422920"/>
                <a:gd name="connsiteX25" fmla="*/ 1946105 w 2303293"/>
                <a:gd name="connsiteY25" fmla="*/ 169723 h 422920"/>
                <a:gd name="connsiteX26" fmla="*/ 2055643 w 2303293"/>
                <a:gd name="connsiteY26" fmla="*/ 307836 h 422920"/>
                <a:gd name="connsiteX27" fmla="*/ 2260430 w 2303293"/>
                <a:gd name="connsiteY27" fmla="*/ 398323 h 422920"/>
                <a:gd name="connsiteX28" fmla="*/ 2303293 w 2303293"/>
                <a:gd name="connsiteY28" fmla="*/ 403086 h 422920"/>
                <a:gd name="connsiteX29" fmla="*/ 1222205 w 2303293"/>
                <a:gd name="connsiteY29" fmla="*/ 393561 h 422920"/>
                <a:gd name="connsiteX30" fmla="*/ 469730 w 2303293"/>
                <a:gd name="connsiteY30" fmla="*/ 388798 h 422920"/>
                <a:gd name="connsiteX31" fmla="*/ 31580 w 2303293"/>
                <a:gd name="connsiteY31" fmla="*/ 403086 h 422920"/>
                <a:gd name="connsiteX0" fmla="*/ 29060 w 2300773"/>
                <a:gd name="connsiteY0" fmla="*/ 403086 h 415512"/>
                <a:gd name="connsiteX1" fmla="*/ 40967 w 2300773"/>
                <a:gd name="connsiteY1" fmla="*/ 184011 h 415512"/>
                <a:gd name="connsiteX2" fmla="*/ 38585 w 2300773"/>
                <a:gd name="connsiteY2" fmla="*/ 81617 h 415512"/>
                <a:gd name="connsiteX3" fmla="*/ 90972 w 2300773"/>
                <a:gd name="connsiteY3" fmla="*/ 48280 h 415512"/>
                <a:gd name="connsiteX4" fmla="*/ 119548 w 2300773"/>
                <a:gd name="connsiteY4" fmla="*/ 83998 h 415512"/>
                <a:gd name="connsiteX5" fmla="*/ 148123 w 2300773"/>
                <a:gd name="connsiteY5" fmla="*/ 193536 h 415512"/>
                <a:gd name="connsiteX6" fmla="*/ 152885 w 2300773"/>
                <a:gd name="connsiteY6" fmla="*/ 255448 h 415512"/>
                <a:gd name="connsiteX7" fmla="*/ 224323 w 2300773"/>
                <a:gd name="connsiteY7" fmla="*/ 264973 h 415512"/>
                <a:gd name="connsiteX8" fmla="*/ 290998 w 2300773"/>
                <a:gd name="connsiteY8" fmla="*/ 345936 h 415512"/>
                <a:gd name="connsiteX9" fmla="*/ 348148 w 2300773"/>
                <a:gd name="connsiteY9" fmla="*/ 379273 h 415512"/>
                <a:gd name="connsiteX10" fmla="*/ 433873 w 2300773"/>
                <a:gd name="connsiteY10" fmla="*/ 250686 h 415512"/>
                <a:gd name="connsiteX11" fmla="*/ 500548 w 2300773"/>
                <a:gd name="connsiteY11" fmla="*/ 74473 h 415512"/>
                <a:gd name="connsiteX12" fmla="*/ 567223 w 2300773"/>
                <a:gd name="connsiteY12" fmla="*/ 36373 h 415512"/>
                <a:gd name="connsiteX13" fmla="*/ 595798 w 2300773"/>
                <a:gd name="connsiteY13" fmla="*/ 145911 h 415512"/>
                <a:gd name="connsiteX14" fmla="*/ 676760 w 2300773"/>
                <a:gd name="connsiteY14" fmla="*/ 245923 h 415512"/>
                <a:gd name="connsiteX15" fmla="*/ 772010 w 2300773"/>
                <a:gd name="connsiteY15" fmla="*/ 288786 h 415512"/>
                <a:gd name="connsiteX16" fmla="*/ 914885 w 2300773"/>
                <a:gd name="connsiteY16" fmla="*/ 388798 h 415512"/>
                <a:gd name="connsiteX17" fmla="*/ 1010135 w 2300773"/>
                <a:gd name="connsiteY17" fmla="*/ 322123 h 415512"/>
                <a:gd name="connsiteX18" fmla="*/ 1129198 w 2300773"/>
                <a:gd name="connsiteY18" fmla="*/ 3036 h 415512"/>
                <a:gd name="connsiteX19" fmla="*/ 1253023 w 2300773"/>
                <a:gd name="connsiteY19" fmla="*/ 160198 h 415512"/>
                <a:gd name="connsiteX20" fmla="*/ 1300648 w 2300773"/>
                <a:gd name="connsiteY20" fmla="*/ 141148 h 415512"/>
                <a:gd name="connsiteX21" fmla="*/ 1419710 w 2300773"/>
                <a:gd name="connsiteY21" fmla="*/ 250686 h 415512"/>
                <a:gd name="connsiteX22" fmla="*/ 1553060 w 2300773"/>
                <a:gd name="connsiteY22" fmla="*/ 374511 h 415512"/>
                <a:gd name="connsiteX23" fmla="*/ 1681648 w 2300773"/>
                <a:gd name="connsiteY23" fmla="*/ 198298 h 415512"/>
                <a:gd name="connsiteX24" fmla="*/ 1767373 w 2300773"/>
                <a:gd name="connsiteY24" fmla="*/ 26848 h 415512"/>
                <a:gd name="connsiteX25" fmla="*/ 1848335 w 2300773"/>
                <a:gd name="connsiteY25" fmla="*/ 226873 h 415512"/>
                <a:gd name="connsiteX26" fmla="*/ 1943585 w 2300773"/>
                <a:gd name="connsiteY26" fmla="*/ 169723 h 415512"/>
                <a:gd name="connsiteX27" fmla="*/ 2053123 w 2300773"/>
                <a:gd name="connsiteY27" fmla="*/ 307836 h 415512"/>
                <a:gd name="connsiteX28" fmla="*/ 2257910 w 2300773"/>
                <a:gd name="connsiteY28" fmla="*/ 398323 h 415512"/>
                <a:gd name="connsiteX29" fmla="*/ 2300773 w 2300773"/>
                <a:gd name="connsiteY29" fmla="*/ 403086 h 415512"/>
                <a:gd name="connsiteX30" fmla="*/ 1219685 w 2300773"/>
                <a:gd name="connsiteY30" fmla="*/ 393561 h 415512"/>
                <a:gd name="connsiteX31" fmla="*/ 467210 w 2300773"/>
                <a:gd name="connsiteY31" fmla="*/ 388798 h 415512"/>
                <a:gd name="connsiteX32" fmla="*/ 29060 w 2300773"/>
                <a:gd name="connsiteY32" fmla="*/ 403086 h 415512"/>
                <a:gd name="connsiteX0" fmla="*/ 31930 w 2291736"/>
                <a:gd name="connsiteY0" fmla="*/ 403086 h 415512"/>
                <a:gd name="connsiteX1" fmla="*/ 31930 w 2291736"/>
                <a:gd name="connsiteY1" fmla="*/ 184011 h 415512"/>
                <a:gd name="connsiteX2" fmla="*/ 29548 w 2291736"/>
                <a:gd name="connsiteY2" fmla="*/ 81617 h 415512"/>
                <a:gd name="connsiteX3" fmla="*/ 81935 w 2291736"/>
                <a:gd name="connsiteY3" fmla="*/ 48280 h 415512"/>
                <a:gd name="connsiteX4" fmla="*/ 110511 w 2291736"/>
                <a:gd name="connsiteY4" fmla="*/ 83998 h 415512"/>
                <a:gd name="connsiteX5" fmla="*/ 139086 w 2291736"/>
                <a:gd name="connsiteY5" fmla="*/ 193536 h 415512"/>
                <a:gd name="connsiteX6" fmla="*/ 143848 w 2291736"/>
                <a:gd name="connsiteY6" fmla="*/ 255448 h 415512"/>
                <a:gd name="connsiteX7" fmla="*/ 215286 w 2291736"/>
                <a:gd name="connsiteY7" fmla="*/ 264973 h 415512"/>
                <a:gd name="connsiteX8" fmla="*/ 281961 w 2291736"/>
                <a:gd name="connsiteY8" fmla="*/ 345936 h 415512"/>
                <a:gd name="connsiteX9" fmla="*/ 339111 w 2291736"/>
                <a:gd name="connsiteY9" fmla="*/ 379273 h 415512"/>
                <a:gd name="connsiteX10" fmla="*/ 424836 w 2291736"/>
                <a:gd name="connsiteY10" fmla="*/ 250686 h 415512"/>
                <a:gd name="connsiteX11" fmla="*/ 491511 w 2291736"/>
                <a:gd name="connsiteY11" fmla="*/ 74473 h 415512"/>
                <a:gd name="connsiteX12" fmla="*/ 558186 w 2291736"/>
                <a:gd name="connsiteY12" fmla="*/ 36373 h 415512"/>
                <a:gd name="connsiteX13" fmla="*/ 586761 w 2291736"/>
                <a:gd name="connsiteY13" fmla="*/ 145911 h 415512"/>
                <a:gd name="connsiteX14" fmla="*/ 667723 w 2291736"/>
                <a:gd name="connsiteY14" fmla="*/ 245923 h 415512"/>
                <a:gd name="connsiteX15" fmla="*/ 762973 w 2291736"/>
                <a:gd name="connsiteY15" fmla="*/ 288786 h 415512"/>
                <a:gd name="connsiteX16" fmla="*/ 905848 w 2291736"/>
                <a:gd name="connsiteY16" fmla="*/ 388798 h 415512"/>
                <a:gd name="connsiteX17" fmla="*/ 1001098 w 2291736"/>
                <a:gd name="connsiteY17" fmla="*/ 322123 h 415512"/>
                <a:gd name="connsiteX18" fmla="*/ 1120161 w 2291736"/>
                <a:gd name="connsiteY18" fmla="*/ 3036 h 415512"/>
                <a:gd name="connsiteX19" fmla="*/ 1243986 w 2291736"/>
                <a:gd name="connsiteY19" fmla="*/ 160198 h 415512"/>
                <a:gd name="connsiteX20" fmla="*/ 1291611 w 2291736"/>
                <a:gd name="connsiteY20" fmla="*/ 141148 h 415512"/>
                <a:gd name="connsiteX21" fmla="*/ 1410673 w 2291736"/>
                <a:gd name="connsiteY21" fmla="*/ 250686 h 415512"/>
                <a:gd name="connsiteX22" fmla="*/ 1544023 w 2291736"/>
                <a:gd name="connsiteY22" fmla="*/ 374511 h 415512"/>
                <a:gd name="connsiteX23" fmla="*/ 1672611 w 2291736"/>
                <a:gd name="connsiteY23" fmla="*/ 198298 h 415512"/>
                <a:gd name="connsiteX24" fmla="*/ 1758336 w 2291736"/>
                <a:gd name="connsiteY24" fmla="*/ 26848 h 415512"/>
                <a:gd name="connsiteX25" fmla="*/ 1839298 w 2291736"/>
                <a:gd name="connsiteY25" fmla="*/ 226873 h 415512"/>
                <a:gd name="connsiteX26" fmla="*/ 1934548 w 2291736"/>
                <a:gd name="connsiteY26" fmla="*/ 169723 h 415512"/>
                <a:gd name="connsiteX27" fmla="*/ 2044086 w 2291736"/>
                <a:gd name="connsiteY27" fmla="*/ 307836 h 415512"/>
                <a:gd name="connsiteX28" fmla="*/ 2248873 w 2291736"/>
                <a:gd name="connsiteY28" fmla="*/ 398323 h 415512"/>
                <a:gd name="connsiteX29" fmla="*/ 2291736 w 2291736"/>
                <a:gd name="connsiteY29" fmla="*/ 403086 h 415512"/>
                <a:gd name="connsiteX30" fmla="*/ 1210648 w 2291736"/>
                <a:gd name="connsiteY30" fmla="*/ 393561 h 415512"/>
                <a:gd name="connsiteX31" fmla="*/ 458173 w 2291736"/>
                <a:gd name="connsiteY31" fmla="*/ 388798 h 415512"/>
                <a:gd name="connsiteX32" fmla="*/ 31930 w 2291736"/>
                <a:gd name="connsiteY32" fmla="*/ 403086 h 415512"/>
                <a:gd name="connsiteX0" fmla="*/ 5305 w 2265111"/>
                <a:gd name="connsiteY0" fmla="*/ 403086 h 406867"/>
                <a:gd name="connsiteX1" fmla="*/ 5305 w 2265111"/>
                <a:gd name="connsiteY1" fmla="*/ 184011 h 406867"/>
                <a:gd name="connsiteX2" fmla="*/ 2923 w 2265111"/>
                <a:gd name="connsiteY2" fmla="*/ 81617 h 406867"/>
                <a:gd name="connsiteX3" fmla="*/ 55310 w 2265111"/>
                <a:gd name="connsiteY3" fmla="*/ 48280 h 406867"/>
                <a:gd name="connsiteX4" fmla="*/ 83886 w 2265111"/>
                <a:gd name="connsiteY4" fmla="*/ 83998 h 406867"/>
                <a:gd name="connsiteX5" fmla="*/ 112461 w 2265111"/>
                <a:gd name="connsiteY5" fmla="*/ 193536 h 406867"/>
                <a:gd name="connsiteX6" fmla="*/ 117223 w 2265111"/>
                <a:gd name="connsiteY6" fmla="*/ 255448 h 406867"/>
                <a:gd name="connsiteX7" fmla="*/ 188661 w 2265111"/>
                <a:gd name="connsiteY7" fmla="*/ 264973 h 406867"/>
                <a:gd name="connsiteX8" fmla="*/ 255336 w 2265111"/>
                <a:gd name="connsiteY8" fmla="*/ 345936 h 406867"/>
                <a:gd name="connsiteX9" fmla="*/ 312486 w 2265111"/>
                <a:gd name="connsiteY9" fmla="*/ 379273 h 406867"/>
                <a:gd name="connsiteX10" fmla="*/ 398211 w 2265111"/>
                <a:gd name="connsiteY10" fmla="*/ 250686 h 406867"/>
                <a:gd name="connsiteX11" fmla="*/ 464886 w 2265111"/>
                <a:gd name="connsiteY11" fmla="*/ 74473 h 406867"/>
                <a:gd name="connsiteX12" fmla="*/ 531561 w 2265111"/>
                <a:gd name="connsiteY12" fmla="*/ 36373 h 406867"/>
                <a:gd name="connsiteX13" fmla="*/ 560136 w 2265111"/>
                <a:gd name="connsiteY13" fmla="*/ 145911 h 406867"/>
                <a:gd name="connsiteX14" fmla="*/ 641098 w 2265111"/>
                <a:gd name="connsiteY14" fmla="*/ 245923 h 406867"/>
                <a:gd name="connsiteX15" fmla="*/ 736348 w 2265111"/>
                <a:gd name="connsiteY15" fmla="*/ 288786 h 406867"/>
                <a:gd name="connsiteX16" fmla="*/ 879223 w 2265111"/>
                <a:gd name="connsiteY16" fmla="*/ 388798 h 406867"/>
                <a:gd name="connsiteX17" fmla="*/ 974473 w 2265111"/>
                <a:gd name="connsiteY17" fmla="*/ 322123 h 406867"/>
                <a:gd name="connsiteX18" fmla="*/ 1093536 w 2265111"/>
                <a:gd name="connsiteY18" fmla="*/ 3036 h 406867"/>
                <a:gd name="connsiteX19" fmla="*/ 1217361 w 2265111"/>
                <a:gd name="connsiteY19" fmla="*/ 160198 h 406867"/>
                <a:gd name="connsiteX20" fmla="*/ 1264986 w 2265111"/>
                <a:gd name="connsiteY20" fmla="*/ 141148 h 406867"/>
                <a:gd name="connsiteX21" fmla="*/ 1384048 w 2265111"/>
                <a:gd name="connsiteY21" fmla="*/ 250686 h 406867"/>
                <a:gd name="connsiteX22" fmla="*/ 1517398 w 2265111"/>
                <a:gd name="connsiteY22" fmla="*/ 374511 h 406867"/>
                <a:gd name="connsiteX23" fmla="*/ 1645986 w 2265111"/>
                <a:gd name="connsiteY23" fmla="*/ 198298 h 406867"/>
                <a:gd name="connsiteX24" fmla="*/ 1731711 w 2265111"/>
                <a:gd name="connsiteY24" fmla="*/ 26848 h 406867"/>
                <a:gd name="connsiteX25" fmla="*/ 1812673 w 2265111"/>
                <a:gd name="connsiteY25" fmla="*/ 226873 h 406867"/>
                <a:gd name="connsiteX26" fmla="*/ 1907923 w 2265111"/>
                <a:gd name="connsiteY26" fmla="*/ 169723 h 406867"/>
                <a:gd name="connsiteX27" fmla="*/ 2017461 w 2265111"/>
                <a:gd name="connsiteY27" fmla="*/ 307836 h 406867"/>
                <a:gd name="connsiteX28" fmla="*/ 2222248 w 2265111"/>
                <a:gd name="connsiteY28" fmla="*/ 398323 h 406867"/>
                <a:gd name="connsiteX29" fmla="*/ 2265111 w 2265111"/>
                <a:gd name="connsiteY29" fmla="*/ 403086 h 406867"/>
                <a:gd name="connsiteX30" fmla="*/ 1184023 w 2265111"/>
                <a:gd name="connsiteY30" fmla="*/ 393561 h 406867"/>
                <a:gd name="connsiteX31" fmla="*/ 431548 w 2265111"/>
                <a:gd name="connsiteY31" fmla="*/ 388798 h 406867"/>
                <a:gd name="connsiteX32" fmla="*/ 5305 w 2265111"/>
                <a:gd name="connsiteY32" fmla="*/ 403086 h 406867"/>
                <a:gd name="connsiteX0" fmla="*/ 5305 w 2265111"/>
                <a:gd name="connsiteY0" fmla="*/ 403086 h 406867"/>
                <a:gd name="connsiteX1" fmla="*/ 5305 w 2265111"/>
                <a:gd name="connsiteY1" fmla="*/ 184011 h 406867"/>
                <a:gd name="connsiteX2" fmla="*/ 2923 w 2265111"/>
                <a:gd name="connsiteY2" fmla="*/ 53042 h 406867"/>
                <a:gd name="connsiteX3" fmla="*/ 55310 w 2265111"/>
                <a:gd name="connsiteY3" fmla="*/ 48280 h 406867"/>
                <a:gd name="connsiteX4" fmla="*/ 83886 w 2265111"/>
                <a:gd name="connsiteY4" fmla="*/ 83998 h 406867"/>
                <a:gd name="connsiteX5" fmla="*/ 112461 w 2265111"/>
                <a:gd name="connsiteY5" fmla="*/ 193536 h 406867"/>
                <a:gd name="connsiteX6" fmla="*/ 117223 w 2265111"/>
                <a:gd name="connsiteY6" fmla="*/ 255448 h 406867"/>
                <a:gd name="connsiteX7" fmla="*/ 188661 w 2265111"/>
                <a:gd name="connsiteY7" fmla="*/ 264973 h 406867"/>
                <a:gd name="connsiteX8" fmla="*/ 255336 w 2265111"/>
                <a:gd name="connsiteY8" fmla="*/ 345936 h 406867"/>
                <a:gd name="connsiteX9" fmla="*/ 312486 w 2265111"/>
                <a:gd name="connsiteY9" fmla="*/ 379273 h 406867"/>
                <a:gd name="connsiteX10" fmla="*/ 398211 w 2265111"/>
                <a:gd name="connsiteY10" fmla="*/ 250686 h 406867"/>
                <a:gd name="connsiteX11" fmla="*/ 464886 w 2265111"/>
                <a:gd name="connsiteY11" fmla="*/ 74473 h 406867"/>
                <a:gd name="connsiteX12" fmla="*/ 531561 w 2265111"/>
                <a:gd name="connsiteY12" fmla="*/ 36373 h 406867"/>
                <a:gd name="connsiteX13" fmla="*/ 560136 w 2265111"/>
                <a:gd name="connsiteY13" fmla="*/ 145911 h 406867"/>
                <a:gd name="connsiteX14" fmla="*/ 641098 w 2265111"/>
                <a:gd name="connsiteY14" fmla="*/ 245923 h 406867"/>
                <a:gd name="connsiteX15" fmla="*/ 736348 w 2265111"/>
                <a:gd name="connsiteY15" fmla="*/ 288786 h 406867"/>
                <a:gd name="connsiteX16" fmla="*/ 879223 w 2265111"/>
                <a:gd name="connsiteY16" fmla="*/ 388798 h 406867"/>
                <a:gd name="connsiteX17" fmla="*/ 974473 w 2265111"/>
                <a:gd name="connsiteY17" fmla="*/ 322123 h 406867"/>
                <a:gd name="connsiteX18" fmla="*/ 1093536 w 2265111"/>
                <a:gd name="connsiteY18" fmla="*/ 3036 h 406867"/>
                <a:gd name="connsiteX19" fmla="*/ 1217361 w 2265111"/>
                <a:gd name="connsiteY19" fmla="*/ 160198 h 406867"/>
                <a:gd name="connsiteX20" fmla="*/ 1264986 w 2265111"/>
                <a:gd name="connsiteY20" fmla="*/ 141148 h 406867"/>
                <a:gd name="connsiteX21" fmla="*/ 1384048 w 2265111"/>
                <a:gd name="connsiteY21" fmla="*/ 250686 h 406867"/>
                <a:gd name="connsiteX22" fmla="*/ 1517398 w 2265111"/>
                <a:gd name="connsiteY22" fmla="*/ 374511 h 406867"/>
                <a:gd name="connsiteX23" fmla="*/ 1645986 w 2265111"/>
                <a:gd name="connsiteY23" fmla="*/ 198298 h 406867"/>
                <a:gd name="connsiteX24" fmla="*/ 1731711 w 2265111"/>
                <a:gd name="connsiteY24" fmla="*/ 26848 h 406867"/>
                <a:gd name="connsiteX25" fmla="*/ 1812673 w 2265111"/>
                <a:gd name="connsiteY25" fmla="*/ 226873 h 406867"/>
                <a:gd name="connsiteX26" fmla="*/ 1907923 w 2265111"/>
                <a:gd name="connsiteY26" fmla="*/ 169723 h 406867"/>
                <a:gd name="connsiteX27" fmla="*/ 2017461 w 2265111"/>
                <a:gd name="connsiteY27" fmla="*/ 307836 h 406867"/>
                <a:gd name="connsiteX28" fmla="*/ 2222248 w 2265111"/>
                <a:gd name="connsiteY28" fmla="*/ 398323 h 406867"/>
                <a:gd name="connsiteX29" fmla="*/ 2265111 w 2265111"/>
                <a:gd name="connsiteY29" fmla="*/ 403086 h 406867"/>
                <a:gd name="connsiteX30" fmla="*/ 1184023 w 2265111"/>
                <a:gd name="connsiteY30" fmla="*/ 393561 h 406867"/>
                <a:gd name="connsiteX31" fmla="*/ 431548 w 2265111"/>
                <a:gd name="connsiteY31" fmla="*/ 388798 h 406867"/>
                <a:gd name="connsiteX32" fmla="*/ 5305 w 2265111"/>
                <a:gd name="connsiteY32" fmla="*/ 403086 h 406867"/>
                <a:gd name="connsiteX0" fmla="*/ 2563 w 2262369"/>
                <a:gd name="connsiteY0" fmla="*/ 403086 h 406867"/>
                <a:gd name="connsiteX1" fmla="*/ 2563 w 2262369"/>
                <a:gd name="connsiteY1" fmla="*/ 184011 h 406867"/>
                <a:gd name="connsiteX2" fmla="*/ 181 w 2262369"/>
                <a:gd name="connsiteY2" fmla="*/ 53042 h 406867"/>
                <a:gd name="connsiteX3" fmla="*/ 52568 w 2262369"/>
                <a:gd name="connsiteY3" fmla="*/ 48280 h 406867"/>
                <a:gd name="connsiteX4" fmla="*/ 81144 w 2262369"/>
                <a:gd name="connsiteY4" fmla="*/ 83998 h 406867"/>
                <a:gd name="connsiteX5" fmla="*/ 109719 w 2262369"/>
                <a:gd name="connsiteY5" fmla="*/ 193536 h 406867"/>
                <a:gd name="connsiteX6" fmla="*/ 114481 w 2262369"/>
                <a:gd name="connsiteY6" fmla="*/ 255448 h 406867"/>
                <a:gd name="connsiteX7" fmla="*/ 185919 w 2262369"/>
                <a:gd name="connsiteY7" fmla="*/ 264973 h 406867"/>
                <a:gd name="connsiteX8" fmla="*/ 252594 w 2262369"/>
                <a:gd name="connsiteY8" fmla="*/ 345936 h 406867"/>
                <a:gd name="connsiteX9" fmla="*/ 309744 w 2262369"/>
                <a:gd name="connsiteY9" fmla="*/ 379273 h 406867"/>
                <a:gd name="connsiteX10" fmla="*/ 395469 w 2262369"/>
                <a:gd name="connsiteY10" fmla="*/ 250686 h 406867"/>
                <a:gd name="connsiteX11" fmla="*/ 462144 w 2262369"/>
                <a:gd name="connsiteY11" fmla="*/ 74473 h 406867"/>
                <a:gd name="connsiteX12" fmla="*/ 528819 w 2262369"/>
                <a:gd name="connsiteY12" fmla="*/ 36373 h 406867"/>
                <a:gd name="connsiteX13" fmla="*/ 557394 w 2262369"/>
                <a:gd name="connsiteY13" fmla="*/ 145911 h 406867"/>
                <a:gd name="connsiteX14" fmla="*/ 638356 w 2262369"/>
                <a:gd name="connsiteY14" fmla="*/ 245923 h 406867"/>
                <a:gd name="connsiteX15" fmla="*/ 733606 w 2262369"/>
                <a:gd name="connsiteY15" fmla="*/ 288786 h 406867"/>
                <a:gd name="connsiteX16" fmla="*/ 876481 w 2262369"/>
                <a:gd name="connsiteY16" fmla="*/ 388798 h 406867"/>
                <a:gd name="connsiteX17" fmla="*/ 971731 w 2262369"/>
                <a:gd name="connsiteY17" fmla="*/ 322123 h 406867"/>
                <a:gd name="connsiteX18" fmla="*/ 1090794 w 2262369"/>
                <a:gd name="connsiteY18" fmla="*/ 3036 h 406867"/>
                <a:gd name="connsiteX19" fmla="*/ 1214619 w 2262369"/>
                <a:gd name="connsiteY19" fmla="*/ 160198 h 406867"/>
                <a:gd name="connsiteX20" fmla="*/ 1262244 w 2262369"/>
                <a:gd name="connsiteY20" fmla="*/ 141148 h 406867"/>
                <a:gd name="connsiteX21" fmla="*/ 1381306 w 2262369"/>
                <a:gd name="connsiteY21" fmla="*/ 250686 h 406867"/>
                <a:gd name="connsiteX22" fmla="*/ 1514656 w 2262369"/>
                <a:gd name="connsiteY22" fmla="*/ 374511 h 406867"/>
                <a:gd name="connsiteX23" fmla="*/ 1643244 w 2262369"/>
                <a:gd name="connsiteY23" fmla="*/ 198298 h 406867"/>
                <a:gd name="connsiteX24" fmla="*/ 1728969 w 2262369"/>
                <a:gd name="connsiteY24" fmla="*/ 26848 h 406867"/>
                <a:gd name="connsiteX25" fmla="*/ 1809931 w 2262369"/>
                <a:gd name="connsiteY25" fmla="*/ 226873 h 406867"/>
                <a:gd name="connsiteX26" fmla="*/ 1905181 w 2262369"/>
                <a:gd name="connsiteY26" fmla="*/ 169723 h 406867"/>
                <a:gd name="connsiteX27" fmla="*/ 2014719 w 2262369"/>
                <a:gd name="connsiteY27" fmla="*/ 307836 h 406867"/>
                <a:gd name="connsiteX28" fmla="*/ 2219506 w 2262369"/>
                <a:gd name="connsiteY28" fmla="*/ 398323 h 406867"/>
                <a:gd name="connsiteX29" fmla="*/ 2262369 w 2262369"/>
                <a:gd name="connsiteY29" fmla="*/ 403086 h 406867"/>
                <a:gd name="connsiteX30" fmla="*/ 1181281 w 2262369"/>
                <a:gd name="connsiteY30" fmla="*/ 393561 h 406867"/>
                <a:gd name="connsiteX31" fmla="*/ 428806 w 2262369"/>
                <a:gd name="connsiteY31" fmla="*/ 388798 h 406867"/>
                <a:gd name="connsiteX32" fmla="*/ 2563 w 2262369"/>
                <a:gd name="connsiteY32" fmla="*/ 403086 h 406867"/>
                <a:gd name="connsiteX0" fmla="*/ 625 w 2260431"/>
                <a:gd name="connsiteY0" fmla="*/ 403086 h 406867"/>
                <a:gd name="connsiteX1" fmla="*/ 625 w 2260431"/>
                <a:gd name="connsiteY1" fmla="*/ 184011 h 406867"/>
                <a:gd name="connsiteX2" fmla="*/ 3005 w 2260431"/>
                <a:gd name="connsiteY2" fmla="*/ 43517 h 406867"/>
                <a:gd name="connsiteX3" fmla="*/ 50630 w 2260431"/>
                <a:gd name="connsiteY3" fmla="*/ 48280 h 406867"/>
                <a:gd name="connsiteX4" fmla="*/ 79206 w 2260431"/>
                <a:gd name="connsiteY4" fmla="*/ 83998 h 406867"/>
                <a:gd name="connsiteX5" fmla="*/ 107781 w 2260431"/>
                <a:gd name="connsiteY5" fmla="*/ 193536 h 406867"/>
                <a:gd name="connsiteX6" fmla="*/ 112543 w 2260431"/>
                <a:gd name="connsiteY6" fmla="*/ 255448 h 406867"/>
                <a:gd name="connsiteX7" fmla="*/ 183981 w 2260431"/>
                <a:gd name="connsiteY7" fmla="*/ 264973 h 406867"/>
                <a:gd name="connsiteX8" fmla="*/ 250656 w 2260431"/>
                <a:gd name="connsiteY8" fmla="*/ 345936 h 406867"/>
                <a:gd name="connsiteX9" fmla="*/ 307806 w 2260431"/>
                <a:gd name="connsiteY9" fmla="*/ 379273 h 406867"/>
                <a:gd name="connsiteX10" fmla="*/ 393531 w 2260431"/>
                <a:gd name="connsiteY10" fmla="*/ 250686 h 406867"/>
                <a:gd name="connsiteX11" fmla="*/ 460206 w 2260431"/>
                <a:gd name="connsiteY11" fmla="*/ 74473 h 406867"/>
                <a:gd name="connsiteX12" fmla="*/ 526881 w 2260431"/>
                <a:gd name="connsiteY12" fmla="*/ 36373 h 406867"/>
                <a:gd name="connsiteX13" fmla="*/ 555456 w 2260431"/>
                <a:gd name="connsiteY13" fmla="*/ 145911 h 406867"/>
                <a:gd name="connsiteX14" fmla="*/ 636418 w 2260431"/>
                <a:gd name="connsiteY14" fmla="*/ 245923 h 406867"/>
                <a:gd name="connsiteX15" fmla="*/ 731668 w 2260431"/>
                <a:gd name="connsiteY15" fmla="*/ 288786 h 406867"/>
                <a:gd name="connsiteX16" fmla="*/ 874543 w 2260431"/>
                <a:gd name="connsiteY16" fmla="*/ 388798 h 406867"/>
                <a:gd name="connsiteX17" fmla="*/ 969793 w 2260431"/>
                <a:gd name="connsiteY17" fmla="*/ 322123 h 406867"/>
                <a:gd name="connsiteX18" fmla="*/ 1088856 w 2260431"/>
                <a:gd name="connsiteY18" fmla="*/ 3036 h 406867"/>
                <a:gd name="connsiteX19" fmla="*/ 1212681 w 2260431"/>
                <a:gd name="connsiteY19" fmla="*/ 160198 h 406867"/>
                <a:gd name="connsiteX20" fmla="*/ 1260306 w 2260431"/>
                <a:gd name="connsiteY20" fmla="*/ 141148 h 406867"/>
                <a:gd name="connsiteX21" fmla="*/ 1379368 w 2260431"/>
                <a:gd name="connsiteY21" fmla="*/ 250686 h 406867"/>
                <a:gd name="connsiteX22" fmla="*/ 1512718 w 2260431"/>
                <a:gd name="connsiteY22" fmla="*/ 374511 h 406867"/>
                <a:gd name="connsiteX23" fmla="*/ 1641306 w 2260431"/>
                <a:gd name="connsiteY23" fmla="*/ 198298 h 406867"/>
                <a:gd name="connsiteX24" fmla="*/ 1727031 w 2260431"/>
                <a:gd name="connsiteY24" fmla="*/ 26848 h 406867"/>
                <a:gd name="connsiteX25" fmla="*/ 1807993 w 2260431"/>
                <a:gd name="connsiteY25" fmla="*/ 226873 h 406867"/>
                <a:gd name="connsiteX26" fmla="*/ 1903243 w 2260431"/>
                <a:gd name="connsiteY26" fmla="*/ 169723 h 406867"/>
                <a:gd name="connsiteX27" fmla="*/ 2012781 w 2260431"/>
                <a:gd name="connsiteY27" fmla="*/ 307836 h 406867"/>
                <a:gd name="connsiteX28" fmla="*/ 2217568 w 2260431"/>
                <a:gd name="connsiteY28" fmla="*/ 398323 h 406867"/>
                <a:gd name="connsiteX29" fmla="*/ 2260431 w 2260431"/>
                <a:gd name="connsiteY29" fmla="*/ 403086 h 406867"/>
                <a:gd name="connsiteX30" fmla="*/ 1179343 w 2260431"/>
                <a:gd name="connsiteY30" fmla="*/ 393561 h 406867"/>
                <a:gd name="connsiteX31" fmla="*/ 426868 w 2260431"/>
                <a:gd name="connsiteY31" fmla="*/ 388798 h 406867"/>
                <a:gd name="connsiteX32" fmla="*/ 625 w 2260431"/>
                <a:gd name="connsiteY32" fmla="*/ 403086 h 406867"/>
                <a:gd name="connsiteX0" fmla="*/ 625 w 2260431"/>
                <a:gd name="connsiteY0" fmla="*/ 403086 h 406867"/>
                <a:gd name="connsiteX1" fmla="*/ 625 w 2260431"/>
                <a:gd name="connsiteY1" fmla="*/ 184011 h 406867"/>
                <a:gd name="connsiteX2" fmla="*/ 3005 w 2260431"/>
                <a:gd name="connsiteY2" fmla="*/ 43517 h 406867"/>
                <a:gd name="connsiteX3" fmla="*/ 50630 w 2260431"/>
                <a:gd name="connsiteY3" fmla="*/ 48280 h 406867"/>
                <a:gd name="connsiteX4" fmla="*/ 79206 w 2260431"/>
                <a:gd name="connsiteY4" fmla="*/ 83998 h 406867"/>
                <a:gd name="connsiteX5" fmla="*/ 107781 w 2260431"/>
                <a:gd name="connsiteY5" fmla="*/ 193536 h 406867"/>
                <a:gd name="connsiteX6" fmla="*/ 126830 w 2260431"/>
                <a:gd name="connsiteY6" fmla="*/ 250685 h 406867"/>
                <a:gd name="connsiteX7" fmla="*/ 183981 w 2260431"/>
                <a:gd name="connsiteY7" fmla="*/ 264973 h 406867"/>
                <a:gd name="connsiteX8" fmla="*/ 250656 w 2260431"/>
                <a:gd name="connsiteY8" fmla="*/ 345936 h 406867"/>
                <a:gd name="connsiteX9" fmla="*/ 307806 w 2260431"/>
                <a:gd name="connsiteY9" fmla="*/ 379273 h 406867"/>
                <a:gd name="connsiteX10" fmla="*/ 393531 w 2260431"/>
                <a:gd name="connsiteY10" fmla="*/ 250686 h 406867"/>
                <a:gd name="connsiteX11" fmla="*/ 460206 w 2260431"/>
                <a:gd name="connsiteY11" fmla="*/ 74473 h 406867"/>
                <a:gd name="connsiteX12" fmla="*/ 526881 w 2260431"/>
                <a:gd name="connsiteY12" fmla="*/ 36373 h 406867"/>
                <a:gd name="connsiteX13" fmla="*/ 555456 w 2260431"/>
                <a:gd name="connsiteY13" fmla="*/ 145911 h 406867"/>
                <a:gd name="connsiteX14" fmla="*/ 636418 w 2260431"/>
                <a:gd name="connsiteY14" fmla="*/ 245923 h 406867"/>
                <a:gd name="connsiteX15" fmla="*/ 731668 w 2260431"/>
                <a:gd name="connsiteY15" fmla="*/ 288786 h 406867"/>
                <a:gd name="connsiteX16" fmla="*/ 874543 w 2260431"/>
                <a:gd name="connsiteY16" fmla="*/ 388798 h 406867"/>
                <a:gd name="connsiteX17" fmla="*/ 969793 w 2260431"/>
                <a:gd name="connsiteY17" fmla="*/ 322123 h 406867"/>
                <a:gd name="connsiteX18" fmla="*/ 1088856 w 2260431"/>
                <a:gd name="connsiteY18" fmla="*/ 3036 h 406867"/>
                <a:gd name="connsiteX19" fmla="*/ 1212681 w 2260431"/>
                <a:gd name="connsiteY19" fmla="*/ 160198 h 406867"/>
                <a:gd name="connsiteX20" fmla="*/ 1260306 w 2260431"/>
                <a:gd name="connsiteY20" fmla="*/ 141148 h 406867"/>
                <a:gd name="connsiteX21" fmla="*/ 1379368 w 2260431"/>
                <a:gd name="connsiteY21" fmla="*/ 250686 h 406867"/>
                <a:gd name="connsiteX22" fmla="*/ 1512718 w 2260431"/>
                <a:gd name="connsiteY22" fmla="*/ 374511 h 406867"/>
                <a:gd name="connsiteX23" fmla="*/ 1641306 w 2260431"/>
                <a:gd name="connsiteY23" fmla="*/ 198298 h 406867"/>
                <a:gd name="connsiteX24" fmla="*/ 1727031 w 2260431"/>
                <a:gd name="connsiteY24" fmla="*/ 26848 h 406867"/>
                <a:gd name="connsiteX25" fmla="*/ 1807993 w 2260431"/>
                <a:gd name="connsiteY25" fmla="*/ 226873 h 406867"/>
                <a:gd name="connsiteX26" fmla="*/ 1903243 w 2260431"/>
                <a:gd name="connsiteY26" fmla="*/ 169723 h 406867"/>
                <a:gd name="connsiteX27" fmla="*/ 2012781 w 2260431"/>
                <a:gd name="connsiteY27" fmla="*/ 307836 h 406867"/>
                <a:gd name="connsiteX28" fmla="*/ 2217568 w 2260431"/>
                <a:gd name="connsiteY28" fmla="*/ 398323 h 406867"/>
                <a:gd name="connsiteX29" fmla="*/ 2260431 w 2260431"/>
                <a:gd name="connsiteY29" fmla="*/ 403086 h 406867"/>
                <a:gd name="connsiteX30" fmla="*/ 1179343 w 2260431"/>
                <a:gd name="connsiteY30" fmla="*/ 393561 h 406867"/>
                <a:gd name="connsiteX31" fmla="*/ 426868 w 2260431"/>
                <a:gd name="connsiteY31" fmla="*/ 388798 h 406867"/>
                <a:gd name="connsiteX32" fmla="*/ 625 w 2260431"/>
                <a:gd name="connsiteY32" fmla="*/ 403086 h 406867"/>
                <a:gd name="connsiteX0" fmla="*/ 625 w 2260431"/>
                <a:gd name="connsiteY0" fmla="*/ 403086 h 406867"/>
                <a:gd name="connsiteX1" fmla="*/ 625 w 2260431"/>
                <a:gd name="connsiteY1" fmla="*/ 184011 h 406867"/>
                <a:gd name="connsiteX2" fmla="*/ 3005 w 2260431"/>
                <a:gd name="connsiteY2" fmla="*/ 43517 h 406867"/>
                <a:gd name="connsiteX3" fmla="*/ 50630 w 2260431"/>
                <a:gd name="connsiteY3" fmla="*/ 48280 h 406867"/>
                <a:gd name="connsiteX4" fmla="*/ 76825 w 2260431"/>
                <a:gd name="connsiteY4" fmla="*/ 112573 h 406867"/>
                <a:gd name="connsiteX5" fmla="*/ 107781 w 2260431"/>
                <a:gd name="connsiteY5" fmla="*/ 193536 h 406867"/>
                <a:gd name="connsiteX6" fmla="*/ 126830 w 2260431"/>
                <a:gd name="connsiteY6" fmla="*/ 250685 h 406867"/>
                <a:gd name="connsiteX7" fmla="*/ 183981 w 2260431"/>
                <a:gd name="connsiteY7" fmla="*/ 264973 h 406867"/>
                <a:gd name="connsiteX8" fmla="*/ 250656 w 2260431"/>
                <a:gd name="connsiteY8" fmla="*/ 345936 h 406867"/>
                <a:gd name="connsiteX9" fmla="*/ 307806 w 2260431"/>
                <a:gd name="connsiteY9" fmla="*/ 379273 h 406867"/>
                <a:gd name="connsiteX10" fmla="*/ 393531 w 2260431"/>
                <a:gd name="connsiteY10" fmla="*/ 250686 h 406867"/>
                <a:gd name="connsiteX11" fmla="*/ 460206 w 2260431"/>
                <a:gd name="connsiteY11" fmla="*/ 74473 h 406867"/>
                <a:gd name="connsiteX12" fmla="*/ 526881 w 2260431"/>
                <a:gd name="connsiteY12" fmla="*/ 36373 h 406867"/>
                <a:gd name="connsiteX13" fmla="*/ 555456 w 2260431"/>
                <a:gd name="connsiteY13" fmla="*/ 145911 h 406867"/>
                <a:gd name="connsiteX14" fmla="*/ 636418 w 2260431"/>
                <a:gd name="connsiteY14" fmla="*/ 245923 h 406867"/>
                <a:gd name="connsiteX15" fmla="*/ 731668 w 2260431"/>
                <a:gd name="connsiteY15" fmla="*/ 288786 h 406867"/>
                <a:gd name="connsiteX16" fmla="*/ 874543 w 2260431"/>
                <a:gd name="connsiteY16" fmla="*/ 388798 h 406867"/>
                <a:gd name="connsiteX17" fmla="*/ 969793 w 2260431"/>
                <a:gd name="connsiteY17" fmla="*/ 322123 h 406867"/>
                <a:gd name="connsiteX18" fmla="*/ 1088856 w 2260431"/>
                <a:gd name="connsiteY18" fmla="*/ 3036 h 406867"/>
                <a:gd name="connsiteX19" fmla="*/ 1212681 w 2260431"/>
                <a:gd name="connsiteY19" fmla="*/ 160198 h 406867"/>
                <a:gd name="connsiteX20" fmla="*/ 1260306 w 2260431"/>
                <a:gd name="connsiteY20" fmla="*/ 141148 h 406867"/>
                <a:gd name="connsiteX21" fmla="*/ 1379368 w 2260431"/>
                <a:gd name="connsiteY21" fmla="*/ 250686 h 406867"/>
                <a:gd name="connsiteX22" fmla="*/ 1512718 w 2260431"/>
                <a:gd name="connsiteY22" fmla="*/ 374511 h 406867"/>
                <a:gd name="connsiteX23" fmla="*/ 1641306 w 2260431"/>
                <a:gd name="connsiteY23" fmla="*/ 198298 h 406867"/>
                <a:gd name="connsiteX24" fmla="*/ 1727031 w 2260431"/>
                <a:gd name="connsiteY24" fmla="*/ 26848 h 406867"/>
                <a:gd name="connsiteX25" fmla="*/ 1807993 w 2260431"/>
                <a:gd name="connsiteY25" fmla="*/ 226873 h 406867"/>
                <a:gd name="connsiteX26" fmla="*/ 1903243 w 2260431"/>
                <a:gd name="connsiteY26" fmla="*/ 169723 h 406867"/>
                <a:gd name="connsiteX27" fmla="*/ 2012781 w 2260431"/>
                <a:gd name="connsiteY27" fmla="*/ 307836 h 406867"/>
                <a:gd name="connsiteX28" fmla="*/ 2217568 w 2260431"/>
                <a:gd name="connsiteY28" fmla="*/ 398323 h 406867"/>
                <a:gd name="connsiteX29" fmla="*/ 2260431 w 2260431"/>
                <a:gd name="connsiteY29" fmla="*/ 403086 h 406867"/>
                <a:gd name="connsiteX30" fmla="*/ 1179343 w 2260431"/>
                <a:gd name="connsiteY30" fmla="*/ 393561 h 406867"/>
                <a:gd name="connsiteX31" fmla="*/ 426868 w 2260431"/>
                <a:gd name="connsiteY31" fmla="*/ 388798 h 406867"/>
                <a:gd name="connsiteX32" fmla="*/ 625 w 2260431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84449 w 2260899"/>
                <a:gd name="connsiteY7" fmla="*/ 264973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55924 w 2260899"/>
                <a:gd name="connsiteY13" fmla="*/ 145911 h 406867"/>
                <a:gd name="connsiteX14" fmla="*/ 636886 w 2260899"/>
                <a:gd name="connsiteY14" fmla="*/ 245923 h 406867"/>
                <a:gd name="connsiteX15" fmla="*/ 732136 w 2260899"/>
                <a:gd name="connsiteY15" fmla="*/ 288786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55924 w 2260899"/>
                <a:gd name="connsiteY13" fmla="*/ 145911 h 406867"/>
                <a:gd name="connsiteX14" fmla="*/ 636886 w 2260899"/>
                <a:gd name="connsiteY14" fmla="*/ 245923 h 406867"/>
                <a:gd name="connsiteX15" fmla="*/ 732136 w 2260899"/>
                <a:gd name="connsiteY15" fmla="*/ 288786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79736 w 2260899"/>
                <a:gd name="connsiteY13" fmla="*/ 148293 h 406867"/>
                <a:gd name="connsiteX14" fmla="*/ 636886 w 2260899"/>
                <a:gd name="connsiteY14" fmla="*/ 245923 h 406867"/>
                <a:gd name="connsiteX15" fmla="*/ 732136 w 2260899"/>
                <a:gd name="connsiteY15" fmla="*/ 288786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79736 w 2260899"/>
                <a:gd name="connsiteY13" fmla="*/ 148293 h 406867"/>
                <a:gd name="connsiteX14" fmla="*/ 636886 w 2260899"/>
                <a:gd name="connsiteY14" fmla="*/ 245923 h 406867"/>
                <a:gd name="connsiteX15" fmla="*/ 691655 w 2260899"/>
                <a:gd name="connsiteY15" fmla="*/ 226874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79736 w 2260899"/>
                <a:gd name="connsiteY13" fmla="*/ 148293 h 406867"/>
                <a:gd name="connsiteX14" fmla="*/ 636886 w 2260899"/>
                <a:gd name="connsiteY14" fmla="*/ 245923 h 406867"/>
                <a:gd name="connsiteX15" fmla="*/ 691655 w 2260899"/>
                <a:gd name="connsiteY15" fmla="*/ 226874 h 406867"/>
                <a:gd name="connsiteX16" fmla="*/ 875011 w 2260899"/>
                <a:gd name="connsiteY16" fmla="*/ 388798 h 406867"/>
                <a:gd name="connsiteX17" fmla="*/ 963117 w 2260899"/>
                <a:gd name="connsiteY17" fmla="*/ 381655 h 406867"/>
                <a:gd name="connsiteX18" fmla="*/ 970261 w 2260899"/>
                <a:gd name="connsiteY18" fmla="*/ 322123 h 406867"/>
                <a:gd name="connsiteX19" fmla="*/ 1089324 w 2260899"/>
                <a:gd name="connsiteY19" fmla="*/ 3036 h 406867"/>
                <a:gd name="connsiteX20" fmla="*/ 1213149 w 2260899"/>
                <a:gd name="connsiteY20" fmla="*/ 160198 h 406867"/>
                <a:gd name="connsiteX21" fmla="*/ 1260774 w 2260899"/>
                <a:gd name="connsiteY21" fmla="*/ 141148 h 406867"/>
                <a:gd name="connsiteX22" fmla="*/ 1379836 w 2260899"/>
                <a:gd name="connsiteY22" fmla="*/ 250686 h 406867"/>
                <a:gd name="connsiteX23" fmla="*/ 1513186 w 2260899"/>
                <a:gd name="connsiteY23" fmla="*/ 374511 h 406867"/>
                <a:gd name="connsiteX24" fmla="*/ 1641774 w 2260899"/>
                <a:gd name="connsiteY24" fmla="*/ 198298 h 406867"/>
                <a:gd name="connsiteX25" fmla="*/ 1727499 w 2260899"/>
                <a:gd name="connsiteY25" fmla="*/ 26848 h 406867"/>
                <a:gd name="connsiteX26" fmla="*/ 1808461 w 2260899"/>
                <a:gd name="connsiteY26" fmla="*/ 226873 h 406867"/>
                <a:gd name="connsiteX27" fmla="*/ 1903711 w 2260899"/>
                <a:gd name="connsiteY27" fmla="*/ 169723 h 406867"/>
                <a:gd name="connsiteX28" fmla="*/ 2013249 w 2260899"/>
                <a:gd name="connsiteY28" fmla="*/ 307836 h 406867"/>
                <a:gd name="connsiteX29" fmla="*/ 2218036 w 2260899"/>
                <a:gd name="connsiteY29" fmla="*/ 398323 h 406867"/>
                <a:gd name="connsiteX30" fmla="*/ 2260899 w 2260899"/>
                <a:gd name="connsiteY30" fmla="*/ 403086 h 406867"/>
                <a:gd name="connsiteX31" fmla="*/ 1179811 w 2260899"/>
                <a:gd name="connsiteY31" fmla="*/ 393561 h 406867"/>
                <a:gd name="connsiteX32" fmla="*/ 427336 w 2260899"/>
                <a:gd name="connsiteY32" fmla="*/ 388798 h 406867"/>
                <a:gd name="connsiteX33" fmla="*/ 1093 w 2260899"/>
                <a:gd name="connsiteY33" fmla="*/ 403086 h 406867"/>
                <a:gd name="connsiteX0" fmla="*/ 1093 w 2260899"/>
                <a:gd name="connsiteY0" fmla="*/ 402633 h 406414"/>
                <a:gd name="connsiteX1" fmla="*/ 1093 w 2260899"/>
                <a:gd name="connsiteY1" fmla="*/ 183558 h 406414"/>
                <a:gd name="connsiteX2" fmla="*/ 3473 w 2260899"/>
                <a:gd name="connsiteY2" fmla="*/ 43064 h 406414"/>
                <a:gd name="connsiteX3" fmla="*/ 43954 w 2260899"/>
                <a:gd name="connsiteY3" fmla="*/ 47827 h 406414"/>
                <a:gd name="connsiteX4" fmla="*/ 77293 w 2260899"/>
                <a:gd name="connsiteY4" fmla="*/ 112120 h 406414"/>
                <a:gd name="connsiteX5" fmla="*/ 108249 w 2260899"/>
                <a:gd name="connsiteY5" fmla="*/ 193083 h 406414"/>
                <a:gd name="connsiteX6" fmla="*/ 127298 w 2260899"/>
                <a:gd name="connsiteY6" fmla="*/ 250232 h 406414"/>
                <a:gd name="connsiteX7" fmla="*/ 174924 w 2260899"/>
                <a:gd name="connsiteY7" fmla="*/ 231183 h 406414"/>
                <a:gd name="connsiteX8" fmla="*/ 251124 w 2260899"/>
                <a:gd name="connsiteY8" fmla="*/ 345483 h 406414"/>
                <a:gd name="connsiteX9" fmla="*/ 308274 w 2260899"/>
                <a:gd name="connsiteY9" fmla="*/ 378820 h 406414"/>
                <a:gd name="connsiteX10" fmla="*/ 393999 w 2260899"/>
                <a:gd name="connsiteY10" fmla="*/ 250233 h 406414"/>
                <a:gd name="connsiteX11" fmla="*/ 460674 w 2260899"/>
                <a:gd name="connsiteY11" fmla="*/ 74020 h 406414"/>
                <a:gd name="connsiteX12" fmla="*/ 527349 w 2260899"/>
                <a:gd name="connsiteY12" fmla="*/ 35920 h 406414"/>
                <a:gd name="connsiteX13" fmla="*/ 579736 w 2260899"/>
                <a:gd name="connsiteY13" fmla="*/ 147840 h 406414"/>
                <a:gd name="connsiteX14" fmla="*/ 636886 w 2260899"/>
                <a:gd name="connsiteY14" fmla="*/ 245470 h 406414"/>
                <a:gd name="connsiteX15" fmla="*/ 691655 w 2260899"/>
                <a:gd name="connsiteY15" fmla="*/ 226421 h 406414"/>
                <a:gd name="connsiteX16" fmla="*/ 875011 w 2260899"/>
                <a:gd name="connsiteY16" fmla="*/ 388345 h 406414"/>
                <a:gd name="connsiteX17" fmla="*/ 963117 w 2260899"/>
                <a:gd name="connsiteY17" fmla="*/ 381202 h 406414"/>
                <a:gd name="connsiteX18" fmla="*/ 991692 w 2260899"/>
                <a:gd name="connsiteY18" fmla="*/ 307382 h 406414"/>
                <a:gd name="connsiteX19" fmla="*/ 1089324 w 2260899"/>
                <a:gd name="connsiteY19" fmla="*/ 2583 h 406414"/>
                <a:gd name="connsiteX20" fmla="*/ 1213149 w 2260899"/>
                <a:gd name="connsiteY20" fmla="*/ 159745 h 406414"/>
                <a:gd name="connsiteX21" fmla="*/ 1260774 w 2260899"/>
                <a:gd name="connsiteY21" fmla="*/ 140695 h 406414"/>
                <a:gd name="connsiteX22" fmla="*/ 1379836 w 2260899"/>
                <a:gd name="connsiteY22" fmla="*/ 250233 h 406414"/>
                <a:gd name="connsiteX23" fmla="*/ 1513186 w 2260899"/>
                <a:gd name="connsiteY23" fmla="*/ 374058 h 406414"/>
                <a:gd name="connsiteX24" fmla="*/ 1641774 w 2260899"/>
                <a:gd name="connsiteY24" fmla="*/ 197845 h 406414"/>
                <a:gd name="connsiteX25" fmla="*/ 1727499 w 2260899"/>
                <a:gd name="connsiteY25" fmla="*/ 26395 h 406414"/>
                <a:gd name="connsiteX26" fmla="*/ 1808461 w 2260899"/>
                <a:gd name="connsiteY26" fmla="*/ 226420 h 406414"/>
                <a:gd name="connsiteX27" fmla="*/ 1903711 w 2260899"/>
                <a:gd name="connsiteY27" fmla="*/ 169270 h 406414"/>
                <a:gd name="connsiteX28" fmla="*/ 2013249 w 2260899"/>
                <a:gd name="connsiteY28" fmla="*/ 307383 h 406414"/>
                <a:gd name="connsiteX29" fmla="*/ 2218036 w 2260899"/>
                <a:gd name="connsiteY29" fmla="*/ 397870 h 406414"/>
                <a:gd name="connsiteX30" fmla="*/ 2260899 w 2260899"/>
                <a:gd name="connsiteY30" fmla="*/ 402633 h 406414"/>
                <a:gd name="connsiteX31" fmla="*/ 1179811 w 2260899"/>
                <a:gd name="connsiteY31" fmla="*/ 393108 h 406414"/>
                <a:gd name="connsiteX32" fmla="*/ 427336 w 2260899"/>
                <a:gd name="connsiteY32" fmla="*/ 388345 h 406414"/>
                <a:gd name="connsiteX33" fmla="*/ 1093 w 2260899"/>
                <a:gd name="connsiteY33" fmla="*/ 402633 h 406414"/>
                <a:gd name="connsiteX0" fmla="*/ 1093 w 2260899"/>
                <a:gd name="connsiteY0" fmla="*/ 402633 h 406414"/>
                <a:gd name="connsiteX1" fmla="*/ 1093 w 2260899"/>
                <a:gd name="connsiteY1" fmla="*/ 183558 h 406414"/>
                <a:gd name="connsiteX2" fmla="*/ 3473 w 2260899"/>
                <a:gd name="connsiteY2" fmla="*/ 43064 h 406414"/>
                <a:gd name="connsiteX3" fmla="*/ 43954 w 2260899"/>
                <a:gd name="connsiteY3" fmla="*/ 47827 h 406414"/>
                <a:gd name="connsiteX4" fmla="*/ 77293 w 2260899"/>
                <a:gd name="connsiteY4" fmla="*/ 112120 h 406414"/>
                <a:gd name="connsiteX5" fmla="*/ 108249 w 2260899"/>
                <a:gd name="connsiteY5" fmla="*/ 193083 h 406414"/>
                <a:gd name="connsiteX6" fmla="*/ 127298 w 2260899"/>
                <a:gd name="connsiteY6" fmla="*/ 250232 h 406414"/>
                <a:gd name="connsiteX7" fmla="*/ 174924 w 2260899"/>
                <a:gd name="connsiteY7" fmla="*/ 231183 h 406414"/>
                <a:gd name="connsiteX8" fmla="*/ 251124 w 2260899"/>
                <a:gd name="connsiteY8" fmla="*/ 345483 h 406414"/>
                <a:gd name="connsiteX9" fmla="*/ 308274 w 2260899"/>
                <a:gd name="connsiteY9" fmla="*/ 378820 h 406414"/>
                <a:gd name="connsiteX10" fmla="*/ 393999 w 2260899"/>
                <a:gd name="connsiteY10" fmla="*/ 250233 h 406414"/>
                <a:gd name="connsiteX11" fmla="*/ 460674 w 2260899"/>
                <a:gd name="connsiteY11" fmla="*/ 74020 h 406414"/>
                <a:gd name="connsiteX12" fmla="*/ 527349 w 2260899"/>
                <a:gd name="connsiteY12" fmla="*/ 35920 h 406414"/>
                <a:gd name="connsiteX13" fmla="*/ 579736 w 2260899"/>
                <a:gd name="connsiteY13" fmla="*/ 147840 h 406414"/>
                <a:gd name="connsiteX14" fmla="*/ 636886 w 2260899"/>
                <a:gd name="connsiteY14" fmla="*/ 245470 h 406414"/>
                <a:gd name="connsiteX15" fmla="*/ 691655 w 2260899"/>
                <a:gd name="connsiteY15" fmla="*/ 226421 h 406414"/>
                <a:gd name="connsiteX16" fmla="*/ 846436 w 2260899"/>
                <a:gd name="connsiteY16" fmla="*/ 355008 h 406414"/>
                <a:gd name="connsiteX17" fmla="*/ 875011 w 2260899"/>
                <a:gd name="connsiteY17" fmla="*/ 388345 h 406414"/>
                <a:gd name="connsiteX18" fmla="*/ 963117 w 2260899"/>
                <a:gd name="connsiteY18" fmla="*/ 381202 h 406414"/>
                <a:gd name="connsiteX19" fmla="*/ 991692 w 2260899"/>
                <a:gd name="connsiteY19" fmla="*/ 307382 h 406414"/>
                <a:gd name="connsiteX20" fmla="*/ 1089324 w 2260899"/>
                <a:gd name="connsiteY20" fmla="*/ 2583 h 406414"/>
                <a:gd name="connsiteX21" fmla="*/ 1213149 w 2260899"/>
                <a:gd name="connsiteY21" fmla="*/ 159745 h 406414"/>
                <a:gd name="connsiteX22" fmla="*/ 1260774 w 2260899"/>
                <a:gd name="connsiteY22" fmla="*/ 140695 h 406414"/>
                <a:gd name="connsiteX23" fmla="*/ 1379836 w 2260899"/>
                <a:gd name="connsiteY23" fmla="*/ 250233 h 406414"/>
                <a:gd name="connsiteX24" fmla="*/ 1513186 w 2260899"/>
                <a:gd name="connsiteY24" fmla="*/ 374058 h 406414"/>
                <a:gd name="connsiteX25" fmla="*/ 1641774 w 2260899"/>
                <a:gd name="connsiteY25" fmla="*/ 197845 h 406414"/>
                <a:gd name="connsiteX26" fmla="*/ 1727499 w 2260899"/>
                <a:gd name="connsiteY26" fmla="*/ 26395 h 406414"/>
                <a:gd name="connsiteX27" fmla="*/ 1808461 w 2260899"/>
                <a:gd name="connsiteY27" fmla="*/ 226420 h 406414"/>
                <a:gd name="connsiteX28" fmla="*/ 1903711 w 2260899"/>
                <a:gd name="connsiteY28" fmla="*/ 169270 h 406414"/>
                <a:gd name="connsiteX29" fmla="*/ 2013249 w 2260899"/>
                <a:gd name="connsiteY29" fmla="*/ 307383 h 406414"/>
                <a:gd name="connsiteX30" fmla="*/ 2218036 w 2260899"/>
                <a:gd name="connsiteY30" fmla="*/ 397870 h 406414"/>
                <a:gd name="connsiteX31" fmla="*/ 2260899 w 2260899"/>
                <a:gd name="connsiteY31" fmla="*/ 402633 h 406414"/>
                <a:gd name="connsiteX32" fmla="*/ 1179811 w 2260899"/>
                <a:gd name="connsiteY32" fmla="*/ 393108 h 406414"/>
                <a:gd name="connsiteX33" fmla="*/ 427336 w 2260899"/>
                <a:gd name="connsiteY33" fmla="*/ 388345 h 406414"/>
                <a:gd name="connsiteX34" fmla="*/ 1093 w 2260899"/>
                <a:gd name="connsiteY34" fmla="*/ 402633 h 406414"/>
                <a:gd name="connsiteX0" fmla="*/ 1093 w 2260899"/>
                <a:gd name="connsiteY0" fmla="*/ 402633 h 406414"/>
                <a:gd name="connsiteX1" fmla="*/ 1093 w 2260899"/>
                <a:gd name="connsiteY1" fmla="*/ 183558 h 406414"/>
                <a:gd name="connsiteX2" fmla="*/ 3473 w 2260899"/>
                <a:gd name="connsiteY2" fmla="*/ 43064 h 406414"/>
                <a:gd name="connsiteX3" fmla="*/ 43954 w 2260899"/>
                <a:gd name="connsiteY3" fmla="*/ 47827 h 406414"/>
                <a:gd name="connsiteX4" fmla="*/ 77293 w 2260899"/>
                <a:gd name="connsiteY4" fmla="*/ 112120 h 406414"/>
                <a:gd name="connsiteX5" fmla="*/ 108249 w 2260899"/>
                <a:gd name="connsiteY5" fmla="*/ 193083 h 406414"/>
                <a:gd name="connsiteX6" fmla="*/ 127298 w 2260899"/>
                <a:gd name="connsiteY6" fmla="*/ 250232 h 406414"/>
                <a:gd name="connsiteX7" fmla="*/ 174924 w 2260899"/>
                <a:gd name="connsiteY7" fmla="*/ 231183 h 406414"/>
                <a:gd name="connsiteX8" fmla="*/ 251124 w 2260899"/>
                <a:gd name="connsiteY8" fmla="*/ 345483 h 406414"/>
                <a:gd name="connsiteX9" fmla="*/ 308274 w 2260899"/>
                <a:gd name="connsiteY9" fmla="*/ 378820 h 406414"/>
                <a:gd name="connsiteX10" fmla="*/ 393999 w 2260899"/>
                <a:gd name="connsiteY10" fmla="*/ 250233 h 406414"/>
                <a:gd name="connsiteX11" fmla="*/ 460674 w 2260899"/>
                <a:gd name="connsiteY11" fmla="*/ 74020 h 406414"/>
                <a:gd name="connsiteX12" fmla="*/ 527349 w 2260899"/>
                <a:gd name="connsiteY12" fmla="*/ 35920 h 406414"/>
                <a:gd name="connsiteX13" fmla="*/ 579736 w 2260899"/>
                <a:gd name="connsiteY13" fmla="*/ 147840 h 406414"/>
                <a:gd name="connsiteX14" fmla="*/ 636886 w 2260899"/>
                <a:gd name="connsiteY14" fmla="*/ 245470 h 406414"/>
                <a:gd name="connsiteX15" fmla="*/ 691655 w 2260899"/>
                <a:gd name="connsiteY15" fmla="*/ 226421 h 406414"/>
                <a:gd name="connsiteX16" fmla="*/ 822623 w 2260899"/>
                <a:gd name="connsiteY16" fmla="*/ 355008 h 406414"/>
                <a:gd name="connsiteX17" fmla="*/ 875011 w 2260899"/>
                <a:gd name="connsiteY17" fmla="*/ 388345 h 406414"/>
                <a:gd name="connsiteX18" fmla="*/ 963117 w 2260899"/>
                <a:gd name="connsiteY18" fmla="*/ 381202 h 406414"/>
                <a:gd name="connsiteX19" fmla="*/ 991692 w 2260899"/>
                <a:gd name="connsiteY19" fmla="*/ 307382 h 406414"/>
                <a:gd name="connsiteX20" fmla="*/ 1089324 w 2260899"/>
                <a:gd name="connsiteY20" fmla="*/ 2583 h 406414"/>
                <a:gd name="connsiteX21" fmla="*/ 1213149 w 2260899"/>
                <a:gd name="connsiteY21" fmla="*/ 159745 h 406414"/>
                <a:gd name="connsiteX22" fmla="*/ 1260774 w 2260899"/>
                <a:gd name="connsiteY22" fmla="*/ 140695 h 406414"/>
                <a:gd name="connsiteX23" fmla="*/ 1379836 w 2260899"/>
                <a:gd name="connsiteY23" fmla="*/ 250233 h 406414"/>
                <a:gd name="connsiteX24" fmla="*/ 1513186 w 2260899"/>
                <a:gd name="connsiteY24" fmla="*/ 374058 h 406414"/>
                <a:gd name="connsiteX25" fmla="*/ 1641774 w 2260899"/>
                <a:gd name="connsiteY25" fmla="*/ 197845 h 406414"/>
                <a:gd name="connsiteX26" fmla="*/ 1727499 w 2260899"/>
                <a:gd name="connsiteY26" fmla="*/ 26395 h 406414"/>
                <a:gd name="connsiteX27" fmla="*/ 1808461 w 2260899"/>
                <a:gd name="connsiteY27" fmla="*/ 226420 h 406414"/>
                <a:gd name="connsiteX28" fmla="*/ 1903711 w 2260899"/>
                <a:gd name="connsiteY28" fmla="*/ 169270 h 406414"/>
                <a:gd name="connsiteX29" fmla="*/ 2013249 w 2260899"/>
                <a:gd name="connsiteY29" fmla="*/ 307383 h 406414"/>
                <a:gd name="connsiteX30" fmla="*/ 2218036 w 2260899"/>
                <a:gd name="connsiteY30" fmla="*/ 397870 h 406414"/>
                <a:gd name="connsiteX31" fmla="*/ 2260899 w 2260899"/>
                <a:gd name="connsiteY31" fmla="*/ 402633 h 406414"/>
                <a:gd name="connsiteX32" fmla="*/ 1179811 w 2260899"/>
                <a:gd name="connsiteY32" fmla="*/ 393108 h 406414"/>
                <a:gd name="connsiteX33" fmla="*/ 427336 w 2260899"/>
                <a:gd name="connsiteY33" fmla="*/ 388345 h 406414"/>
                <a:gd name="connsiteX34" fmla="*/ 1093 w 2260899"/>
                <a:gd name="connsiteY34" fmla="*/ 402633 h 406414"/>
                <a:gd name="connsiteX0" fmla="*/ 1093 w 2260899"/>
                <a:gd name="connsiteY0" fmla="*/ 416755 h 420536"/>
                <a:gd name="connsiteX1" fmla="*/ 1093 w 2260899"/>
                <a:gd name="connsiteY1" fmla="*/ 197680 h 420536"/>
                <a:gd name="connsiteX2" fmla="*/ 3473 w 2260899"/>
                <a:gd name="connsiteY2" fmla="*/ 57186 h 420536"/>
                <a:gd name="connsiteX3" fmla="*/ 43954 w 2260899"/>
                <a:gd name="connsiteY3" fmla="*/ 61949 h 420536"/>
                <a:gd name="connsiteX4" fmla="*/ 77293 w 2260899"/>
                <a:gd name="connsiteY4" fmla="*/ 126242 h 420536"/>
                <a:gd name="connsiteX5" fmla="*/ 108249 w 2260899"/>
                <a:gd name="connsiteY5" fmla="*/ 207205 h 420536"/>
                <a:gd name="connsiteX6" fmla="*/ 127298 w 2260899"/>
                <a:gd name="connsiteY6" fmla="*/ 264354 h 420536"/>
                <a:gd name="connsiteX7" fmla="*/ 174924 w 2260899"/>
                <a:gd name="connsiteY7" fmla="*/ 245305 h 420536"/>
                <a:gd name="connsiteX8" fmla="*/ 251124 w 2260899"/>
                <a:gd name="connsiteY8" fmla="*/ 359605 h 420536"/>
                <a:gd name="connsiteX9" fmla="*/ 308274 w 2260899"/>
                <a:gd name="connsiteY9" fmla="*/ 392942 h 420536"/>
                <a:gd name="connsiteX10" fmla="*/ 393999 w 2260899"/>
                <a:gd name="connsiteY10" fmla="*/ 264355 h 420536"/>
                <a:gd name="connsiteX11" fmla="*/ 460674 w 2260899"/>
                <a:gd name="connsiteY11" fmla="*/ 88142 h 420536"/>
                <a:gd name="connsiteX12" fmla="*/ 527349 w 2260899"/>
                <a:gd name="connsiteY12" fmla="*/ 50042 h 420536"/>
                <a:gd name="connsiteX13" fmla="*/ 579736 w 2260899"/>
                <a:gd name="connsiteY13" fmla="*/ 161962 h 420536"/>
                <a:gd name="connsiteX14" fmla="*/ 636886 w 2260899"/>
                <a:gd name="connsiteY14" fmla="*/ 259592 h 420536"/>
                <a:gd name="connsiteX15" fmla="*/ 691655 w 2260899"/>
                <a:gd name="connsiteY15" fmla="*/ 240543 h 420536"/>
                <a:gd name="connsiteX16" fmla="*/ 822623 w 2260899"/>
                <a:gd name="connsiteY16" fmla="*/ 369130 h 420536"/>
                <a:gd name="connsiteX17" fmla="*/ 875011 w 2260899"/>
                <a:gd name="connsiteY17" fmla="*/ 402467 h 420536"/>
                <a:gd name="connsiteX18" fmla="*/ 963117 w 2260899"/>
                <a:gd name="connsiteY18" fmla="*/ 395324 h 420536"/>
                <a:gd name="connsiteX19" fmla="*/ 991692 w 2260899"/>
                <a:gd name="connsiteY19" fmla="*/ 321504 h 420536"/>
                <a:gd name="connsiteX20" fmla="*/ 1082180 w 2260899"/>
                <a:gd name="connsiteY20" fmla="*/ 2418 h 420536"/>
                <a:gd name="connsiteX21" fmla="*/ 1213149 w 2260899"/>
                <a:gd name="connsiteY21" fmla="*/ 173867 h 420536"/>
                <a:gd name="connsiteX22" fmla="*/ 1260774 w 2260899"/>
                <a:gd name="connsiteY22" fmla="*/ 154817 h 420536"/>
                <a:gd name="connsiteX23" fmla="*/ 1379836 w 2260899"/>
                <a:gd name="connsiteY23" fmla="*/ 264355 h 420536"/>
                <a:gd name="connsiteX24" fmla="*/ 1513186 w 2260899"/>
                <a:gd name="connsiteY24" fmla="*/ 388180 h 420536"/>
                <a:gd name="connsiteX25" fmla="*/ 1641774 w 2260899"/>
                <a:gd name="connsiteY25" fmla="*/ 211967 h 420536"/>
                <a:gd name="connsiteX26" fmla="*/ 1727499 w 2260899"/>
                <a:gd name="connsiteY26" fmla="*/ 40517 h 420536"/>
                <a:gd name="connsiteX27" fmla="*/ 1808461 w 2260899"/>
                <a:gd name="connsiteY27" fmla="*/ 240542 h 420536"/>
                <a:gd name="connsiteX28" fmla="*/ 1903711 w 2260899"/>
                <a:gd name="connsiteY28" fmla="*/ 183392 h 420536"/>
                <a:gd name="connsiteX29" fmla="*/ 2013249 w 2260899"/>
                <a:gd name="connsiteY29" fmla="*/ 321505 h 420536"/>
                <a:gd name="connsiteX30" fmla="*/ 2218036 w 2260899"/>
                <a:gd name="connsiteY30" fmla="*/ 411992 h 420536"/>
                <a:gd name="connsiteX31" fmla="*/ 2260899 w 2260899"/>
                <a:gd name="connsiteY31" fmla="*/ 416755 h 420536"/>
                <a:gd name="connsiteX32" fmla="*/ 1179811 w 2260899"/>
                <a:gd name="connsiteY32" fmla="*/ 407230 h 420536"/>
                <a:gd name="connsiteX33" fmla="*/ 427336 w 2260899"/>
                <a:gd name="connsiteY33" fmla="*/ 402467 h 420536"/>
                <a:gd name="connsiteX34" fmla="*/ 1093 w 2260899"/>
                <a:gd name="connsiteY34" fmla="*/ 416755 h 420536"/>
                <a:gd name="connsiteX0" fmla="*/ 1093 w 2260899"/>
                <a:gd name="connsiteY0" fmla="*/ 415129 h 418910"/>
                <a:gd name="connsiteX1" fmla="*/ 1093 w 2260899"/>
                <a:gd name="connsiteY1" fmla="*/ 196054 h 418910"/>
                <a:gd name="connsiteX2" fmla="*/ 3473 w 2260899"/>
                <a:gd name="connsiteY2" fmla="*/ 55560 h 418910"/>
                <a:gd name="connsiteX3" fmla="*/ 43954 w 2260899"/>
                <a:gd name="connsiteY3" fmla="*/ 60323 h 418910"/>
                <a:gd name="connsiteX4" fmla="*/ 77293 w 2260899"/>
                <a:gd name="connsiteY4" fmla="*/ 124616 h 418910"/>
                <a:gd name="connsiteX5" fmla="*/ 108249 w 2260899"/>
                <a:gd name="connsiteY5" fmla="*/ 205579 h 418910"/>
                <a:gd name="connsiteX6" fmla="*/ 127298 w 2260899"/>
                <a:gd name="connsiteY6" fmla="*/ 262728 h 418910"/>
                <a:gd name="connsiteX7" fmla="*/ 174924 w 2260899"/>
                <a:gd name="connsiteY7" fmla="*/ 243679 h 418910"/>
                <a:gd name="connsiteX8" fmla="*/ 251124 w 2260899"/>
                <a:gd name="connsiteY8" fmla="*/ 357979 h 418910"/>
                <a:gd name="connsiteX9" fmla="*/ 308274 w 2260899"/>
                <a:gd name="connsiteY9" fmla="*/ 391316 h 418910"/>
                <a:gd name="connsiteX10" fmla="*/ 393999 w 2260899"/>
                <a:gd name="connsiteY10" fmla="*/ 262729 h 418910"/>
                <a:gd name="connsiteX11" fmla="*/ 460674 w 2260899"/>
                <a:gd name="connsiteY11" fmla="*/ 86516 h 418910"/>
                <a:gd name="connsiteX12" fmla="*/ 527349 w 2260899"/>
                <a:gd name="connsiteY12" fmla="*/ 48416 h 418910"/>
                <a:gd name="connsiteX13" fmla="*/ 579736 w 2260899"/>
                <a:gd name="connsiteY13" fmla="*/ 160336 h 418910"/>
                <a:gd name="connsiteX14" fmla="*/ 636886 w 2260899"/>
                <a:gd name="connsiteY14" fmla="*/ 257966 h 418910"/>
                <a:gd name="connsiteX15" fmla="*/ 691655 w 2260899"/>
                <a:gd name="connsiteY15" fmla="*/ 238917 h 418910"/>
                <a:gd name="connsiteX16" fmla="*/ 822623 w 2260899"/>
                <a:gd name="connsiteY16" fmla="*/ 367504 h 418910"/>
                <a:gd name="connsiteX17" fmla="*/ 875011 w 2260899"/>
                <a:gd name="connsiteY17" fmla="*/ 400841 h 418910"/>
                <a:gd name="connsiteX18" fmla="*/ 963117 w 2260899"/>
                <a:gd name="connsiteY18" fmla="*/ 393698 h 418910"/>
                <a:gd name="connsiteX19" fmla="*/ 991692 w 2260899"/>
                <a:gd name="connsiteY19" fmla="*/ 319878 h 418910"/>
                <a:gd name="connsiteX20" fmla="*/ 1082180 w 2260899"/>
                <a:gd name="connsiteY20" fmla="*/ 792 h 418910"/>
                <a:gd name="connsiteX21" fmla="*/ 1210768 w 2260899"/>
                <a:gd name="connsiteY21" fmla="*/ 227010 h 418910"/>
                <a:gd name="connsiteX22" fmla="*/ 1260774 w 2260899"/>
                <a:gd name="connsiteY22" fmla="*/ 153191 h 418910"/>
                <a:gd name="connsiteX23" fmla="*/ 1379836 w 2260899"/>
                <a:gd name="connsiteY23" fmla="*/ 262729 h 418910"/>
                <a:gd name="connsiteX24" fmla="*/ 1513186 w 2260899"/>
                <a:gd name="connsiteY24" fmla="*/ 386554 h 418910"/>
                <a:gd name="connsiteX25" fmla="*/ 1641774 w 2260899"/>
                <a:gd name="connsiteY25" fmla="*/ 210341 h 418910"/>
                <a:gd name="connsiteX26" fmla="*/ 1727499 w 2260899"/>
                <a:gd name="connsiteY26" fmla="*/ 38891 h 418910"/>
                <a:gd name="connsiteX27" fmla="*/ 1808461 w 2260899"/>
                <a:gd name="connsiteY27" fmla="*/ 238916 h 418910"/>
                <a:gd name="connsiteX28" fmla="*/ 1903711 w 2260899"/>
                <a:gd name="connsiteY28" fmla="*/ 181766 h 418910"/>
                <a:gd name="connsiteX29" fmla="*/ 2013249 w 2260899"/>
                <a:gd name="connsiteY29" fmla="*/ 319879 h 418910"/>
                <a:gd name="connsiteX30" fmla="*/ 2218036 w 2260899"/>
                <a:gd name="connsiteY30" fmla="*/ 410366 h 418910"/>
                <a:gd name="connsiteX31" fmla="*/ 2260899 w 2260899"/>
                <a:gd name="connsiteY31" fmla="*/ 415129 h 418910"/>
                <a:gd name="connsiteX32" fmla="*/ 1179811 w 2260899"/>
                <a:gd name="connsiteY32" fmla="*/ 405604 h 418910"/>
                <a:gd name="connsiteX33" fmla="*/ 427336 w 2260899"/>
                <a:gd name="connsiteY33" fmla="*/ 400841 h 418910"/>
                <a:gd name="connsiteX34" fmla="*/ 1093 w 2260899"/>
                <a:gd name="connsiteY34" fmla="*/ 415129 h 418910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79836 w 2260899"/>
                <a:gd name="connsiteY23" fmla="*/ 262752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08461 w 2260899"/>
                <a:gd name="connsiteY27" fmla="*/ 238939 h 418933"/>
                <a:gd name="connsiteX28" fmla="*/ 1903711 w 2260899"/>
                <a:gd name="connsiteY28" fmla="*/ 181789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63167 w 2260899"/>
                <a:gd name="connsiteY23" fmla="*/ 277040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08461 w 2260899"/>
                <a:gd name="connsiteY27" fmla="*/ 238939 h 418933"/>
                <a:gd name="connsiteX28" fmla="*/ 1903711 w 2260899"/>
                <a:gd name="connsiteY28" fmla="*/ 181789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63167 w 2260899"/>
                <a:gd name="connsiteY23" fmla="*/ 277040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29892 w 2260899"/>
                <a:gd name="connsiteY27" fmla="*/ 250845 h 418933"/>
                <a:gd name="connsiteX28" fmla="*/ 1903711 w 2260899"/>
                <a:gd name="connsiteY28" fmla="*/ 181789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63167 w 2260899"/>
                <a:gd name="connsiteY23" fmla="*/ 277040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29892 w 2260899"/>
                <a:gd name="connsiteY27" fmla="*/ 250845 h 418933"/>
                <a:gd name="connsiteX28" fmla="*/ 1901330 w 2260899"/>
                <a:gd name="connsiteY28" fmla="*/ 224652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7601"/>
                <a:gd name="connsiteX1" fmla="*/ 1093 w 2260899"/>
                <a:gd name="connsiteY1" fmla="*/ 196077 h 417601"/>
                <a:gd name="connsiteX2" fmla="*/ 3473 w 2260899"/>
                <a:gd name="connsiteY2" fmla="*/ 55583 h 417601"/>
                <a:gd name="connsiteX3" fmla="*/ 43954 w 2260899"/>
                <a:gd name="connsiteY3" fmla="*/ 60346 h 417601"/>
                <a:gd name="connsiteX4" fmla="*/ 77293 w 2260899"/>
                <a:gd name="connsiteY4" fmla="*/ 124639 h 417601"/>
                <a:gd name="connsiteX5" fmla="*/ 108249 w 2260899"/>
                <a:gd name="connsiteY5" fmla="*/ 205602 h 417601"/>
                <a:gd name="connsiteX6" fmla="*/ 127298 w 2260899"/>
                <a:gd name="connsiteY6" fmla="*/ 262751 h 417601"/>
                <a:gd name="connsiteX7" fmla="*/ 174924 w 2260899"/>
                <a:gd name="connsiteY7" fmla="*/ 243702 h 417601"/>
                <a:gd name="connsiteX8" fmla="*/ 251124 w 2260899"/>
                <a:gd name="connsiteY8" fmla="*/ 358002 h 417601"/>
                <a:gd name="connsiteX9" fmla="*/ 308274 w 2260899"/>
                <a:gd name="connsiteY9" fmla="*/ 391339 h 417601"/>
                <a:gd name="connsiteX10" fmla="*/ 393999 w 2260899"/>
                <a:gd name="connsiteY10" fmla="*/ 262752 h 417601"/>
                <a:gd name="connsiteX11" fmla="*/ 460674 w 2260899"/>
                <a:gd name="connsiteY11" fmla="*/ 86539 h 417601"/>
                <a:gd name="connsiteX12" fmla="*/ 527349 w 2260899"/>
                <a:gd name="connsiteY12" fmla="*/ 48439 h 417601"/>
                <a:gd name="connsiteX13" fmla="*/ 579736 w 2260899"/>
                <a:gd name="connsiteY13" fmla="*/ 160359 h 417601"/>
                <a:gd name="connsiteX14" fmla="*/ 636886 w 2260899"/>
                <a:gd name="connsiteY14" fmla="*/ 257989 h 417601"/>
                <a:gd name="connsiteX15" fmla="*/ 691655 w 2260899"/>
                <a:gd name="connsiteY15" fmla="*/ 238940 h 417601"/>
                <a:gd name="connsiteX16" fmla="*/ 822623 w 2260899"/>
                <a:gd name="connsiteY16" fmla="*/ 367527 h 417601"/>
                <a:gd name="connsiteX17" fmla="*/ 875011 w 2260899"/>
                <a:gd name="connsiteY17" fmla="*/ 400864 h 417601"/>
                <a:gd name="connsiteX18" fmla="*/ 963117 w 2260899"/>
                <a:gd name="connsiteY18" fmla="*/ 393721 h 417601"/>
                <a:gd name="connsiteX19" fmla="*/ 991692 w 2260899"/>
                <a:gd name="connsiteY19" fmla="*/ 319901 h 417601"/>
                <a:gd name="connsiteX20" fmla="*/ 1082180 w 2260899"/>
                <a:gd name="connsiteY20" fmla="*/ 815 h 417601"/>
                <a:gd name="connsiteX21" fmla="*/ 1210768 w 2260899"/>
                <a:gd name="connsiteY21" fmla="*/ 227033 h 417601"/>
                <a:gd name="connsiteX22" fmla="*/ 1279824 w 2260899"/>
                <a:gd name="connsiteY22" fmla="*/ 193696 h 417601"/>
                <a:gd name="connsiteX23" fmla="*/ 1363167 w 2260899"/>
                <a:gd name="connsiteY23" fmla="*/ 277040 h 417601"/>
                <a:gd name="connsiteX24" fmla="*/ 1513186 w 2260899"/>
                <a:gd name="connsiteY24" fmla="*/ 386577 h 417601"/>
                <a:gd name="connsiteX25" fmla="*/ 1641774 w 2260899"/>
                <a:gd name="connsiteY25" fmla="*/ 210364 h 417601"/>
                <a:gd name="connsiteX26" fmla="*/ 1727499 w 2260899"/>
                <a:gd name="connsiteY26" fmla="*/ 38914 h 417601"/>
                <a:gd name="connsiteX27" fmla="*/ 1829892 w 2260899"/>
                <a:gd name="connsiteY27" fmla="*/ 250845 h 417601"/>
                <a:gd name="connsiteX28" fmla="*/ 1901330 w 2260899"/>
                <a:gd name="connsiteY28" fmla="*/ 224652 h 417601"/>
                <a:gd name="connsiteX29" fmla="*/ 2018012 w 2260899"/>
                <a:gd name="connsiteY29" fmla="*/ 338952 h 417601"/>
                <a:gd name="connsiteX30" fmla="*/ 2218036 w 2260899"/>
                <a:gd name="connsiteY30" fmla="*/ 410389 h 417601"/>
                <a:gd name="connsiteX31" fmla="*/ 2260899 w 2260899"/>
                <a:gd name="connsiteY31" fmla="*/ 415152 h 417601"/>
                <a:gd name="connsiteX32" fmla="*/ 1179811 w 2260899"/>
                <a:gd name="connsiteY32" fmla="*/ 405627 h 417601"/>
                <a:gd name="connsiteX33" fmla="*/ 427336 w 2260899"/>
                <a:gd name="connsiteY33" fmla="*/ 400864 h 417601"/>
                <a:gd name="connsiteX34" fmla="*/ 1093 w 2260899"/>
                <a:gd name="connsiteY34" fmla="*/ 415152 h 417601"/>
                <a:gd name="connsiteX0" fmla="*/ 1093 w 2260899"/>
                <a:gd name="connsiteY0" fmla="*/ 415152 h 417601"/>
                <a:gd name="connsiteX1" fmla="*/ 1093 w 2260899"/>
                <a:gd name="connsiteY1" fmla="*/ 196077 h 417601"/>
                <a:gd name="connsiteX2" fmla="*/ 3473 w 2260899"/>
                <a:gd name="connsiteY2" fmla="*/ 55583 h 417601"/>
                <a:gd name="connsiteX3" fmla="*/ 43954 w 2260899"/>
                <a:gd name="connsiteY3" fmla="*/ 60346 h 417601"/>
                <a:gd name="connsiteX4" fmla="*/ 77293 w 2260899"/>
                <a:gd name="connsiteY4" fmla="*/ 124639 h 417601"/>
                <a:gd name="connsiteX5" fmla="*/ 108249 w 2260899"/>
                <a:gd name="connsiteY5" fmla="*/ 205602 h 417601"/>
                <a:gd name="connsiteX6" fmla="*/ 127298 w 2260899"/>
                <a:gd name="connsiteY6" fmla="*/ 262751 h 417601"/>
                <a:gd name="connsiteX7" fmla="*/ 174924 w 2260899"/>
                <a:gd name="connsiteY7" fmla="*/ 243702 h 417601"/>
                <a:gd name="connsiteX8" fmla="*/ 251124 w 2260899"/>
                <a:gd name="connsiteY8" fmla="*/ 358002 h 417601"/>
                <a:gd name="connsiteX9" fmla="*/ 308274 w 2260899"/>
                <a:gd name="connsiteY9" fmla="*/ 391339 h 417601"/>
                <a:gd name="connsiteX10" fmla="*/ 393999 w 2260899"/>
                <a:gd name="connsiteY10" fmla="*/ 262752 h 417601"/>
                <a:gd name="connsiteX11" fmla="*/ 460674 w 2260899"/>
                <a:gd name="connsiteY11" fmla="*/ 86539 h 417601"/>
                <a:gd name="connsiteX12" fmla="*/ 527349 w 2260899"/>
                <a:gd name="connsiteY12" fmla="*/ 48439 h 417601"/>
                <a:gd name="connsiteX13" fmla="*/ 579736 w 2260899"/>
                <a:gd name="connsiteY13" fmla="*/ 160359 h 417601"/>
                <a:gd name="connsiteX14" fmla="*/ 636886 w 2260899"/>
                <a:gd name="connsiteY14" fmla="*/ 257989 h 417601"/>
                <a:gd name="connsiteX15" fmla="*/ 691655 w 2260899"/>
                <a:gd name="connsiteY15" fmla="*/ 238940 h 417601"/>
                <a:gd name="connsiteX16" fmla="*/ 822623 w 2260899"/>
                <a:gd name="connsiteY16" fmla="*/ 367527 h 417601"/>
                <a:gd name="connsiteX17" fmla="*/ 875011 w 2260899"/>
                <a:gd name="connsiteY17" fmla="*/ 400864 h 417601"/>
                <a:gd name="connsiteX18" fmla="*/ 963117 w 2260899"/>
                <a:gd name="connsiteY18" fmla="*/ 393721 h 417601"/>
                <a:gd name="connsiteX19" fmla="*/ 991692 w 2260899"/>
                <a:gd name="connsiteY19" fmla="*/ 319901 h 417601"/>
                <a:gd name="connsiteX20" fmla="*/ 1082180 w 2260899"/>
                <a:gd name="connsiteY20" fmla="*/ 815 h 417601"/>
                <a:gd name="connsiteX21" fmla="*/ 1210768 w 2260899"/>
                <a:gd name="connsiteY21" fmla="*/ 227033 h 417601"/>
                <a:gd name="connsiteX22" fmla="*/ 1279824 w 2260899"/>
                <a:gd name="connsiteY22" fmla="*/ 193696 h 417601"/>
                <a:gd name="connsiteX23" fmla="*/ 1363167 w 2260899"/>
                <a:gd name="connsiteY23" fmla="*/ 277040 h 417601"/>
                <a:gd name="connsiteX24" fmla="*/ 1513186 w 2260899"/>
                <a:gd name="connsiteY24" fmla="*/ 386577 h 417601"/>
                <a:gd name="connsiteX25" fmla="*/ 1641774 w 2260899"/>
                <a:gd name="connsiteY25" fmla="*/ 210364 h 417601"/>
                <a:gd name="connsiteX26" fmla="*/ 1727499 w 2260899"/>
                <a:gd name="connsiteY26" fmla="*/ 12720 h 417601"/>
                <a:gd name="connsiteX27" fmla="*/ 1829892 w 2260899"/>
                <a:gd name="connsiteY27" fmla="*/ 250845 h 417601"/>
                <a:gd name="connsiteX28" fmla="*/ 1901330 w 2260899"/>
                <a:gd name="connsiteY28" fmla="*/ 224652 h 417601"/>
                <a:gd name="connsiteX29" fmla="*/ 2018012 w 2260899"/>
                <a:gd name="connsiteY29" fmla="*/ 338952 h 417601"/>
                <a:gd name="connsiteX30" fmla="*/ 2218036 w 2260899"/>
                <a:gd name="connsiteY30" fmla="*/ 410389 h 417601"/>
                <a:gd name="connsiteX31" fmla="*/ 2260899 w 2260899"/>
                <a:gd name="connsiteY31" fmla="*/ 415152 h 417601"/>
                <a:gd name="connsiteX32" fmla="*/ 1179811 w 2260899"/>
                <a:gd name="connsiteY32" fmla="*/ 405627 h 417601"/>
                <a:gd name="connsiteX33" fmla="*/ 427336 w 2260899"/>
                <a:gd name="connsiteY33" fmla="*/ 400864 h 417601"/>
                <a:gd name="connsiteX34" fmla="*/ 1093 w 2260899"/>
                <a:gd name="connsiteY34" fmla="*/ 415152 h 41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260899" h="417601">
                  <a:moveTo>
                    <a:pt x="1093" y="415152"/>
                  </a:moveTo>
                  <a:cubicBezTo>
                    <a:pt x="1490" y="414358"/>
                    <a:pt x="-494" y="249655"/>
                    <a:pt x="1093" y="196077"/>
                  </a:cubicBezTo>
                  <a:cubicBezTo>
                    <a:pt x="2680" y="142499"/>
                    <a:pt x="-3670" y="78205"/>
                    <a:pt x="3473" y="55583"/>
                  </a:cubicBezTo>
                  <a:cubicBezTo>
                    <a:pt x="10616" y="32961"/>
                    <a:pt x="31651" y="48837"/>
                    <a:pt x="43954" y="60346"/>
                  </a:cubicBezTo>
                  <a:cubicBezTo>
                    <a:pt x="56257" y="71855"/>
                    <a:pt x="66577" y="100430"/>
                    <a:pt x="77293" y="124639"/>
                  </a:cubicBezTo>
                  <a:cubicBezTo>
                    <a:pt x="88009" y="148848"/>
                    <a:pt x="99915" y="182583"/>
                    <a:pt x="108249" y="205602"/>
                  </a:cubicBezTo>
                  <a:cubicBezTo>
                    <a:pt x="116583" y="228621"/>
                    <a:pt x="116186" y="256401"/>
                    <a:pt x="127298" y="262751"/>
                  </a:cubicBezTo>
                  <a:cubicBezTo>
                    <a:pt x="138410" y="269101"/>
                    <a:pt x="154286" y="227827"/>
                    <a:pt x="174924" y="243702"/>
                  </a:cubicBezTo>
                  <a:cubicBezTo>
                    <a:pt x="195562" y="259577"/>
                    <a:pt x="228899" y="333396"/>
                    <a:pt x="251124" y="358002"/>
                  </a:cubicBezTo>
                  <a:cubicBezTo>
                    <a:pt x="273349" y="382608"/>
                    <a:pt x="284462" y="407214"/>
                    <a:pt x="308274" y="391339"/>
                  </a:cubicBezTo>
                  <a:cubicBezTo>
                    <a:pt x="332087" y="375464"/>
                    <a:pt x="368599" y="313552"/>
                    <a:pt x="393999" y="262752"/>
                  </a:cubicBezTo>
                  <a:cubicBezTo>
                    <a:pt x="419399" y="211952"/>
                    <a:pt x="438449" y="122258"/>
                    <a:pt x="460674" y="86539"/>
                  </a:cubicBezTo>
                  <a:cubicBezTo>
                    <a:pt x="482899" y="50820"/>
                    <a:pt x="507505" y="36136"/>
                    <a:pt x="527349" y="48439"/>
                  </a:cubicBezTo>
                  <a:cubicBezTo>
                    <a:pt x="547193" y="60742"/>
                    <a:pt x="561480" y="125434"/>
                    <a:pt x="579736" y="160359"/>
                  </a:cubicBezTo>
                  <a:cubicBezTo>
                    <a:pt x="597992" y="195284"/>
                    <a:pt x="618233" y="244892"/>
                    <a:pt x="636886" y="257989"/>
                  </a:cubicBezTo>
                  <a:cubicBezTo>
                    <a:pt x="655539" y="271086"/>
                    <a:pt x="660699" y="220684"/>
                    <a:pt x="691655" y="238940"/>
                  </a:cubicBezTo>
                  <a:cubicBezTo>
                    <a:pt x="722611" y="257196"/>
                    <a:pt x="792064" y="340540"/>
                    <a:pt x="822623" y="367527"/>
                  </a:cubicBezTo>
                  <a:cubicBezTo>
                    <a:pt x="853182" y="394514"/>
                    <a:pt x="851595" y="396498"/>
                    <a:pt x="875011" y="400864"/>
                  </a:cubicBezTo>
                  <a:cubicBezTo>
                    <a:pt x="898427" y="405230"/>
                    <a:pt x="947242" y="404834"/>
                    <a:pt x="963117" y="393721"/>
                  </a:cubicBezTo>
                  <a:cubicBezTo>
                    <a:pt x="978992" y="382609"/>
                    <a:pt x="971848" y="385385"/>
                    <a:pt x="991692" y="319901"/>
                  </a:cubicBezTo>
                  <a:cubicBezTo>
                    <a:pt x="1011536" y="254417"/>
                    <a:pt x="1045667" y="16293"/>
                    <a:pt x="1082180" y="815"/>
                  </a:cubicBezTo>
                  <a:cubicBezTo>
                    <a:pt x="1118693" y="-14663"/>
                    <a:pt x="1177827" y="194886"/>
                    <a:pt x="1210768" y="227033"/>
                  </a:cubicBezTo>
                  <a:cubicBezTo>
                    <a:pt x="1243709" y="259180"/>
                    <a:pt x="1254424" y="185362"/>
                    <a:pt x="1279824" y="193696"/>
                  </a:cubicBezTo>
                  <a:cubicBezTo>
                    <a:pt x="1305224" y="202031"/>
                    <a:pt x="1324273" y="244893"/>
                    <a:pt x="1363167" y="277040"/>
                  </a:cubicBezTo>
                  <a:cubicBezTo>
                    <a:pt x="1402061" y="309187"/>
                    <a:pt x="1466751" y="397690"/>
                    <a:pt x="1513186" y="386577"/>
                  </a:cubicBezTo>
                  <a:cubicBezTo>
                    <a:pt x="1559621" y="375464"/>
                    <a:pt x="1606055" y="272673"/>
                    <a:pt x="1641774" y="210364"/>
                  </a:cubicBezTo>
                  <a:cubicBezTo>
                    <a:pt x="1677493" y="148055"/>
                    <a:pt x="1696146" y="5973"/>
                    <a:pt x="1727499" y="12720"/>
                  </a:cubicBezTo>
                  <a:cubicBezTo>
                    <a:pt x="1758852" y="19467"/>
                    <a:pt x="1800920" y="215523"/>
                    <a:pt x="1829892" y="250845"/>
                  </a:cubicBezTo>
                  <a:cubicBezTo>
                    <a:pt x="1858864" y="286167"/>
                    <a:pt x="1869977" y="209968"/>
                    <a:pt x="1901330" y="224652"/>
                  </a:cubicBezTo>
                  <a:cubicBezTo>
                    <a:pt x="1932683" y="239336"/>
                    <a:pt x="1965228" y="307996"/>
                    <a:pt x="2018012" y="338952"/>
                  </a:cubicBezTo>
                  <a:cubicBezTo>
                    <a:pt x="2070796" y="369908"/>
                    <a:pt x="2177555" y="397689"/>
                    <a:pt x="2218036" y="410389"/>
                  </a:cubicBezTo>
                  <a:cubicBezTo>
                    <a:pt x="2258517" y="423089"/>
                    <a:pt x="2260899" y="415152"/>
                    <a:pt x="2260899" y="415152"/>
                  </a:cubicBezTo>
                  <a:lnTo>
                    <a:pt x="1179811" y="405627"/>
                  </a:lnTo>
                  <a:lnTo>
                    <a:pt x="427336" y="400864"/>
                  </a:lnTo>
                  <a:cubicBezTo>
                    <a:pt x="230883" y="402452"/>
                    <a:pt x="696" y="415946"/>
                    <a:pt x="1093" y="415152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" name="Obdélník 6"/>
            <p:cNvSpPr/>
            <p:nvPr/>
          </p:nvSpPr>
          <p:spPr bwMode="auto">
            <a:xfrm>
              <a:off x="801389" y="3661578"/>
              <a:ext cx="2260899" cy="27432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" name="Obdélník 11"/>
            <p:cNvSpPr/>
            <p:nvPr/>
          </p:nvSpPr>
          <p:spPr bwMode="auto">
            <a:xfrm>
              <a:off x="802701" y="3941210"/>
              <a:ext cx="2260899" cy="328640"/>
            </a:xfrm>
            <a:prstGeom prst="rect">
              <a:avLst/>
            </a:prstGeom>
            <a:solidFill>
              <a:srgbClr val="A5002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 bwMode="auto">
            <a:xfrm>
              <a:off x="800037" y="4272530"/>
              <a:ext cx="2260899" cy="15080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9" name="Přímá spojnice se šipkou 8"/>
            <p:cNvCxnSpPr/>
            <p:nvPr/>
          </p:nvCxnSpPr>
          <p:spPr bwMode="auto">
            <a:xfrm>
              <a:off x="623455" y="5780598"/>
              <a:ext cx="2634117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Přímá spojnice se šipkou 15"/>
            <p:cNvCxnSpPr/>
            <p:nvPr/>
          </p:nvCxnSpPr>
          <p:spPr bwMode="auto">
            <a:xfrm>
              <a:off x="621467" y="3254960"/>
              <a:ext cx="0" cy="2520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ovéPole 9"/>
            <p:cNvSpPr txBox="1"/>
            <p:nvPr/>
          </p:nvSpPr>
          <p:spPr>
            <a:xfrm>
              <a:off x="1110331" y="4588360"/>
              <a:ext cx="16803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Absopce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sv</a:t>
              </a:r>
              <a:r>
                <a:rPr lang="cs-CZ" sz="1200" dirty="0" err="1" smtClean="0"/>
                <a:t>ětla</a:t>
              </a:r>
              <a:r>
                <a:rPr lang="cs-CZ" sz="1200" dirty="0" smtClean="0"/>
                <a:t> tkání</a:t>
              </a:r>
              <a:endParaRPr lang="cs-CZ" sz="1200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1156376" y="3989419"/>
              <a:ext cx="16803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>
                  <a:solidFill>
                    <a:schemeClr val="bg1"/>
                  </a:solidFill>
                </a:rPr>
                <a:t>Absopce</a:t>
              </a:r>
              <a:r>
                <a:rPr lang="en-US" sz="1200" dirty="0" smtClean="0">
                  <a:solidFill>
                    <a:schemeClr val="bg1"/>
                  </a:solidFill>
                </a:rPr>
                <a:t> </a:t>
              </a:r>
              <a:r>
                <a:rPr lang="cs-CZ" sz="1200" dirty="0" smtClean="0">
                  <a:solidFill>
                    <a:schemeClr val="bg1"/>
                  </a:solidFill>
                </a:rPr>
                <a:t>venózní krví</a:t>
              </a:r>
              <a:endParaRPr lang="cs-CZ" sz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800037" y="3654903"/>
              <a:ext cx="22635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err="1" smtClean="0">
                  <a:solidFill>
                    <a:schemeClr val="bg1"/>
                  </a:solidFill>
                </a:rPr>
                <a:t>Konst</a:t>
              </a:r>
              <a:r>
                <a:rPr lang="cs-CZ" sz="1200" dirty="0" smtClean="0">
                  <a:solidFill>
                    <a:schemeClr val="bg1"/>
                  </a:solidFill>
                </a:rPr>
                <a:t>. a</a:t>
              </a:r>
              <a:r>
                <a:rPr lang="en-US" sz="1200" dirty="0" err="1" smtClean="0">
                  <a:solidFill>
                    <a:schemeClr val="bg1"/>
                  </a:solidFill>
                </a:rPr>
                <a:t>bsopce</a:t>
              </a:r>
              <a:r>
                <a:rPr lang="en-US" sz="1200" dirty="0" smtClean="0">
                  <a:solidFill>
                    <a:schemeClr val="bg1"/>
                  </a:solidFill>
                </a:rPr>
                <a:t> </a:t>
              </a:r>
              <a:r>
                <a:rPr lang="cs-CZ" sz="1200" dirty="0" smtClean="0">
                  <a:solidFill>
                    <a:schemeClr val="bg1"/>
                  </a:solidFill>
                </a:rPr>
                <a:t>arteriální krví</a:t>
              </a:r>
              <a:endParaRPr lang="cs-CZ" sz="12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851549" y="3030692"/>
              <a:ext cx="2354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Pulsní absorpce arteriální krví</a:t>
              </a:r>
              <a:endParaRPr lang="cs-CZ" sz="1200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1663699" y="5750410"/>
              <a:ext cx="120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Čas</a:t>
              </a:r>
              <a:endParaRPr lang="cs-CZ" sz="1200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10118" y="3803650"/>
              <a:ext cx="369332" cy="12229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cs-CZ" sz="1200" dirty="0" smtClean="0"/>
                <a:t>Absorpce světla</a:t>
              </a:r>
              <a:endParaRPr lang="cs-CZ" sz="1200" dirty="0"/>
            </a:p>
          </p:txBody>
        </p:sp>
      </p:grpSp>
      <p:grpSp>
        <p:nvGrpSpPr>
          <p:cNvPr id="26" name="Skupina 25"/>
          <p:cNvGrpSpPr/>
          <p:nvPr/>
        </p:nvGrpSpPr>
        <p:grpSpPr>
          <a:xfrm>
            <a:off x="7795535" y="120410"/>
            <a:ext cx="4279744" cy="3315179"/>
            <a:chOff x="4727776" y="2790438"/>
            <a:chExt cx="4279744" cy="3315179"/>
          </a:xfrm>
        </p:grpSpPr>
        <p:sp>
          <p:nvSpPr>
            <p:cNvPr id="14" name="Volný tvar 13"/>
            <p:cNvSpPr/>
            <p:nvPr/>
          </p:nvSpPr>
          <p:spPr>
            <a:xfrm>
              <a:off x="5120640" y="3043753"/>
              <a:ext cx="3582050" cy="1700867"/>
            </a:xfrm>
            <a:custGeom>
              <a:avLst/>
              <a:gdLst>
                <a:gd name="connsiteX0" fmla="*/ 0 w 3570136"/>
                <a:gd name="connsiteY0" fmla="*/ 433797 h 1719015"/>
                <a:gd name="connsiteX1" fmla="*/ 166977 w 3570136"/>
                <a:gd name="connsiteY1" fmla="*/ 211160 h 1719015"/>
                <a:gd name="connsiteX2" fmla="*/ 318052 w 3570136"/>
                <a:gd name="connsiteY2" fmla="*/ 4427 h 1719015"/>
                <a:gd name="connsiteX3" fmla="*/ 437322 w 3570136"/>
                <a:gd name="connsiteY3" fmla="*/ 83940 h 1719015"/>
                <a:gd name="connsiteX4" fmla="*/ 516835 w 3570136"/>
                <a:gd name="connsiteY4" fmla="*/ 250917 h 1719015"/>
                <a:gd name="connsiteX5" fmla="*/ 588397 w 3570136"/>
                <a:gd name="connsiteY5" fmla="*/ 179355 h 1719015"/>
                <a:gd name="connsiteX6" fmla="*/ 636104 w 3570136"/>
                <a:gd name="connsiteY6" fmla="*/ 12378 h 1719015"/>
                <a:gd name="connsiteX7" fmla="*/ 691763 w 3570136"/>
                <a:gd name="connsiteY7" fmla="*/ 274771 h 1719015"/>
                <a:gd name="connsiteX8" fmla="*/ 866692 w 3570136"/>
                <a:gd name="connsiteY8" fmla="*/ 1260733 h 1719015"/>
                <a:gd name="connsiteX9" fmla="*/ 1081377 w 3570136"/>
                <a:gd name="connsiteY9" fmla="*/ 1666249 h 1719015"/>
                <a:gd name="connsiteX10" fmla="*/ 1415332 w 3570136"/>
                <a:gd name="connsiteY10" fmla="*/ 1682152 h 1719015"/>
                <a:gd name="connsiteX11" fmla="*/ 2194560 w 3570136"/>
                <a:gd name="connsiteY11" fmla="*/ 1372051 h 1719015"/>
                <a:gd name="connsiteX12" fmla="*/ 2846567 w 3570136"/>
                <a:gd name="connsiteY12" fmla="*/ 1236879 h 1719015"/>
                <a:gd name="connsiteX13" fmla="*/ 3570136 w 3570136"/>
                <a:gd name="connsiteY13" fmla="*/ 1236879 h 1719015"/>
                <a:gd name="connsiteX0" fmla="*/ 0 w 3570136"/>
                <a:gd name="connsiteY0" fmla="*/ 433797 h 1719015"/>
                <a:gd name="connsiteX1" fmla="*/ 166977 w 3570136"/>
                <a:gd name="connsiteY1" fmla="*/ 211160 h 1719015"/>
                <a:gd name="connsiteX2" fmla="*/ 318052 w 3570136"/>
                <a:gd name="connsiteY2" fmla="*/ 4427 h 1719015"/>
                <a:gd name="connsiteX3" fmla="*/ 437322 w 3570136"/>
                <a:gd name="connsiteY3" fmla="*/ 83940 h 1719015"/>
                <a:gd name="connsiteX4" fmla="*/ 516835 w 3570136"/>
                <a:gd name="connsiteY4" fmla="*/ 250917 h 1719015"/>
                <a:gd name="connsiteX5" fmla="*/ 573505 w 3570136"/>
                <a:gd name="connsiteY5" fmla="*/ 119785 h 1719015"/>
                <a:gd name="connsiteX6" fmla="*/ 636104 w 3570136"/>
                <a:gd name="connsiteY6" fmla="*/ 12378 h 1719015"/>
                <a:gd name="connsiteX7" fmla="*/ 691763 w 3570136"/>
                <a:gd name="connsiteY7" fmla="*/ 274771 h 1719015"/>
                <a:gd name="connsiteX8" fmla="*/ 866692 w 3570136"/>
                <a:gd name="connsiteY8" fmla="*/ 1260733 h 1719015"/>
                <a:gd name="connsiteX9" fmla="*/ 1081377 w 3570136"/>
                <a:gd name="connsiteY9" fmla="*/ 1666249 h 1719015"/>
                <a:gd name="connsiteX10" fmla="*/ 1415332 w 3570136"/>
                <a:gd name="connsiteY10" fmla="*/ 1682152 h 1719015"/>
                <a:gd name="connsiteX11" fmla="*/ 2194560 w 3570136"/>
                <a:gd name="connsiteY11" fmla="*/ 1372051 h 1719015"/>
                <a:gd name="connsiteX12" fmla="*/ 2846567 w 3570136"/>
                <a:gd name="connsiteY12" fmla="*/ 1236879 h 1719015"/>
                <a:gd name="connsiteX13" fmla="*/ 3570136 w 3570136"/>
                <a:gd name="connsiteY13" fmla="*/ 1236879 h 1719015"/>
                <a:gd name="connsiteX0" fmla="*/ 0 w 3570136"/>
                <a:gd name="connsiteY0" fmla="*/ 437420 h 1722638"/>
                <a:gd name="connsiteX1" fmla="*/ 166977 w 3570136"/>
                <a:gd name="connsiteY1" fmla="*/ 214783 h 1722638"/>
                <a:gd name="connsiteX2" fmla="*/ 318052 w 3570136"/>
                <a:gd name="connsiteY2" fmla="*/ 8050 h 1722638"/>
                <a:gd name="connsiteX3" fmla="*/ 437322 w 3570136"/>
                <a:gd name="connsiteY3" fmla="*/ 87563 h 1722638"/>
                <a:gd name="connsiteX4" fmla="*/ 516835 w 3570136"/>
                <a:gd name="connsiteY4" fmla="*/ 254540 h 1722638"/>
                <a:gd name="connsiteX5" fmla="*/ 573505 w 3570136"/>
                <a:gd name="connsiteY5" fmla="*/ 123408 h 1722638"/>
                <a:gd name="connsiteX6" fmla="*/ 633125 w 3570136"/>
                <a:gd name="connsiteY6" fmla="*/ 4087 h 1722638"/>
                <a:gd name="connsiteX7" fmla="*/ 691763 w 3570136"/>
                <a:gd name="connsiteY7" fmla="*/ 278394 h 1722638"/>
                <a:gd name="connsiteX8" fmla="*/ 866692 w 3570136"/>
                <a:gd name="connsiteY8" fmla="*/ 1264356 h 1722638"/>
                <a:gd name="connsiteX9" fmla="*/ 1081377 w 3570136"/>
                <a:gd name="connsiteY9" fmla="*/ 1669872 h 1722638"/>
                <a:gd name="connsiteX10" fmla="*/ 1415332 w 3570136"/>
                <a:gd name="connsiteY10" fmla="*/ 1685775 h 1722638"/>
                <a:gd name="connsiteX11" fmla="*/ 2194560 w 3570136"/>
                <a:gd name="connsiteY11" fmla="*/ 1375674 h 1722638"/>
                <a:gd name="connsiteX12" fmla="*/ 2846567 w 3570136"/>
                <a:gd name="connsiteY12" fmla="*/ 1240502 h 1722638"/>
                <a:gd name="connsiteX13" fmla="*/ 3570136 w 3570136"/>
                <a:gd name="connsiteY13" fmla="*/ 1240502 h 1722638"/>
                <a:gd name="connsiteX0" fmla="*/ 0 w 3570136"/>
                <a:gd name="connsiteY0" fmla="*/ 437420 h 1722638"/>
                <a:gd name="connsiteX1" fmla="*/ 166977 w 3570136"/>
                <a:gd name="connsiteY1" fmla="*/ 214783 h 1722638"/>
                <a:gd name="connsiteX2" fmla="*/ 294224 w 3570136"/>
                <a:gd name="connsiteY2" fmla="*/ 8050 h 1722638"/>
                <a:gd name="connsiteX3" fmla="*/ 437322 w 3570136"/>
                <a:gd name="connsiteY3" fmla="*/ 87563 h 1722638"/>
                <a:gd name="connsiteX4" fmla="*/ 516835 w 3570136"/>
                <a:gd name="connsiteY4" fmla="*/ 254540 h 1722638"/>
                <a:gd name="connsiteX5" fmla="*/ 573505 w 3570136"/>
                <a:gd name="connsiteY5" fmla="*/ 123408 h 1722638"/>
                <a:gd name="connsiteX6" fmla="*/ 633125 w 3570136"/>
                <a:gd name="connsiteY6" fmla="*/ 4087 h 1722638"/>
                <a:gd name="connsiteX7" fmla="*/ 691763 w 3570136"/>
                <a:gd name="connsiteY7" fmla="*/ 278394 h 1722638"/>
                <a:gd name="connsiteX8" fmla="*/ 866692 w 3570136"/>
                <a:gd name="connsiteY8" fmla="*/ 1264356 h 1722638"/>
                <a:gd name="connsiteX9" fmla="*/ 1081377 w 3570136"/>
                <a:gd name="connsiteY9" fmla="*/ 1669872 h 1722638"/>
                <a:gd name="connsiteX10" fmla="*/ 1415332 w 3570136"/>
                <a:gd name="connsiteY10" fmla="*/ 1685775 h 1722638"/>
                <a:gd name="connsiteX11" fmla="*/ 2194560 w 3570136"/>
                <a:gd name="connsiteY11" fmla="*/ 1375674 h 1722638"/>
                <a:gd name="connsiteX12" fmla="*/ 2846567 w 3570136"/>
                <a:gd name="connsiteY12" fmla="*/ 1240502 h 1722638"/>
                <a:gd name="connsiteX13" fmla="*/ 3570136 w 3570136"/>
                <a:gd name="connsiteY13" fmla="*/ 1240502 h 1722638"/>
                <a:gd name="connsiteX0" fmla="*/ 0 w 3570136"/>
                <a:gd name="connsiteY0" fmla="*/ 437420 h 1722638"/>
                <a:gd name="connsiteX1" fmla="*/ 166977 w 3570136"/>
                <a:gd name="connsiteY1" fmla="*/ 214783 h 1722638"/>
                <a:gd name="connsiteX2" fmla="*/ 297202 w 3570136"/>
                <a:gd name="connsiteY2" fmla="*/ 11028 h 1722638"/>
                <a:gd name="connsiteX3" fmla="*/ 437322 w 3570136"/>
                <a:gd name="connsiteY3" fmla="*/ 87563 h 1722638"/>
                <a:gd name="connsiteX4" fmla="*/ 516835 w 3570136"/>
                <a:gd name="connsiteY4" fmla="*/ 254540 h 1722638"/>
                <a:gd name="connsiteX5" fmla="*/ 573505 w 3570136"/>
                <a:gd name="connsiteY5" fmla="*/ 123408 h 1722638"/>
                <a:gd name="connsiteX6" fmla="*/ 633125 w 3570136"/>
                <a:gd name="connsiteY6" fmla="*/ 4087 h 1722638"/>
                <a:gd name="connsiteX7" fmla="*/ 691763 w 3570136"/>
                <a:gd name="connsiteY7" fmla="*/ 278394 h 1722638"/>
                <a:gd name="connsiteX8" fmla="*/ 866692 w 3570136"/>
                <a:gd name="connsiteY8" fmla="*/ 1264356 h 1722638"/>
                <a:gd name="connsiteX9" fmla="*/ 1081377 w 3570136"/>
                <a:gd name="connsiteY9" fmla="*/ 1669872 h 1722638"/>
                <a:gd name="connsiteX10" fmla="*/ 1415332 w 3570136"/>
                <a:gd name="connsiteY10" fmla="*/ 1685775 h 1722638"/>
                <a:gd name="connsiteX11" fmla="*/ 2194560 w 3570136"/>
                <a:gd name="connsiteY11" fmla="*/ 1375674 h 1722638"/>
                <a:gd name="connsiteX12" fmla="*/ 2846567 w 3570136"/>
                <a:gd name="connsiteY12" fmla="*/ 1240502 h 1722638"/>
                <a:gd name="connsiteX13" fmla="*/ 3570136 w 3570136"/>
                <a:gd name="connsiteY13" fmla="*/ 1240502 h 1722638"/>
                <a:gd name="connsiteX0" fmla="*/ 0 w 3570136"/>
                <a:gd name="connsiteY0" fmla="*/ 442688 h 1727906"/>
                <a:gd name="connsiteX1" fmla="*/ 166977 w 3570136"/>
                <a:gd name="connsiteY1" fmla="*/ 220051 h 1727906"/>
                <a:gd name="connsiteX2" fmla="*/ 297202 w 3570136"/>
                <a:gd name="connsiteY2" fmla="*/ 16296 h 1727906"/>
                <a:gd name="connsiteX3" fmla="*/ 437322 w 3570136"/>
                <a:gd name="connsiteY3" fmla="*/ 92831 h 1727906"/>
                <a:gd name="connsiteX4" fmla="*/ 516835 w 3570136"/>
                <a:gd name="connsiteY4" fmla="*/ 259808 h 1727906"/>
                <a:gd name="connsiteX5" fmla="*/ 573505 w 3570136"/>
                <a:gd name="connsiteY5" fmla="*/ 128676 h 1727906"/>
                <a:gd name="connsiteX6" fmla="*/ 633125 w 3570136"/>
                <a:gd name="connsiteY6" fmla="*/ 9355 h 1727906"/>
                <a:gd name="connsiteX7" fmla="*/ 691763 w 3570136"/>
                <a:gd name="connsiteY7" fmla="*/ 283662 h 1727906"/>
                <a:gd name="connsiteX8" fmla="*/ 866692 w 3570136"/>
                <a:gd name="connsiteY8" fmla="*/ 1269624 h 1727906"/>
                <a:gd name="connsiteX9" fmla="*/ 1081377 w 3570136"/>
                <a:gd name="connsiteY9" fmla="*/ 1675140 h 1727906"/>
                <a:gd name="connsiteX10" fmla="*/ 1415332 w 3570136"/>
                <a:gd name="connsiteY10" fmla="*/ 1691043 h 1727906"/>
                <a:gd name="connsiteX11" fmla="*/ 2194560 w 3570136"/>
                <a:gd name="connsiteY11" fmla="*/ 1380942 h 1727906"/>
                <a:gd name="connsiteX12" fmla="*/ 2846567 w 3570136"/>
                <a:gd name="connsiteY12" fmla="*/ 1245770 h 1727906"/>
                <a:gd name="connsiteX13" fmla="*/ 3570136 w 3570136"/>
                <a:gd name="connsiteY13" fmla="*/ 1245770 h 1727906"/>
                <a:gd name="connsiteX0" fmla="*/ 0 w 3570136"/>
                <a:gd name="connsiteY0" fmla="*/ 430966 h 1716184"/>
                <a:gd name="connsiteX1" fmla="*/ 166977 w 3570136"/>
                <a:gd name="connsiteY1" fmla="*/ 208329 h 1716184"/>
                <a:gd name="connsiteX2" fmla="*/ 297202 w 3570136"/>
                <a:gd name="connsiteY2" fmla="*/ 4574 h 1716184"/>
                <a:gd name="connsiteX3" fmla="*/ 437322 w 3570136"/>
                <a:gd name="connsiteY3" fmla="*/ 81109 h 1716184"/>
                <a:gd name="connsiteX4" fmla="*/ 516835 w 3570136"/>
                <a:gd name="connsiteY4" fmla="*/ 248086 h 1716184"/>
                <a:gd name="connsiteX5" fmla="*/ 573505 w 3570136"/>
                <a:gd name="connsiteY5" fmla="*/ 116954 h 1716184"/>
                <a:gd name="connsiteX6" fmla="*/ 653974 w 3570136"/>
                <a:gd name="connsiteY6" fmla="*/ 12525 h 1716184"/>
                <a:gd name="connsiteX7" fmla="*/ 691763 w 3570136"/>
                <a:gd name="connsiteY7" fmla="*/ 271940 h 1716184"/>
                <a:gd name="connsiteX8" fmla="*/ 866692 w 3570136"/>
                <a:gd name="connsiteY8" fmla="*/ 1257902 h 1716184"/>
                <a:gd name="connsiteX9" fmla="*/ 1081377 w 3570136"/>
                <a:gd name="connsiteY9" fmla="*/ 1663418 h 1716184"/>
                <a:gd name="connsiteX10" fmla="*/ 1415332 w 3570136"/>
                <a:gd name="connsiteY10" fmla="*/ 1679321 h 1716184"/>
                <a:gd name="connsiteX11" fmla="*/ 2194560 w 3570136"/>
                <a:gd name="connsiteY11" fmla="*/ 1369220 h 1716184"/>
                <a:gd name="connsiteX12" fmla="*/ 2846567 w 3570136"/>
                <a:gd name="connsiteY12" fmla="*/ 1234048 h 1716184"/>
                <a:gd name="connsiteX13" fmla="*/ 3570136 w 3570136"/>
                <a:gd name="connsiteY13" fmla="*/ 1234048 h 1716184"/>
                <a:gd name="connsiteX0" fmla="*/ 0 w 3570136"/>
                <a:gd name="connsiteY0" fmla="*/ 430966 h 1716184"/>
                <a:gd name="connsiteX1" fmla="*/ 166977 w 3570136"/>
                <a:gd name="connsiteY1" fmla="*/ 208329 h 1716184"/>
                <a:gd name="connsiteX2" fmla="*/ 297202 w 3570136"/>
                <a:gd name="connsiteY2" fmla="*/ 4574 h 1716184"/>
                <a:gd name="connsiteX3" fmla="*/ 437322 w 3570136"/>
                <a:gd name="connsiteY3" fmla="*/ 81109 h 1716184"/>
                <a:gd name="connsiteX4" fmla="*/ 516835 w 3570136"/>
                <a:gd name="connsiteY4" fmla="*/ 248086 h 1716184"/>
                <a:gd name="connsiteX5" fmla="*/ 573505 w 3570136"/>
                <a:gd name="connsiteY5" fmla="*/ 116954 h 1716184"/>
                <a:gd name="connsiteX6" fmla="*/ 653974 w 3570136"/>
                <a:gd name="connsiteY6" fmla="*/ 12525 h 1716184"/>
                <a:gd name="connsiteX7" fmla="*/ 721548 w 3570136"/>
                <a:gd name="connsiteY7" fmla="*/ 411930 h 1716184"/>
                <a:gd name="connsiteX8" fmla="*/ 866692 w 3570136"/>
                <a:gd name="connsiteY8" fmla="*/ 1257902 h 1716184"/>
                <a:gd name="connsiteX9" fmla="*/ 1081377 w 3570136"/>
                <a:gd name="connsiteY9" fmla="*/ 1663418 h 1716184"/>
                <a:gd name="connsiteX10" fmla="*/ 1415332 w 3570136"/>
                <a:gd name="connsiteY10" fmla="*/ 1679321 h 1716184"/>
                <a:gd name="connsiteX11" fmla="*/ 2194560 w 3570136"/>
                <a:gd name="connsiteY11" fmla="*/ 1369220 h 1716184"/>
                <a:gd name="connsiteX12" fmla="*/ 2846567 w 3570136"/>
                <a:gd name="connsiteY12" fmla="*/ 1234048 h 1716184"/>
                <a:gd name="connsiteX13" fmla="*/ 3570136 w 3570136"/>
                <a:gd name="connsiteY13" fmla="*/ 1234048 h 1716184"/>
                <a:gd name="connsiteX0" fmla="*/ 0 w 3570136"/>
                <a:gd name="connsiteY0" fmla="*/ 430966 h 1700867"/>
                <a:gd name="connsiteX1" fmla="*/ 166977 w 3570136"/>
                <a:gd name="connsiteY1" fmla="*/ 208329 h 1700867"/>
                <a:gd name="connsiteX2" fmla="*/ 297202 w 3570136"/>
                <a:gd name="connsiteY2" fmla="*/ 4574 h 1700867"/>
                <a:gd name="connsiteX3" fmla="*/ 437322 w 3570136"/>
                <a:gd name="connsiteY3" fmla="*/ 81109 h 1700867"/>
                <a:gd name="connsiteX4" fmla="*/ 516835 w 3570136"/>
                <a:gd name="connsiteY4" fmla="*/ 248086 h 1700867"/>
                <a:gd name="connsiteX5" fmla="*/ 573505 w 3570136"/>
                <a:gd name="connsiteY5" fmla="*/ 116954 h 1700867"/>
                <a:gd name="connsiteX6" fmla="*/ 653974 w 3570136"/>
                <a:gd name="connsiteY6" fmla="*/ 12525 h 1700867"/>
                <a:gd name="connsiteX7" fmla="*/ 721548 w 3570136"/>
                <a:gd name="connsiteY7" fmla="*/ 411930 h 1700867"/>
                <a:gd name="connsiteX8" fmla="*/ 866692 w 3570136"/>
                <a:gd name="connsiteY8" fmla="*/ 1257902 h 1700867"/>
                <a:gd name="connsiteX9" fmla="*/ 1081377 w 3570136"/>
                <a:gd name="connsiteY9" fmla="*/ 1663418 h 1700867"/>
                <a:gd name="connsiteX10" fmla="*/ 1439160 w 3570136"/>
                <a:gd name="connsiteY10" fmla="*/ 1649536 h 1700867"/>
                <a:gd name="connsiteX11" fmla="*/ 2194560 w 3570136"/>
                <a:gd name="connsiteY11" fmla="*/ 1369220 h 1700867"/>
                <a:gd name="connsiteX12" fmla="*/ 2846567 w 3570136"/>
                <a:gd name="connsiteY12" fmla="*/ 1234048 h 1700867"/>
                <a:gd name="connsiteX13" fmla="*/ 3570136 w 3570136"/>
                <a:gd name="connsiteY13" fmla="*/ 1234048 h 1700867"/>
                <a:gd name="connsiteX0" fmla="*/ 0 w 3582050"/>
                <a:gd name="connsiteY0" fmla="*/ 430966 h 1700867"/>
                <a:gd name="connsiteX1" fmla="*/ 166977 w 3582050"/>
                <a:gd name="connsiteY1" fmla="*/ 208329 h 1700867"/>
                <a:gd name="connsiteX2" fmla="*/ 297202 w 3582050"/>
                <a:gd name="connsiteY2" fmla="*/ 4574 h 1700867"/>
                <a:gd name="connsiteX3" fmla="*/ 437322 w 3582050"/>
                <a:gd name="connsiteY3" fmla="*/ 81109 h 1700867"/>
                <a:gd name="connsiteX4" fmla="*/ 516835 w 3582050"/>
                <a:gd name="connsiteY4" fmla="*/ 248086 h 1700867"/>
                <a:gd name="connsiteX5" fmla="*/ 573505 w 3582050"/>
                <a:gd name="connsiteY5" fmla="*/ 116954 h 1700867"/>
                <a:gd name="connsiteX6" fmla="*/ 653974 w 3582050"/>
                <a:gd name="connsiteY6" fmla="*/ 12525 h 1700867"/>
                <a:gd name="connsiteX7" fmla="*/ 721548 w 3582050"/>
                <a:gd name="connsiteY7" fmla="*/ 411930 h 1700867"/>
                <a:gd name="connsiteX8" fmla="*/ 866692 w 3582050"/>
                <a:gd name="connsiteY8" fmla="*/ 1257902 h 1700867"/>
                <a:gd name="connsiteX9" fmla="*/ 1081377 w 3582050"/>
                <a:gd name="connsiteY9" fmla="*/ 1663418 h 1700867"/>
                <a:gd name="connsiteX10" fmla="*/ 1439160 w 3582050"/>
                <a:gd name="connsiteY10" fmla="*/ 1649536 h 1700867"/>
                <a:gd name="connsiteX11" fmla="*/ 2194560 w 3582050"/>
                <a:gd name="connsiteY11" fmla="*/ 1369220 h 1700867"/>
                <a:gd name="connsiteX12" fmla="*/ 2846567 w 3582050"/>
                <a:gd name="connsiteY12" fmla="*/ 1234048 h 1700867"/>
                <a:gd name="connsiteX13" fmla="*/ 3582050 w 3582050"/>
                <a:gd name="connsiteY13" fmla="*/ 1228091 h 1700867"/>
                <a:gd name="connsiteX0" fmla="*/ 0 w 3582050"/>
                <a:gd name="connsiteY0" fmla="*/ 430966 h 1700867"/>
                <a:gd name="connsiteX1" fmla="*/ 166977 w 3582050"/>
                <a:gd name="connsiteY1" fmla="*/ 208329 h 1700867"/>
                <a:gd name="connsiteX2" fmla="*/ 297202 w 3582050"/>
                <a:gd name="connsiteY2" fmla="*/ 4574 h 1700867"/>
                <a:gd name="connsiteX3" fmla="*/ 437322 w 3582050"/>
                <a:gd name="connsiteY3" fmla="*/ 81109 h 1700867"/>
                <a:gd name="connsiteX4" fmla="*/ 516835 w 3582050"/>
                <a:gd name="connsiteY4" fmla="*/ 248086 h 1700867"/>
                <a:gd name="connsiteX5" fmla="*/ 573505 w 3582050"/>
                <a:gd name="connsiteY5" fmla="*/ 116954 h 1700867"/>
                <a:gd name="connsiteX6" fmla="*/ 653974 w 3582050"/>
                <a:gd name="connsiteY6" fmla="*/ 12525 h 1700867"/>
                <a:gd name="connsiteX7" fmla="*/ 721548 w 3582050"/>
                <a:gd name="connsiteY7" fmla="*/ 411930 h 1700867"/>
                <a:gd name="connsiteX8" fmla="*/ 866692 w 3582050"/>
                <a:gd name="connsiteY8" fmla="*/ 1257902 h 1700867"/>
                <a:gd name="connsiteX9" fmla="*/ 1081377 w 3582050"/>
                <a:gd name="connsiteY9" fmla="*/ 1663418 h 1700867"/>
                <a:gd name="connsiteX10" fmla="*/ 1439160 w 3582050"/>
                <a:gd name="connsiteY10" fmla="*/ 1649536 h 1700867"/>
                <a:gd name="connsiteX11" fmla="*/ 2194560 w 3582050"/>
                <a:gd name="connsiteY11" fmla="*/ 1369220 h 1700867"/>
                <a:gd name="connsiteX12" fmla="*/ 2846567 w 3582050"/>
                <a:gd name="connsiteY12" fmla="*/ 1234048 h 1700867"/>
                <a:gd name="connsiteX13" fmla="*/ 3582050 w 3582050"/>
                <a:gd name="connsiteY13" fmla="*/ 1228091 h 1700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2050" h="1700867">
                  <a:moveTo>
                    <a:pt x="0" y="430966"/>
                  </a:moveTo>
                  <a:cubicBezTo>
                    <a:pt x="55659" y="356754"/>
                    <a:pt x="117443" y="279394"/>
                    <a:pt x="166977" y="208329"/>
                  </a:cubicBezTo>
                  <a:cubicBezTo>
                    <a:pt x="216511" y="137264"/>
                    <a:pt x="252144" y="25777"/>
                    <a:pt x="297202" y="4574"/>
                  </a:cubicBezTo>
                  <a:cubicBezTo>
                    <a:pt x="342260" y="-16629"/>
                    <a:pt x="400717" y="40524"/>
                    <a:pt x="437322" y="81109"/>
                  </a:cubicBezTo>
                  <a:cubicBezTo>
                    <a:pt x="473928" y="121694"/>
                    <a:pt x="494138" y="242112"/>
                    <a:pt x="516835" y="248086"/>
                  </a:cubicBezTo>
                  <a:cubicBezTo>
                    <a:pt x="539532" y="254060"/>
                    <a:pt x="550649" y="156214"/>
                    <a:pt x="573505" y="116954"/>
                  </a:cubicBezTo>
                  <a:cubicBezTo>
                    <a:pt x="596362" y="77694"/>
                    <a:pt x="629300" y="-36638"/>
                    <a:pt x="653974" y="12525"/>
                  </a:cubicBezTo>
                  <a:cubicBezTo>
                    <a:pt x="678648" y="61688"/>
                    <a:pt x="686095" y="204367"/>
                    <a:pt x="721548" y="411930"/>
                  </a:cubicBezTo>
                  <a:cubicBezTo>
                    <a:pt x="757001" y="619493"/>
                    <a:pt x="806721" y="1049321"/>
                    <a:pt x="866692" y="1257902"/>
                  </a:cubicBezTo>
                  <a:cubicBezTo>
                    <a:pt x="926663" y="1466483"/>
                    <a:pt x="985966" y="1598146"/>
                    <a:pt x="1081377" y="1663418"/>
                  </a:cubicBezTo>
                  <a:cubicBezTo>
                    <a:pt x="1176788" y="1728690"/>
                    <a:pt x="1253630" y="1698569"/>
                    <a:pt x="1439160" y="1649536"/>
                  </a:cubicBezTo>
                  <a:cubicBezTo>
                    <a:pt x="1624691" y="1600503"/>
                    <a:pt x="1959992" y="1438468"/>
                    <a:pt x="2194560" y="1369220"/>
                  </a:cubicBezTo>
                  <a:cubicBezTo>
                    <a:pt x="2429128" y="1299972"/>
                    <a:pt x="2615319" y="1257569"/>
                    <a:pt x="2846567" y="1234048"/>
                  </a:cubicBezTo>
                  <a:cubicBezTo>
                    <a:pt x="3077815" y="1210527"/>
                    <a:pt x="3416450" y="1204591"/>
                    <a:pt x="3582050" y="1228091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124177" y="3081891"/>
              <a:ext cx="3586407" cy="1611678"/>
            </a:xfrm>
            <a:custGeom>
              <a:avLst/>
              <a:gdLst>
                <a:gd name="connsiteX0" fmla="*/ 0 w 3583602"/>
                <a:gd name="connsiteY0" fmla="*/ 446586 h 1635835"/>
                <a:gd name="connsiteX1" fmla="*/ 317133 w 3583602"/>
                <a:gd name="connsiteY1" fmla="*/ 55455 h 1635835"/>
                <a:gd name="connsiteX2" fmla="*/ 502127 w 3583602"/>
                <a:gd name="connsiteY2" fmla="*/ 44884 h 1635835"/>
                <a:gd name="connsiteX3" fmla="*/ 824545 w 3583602"/>
                <a:gd name="connsiteY3" fmla="*/ 451872 h 1635835"/>
                <a:gd name="connsiteX4" fmla="*/ 1046538 w 3583602"/>
                <a:gd name="connsiteY4" fmla="*/ 827146 h 1635835"/>
                <a:gd name="connsiteX5" fmla="*/ 1310816 w 3583602"/>
                <a:gd name="connsiteY5" fmla="*/ 1138993 h 1635835"/>
                <a:gd name="connsiteX6" fmla="*/ 1490525 w 3583602"/>
                <a:gd name="connsiteY6" fmla="*/ 1191849 h 1635835"/>
                <a:gd name="connsiteX7" fmla="*/ 1723089 w 3583602"/>
                <a:gd name="connsiteY7" fmla="*/ 1091423 h 1635835"/>
                <a:gd name="connsiteX8" fmla="*/ 1828800 w 3583602"/>
                <a:gd name="connsiteY8" fmla="*/ 1070281 h 1635835"/>
                <a:gd name="connsiteX9" fmla="*/ 2304499 w 3583602"/>
                <a:gd name="connsiteY9" fmla="*/ 1387414 h 1635835"/>
                <a:gd name="connsiteX10" fmla="*/ 2706201 w 3583602"/>
                <a:gd name="connsiteY10" fmla="*/ 1487839 h 1635835"/>
                <a:gd name="connsiteX11" fmla="*/ 3118474 w 3583602"/>
                <a:gd name="connsiteY11" fmla="*/ 1408556 h 1635835"/>
                <a:gd name="connsiteX12" fmla="*/ 3583602 w 3583602"/>
                <a:gd name="connsiteY12" fmla="*/ 1635835 h 1635835"/>
                <a:gd name="connsiteX0" fmla="*/ 0 w 3586407"/>
                <a:gd name="connsiteY0" fmla="*/ 428798 h 1634877"/>
                <a:gd name="connsiteX1" fmla="*/ 319938 w 3586407"/>
                <a:gd name="connsiteY1" fmla="*/ 54497 h 1634877"/>
                <a:gd name="connsiteX2" fmla="*/ 504932 w 3586407"/>
                <a:gd name="connsiteY2" fmla="*/ 43926 h 1634877"/>
                <a:gd name="connsiteX3" fmla="*/ 827350 w 3586407"/>
                <a:gd name="connsiteY3" fmla="*/ 450914 h 1634877"/>
                <a:gd name="connsiteX4" fmla="*/ 1049343 w 3586407"/>
                <a:gd name="connsiteY4" fmla="*/ 826188 h 1634877"/>
                <a:gd name="connsiteX5" fmla="*/ 1313621 w 3586407"/>
                <a:gd name="connsiteY5" fmla="*/ 1138035 h 1634877"/>
                <a:gd name="connsiteX6" fmla="*/ 1493330 w 3586407"/>
                <a:gd name="connsiteY6" fmla="*/ 1190891 h 1634877"/>
                <a:gd name="connsiteX7" fmla="*/ 1725894 w 3586407"/>
                <a:gd name="connsiteY7" fmla="*/ 1090465 h 1634877"/>
                <a:gd name="connsiteX8" fmla="*/ 1831605 w 3586407"/>
                <a:gd name="connsiteY8" fmla="*/ 1069323 h 1634877"/>
                <a:gd name="connsiteX9" fmla="*/ 2307304 w 3586407"/>
                <a:gd name="connsiteY9" fmla="*/ 1386456 h 1634877"/>
                <a:gd name="connsiteX10" fmla="*/ 2709006 w 3586407"/>
                <a:gd name="connsiteY10" fmla="*/ 1486881 h 1634877"/>
                <a:gd name="connsiteX11" fmla="*/ 3121279 w 3586407"/>
                <a:gd name="connsiteY11" fmla="*/ 1407598 h 1634877"/>
                <a:gd name="connsiteX12" fmla="*/ 3586407 w 3586407"/>
                <a:gd name="connsiteY12" fmla="*/ 1634877 h 1634877"/>
                <a:gd name="connsiteX0" fmla="*/ 0 w 3586407"/>
                <a:gd name="connsiteY0" fmla="*/ 426059 h 1632138"/>
                <a:gd name="connsiteX1" fmla="*/ 289084 w 3586407"/>
                <a:gd name="connsiteY1" fmla="*/ 57368 h 1632138"/>
                <a:gd name="connsiteX2" fmla="*/ 504932 w 3586407"/>
                <a:gd name="connsiteY2" fmla="*/ 41187 h 1632138"/>
                <a:gd name="connsiteX3" fmla="*/ 827350 w 3586407"/>
                <a:gd name="connsiteY3" fmla="*/ 448175 h 1632138"/>
                <a:gd name="connsiteX4" fmla="*/ 1049343 w 3586407"/>
                <a:gd name="connsiteY4" fmla="*/ 823449 h 1632138"/>
                <a:gd name="connsiteX5" fmla="*/ 1313621 w 3586407"/>
                <a:gd name="connsiteY5" fmla="*/ 1135296 h 1632138"/>
                <a:gd name="connsiteX6" fmla="*/ 1493330 w 3586407"/>
                <a:gd name="connsiteY6" fmla="*/ 1188152 h 1632138"/>
                <a:gd name="connsiteX7" fmla="*/ 1725894 w 3586407"/>
                <a:gd name="connsiteY7" fmla="*/ 1087726 h 1632138"/>
                <a:gd name="connsiteX8" fmla="*/ 1831605 w 3586407"/>
                <a:gd name="connsiteY8" fmla="*/ 1066584 h 1632138"/>
                <a:gd name="connsiteX9" fmla="*/ 2307304 w 3586407"/>
                <a:gd name="connsiteY9" fmla="*/ 1383717 h 1632138"/>
                <a:gd name="connsiteX10" fmla="*/ 2709006 w 3586407"/>
                <a:gd name="connsiteY10" fmla="*/ 1484142 h 1632138"/>
                <a:gd name="connsiteX11" fmla="*/ 3121279 w 3586407"/>
                <a:gd name="connsiteY11" fmla="*/ 1404859 h 1632138"/>
                <a:gd name="connsiteX12" fmla="*/ 3586407 w 3586407"/>
                <a:gd name="connsiteY12" fmla="*/ 1632138 h 163213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2456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725894 w 3586407"/>
                <a:gd name="connsiteY7" fmla="*/ 1067266 h 1611678"/>
                <a:gd name="connsiteX8" fmla="*/ 1831605 w 3586407"/>
                <a:gd name="connsiteY8" fmla="*/ 1046124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725894 w 3586407"/>
                <a:gd name="connsiteY7" fmla="*/ 1067266 h 1611678"/>
                <a:gd name="connsiteX8" fmla="*/ 1831605 w 3586407"/>
                <a:gd name="connsiteY8" fmla="*/ 1046124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697845 w 3586407"/>
                <a:gd name="connsiteY7" fmla="*/ 1086900 h 1611678"/>
                <a:gd name="connsiteX8" fmla="*/ 1831605 w 3586407"/>
                <a:gd name="connsiteY8" fmla="*/ 1046124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697845 w 3586407"/>
                <a:gd name="connsiteY7" fmla="*/ 1086900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288376 w 3586407"/>
                <a:gd name="connsiteY5" fmla="*/ 1092397 h 1611678"/>
                <a:gd name="connsiteX6" fmla="*/ 1493330 w 3586407"/>
                <a:gd name="connsiteY6" fmla="*/ 1167692 h 1611678"/>
                <a:gd name="connsiteX7" fmla="*/ 1697845 w 3586407"/>
                <a:gd name="connsiteY7" fmla="*/ 1086900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288376 w 3586407"/>
                <a:gd name="connsiteY5" fmla="*/ 1092397 h 1611678"/>
                <a:gd name="connsiteX6" fmla="*/ 1507354 w 3586407"/>
                <a:gd name="connsiteY6" fmla="*/ 1176107 h 1611678"/>
                <a:gd name="connsiteX7" fmla="*/ 1697845 w 3586407"/>
                <a:gd name="connsiteY7" fmla="*/ 1086900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288376 w 3586407"/>
                <a:gd name="connsiteY5" fmla="*/ 1092397 h 1611678"/>
                <a:gd name="connsiteX6" fmla="*/ 1507354 w 3586407"/>
                <a:gd name="connsiteY6" fmla="*/ 1176107 h 1611678"/>
                <a:gd name="connsiteX7" fmla="*/ 1711870 w 3586407"/>
                <a:gd name="connsiteY7" fmla="*/ 1089705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86407" h="1611678">
                  <a:moveTo>
                    <a:pt x="0" y="405599"/>
                  </a:moveTo>
                  <a:cubicBezTo>
                    <a:pt x="116722" y="243508"/>
                    <a:pt x="198851" y="94976"/>
                    <a:pt x="289084" y="36908"/>
                  </a:cubicBezTo>
                  <a:cubicBezTo>
                    <a:pt x="379317" y="-21160"/>
                    <a:pt x="451686" y="-7944"/>
                    <a:pt x="541397" y="57191"/>
                  </a:cubicBezTo>
                  <a:cubicBezTo>
                    <a:pt x="631108" y="122326"/>
                    <a:pt x="742692" y="303415"/>
                    <a:pt x="827350" y="427715"/>
                  </a:cubicBezTo>
                  <a:cubicBezTo>
                    <a:pt x="912008" y="552015"/>
                    <a:pt x="972505" y="692209"/>
                    <a:pt x="1049343" y="802989"/>
                  </a:cubicBezTo>
                  <a:cubicBezTo>
                    <a:pt x="1126181" y="913769"/>
                    <a:pt x="1212041" y="1030211"/>
                    <a:pt x="1288376" y="1092397"/>
                  </a:cubicBezTo>
                  <a:cubicBezTo>
                    <a:pt x="1364711" y="1154583"/>
                    <a:pt x="1436772" y="1176556"/>
                    <a:pt x="1507354" y="1176107"/>
                  </a:cubicBezTo>
                  <a:cubicBezTo>
                    <a:pt x="1577936" y="1175658"/>
                    <a:pt x="1646609" y="1109032"/>
                    <a:pt x="1711870" y="1089705"/>
                  </a:cubicBezTo>
                  <a:cubicBezTo>
                    <a:pt x="1777131" y="1070379"/>
                    <a:pt x="1799683" y="1014556"/>
                    <a:pt x="1898922" y="1060148"/>
                  </a:cubicBezTo>
                  <a:cubicBezTo>
                    <a:pt x="1998161" y="1105740"/>
                    <a:pt x="2172290" y="1296001"/>
                    <a:pt x="2307304" y="1363257"/>
                  </a:cubicBezTo>
                  <a:cubicBezTo>
                    <a:pt x="2442318" y="1430513"/>
                    <a:pt x="2573344" y="1460158"/>
                    <a:pt x="2709006" y="1463682"/>
                  </a:cubicBezTo>
                  <a:cubicBezTo>
                    <a:pt x="2844668" y="1467206"/>
                    <a:pt x="2975046" y="1359733"/>
                    <a:pt x="3121279" y="1384399"/>
                  </a:cubicBezTo>
                  <a:cubicBezTo>
                    <a:pt x="3267512" y="1409065"/>
                    <a:pt x="3517695" y="1574679"/>
                    <a:pt x="3586407" y="1611678"/>
                  </a:cubicBezTo>
                </a:path>
              </a:pathLst>
            </a:custGeom>
            <a:ln w="28575">
              <a:solidFill>
                <a:srgbClr val="A5002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24" name="Přímá spojnice 23"/>
            <p:cNvCxnSpPr/>
            <p:nvPr/>
          </p:nvCxnSpPr>
          <p:spPr bwMode="auto">
            <a:xfrm>
              <a:off x="5120640" y="5418161"/>
              <a:ext cx="358994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Přímá spojnice 28"/>
            <p:cNvCxnSpPr/>
            <p:nvPr/>
          </p:nvCxnSpPr>
          <p:spPr bwMode="auto">
            <a:xfrm>
              <a:off x="5120640" y="2904985"/>
              <a:ext cx="0" cy="2520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Přímá spojnice 29"/>
            <p:cNvCxnSpPr/>
            <p:nvPr/>
          </p:nvCxnSpPr>
          <p:spPr bwMode="auto">
            <a:xfrm>
              <a:off x="6289816" y="3057385"/>
              <a:ext cx="0" cy="2520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Přímá spojnice 31"/>
            <p:cNvCxnSpPr/>
            <p:nvPr/>
          </p:nvCxnSpPr>
          <p:spPr bwMode="auto">
            <a:xfrm>
              <a:off x="8141392" y="3059657"/>
              <a:ext cx="0" cy="2520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ovéPole 32"/>
            <p:cNvSpPr txBox="1"/>
            <p:nvPr/>
          </p:nvSpPr>
          <p:spPr>
            <a:xfrm>
              <a:off x="6058318" y="5642098"/>
              <a:ext cx="4629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/>
                <a:t>660</a:t>
              </a:r>
              <a:endParaRPr lang="cs-CZ" sz="1200" dirty="0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7903070" y="5623898"/>
              <a:ext cx="4629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/>
                <a:t>920</a:t>
              </a:r>
              <a:endParaRPr lang="cs-CZ" sz="1200" dirty="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8420847" y="5503598"/>
              <a:ext cx="5866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/>
                <a:t>1000</a:t>
              </a:r>
              <a:endParaRPr lang="cs-CZ" sz="1200" dirty="0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6962783" y="5485398"/>
              <a:ext cx="5866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/>
                <a:t>800</a:t>
              </a:r>
              <a:endParaRPr lang="cs-CZ" sz="1200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5547715" y="5497026"/>
              <a:ext cx="5866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/>
                <a:t>600</a:t>
              </a:r>
              <a:endParaRPr lang="cs-CZ" sz="1200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4727776" y="3553528"/>
              <a:ext cx="369332" cy="12229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cs-CZ" sz="1200" dirty="0" smtClean="0"/>
                <a:t>Absorpce světla</a:t>
              </a:r>
              <a:endParaRPr lang="cs-CZ" sz="1200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6456381" y="5828618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/>
                <a:t>Vlnová délky (</a:t>
              </a:r>
              <a:r>
                <a:rPr lang="cs-CZ" sz="1200" dirty="0" err="1" smtClean="0"/>
                <a:t>nm</a:t>
              </a:r>
              <a:r>
                <a:rPr lang="cs-CZ" sz="1200" dirty="0" smtClean="0"/>
                <a:t>)</a:t>
              </a:r>
              <a:endParaRPr lang="cs-CZ" sz="1200" dirty="0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5547715" y="2790438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/>
                <a:t>červená</a:t>
              </a:r>
              <a:endParaRPr lang="cs-CZ" sz="1200" dirty="0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7343483" y="2790438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/>
                <a:t>infračervená</a:t>
              </a:r>
              <a:endParaRPr lang="cs-CZ" sz="1200" dirty="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6059950" y="4720956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smtClean="0">
                  <a:solidFill>
                    <a:srgbClr val="FF0000"/>
                  </a:solidFill>
                </a:rPr>
                <a:t>oxyhemoglobin</a:t>
              </a:r>
              <a:endParaRPr lang="cs-CZ" sz="1200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6201525" y="3819287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err="1" smtClean="0">
                  <a:solidFill>
                    <a:srgbClr val="A50021"/>
                  </a:solidFill>
                </a:rPr>
                <a:t>deoxyhemoglobin</a:t>
              </a:r>
              <a:endParaRPr lang="cs-CZ" sz="1200" dirty="0">
                <a:solidFill>
                  <a:srgbClr val="A50021"/>
                </a:solidFill>
              </a:endParaRPr>
            </a:p>
          </p:txBody>
        </p:sp>
      </p:grp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3671" y="1839178"/>
            <a:ext cx="6850385" cy="47885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en-US" sz="2300" dirty="0" smtClean="0"/>
              <a:t>Je </a:t>
            </a:r>
            <a:r>
              <a:rPr lang="cs-CZ" altLang="en-US" sz="2300" dirty="0"/>
              <a:t>fotometrická metoda neinvazivního měření saturace hemoglobinu kyslíkem v arteriálním řečišti</a:t>
            </a:r>
            <a:r>
              <a:rPr lang="cs-CZ" altLang="en-US" sz="23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cs-CZ" altLang="en-US" sz="2300" dirty="0"/>
              <a:t>Metoda je založena na hodnocení </a:t>
            </a:r>
            <a:r>
              <a:rPr lang="cs-CZ" altLang="en-US" sz="2300" dirty="0" smtClean="0"/>
              <a:t>absorpce vysílaného </a:t>
            </a:r>
            <a:r>
              <a:rPr lang="cs-CZ" altLang="en-US" sz="2300" dirty="0"/>
              <a:t>světla  dvou různých vlnových délek po průchodu </a:t>
            </a:r>
            <a:r>
              <a:rPr lang="cs-CZ" altLang="en-US" sz="2300" dirty="0" smtClean="0"/>
              <a:t>tkání</a:t>
            </a:r>
          </a:p>
          <a:p>
            <a:pPr>
              <a:lnSpc>
                <a:spcPct val="100000"/>
              </a:lnSpc>
            </a:pPr>
            <a:r>
              <a:rPr lang="cs-CZ" altLang="en-US" sz="2300" dirty="0" smtClean="0"/>
              <a:t>Dosažení </a:t>
            </a:r>
            <a:r>
              <a:rPr lang="cs-CZ" altLang="en-US" sz="2300" dirty="0"/>
              <a:t>saturace </a:t>
            </a:r>
            <a:r>
              <a:rPr lang="cs-CZ" altLang="en-US" sz="2300" b="1" dirty="0"/>
              <a:t>pouze v arteriální </a:t>
            </a:r>
            <a:r>
              <a:rPr lang="cs-CZ" altLang="en-US" sz="2300" dirty="0" smtClean="0"/>
              <a:t>krvi:</a:t>
            </a:r>
            <a:br>
              <a:rPr lang="cs-CZ" altLang="en-US" sz="2300" dirty="0" smtClean="0"/>
            </a:br>
            <a:r>
              <a:rPr lang="cs-CZ" altLang="en-US" sz="2300" dirty="0" smtClean="0"/>
              <a:t>odečet se hodnoty </a:t>
            </a:r>
            <a:r>
              <a:rPr lang="cs-CZ" altLang="en-US" sz="2300" dirty="0"/>
              <a:t>mezi jednotlivými tepy od </a:t>
            </a:r>
            <a:r>
              <a:rPr lang="cs-CZ" altLang="en-US" sz="2300" dirty="0" smtClean="0"/>
              <a:t>hodnoty </a:t>
            </a:r>
            <a:r>
              <a:rPr lang="cs-CZ" altLang="en-US" sz="2300" dirty="0"/>
              <a:t>na </a:t>
            </a:r>
            <a:r>
              <a:rPr lang="cs-CZ" altLang="en-US" sz="2300" dirty="0" smtClean="0"/>
              <a:t>vrcholu pulzové vlny. </a:t>
            </a:r>
            <a:r>
              <a:rPr lang="cs-CZ" altLang="en-US" sz="2300" dirty="0"/>
              <a:t>Takto vypočítaná komponenta se pak rovná absorpci proměnlivé složky, kterou je arteriální krev (zastoupení ostatní </a:t>
            </a:r>
            <a:r>
              <a:rPr lang="cs-CZ" altLang="en-US" sz="2300" dirty="0" smtClean="0"/>
              <a:t>tkáně </a:t>
            </a:r>
            <a:r>
              <a:rPr lang="cs-CZ" altLang="en-US" sz="2300" dirty="0"/>
              <a:t>je stabilní</a:t>
            </a:r>
            <a:r>
              <a:rPr lang="cs-CZ" altLang="en-US" sz="2300" dirty="0" smtClean="0"/>
              <a:t>)</a:t>
            </a:r>
            <a:endParaRPr lang="cs-CZ" altLang="en-US" sz="2300" dirty="0"/>
          </a:p>
        </p:txBody>
      </p:sp>
    </p:spTree>
    <p:extLst>
      <p:ext uri="{BB962C8B-B14F-4D97-AF65-F5344CB8AC3E}">
        <p14:creationId xmlns:p14="http://schemas.microsoft.com/office/powerpoint/2010/main" val="9319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1627" y="422276"/>
            <a:ext cx="11461897" cy="451576"/>
          </a:xfrm>
        </p:spPr>
        <p:txBody>
          <a:bodyPr/>
          <a:lstStyle/>
          <a:p>
            <a:r>
              <a:rPr lang="cs-CZ" dirty="0" smtClean="0"/>
              <a:t>Stanovení </a:t>
            </a:r>
            <a:r>
              <a:rPr lang="cs-CZ" dirty="0"/>
              <a:t>citlivosti dechového centra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hypoxii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en-US" dirty="0" smtClean="0"/>
                      <m:t>C</m:t>
                    </m:r>
                    <m:r>
                      <m:rPr>
                        <m:nor/>
                      </m:rPr>
                      <a:rPr lang="cs-CZ" altLang="en-US" dirty="0" smtClean="0"/>
                      <m:t>í</m:t>
                    </m:r>
                    <m:r>
                      <m:rPr>
                        <m:nor/>
                      </m:rPr>
                      <a:rPr lang="cs-CZ" altLang="en-US" dirty="0" smtClean="0"/>
                      <m:t>l</m:t>
                    </m:r>
                    <m:r>
                      <m:rPr>
                        <m:nor/>
                      </m:rPr>
                      <a:rPr lang="cs-CZ" altLang="en-US" dirty="0" smtClean="0"/>
                      <m:t>: </m:t>
                    </m:r>
                    <m:r>
                      <m:rPr>
                        <m:nor/>
                      </m:rPr>
                      <a:rPr lang="cs-CZ" altLang="en-US" dirty="0" smtClean="0"/>
                      <m:t>Demonstrace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zm</m:t>
                    </m:r>
                    <m:r>
                      <m:rPr>
                        <m:nor/>
                      </m:rPr>
                      <a:rPr lang="cs-CZ" altLang="en-US" dirty="0" smtClean="0"/>
                      <m:t>ě</m:t>
                    </m:r>
                    <m:r>
                      <m:rPr>
                        <m:nor/>
                      </m:rPr>
                      <a:rPr lang="cs-CZ" altLang="en-US" dirty="0" smtClean="0"/>
                      <m:t>ny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ventilace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</m:t>
                    </m:r>
                    <m:r>
                      <m:rPr>
                        <m:nor/>
                      </m:rPr>
                      <a:rPr lang="cs-CZ" altLang="en-US" dirty="0" smtClean="0"/>
                      <m:t>ř</m:t>
                    </m:r>
                    <m:r>
                      <m:rPr>
                        <m:nor/>
                      </m:rPr>
                      <a:rPr lang="cs-CZ" altLang="en-US" dirty="0" smtClean="0"/>
                      <m:t>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navozen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hypoxie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porovn</m:t>
                    </m:r>
                    <m:r>
                      <m:rPr>
                        <m:nor/>
                      </m:rPr>
                      <a:rPr lang="cs-CZ" altLang="en-US" dirty="0" smtClean="0"/>
                      <m:t>á</m:t>
                    </m:r>
                    <m:r>
                      <m:rPr>
                        <m:nor/>
                      </m:rPr>
                      <a:rPr lang="cs-CZ" altLang="en-US" dirty="0" smtClean="0"/>
                      <m:t>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citlivosti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dechov</m:t>
                    </m:r>
                    <m:r>
                      <m:rPr>
                        <m:nor/>
                      </m:rPr>
                      <a:rPr lang="cs-CZ" altLang="en-US" dirty="0" smtClean="0"/>
                      <m:t>é</m:t>
                    </m:r>
                    <m:r>
                      <m:rPr>
                        <m:nor/>
                      </m:rPr>
                      <a:rPr lang="cs-CZ" altLang="en-US" dirty="0" smtClean="0"/>
                      <m:t>ho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centra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k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hypoxii</m:t>
                    </m:r>
                  </m:oMath>
                </a14:m>
                <a:r>
                  <a:rPr lang="cs-CZ" altLang="en-US" dirty="0" smtClean="0"/>
                  <a:t> u různých osob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 err="1" smtClean="0"/>
                  <a:t>Kroghův</a:t>
                </a:r>
                <a:r>
                  <a:rPr lang="cs-CZ" altLang="en-US" sz="2400" dirty="0" smtClean="0"/>
                  <a:t> respirometr: </a:t>
                </a:r>
                <a:r>
                  <a:rPr lang="cs-CZ" altLang="en-US" sz="2400" dirty="0"/>
                  <a:t>hypoxie navozena dýcháním vzduchu, ve kterém (při uzavřeném okruhu respirometru) přirozeně klesá koncentrace O</a:t>
                </a:r>
                <a:r>
                  <a:rPr lang="cs-CZ" altLang="en-US" sz="2400" baseline="-25000" dirty="0"/>
                  <a:t>2 </a:t>
                </a:r>
                <a:r>
                  <a:rPr lang="cs-CZ" altLang="en-US" sz="2400" dirty="0"/>
                  <a:t> </a:t>
                </a:r>
                <a:r>
                  <a:rPr lang="cs-CZ" altLang="en-US" sz="2400" dirty="0" smtClean="0"/>
                  <a:t>(CO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 smtClean="0"/>
                  <a:t> </a:t>
                </a:r>
                <a:r>
                  <a:rPr lang="cs-CZ" altLang="en-US" sz="2400" dirty="0"/>
                  <a:t>z vydechovaném vzduchu je </a:t>
                </a:r>
                <a:r>
                  <a:rPr lang="cs-CZ" altLang="en-US" sz="2400" dirty="0" smtClean="0"/>
                  <a:t>zachytáván natronovým vápnem, prevence </a:t>
                </a:r>
                <a:r>
                  <a:rPr lang="cs-CZ" altLang="en-US" sz="2400" dirty="0" err="1" smtClean="0"/>
                  <a:t>hyperkapnie</a:t>
                </a:r>
                <a:r>
                  <a:rPr lang="cs-CZ" altLang="en-US" sz="2400" dirty="0" smtClean="0"/>
                  <a:t>).</a:t>
                </a:r>
                <a:endParaRPr lang="cs-CZ" altLang="en-US" sz="2400" baseline="-25000" dirty="0"/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/>
                  <a:t>Citlivost dechového </a:t>
                </a:r>
                <a:r>
                  <a:rPr lang="cs-CZ" altLang="en-US" sz="2400" dirty="0" smtClean="0"/>
                  <a:t>centra na hypoxii</a:t>
                </a:r>
                <a:br>
                  <a:rPr lang="cs-CZ" altLang="en-US" sz="2400" dirty="0" smtClean="0"/>
                </a:br>
                <a:r>
                  <a:rPr lang="cs-CZ" altLang="en-US" sz="2400" dirty="0" smtClean="0"/>
                  <a:t>je vyjádřena sklonem křivky</a:t>
                </a:r>
                <a:br>
                  <a:rPr lang="cs-CZ" altLang="en-US" sz="2400" dirty="0" smtClean="0"/>
                </a:br>
                <a:r>
                  <a:rPr lang="cs-CZ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alt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acc>
                          <m:accPr>
                            <m:chr m:val="̇"/>
                            <m:ctrlPr>
                              <a:rPr lang="cs-CZ" altLang="en-US" sz="240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altLang="en-US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</m:acc>
                      </m:num>
                      <m:den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𝑆𝑝𝑂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cs-CZ" altLang="en-US" sz="2400" b="0" i="0" smtClean="0"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cs-CZ" altLang="en-US" sz="24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cs-CZ" alt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altLang="en-US" sz="2400" i="1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a:rPr lang="cs-CZ" altLang="en-US" sz="2400" b="0" i="1" smtClean="0">
                                <a:latin typeface="Cambria Math"/>
                              </a:rPr>
                              <m:t>𝑚𝑖𝑛</m:t>
                            </m:r>
                            <m:r>
                              <a:rPr lang="cs-CZ" altLang="en-US" sz="2400" i="1">
                                <a:latin typeface="Cambria Math"/>
                                <a:ea typeface="Cambria Math"/>
                              </a:rPr>
                              <m:t>∙%</m:t>
                            </m:r>
                          </m:den>
                        </m:f>
                      </m:e>
                    </m:d>
                  </m:oMath>
                </a14:m>
                <a:endParaRPr lang="cs-CZ" altLang="en-US" dirty="0"/>
              </a:p>
            </p:txBody>
          </p:sp>
        </mc:Choice>
        <mc:Fallback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  <a:blipFill rotWithShape="1">
                <a:blip r:embed="rId2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 bwMode="auto">
          <a:xfrm>
            <a:off x="7123780" y="3774558"/>
            <a:ext cx="0" cy="23547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Přímá spojnice 40"/>
          <p:cNvCxnSpPr/>
          <p:nvPr/>
        </p:nvCxnSpPr>
        <p:spPr bwMode="auto">
          <a:xfrm>
            <a:off x="7123780" y="6108072"/>
            <a:ext cx="2736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ovéPole 42"/>
          <p:cNvSpPr txBox="1"/>
          <p:nvPr/>
        </p:nvSpPr>
        <p:spPr>
          <a:xfrm>
            <a:off x="8118108" y="6133504"/>
            <a:ext cx="120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SpO2 (%)</a:t>
            </a:r>
            <a:endParaRPr lang="cs-CZ" sz="1600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630805" y="3849005"/>
            <a:ext cx="430887" cy="18685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dirty="0" smtClean="0"/>
              <a:t>ventilace (l/min)</a:t>
            </a:r>
            <a:endParaRPr lang="cs-CZ" sz="1600" dirty="0"/>
          </a:p>
        </p:txBody>
      </p:sp>
      <p:cxnSp>
        <p:nvCxnSpPr>
          <p:cNvPr id="10" name="Přímá spojnice 9"/>
          <p:cNvCxnSpPr/>
          <p:nvPr/>
        </p:nvCxnSpPr>
        <p:spPr bwMode="auto">
          <a:xfrm>
            <a:off x="7246071" y="4060245"/>
            <a:ext cx="2491417" cy="14460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/>
          <p:nvPr/>
        </p:nvCxnSpPr>
        <p:spPr bwMode="auto">
          <a:xfrm>
            <a:off x="7123780" y="4561367"/>
            <a:ext cx="9943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48"/>
          <p:cNvCxnSpPr/>
          <p:nvPr/>
        </p:nvCxnSpPr>
        <p:spPr bwMode="auto">
          <a:xfrm>
            <a:off x="7137951" y="5139087"/>
            <a:ext cx="198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/>
          <p:nvPr/>
        </p:nvCxnSpPr>
        <p:spPr bwMode="auto">
          <a:xfrm>
            <a:off x="8086209" y="4550734"/>
            <a:ext cx="0" cy="154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nice 51"/>
          <p:cNvCxnSpPr/>
          <p:nvPr/>
        </p:nvCxnSpPr>
        <p:spPr bwMode="auto">
          <a:xfrm>
            <a:off x="9057350" y="5149720"/>
            <a:ext cx="0" cy="93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ovéPole 52"/>
          <p:cNvSpPr txBox="1"/>
          <p:nvPr/>
        </p:nvSpPr>
        <p:spPr>
          <a:xfrm>
            <a:off x="8196077" y="5584126"/>
            <a:ext cx="120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Δ</a:t>
            </a:r>
            <a:r>
              <a:rPr lang="cs-CZ" sz="1600" dirty="0" smtClean="0">
                <a:solidFill>
                  <a:srgbClr val="FF0000"/>
                </a:solidFill>
              </a:rPr>
              <a:t>SpO2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7204981" y="4650871"/>
            <a:ext cx="897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33CC"/>
                </a:solidFill>
              </a:rPr>
              <a:t>Δ</a:t>
            </a:r>
            <a:r>
              <a:rPr lang="cs-CZ" sz="1600" dirty="0">
                <a:solidFill>
                  <a:srgbClr val="0033CC"/>
                </a:solidFill>
              </a:rPr>
              <a:t> V</a:t>
            </a:r>
          </a:p>
        </p:txBody>
      </p:sp>
      <p:cxnSp>
        <p:nvCxnSpPr>
          <p:cNvPr id="47" name="Přímá spojnice se šipkou 46"/>
          <p:cNvCxnSpPr/>
          <p:nvPr/>
        </p:nvCxnSpPr>
        <p:spPr bwMode="auto">
          <a:xfrm flipV="1">
            <a:off x="8075576" y="5922680"/>
            <a:ext cx="972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se šipkou 54"/>
          <p:cNvCxnSpPr/>
          <p:nvPr/>
        </p:nvCxnSpPr>
        <p:spPr bwMode="auto">
          <a:xfrm flipV="1">
            <a:off x="7256704" y="4562387"/>
            <a:ext cx="0" cy="576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Ovál 55"/>
          <p:cNvSpPr/>
          <p:nvPr/>
        </p:nvSpPr>
        <p:spPr bwMode="auto">
          <a:xfrm>
            <a:off x="7496070" y="4263605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7" name="Ovál 56"/>
          <p:cNvSpPr/>
          <p:nvPr/>
        </p:nvSpPr>
        <p:spPr bwMode="auto">
          <a:xfrm>
            <a:off x="7792775" y="4309675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8" name="Ovál 57"/>
          <p:cNvSpPr/>
          <p:nvPr/>
        </p:nvSpPr>
        <p:spPr bwMode="auto">
          <a:xfrm>
            <a:off x="8089480" y="4493974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9" name="Ovál 58"/>
          <p:cNvSpPr/>
          <p:nvPr/>
        </p:nvSpPr>
        <p:spPr bwMode="auto">
          <a:xfrm>
            <a:off x="8386185" y="4752704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0" name="Ovál 59"/>
          <p:cNvSpPr/>
          <p:nvPr/>
        </p:nvSpPr>
        <p:spPr bwMode="auto">
          <a:xfrm>
            <a:off x="8682890" y="4830673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1" name="Ovál 60"/>
          <p:cNvSpPr/>
          <p:nvPr/>
        </p:nvSpPr>
        <p:spPr bwMode="auto">
          <a:xfrm>
            <a:off x="8979595" y="5046871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2" name="Ovál 61"/>
          <p:cNvSpPr/>
          <p:nvPr/>
        </p:nvSpPr>
        <p:spPr bwMode="auto">
          <a:xfrm>
            <a:off x="9276300" y="5337500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3" name="Ovál 62"/>
          <p:cNvSpPr/>
          <p:nvPr/>
        </p:nvSpPr>
        <p:spPr bwMode="auto">
          <a:xfrm>
            <a:off x="9573005" y="5319772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7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1627" y="422276"/>
            <a:ext cx="11461897" cy="451576"/>
          </a:xfrm>
        </p:spPr>
        <p:txBody>
          <a:bodyPr/>
          <a:lstStyle/>
          <a:p>
            <a:r>
              <a:rPr lang="cs-CZ" dirty="0" smtClean="0"/>
              <a:t>Stanovení </a:t>
            </a:r>
            <a:r>
              <a:rPr lang="cs-CZ" dirty="0"/>
              <a:t>citlivosti dechového centra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hyperkapnii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en-US" dirty="0" smtClean="0"/>
                      <m:t>C</m:t>
                    </m:r>
                    <m:r>
                      <m:rPr>
                        <m:nor/>
                      </m:rPr>
                      <a:rPr lang="cs-CZ" altLang="en-US" dirty="0" smtClean="0"/>
                      <m:t>í</m:t>
                    </m:r>
                    <m:r>
                      <m:rPr>
                        <m:nor/>
                      </m:rPr>
                      <a:rPr lang="cs-CZ" altLang="en-US" dirty="0" smtClean="0"/>
                      <m:t>l</m:t>
                    </m:r>
                    <m:r>
                      <m:rPr>
                        <m:nor/>
                      </m:rPr>
                      <a:rPr lang="cs-CZ" altLang="en-US" dirty="0" smtClean="0"/>
                      <m:t>: </m:t>
                    </m:r>
                    <m:r>
                      <m:rPr>
                        <m:nor/>
                      </m:rPr>
                      <a:rPr lang="cs-CZ" altLang="en-US" dirty="0" smtClean="0"/>
                      <m:t>Demonstrace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zm</m:t>
                    </m:r>
                    <m:r>
                      <m:rPr>
                        <m:nor/>
                      </m:rPr>
                      <a:rPr lang="cs-CZ" altLang="en-US" dirty="0" smtClean="0"/>
                      <m:t>ě</m:t>
                    </m:r>
                    <m:r>
                      <m:rPr>
                        <m:nor/>
                      </m:rPr>
                      <a:rPr lang="cs-CZ" altLang="en-US" dirty="0" smtClean="0"/>
                      <m:t>ny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ventilace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</m:t>
                    </m:r>
                    <m:r>
                      <m:rPr>
                        <m:nor/>
                      </m:rPr>
                      <a:rPr lang="cs-CZ" altLang="en-US" dirty="0" smtClean="0"/>
                      <m:t>ř</m:t>
                    </m:r>
                    <m:r>
                      <m:rPr>
                        <m:nor/>
                      </m:rPr>
                      <a:rPr lang="cs-CZ" altLang="en-US" dirty="0" smtClean="0"/>
                      <m:t>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navozen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hyperkapnie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porovn</m:t>
                    </m:r>
                    <m:r>
                      <m:rPr>
                        <m:nor/>
                      </m:rPr>
                      <a:rPr lang="cs-CZ" altLang="en-US" dirty="0" smtClean="0"/>
                      <m:t>á</m:t>
                    </m:r>
                    <m:r>
                      <m:rPr>
                        <m:nor/>
                      </m:rPr>
                      <a:rPr lang="cs-CZ" altLang="en-US" dirty="0" smtClean="0"/>
                      <m:t>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citlivosti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dechov</m:t>
                    </m:r>
                    <m:r>
                      <m:rPr>
                        <m:nor/>
                      </m:rPr>
                      <a:rPr lang="cs-CZ" altLang="en-US" dirty="0" smtClean="0"/>
                      <m:t>é</m:t>
                    </m:r>
                    <m:r>
                      <m:rPr>
                        <m:nor/>
                      </m:rPr>
                      <a:rPr lang="cs-CZ" altLang="en-US" dirty="0" smtClean="0"/>
                      <m:t>ho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centra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b="0" i="0" dirty="0" smtClean="0"/>
                      <m:t>na</m:t>
                    </m:r>
                  </m:oMath>
                </a14:m>
                <a:r>
                  <a:rPr lang="cs-CZ" altLang="en-US" dirty="0" smtClean="0"/>
                  <a:t> hyperkapnii u různých osob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 err="1" smtClean="0"/>
                  <a:t>Kroghův</a:t>
                </a:r>
                <a:r>
                  <a:rPr lang="cs-CZ" altLang="en-US" sz="2400" dirty="0" smtClean="0"/>
                  <a:t> respirometr: </a:t>
                </a:r>
                <a:r>
                  <a:rPr lang="cs-CZ" altLang="en-US" sz="2400" dirty="0" err="1" smtClean="0"/>
                  <a:t>hyperkapnie</a:t>
                </a:r>
                <a:r>
                  <a:rPr lang="cs-CZ" altLang="en-US" sz="2400" dirty="0" smtClean="0"/>
                  <a:t> </a:t>
                </a:r>
                <a:r>
                  <a:rPr lang="cs-CZ" altLang="en-US" sz="2400" dirty="0"/>
                  <a:t>navozena </a:t>
                </a:r>
                <a:r>
                  <a:rPr lang="cs-CZ" altLang="en-US" sz="2400" dirty="0" smtClean="0"/>
                  <a:t>opětovným vdechováním vydechovaného vzduchu, kdy přirozeně stoupá koncentrace CO</a:t>
                </a:r>
                <a:r>
                  <a:rPr lang="cs-CZ" altLang="en-US" sz="2400" baseline="-25000" dirty="0" smtClean="0"/>
                  <a:t>2 </a:t>
                </a:r>
                <a:r>
                  <a:rPr lang="cs-CZ" altLang="en-US" sz="2400" dirty="0" smtClean="0"/>
                  <a:t> (respirometr naplněn vzduchem se zvýšenou koncentrací O</a:t>
                </a:r>
                <a:r>
                  <a:rPr lang="cs-CZ" altLang="en-US" sz="2400" baseline="-25000" dirty="0" smtClean="0"/>
                  <a:t>2</a:t>
                </a:r>
                <a:r>
                  <a:rPr lang="cs-CZ" altLang="en-US" sz="2400" dirty="0" smtClean="0"/>
                  <a:t> jako prevence hypoxie, bez natronového vápna)</a:t>
                </a:r>
                <a:endParaRPr lang="cs-CZ" altLang="en-US" sz="2400" baseline="-25000" dirty="0"/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/>
                  <a:t>Citlivost dechového </a:t>
                </a:r>
                <a:r>
                  <a:rPr lang="cs-CZ" altLang="en-US" sz="2400" dirty="0" smtClean="0"/>
                  <a:t>centra na hyperkapnii</a:t>
                </a:r>
                <a:br>
                  <a:rPr lang="cs-CZ" altLang="en-US" sz="2400" dirty="0" smtClean="0"/>
                </a:br>
                <a:r>
                  <a:rPr lang="cs-CZ" altLang="en-US" sz="2400" dirty="0" smtClean="0"/>
                  <a:t>je vyjádřena sklonem křivky</a:t>
                </a:r>
                <a:br>
                  <a:rPr lang="cs-CZ" altLang="en-US" sz="2400" dirty="0" smtClean="0"/>
                </a:br>
                <a:r>
                  <a:rPr lang="cs-CZ" altLang="en-US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acc>
                          <m:accPr>
                            <m:chr m:val="̇"/>
                            <m:ctrlPr>
                              <a:rPr lang="cs-CZ" altLang="en-US" sz="240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altLang="en-US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</m:acc>
                      </m:num>
                      <m:den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𝐶𝑂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cs-CZ" altLang="en-US" sz="2400" b="0" i="0" smtClean="0"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cs-CZ" altLang="en-US" sz="24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cs-CZ" alt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altLang="en-US" sz="2400" i="1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a:rPr lang="cs-CZ" altLang="en-US" sz="2400" b="0" i="1" smtClean="0">
                                <a:latin typeface="Cambria Math"/>
                              </a:rPr>
                              <m:t>𝑚𝑖𝑛</m:t>
                            </m:r>
                            <m:r>
                              <a:rPr lang="cs-CZ" altLang="en-US" sz="2400" i="1">
                                <a:latin typeface="Cambria Math"/>
                                <a:ea typeface="Cambria Math"/>
                              </a:rPr>
                              <m:t>∙%</m:t>
                            </m:r>
                          </m:den>
                        </m:f>
                      </m:e>
                    </m:d>
                  </m:oMath>
                </a14:m>
                <a:endParaRPr lang="cs-CZ" altLang="en-US" dirty="0"/>
              </a:p>
            </p:txBody>
          </p:sp>
        </mc:Choice>
        <mc:Fallback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  <a:blipFill rotWithShape="1">
                <a:blip r:embed="rId2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 bwMode="auto">
          <a:xfrm>
            <a:off x="7123780" y="3774558"/>
            <a:ext cx="0" cy="23547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Přímá spojnice 40"/>
          <p:cNvCxnSpPr/>
          <p:nvPr/>
        </p:nvCxnSpPr>
        <p:spPr bwMode="auto">
          <a:xfrm>
            <a:off x="7123780" y="6108072"/>
            <a:ext cx="2736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ovéPole 42"/>
          <p:cNvSpPr txBox="1"/>
          <p:nvPr/>
        </p:nvSpPr>
        <p:spPr>
          <a:xfrm>
            <a:off x="8118108" y="6133504"/>
            <a:ext cx="140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inspCO2 (%)</a:t>
            </a:r>
            <a:endParaRPr lang="cs-CZ" sz="1600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630805" y="3849005"/>
            <a:ext cx="430887" cy="18685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dirty="0" smtClean="0"/>
              <a:t>ventilace (l/min)</a:t>
            </a:r>
            <a:endParaRPr lang="cs-CZ" sz="1600" dirty="0"/>
          </a:p>
        </p:txBody>
      </p:sp>
      <p:cxnSp>
        <p:nvCxnSpPr>
          <p:cNvPr id="10" name="Přímá spojnice 9"/>
          <p:cNvCxnSpPr/>
          <p:nvPr/>
        </p:nvCxnSpPr>
        <p:spPr bwMode="auto">
          <a:xfrm flipV="1">
            <a:off x="7336465" y="4284922"/>
            <a:ext cx="2523315" cy="12992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/>
          <p:nvPr/>
        </p:nvCxnSpPr>
        <p:spPr bwMode="auto">
          <a:xfrm>
            <a:off x="7123780" y="4688963"/>
            <a:ext cx="19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48"/>
          <p:cNvCxnSpPr/>
          <p:nvPr/>
        </p:nvCxnSpPr>
        <p:spPr bwMode="auto">
          <a:xfrm>
            <a:off x="7137951" y="5181619"/>
            <a:ext cx="93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/>
          <p:nvPr/>
        </p:nvCxnSpPr>
        <p:spPr bwMode="auto">
          <a:xfrm>
            <a:off x="8086209" y="5209980"/>
            <a:ext cx="0" cy="86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nice 51"/>
          <p:cNvCxnSpPr/>
          <p:nvPr/>
        </p:nvCxnSpPr>
        <p:spPr bwMode="auto">
          <a:xfrm>
            <a:off x="9057350" y="4724400"/>
            <a:ext cx="0" cy="136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ovéPole 52"/>
          <p:cNvSpPr txBox="1"/>
          <p:nvPr/>
        </p:nvSpPr>
        <p:spPr>
          <a:xfrm>
            <a:off x="8196077" y="5584126"/>
            <a:ext cx="120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Δ</a:t>
            </a:r>
            <a:r>
              <a:rPr lang="cs-CZ" sz="1600" dirty="0">
                <a:solidFill>
                  <a:srgbClr val="FF0000"/>
                </a:solidFill>
              </a:rPr>
              <a:t>C</a:t>
            </a:r>
            <a:r>
              <a:rPr lang="cs-CZ" sz="1600" dirty="0" smtClean="0">
                <a:solidFill>
                  <a:srgbClr val="FF0000"/>
                </a:solidFill>
              </a:rPr>
              <a:t>O2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7204981" y="4746568"/>
            <a:ext cx="897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33CC"/>
                </a:solidFill>
              </a:rPr>
              <a:t>Δ</a:t>
            </a:r>
            <a:r>
              <a:rPr lang="cs-CZ" sz="1600" dirty="0">
                <a:solidFill>
                  <a:srgbClr val="0033CC"/>
                </a:solidFill>
              </a:rPr>
              <a:t> V</a:t>
            </a:r>
          </a:p>
        </p:txBody>
      </p:sp>
      <p:cxnSp>
        <p:nvCxnSpPr>
          <p:cNvPr id="47" name="Přímá spojnice se šipkou 46"/>
          <p:cNvCxnSpPr/>
          <p:nvPr/>
        </p:nvCxnSpPr>
        <p:spPr bwMode="auto">
          <a:xfrm flipV="1">
            <a:off x="8075576" y="5922680"/>
            <a:ext cx="972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se šipkou 54"/>
          <p:cNvCxnSpPr/>
          <p:nvPr/>
        </p:nvCxnSpPr>
        <p:spPr bwMode="auto">
          <a:xfrm flipV="1">
            <a:off x="7256704" y="4679350"/>
            <a:ext cx="0" cy="504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Ovál 8"/>
          <p:cNvSpPr/>
          <p:nvPr/>
        </p:nvSpPr>
        <p:spPr bwMode="auto">
          <a:xfrm>
            <a:off x="7496070" y="5518299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Ovál 21"/>
          <p:cNvSpPr/>
          <p:nvPr/>
        </p:nvSpPr>
        <p:spPr bwMode="auto">
          <a:xfrm>
            <a:off x="7792775" y="5341076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Ovál 22"/>
          <p:cNvSpPr/>
          <p:nvPr/>
        </p:nvSpPr>
        <p:spPr bwMode="auto">
          <a:xfrm>
            <a:off x="8089480" y="5068156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Ovál 23"/>
          <p:cNvSpPr/>
          <p:nvPr/>
        </p:nvSpPr>
        <p:spPr bwMode="auto">
          <a:xfrm>
            <a:off x="8386185" y="5103593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Ovál 24"/>
          <p:cNvSpPr/>
          <p:nvPr/>
        </p:nvSpPr>
        <p:spPr bwMode="auto">
          <a:xfrm>
            <a:off x="8682890" y="4830673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8979595" y="4589652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Ovál 26"/>
          <p:cNvSpPr/>
          <p:nvPr/>
        </p:nvSpPr>
        <p:spPr bwMode="auto">
          <a:xfrm>
            <a:off x="9276300" y="4529392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Ovál 27"/>
          <p:cNvSpPr/>
          <p:nvPr/>
        </p:nvSpPr>
        <p:spPr bwMode="auto">
          <a:xfrm>
            <a:off x="9573005" y="4384068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31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6074"/>
            <a:ext cx="10753200" cy="451576"/>
          </a:xfrm>
        </p:spPr>
        <p:txBody>
          <a:bodyPr/>
          <a:lstStyle/>
          <a:p>
            <a:r>
              <a:rPr lang="cs-CZ" dirty="0" smtClean="0"/>
              <a:t>Regulace dýchání</a:t>
            </a:r>
            <a:endParaRPr lang="cs-CZ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323" y="832490"/>
            <a:ext cx="5263116" cy="583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40" name="Skupina 39"/>
          <p:cNvGrpSpPr>
            <a:grpSpLocks noChangeAspect="1"/>
          </p:cNvGrpSpPr>
          <p:nvPr/>
        </p:nvGrpSpPr>
        <p:grpSpPr>
          <a:xfrm>
            <a:off x="0" y="1250458"/>
            <a:ext cx="6430093" cy="4857299"/>
            <a:chOff x="70417" y="548680"/>
            <a:chExt cx="8856715" cy="6690378"/>
          </a:xfrm>
        </p:grpSpPr>
        <p:sp>
          <p:nvSpPr>
            <p:cNvPr id="18" name="TextovéPole 17"/>
            <p:cNvSpPr txBox="1">
              <a:spLocks noChangeAspect="1"/>
            </p:cNvSpPr>
            <p:nvPr/>
          </p:nvSpPr>
          <p:spPr>
            <a:xfrm>
              <a:off x="3548500" y="2708920"/>
              <a:ext cx="2016223" cy="1504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Dechové centrum</a:t>
              </a:r>
            </a:p>
            <a:p>
              <a:pPr algn="ctr"/>
              <a:r>
                <a:rPr lang="cs-CZ" sz="1100" dirty="0" smtClean="0"/>
                <a:t>Centrální chemoreceptory, automatické dýchání</a:t>
              </a:r>
              <a:endParaRPr lang="cs-CZ" sz="1100" dirty="0"/>
            </a:p>
          </p:txBody>
        </p:sp>
        <p:sp>
          <p:nvSpPr>
            <p:cNvPr id="19" name="TextovéPole 18"/>
            <p:cNvSpPr txBox="1">
              <a:spLocks noChangeAspect="1"/>
            </p:cNvSpPr>
            <p:nvPr/>
          </p:nvSpPr>
          <p:spPr>
            <a:xfrm>
              <a:off x="2380987" y="548680"/>
              <a:ext cx="4351252" cy="699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Mozková kůra</a:t>
              </a:r>
            </a:p>
            <a:p>
              <a:pPr algn="ctr"/>
              <a:r>
                <a:rPr lang="cs-CZ" sz="1100" dirty="0" smtClean="0"/>
                <a:t>Volní dýchání, podmíněné reflexy</a:t>
              </a:r>
              <a:endParaRPr lang="cs-CZ" sz="1100" dirty="0"/>
            </a:p>
          </p:txBody>
        </p:sp>
        <p:sp>
          <p:nvSpPr>
            <p:cNvPr id="20" name="TextovéPole 19"/>
            <p:cNvSpPr txBox="1">
              <a:spLocks noChangeAspect="1"/>
            </p:cNvSpPr>
            <p:nvPr/>
          </p:nvSpPr>
          <p:spPr>
            <a:xfrm>
              <a:off x="2380987" y="1484784"/>
              <a:ext cx="4351252" cy="932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Podkorové struktury</a:t>
              </a:r>
            </a:p>
            <a:p>
              <a:pPr algn="ctr"/>
              <a:r>
                <a:rPr lang="cs-CZ" sz="1100" dirty="0" smtClean="0"/>
                <a:t>Emoce, změny centrální teploty, změny při reakcích ANS</a:t>
              </a:r>
              <a:endParaRPr lang="cs-CZ" sz="1100" dirty="0"/>
            </a:p>
          </p:txBody>
        </p:sp>
        <p:sp>
          <p:nvSpPr>
            <p:cNvPr id="21" name="TextovéPole 20"/>
            <p:cNvSpPr txBox="1">
              <a:spLocks noChangeAspect="1"/>
            </p:cNvSpPr>
            <p:nvPr/>
          </p:nvSpPr>
          <p:spPr>
            <a:xfrm>
              <a:off x="6263105" y="3485962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Přímý vliv složení prostředí</a:t>
              </a:r>
              <a:endParaRPr lang="cs-CZ" sz="1600" b="1" dirty="0"/>
            </a:p>
          </p:txBody>
        </p:sp>
        <p:sp>
          <p:nvSpPr>
            <p:cNvPr id="22" name="TextovéPole 21"/>
            <p:cNvSpPr txBox="1">
              <a:spLocks noChangeAspect="1"/>
            </p:cNvSpPr>
            <p:nvPr/>
          </p:nvSpPr>
          <p:spPr>
            <a:xfrm>
              <a:off x="6263105" y="4310946"/>
              <a:ext cx="2664027" cy="1144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Hormony</a:t>
              </a:r>
            </a:p>
            <a:p>
              <a:pPr algn="ctr"/>
              <a:r>
                <a:rPr lang="cs-CZ" sz="1600" dirty="0" smtClean="0"/>
                <a:t> </a:t>
              </a:r>
              <a:r>
                <a:rPr lang="cs-CZ" sz="1100" dirty="0" smtClean="0"/>
                <a:t>(adrenalin, steroidní hormony</a:t>
              </a:r>
              <a:r>
                <a:rPr lang="cs-CZ" sz="1600" dirty="0" smtClean="0"/>
                <a:t>)</a:t>
              </a:r>
              <a:endParaRPr lang="cs-CZ" sz="1600" dirty="0"/>
            </a:p>
          </p:txBody>
        </p:sp>
        <p:sp>
          <p:nvSpPr>
            <p:cNvPr id="23" name="TextovéPole 22"/>
            <p:cNvSpPr txBox="1">
              <a:spLocks noChangeAspect="1"/>
            </p:cNvSpPr>
            <p:nvPr/>
          </p:nvSpPr>
          <p:spPr>
            <a:xfrm>
              <a:off x="5471016" y="5350500"/>
              <a:ext cx="2664027" cy="466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baroreceptory</a:t>
              </a:r>
              <a:endParaRPr lang="cs-CZ" sz="1600" b="1" dirty="0"/>
            </a:p>
          </p:txBody>
        </p:sp>
        <p:sp>
          <p:nvSpPr>
            <p:cNvPr id="24" name="TextovéPole 23"/>
            <p:cNvSpPr txBox="1">
              <a:spLocks noChangeAspect="1"/>
            </p:cNvSpPr>
            <p:nvPr/>
          </p:nvSpPr>
          <p:spPr>
            <a:xfrm>
              <a:off x="4597158" y="5937595"/>
              <a:ext cx="3044802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Nespecifické mechanoreceptory</a:t>
              </a:r>
              <a:endParaRPr lang="cs-CZ" sz="1600" b="1" dirty="0"/>
            </a:p>
          </p:txBody>
        </p:sp>
        <p:sp>
          <p:nvSpPr>
            <p:cNvPr id="25" name="TextovéPole 24"/>
            <p:cNvSpPr txBox="1">
              <a:spLocks noChangeAspect="1"/>
            </p:cNvSpPr>
            <p:nvPr/>
          </p:nvSpPr>
          <p:spPr>
            <a:xfrm>
              <a:off x="2302665" y="6094454"/>
              <a:ext cx="2664027" cy="1144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Receptory kůže, svalů, šlach a kloubů</a:t>
              </a:r>
              <a:endParaRPr lang="cs-CZ" sz="1600" b="1" dirty="0"/>
            </a:p>
          </p:txBody>
        </p:sp>
        <p:sp>
          <p:nvSpPr>
            <p:cNvPr id="26" name="TextovéPole 25"/>
            <p:cNvSpPr txBox="1">
              <a:spLocks noChangeAspect="1"/>
            </p:cNvSpPr>
            <p:nvPr/>
          </p:nvSpPr>
          <p:spPr>
            <a:xfrm>
              <a:off x="931653" y="5287783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Receptory dýchacích svalů</a:t>
              </a:r>
              <a:endParaRPr lang="cs-CZ" sz="1600" b="1" dirty="0"/>
            </a:p>
          </p:txBody>
        </p:sp>
        <p:sp>
          <p:nvSpPr>
            <p:cNvPr id="27" name="TextovéPole 26"/>
            <p:cNvSpPr txBox="1">
              <a:spLocks noChangeAspect="1"/>
            </p:cNvSpPr>
            <p:nvPr/>
          </p:nvSpPr>
          <p:spPr>
            <a:xfrm>
              <a:off x="394309" y="4495696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Receptory plic a dýchacích cest</a:t>
              </a:r>
              <a:endParaRPr lang="cs-CZ" sz="1600" b="1" dirty="0"/>
            </a:p>
          </p:txBody>
        </p:sp>
        <p:sp>
          <p:nvSpPr>
            <p:cNvPr id="28" name="TextovéPole 27"/>
            <p:cNvSpPr txBox="1">
              <a:spLocks noChangeAspect="1"/>
            </p:cNvSpPr>
            <p:nvPr/>
          </p:nvSpPr>
          <p:spPr>
            <a:xfrm>
              <a:off x="70417" y="3559591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Periferní chemoreceptory</a:t>
              </a:r>
              <a:endParaRPr lang="cs-CZ" sz="1600" b="1" dirty="0"/>
            </a:p>
          </p:txBody>
        </p:sp>
        <p:cxnSp>
          <p:nvCxnSpPr>
            <p:cNvPr id="29" name="Přímá spojnice se šipkou 28"/>
            <p:cNvCxnSpPr>
              <a:cxnSpLocks noChangeAspect="1"/>
              <a:stCxn id="28" idx="3"/>
            </p:cNvCxnSpPr>
            <p:nvPr/>
          </p:nvCxnSpPr>
          <p:spPr>
            <a:xfrm flipV="1">
              <a:off x="2734444" y="3559594"/>
              <a:ext cx="685428" cy="402727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>
              <a:cxnSpLocks noChangeAspect="1"/>
            </p:cNvCxnSpPr>
            <p:nvPr/>
          </p:nvCxnSpPr>
          <p:spPr>
            <a:xfrm flipV="1">
              <a:off x="2627783" y="3982781"/>
              <a:ext cx="827797" cy="59274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/>
            <p:cNvCxnSpPr>
              <a:cxnSpLocks noChangeAspect="1"/>
            </p:cNvCxnSpPr>
            <p:nvPr/>
          </p:nvCxnSpPr>
          <p:spPr>
            <a:xfrm flipV="1">
              <a:off x="2915817" y="4258318"/>
              <a:ext cx="718861" cy="107895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>
              <a:cxnSpLocks noChangeAspect="1"/>
            </p:cNvCxnSpPr>
            <p:nvPr/>
          </p:nvCxnSpPr>
          <p:spPr>
            <a:xfrm flipV="1">
              <a:off x="3692508" y="4204962"/>
              <a:ext cx="504055" cy="1975574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>
              <a:cxnSpLocks noChangeAspect="1"/>
            </p:cNvCxnSpPr>
            <p:nvPr/>
          </p:nvCxnSpPr>
          <p:spPr>
            <a:xfrm flipH="1" flipV="1">
              <a:off x="4727567" y="4236244"/>
              <a:ext cx="564512" cy="1603843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>
              <a:cxnSpLocks noChangeAspect="1"/>
            </p:cNvCxnSpPr>
            <p:nvPr/>
          </p:nvCxnSpPr>
          <p:spPr>
            <a:xfrm flipH="1" flipV="1">
              <a:off x="5251356" y="4250910"/>
              <a:ext cx="760806" cy="104245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cxnSpLocks noChangeAspect="1"/>
            </p:cNvCxnSpPr>
            <p:nvPr/>
          </p:nvCxnSpPr>
          <p:spPr>
            <a:xfrm flipH="1" flipV="1">
              <a:off x="5680512" y="3888692"/>
              <a:ext cx="1123737" cy="62614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>
              <a:cxnSpLocks noChangeAspect="1"/>
            </p:cNvCxnSpPr>
            <p:nvPr/>
          </p:nvCxnSpPr>
          <p:spPr>
            <a:xfrm flipH="1" flipV="1">
              <a:off x="5564725" y="3427380"/>
              <a:ext cx="1167515" cy="42823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>
              <a:cxnSpLocks noChangeAspect="1"/>
              <a:stCxn id="20" idx="2"/>
            </p:cNvCxnSpPr>
            <p:nvPr/>
          </p:nvCxnSpPr>
          <p:spPr>
            <a:xfrm>
              <a:off x="4556614" y="2417423"/>
              <a:ext cx="0" cy="354214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cxnSpLocks noChangeAspect="1"/>
            </p:cNvCxnSpPr>
            <p:nvPr/>
          </p:nvCxnSpPr>
          <p:spPr>
            <a:xfrm>
              <a:off x="4556614" y="1195011"/>
              <a:ext cx="0" cy="36352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Volný tvar 38"/>
            <p:cNvSpPr>
              <a:spLocks noChangeAspect="1"/>
            </p:cNvSpPr>
            <p:nvPr/>
          </p:nvSpPr>
          <p:spPr>
            <a:xfrm>
              <a:off x="1523227" y="861237"/>
              <a:ext cx="1932354" cy="2094614"/>
            </a:xfrm>
            <a:custGeom>
              <a:avLst/>
              <a:gdLst>
                <a:gd name="connsiteX0" fmla="*/ 1453889 w 1932354"/>
                <a:gd name="connsiteY0" fmla="*/ 0 h 2094614"/>
                <a:gd name="connsiteX1" fmla="*/ 486326 w 1932354"/>
                <a:gd name="connsiteY1" fmla="*/ 265814 h 2094614"/>
                <a:gd name="connsiteX2" fmla="*/ 71657 w 1932354"/>
                <a:gd name="connsiteY2" fmla="*/ 1509823 h 2094614"/>
                <a:gd name="connsiteX3" fmla="*/ 1932354 w 1932354"/>
                <a:gd name="connsiteY3" fmla="*/ 2094614 h 2094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2354" h="2094614">
                  <a:moveTo>
                    <a:pt x="1453889" y="0"/>
                  </a:moveTo>
                  <a:cubicBezTo>
                    <a:pt x="1085293" y="7088"/>
                    <a:pt x="716698" y="14177"/>
                    <a:pt x="486326" y="265814"/>
                  </a:cubicBezTo>
                  <a:cubicBezTo>
                    <a:pt x="255954" y="517451"/>
                    <a:pt x="-169348" y="1205023"/>
                    <a:pt x="71657" y="1509823"/>
                  </a:cubicBezTo>
                  <a:cubicBezTo>
                    <a:pt x="312662" y="1814623"/>
                    <a:pt x="1625782" y="2009554"/>
                    <a:pt x="1932354" y="2094614"/>
                  </a:cubicBezTo>
                </a:path>
              </a:pathLst>
            </a:custGeom>
            <a:noFill/>
            <a:ln w="38100"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Dechová centra v prodloužené míše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9871" y="1431297"/>
            <a:ext cx="11443655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Dýchání je automatický proces, který probíhá mimovolně. 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Automaticita</a:t>
            </a:r>
            <a:r>
              <a:rPr lang="cs-CZ" sz="2400" dirty="0"/>
              <a:t> dýchání  vychází z pravidelné (rytmické) aktivity skupin neuronů anatomicky lokalizovaných v prodloužené míše a její blízkosti</a:t>
            </a:r>
            <a:r>
              <a:rPr lang="cs-CZ" dirty="0"/>
              <a:t>. </a:t>
            </a: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b="1" dirty="0" smtClean="0"/>
              <a:t>Dorzální </a:t>
            </a:r>
            <a:r>
              <a:rPr lang="cs-CZ" b="1" dirty="0"/>
              <a:t>respirační skupina </a:t>
            </a:r>
            <a:r>
              <a:rPr lang="cs-CZ" dirty="0" smtClean="0"/>
              <a:t>- </a:t>
            </a:r>
            <a:r>
              <a:rPr lang="cs-CZ" sz="2000" dirty="0" smtClean="0"/>
              <a:t>pouze </a:t>
            </a:r>
            <a:r>
              <a:rPr lang="cs-CZ" sz="2000" dirty="0"/>
              <a:t>neurony inspirační, vysílající axony k </a:t>
            </a:r>
            <a:r>
              <a:rPr lang="cs-CZ" sz="2000" dirty="0" err="1"/>
              <a:t>motoneuronům</a:t>
            </a:r>
            <a:r>
              <a:rPr lang="cs-CZ" sz="2000" dirty="0"/>
              <a:t> nádechových svalů (bránice, zevní mezižeberní svaly; jejich aktivace=nádech, při jejich relaxaci=výdech), podílí se na klidovém i usilovném nádechu</a:t>
            </a:r>
          </a:p>
          <a:p>
            <a:pPr>
              <a:lnSpc>
                <a:spcPct val="100000"/>
              </a:lnSpc>
            </a:pPr>
            <a:r>
              <a:rPr lang="cs-CZ" b="1" dirty="0"/>
              <a:t>Ventrální respirační skupina </a:t>
            </a:r>
            <a:r>
              <a:rPr lang="cs-CZ" dirty="0"/>
              <a:t>- </a:t>
            </a:r>
            <a:r>
              <a:rPr lang="cs-CZ" sz="2000" dirty="0"/>
              <a:t>umístěná na </a:t>
            </a:r>
            <a:r>
              <a:rPr lang="cs-CZ" sz="2000" dirty="0" err="1"/>
              <a:t>ventrolaterální</a:t>
            </a:r>
            <a:r>
              <a:rPr lang="cs-CZ" sz="2000" dirty="0"/>
              <a:t> části prodloužené míchy, horní část: neurony jejichž axony aktivují </a:t>
            </a:r>
            <a:r>
              <a:rPr lang="cs-CZ" sz="2000" dirty="0" err="1"/>
              <a:t>motoneurony</a:t>
            </a:r>
            <a:r>
              <a:rPr lang="cs-CZ" sz="2000" dirty="0"/>
              <a:t> hlavních a pomocných nádechových svalů; dolní část: exspirační neurony s inervací výdechových </a:t>
            </a:r>
            <a:r>
              <a:rPr lang="cs-CZ" sz="2000" dirty="0" smtClean="0"/>
              <a:t>svalů. </a:t>
            </a:r>
            <a:r>
              <a:rPr lang="cs-CZ" sz="2000" dirty="0"/>
              <a:t>Neurony této skupiny jsou v činnosti pouze při usilovném nádechu a výdechu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Pontinní</a:t>
            </a:r>
            <a:r>
              <a:rPr lang="cs-CZ" dirty="0"/>
              <a:t> respirační skupina (</a:t>
            </a:r>
            <a:r>
              <a:rPr lang="cs-CZ" b="1" dirty="0" err="1" smtClean="0"/>
              <a:t>pneumotaktické</a:t>
            </a:r>
            <a:r>
              <a:rPr lang="cs-CZ" b="1" dirty="0" smtClean="0"/>
              <a:t> </a:t>
            </a:r>
            <a:r>
              <a:rPr lang="cs-CZ" b="1" dirty="0"/>
              <a:t>centrum</a:t>
            </a:r>
            <a:r>
              <a:rPr lang="cs-CZ" dirty="0"/>
              <a:t>) </a:t>
            </a:r>
            <a:r>
              <a:rPr lang="cs-CZ" sz="2400" dirty="0" smtClean="0"/>
              <a:t>– </a:t>
            </a:r>
            <a:r>
              <a:rPr lang="cs-CZ" sz="2000" dirty="0" smtClean="0"/>
              <a:t>podílí </a:t>
            </a:r>
            <a:r>
              <a:rPr lang="cs-CZ" sz="2000" dirty="0"/>
              <a:t>se na kontrole frekvence a hloubky dýchání; ovlivňuje činnost respiračních neuronů v prodloužené </a:t>
            </a:r>
            <a:r>
              <a:rPr lang="cs-CZ" sz="2000" dirty="0" smtClean="0"/>
              <a:t>míše</a:t>
            </a:r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81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41479" y="665435"/>
            <a:ext cx="3855522" cy="4582041"/>
          </a:xfrm>
          <a:prstGeom prst="rect">
            <a:avLst/>
          </a:prstGeom>
          <a:noFill/>
          <a:ln/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Centrální chemoreceptory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9872" y="1537627"/>
            <a:ext cx="10753200" cy="4569098"/>
          </a:xfrm>
        </p:spPr>
        <p:txBody>
          <a:bodyPr/>
          <a:lstStyle/>
          <a:p>
            <a:r>
              <a:rPr lang="cs-CZ" dirty="0" smtClean="0"/>
              <a:t>na ventrální straně prodloužené míchy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CO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proniká hematoencefalickou bariérou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do cerebrospinální </a:t>
            </a:r>
            <a:r>
              <a:rPr lang="cs-CZ" sz="2400" dirty="0"/>
              <a:t>a </a:t>
            </a:r>
            <a:r>
              <a:rPr lang="cs-CZ" sz="2400" dirty="0" smtClean="0"/>
              <a:t>mezibuněčné tekutiny </a:t>
            </a:r>
            <a:r>
              <a:rPr lang="cs-CZ" sz="2400" dirty="0" smtClean="0"/>
              <a:t>mozku</a:t>
            </a:r>
            <a:br>
              <a:rPr lang="cs-CZ" sz="2400" dirty="0" smtClean="0"/>
            </a:br>
            <a:r>
              <a:rPr lang="cs-CZ" sz="2400" dirty="0" smtClean="0"/>
              <a:t>CO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+H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O →CHO</a:t>
            </a:r>
            <a:r>
              <a:rPr lang="cs-CZ" sz="2400" baseline="-25000" dirty="0" smtClean="0"/>
              <a:t>3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 + H</a:t>
            </a:r>
            <a:r>
              <a:rPr lang="cs-CZ" sz="2400" baseline="30000" dirty="0" smtClean="0"/>
              <a:t>+</a:t>
            </a:r>
            <a:endParaRPr lang="cs-CZ" sz="2400" baseline="30000" dirty="0" smtClean="0"/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Calibri"/>
              </a:rPr>
              <a:t>↑</a:t>
            </a:r>
            <a:r>
              <a:rPr lang="cs-CZ" sz="2400" dirty="0" smtClean="0"/>
              <a:t>Koncentrace H+ v mozkomíšním </a:t>
            </a:r>
            <a:r>
              <a:rPr lang="cs-CZ" sz="2400" dirty="0" smtClean="0"/>
              <a:t>moku </a:t>
            </a:r>
            <a:r>
              <a:rPr lang="cs-CZ" sz="2400" dirty="0" smtClean="0"/>
              <a:t>stimuluje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chemoreceptory </a:t>
            </a:r>
            <a:br>
              <a:rPr lang="cs-CZ" sz="2400" dirty="0" smtClean="0"/>
            </a:br>
            <a:r>
              <a:rPr lang="cs-CZ" sz="2400" dirty="0" smtClean="0"/>
              <a:t>→ </a:t>
            </a:r>
            <a:r>
              <a:rPr lang="cs-CZ" sz="2400" dirty="0" smtClean="0"/>
              <a:t>zvýšení </a:t>
            </a:r>
            <a:r>
              <a:rPr lang="cs-CZ" sz="2400" dirty="0" smtClean="0"/>
              <a:t>ventilace</a:t>
            </a:r>
          </a:p>
          <a:p>
            <a:pPr>
              <a:lnSpc>
                <a:spcPct val="100000"/>
              </a:lnSpc>
            </a:pPr>
            <a:endParaRPr lang="cs-CZ" sz="2400" dirty="0" smtClean="0"/>
          </a:p>
          <a:p>
            <a:pPr>
              <a:lnSpc>
                <a:spcPct val="100000"/>
              </a:lnSpc>
            </a:pPr>
            <a:r>
              <a:rPr lang="cs-CZ" sz="2000" dirty="0"/>
              <a:t>centrální chemoreceptor reaguje i na pokles pH z jiných příčin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(</a:t>
            </a:r>
            <a:r>
              <a:rPr lang="cs-CZ" sz="2000" dirty="0"/>
              <a:t>laktázová acidóza, </a:t>
            </a:r>
            <a:r>
              <a:rPr lang="cs-CZ" sz="2000" dirty="0" err="1"/>
              <a:t>ketoacidóza</a:t>
            </a:r>
            <a:r>
              <a:rPr lang="cs-CZ" sz="2000" dirty="0" smtClean="0"/>
              <a:t>)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Náhlá změna pCO2 se neprojeví okamžitě,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změna </a:t>
            </a:r>
            <a:r>
              <a:rPr lang="cs-CZ" sz="2000" dirty="0"/>
              <a:t>ve ventilaci přes centrální chemoreceptory nastává až po 20-30s</a:t>
            </a:r>
          </a:p>
          <a:p>
            <a:pPr>
              <a:lnSpc>
                <a:spcPct val="100000"/>
              </a:lnSpc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4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Periferní chemoreceptory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834" y="1360967"/>
            <a:ext cx="7676706" cy="47457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en-US" dirty="0" err="1"/>
              <a:t>glomus</a:t>
            </a:r>
            <a:r>
              <a:rPr lang="cs-CZ" altLang="en-US" dirty="0"/>
              <a:t> </a:t>
            </a:r>
            <a:r>
              <a:rPr lang="cs-CZ" altLang="en-US" dirty="0" err="1"/>
              <a:t>caroticum</a:t>
            </a:r>
            <a:r>
              <a:rPr lang="cs-CZ" altLang="en-US" dirty="0"/>
              <a:t>, </a:t>
            </a:r>
            <a:r>
              <a:rPr lang="cs-CZ" altLang="en-US" dirty="0" err="1"/>
              <a:t>glomus</a:t>
            </a:r>
            <a:r>
              <a:rPr lang="cs-CZ" altLang="en-US" dirty="0"/>
              <a:t>  </a:t>
            </a:r>
            <a:r>
              <a:rPr lang="cs-CZ" altLang="en-US" dirty="0" err="1" smtClean="0"/>
              <a:t>aorticum</a:t>
            </a:r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sz="2400" dirty="0" smtClean="0"/>
              <a:t>(</a:t>
            </a:r>
            <a:r>
              <a:rPr lang="cs-CZ" altLang="en-US" sz="2400" dirty="0" err="1" smtClean="0"/>
              <a:t>aferentace</a:t>
            </a:r>
            <a:r>
              <a:rPr lang="cs-CZ" altLang="en-US" sz="2400" dirty="0" smtClean="0"/>
              <a:t> n</a:t>
            </a:r>
            <a:r>
              <a:rPr lang="cs-CZ" altLang="en-US" sz="2400" dirty="0"/>
              <a:t>. vagus a n. </a:t>
            </a:r>
            <a:r>
              <a:rPr lang="cs-CZ" altLang="en-US" sz="2400" dirty="0" err="1" smtClean="0"/>
              <a:t>glossopharyngeus</a:t>
            </a:r>
            <a:r>
              <a:rPr lang="cs-CZ" altLang="en-US" sz="2400" dirty="0" smtClean="0"/>
              <a:t>)</a:t>
            </a:r>
            <a:endParaRPr lang="cs-CZ" dirty="0" smtClean="0"/>
          </a:p>
          <a:p>
            <a:pPr>
              <a:lnSpc>
                <a:spcPct val="100000"/>
              </a:lnSpc>
            </a:pPr>
            <a:endParaRPr lang="cs-CZ" sz="2400" dirty="0" smtClean="0"/>
          </a:p>
          <a:p>
            <a:pPr>
              <a:lnSpc>
                <a:spcPct val="100000"/>
              </a:lnSpc>
            </a:pPr>
            <a:r>
              <a:rPr lang="cs-CZ" sz="2400" dirty="0" smtClean="0"/>
              <a:t>Reagují </a:t>
            </a:r>
            <a:r>
              <a:rPr lang="cs-CZ" sz="2400" dirty="0"/>
              <a:t>na pokles pH, zvýšení CO2 a pokles O2 </a:t>
            </a:r>
            <a:r>
              <a:rPr lang="cs-CZ" sz="2400" dirty="0" smtClean="0"/>
              <a:t>(rozpuštěného v krvi). 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Obzvlášť </a:t>
            </a:r>
            <a:r>
              <a:rPr lang="cs-CZ" sz="2400" dirty="0"/>
              <a:t>reagují na pokles O2 pod 10-13 </a:t>
            </a:r>
            <a:r>
              <a:rPr lang="cs-CZ" sz="2400" dirty="0" err="1"/>
              <a:t>kPa</a:t>
            </a:r>
            <a:r>
              <a:rPr lang="cs-CZ" sz="2400" dirty="0"/>
              <a:t> v arteriální </a:t>
            </a:r>
            <a:r>
              <a:rPr lang="cs-CZ" sz="2400" dirty="0" smtClean="0"/>
              <a:t>krvi</a:t>
            </a:r>
            <a:r>
              <a:rPr lang="cs-CZ" dirty="0" smtClean="0"/>
              <a:t> </a:t>
            </a:r>
            <a:r>
              <a:rPr lang="cs-CZ" sz="2000" dirty="0" smtClean="0"/>
              <a:t>(</a:t>
            </a:r>
            <a:r>
              <a:rPr lang="cs-CZ" sz="2000" dirty="0" smtClean="0"/>
              <a:t>Stimulace </a:t>
            </a:r>
            <a:r>
              <a:rPr lang="cs-CZ" sz="2000" dirty="0" smtClean="0"/>
              <a:t>poklesem pO</a:t>
            </a:r>
            <a:r>
              <a:rPr lang="cs-CZ" sz="2000" baseline="-25000" dirty="0"/>
              <a:t>2</a:t>
            </a:r>
            <a:r>
              <a:rPr lang="cs-CZ" sz="2000" dirty="0" smtClean="0"/>
              <a:t> a nebo poklesem průtoku </a:t>
            </a:r>
            <a:r>
              <a:rPr lang="cs-CZ" sz="2000" dirty="0" smtClean="0"/>
              <a:t>krve)</a:t>
            </a:r>
            <a:endParaRPr lang="cs-CZ" sz="2000" dirty="0" smtClean="0"/>
          </a:p>
          <a:p>
            <a:pPr marL="324000" lvl="1" indent="0"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sz="2400" dirty="0"/>
              <a:t>Mechanismus účinku: následkem poklesu tvorby ATP v mitochondriích se depolarizuje membrána </a:t>
            </a:r>
            <a:r>
              <a:rPr lang="cs-CZ" sz="2400" dirty="0" smtClean="0"/>
              <a:t>receptorů</a:t>
            </a:r>
            <a:endParaRPr lang="cs-CZ" sz="2400" dirty="0"/>
          </a:p>
          <a:p>
            <a:endParaRPr lang="cs-CZ" dirty="0"/>
          </a:p>
        </p:txBody>
      </p:sp>
      <p:pic>
        <p:nvPicPr>
          <p:cNvPr id="1026" name="Picture 2" descr="C:\Users\Johanka\Desktop\výuka\prezentace k praktikám ppt\Nové verze praktik podzim 2018\hypoxie, hyperkapnie\staré prezentace\Fig-216-Locations-of-peripheral-chemoreceptors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742" y="169899"/>
            <a:ext cx="3552825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99" y="3651398"/>
            <a:ext cx="3683000" cy="228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84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Hypoxie, </a:t>
            </a:r>
            <a:r>
              <a:rPr lang="cs-CZ" dirty="0" err="1" smtClean="0"/>
              <a:t>hypoxemie</a:t>
            </a:r>
            <a:r>
              <a:rPr lang="cs-CZ" dirty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norm</a:t>
            </a:r>
            <a:r>
              <a:rPr lang="cs-CZ" sz="2800" dirty="0" smtClean="0"/>
              <a:t>. 11-16 </a:t>
            </a:r>
            <a:r>
              <a:rPr lang="cs-CZ" sz="2800" dirty="0" err="1" smtClean="0"/>
              <a:t>kPa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9450" y="1505728"/>
            <a:ext cx="10973834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Hypoxie je souhrnný název pro nedostatek kyslíku v těle nebo v jednotlivých tkáních. 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Hypoxemie</a:t>
            </a:r>
            <a:r>
              <a:rPr lang="cs-CZ" sz="2400" dirty="0"/>
              <a:t> - nedostatek kyslíku v arteriální krvi.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Anoxie - úplný nedostatek </a:t>
            </a:r>
            <a:r>
              <a:rPr lang="cs-CZ" sz="2400" dirty="0" smtClean="0"/>
              <a:t>kyslíku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/>
              <a:t>Nejčastější rozdělení hypoxií:</a:t>
            </a:r>
          </a:p>
          <a:p>
            <a:pPr lvl="1"/>
            <a:r>
              <a:rPr lang="cs-CZ" b="1" dirty="0"/>
              <a:t>Hypoxická</a:t>
            </a:r>
            <a:r>
              <a:rPr lang="cs-CZ" dirty="0"/>
              <a:t> – </a:t>
            </a:r>
            <a:r>
              <a:rPr lang="cs-CZ" dirty="0" smtClean="0"/>
              <a:t>při </a:t>
            </a:r>
            <a:r>
              <a:rPr lang="cs-CZ" dirty="0"/>
              <a:t>pobytu ve vyšších nadmořských výškách, </a:t>
            </a:r>
            <a:r>
              <a:rPr lang="cs-CZ" dirty="0" smtClean="0"/>
              <a:t>hypoventilace </a:t>
            </a:r>
            <a:r>
              <a:rPr lang="cs-CZ" dirty="0"/>
              <a:t>při plicních nebo nervosvalových </a:t>
            </a:r>
            <a:r>
              <a:rPr lang="cs-CZ" dirty="0" smtClean="0"/>
              <a:t>chorobách, při poraněních hrudníku, útlum dechového centra opiáty,…</a:t>
            </a:r>
            <a:endParaRPr lang="cs-CZ" dirty="0"/>
          </a:p>
          <a:p>
            <a:pPr lvl="1"/>
            <a:r>
              <a:rPr lang="cs-CZ" b="1" dirty="0"/>
              <a:t>Transportní (anemická) </a:t>
            </a:r>
            <a:r>
              <a:rPr lang="cs-CZ" dirty="0"/>
              <a:t>– snížená transportní kapacita krve pro kyslík (anémie, ztráta krve, otrava </a:t>
            </a:r>
            <a:r>
              <a:rPr lang="cs-CZ" dirty="0" smtClean="0"/>
              <a:t>CO)</a:t>
            </a:r>
            <a:endParaRPr lang="cs-CZ" dirty="0"/>
          </a:p>
          <a:p>
            <a:pPr lvl="1"/>
            <a:r>
              <a:rPr lang="cs-CZ" b="1" dirty="0"/>
              <a:t>Ischemická (stagnační) </a:t>
            </a:r>
            <a:r>
              <a:rPr lang="cs-CZ" dirty="0"/>
              <a:t>– omezený průtok krve tkání (srdeční selhání, šokové stavy, uzávěr tepny)</a:t>
            </a:r>
          </a:p>
          <a:p>
            <a:pPr lvl="1"/>
            <a:r>
              <a:rPr lang="cs-CZ" b="1" dirty="0" err="1"/>
              <a:t>Histotoxická</a:t>
            </a:r>
            <a:r>
              <a:rPr lang="cs-CZ" dirty="0"/>
              <a:t> – buňky nejsou schopny využít kyslík (otrava kyanidy – poškození dýchacího řetězce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97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Hyperkapnie</a:t>
            </a:r>
            <a:r>
              <a:rPr lang="cs-CZ" dirty="0" smtClean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norm</a:t>
            </a:r>
            <a:r>
              <a:rPr lang="cs-CZ" sz="2800" dirty="0" smtClean="0"/>
              <a:t>. 5,3 - 6,65 </a:t>
            </a:r>
            <a:r>
              <a:rPr lang="cs-CZ" sz="2800" dirty="0" err="1" smtClean="0"/>
              <a:t>kPa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9450" y="1505728"/>
            <a:ext cx="10973834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vzestup </a:t>
            </a:r>
            <a:r>
              <a:rPr lang="cs-CZ" dirty="0"/>
              <a:t>koncentrace oxidu uhličitého v krvi nebo ve tkáních, který je způsoben retencí CO2 v </a:t>
            </a:r>
            <a:r>
              <a:rPr lang="cs-CZ" dirty="0" smtClean="0"/>
              <a:t>těle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 smtClean="0"/>
              <a:t>možné </a:t>
            </a:r>
            <a:r>
              <a:rPr lang="cs-CZ" sz="2400" dirty="0"/>
              <a:t>příčiny: celková alveolární hypoventilace (snížená ventilace plic nebo prodloužení mrtvého </a:t>
            </a:r>
            <a:r>
              <a:rPr lang="cs-CZ" sz="2400" dirty="0" smtClean="0"/>
              <a:t>prostoru)</a:t>
            </a:r>
          </a:p>
          <a:p>
            <a:pPr>
              <a:lnSpc>
                <a:spcPct val="100000"/>
              </a:lnSpc>
            </a:pPr>
            <a:endParaRPr lang="cs-CZ" sz="2400" dirty="0" smtClean="0"/>
          </a:p>
          <a:p>
            <a:pPr>
              <a:lnSpc>
                <a:spcPct val="100000"/>
              </a:lnSpc>
            </a:pPr>
            <a:r>
              <a:rPr lang="cs-CZ" sz="2400" dirty="0" smtClean="0"/>
              <a:t>mírná </a:t>
            </a:r>
            <a:r>
              <a:rPr lang="cs-CZ" sz="2400" dirty="0" err="1"/>
              <a:t>hyperkapnie</a:t>
            </a:r>
            <a:r>
              <a:rPr lang="cs-CZ" sz="2400" dirty="0"/>
              <a:t> (5 -7kPa</a:t>
            </a:r>
            <a:r>
              <a:rPr lang="cs-CZ" sz="2400" dirty="0" smtClean="0"/>
              <a:t>) vyvolá </a:t>
            </a:r>
            <a:r>
              <a:rPr lang="cs-CZ" sz="2400" dirty="0"/>
              <a:t>stimulaci dechového </a:t>
            </a:r>
            <a:r>
              <a:rPr lang="cs-CZ" sz="2400"/>
              <a:t>centra </a:t>
            </a:r>
            <a:r>
              <a:rPr lang="cs-CZ" sz="2400" smtClean="0"/>
              <a:t/>
            </a:r>
            <a:br>
              <a:rPr lang="cs-CZ" sz="2400" smtClean="0"/>
            </a:br>
            <a:r>
              <a:rPr lang="cs-CZ" sz="2000" smtClean="0"/>
              <a:t>(</a:t>
            </a:r>
            <a:r>
              <a:rPr lang="cs-CZ" sz="2000" dirty="0"/>
              <a:t>terapeutické využití: </a:t>
            </a:r>
            <a:r>
              <a:rPr lang="cs-CZ" sz="2000" dirty="0" err="1"/>
              <a:t>pneumoxid</a:t>
            </a:r>
            <a:r>
              <a:rPr lang="cs-CZ" sz="2000" dirty="0"/>
              <a:t> = směs </a:t>
            </a:r>
            <a:r>
              <a:rPr lang="cs-CZ" sz="2000" dirty="0" smtClean="0"/>
              <a:t>kyslík+2 - 5</a:t>
            </a:r>
            <a:r>
              <a:rPr lang="cs-CZ" sz="2000" dirty="0"/>
              <a:t>% </a:t>
            </a:r>
            <a:r>
              <a:rPr lang="cs-CZ" sz="2000" dirty="0" smtClean="0"/>
              <a:t>CO2)</a:t>
            </a:r>
          </a:p>
          <a:p>
            <a:pPr>
              <a:lnSpc>
                <a:spcPct val="100000"/>
              </a:lnSpc>
            </a:pPr>
            <a:r>
              <a:rPr lang="cs-CZ" sz="2400" dirty="0" err="1" smtClean="0"/>
              <a:t>hyperkapnie</a:t>
            </a:r>
            <a:r>
              <a:rPr lang="cs-CZ" sz="2400" dirty="0" smtClean="0"/>
              <a:t> </a:t>
            </a:r>
            <a:r>
              <a:rPr lang="cs-CZ" sz="2400" dirty="0"/>
              <a:t>kolem </a:t>
            </a:r>
            <a:r>
              <a:rPr lang="cs-CZ" sz="2400" dirty="0" smtClean="0"/>
              <a:t>10 </a:t>
            </a:r>
            <a:r>
              <a:rPr lang="cs-CZ" sz="2400" dirty="0" err="1" smtClean="0"/>
              <a:t>kPa</a:t>
            </a:r>
            <a:r>
              <a:rPr lang="cs-CZ" sz="2400" dirty="0" smtClean="0"/>
              <a:t> </a:t>
            </a:r>
            <a:r>
              <a:rPr lang="cs-CZ" sz="2400" dirty="0"/>
              <a:t>- narkotický účinek CO2 – útlum dechového centra (předchází bolest hlavy, zmatenost, dezorientace, pocit </a:t>
            </a:r>
            <a:r>
              <a:rPr lang="cs-CZ" sz="2400" dirty="0" smtClean="0"/>
              <a:t>dušnosti)</a:t>
            </a:r>
          </a:p>
          <a:p>
            <a:pPr>
              <a:lnSpc>
                <a:spcPct val="100000"/>
              </a:lnSpc>
            </a:pPr>
            <a:r>
              <a:rPr lang="cs-CZ" sz="2400" dirty="0" err="1" smtClean="0"/>
              <a:t>hyperkapnie</a:t>
            </a:r>
            <a:r>
              <a:rPr lang="cs-CZ" sz="2400" dirty="0" smtClean="0"/>
              <a:t> </a:t>
            </a:r>
            <a:r>
              <a:rPr lang="cs-CZ" sz="2400" dirty="0"/>
              <a:t>nad 12 </a:t>
            </a:r>
            <a:r>
              <a:rPr lang="cs-CZ" sz="2400" dirty="0" err="1"/>
              <a:t>kPa</a:t>
            </a:r>
            <a:r>
              <a:rPr lang="cs-CZ" sz="2400" dirty="0"/>
              <a:t> – výrazný útlum dýchání – kóma až smrt</a:t>
            </a:r>
          </a:p>
        </p:txBody>
      </p:sp>
    </p:spTree>
    <p:extLst>
      <p:ext uri="{BB962C8B-B14F-4D97-AF65-F5344CB8AC3E}">
        <p14:creationId xmlns:p14="http://schemas.microsoft.com/office/powerpoint/2010/main" val="351415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Parciální tlaky plynů (mm </a:t>
            </a:r>
            <a:r>
              <a:rPr lang="cs-CZ" dirty="0" err="1"/>
              <a:t>Hg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8161"/>
            <a:ext cx="10753200" cy="4788564"/>
          </a:xfrm>
        </p:spPr>
        <p:txBody>
          <a:bodyPr/>
          <a:lstStyle/>
          <a:p>
            <a:r>
              <a:rPr lang="cs-CZ" dirty="0"/>
              <a:t>v různých částech respirační a oběhové soustavy</a:t>
            </a:r>
          </a:p>
        </p:txBody>
      </p:sp>
      <p:pic>
        <p:nvPicPr>
          <p:cNvPr id="17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791" y="1885698"/>
            <a:ext cx="4803186" cy="436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60625"/>
            <a:ext cx="10753200" cy="451576"/>
          </a:xfrm>
        </p:spPr>
        <p:txBody>
          <a:bodyPr/>
          <a:lstStyle/>
          <a:p>
            <a:r>
              <a:rPr lang="cs-CZ" dirty="0" smtClean="0"/>
              <a:t>Saturace hemoglobinu kyslíkem (SpO2)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40186" y="1318161"/>
            <a:ext cx="5047013" cy="4788564"/>
          </a:xfrm>
        </p:spPr>
        <p:txBody>
          <a:bodyPr/>
          <a:lstStyle/>
          <a:p>
            <a:r>
              <a:rPr lang="cs-CZ" sz="2400" dirty="0" smtClean="0"/>
              <a:t>% hemoglobinu nasycené kyslíkem</a:t>
            </a:r>
          </a:p>
          <a:p>
            <a:r>
              <a:rPr lang="cs-CZ" sz="2400" dirty="0" smtClean="0"/>
              <a:t>V arteriální krvi kolem </a:t>
            </a:r>
            <a:r>
              <a:rPr lang="en-US" sz="2400" dirty="0" smtClean="0"/>
              <a:t>95 - </a:t>
            </a:r>
            <a:r>
              <a:rPr lang="cs-CZ" sz="2400" dirty="0" smtClean="0"/>
              <a:t>98 %</a:t>
            </a:r>
          </a:p>
          <a:p>
            <a:r>
              <a:rPr lang="cs-CZ" sz="2400" dirty="0" smtClean="0"/>
              <a:t>Hypoxie: </a:t>
            </a:r>
            <a:r>
              <a:rPr lang="en-US" sz="2400" dirty="0" smtClean="0"/>
              <a:t>&lt;</a:t>
            </a:r>
            <a:r>
              <a:rPr lang="cs-CZ" sz="2400" dirty="0" smtClean="0"/>
              <a:t> </a:t>
            </a:r>
            <a:r>
              <a:rPr lang="en-US" sz="2400" dirty="0" smtClean="0"/>
              <a:t>85</a:t>
            </a:r>
            <a:r>
              <a:rPr lang="cs-CZ" sz="2400" dirty="0" smtClean="0"/>
              <a:t> %</a:t>
            </a:r>
            <a:endParaRPr lang="cs-CZ" sz="2400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416673" y="1212973"/>
            <a:ext cx="6606879" cy="4882956"/>
            <a:chOff x="6045423" y="1212973"/>
            <a:chExt cx="6606879" cy="4882956"/>
          </a:xfrm>
        </p:grpSpPr>
        <p:pic>
          <p:nvPicPr>
            <p:cNvPr id="7" name="Picture 3" descr="disociační křivka hemoglobin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3923" y="1390144"/>
              <a:ext cx="4335318" cy="4410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6045423" y="1212973"/>
              <a:ext cx="106125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100%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116860" y="3370586"/>
              <a:ext cx="88061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>
                  <a:latin typeface="Times New Roman" pitchFamily="18" charset="0"/>
                </a:rPr>
                <a:t>50%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914644" y="1448783"/>
              <a:ext cx="1318997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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teploty</a:t>
              </a: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 </a:t>
              </a:r>
              <a:r>
                <a:rPr lang="cs-CZ" altLang="cs-CZ" sz="2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pH</a:t>
              </a:r>
              <a:endParaRPr lang="cs-CZ" altLang="cs-CZ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  <a:p>
              <a:pPr eaLnBrk="1" hangingPunct="1">
                <a:buFont typeface="Symbol" panose="05050102010706020507" pitchFamily="18" charset="2"/>
                <a:buChar char="¯"/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pCO</a:t>
              </a:r>
              <a:r>
                <a:rPr lang="cs-CZ" altLang="cs-CZ" sz="2000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  <a:p>
              <a:pPr eaLnBrk="1" hangingPunct="1">
                <a:buFont typeface="Symbol" panose="05050102010706020507" pitchFamily="18" charset="2"/>
                <a:buNone/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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DPG</a:t>
              </a:r>
              <a:r>
                <a:rPr lang="cs-CZ" altLang="cs-CZ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	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8905526" y="4033423"/>
              <a:ext cx="1731117" cy="1323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teploty</a:t>
              </a:r>
              <a:endParaRPr lang="cs-CZ" altLang="cs-CZ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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pH	</a:t>
              </a: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pCO</a:t>
              </a:r>
              <a:r>
                <a:rPr lang="cs-CZ" altLang="cs-CZ" sz="2000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cs-CZ" altLang="cs-CZ" sz="20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DPG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0669881" y="5156807"/>
              <a:ext cx="198242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cs-CZ" altLang="cs-CZ" sz="2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pO</a:t>
              </a:r>
              <a:r>
                <a:rPr lang="cs-CZ" altLang="cs-CZ" sz="2000" baseline="-25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[mmHg]</a:t>
              </a:r>
              <a:endParaRPr lang="cs-CZ" altLang="cs-CZ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7707173" y="5588226"/>
              <a:ext cx="5795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25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8733261" y="5634264"/>
              <a:ext cx="5795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9723680" y="5607276"/>
              <a:ext cx="5795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>
                  <a:latin typeface="Times New Roman" pitchFamily="18" charset="0"/>
                </a:rPr>
                <a:t>75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0669881" y="5607276"/>
              <a:ext cx="76018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100</a:t>
              </a:r>
            </a:p>
          </p:txBody>
        </p:sp>
        <p:cxnSp>
          <p:nvCxnSpPr>
            <p:cNvPr id="18" name="Přímá spojnice 17"/>
            <p:cNvCxnSpPr/>
            <p:nvPr/>
          </p:nvCxnSpPr>
          <p:spPr>
            <a:xfrm>
              <a:off x="7707173" y="1863172"/>
              <a:ext cx="389161" cy="2286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H="1" flipV="1">
              <a:off x="8747348" y="3185223"/>
              <a:ext cx="763588" cy="77876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Volný tvar 20"/>
            <p:cNvSpPr/>
            <p:nvPr/>
          </p:nvSpPr>
          <p:spPr>
            <a:xfrm>
              <a:off x="6953693" y="1491736"/>
              <a:ext cx="4029740" cy="4125433"/>
            </a:xfrm>
            <a:custGeom>
              <a:avLst/>
              <a:gdLst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31088 w 4029740"/>
                <a:gd name="connsiteY4" fmla="*/ 1063256 h 4125433"/>
                <a:gd name="connsiteX5" fmla="*/ 2371060 w 4029740"/>
                <a:gd name="connsiteY5" fmla="*/ 414670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01841 h 4125433"/>
                <a:gd name="connsiteX5" fmla="*/ 2371060 w 4029740"/>
                <a:gd name="connsiteY5" fmla="*/ 414670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01841 h 4125433"/>
                <a:gd name="connsiteX5" fmla="*/ 2384707 w 4029740"/>
                <a:gd name="connsiteY5" fmla="*/ 360079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01841 h 4125433"/>
                <a:gd name="connsiteX5" fmla="*/ 2377883 w 4029740"/>
                <a:gd name="connsiteY5" fmla="*/ 387374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22313 h 4125433"/>
                <a:gd name="connsiteX5" fmla="*/ 2377883 w 4029740"/>
                <a:gd name="connsiteY5" fmla="*/ 387374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29740" h="4125433">
                  <a:moveTo>
                    <a:pt x="0" y="4125433"/>
                  </a:moveTo>
                  <a:cubicBezTo>
                    <a:pt x="109869" y="4044802"/>
                    <a:pt x="219739" y="3964172"/>
                    <a:pt x="329609" y="3795823"/>
                  </a:cubicBezTo>
                  <a:cubicBezTo>
                    <a:pt x="439479" y="3627474"/>
                    <a:pt x="540489" y="3418368"/>
                    <a:pt x="659219" y="3115340"/>
                  </a:cubicBezTo>
                  <a:cubicBezTo>
                    <a:pt x="777949" y="2812312"/>
                    <a:pt x="887581" y="2326494"/>
                    <a:pt x="1041991" y="1977656"/>
                  </a:cubicBezTo>
                  <a:cubicBezTo>
                    <a:pt x="1196401" y="1628818"/>
                    <a:pt x="1363031" y="1287360"/>
                    <a:pt x="1585680" y="1022313"/>
                  </a:cubicBezTo>
                  <a:cubicBezTo>
                    <a:pt x="1808329" y="757266"/>
                    <a:pt x="2092814" y="547127"/>
                    <a:pt x="2377883" y="387374"/>
                  </a:cubicBezTo>
                  <a:cubicBezTo>
                    <a:pt x="2662952" y="227621"/>
                    <a:pt x="3020784" y="128357"/>
                    <a:pt x="3296093" y="63795"/>
                  </a:cubicBezTo>
                  <a:cubicBezTo>
                    <a:pt x="3571402" y="-767"/>
                    <a:pt x="3898605" y="10633"/>
                    <a:pt x="4029740" y="0"/>
                  </a:cubicBezTo>
                </a:path>
              </a:pathLst>
            </a:custGeom>
            <a:ln w="57150">
              <a:solidFill>
                <a:srgbClr val="0033CC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503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4422</TotalTime>
  <Words>782</Words>
  <Application>Microsoft Office PowerPoint</Application>
  <PresentationFormat>Vlastní</PresentationFormat>
  <Paragraphs>140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Prezentace_MU_CZ</vt:lpstr>
      <vt:lpstr>XXI. Stanovení citlivosti dechového centra na hypoxii a hyperkapnii</vt:lpstr>
      <vt:lpstr>Regulace dýchání</vt:lpstr>
      <vt:lpstr>Dechová centra v prodloužené míše</vt:lpstr>
      <vt:lpstr>Centrální chemoreceptory</vt:lpstr>
      <vt:lpstr>Periferní chemoreceptory</vt:lpstr>
      <vt:lpstr>Hypoxie, hypoxemie (norm. 11-16 kPa)</vt:lpstr>
      <vt:lpstr>Hyperkapnie (norm. 5,3 - 6,65 kPa)</vt:lpstr>
      <vt:lpstr>Parciální tlaky plynů (mm Hg)</vt:lpstr>
      <vt:lpstr>Saturace hemoglobinu kyslíkem (SpO2)</vt:lpstr>
      <vt:lpstr>Pulzní oxymetrie</vt:lpstr>
      <vt:lpstr>Stanovení citlivosti dechového centra  na hypoxii</vt:lpstr>
      <vt:lpstr>Stanovení citlivosti dechového centra  na hyperkapnii</vt:lpstr>
    </vt:vector>
  </TitlesOfParts>
  <Company>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Johanka</cp:lastModifiedBy>
  <cp:revision>172</cp:revision>
  <cp:lastPrinted>1601-01-01T00:00:00Z</cp:lastPrinted>
  <dcterms:created xsi:type="dcterms:W3CDTF">2018-10-05T10:13:37Z</dcterms:created>
  <dcterms:modified xsi:type="dcterms:W3CDTF">2018-11-16T13:16:09Z</dcterms:modified>
</cp:coreProperties>
</file>