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4" r:id="rId9"/>
    <p:sldId id="267" r:id="rId10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24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3339" y="1190625"/>
            <a:ext cx="707326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5907" y="1228471"/>
            <a:ext cx="11209020" cy="2586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ygří srst fototapeta, tapeta na zeď na Posters.cz">
            <a:extLst>
              <a:ext uri="{FF2B5EF4-FFF2-40B4-BE49-F238E27FC236}">
                <a16:creationId xmlns:a16="http://schemas.microsoft.com/office/drawing/2014/main" id="{D0110A16-D83F-DA30-0F98-1955DAB80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" b="7831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ctr" rtl="0">
              <a:lnSpc>
                <a:spcPct val="90000"/>
              </a:lnSpc>
              <a:spcBef>
                <a:spcPct val="0"/>
              </a:spcBef>
              <a:tabLst>
                <a:tab pos="1407795" algn="l"/>
              </a:tabLst>
            </a:pPr>
            <a:r>
              <a:rPr lang="en-US" sz="6000" b="1" kern="1200" spc="-10">
                <a:solidFill>
                  <a:srgbClr val="FFFFFF"/>
                </a:solidFill>
                <a:latin typeface="+mj-lt"/>
                <a:cs typeface="+mj-cs"/>
              </a:rPr>
              <a:t>Obecná</a:t>
            </a:r>
            <a:r>
              <a:rPr lang="en-US" sz="6000" b="1" kern="1200" spc="-15">
                <a:solidFill>
                  <a:srgbClr val="FFFFFF"/>
                </a:solidFill>
                <a:latin typeface="+mj-lt"/>
                <a:cs typeface="+mj-cs"/>
              </a:rPr>
              <a:t> </a:t>
            </a:r>
            <a:r>
              <a:rPr lang="en-US" sz="6000" b="1" kern="1200" spc="-10">
                <a:solidFill>
                  <a:srgbClr val="FFFFFF"/>
                </a:solidFill>
                <a:latin typeface="+mj-lt"/>
                <a:cs typeface="+mj-cs"/>
              </a:rPr>
              <a:t>fyziologie</a:t>
            </a:r>
            <a:r>
              <a:rPr lang="en-US" sz="6000" b="1" kern="1200" spc="-15">
                <a:solidFill>
                  <a:srgbClr val="FFFFFF"/>
                </a:solidFill>
                <a:latin typeface="+mj-lt"/>
                <a:cs typeface="+mj-cs"/>
              </a:rPr>
              <a:t> </a:t>
            </a:r>
            <a:r>
              <a:rPr lang="en-US" sz="6000" b="1" kern="1200" spc="-30">
                <a:solidFill>
                  <a:srgbClr val="FFFFFF"/>
                </a:solidFill>
                <a:latin typeface="+mj-lt"/>
                <a:cs typeface="+mj-cs"/>
              </a:rPr>
              <a:t>kůže a kožní čidla</a:t>
            </a:r>
            <a:br>
              <a:rPr lang="en-US" sz="6000" kern="1200" spc="-30">
                <a:solidFill>
                  <a:srgbClr val="FFFFFF"/>
                </a:solidFill>
                <a:latin typeface="+mj-lt"/>
                <a:cs typeface="+mj-cs"/>
              </a:rPr>
            </a:br>
            <a:endParaRPr lang="en-US" sz="6000" kern="1200" spc="-30">
              <a:solidFill>
                <a:srgbClr val="FFFFFF"/>
              </a:solidFill>
              <a:latin typeface="+mj-lt"/>
              <a:cs typeface="+mj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4000" y="4159404"/>
            <a:ext cx="9144000" cy="1098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400" spc="-5">
                <a:solidFill>
                  <a:srgbClr val="FFFFFF"/>
                </a:solidFill>
              </a:rPr>
              <a:t>Fyziologický</a:t>
            </a:r>
            <a:r>
              <a:rPr lang="en-US" sz="2400" spc="-60">
                <a:solidFill>
                  <a:srgbClr val="FFFFFF"/>
                </a:solidFill>
              </a:rPr>
              <a:t> </a:t>
            </a:r>
            <a:r>
              <a:rPr lang="en-US" sz="2400" spc="-20">
                <a:solidFill>
                  <a:srgbClr val="FFFFFF"/>
                </a:solidFill>
              </a:rPr>
              <a:t>ústav</a:t>
            </a:r>
            <a:r>
              <a:rPr lang="en-US" sz="2400" spc="-10">
                <a:solidFill>
                  <a:srgbClr val="FFFFFF"/>
                </a:solidFill>
              </a:rPr>
              <a:t> </a:t>
            </a:r>
            <a:r>
              <a:rPr lang="en-US" sz="2400" spc="-5">
                <a:solidFill>
                  <a:srgbClr val="FFFFFF"/>
                </a:solidFill>
              </a:rPr>
              <a:t>LF</a:t>
            </a:r>
            <a:r>
              <a:rPr lang="en-US" sz="2400" spc="-25">
                <a:solidFill>
                  <a:srgbClr val="FFFFFF"/>
                </a:solidFill>
              </a:rPr>
              <a:t> </a:t>
            </a:r>
            <a:r>
              <a:rPr lang="en-US" sz="2400">
                <a:solidFill>
                  <a:srgbClr val="FFFFFF"/>
                </a:solidFill>
              </a:rPr>
              <a:t>MU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2209800"/>
            <a:ext cx="8817610" cy="1502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2355" algn="ctr">
              <a:spcBef>
                <a:spcPts val="100"/>
              </a:spcBef>
              <a:tabLst>
                <a:tab pos="5339080" algn="l"/>
              </a:tabLst>
            </a:pPr>
            <a:endParaRPr lang="cs-CZ" sz="4800" spc="-5">
              <a:latin typeface="Calibri"/>
              <a:cs typeface="Calibri"/>
            </a:endParaRPr>
          </a:p>
          <a:p>
            <a:pPr marL="2332355">
              <a:spcBef>
                <a:spcPts val="100"/>
              </a:spcBef>
              <a:tabLst>
                <a:tab pos="5339080" algn="l"/>
              </a:tabLst>
            </a:pPr>
            <a:endParaRPr lang="cs-CZ" sz="4800">
              <a:latin typeface="Calibri"/>
              <a:cs typeface="Calibri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080750" cy="5028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ochranná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endParaRPr sz="2800">
              <a:latin typeface="Calibri"/>
              <a:cs typeface="Calibri"/>
            </a:endParaRPr>
          </a:p>
          <a:p>
            <a:pPr marL="812800" marR="143510" lvl="1" indent="-342900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812800" algn="l"/>
                <a:tab pos="813435" algn="l"/>
                <a:tab pos="9286875" algn="l"/>
              </a:tabLst>
            </a:pPr>
            <a:r>
              <a:rPr sz="2400" spc="-10" dirty="0">
                <a:latin typeface="Calibri"/>
                <a:cs typeface="Calibri"/>
              </a:rPr>
              <a:t>fyzikální: </a:t>
            </a:r>
            <a:r>
              <a:rPr sz="2400" spc="-5" dirty="0">
                <a:latin typeface="Calibri"/>
                <a:cs typeface="Calibri"/>
              </a:rPr>
              <a:t>mechanická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ochrana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(elasticita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pevnost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vláken,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podkožní	</a:t>
            </a:r>
            <a:r>
              <a:rPr sz="2400" dirty="0">
                <a:latin typeface="Calibri"/>
                <a:cs typeface="Calibri"/>
              </a:rPr>
              <a:t>tuk);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ochrana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proti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UV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záření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(melanin)</a:t>
            </a:r>
            <a:endParaRPr sz="2400">
              <a:latin typeface="Calibri"/>
              <a:cs typeface="Calibri"/>
            </a:endParaRPr>
          </a:p>
          <a:p>
            <a:pPr marL="812800" marR="768985" lvl="1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812800" algn="l"/>
                <a:tab pos="813435" algn="l"/>
                <a:tab pos="8350250" algn="l"/>
              </a:tabLst>
            </a:pPr>
            <a:r>
              <a:rPr sz="2400" spc="-10" dirty="0">
                <a:latin typeface="Calibri"/>
                <a:cs typeface="Calibri"/>
              </a:rPr>
              <a:t>biologická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ochrana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(celistvost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kůže,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rohovatění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odlupovaní	</a:t>
            </a:r>
            <a:r>
              <a:rPr sz="2400" spc="-5" dirty="0">
                <a:latin typeface="Calibri"/>
                <a:cs typeface="Calibri"/>
              </a:rPr>
              <a:t>epitelu,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sekrece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mazových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potních </a:t>
            </a:r>
            <a:r>
              <a:rPr sz="2400" dirty="0">
                <a:latin typeface="Calibri"/>
                <a:cs typeface="Calibri"/>
              </a:rPr>
              <a:t>žláz)</a:t>
            </a:r>
            <a:endParaRPr sz="2400">
              <a:latin typeface="Calibri"/>
              <a:cs typeface="Calibri"/>
            </a:endParaRPr>
          </a:p>
          <a:p>
            <a:pPr marL="812800" lvl="1" indent="-343535">
              <a:lnSpc>
                <a:spcPts val="2865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5" dirty="0">
                <a:latin typeface="Calibri"/>
                <a:cs typeface="Calibri"/>
              </a:rPr>
              <a:t>chemická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(pH)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35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smyslové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teplo,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chlad,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tlak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nebo</a:t>
            </a:r>
            <a:r>
              <a:rPr sz="2400" spc="-10" dirty="0">
                <a:latin typeface="Calibri"/>
                <a:cs typeface="Calibri"/>
              </a:rPr>
              <a:t> bolest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ts val="2990"/>
              </a:lnSpc>
              <a:spcBef>
                <a:spcPts val="4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termoregulace: </a:t>
            </a:r>
            <a:r>
              <a:rPr sz="2400" spc="-15" dirty="0">
                <a:latin typeface="Calibri"/>
                <a:cs typeface="Calibri"/>
              </a:rPr>
              <a:t>kůže </a:t>
            </a:r>
            <a:r>
              <a:rPr sz="2400" spc="-5" dirty="0">
                <a:latin typeface="Calibri"/>
                <a:cs typeface="Calibri"/>
              </a:rPr>
              <a:t>pomáhá </a:t>
            </a:r>
            <a:r>
              <a:rPr sz="2400" spc="-20" dirty="0">
                <a:latin typeface="Calibri"/>
                <a:cs typeface="Calibri"/>
              </a:rPr>
              <a:t>udržovat </a:t>
            </a:r>
            <a:r>
              <a:rPr sz="2400" spc="-10" dirty="0">
                <a:latin typeface="Calibri"/>
                <a:cs typeface="Calibri"/>
              </a:rPr>
              <a:t>stálou </a:t>
            </a:r>
            <a:r>
              <a:rPr sz="2400" spc="-5" dirty="0">
                <a:latin typeface="Calibri"/>
                <a:cs typeface="Calibri"/>
              </a:rPr>
              <a:t>teplotu těla,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pomocí </a:t>
            </a:r>
            <a:r>
              <a:rPr sz="2400" spc="-25" dirty="0">
                <a:latin typeface="Calibri"/>
                <a:cs typeface="Calibri"/>
              </a:rPr>
              <a:t>kožních </a:t>
            </a:r>
            <a:r>
              <a:rPr sz="2400" dirty="0">
                <a:latin typeface="Calibri"/>
                <a:cs typeface="Calibri"/>
              </a:rPr>
              <a:t>cév 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potních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žláz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215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sekreční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endParaRPr sz="2800">
              <a:latin typeface="Calibri"/>
              <a:cs typeface="Calibri"/>
            </a:endParaRPr>
          </a:p>
          <a:p>
            <a:pPr marL="812800" marR="311150" lvl="1" indent="-342900">
              <a:lnSpc>
                <a:spcPct val="100000"/>
              </a:lnSpc>
              <a:spcBef>
                <a:spcPts val="30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20" dirty="0">
                <a:latin typeface="Calibri"/>
                <a:cs typeface="Calibri"/>
              </a:rPr>
              <a:t>mazové </a:t>
            </a:r>
            <a:r>
              <a:rPr sz="2400" spc="-5" dirty="0">
                <a:latin typeface="Calibri"/>
                <a:cs typeface="Calibri"/>
              </a:rPr>
              <a:t>žlázy </a:t>
            </a:r>
            <a:r>
              <a:rPr sz="2400" dirty="0">
                <a:latin typeface="Calibri"/>
                <a:cs typeface="Calibri"/>
              </a:rPr>
              <a:t>(- </a:t>
            </a:r>
            <a:r>
              <a:rPr sz="2400" spc="-15" dirty="0">
                <a:latin typeface="Calibri"/>
                <a:cs typeface="Calibri"/>
              </a:rPr>
              <a:t>exokrinní </a:t>
            </a:r>
            <a:r>
              <a:rPr sz="2400" dirty="0">
                <a:latin typeface="Calibri"/>
                <a:cs typeface="Calibri"/>
              </a:rPr>
              <a:t>- vylučují </a:t>
            </a:r>
            <a:r>
              <a:rPr sz="2400" spc="-30" dirty="0">
                <a:latin typeface="Calibri"/>
                <a:cs typeface="Calibri"/>
              </a:rPr>
              <a:t>kožní </a:t>
            </a:r>
            <a:r>
              <a:rPr sz="2400" dirty="0">
                <a:latin typeface="Calibri"/>
                <a:cs typeface="Calibri"/>
              </a:rPr>
              <a:t>maz, </a:t>
            </a:r>
            <a:r>
              <a:rPr sz="2400" spc="-5" dirty="0">
                <a:latin typeface="Calibri"/>
                <a:cs typeface="Calibri"/>
              </a:rPr>
              <a:t>který působí antibakteriálně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dělá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pokožku</a:t>
            </a:r>
            <a:r>
              <a:rPr sz="2400" dirty="0">
                <a:latin typeface="Calibri"/>
                <a:cs typeface="Calibri"/>
              </a:rPr>
              <a:t> vláčnou 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hebkou)</a:t>
            </a:r>
            <a:endParaRPr sz="24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5" dirty="0">
                <a:latin typeface="Calibri"/>
                <a:cs typeface="Calibri"/>
              </a:rPr>
              <a:t>potní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žlázy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26631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5" dirty="0">
                <a:latin typeface="Calibri"/>
                <a:cs typeface="Calibri"/>
              </a:rPr>
              <a:t>Funkce</a:t>
            </a:r>
            <a:r>
              <a:rPr sz="3600" b="1" spc="-50" dirty="0">
                <a:latin typeface="Calibri"/>
                <a:cs typeface="Calibri"/>
              </a:rPr>
              <a:t> </a:t>
            </a:r>
            <a:r>
              <a:rPr sz="3600" b="1" spc="-20" dirty="0" err="1">
                <a:latin typeface="Calibri"/>
                <a:cs typeface="Calibri"/>
              </a:rPr>
              <a:t>kůže</a:t>
            </a:r>
            <a:r>
              <a:rPr sz="3600" b="1" spc="-40" dirty="0">
                <a:latin typeface="Calibri"/>
                <a:cs typeface="Calibri"/>
              </a:rPr>
              <a:t> 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125835" cy="276923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5080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resorpční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 </a:t>
            </a:r>
            <a:r>
              <a:rPr sz="2400" spc="-10" dirty="0">
                <a:latin typeface="Calibri"/>
                <a:cs typeface="Calibri"/>
              </a:rPr>
              <a:t>přes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kůži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možné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těla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vpravit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jen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látky </a:t>
            </a:r>
            <a:r>
              <a:rPr sz="2400" spc="-15" dirty="0">
                <a:latin typeface="Calibri"/>
                <a:cs typeface="Calibri"/>
              </a:rPr>
              <a:t>rozpuštěné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tukových 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rozpouštědlech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nebo </a:t>
            </a:r>
            <a:r>
              <a:rPr sz="2400" dirty="0">
                <a:latin typeface="Calibri"/>
                <a:cs typeface="Calibri"/>
              </a:rPr>
              <a:t>v tucích,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které lze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kůže vtírat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(např.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různé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léky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podobě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mastí)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329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imunitní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endParaRPr sz="28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spcBef>
                <a:spcPts val="30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5" dirty="0">
                <a:latin typeface="Calibri"/>
                <a:cs typeface="Calibri"/>
              </a:rPr>
              <a:t>nespecifická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bariéra (biologická,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chemická,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fyzikální)</a:t>
            </a:r>
            <a:endParaRPr sz="2400">
              <a:latin typeface="Calibri"/>
              <a:cs typeface="Calibri"/>
            </a:endParaRPr>
          </a:p>
          <a:p>
            <a:pPr marL="812800" marR="626110" lvl="1" indent="-342900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400" spc="-10" dirty="0">
                <a:latin typeface="Calibri"/>
                <a:cs typeface="Calibri"/>
              </a:rPr>
              <a:t>specifická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bariéra </a:t>
            </a:r>
            <a:r>
              <a:rPr sz="2400" spc="-5" dirty="0">
                <a:latin typeface="Calibri"/>
                <a:cs typeface="Calibri"/>
              </a:rPr>
              <a:t>(buněčné </a:t>
            </a:r>
            <a:r>
              <a:rPr sz="2400" spc="-35" dirty="0">
                <a:latin typeface="Calibri"/>
                <a:cs typeface="Calibri"/>
              </a:rPr>
              <a:t>složky,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lymfoidní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tkáň asociovaná</a:t>
            </a:r>
            <a:r>
              <a:rPr sz="2400" dirty="0">
                <a:latin typeface="Calibri"/>
                <a:cs typeface="Calibri"/>
              </a:rPr>
              <a:t> 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kůží,</a:t>
            </a:r>
            <a:r>
              <a:rPr sz="2400" spc="-10" dirty="0">
                <a:latin typeface="Calibri"/>
                <a:cs typeface="Calibri"/>
              </a:rPr>
              <a:t> humorální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složky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ts val="3335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zásobní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funkce: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krev,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tuk,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vitamíny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42688"/>
            <a:ext cx="259775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5" dirty="0">
                <a:latin typeface="Calibri"/>
                <a:cs typeface="Calibri"/>
              </a:rPr>
              <a:t>Funkce</a:t>
            </a:r>
            <a:r>
              <a:rPr sz="3600" b="1" spc="-50" dirty="0">
                <a:latin typeface="Calibri"/>
                <a:cs typeface="Calibri"/>
              </a:rPr>
              <a:t> </a:t>
            </a:r>
            <a:r>
              <a:rPr sz="3600" b="1" spc="-20" dirty="0" err="1">
                <a:latin typeface="Calibri"/>
                <a:cs typeface="Calibri"/>
              </a:rPr>
              <a:t>kůže</a:t>
            </a:r>
            <a:r>
              <a:rPr sz="3600" b="1" spc="-40" dirty="0">
                <a:latin typeface="Calibri"/>
                <a:cs typeface="Calibri"/>
              </a:rPr>
              <a:t> 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11177270" cy="5271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9413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libri"/>
                <a:cs typeface="Calibri"/>
              </a:rPr>
              <a:t>Dermografismus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je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vaskulární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reakce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kůže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vznikající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jako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odpověď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na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mechanické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podráždění.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Rozlišujeme:</a:t>
            </a:r>
            <a:endParaRPr sz="2800" dirty="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0"/>
              </a:spcBef>
              <a:buFont typeface="Arial MT"/>
              <a:buChar char="•"/>
              <a:tabLst>
                <a:tab pos="355600" algn="l"/>
              </a:tabLst>
            </a:pPr>
            <a:r>
              <a:rPr sz="2600" b="1" spc="-10" dirty="0">
                <a:latin typeface="Calibri"/>
                <a:cs typeface="Calibri"/>
              </a:rPr>
              <a:t>Červený </a:t>
            </a:r>
            <a:r>
              <a:rPr sz="2600" spc="-5" dirty="0">
                <a:latin typeface="Calibri"/>
                <a:cs typeface="Calibri"/>
              </a:rPr>
              <a:t>(</a:t>
            </a:r>
            <a:r>
              <a:rPr sz="2600" i="1" spc="-5" dirty="0">
                <a:latin typeface="Calibri"/>
                <a:cs typeface="Calibri"/>
              </a:rPr>
              <a:t>dermographismus </a:t>
            </a:r>
            <a:r>
              <a:rPr sz="2600" i="1" dirty="0">
                <a:latin typeface="Calibri"/>
                <a:cs typeface="Calibri"/>
              </a:rPr>
              <a:t>ruber</a:t>
            </a:r>
            <a:r>
              <a:rPr sz="2600" dirty="0">
                <a:latin typeface="Calibri"/>
                <a:cs typeface="Calibri"/>
              </a:rPr>
              <a:t>) </a:t>
            </a:r>
            <a:r>
              <a:rPr sz="2600" spc="-5" dirty="0">
                <a:latin typeface="Calibri"/>
                <a:cs typeface="Calibri"/>
              </a:rPr>
              <a:t>nebo </a:t>
            </a:r>
            <a:r>
              <a:rPr sz="2600" b="1" spc="-15" dirty="0">
                <a:latin typeface="Calibri"/>
                <a:cs typeface="Calibri"/>
              </a:rPr>
              <a:t>vazodilatační </a:t>
            </a:r>
            <a:r>
              <a:rPr sz="2600" b="1" spc="-10" dirty="0">
                <a:latin typeface="Calibri"/>
                <a:cs typeface="Calibri"/>
              </a:rPr>
              <a:t>dermografismus, </a:t>
            </a:r>
            <a:r>
              <a:rPr sz="2600" spc="-5" dirty="0">
                <a:latin typeface="Calibri"/>
                <a:cs typeface="Calibri"/>
              </a:rPr>
              <a:t>který je 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 </a:t>
            </a:r>
            <a:r>
              <a:rPr sz="2600" spc="-5" dirty="0">
                <a:latin typeface="Calibri"/>
                <a:cs typeface="Calibri"/>
              </a:rPr>
              <a:t>normální </a:t>
            </a:r>
            <a:r>
              <a:rPr sz="2600" spc="-15" dirty="0">
                <a:latin typeface="Calibri"/>
                <a:cs typeface="Calibri"/>
              </a:rPr>
              <a:t>reakce kůže </a:t>
            </a:r>
            <a:r>
              <a:rPr sz="2600" spc="-5" dirty="0">
                <a:latin typeface="Calibri"/>
                <a:cs typeface="Calibri"/>
              </a:rPr>
              <a:t>na </a:t>
            </a:r>
            <a:r>
              <a:rPr sz="2600" spc="-10" dirty="0">
                <a:latin typeface="Calibri"/>
                <a:cs typeface="Calibri"/>
              </a:rPr>
              <a:t>podráždění. Zesílený </a:t>
            </a:r>
            <a:r>
              <a:rPr sz="2600" spc="-5" dirty="0">
                <a:latin typeface="Calibri"/>
                <a:cs typeface="Calibri"/>
              </a:rPr>
              <a:t>červený dermografismus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je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zvýšené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aktivity </a:t>
            </a:r>
            <a:r>
              <a:rPr sz="2600" spc="-10" dirty="0">
                <a:latin typeface="Calibri"/>
                <a:cs typeface="Calibri"/>
              </a:rPr>
              <a:t>parasympatiku.</a:t>
            </a:r>
            <a:endParaRPr sz="2600" dirty="0">
              <a:latin typeface="Calibri"/>
              <a:cs typeface="Calibri"/>
            </a:endParaRPr>
          </a:p>
          <a:p>
            <a:pPr marL="355600" marR="541655" indent="-34290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</a:tabLst>
            </a:pPr>
            <a:r>
              <a:rPr sz="2600" b="1" dirty="0">
                <a:latin typeface="Calibri"/>
                <a:cs typeface="Calibri"/>
              </a:rPr>
              <a:t>Bílý </a:t>
            </a:r>
            <a:r>
              <a:rPr sz="2600" spc="-5" dirty="0">
                <a:latin typeface="Calibri"/>
                <a:cs typeface="Calibri"/>
              </a:rPr>
              <a:t>(</a:t>
            </a:r>
            <a:r>
              <a:rPr sz="2600" i="1" spc="-5" dirty="0">
                <a:latin typeface="Calibri"/>
                <a:cs typeface="Calibri"/>
              </a:rPr>
              <a:t>dermographismus </a:t>
            </a:r>
            <a:r>
              <a:rPr sz="2600" i="1" dirty="0">
                <a:latin typeface="Calibri"/>
                <a:cs typeface="Calibri"/>
              </a:rPr>
              <a:t>albus</a:t>
            </a:r>
            <a:r>
              <a:rPr sz="2600" dirty="0">
                <a:latin typeface="Calibri"/>
                <a:cs typeface="Calibri"/>
              </a:rPr>
              <a:t>) </a:t>
            </a:r>
            <a:r>
              <a:rPr sz="2600" spc="-5" dirty="0">
                <a:latin typeface="Calibri"/>
                <a:cs typeface="Calibri"/>
              </a:rPr>
              <a:t>nebo </a:t>
            </a:r>
            <a:r>
              <a:rPr sz="2600" b="1" spc="-15" dirty="0">
                <a:latin typeface="Calibri"/>
                <a:cs typeface="Calibri"/>
              </a:rPr>
              <a:t>vazokonstrikční </a:t>
            </a:r>
            <a:r>
              <a:rPr sz="2600" b="1" spc="-5" dirty="0">
                <a:latin typeface="Calibri"/>
                <a:cs typeface="Calibri"/>
              </a:rPr>
              <a:t>dermografismus, </a:t>
            </a:r>
            <a:r>
              <a:rPr sz="2600" spc="-5" dirty="0">
                <a:latin typeface="Calibri"/>
                <a:cs typeface="Calibri"/>
              </a:rPr>
              <a:t>jenž je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 </a:t>
            </a:r>
            <a:r>
              <a:rPr sz="2600" spc="-5" dirty="0">
                <a:latin typeface="Calibri"/>
                <a:cs typeface="Calibri"/>
              </a:rPr>
              <a:t>abnormální </a:t>
            </a:r>
            <a:r>
              <a:rPr sz="2600" spc="-15" dirty="0">
                <a:latin typeface="Calibri"/>
                <a:cs typeface="Calibri"/>
              </a:rPr>
              <a:t>reakce kůže </a:t>
            </a:r>
            <a:r>
              <a:rPr sz="2600" dirty="0">
                <a:latin typeface="Calibri"/>
                <a:cs typeface="Calibri"/>
              </a:rPr>
              <a:t>a je </a:t>
            </a:r>
            <a:r>
              <a:rPr sz="2600" spc="-5" dirty="0">
                <a:latin typeface="Calibri"/>
                <a:cs typeface="Calibri"/>
              </a:rPr>
              <a:t>charakteristický </a:t>
            </a:r>
            <a:r>
              <a:rPr sz="2600" dirty="0">
                <a:latin typeface="Calibri"/>
                <a:cs typeface="Calibri"/>
              </a:rPr>
              <a:t>u </a:t>
            </a:r>
            <a:r>
              <a:rPr sz="2600" spc="-10" dirty="0">
                <a:latin typeface="Calibri"/>
                <a:cs typeface="Calibri"/>
              </a:rPr>
              <a:t>atopických ekzémů.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Zesílený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bílý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dermografismus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je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projevem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zvýšené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aktivity</a:t>
            </a:r>
            <a:r>
              <a:rPr sz="2600" spc="-10" dirty="0">
                <a:latin typeface="Calibri"/>
                <a:cs typeface="Calibri"/>
              </a:rPr>
              <a:t> sympatiku.</a:t>
            </a:r>
            <a:endParaRPr sz="2600" dirty="0">
              <a:latin typeface="Calibri"/>
              <a:cs typeface="Calibri"/>
            </a:endParaRPr>
          </a:p>
          <a:p>
            <a:pPr marL="355600" marR="25209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b="1" spc="-5" dirty="0">
                <a:latin typeface="Calibri"/>
                <a:cs typeface="Calibri"/>
              </a:rPr>
              <a:t>Plastický </a:t>
            </a:r>
            <a:r>
              <a:rPr sz="2600" b="1" spc="-10" dirty="0">
                <a:latin typeface="Calibri"/>
                <a:cs typeface="Calibri"/>
              </a:rPr>
              <a:t>dermografismus </a:t>
            </a:r>
            <a:r>
              <a:rPr sz="2600" spc="-5" dirty="0">
                <a:latin typeface="Calibri"/>
                <a:cs typeface="Calibri"/>
              </a:rPr>
              <a:t>(</a:t>
            </a:r>
            <a:r>
              <a:rPr sz="2600" i="1" spc="-5" dirty="0">
                <a:latin typeface="Calibri"/>
                <a:cs typeface="Calibri"/>
              </a:rPr>
              <a:t>dermographismus </a:t>
            </a:r>
            <a:r>
              <a:rPr sz="2600" i="1" spc="-10" dirty="0">
                <a:latin typeface="Calibri"/>
                <a:cs typeface="Calibri"/>
              </a:rPr>
              <a:t>oedematosus</a:t>
            </a:r>
            <a:r>
              <a:rPr sz="2600" spc="-10" dirty="0">
                <a:latin typeface="Calibri"/>
                <a:cs typeface="Calibri"/>
              </a:rPr>
              <a:t>) pravidelně </a:t>
            </a:r>
            <a:r>
              <a:rPr sz="2600" spc="-5" dirty="0">
                <a:latin typeface="Calibri"/>
                <a:cs typeface="Calibri"/>
              </a:rPr>
              <a:t>se </a:t>
            </a:r>
            <a:r>
              <a:rPr sz="2600" dirty="0">
                <a:latin typeface="Calibri"/>
                <a:cs typeface="Calibri"/>
              </a:rPr>
              <a:t> vyskytuje u </a:t>
            </a:r>
            <a:r>
              <a:rPr sz="2600" spc="-15" dirty="0">
                <a:latin typeface="Calibri"/>
                <a:cs typeface="Calibri"/>
              </a:rPr>
              <a:t>kontaktní </a:t>
            </a:r>
            <a:r>
              <a:rPr sz="2600" spc="-30" dirty="0">
                <a:latin typeface="Calibri"/>
                <a:cs typeface="Calibri"/>
              </a:rPr>
              <a:t>kopřivky. </a:t>
            </a:r>
            <a:r>
              <a:rPr sz="2600" spc="-15" dirty="0">
                <a:latin typeface="Calibri"/>
                <a:cs typeface="Calibri"/>
              </a:rPr>
              <a:t>Vzhledem </a:t>
            </a:r>
            <a:r>
              <a:rPr sz="2600" dirty="0">
                <a:latin typeface="Calibri"/>
                <a:cs typeface="Calibri"/>
              </a:rPr>
              <a:t>k </a:t>
            </a:r>
            <a:r>
              <a:rPr sz="2600" spc="-5" dirty="0">
                <a:latin typeface="Calibri"/>
                <a:cs typeface="Calibri"/>
              </a:rPr>
              <a:t>charakteru reaktivity </a:t>
            </a:r>
            <a:r>
              <a:rPr sz="2600" spc="-15" dirty="0">
                <a:latin typeface="Calibri"/>
                <a:cs typeface="Calibri"/>
              </a:rPr>
              <a:t>kožních </a:t>
            </a:r>
            <a:r>
              <a:rPr sz="2600" dirty="0">
                <a:latin typeface="Calibri"/>
                <a:cs typeface="Calibri"/>
              </a:rPr>
              <a:t>cév </a:t>
            </a:r>
            <a:r>
              <a:rPr sz="2600" spc="-5" dirty="0">
                <a:latin typeface="Calibri"/>
                <a:cs typeface="Calibri"/>
              </a:rPr>
              <a:t>se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také </a:t>
            </a:r>
            <a:r>
              <a:rPr sz="2600" spc="-10" dirty="0">
                <a:latin typeface="Calibri"/>
                <a:cs typeface="Calibri"/>
              </a:rPr>
              <a:t>nazývá </a:t>
            </a:r>
            <a:r>
              <a:rPr sz="2600" spc="-5" dirty="0">
                <a:latin typeface="Calibri"/>
                <a:cs typeface="Calibri"/>
              </a:rPr>
              <a:t>transsudační. </a:t>
            </a:r>
            <a:r>
              <a:rPr sz="2600" dirty="0">
                <a:latin typeface="Calibri"/>
                <a:cs typeface="Calibri"/>
              </a:rPr>
              <a:t>V </a:t>
            </a:r>
            <a:r>
              <a:rPr sz="2600" spc="-10" dirty="0">
                <a:latin typeface="Calibri"/>
                <a:cs typeface="Calibri"/>
              </a:rPr>
              <a:t>místě </a:t>
            </a:r>
            <a:r>
              <a:rPr sz="2600" spc="-15" dirty="0">
                <a:latin typeface="Calibri"/>
                <a:cs typeface="Calibri"/>
              </a:rPr>
              <a:t>komprese </a:t>
            </a:r>
            <a:r>
              <a:rPr sz="2600" spc="-10" dirty="0">
                <a:latin typeface="Calibri"/>
                <a:cs typeface="Calibri"/>
              </a:rPr>
              <a:t>kůže </a:t>
            </a:r>
            <a:r>
              <a:rPr sz="2600" dirty="0">
                <a:latin typeface="Calibri"/>
                <a:cs typeface="Calibri"/>
              </a:rPr>
              <a:t>se </a:t>
            </a:r>
            <a:r>
              <a:rPr sz="2600" spc="-20" dirty="0">
                <a:latin typeface="Calibri"/>
                <a:cs typeface="Calibri"/>
              </a:rPr>
              <a:t>záhy </a:t>
            </a:r>
            <a:r>
              <a:rPr sz="2600" spc="-5" dirty="0">
                <a:latin typeface="Calibri"/>
                <a:cs typeface="Calibri"/>
              </a:rPr>
              <a:t>objevuje </a:t>
            </a:r>
            <a:r>
              <a:rPr sz="2600" dirty="0">
                <a:latin typeface="Calibri"/>
                <a:cs typeface="Calibri"/>
              </a:rPr>
              <a:t>mírné 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vyvýšení.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87483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0" dirty="0">
                <a:latin typeface="Calibri"/>
                <a:cs typeface="Calibri"/>
              </a:rPr>
              <a:t>Obraz</a:t>
            </a:r>
            <a:r>
              <a:rPr sz="3600" b="1" spc="-10" dirty="0">
                <a:latin typeface="Calibri"/>
                <a:cs typeface="Calibri"/>
              </a:rPr>
              <a:t> reaktivity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kožních</a:t>
            </a:r>
            <a:r>
              <a:rPr sz="3600" b="1" spc="1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cév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-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dermografismus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87483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0" dirty="0">
                <a:latin typeface="Calibri"/>
                <a:cs typeface="Calibri"/>
              </a:rPr>
              <a:t>Obraz</a:t>
            </a:r>
            <a:r>
              <a:rPr sz="3600" b="1" spc="-10" dirty="0">
                <a:latin typeface="Calibri"/>
                <a:cs typeface="Calibri"/>
              </a:rPr>
              <a:t> reaktivity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kožních</a:t>
            </a:r>
            <a:r>
              <a:rPr sz="3600" b="1" spc="1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cév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-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dermografismus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8536" y="1269491"/>
            <a:ext cx="4805172" cy="273253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56704" y="1269491"/>
            <a:ext cx="4846320" cy="271119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46887" y="4181932"/>
            <a:ext cx="2526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dermographismus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ruber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11590" y="4181932"/>
            <a:ext cx="250190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dermographismus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albus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91711" y="4073650"/>
            <a:ext cx="4803647" cy="271271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707628" y="5967171"/>
            <a:ext cx="18986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der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spc="-5" dirty="0">
                <a:latin typeface="Calibri"/>
                <a:cs typeface="Calibri"/>
              </a:rPr>
              <a:t>og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ap</a:t>
            </a:r>
            <a:r>
              <a:rPr sz="2000" spc="5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mus  </a:t>
            </a:r>
            <a:r>
              <a:rPr sz="2000" spc="-10" dirty="0">
                <a:latin typeface="Calibri"/>
                <a:cs typeface="Calibri"/>
              </a:rPr>
              <a:t>oedematosus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97078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5" dirty="0">
                <a:latin typeface="Calibri"/>
                <a:cs typeface="Calibri"/>
              </a:rPr>
              <a:t>Zkouška</a:t>
            </a:r>
            <a:r>
              <a:rPr sz="3600" b="1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reaktivity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potních</a:t>
            </a:r>
            <a:r>
              <a:rPr sz="3600" b="1" spc="2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žláz</a:t>
            </a:r>
            <a:r>
              <a:rPr sz="3600" b="1" spc="-1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–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Minorova</a:t>
            </a:r>
            <a:r>
              <a:rPr sz="3600" b="1" spc="1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zkouška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9000" y="3855720"/>
            <a:ext cx="5091684" cy="281330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85089" y="1225423"/>
            <a:ext cx="11351895" cy="3740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latin typeface="Calibri"/>
                <a:cs typeface="Calibri"/>
              </a:rPr>
              <a:t>Potní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žlázy</a:t>
            </a:r>
            <a:endParaRPr sz="2800">
              <a:latin typeface="Calibri"/>
              <a:cs typeface="Calibri"/>
            </a:endParaRPr>
          </a:p>
          <a:p>
            <a:pPr marL="153035" marR="5080">
              <a:lnSpc>
                <a:spcPct val="100000"/>
              </a:lnSpc>
              <a:spcBef>
                <a:spcPts val="20"/>
              </a:spcBef>
            </a:pPr>
            <a:r>
              <a:rPr sz="2600" dirty="0">
                <a:latin typeface="Calibri"/>
                <a:cs typeface="Calibri"/>
              </a:rPr>
              <a:t>V kůži </a:t>
            </a:r>
            <a:r>
              <a:rPr sz="2600" spc="-5" dirty="0">
                <a:latin typeface="Calibri"/>
                <a:cs typeface="Calibri"/>
              </a:rPr>
              <a:t>jsou nerovnoměrně </a:t>
            </a:r>
            <a:r>
              <a:rPr sz="2600" spc="-25" dirty="0">
                <a:latin typeface="Calibri"/>
                <a:cs typeface="Calibri"/>
              </a:rPr>
              <a:t>rozloženy </a:t>
            </a:r>
            <a:r>
              <a:rPr sz="2600" dirty="0">
                <a:latin typeface="Calibri"/>
                <a:cs typeface="Calibri"/>
              </a:rPr>
              <a:t>– nejvíce </a:t>
            </a:r>
            <a:r>
              <a:rPr sz="2600" spc="-5" dirty="0">
                <a:latin typeface="Calibri"/>
                <a:cs typeface="Calibri"/>
              </a:rPr>
              <a:t>je jich </a:t>
            </a:r>
            <a:r>
              <a:rPr sz="2600" dirty="0">
                <a:latin typeface="Calibri"/>
                <a:cs typeface="Calibri"/>
              </a:rPr>
              <a:t>v </a:t>
            </a:r>
            <a:r>
              <a:rPr sz="2600" spc="-5" dirty="0">
                <a:latin typeface="Calibri"/>
                <a:cs typeface="Calibri"/>
              </a:rPr>
              <a:t>podpaží, na </a:t>
            </a:r>
            <a:r>
              <a:rPr sz="2600" dirty="0">
                <a:latin typeface="Calibri"/>
                <a:cs typeface="Calibri"/>
              </a:rPr>
              <a:t>čele, </a:t>
            </a:r>
            <a:r>
              <a:rPr sz="2600" spc="-5" dirty="0">
                <a:latin typeface="Calibri"/>
                <a:cs typeface="Calibri"/>
              </a:rPr>
              <a:t>na </a:t>
            </a:r>
            <a:r>
              <a:rPr sz="2600" dirty="0">
                <a:latin typeface="Calibri"/>
                <a:cs typeface="Calibri"/>
              </a:rPr>
              <a:t>dlaních a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ploskách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nohou.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Pot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obsahuje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98,5%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až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99%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45" dirty="0">
                <a:latin typeface="Calibri"/>
                <a:cs typeface="Calibri"/>
              </a:rPr>
              <a:t>vody,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0,6% NaCl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rozpuštěné 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organické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látky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(močovinu,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mastné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kyseliny,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aminokyseliny,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aj.)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Tvoří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tkáňového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moku.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Množství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vyloučeného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potu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závisí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na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teplotě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prostředí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5" dirty="0">
                <a:latin typeface="Calibri"/>
                <a:cs typeface="Calibri"/>
              </a:rPr>
              <a:t>na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tělesné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námaze.</a:t>
            </a:r>
            <a:endParaRPr sz="2600">
              <a:latin typeface="Calibri"/>
              <a:cs typeface="Calibri"/>
            </a:endParaRPr>
          </a:p>
          <a:p>
            <a:pPr marL="153035">
              <a:lnSpc>
                <a:spcPct val="100000"/>
              </a:lnSpc>
            </a:pPr>
            <a:r>
              <a:rPr sz="2600" spc="-10" dirty="0">
                <a:latin typeface="Calibri"/>
                <a:cs typeface="Calibri"/>
              </a:rPr>
              <a:t>Kolísá </a:t>
            </a:r>
            <a:r>
              <a:rPr sz="2600" spc="-5" dirty="0">
                <a:latin typeface="Calibri"/>
                <a:cs typeface="Calibri"/>
              </a:rPr>
              <a:t>od 0,5l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do</a:t>
            </a:r>
            <a:r>
              <a:rPr sz="2600" spc="-5" dirty="0">
                <a:latin typeface="Calibri"/>
                <a:cs typeface="Calibri"/>
              </a:rPr>
              <a:t> 10l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více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za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24hod.</a:t>
            </a:r>
            <a:endParaRPr sz="2600">
              <a:latin typeface="Calibri"/>
              <a:cs typeface="Calibri"/>
            </a:endParaRPr>
          </a:p>
          <a:p>
            <a:pPr marL="129539">
              <a:lnSpc>
                <a:spcPct val="100000"/>
              </a:lnSpc>
              <a:spcBef>
                <a:spcPts val="445"/>
              </a:spcBef>
            </a:pPr>
            <a:r>
              <a:rPr sz="1800" dirty="0">
                <a:latin typeface="Times New Roman"/>
                <a:cs typeface="Times New Roman"/>
              </a:rPr>
              <a:t>Zkouška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reaktivity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potních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žláz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852297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odstranění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nadměrného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pocení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botulotoxinem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nebo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laserem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75053" y="5761735"/>
            <a:ext cx="15405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Před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zákrokem: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aktivní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potní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žlázy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04884" y="5768746"/>
            <a:ext cx="17322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Po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zákroku: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neaktivní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potní žlázy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75B1F4A-ADB8-4685-B317-F298D293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007" y="365125"/>
            <a:ext cx="10749793" cy="1325563"/>
          </a:xfrm>
        </p:spPr>
        <p:txBody>
          <a:bodyPr>
            <a:normAutofit/>
          </a:bodyPr>
          <a:lstStyle/>
          <a:p>
            <a:r>
              <a:rPr lang="cs-CZ" sz="3600" b="1" dirty="0"/>
              <a:t>Body tepelné a chladové (periferní termoreceptory)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FC398-871C-4C2F-9C5F-210444D6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1825625"/>
            <a:ext cx="10983986" cy="435133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 kůži uložená opouzdřená nervová zakončení senzorických neuronů (Krauseho a Ruffiniho tělíska)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podkladem snímání teploty je přítomnost </a:t>
            </a:r>
            <a:r>
              <a:rPr lang="cs-CZ" b="1" dirty="0"/>
              <a:t>kationtových kanálů z rodiny TRP </a:t>
            </a:r>
            <a:r>
              <a:rPr lang="cs-CZ" dirty="0"/>
              <a:t>(</a:t>
            </a:r>
            <a:r>
              <a:rPr lang="cs-CZ" i="1" dirty="0" err="1"/>
              <a:t>transient</a:t>
            </a:r>
            <a:r>
              <a:rPr lang="cs-CZ" i="1" dirty="0"/>
              <a:t> receptor </a:t>
            </a:r>
            <a:r>
              <a:rPr lang="cs-CZ" i="1" dirty="0" err="1"/>
              <a:t>potential</a:t>
            </a:r>
            <a:r>
              <a:rPr lang="cs-CZ" dirty="0"/>
              <a:t>), jejichž vodivost se mění v závislosti na teplotě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termoreceptory citlivé na chlad (</a:t>
            </a:r>
            <a:r>
              <a:rPr lang="cs-CZ" b="1" dirty="0"/>
              <a:t>chladové body</a:t>
            </a:r>
            <a:r>
              <a:rPr lang="cs-CZ" dirty="0"/>
              <a:t>) exprimují zejména kanály, které reagují na teploty kůže v rozmezí asi 0–40 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termoreceptory pro teplo (</a:t>
            </a:r>
            <a:r>
              <a:rPr lang="cs-CZ" b="1" dirty="0"/>
              <a:t>tepelné body</a:t>
            </a:r>
            <a:r>
              <a:rPr lang="cs-CZ" dirty="0"/>
              <a:t>) exprimují zejména kanály které odpovídají na teploty kůže v rozmezí asi 30–50 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Rozložení termoreceptorů je </a:t>
            </a:r>
            <a:r>
              <a:rPr lang="cs-CZ" b="1" dirty="0"/>
              <a:t>nerovnoměrné</a:t>
            </a:r>
            <a:r>
              <a:rPr lang="cs-CZ" dirty="0"/>
              <a:t> (více na kůži obličeje, rtů, prstů rukou; méně na trupu a proximálních částech končetin)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Chladové body jsou u člověka početnější než body tepelné (v poměru asi 4:1)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1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25423"/>
            <a:ext cx="3460293" cy="6207469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r>
              <a:rPr sz="2400" b="1" spc="-5" dirty="0" err="1">
                <a:latin typeface="Calibri"/>
                <a:cs typeface="Calibri"/>
              </a:rPr>
              <a:t>Meissnerova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0" dirty="0" err="1">
                <a:latin typeface="Calibri"/>
                <a:cs typeface="Calibri"/>
              </a:rPr>
              <a:t>tělíska</a:t>
            </a:r>
            <a:endParaRPr lang="cs-CZ" sz="2400" b="1" spc="-1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r>
              <a:rPr lang="cs-CZ" sz="2400" b="1" spc="-20" dirty="0">
                <a:latin typeface="Calibri"/>
                <a:cs typeface="Calibri"/>
              </a:rPr>
              <a:t>Vater-Paciniho</a:t>
            </a:r>
            <a:r>
              <a:rPr lang="cs-CZ" sz="2400" b="1" spc="15" dirty="0">
                <a:latin typeface="Calibri"/>
                <a:cs typeface="Calibri"/>
              </a:rPr>
              <a:t> </a:t>
            </a:r>
            <a:r>
              <a:rPr lang="cs-CZ" sz="2400" b="1" spc="-15" dirty="0">
                <a:latin typeface="Calibri"/>
                <a:cs typeface="Calibri"/>
              </a:rPr>
              <a:t>tělíska</a:t>
            </a: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r>
              <a:rPr lang="cs-CZ" sz="2400" b="1" spc="-10" dirty="0" err="1">
                <a:latin typeface="Calibri"/>
                <a:cs typeface="Calibri"/>
              </a:rPr>
              <a:t>Merkelovy</a:t>
            </a:r>
            <a:r>
              <a:rPr lang="cs-CZ" sz="2400" b="1" spc="-45" dirty="0">
                <a:latin typeface="Calibri"/>
                <a:cs typeface="Calibri"/>
              </a:rPr>
              <a:t> </a:t>
            </a:r>
            <a:r>
              <a:rPr lang="cs-CZ" sz="2400" b="1" spc="-5" dirty="0">
                <a:latin typeface="Calibri"/>
                <a:cs typeface="Calibri"/>
              </a:rPr>
              <a:t>disky</a:t>
            </a: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r>
              <a:rPr lang="cs-CZ" sz="2400" b="1" spc="-10" dirty="0" err="1">
                <a:latin typeface="Calibri"/>
                <a:cs typeface="Calibri"/>
              </a:rPr>
              <a:t>Recepory</a:t>
            </a:r>
            <a:r>
              <a:rPr lang="cs-CZ" sz="2400" b="1" spc="25" dirty="0">
                <a:latin typeface="Calibri"/>
                <a:cs typeface="Calibri"/>
              </a:rPr>
              <a:t> </a:t>
            </a:r>
            <a:r>
              <a:rPr lang="cs-CZ" sz="2400" b="1" spc="-15" dirty="0">
                <a:latin typeface="Calibri"/>
                <a:cs typeface="Calibri"/>
              </a:rPr>
              <a:t>bolesti</a:t>
            </a:r>
            <a:r>
              <a:rPr lang="cs-CZ" sz="2400" b="1" spc="30" dirty="0">
                <a:latin typeface="Calibri"/>
                <a:cs typeface="Calibri"/>
              </a:rPr>
              <a:t> </a:t>
            </a:r>
            <a:r>
              <a:rPr lang="cs-CZ" sz="2400" spc="-10" dirty="0">
                <a:latin typeface="Calibri"/>
                <a:cs typeface="Calibri"/>
              </a:rPr>
              <a:t>neboli</a:t>
            </a:r>
            <a:r>
              <a:rPr lang="cs-CZ" sz="2400" spc="30" dirty="0">
                <a:latin typeface="Calibri"/>
                <a:cs typeface="Calibri"/>
              </a:rPr>
              <a:t> </a:t>
            </a:r>
            <a:r>
              <a:rPr lang="cs-CZ" sz="2400" b="1" spc="-5" dirty="0" err="1">
                <a:latin typeface="Calibri"/>
                <a:cs typeface="Calibri"/>
              </a:rPr>
              <a:t>nociceptory</a:t>
            </a:r>
            <a:endParaRPr lang="cs-CZ" sz="240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b="1" spc="-1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b="1" spc="-1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b="1" spc="-1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800" spc="5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b="1" spc="-2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b="1" spc="-2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b="1" spc="-2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b="1" spc="-2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b="1" spc="-20" dirty="0">
              <a:latin typeface="Calibri"/>
              <a:cs typeface="Calibri"/>
            </a:endParaRPr>
          </a:p>
          <a:p>
            <a:pPr marL="355600" marR="122555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  <a:tab pos="2996565" algn="l"/>
              </a:tabLst>
            </a:pPr>
            <a:endParaRPr lang="cs-CZ" sz="2400" b="1" spc="-2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4639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alibri"/>
                <a:cs typeface="Calibri"/>
              </a:rPr>
              <a:t>Body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tlakové </a:t>
            </a:r>
            <a:r>
              <a:rPr sz="3600" b="1" dirty="0">
                <a:latin typeface="Calibri"/>
                <a:cs typeface="Calibri"/>
              </a:rPr>
              <a:t>a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bolestivé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B548FE1-31B0-CEA6-5616-997D1AC05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960" y="228600"/>
            <a:ext cx="5851133" cy="7549848"/>
          </a:xfrm>
          <a:prstGeom prst="rect">
            <a:avLst/>
          </a:prstGeom>
        </p:spPr>
      </p:pic>
      <p:pic>
        <p:nvPicPr>
          <p:cNvPr id="12" name="Picture 2" descr="lateral line system | biology | Britannica">
            <a:extLst>
              <a:ext uri="{FF2B5EF4-FFF2-40B4-BE49-F238E27FC236}">
                <a16:creationId xmlns:a16="http://schemas.microsoft.com/office/drawing/2014/main" id="{0B79F562-62BC-F8C9-8FAE-10758935B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86" y="3200400"/>
            <a:ext cx="5739159" cy="383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907" y="1231519"/>
            <a:ext cx="11200765" cy="4355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Citlivost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k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určitému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podnětu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není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na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těle</a:t>
            </a:r>
            <a:r>
              <a:rPr sz="2000" b="1" dirty="0">
                <a:latin typeface="Calibri"/>
                <a:cs typeface="Calibri"/>
              </a:rPr>
              <a:t> všude</a:t>
            </a:r>
            <a:r>
              <a:rPr sz="2000" b="1" spc="-5" dirty="0">
                <a:latin typeface="Calibri"/>
                <a:cs typeface="Calibri"/>
              </a:rPr>
              <a:t> stejná.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Recepční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čili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příjmové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oblasti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mohou</a:t>
            </a:r>
            <a:endParaRPr sz="20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překrývat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těchto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částech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pak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citlivost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vyšší.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Také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hustota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uložení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receptorů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různých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částech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těla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různá.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Jazyk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bříška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prstů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ruky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mají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mnohem</a:t>
            </a:r>
            <a:r>
              <a:rPr sz="2000" spc="-5" dirty="0">
                <a:latin typeface="Calibri"/>
                <a:cs typeface="Calibri"/>
              </a:rPr>
              <a:t> víc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dotykových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receptorů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než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kůže zad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(dotek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dvou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hrotů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tužky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vzdálených </a:t>
            </a:r>
            <a:r>
              <a:rPr sz="2000" dirty="0">
                <a:latin typeface="Calibri"/>
                <a:cs typeface="Calibri"/>
              </a:rPr>
              <a:t>od</a:t>
            </a:r>
            <a:r>
              <a:rPr sz="2000" spc="-5" dirty="0">
                <a:latin typeface="Calibri"/>
                <a:cs typeface="Calibri"/>
              </a:rPr>
              <a:t> sebe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5" dirty="0">
                <a:latin typeface="Calibri"/>
                <a:cs typeface="Calibri"/>
              </a:rPr>
              <a:t> mm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zpracovává </a:t>
            </a:r>
            <a:r>
              <a:rPr sz="2000" spc="-10" dirty="0">
                <a:latin typeface="Calibri"/>
                <a:cs typeface="Calibri"/>
              </a:rPr>
              <a:t>špička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jazyka </a:t>
            </a:r>
            <a:r>
              <a:rPr sz="2000" spc="-20" dirty="0">
                <a:latin typeface="Calibri"/>
                <a:cs typeface="Calibri"/>
              </a:rPr>
              <a:t>jako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dva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vjemy,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naproti tomu</a:t>
            </a:r>
            <a:r>
              <a:rPr sz="2000" spc="5" dirty="0">
                <a:latin typeface="Calibri"/>
                <a:cs typeface="Calibri"/>
              </a:rPr>
              <a:t> 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zádech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endParaRPr sz="2000">
              <a:latin typeface="Calibri"/>
              <a:cs typeface="Calibri"/>
            </a:endParaRPr>
          </a:p>
          <a:p>
            <a:pPr marL="355600" marR="15367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musely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být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sebe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celých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50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mm,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abychom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 byli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schopni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rozlišit).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Také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počet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receptorů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jednotlivé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počitky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není </a:t>
            </a:r>
            <a:r>
              <a:rPr sz="2000" spc="-30" dirty="0">
                <a:latin typeface="Calibri"/>
                <a:cs typeface="Calibri"/>
              </a:rPr>
              <a:t>stejný.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Stanovení prostorového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prahu:</a:t>
            </a:r>
            <a:endParaRPr sz="24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spcBef>
                <a:spcPts val="35"/>
              </a:spcBef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Simultánní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prostorový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práh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(esteziometr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přikládáme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současně)</a:t>
            </a:r>
            <a:endParaRPr sz="2000">
              <a:latin typeface="Calibri"/>
              <a:cs typeface="Calibri"/>
            </a:endParaRPr>
          </a:p>
          <a:p>
            <a:pPr marL="812800" lvl="1" indent="-343535">
              <a:lnSpc>
                <a:spcPct val="100000"/>
              </a:lnSpc>
              <a:buFont typeface="Arial MT"/>
              <a:buChar char="•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Sukcesivní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práh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(esteziometr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přikládáme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postupně)</a:t>
            </a:r>
            <a:endParaRPr sz="2000">
              <a:latin typeface="Calibri"/>
              <a:cs typeface="Calibri"/>
            </a:endParaRPr>
          </a:p>
          <a:p>
            <a:pPr marL="1270000" marR="163195" lvl="2" indent="-342900">
              <a:lnSpc>
                <a:spcPct val="100000"/>
              </a:lnSpc>
              <a:buFont typeface="Arial MT"/>
              <a:buChar char="•"/>
              <a:tabLst>
                <a:tab pos="1270000" algn="l"/>
                <a:tab pos="1270635" algn="l"/>
              </a:tabLst>
            </a:pPr>
            <a:r>
              <a:rPr sz="2000" spc="-5" dirty="0">
                <a:latin typeface="Calibri"/>
                <a:cs typeface="Calibri"/>
              </a:rPr>
              <a:t>Hodnocení: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snižující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vzdáleností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obou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bodů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pozorujeme,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že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určité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hranice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vyšetřovaná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osoba nedovede </a:t>
            </a:r>
            <a:r>
              <a:rPr sz="2000" spc="-15" dirty="0">
                <a:latin typeface="Calibri"/>
                <a:cs typeface="Calibri"/>
              </a:rPr>
              <a:t>rozlišit </a:t>
            </a:r>
            <a:r>
              <a:rPr sz="2000" spc="-5" dirty="0">
                <a:latin typeface="Calibri"/>
                <a:cs typeface="Calibri"/>
              </a:rPr>
              <a:t>dotyk jednoho </a:t>
            </a:r>
            <a:r>
              <a:rPr sz="2000" dirty="0">
                <a:latin typeface="Calibri"/>
                <a:cs typeface="Calibri"/>
              </a:rPr>
              <a:t>od </a:t>
            </a:r>
            <a:r>
              <a:rPr sz="2000" spc="-5" dirty="0">
                <a:latin typeface="Calibri"/>
                <a:cs typeface="Calibri"/>
              </a:rPr>
              <a:t>dotyku </a:t>
            </a:r>
            <a:r>
              <a:rPr sz="2000" spc="-10" dirty="0">
                <a:latin typeface="Calibri"/>
                <a:cs typeface="Calibri"/>
              </a:rPr>
              <a:t>dvou </a:t>
            </a:r>
            <a:r>
              <a:rPr sz="2000" dirty="0">
                <a:latin typeface="Calibri"/>
                <a:cs typeface="Calibri"/>
              </a:rPr>
              <a:t>bodů. Nejmenší </a:t>
            </a:r>
            <a:r>
              <a:rPr sz="2000" spc="-15" dirty="0">
                <a:latin typeface="Calibri"/>
                <a:cs typeface="Calibri"/>
              </a:rPr>
              <a:t>vzdálenost, ve které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takto</a:t>
            </a:r>
            <a:r>
              <a:rPr sz="2000" spc="-5" dirty="0">
                <a:latin typeface="Calibri"/>
                <a:cs typeface="Calibri"/>
              </a:rPr>
              <a:t> dovedeme </a:t>
            </a:r>
            <a:r>
              <a:rPr sz="2000" spc="-15" dirty="0">
                <a:latin typeface="Calibri"/>
                <a:cs typeface="Calibri"/>
              </a:rPr>
              <a:t>rozlišit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dva </a:t>
            </a:r>
            <a:r>
              <a:rPr sz="2000" spc="-5" dirty="0">
                <a:latin typeface="Calibri"/>
                <a:cs typeface="Calibri"/>
              </a:rPr>
              <a:t>současně 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dotýkající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body,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tzv.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prostorový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simultánní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(tj.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současný)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práh.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různých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oblastech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kůže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různý,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nejmenší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jazyku,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největší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šíji.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887" y="472185"/>
            <a:ext cx="7324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Calibri"/>
                <a:cs typeface="Calibri"/>
              </a:rPr>
              <a:t>Simultánní </a:t>
            </a:r>
            <a:r>
              <a:rPr sz="3600" b="1" spc="-10" dirty="0">
                <a:latin typeface="Calibri"/>
                <a:cs typeface="Calibri"/>
              </a:rPr>
              <a:t>(současný) </a:t>
            </a:r>
            <a:r>
              <a:rPr sz="3600" b="1" spc="-20" dirty="0">
                <a:latin typeface="Calibri"/>
                <a:cs typeface="Calibri"/>
              </a:rPr>
              <a:t>prostorový</a:t>
            </a:r>
            <a:r>
              <a:rPr sz="3600" b="1" spc="-10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práh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4363</TotalTime>
  <Words>738</Words>
  <Application>Microsoft Office PowerPoint</Application>
  <PresentationFormat>Širokoúhlá obrazovka</PresentationFormat>
  <Paragraphs>70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Arial MT</vt:lpstr>
      <vt:lpstr>Calibri</vt:lpstr>
      <vt:lpstr>Times New Roman</vt:lpstr>
      <vt:lpstr>Office Theme</vt:lpstr>
      <vt:lpstr>Obecná fyziologie kůže a kožní čidla </vt:lpstr>
      <vt:lpstr>Funkce kůže </vt:lpstr>
      <vt:lpstr>Funkce kůže </vt:lpstr>
      <vt:lpstr>Obraz reaktivity kožních cév - dermografismus</vt:lpstr>
      <vt:lpstr>Obraz reaktivity kožních cév - dermografismus</vt:lpstr>
      <vt:lpstr>Zkouška reaktivity potních žláz – Minorova zkouška</vt:lpstr>
      <vt:lpstr>Body tepelné a chladové (periferní termoreceptory)</vt:lpstr>
      <vt:lpstr>Body tlakové a bolestivé</vt:lpstr>
      <vt:lpstr>Simultánní (současný) prostorový práh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Časová a prostorová sumace u kosterního svalu</dc:title>
  <dc:creator>user</dc:creator>
  <cp:lastModifiedBy>Miriam Nyvltova Fisakova</cp:lastModifiedBy>
  <cp:revision>10</cp:revision>
  <dcterms:created xsi:type="dcterms:W3CDTF">2022-09-01T08:45:44Z</dcterms:created>
  <dcterms:modified xsi:type="dcterms:W3CDTF">2024-09-14T18:57:37Z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2020-10-01T00:00:00Z</vt:filetime>
  </property>
  <property fmtid="{D5CDD505-2E9C-101B-9397-08002B2CF9AE}" pid="3" name="Creator">
    <vt:lpwstr>Microsoft® PowerPoint® pro Microsoft 365</vt:lpwstr>
  </property>
  <property fmtid="{D5CDD505-2E9C-101B-9397-08002B2CF9AE}" pid="4" name="LastSaved">
    <vt:filetime>2022-09-01T00:00:00Z</vt:filetime>
  </property>
</Properties>
</file>