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0" r:id="rId9"/>
    <p:sldId id="258" r:id="rId10"/>
    <p:sldId id="267" r:id="rId11"/>
    <p:sldId id="269" r:id="rId12"/>
    <p:sldId id="270" r:id="rId13"/>
    <p:sldId id="272" r:id="rId14"/>
    <p:sldId id="273" r:id="rId15"/>
    <p:sldId id="274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F883-5ECE-4EBB-A7BC-012B5A15F9D6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5F54-3983-4360-AADC-FF590122E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54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3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reflex je jeden z </a:t>
            </a:r>
            <a:r>
              <a:rPr lang="cs-CZ" dirty="0" err="1"/>
              <a:t>nejprimitivnejších</a:t>
            </a:r>
            <a:r>
              <a:rPr lang="cs-CZ" dirty="0"/>
              <a:t>, vyskytuje se u prvních strunatců, </a:t>
            </a:r>
            <a:r>
              <a:rPr lang="cs-CZ" dirty="0" err="1"/>
              <a:t>jejiž</a:t>
            </a:r>
            <a:r>
              <a:rPr lang="cs-CZ" dirty="0"/>
              <a:t> zástupce je kopinatec patřící do řádu bezlebečních. Tento živočich nemá mozek, jen míchu (</a:t>
            </a:r>
            <a:r>
              <a:rPr lang="cs-CZ" dirty="0" err="1"/>
              <a:t>neuralni</a:t>
            </a:r>
            <a:r>
              <a:rPr lang="cs-CZ" dirty="0"/>
              <a:t> trubici)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93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reflex se objevuje při výstupu ryb na souš, kde je důležitá koordinace pohybu končetin.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84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reflex se objevil u pokročilých plazů, kdy bylo nutné hlídat, aby nedošlo k poškození svalů a šlach.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9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reflex vznikl u </a:t>
            </a:r>
            <a:r>
              <a:rPr lang="cs-CZ" dirty="0" err="1"/>
              <a:t>savcovitých</a:t>
            </a:r>
            <a:r>
              <a:rPr lang="cs-CZ" dirty="0"/>
              <a:t> plazů. Kdy ztratili šupiny a měli holou kůži s chlupy a bylo důležité, aby organismus byl ochráněn před poškozením.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3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Pupilární reflex vznikl při výstupu na souš. Sympatikus je evolučně starší než parasympatikus. Sympatikus rozšiřuje zornice, což bylo důležité ve vodě a v moři, když ryby vylezli na souš, tak tam bylo důležité chránit oči před slunečním zářením a parasympatikus </a:t>
            </a:r>
            <a:r>
              <a:rPr lang="cs-CZ"/>
              <a:t>uzavřel zornice.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6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359" y="6048765"/>
            <a:ext cx="153067" cy="239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1349" y="6048765"/>
            <a:ext cx="121387" cy="2422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1227" y="6048765"/>
            <a:ext cx="127161" cy="2393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35550" y="6048768"/>
            <a:ext cx="104139" cy="239395"/>
          </a:xfrm>
          <a:custGeom>
            <a:avLst/>
            <a:gdLst/>
            <a:ahLst/>
            <a:cxnLst/>
            <a:rect l="l" t="t" r="r" b="b"/>
            <a:pathLst>
              <a:path w="104140" h="239395">
                <a:moveTo>
                  <a:pt x="104038" y="0"/>
                </a:moveTo>
                <a:lnTo>
                  <a:pt x="0" y="0"/>
                </a:lnTo>
                <a:lnTo>
                  <a:pt x="0" y="11252"/>
                </a:lnTo>
                <a:lnTo>
                  <a:pt x="31788" y="11252"/>
                </a:lnTo>
                <a:lnTo>
                  <a:pt x="31788" y="224917"/>
                </a:lnTo>
                <a:lnTo>
                  <a:pt x="0" y="224917"/>
                </a:lnTo>
                <a:lnTo>
                  <a:pt x="0" y="239356"/>
                </a:lnTo>
                <a:lnTo>
                  <a:pt x="104038" y="239356"/>
                </a:lnTo>
                <a:lnTo>
                  <a:pt x="104038" y="224917"/>
                </a:lnTo>
                <a:lnTo>
                  <a:pt x="69354" y="224917"/>
                </a:lnTo>
                <a:lnTo>
                  <a:pt x="69354" y="11252"/>
                </a:lnTo>
                <a:lnTo>
                  <a:pt x="104038" y="11252"/>
                </a:lnTo>
                <a:lnTo>
                  <a:pt x="10403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84140" y="6392068"/>
            <a:ext cx="147390" cy="24254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147133" y="6392278"/>
            <a:ext cx="118745" cy="242570"/>
          </a:xfrm>
          <a:custGeom>
            <a:avLst/>
            <a:gdLst/>
            <a:ahLst/>
            <a:cxnLst/>
            <a:rect l="l" t="t" r="r" b="b"/>
            <a:pathLst>
              <a:path w="118745" h="242570">
                <a:moveTo>
                  <a:pt x="118491" y="0"/>
                </a:moveTo>
                <a:lnTo>
                  <a:pt x="0" y="0"/>
                </a:lnTo>
                <a:lnTo>
                  <a:pt x="0" y="16510"/>
                </a:lnTo>
                <a:lnTo>
                  <a:pt x="0" y="106641"/>
                </a:lnTo>
                <a:lnTo>
                  <a:pt x="0" y="124409"/>
                </a:lnTo>
                <a:lnTo>
                  <a:pt x="0" y="224701"/>
                </a:lnTo>
                <a:lnTo>
                  <a:pt x="0" y="242468"/>
                </a:lnTo>
                <a:lnTo>
                  <a:pt x="118491" y="242468"/>
                </a:lnTo>
                <a:lnTo>
                  <a:pt x="118491" y="224701"/>
                </a:lnTo>
                <a:lnTo>
                  <a:pt x="20218" y="224701"/>
                </a:lnTo>
                <a:lnTo>
                  <a:pt x="20218" y="124409"/>
                </a:lnTo>
                <a:lnTo>
                  <a:pt x="112712" y="124409"/>
                </a:lnTo>
                <a:lnTo>
                  <a:pt x="112712" y="106641"/>
                </a:lnTo>
                <a:lnTo>
                  <a:pt x="20218" y="106641"/>
                </a:lnTo>
                <a:lnTo>
                  <a:pt x="20218" y="16510"/>
                </a:lnTo>
                <a:lnTo>
                  <a:pt x="118491" y="16510"/>
                </a:lnTo>
                <a:lnTo>
                  <a:pt x="11849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7011" y="6392068"/>
            <a:ext cx="118490" cy="2425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177800"/>
            <a:ext cx="1077691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366" y="1884426"/>
            <a:ext cx="10526395" cy="259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2444" y="6465658"/>
            <a:ext cx="4072737" cy="223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356234" cy="46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8" y="414527"/>
            <a:ext cx="273050" cy="427990"/>
          </a:xfrm>
          <a:custGeom>
            <a:avLst/>
            <a:gdLst/>
            <a:ahLst/>
            <a:cxnLst/>
            <a:rect l="l" t="t" r="r" b="b"/>
            <a:pathLst>
              <a:path w="273050" h="427990">
                <a:moveTo>
                  <a:pt x="66827" y="0"/>
                </a:moveTo>
                <a:lnTo>
                  <a:pt x="0" y="0"/>
                </a:lnTo>
                <a:lnTo>
                  <a:pt x="0" y="427409"/>
                </a:lnTo>
                <a:lnTo>
                  <a:pt x="66827" y="427409"/>
                </a:lnTo>
                <a:lnTo>
                  <a:pt x="66827" y="0"/>
                </a:lnTo>
                <a:close/>
              </a:path>
              <a:path w="273050" h="427990">
                <a:moveTo>
                  <a:pt x="93216" y="0"/>
                </a:moveTo>
                <a:lnTo>
                  <a:pt x="72527" y="0"/>
                </a:lnTo>
                <a:lnTo>
                  <a:pt x="113225" y="427409"/>
                </a:lnTo>
                <a:lnTo>
                  <a:pt x="139002" y="427409"/>
                </a:lnTo>
                <a:lnTo>
                  <a:pt x="93216" y="0"/>
                </a:lnTo>
                <a:close/>
              </a:path>
              <a:path w="273050" h="427990">
                <a:moveTo>
                  <a:pt x="205416" y="0"/>
                </a:moveTo>
                <a:lnTo>
                  <a:pt x="179698" y="0"/>
                </a:lnTo>
                <a:lnTo>
                  <a:pt x="139002" y="427409"/>
                </a:lnTo>
                <a:lnTo>
                  <a:pt x="159625" y="427409"/>
                </a:lnTo>
                <a:lnTo>
                  <a:pt x="205416" y="0"/>
                </a:lnTo>
                <a:close/>
              </a:path>
              <a:path w="273050" h="427990">
                <a:moveTo>
                  <a:pt x="273053" y="0"/>
                </a:moveTo>
                <a:lnTo>
                  <a:pt x="206030" y="0"/>
                </a:lnTo>
                <a:lnTo>
                  <a:pt x="206030" y="427409"/>
                </a:lnTo>
                <a:lnTo>
                  <a:pt x="273053" y="427409"/>
                </a:lnTo>
                <a:lnTo>
                  <a:pt x="2730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317" y="414527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4" h="433069">
                <a:moveTo>
                  <a:pt x="67023" y="0"/>
                </a:moveTo>
                <a:lnTo>
                  <a:pt x="0" y="0"/>
                </a:lnTo>
                <a:lnTo>
                  <a:pt x="0" y="329449"/>
                </a:lnTo>
                <a:lnTo>
                  <a:pt x="8941" y="369490"/>
                </a:lnTo>
                <a:lnTo>
                  <a:pt x="32868" y="402281"/>
                </a:lnTo>
                <a:lnTo>
                  <a:pt x="67429" y="424439"/>
                </a:lnTo>
                <a:lnTo>
                  <a:pt x="108278" y="432577"/>
                </a:lnTo>
                <a:lnTo>
                  <a:pt x="149117" y="424439"/>
                </a:lnTo>
                <a:lnTo>
                  <a:pt x="183673" y="402281"/>
                </a:lnTo>
                <a:lnTo>
                  <a:pt x="207598" y="369490"/>
                </a:lnTo>
                <a:lnTo>
                  <a:pt x="208479" y="365542"/>
                </a:lnTo>
                <a:lnTo>
                  <a:pt x="108278" y="365542"/>
                </a:lnTo>
                <a:lnTo>
                  <a:pt x="93133" y="362722"/>
                </a:lnTo>
                <a:lnTo>
                  <a:pt x="79919" y="354583"/>
                </a:lnTo>
                <a:lnTo>
                  <a:pt x="70570" y="341608"/>
                </a:lnTo>
                <a:lnTo>
                  <a:pt x="67023" y="324280"/>
                </a:lnTo>
                <a:lnTo>
                  <a:pt x="67023" y="0"/>
                </a:lnTo>
                <a:close/>
              </a:path>
              <a:path w="216534" h="433069">
                <a:moveTo>
                  <a:pt x="216539" y="0"/>
                </a:moveTo>
                <a:lnTo>
                  <a:pt x="149515" y="0"/>
                </a:lnTo>
                <a:lnTo>
                  <a:pt x="149515" y="324280"/>
                </a:lnTo>
                <a:lnTo>
                  <a:pt x="145972" y="341608"/>
                </a:lnTo>
                <a:lnTo>
                  <a:pt x="136629" y="354583"/>
                </a:lnTo>
                <a:lnTo>
                  <a:pt x="123420" y="362722"/>
                </a:lnTo>
                <a:lnTo>
                  <a:pt x="108278" y="365542"/>
                </a:lnTo>
                <a:lnTo>
                  <a:pt x="208479" y="365542"/>
                </a:lnTo>
                <a:lnTo>
                  <a:pt x="216539" y="329449"/>
                </a:lnTo>
                <a:lnTo>
                  <a:pt x="2165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229" y="414527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23" y="0"/>
                </a:moveTo>
                <a:lnTo>
                  <a:pt x="0" y="0"/>
                </a:lnTo>
                <a:lnTo>
                  <a:pt x="0" y="427409"/>
                </a:lnTo>
                <a:lnTo>
                  <a:pt x="67023" y="427409"/>
                </a:lnTo>
                <a:lnTo>
                  <a:pt x="67023" y="0"/>
                </a:lnTo>
                <a:close/>
              </a:path>
              <a:path w="227330" h="427990">
                <a:moveTo>
                  <a:pt x="93610" y="0"/>
                </a:moveTo>
                <a:lnTo>
                  <a:pt x="67909" y="0"/>
                </a:lnTo>
                <a:lnTo>
                  <a:pt x="134047" y="427409"/>
                </a:lnTo>
                <a:lnTo>
                  <a:pt x="154666" y="427409"/>
                </a:lnTo>
                <a:lnTo>
                  <a:pt x="93610" y="0"/>
                </a:lnTo>
                <a:close/>
              </a:path>
              <a:path w="227330" h="427990">
                <a:moveTo>
                  <a:pt x="226840" y="0"/>
                </a:moveTo>
                <a:lnTo>
                  <a:pt x="159816" y="0"/>
                </a:lnTo>
                <a:lnTo>
                  <a:pt x="159816" y="427409"/>
                </a:lnTo>
                <a:lnTo>
                  <a:pt x="226840" y="427409"/>
                </a:lnTo>
                <a:lnTo>
                  <a:pt x="22684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9902" y="414527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597" y="0"/>
                </a:moveTo>
                <a:lnTo>
                  <a:pt x="0" y="0"/>
                </a:lnTo>
                <a:lnTo>
                  <a:pt x="0" y="20066"/>
                </a:lnTo>
                <a:lnTo>
                  <a:pt x="56705" y="20066"/>
                </a:lnTo>
                <a:lnTo>
                  <a:pt x="56705" y="401637"/>
                </a:lnTo>
                <a:lnTo>
                  <a:pt x="0" y="401637"/>
                </a:lnTo>
                <a:lnTo>
                  <a:pt x="0" y="427418"/>
                </a:lnTo>
                <a:lnTo>
                  <a:pt x="185597" y="427418"/>
                </a:lnTo>
                <a:lnTo>
                  <a:pt x="185597" y="401637"/>
                </a:lnTo>
                <a:lnTo>
                  <a:pt x="123736" y="401637"/>
                </a:lnTo>
                <a:lnTo>
                  <a:pt x="123736" y="20066"/>
                </a:lnTo>
                <a:lnTo>
                  <a:pt x="185597" y="20066"/>
                </a:lnTo>
                <a:lnTo>
                  <a:pt x="18559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488" y="1027570"/>
            <a:ext cx="263525" cy="433705"/>
          </a:xfrm>
          <a:custGeom>
            <a:avLst/>
            <a:gdLst/>
            <a:ahLst/>
            <a:cxnLst/>
            <a:rect l="l" t="t" r="r" b="b"/>
            <a:pathLst>
              <a:path w="263525" h="433705">
                <a:moveTo>
                  <a:pt x="36088" y="0"/>
                </a:moveTo>
                <a:lnTo>
                  <a:pt x="0" y="0"/>
                </a:lnTo>
                <a:lnTo>
                  <a:pt x="0" y="433131"/>
                </a:lnTo>
                <a:lnTo>
                  <a:pt x="36088" y="433131"/>
                </a:lnTo>
                <a:lnTo>
                  <a:pt x="36088" y="0"/>
                </a:lnTo>
                <a:close/>
              </a:path>
              <a:path w="263525" h="433705">
                <a:moveTo>
                  <a:pt x="56709" y="0"/>
                </a:moveTo>
                <a:lnTo>
                  <a:pt x="36088" y="0"/>
                </a:lnTo>
                <a:lnTo>
                  <a:pt x="108264" y="433131"/>
                </a:lnTo>
                <a:lnTo>
                  <a:pt x="134042" y="433131"/>
                </a:lnTo>
                <a:lnTo>
                  <a:pt x="56709" y="0"/>
                </a:lnTo>
                <a:close/>
              </a:path>
              <a:path w="263525" h="433705">
                <a:moveTo>
                  <a:pt x="226838" y="0"/>
                </a:moveTo>
                <a:lnTo>
                  <a:pt x="206219" y="0"/>
                </a:lnTo>
                <a:lnTo>
                  <a:pt x="134042" y="433131"/>
                </a:lnTo>
                <a:lnTo>
                  <a:pt x="154664" y="433131"/>
                </a:lnTo>
                <a:lnTo>
                  <a:pt x="226838" y="0"/>
                </a:lnTo>
                <a:close/>
              </a:path>
              <a:path w="263525" h="433705">
                <a:moveTo>
                  <a:pt x="262925" y="0"/>
                </a:moveTo>
                <a:lnTo>
                  <a:pt x="231988" y="0"/>
                </a:lnTo>
                <a:lnTo>
                  <a:pt x="231988" y="433131"/>
                </a:lnTo>
                <a:lnTo>
                  <a:pt x="262925" y="433131"/>
                </a:lnTo>
                <a:lnTo>
                  <a:pt x="26292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631" y="1027899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211366" y="0"/>
                </a:moveTo>
                <a:lnTo>
                  <a:pt x="0" y="0"/>
                </a:lnTo>
                <a:lnTo>
                  <a:pt x="0" y="30492"/>
                </a:lnTo>
                <a:lnTo>
                  <a:pt x="0" y="190525"/>
                </a:lnTo>
                <a:lnTo>
                  <a:pt x="0" y="221005"/>
                </a:lnTo>
                <a:lnTo>
                  <a:pt x="0" y="401358"/>
                </a:lnTo>
                <a:lnTo>
                  <a:pt x="0" y="433108"/>
                </a:lnTo>
                <a:lnTo>
                  <a:pt x="211366" y="433108"/>
                </a:lnTo>
                <a:lnTo>
                  <a:pt x="211366" y="401358"/>
                </a:lnTo>
                <a:lnTo>
                  <a:pt x="36080" y="401358"/>
                </a:lnTo>
                <a:lnTo>
                  <a:pt x="36080" y="221005"/>
                </a:lnTo>
                <a:lnTo>
                  <a:pt x="201066" y="221005"/>
                </a:lnTo>
                <a:lnTo>
                  <a:pt x="201066" y="190525"/>
                </a:lnTo>
                <a:lnTo>
                  <a:pt x="36080" y="190525"/>
                </a:lnTo>
                <a:lnTo>
                  <a:pt x="36080" y="30492"/>
                </a:lnTo>
                <a:lnTo>
                  <a:pt x="211366" y="30492"/>
                </a:lnTo>
                <a:lnTo>
                  <a:pt x="21136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6547" y="1027570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108261" y="0"/>
                </a:moveTo>
                <a:lnTo>
                  <a:pt x="0" y="0"/>
                </a:lnTo>
                <a:lnTo>
                  <a:pt x="0" y="433131"/>
                </a:lnTo>
                <a:lnTo>
                  <a:pt x="108261" y="433131"/>
                </a:lnTo>
                <a:lnTo>
                  <a:pt x="148294" y="424994"/>
                </a:lnTo>
                <a:lnTo>
                  <a:pt x="181081" y="402837"/>
                </a:lnTo>
                <a:lnTo>
                  <a:pt x="181516" y="402193"/>
                </a:lnTo>
                <a:lnTo>
                  <a:pt x="30919" y="402193"/>
                </a:lnTo>
                <a:lnTo>
                  <a:pt x="30919" y="30941"/>
                </a:lnTo>
                <a:lnTo>
                  <a:pt x="181517" y="30941"/>
                </a:lnTo>
                <a:lnTo>
                  <a:pt x="181081" y="30295"/>
                </a:lnTo>
                <a:lnTo>
                  <a:pt x="148294" y="8138"/>
                </a:lnTo>
                <a:lnTo>
                  <a:pt x="108261" y="0"/>
                </a:lnTo>
                <a:close/>
              </a:path>
              <a:path w="211455" h="433705">
                <a:moveTo>
                  <a:pt x="181517" y="30941"/>
                </a:moveTo>
                <a:lnTo>
                  <a:pt x="108261" y="30941"/>
                </a:lnTo>
                <a:lnTo>
                  <a:pt x="134762" y="36418"/>
                </a:lnTo>
                <a:lnTo>
                  <a:pt x="157880" y="51561"/>
                </a:lnTo>
                <a:lnTo>
                  <a:pt x="174232" y="74441"/>
                </a:lnTo>
                <a:lnTo>
                  <a:pt x="180435" y="103128"/>
                </a:lnTo>
                <a:lnTo>
                  <a:pt x="180435" y="330005"/>
                </a:lnTo>
                <a:lnTo>
                  <a:pt x="174232" y="358687"/>
                </a:lnTo>
                <a:lnTo>
                  <a:pt x="157880" y="381568"/>
                </a:lnTo>
                <a:lnTo>
                  <a:pt x="134762" y="396714"/>
                </a:lnTo>
                <a:lnTo>
                  <a:pt x="108261" y="402193"/>
                </a:lnTo>
                <a:lnTo>
                  <a:pt x="181516" y="402193"/>
                </a:lnTo>
                <a:lnTo>
                  <a:pt x="203235" y="370046"/>
                </a:lnTo>
                <a:lnTo>
                  <a:pt x="211371" y="330005"/>
                </a:lnTo>
                <a:lnTo>
                  <a:pt x="211371" y="103128"/>
                </a:lnTo>
                <a:lnTo>
                  <a:pt x="203235" y="63087"/>
                </a:lnTo>
                <a:lnTo>
                  <a:pt x="181517" y="30941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10200" y="2448186"/>
            <a:ext cx="2016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Reflexy</a:t>
            </a:r>
            <a:endParaRPr sz="4400" dirty="0"/>
          </a:p>
        </p:txBody>
      </p:sp>
      <p:sp>
        <p:nvSpPr>
          <p:cNvPr id="11" name="object 11"/>
          <p:cNvSpPr txBox="1"/>
          <p:nvPr/>
        </p:nvSpPr>
        <p:spPr>
          <a:xfrm>
            <a:off x="1676400" y="3878883"/>
            <a:ext cx="8446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Praktické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cvičení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fyziologie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(podzimní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semestr: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3.</a:t>
            </a:r>
            <a:r>
              <a:rPr sz="2400" spc="-10" dirty="0">
                <a:latin typeface="Arial"/>
                <a:cs typeface="Arial"/>
              </a:rPr>
              <a:t> týden)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335" y="5594400"/>
            <a:ext cx="75158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Studijní</a:t>
            </a:r>
            <a:r>
              <a:rPr sz="18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materiály</a:t>
            </a:r>
            <a:r>
              <a:rPr sz="18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byly</a:t>
            </a:r>
            <a:r>
              <a:rPr sz="18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vytvořeny</a:t>
            </a:r>
            <a:r>
              <a:rPr sz="18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za</a:t>
            </a:r>
            <a:r>
              <a:rPr sz="18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podpory</a:t>
            </a:r>
            <a:r>
              <a:rPr sz="1800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projektu</a:t>
            </a:r>
            <a:r>
              <a:rPr sz="18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DC"/>
                </a:solidFill>
                <a:latin typeface="Arial"/>
                <a:cs typeface="Arial"/>
              </a:rPr>
              <a:t>MUNI/FR/1474/2018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161" y="2772232"/>
            <a:ext cx="854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Registrace</a:t>
            </a:r>
            <a:r>
              <a:rPr spc="-180" dirty="0"/>
              <a:t> </a:t>
            </a:r>
            <a:r>
              <a:rPr dirty="0"/>
              <a:t>reflexu</a:t>
            </a:r>
            <a:r>
              <a:rPr spc="-210" dirty="0"/>
              <a:t> </a:t>
            </a:r>
            <a:r>
              <a:rPr dirty="0"/>
              <a:t>Achillovy</a:t>
            </a:r>
            <a:r>
              <a:rPr spc="-204" dirty="0"/>
              <a:t> </a:t>
            </a:r>
            <a:r>
              <a:rPr spc="-10" dirty="0"/>
              <a:t>šlachy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Reflex</a:t>
            </a:r>
            <a:r>
              <a:rPr spc="-160" dirty="0"/>
              <a:t> </a:t>
            </a:r>
            <a:r>
              <a:rPr dirty="0"/>
              <a:t>Achillovy</a:t>
            </a:r>
            <a:r>
              <a:rPr spc="-165" dirty="0"/>
              <a:t> </a:t>
            </a:r>
            <a:r>
              <a:rPr spc="-10" dirty="0"/>
              <a:t>šlachy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12921"/>
            <a:ext cx="6705600" cy="40440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2" algn="just"/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 Achillovy šlachy patří do proprioceptivní skupiny </a:t>
            </a:r>
            <a:r>
              <a:rPr lang="cs-CZ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monosynaptických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reflexních reakcí, která je spojena s řízením a regulací svalového napětí. Proprioceptivní receptory jsou uloženy ve svalu nebo šlaše, dojde-li k pasivnímu natažení svalu, natáhnou se spolu s ním i jeho </a:t>
            </a:r>
            <a:r>
              <a:rPr lang="cs-CZ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intrafuzální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vlákna ve svalových vřeténkách, která způsobí zvýšené dráždění příslušného senzitivního nervu. Podráždění senzitivních nervů automaticky způsobí aktivaci </a:t>
            </a:r>
            <a:r>
              <a:rPr lang="el-GR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motoneuronu, který je uložen ve stejném svalu a způsobí dráždění </a:t>
            </a:r>
            <a:r>
              <a:rPr lang="cs-CZ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extrafuzálních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vláken. Výsledkem celé reakce je kontrakce svalu, která zabrání přetržení</a:t>
            </a:r>
            <a:r>
              <a:rPr lang="cs-CZ" sz="1600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800" dirty="0">
              <a:latin typeface="Arial"/>
              <a:cs typeface="Arial"/>
            </a:endParaRPr>
          </a:p>
          <a:p>
            <a:pPr marL="12065" marR="481330">
              <a:lnSpc>
                <a:spcPct val="100000"/>
              </a:lnSpc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dirty="0">
                <a:latin typeface="Arial"/>
                <a:cs typeface="Arial"/>
              </a:rPr>
              <a:t>V</a:t>
            </a:r>
            <a:r>
              <a:rPr dirty="0" err="1">
                <a:latin typeface="Arial"/>
                <a:cs typeface="Arial"/>
              </a:rPr>
              <a:t>lastnímu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stahu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svalu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předchází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depolarizace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membrán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svalových </a:t>
            </a:r>
            <a:r>
              <a:rPr dirty="0">
                <a:latin typeface="Arial"/>
                <a:cs typeface="Arial"/>
              </a:rPr>
              <a:t>vláken,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tedy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elektrická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odpověď.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Vzniká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sumační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akční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 err="1">
                <a:latin typeface="Arial"/>
                <a:cs typeface="Arial"/>
              </a:rPr>
              <a:t>svalový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potenciál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(CMAP),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který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možno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snímat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povrchovými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elektrodami (elektromyograficky)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Hodnotí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trvání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zpoždění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stimulace (latence).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6146" name="Picture 2" descr="Napínací reflex při dráždění Achillovy šlachy.">
            <a:extLst>
              <a:ext uri="{FF2B5EF4-FFF2-40B4-BE49-F238E27FC236}">
                <a16:creationId xmlns:a16="http://schemas.microsoft.com/office/drawing/2014/main" id="{D57AC934-2C14-CA1E-C2CF-154DAFFE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45" y="1212921"/>
            <a:ext cx="4362428" cy="41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Reflex</a:t>
            </a:r>
            <a:r>
              <a:rPr spc="-95" dirty="0"/>
              <a:t> </a:t>
            </a:r>
            <a:r>
              <a:rPr dirty="0"/>
              <a:t>Achillovy</a:t>
            </a:r>
            <a:r>
              <a:rPr spc="-105" dirty="0"/>
              <a:t> </a:t>
            </a:r>
            <a:r>
              <a:rPr dirty="0"/>
              <a:t>šlachy:</a:t>
            </a:r>
            <a:r>
              <a:rPr spc="-70" dirty="0"/>
              <a:t> </a:t>
            </a:r>
            <a:r>
              <a:rPr sz="3200" dirty="0"/>
              <a:t>metoda</a:t>
            </a:r>
            <a:r>
              <a:rPr sz="3200" spc="-105" dirty="0"/>
              <a:t> </a:t>
            </a:r>
            <a:r>
              <a:rPr sz="3200" dirty="0"/>
              <a:t>a</a:t>
            </a:r>
            <a:r>
              <a:rPr sz="3200" spc="-85" dirty="0"/>
              <a:t> </a:t>
            </a:r>
            <a:r>
              <a:rPr sz="3200" dirty="0"/>
              <a:t>účel</a:t>
            </a:r>
            <a:r>
              <a:rPr sz="3200" spc="-100" dirty="0"/>
              <a:t> </a:t>
            </a:r>
            <a:r>
              <a:rPr sz="3200" spc="-10" dirty="0"/>
              <a:t>měření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6011" y="1113536"/>
            <a:ext cx="11246485" cy="433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m</a:t>
            </a:r>
            <a:r>
              <a:rPr sz="2000" dirty="0" err="1">
                <a:latin typeface="Arial"/>
                <a:cs typeface="Arial"/>
              </a:rPr>
              <a:t>echanickou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odpověď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svalu,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tj.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jeho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zkrácení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relaxaci,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registrujeme </a:t>
            </a:r>
            <a:r>
              <a:rPr sz="2000" dirty="0">
                <a:latin typeface="Arial"/>
                <a:cs typeface="Arial"/>
              </a:rPr>
              <a:t>pomocí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kloubního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goniometru,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připevněného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lýtko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nohu.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Pohyb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v </a:t>
            </a:r>
            <a:r>
              <a:rPr sz="2000" dirty="0">
                <a:latin typeface="Arial"/>
                <a:cs typeface="Arial"/>
              </a:rPr>
              <a:t>kloubu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převádí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elektrický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signál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výstupu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snímače.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Derivací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tohoto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signálu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získáme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rychlost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kontrakce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relaxace</a:t>
            </a:r>
            <a:r>
              <a:rPr sz="2000" spc="-10" dirty="0">
                <a:latin typeface="Arial"/>
                <a:cs typeface="Arial"/>
              </a:rPr>
              <a:t>.</a:t>
            </a:r>
            <a:endParaRPr lang="cs-CZ" sz="2000" spc="-10" dirty="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3040" algn="l"/>
              </a:tabLst>
            </a:pPr>
            <a:endParaRPr sz="2000" dirty="0">
              <a:latin typeface="Arial"/>
              <a:cs typeface="Arial"/>
            </a:endParaRPr>
          </a:p>
          <a:p>
            <a:pPr marL="354965" indent="-34290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e</a:t>
            </a:r>
            <a:r>
              <a:rPr sz="2000" dirty="0" err="1">
                <a:latin typeface="Arial"/>
                <a:cs typeface="Arial"/>
              </a:rPr>
              <a:t>lektrodami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lýtku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měří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elektromyografický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záznam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DC"/>
              </a:buClr>
              <a:buFont typeface="Arial"/>
              <a:buChar char="—"/>
            </a:pPr>
            <a:endParaRPr sz="2000" dirty="0">
              <a:latin typeface="Arial"/>
              <a:cs typeface="Arial"/>
            </a:endParaRPr>
          </a:p>
          <a:p>
            <a:pPr marL="12065" algn="just">
              <a:lnSpc>
                <a:spcPct val="100000"/>
              </a:lnSpc>
              <a:buClr>
                <a:srgbClr val="0000DC"/>
              </a:buClr>
              <a:tabLst>
                <a:tab pos="193040" algn="l"/>
              </a:tabLst>
            </a:pPr>
            <a:r>
              <a:rPr sz="2000" b="1" dirty="0">
                <a:latin typeface="Arial"/>
                <a:cs typeface="Arial"/>
              </a:rPr>
              <a:t>Diagnostický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význam:</a:t>
            </a:r>
            <a:endParaRPr sz="2000" b="1" dirty="0">
              <a:latin typeface="Arial"/>
              <a:cs typeface="Arial"/>
            </a:endParaRPr>
          </a:p>
          <a:p>
            <a:pPr marL="608330" marR="427990" indent="-342900" algn="just">
              <a:spcBef>
                <a:spcPts val="2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h</a:t>
            </a:r>
            <a:r>
              <a:rPr sz="2000" dirty="0" err="1">
                <a:latin typeface="Arial"/>
                <a:cs typeface="Arial"/>
              </a:rPr>
              <a:t>odnocení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mechanické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odpovědi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reflexu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Achillovy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šlachy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(konkrétně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okamžiku,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kdy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rychlost </a:t>
            </a:r>
            <a:r>
              <a:rPr sz="2000" dirty="0">
                <a:latin typeface="Arial"/>
                <a:cs typeface="Arial"/>
              </a:rPr>
              <a:t>relaxace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svalu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dosáhla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maxima)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dříve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využívalo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klinice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při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orientačním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vyšetření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funkce </a:t>
            </a:r>
            <a:r>
              <a:rPr sz="2000" dirty="0">
                <a:latin typeface="Arial"/>
                <a:cs typeface="Arial"/>
              </a:rPr>
              <a:t>štítné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žlázy.</a:t>
            </a:r>
            <a:endParaRPr sz="2000" dirty="0">
              <a:latin typeface="Arial"/>
              <a:cs typeface="Arial"/>
            </a:endParaRPr>
          </a:p>
          <a:p>
            <a:pPr marL="607695" lvl="1" indent="-342900" algn="just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p</a:t>
            </a:r>
            <a:r>
              <a:rPr sz="2000" dirty="0" err="1">
                <a:latin typeface="Arial"/>
                <a:cs typeface="Arial"/>
              </a:rPr>
              <a:t>ři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hyperfunkci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maximální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rychlost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relaxace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svalu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dosažena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dříve,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mechanická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odpověď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je</a:t>
            </a:r>
            <a:endParaRPr sz="2000" dirty="0">
              <a:latin typeface="Arial"/>
              <a:cs typeface="Arial"/>
            </a:endParaRPr>
          </a:p>
          <a:p>
            <a:pPr marL="786765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dirty="0">
                <a:latin typeface="Arial"/>
                <a:cs typeface="Arial"/>
              </a:rPr>
              <a:t>zkrácena.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Při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hypofunkci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odpověď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naopak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prodloužena</a:t>
            </a:r>
            <a:endParaRPr lang="cs-CZ" sz="2000" spc="-10" dirty="0">
              <a:latin typeface="Arial"/>
              <a:cs typeface="Arial"/>
            </a:endParaRPr>
          </a:p>
          <a:p>
            <a:pPr marL="443865" algn="just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264795" lvl="1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tabLst>
                <a:tab pos="444500" algn="l"/>
              </a:tabLst>
            </a:pPr>
            <a:r>
              <a:rPr sz="2000" b="1" dirty="0">
                <a:latin typeface="Arial"/>
                <a:cs typeface="Arial"/>
              </a:rPr>
              <a:t>Hypertyreóza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→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hyperreflexie,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hypotyreóza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→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hyporeflexie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237" y="858224"/>
            <a:ext cx="11693525" cy="5755005"/>
            <a:chOff x="161925" y="879728"/>
            <a:chExt cx="11693525" cy="5755005"/>
          </a:xfrm>
        </p:grpSpPr>
        <p:sp>
          <p:nvSpPr>
            <p:cNvPr id="3" name="object 3"/>
            <p:cNvSpPr/>
            <p:nvPr/>
          </p:nvSpPr>
          <p:spPr>
            <a:xfrm>
              <a:off x="190500" y="908303"/>
              <a:ext cx="11599545" cy="5507990"/>
            </a:xfrm>
            <a:custGeom>
              <a:avLst/>
              <a:gdLst/>
              <a:ahLst/>
              <a:cxnLst/>
              <a:rect l="l" t="t" r="r" b="b"/>
              <a:pathLst>
                <a:path w="11599545" h="5507990">
                  <a:moveTo>
                    <a:pt x="11599418" y="5497068"/>
                  </a:moveTo>
                  <a:lnTo>
                    <a:pt x="0" y="5497068"/>
                  </a:lnTo>
                </a:path>
                <a:path w="11599545" h="5507990">
                  <a:moveTo>
                    <a:pt x="19811" y="0"/>
                  </a:moveTo>
                  <a:lnTo>
                    <a:pt x="19811" y="5507507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550" y="5191887"/>
              <a:ext cx="11550650" cy="812165"/>
            </a:xfrm>
            <a:custGeom>
              <a:avLst/>
              <a:gdLst/>
              <a:ahLst/>
              <a:cxnLst/>
              <a:rect l="l" t="t" r="r" b="b"/>
              <a:pathLst>
                <a:path w="11550650" h="812164">
                  <a:moveTo>
                    <a:pt x="0" y="471487"/>
                  </a:moveTo>
                  <a:lnTo>
                    <a:pt x="64099" y="471717"/>
                  </a:lnTo>
                  <a:lnTo>
                    <a:pt x="119840" y="471945"/>
                  </a:lnTo>
                  <a:lnTo>
                    <a:pt x="168337" y="472172"/>
                  </a:lnTo>
                  <a:lnTo>
                    <a:pt x="210706" y="472398"/>
                  </a:lnTo>
                  <a:lnTo>
                    <a:pt x="281513" y="472846"/>
                  </a:lnTo>
                  <a:lnTo>
                    <a:pt x="341177" y="473292"/>
                  </a:lnTo>
                  <a:lnTo>
                    <a:pt x="369616" y="473514"/>
                  </a:lnTo>
                  <a:lnTo>
                    <a:pt x="398612" y="473737"/>
                  </a:lnTo>
                  <a:lnTo>
                    <a:pt x="462733" y="474182"/>
                  </a:lnTo>
                  <a:lnTo>
                    <a:pt x="542455" y="474630"/>
                  </a:lnTo>
                  <a:lnTo>
                    <a:pt x="590953" y="474855"/>
                  </a:lnTo>
                  <a:lnTo>
                    <a:pt x="646694" y="475082"/>
                  </a:lnTo>
                  <a:lnTo>
                    <a:pt x="710793" y="475310"/>
                  </a:lnTo>
                  <a:lnTo>
                    <a:pt x="815645" y="474093"/>
                  </a:lnTo>
                  <a:lnTo>
                    <a:pt x="891248" y="470978"/>
                  </a:lnTo>
                  <a:lnTo>
                    <a:pt x="942971" y="467758"/>
                  </a:lnTo>
                  <a:lnTo>
                    <a:pt x="976185" y="466226"/>
                  </a:lnTo>
                  <a:lnTo>
                    <a:pt x="1017633" y="501671"/>
                  </a:lnTo>
                  <a:lnTo>
                    <a:pt x="1022675" y="543243"/>
                  </a:lnTo>
                  <a:lnTo>
                    <a:pt x="1027142" y="581901"/>
                  </a:lnTo>
                  <a:lnTo>
                    <a:pt x="1034491" y="599427"/>
                  </a:lnTo>
                  <a:lnTo>
                    <a:pt x="1055905" y="551686"/>
                  </a:lnTo>
                  <a:lnTo>
                    <a:pt x="1065040" y="512374"/>
                  </a:lnTo>
                  <a:lnTo>
                    <a:pt x="1075337" y="462482"/>
                  </a:lnTo>
                  <a:lnTo>
                    <a:pt x="1086549" y="404822"/>
                  </a:lnTo>
                  <a:lnTo>
                    <a:pt x="1098425" y="342204"/>
                  </a:lnTo>
                  <a:lnTo>
                    <a:pt x="1110716" y="277437"/>
                  </a:lnTo>
                  <a:lnTo>
                    <a:pt x="1123173" y="213333"/>
                  </a:lnTo>
                  <a:lnTo>
                    <a:pt x="1135547" y="152702"/>
                  </a:lnTo>
                  <a:lnTo>
                    <a:pt x="1147589" y="98354"/>
                  </a:lnTo>
                  <a:lnTo>
                    <a:pt x="1159049" y="53099"/>
                  </a:lnTo>
                  <a:lnTo>
                    <a:pt x="1179229" y="1111"/>
                  </a:lnTo>
                  <a:lnTo>
                    <a:pt x="1187450" y="0"/>
                  </a:lnTo>
                  <a:lnTo>
                    <a:pt x="1193170" y="14264"/>
                  </a:lnTo>
                  <a:lnTo>
                    <a:pt x="1202747" y="81001"/>
                  </a:lnTo>
                  <a:lnTo>
                    <a:pt x="1206763" y="129798"/>
                  </a:lnTo>
                  <a:lnTo>
                    <a:pt x="1210373" y="186431"/>
                  </a:lnTo>
                  <a:lnTo>
                    <a:pt x="1213656" y="249062"/>
                  </a:lnTo>
                  <a:lnTo>
                    <a:pt x="1216693" y="315852"/>
                  </a:lnTo>
                  <a:lnTo>
                    <a:pt x="1219565" y="384965"/>
                  </a:lnTo>
                  <a:lnTo>
                    <a:pt x="1222351" y="454562"/>
                  </a:lnTo>
                  <a:lnTo>
                    <a:pt x="1225134" y="522805"/>
                  </a:lnTo>
                  <a:lnTo>
                    <a:pt x="1227993" y="587858"/>
                  </a:lnTo>
                  <a:lnTo>
                    <a:pt x="1231009" y="647880"/>
                  </a:lnTo>
                  <a:lnTo>
                    <a:pt x="1234262" y="701037"/>
                  </a:lnTo>
                  <a:lnTo>
                    <a:pt x="1237833" y="745488"/>
                  </a:lnTo>
                  <a:lnTo>
                    <a:pt x="1246251" y="800925"/>
                  </a:lnTo>
                  <a:lnTo>
                    <a:pt x="1253732" y="811974"/>
                  </a:lnTo>
                  <a:lnTo>
                    <a:pt x="1260568" y="801049"/>
                  </a:lnTo>
                  <a:lnTo>
                    <a:pt x="1267117" y="772723"/>
                  </a:lnTo>
                  <a:lnTo>
                    <a:pt x="1273739" y="731572"/>
                  </a:lnTo>
                  <a:lnTo>
                    <a:pt x="1280795" y="682169"/>
                  </a:lnTo>
                  <a:lnTo>
                    <a:pt x="1288642" y="629089"/>
                  </a:lnTo>
                  <a:lnTo>
                    <a:pt x="1297642" y="576907"/>
                  </a:lnTo>
                  <a:lnTo>
                    <a:pt x="1308153" y="530196"/>
                  </a:lnTo>
                  <a:lnTo>
                    <a:pt x="1320536" y="493531"/>
                  </a:lnTo>
                  <a:lnTo>
                    <a:pt x="1366256" y="460581"/>
                  </a:lnTo>
                  <a:lnTo>
                    <a:pt x="1403058" y="467432"/>
                  </a:lnTo>
                  <a:lnTo>
                    <a:pt x="1443656" y="485233"/>
                  </a:lnTo>
                  <a:lnTo>
                    <a:pt x="1486149" y="507178"/>
                  </a:lnTo>
                  <a:lnTo>
                    <a:pt x="1528634" y="526459"/>
                  </a:lnTo>
                  <a:lnTo>
                    <a:pt x="1569212" y="536270"/>
                  </a:lnTo>
                  <a:lnTo>
                    <a:pt x="1618038" y="534694"/>
                  </a:lnTo>
                  <a:lnTo>
                    <a:pt x="1668194" y="526231"/>
                  </a:lnTo>
                  <a:lnTo>
                    <a:pt x="1717838" y="515244"/>
                  </a:lnTo>
                  <a:lnTo>
                    <a:pt x="1765129" y="506095"/>
                  </a:lnTo>
                  <a:lnTo>
                    <a:pt x="1808226" y="503148"/>
                  </a:lnTo>
                  <a:lnTo>
                    <a:pt x="1854430" y="512246"/>
                  </a:lnTo>
                  <a:lnTo>
                    <a:pt x="1895252" y="529355"/>
                  </a:lnTo>
                  <a:lnTo>
                    <a:pt x="1935170" y="545425"/>
                  </a:lnTo>
                  <a:lnTo>
                    <a:pt x="1978660" y="551408"/>
                  </a:lnTo>
                  <a:lnTo>
                    <a:pt x="2024173" y="541099"/>
                  </a:lnTo>
                  <a:lnTo>
                    <a:pt x="2069782" y="520704"/>
                  </a:lnTo>
                  <a:lnTo>
                    <a:pt x="2119677" y="499793"/>
                  </a:lnTo>
                  <a:lnTo>
                    <a:pt x="2178050" y="487934"/>
                  </a:lnTo>
                  <a:lnTo>
                    <a:pt x="2218178" y="487504"/>
                  </a:lnTo>
                  <a:lnTo>
                    <a:pt x="2255957" y="490783"/>
                  </a:lnTo>
                  <a:lnTo>
                    <a:pt x="2297017" y="496433"/>
                  </a:lnTo>
                  <a:lnTo>
                    <a:pt x="2346988" y="503113"/>
                  </a:lnTo>
                  <a:lnTo>
                    <a:pt x="2411500" y="509485"/>
                  </a:lnTo>
                  <a:lnTo>
                    <a:pt x="2496185" y="514210"/>
                  </a:lnTo>
                  <a:lnTo>
                    <a:pt x="2572443" y="516619"/>
                  </a:lnTo>
                  <a:lnTo>
                    <a:pt x="2615935" y="517810"/>
                  </a:lnTo>
                  <a:lnTo>
                    <a:pt x="2662411" y="518987"/>
                  </a:lnTo>
                  <a:lnTo>
                    <a:pt x="2711430" y="520143"/>
                  </a:lnTo>
                  <a:lnTo>
                    <a:pt x="2762547" y="521275"/>
                  </a:lnTo>
                  <a:lnTo>
                    <a:pt x="2815320" y="522376"/>
                  </a:lnTo>
                  <a:lnTo>
                    <a:pt x="2869306" y="523443"/>
                  </a:lnTo>
                  <a:lnTo>
                    <a:pt x="2924062" y="524470"/>
                  </a:lnTo>
                  <a:lnTo>
                    <a:pt x="2979145" y="525452"/>
                  </a:lnTo>
                  <a:lnTo>
                    <a:pt x="3034112" y="526384"/>
                  </a:lnTo>
                  <a:lnTo>
                    <a:pt x="3088520" y="527262"/>
                  </a:lnTo>
                  <a:lnTo>
                    <a:pt x="3141925" y="528080"/>
                  </a:lnTo>
                  <a:lnTo>
                    <a:pt x="3193886" y="528833"/>
                  </a:lnTo>
                  <a:lnTo>
                    <a:pt x="3243960" y="529517"/>
                  </a:lnTo>
                  <a:lnTo>
                    <a:pt x="3291702" y="530126"/>
                  </a:lnTo>
                  <a:lnTo>
                    <a:pt x="3336671" y="530656"/>
                  </a:lnTo>
                  <a:lnTo>
                    <a:pt x="3389948" y="531262"/>
                  </a:lnTo>
                  <a:lnTo>
                    <a:pt x="3436239" y="531767"/>
                  </a:lnTo>
                  <a:lnTo>
                    <a:pt x="3477293" y="532171"/>
                  </a:lnTo>
                  <a:lnTo>
                    <a:pt x="3550694" y="532676"/>
                  </a:lnTo>
                  <a:lnTo>
                    <a:pt x="3586544" y="532777"/>
                  </a:lnTo>
                  <a:lnTo>
                    <a:pt x="3624160" y="532777"/>
                  </a:lnTo>
                  <a:lnTo>
                    <a:pt x="3665294" y="532676"/>
                  </a:lnTo>
                  <a:lnTo>
                    <a:pt x="3711696" y="532474"/>
                  </a:lnTo>
                  <a:lnTo>
                    <a:pt x="3765117" y="532171"/>
                  </a:lnTo>
                  <a:lnTo>
                    <a:pt x="3827309" y="531767"/>
                  </a:lnTo>
                  <a:lnTo>
                    <a:pt x="3900021" y="531262"/>
                  </a:lnTo>
                  <a:lnTo>
                    <a:pt x="3985005" y="530656"/>
                  </a:lnTo>
                  <a:lnTo>
                    <a:pt x="4057309" y="530099"/>
                  </a:lnTo>
                  <a:lnTo>
                    <a:pt x="4133501" y="529416"/>
                  </a:lnTo>
                  <a:lnTo>
                    <a:pt x="4173048" y="529031"/>
                  </a:lnTo>
                  <a:lnTo>
                    <a:pt x="4213559" y="528620"/>
                  </a:lnTo>
                  <a:lnTo>
                    <a:pt x="4255031" y="528185"/>
                  </a:lnTo>
                  <a:lnTo>
                    <a:pt x="4297460" y="527728"/>
                  </a:lnTo>
                  <a:lnTo>
                    <a:pt x="4340845" y="527251"/>
                  </a:lnTo>
                  <a:lnTo>
                    <a:pt x="4385181" y="526755"/>
                  </a:lnTo>
                  <a:lnTo>
                    <a:pt x="4430466" y="526242"/>
                  </a:lnTo>
                  <a:lnTo>
                    <a:pt x="4476697" y="525715"/>
                  </a:lnTo>
                  <a:lnTo>
                    <a:pt x="4523871" y="525175"/>
                  </a:lnTo>
                  <a:lnTo>
                    <a:pt x="4571985" y="524624"/>
                  </a:lnTo>
                  <a:lnTo>
                    <a:pt x="4621036" y="524063"/>
                  </a:lnTo>
                  <a:lnTo>
                    <a:pt x="4671022" y="523496"/>
                  </a:lnTo>
                  <a:lnTo>
                    <a:pt x="4721939" y="522924"/>
                  </a:lnTo>
                  <a:lnTo>
                    <a:pt x="4773784" y="522348"/>
                  </a:lnTo>
                  <a:lnTo>
                    <a:pt x="4826555" y="521770"/>
                  </a:lnTo>
                  <a:lnTo>
                    <a:pt x="4880249" y="521193"/>
                  </a:lnTo>
                  <a:lnTo>
                    <a:pt x="4934862" y="520618"/>
                  </a:lnTo>
                  <a:lnTo>
                    <a:pt x="4990392" y="520048"/>
                  </a:lnTo>
                  <a:lnTo>
                    <a:pt x="5046836" y="519483"/>
                  </a:lnTo>
                  <a:lnTo>
                    <a:pt x="5104191" y="518926"/>
                  </a:lnTo>
                  <a:lnTo>
                    <a:pt x="5162453" y="518379"/>
                  </a:lnTo>
                  <a:lnTo>
                    <a:pt x="5221621" y="517844"/>
                  </a:lnTo>
                  <a:lnTo>
                    <a:pt x="5281691" y="517322"/>
                  </a:lnTo>
                  <a:lnTo>
                    <a:pt x="5342660" y="516816"/>
                  </a:lnTo>
                  <a:lnTo>
                    <a:pt x="5404525" y="516327"/>
                  </a:lnTo>
                  <a:lnTo>
                    <a:pt x="5467283" y="515858"/>
                  </a:lnTo>
                  <a:lnTo>
                    <a:pt x="5530932" y="515409"/>
                  </a:lnTo>
                  <a:lnTo>
                    <a:pt x="5595468" y="514984"/>
                  </a:lnTo>
                  <a:lnTo>
                    <a:pt x="5660889" y="514584"/>
                  </a:lnTo>
                  <a:lnTo>
                    <a:pt x="5727192" y="514210"/>
                  </a:lnTo>
                  <a:lnTo>
                    <a:pt x="5768827" y="513992"/>
                  </a:lnTo>
                  <a:lnTo>
                    <a:pt x="5811081" y="513790"/>
                  </a:lnTo>
                  <a:lnTo>
                    <a:pt x="5853938" y="513603"/>
                  </a:lnTo>
                  <a:lnTo>
                    <a:pt x="5897382" y="513431"/>
                  </a:lnTo>
                  <a:lnTo>
                    <a:pt x="5941399" y="513272"/>
                  </a:lnTo>
                  <a:lnTo>
                    <a:pt x="5985973" y="513127"/>
                  </a:lnTo>
                  <a:lnTo>
                    <a:pt x="6031088" y="512994"/>
                  </a:lnTo>
                  <a:lnTo>
                    <a:pt x="6076730" y="512874"/>
                  </a:lnTo>
                  <a:lnTo>
                    <a:pt x="6122882" y="512764"/>
                  </a:lnTo>
                  <a:lnTo>
                    <a:pt x="6169529" y="512665"/>
                  </a:lnTo>
                  <a:lnTo>
                    <a:pt x="6216657" y="512576"/>
                  </a:lnTo>
                  <a:lnTo>
                    <a:pt x="6264249" y="512496"/>
                  </a:lnTo>
                  <a:lnTo>
                    <a:pt x="6312290" y="512425"/>
                  </a:lnTo>
                  <a:lnTo>
                    <a:pt x="6360765" y="512362"/>
                  </a:lnTo>
                  <a:lnTo>
                    <a:pt x="6409659" y="512306"/>
                  </a:lnTo>
                  <a:lnTo>
                    <a:pt x="6458955" y="512257"/>
                  </a:lnTo>
                  <a:lnTo>
                    <a:pt x="6508640" y="512214"/>
                  </a:lnTo>
                  <a:lnTo>
                    <a:pt x="6558696" y="512177"/>
                  </a:lnTo>
                  <a:lnTo>
                    <a:pt x="6609110" y="512144"/>
                  </a:lnTo>
                  <a:lnTo>
                    <a:pt x="6659865" y="512115"/>
                  </a:lnTo>
                  <a:lnTo>
                    <a:pt x="6710947" y="512090"/>
                  </a:lnTo>
                  <a:lnTo>
                    <a:pt x="6762339" y="512068"/>
                  </a:lnTo>
                  <a:lnTo>
                    <a:pt x="6814027" y="512048"/>
                  </a:lnTo>
                  <a:lnTo>
                    <a:pt x="6865994" y="512029"/>
                  </a:lnTo>
                  <a:lnTo>
                    <a:pt x="6918227" y="512011"/>
                  </a:lnTo>
                  <a:lnTo>
                    <a:pt x="6970708" y="511994"/>
                  </a:lnTo>
                  <a:lnTo>
                    <a:pt x="7023424" y="511976"/>
                  </a:lnTo>
                  <a:lnTo>
                    <a:pt x="7076358" y="511957"/>
                  </a:lnTo>
                  <a:lnTo>
                    <a:pt x="7129495" y="511936"/>
                  </a:lnTo>
                  <a:lnTo>
                    <a:pt x="7182820" y="511913"/>
                  </a:lnTo>
                  <a:lnTo>
                    <a:pt x="7236318" y="511888"/>
                  </a:lnTo>
                  <a:lnTo>
                    <a:pt x="7289972" y="511858"/>
                  </a:lnTo>
                  <a:lnTo>
                    <a:pt x="7343768" y="511824"/>
                  </a:lnTo>
                  <a:lnTo>
                    <a:pt x="7397691" y="511785"/>
                  </a:lnTo>
                  <a:lnTo>
                    <a:pt x="7451724" y="511741"/>
                  </a:lnTo>
                  <a:lnTo>
                    <a:pt x="7505853" y="511690"/>
                  </a:lnTo>
                  <a:lnTo>
                    <a:pt x="7560061" y="511633"/>
                  </a:lnTo>
                  <a:lnTo>
                    <a:pt x="7614335" y="511568"/>
                  </a:lnTo>
                  <a:lnTo>
                    <a:pt x="7668658" y="511495"/>
                  </a:lnTo>
                  <a:lnTo>
                    <a:pt x="7723015" y="511413"/>
                  </a:lnTo>
                  <a:lnTo>
                    <a:pt x="7777390" y="511321"/>
                  </a:lnTo>
                  <a:lnTo>
                    <a:pt x="7831769" y="511220"/>
                  </a:lnTo>
                  <a:lnTo>
                    <a:pt x="7886135" y="511108"/>
                  </a:lnTo>
                  <a:lnTo>
                    <a:pt x="7940474" y="510984"/>
                  </a:lnTo>
                  <a:lnTo>
                    <a:pt x="7994770" y="510848"/>
                  </a:lnTo>
                  <a:lnTo>
                    <a:pt x="8049008" y="510700"/>
                  </a:lnTo>
                  <a:lnTo>
                    <a:pt x="8103172" y="510538"/>
                  </a:lnTo>
                  <a:lnTo>
                    <a:pt x="8157247" y="510362"/>
                  </a:lnTo>
                  <a:lnTo>
                    <a:pt x="8211218" y="510172"/>
                  </a:lnTo>
                  <a:lnTo>
                    <a:pt x="8265068" y="509966"/>
                  </a:lnTo>
                  <a:lnTo>
                    <a:pt x="8318784" y="509744"/>
                  </a:lnTo>
                  <a:lnTo>
                    <a:pt x="8372349" y="509506"/>
                  </a:lnTo>
                  <a:lnTo>
                    <a:pt x="8425748" y="509250"/>
                  </a:lnTo>
                  <a:lnTo>
                    <a:pt x="8478966" y="508977"/>
                  </a:lnTo>
                  <a:lnTo>
                    <a:pt x="8531987" y="508685"/>
                  </a:lnTo>
                  <a:lnTo>
                    <a:pt x="8581860" y="508394"/>
                  </a:lnTo>
                  <a:lnTo>
                    <a:pt x="8632674" y="508085"/>
                  </a:lnTo>
                  <a:lnTo>
                    <a:pt x="8684381" y="507758"/>
                  </a:lnTo>
                  <a:lnTo>
                    <a:pt x="8736933" y="507414"/>
                  </a:lnTo>
                  <a:lnTo>
                    <a:pt x="8790285" y="507054"/>
                  </a:lnTo>
                  <a:lnTo>
                    <a:pt x="8844387" y="506678"/>
                  </a:lnTo>
                  <a:lnTo>
                    <a:pt x="8899195" y="506287"/>
                  </a:lnTo>
                  <a:lnTo>
                    <a:pt x="8954659" y="505882"/>
                  </a:lnTo>
                  <a:lnTo>
                    <a:pt x="9010733" y="505463"/>
                  </a:lnTo>
                  <a:lnTo>
                    <a:pt x="9067371" y="505031"/>
                  </a:lnTo>
                  <a:lnTo>
                    <a:pt x="9124524" y="504588"/>
                  </a:lnTo>
                  <a:lnTo>
                    <a:pt x="9182146" y="504132"/>
                  </a:lnTo>
                  <a:lnTo>
                    <a:pt x="9240189" y="503666"/>
                  </a:lnTo>
                  <a:lnTo>
                    <a:pt x="9298607" y="503190"/>
                  </a:lnTo>
                  <a:lnTo>
                    <a:pt x="9357352" y="502705"/>
                  </a:lnTo>
                  <a:lnTo>
                    <a:pt x="9416377" y="502210"/>
                  </a:lnTo>
                  <a:lnTo>
                    <a:pt x="9475635" y="501708"/>
                  </a:lnTo>
                  <a:lnTo>
                    <a:pt x="9535078" y="501198"/>
                  </a:lnTo>
                  <a:lnTo>
                    <a:pt x="9594661" y="500682"/>
                  </a:lnTo>
                  <a:lnTo>
                    <a:pt x="9654334" y="500160"/>
                  </a:lnTo>
                  <a:lnTo>
                    <a:pt x="9714053" y="499632"/>
                  </a:lnTo>
                  <a:lnTo>
                    <a:pt x="9773768" y="499100"/>
                  </a:lnTo>
                  <a:lnTo>
                    <a:pt x="9833433" y="498564"/>
                  </a:lnTo>
                  <a:lnTo>
                    <a:pt x="9893001" y="498024"/>
                  </a:lnTo>
                  <a:lnTo>
                    <a:pt x="9952425" y="497482"/>
                  </a:lnTo>
                  <a:lnTo>
                    <a:pt x="10011658" y="496939"/>
                  </a:lnTo>
                  <a:lnTo>
                    <a:pt x="10070652" y="496394"/>
                  </a:lnTo>
                  <a:lnTo>
                    <a:pt x="10129361" y="495849"/>
                  </a:lnTo>
                  <a:lnTo>
                    <a:pt x="10187736" y="495303"/>
                  </a:lnTo>
                  <a:lnTo>
                    <a:pt x="10245732" y="494759"/>
                  </a:lnTo>
                  <a:lnTo>
                    <a:pt x="10303300" y="494217"/>
                  </a:lnTo>
                  <a:lnTo>
                    <a:pt x="10360394" y="493676"/>
                  </a:lnTo>
                  <a:lnTo>
                    <a:pt x="10416967" y="493139"/>
                  </a:lnTo>
                  <a:lnTo>
                    <a:pt x="10472971" y="492605"/>
                  </a:lnTo>
                  <a:lnTo>
                    <a:pt x="10528360" y="492076"/>
                  </a:lnTo>
                  <a:lnTo>
                    <a:pt x="10583086" y="491552"/>
                  </a:lnTo>
                  <a:lnTo>
                    <a:pt x="10637101" y="491033"/>
                  </a:lnTo>
                  <a:lnTo>
                    <a:pt x="10690360" y="490521"/>
                  </a:lnTo>
                  <a:lnTo>
                    <a:pt x="10742814" y="490016"/>
                  </a:lnTo>
                  <a:lnTo>
                    <a:pt x="10794417" y="489519"/>
                  </a:lnTo>
                  <a:lnTo>
                    <a:pt x="10845121" y="489031"/>
                  </a:lnTo>
                  <a:lnTo>
                    <a:pt x="10894880" y="488551"/>
                  </a:lnTo>
                  <a:lnTo>
                    <a:pt x="10943646" y="488082"/>
                  </a:lnTo>
                  <a:lnTo>
                    <a:pt x="10991371" y="487622"/>
                  </a:lnTo>
                  <a:lnTo>
                    <a:pt x="11038010" y="487175"/>
                  </a:lnTo>
                  <a:lnTo>
                    <a:pt x="11083514" y="486739"/>
                  </a:lnTo>
                  <a:lnTo>
                    <a:pt x="11127837" y="486316"/>
                  </a:lnTo>
                  <a:lnTo>
                    <a:pt x="11170931" y="485906"/>
                  </a:lnTo>
                  <a:lnTo>
                    <a:pt x="11212749" y="485510"/>
                  </a:lnTo>
                  <a:lnTo>
                    <a:pt x="11253245" y="485129"/>
                  </a:lnTo>
                  <a:lnTo>
                    <a:pt x="11292370" y="484763"/>
                  </a:lnTo>
                  <a:lnTo>
                    <a:pt x="11366323" y="484080"/>
                  </a:lnTo>
                  <a:lnTo>
                    <a:pt x="11434229" y="483467"/>
                  </a:lnTo>
                  <a:lnTo>
                    <a:pt x="11495712" y="482929"/>
                  </a:lnTo>
                  <a:lnTo>
                    <a:pt x="11523928" y="482690"/>
                  </a:lnTo>
                  <a:lnTo>
                    <a:pt x="11550396" y="482472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550" y="1776321"/>
              <a:ext cx="11626850" cy="1103630"/>
            </a:xfrm>
            <a:custGeom>
              <a:avLst/>
              <a:gdLst/>
              <a:ahLst/>
              <a:cxnLst/>
              <a:rect l="l" t="t" r="r" b="b"/>
              <a:pathLst>
                <a:path w="11626850" h="1103630">
                  <a:moveTo>
                    <a:pt x="422109" y="81688"/>
                  </a:moveTo>
                  <a:lnTo>
                    <a:pt x="369351" y="81965"/>
                  </a:lnTo>
                  <a:lnTo>
                    <a:pt x="327142" y="82240"/>
                  </a:lnTo>
                  <a:lnTo>
                    <a:pt x="267884" y="82783"/>
                  </a:lnTo>
                  <a:lnTo>
                    <a:pt x="217546" y="83586"/>
                  </a:lnTo>
                  <a:lnTo>
                    <a:pt x="204554" y="83853"/>
                  </a:lnTo>
                  <a:lnTo>
                    <a:pt x="190751" y="84120"/>
                  </a:lnTo>
                  <a:lnTo>
                    <a:pt x="128242" y="84927"/>
                  </a:lnTo>
                  <a:lnTo>
                    <a:pt x="52756" y="85474"/>
                  </a:lnTo>
                  <a:lnTo>
                    <a:pt x="0" y="85752"/>
                  </a:lnTo>
                  <a:lnTo>
                    <a:pt x="18638" y="85815"/>
                  </a:lnTo>
                  <a:lnTo>
                    <a:pt x="45261" y="85670"/>
                  </a:lnTo>
                  <a:lnTo>
                    <a:pt x="79093" y="85355"/>
                  </a:lnTo>
                  <a:lnTo>
                    <a:pt x="119361" y="84908"/>
                  </a:lnTo>
                  <a:lnTo>
                    <a:pt x="165290" y="84368"/>
                  </a:lnTo>
                  <a:lnTo>
                    <a:pt x="216105" y="83773"/>
                  </a:lnTo>
                  <a:lnTo>
                    <a:pt x="271031" y="83162"/>
                  </a:lnTo>
                  <a:lnTo>
                    <a:pt x="329294" y="82573"/>
                  </a:lnTo>
                  <a:lnTo>
                    <a:pt x="390119" y="82044"/>
                  </a:lnTo>
                  <a:lnTo>
                    <a:pt x="452732" y="81615"/>
                  </a:lnTo>
                  <a:lnTo>
                    <a:pt x="516357" y="81323"/>
                  </a:lnTo>
                  <a:lnTo>
                    <a:pt x="580221" y="81206"/>
                  </a:lnTo>
                  <a:lnTo>
                    <a:pt x="643549" y="81304"/>
                  </a:lnTo>
                  <a:lnTo>
                    <a:pt x="705565" y="81655"/>
                  </a:lnTo>
                  <a:lnTo>
                    <a:pt x="765496" y="82297"/>
                  </a:lnTo>
                  <a:lnTo>
                    <a:pt x="822566" y="83269"/>
                  </a:lnTo>
                  <a:lnTo>
                    <a:pt x="876002" y="84608"/>
                  </a:lnTo>
                  <a:lnTo>
                    <a:pt x="925028" y="86355"/>
                  </a:lnTo>
                  <a:lnTo>
                    <a:pt x="968870" y="88546"/>
                  </a:lnTo>
                  <a:lnTo>
                    <a:pt x="1030412" y="93829"/>
                  </a:lnTo>
                  <a:lnTo>
                    <a:pt x="1085980" y="101529"/>
                  </a:lnTo>
                  <a:lnTo>
                    <a:pt x="1136686" y="111041"/>
                  </a:lnTo>
                  <a:lnTo>
                    <a:pt x="1183640" y="121759"/>
                  </a:lnTo>
                  <a:lnTo>
                    <a:pt x="1227956" y="133078"/>
                  </a:lnTo>
                  <a:lnTo>
                    <a:pt x="1270744" y="144394"/>
                  </a:lnTo>
                  <a:lnTo>
                    <a:pt x="1313116" y="155101"/>
                  </a:lnTo>
                  <a:lnTo>
                    <a:pt x="1356185" y="164595"/>
                  </a:lnTo>
                  <a:lnTo>
                    <a:pt x="1401061" y="172270"/>
                  </a:lnTo>
                  <a:lnTo>
                    <a:pt x="1448857" y="177522"/>
                  </a:lnTo>
                  <a:lnTo>
                    <a:pt x="1500684" y="179745"/>
                  </a:lnTo>
                  <a:lnTo>
                    <a:pt x="1557655" y="178335"/>
                  </a:lnTo>
                  <a:lnTo>
                    <a:pt x="1598584" y="174366"/>
                  </a:lnTo>
                  <a:lnTo>
                    <a:pt x="1641312" y="167369"/>
                  </a:lnTo>
                  <a:lnTo>
                    <a:pt x="1685642" y="157789"/>
                  </a:lnTo>
                  <a:lnTo>
                    <a:pt x="1731374" y="146068"/>
                  </a:lnTo>
                  <a:lnTo>
                    <a:pt x="1778308" y="132651"/>
                  </a:lnTo>
                  <a:lnTo>
                    <a:pt x="1826245" y="117981"/>
                  </a:lnTo>
                  <a:lnTo>
                    <a:pt x="1874987" y="102503"/>
                  </a:lnTo>
                  <a:lnTo>
                    <a:pt x="1924334" y="86658"/>
                  </a:lnTo>
                  <a:lnTo>
                    <a:pt x="1974088" y="70893"/>
                  </a:lnTo>
                  <a:lnTo>
                    <a:pt x="2024048" y="55649"/>
                  </a:lnTo>
                  <a:lnTo>
                    <a:pt x="2074016" y="41371"/>
                  </a:lnTo>
                  <a:lnTo>
                    <a:pt x="2123792" y="28503"/>
                  </a:lnTo>
                  <a:lnTo>
                    <a:pt x="2173179" y="17488"/>
                  </a:lnTo>
                  <a:lnTo>
                    <a:pt x="2221975" y="8770"/>
                  </a:lnTo>
                  <a:lnTo>
                    <a:pt x="2269983" y="2792"/>
                  </a:lnTo>
                  <a:lnTo>
                    <a:pt x="2317004" y="0"/>
                  </a:lnTo>
                  <a:lnTo>
                    <a:pt x="2362837" y="835"/>
                  </a:lnTo>
                  <a:lnTo>
                    <a:pt x="2407285" y="5742"/>
                  </a:lnTo>
                  <a:lnTo>
                    <a:pt x="2453366" y="15311"/>
                  </a:lnTo>
                  <a:lnTo>
                    <a:pt x="2499084" y="28747"/>
                  </a:lnTo>
                  <a:lnTo>
                    <a:pt x="2544422" y="45667"/>
                  </a:lnTo>
                  <a:lnTo>
                    <a:pt x="2589366" y="65686"/>
                  </a:lnTo>
                  <a:lnTo>
                    <a:pt x="2633900" y="88423"/>
                  </a:lnTo>
                  <a:lnTo>
                    <a:pt x="2678009" y="113493"/>
                  </a:lnTo>
                  <a:lnTo>
                    <a:pt x="2721676" y="140512"/>
                  </a:lnTo>
                  <a:lnTo>
                    <a:pt x="2764887" y="169098"/>
                  </a:lnTo>
                  <a:lnTo>
                    <a:pt x="2807625" y="198868"/>
                  </a:lnTo>
                  <a:lnTo>
                    <a:pt x="2849876" y="229437"/>
                  </a:lnTo>
                  <a:lnTo>
                    <a:pt x="2891624" y="260422"/>
                  </a:lnTo>
                  <a:lnTo>
                    <a:pt x="2932853" y="291440"/>
                  </a:lnTo>
                  <a:lnTo>
                    <a:pt x="2973548" y="322108"/>
                  </a:lnTo>
                  <a:lnTo>
                    <a:pt x="3013694" y="352041"/>
                  </a:lnTo>
                  <a:lnTo>
                    <a:pt x="3053274" y="380858"/>
                  </a:lnTo>
                  <a:lnTo>
                    <a:pt x="3092273" y="408173"/>
                  </a:lnTo>
                  <a:lnTo>
                    <a:pt x="3130677" y="433605"/>
                  </a:lnTo>
                  <a:lnTo>
                    <a:pt x="3175599" y="463335"/>
                  </a:lnTo>
                  <a:lnTo>
                    <a:pt x="3218132" y="493341"/>
                  </a:lnTo>
                  <a:lnTo>
                    <a:pt x="3258717" y="523510"/>
                  </a:lnTo>
                  <a:lnTo>
                    <a:pt x="3297795" y="553728"/>
                  </a:lnTo>
                  <a:lnTo>
                    <a:pt x="3335806" y="583883"/>
                  </a:lnTo>
                  <a:lnTo>
                    <a:pt x="3373192" y="613862"/>
                  </a:lnTo>
                  <a:lnTo>
                    <a:pt x="3410394" y="643552"/>
                  </a:lnTo>
                  <a:lnTo>
                    <a:pt x="3447852" y="672839"/>
                  </a:lnTo>
                  <a:lnTo>
                    <a:pt x="3486008" y="701610"/>
                  </a:lnTo>
                  <a:lnTo>
                    <a:pt x="3525302" y="729753"/>
                  </a:lnTo>
                  <a:lnTo>
                    <a:pt x="3566176" y="757155"/>
                  </a:lnTo>
                  <a:lnTo>
                    <a:pt x="3609070" y="783703"/>
                  </a:lnTo>
                  <a:lnTo>
                    <a:pt x="3654426" y="809282"/>
                  </a:lnTo>
                  <a:lnTo>
                    <a:pt x="3702685" y="833782"/>
                  </a:lnTo>
                  <a:lnTo>
                    <a:pt x="3741185" y="852687"/>
                  </a:lnTo>
                  <a:lnTo>
                    <a:pt x="3779250" y="872111"/>
                  </a:lnTo>
                  <a:lnTo>
                    <a:pt x="3817123" y="891869"/>
                  </a:lnTo>
                  <a:lnTo>
                    <a:pt x="3855047" y="911777"/>
                  </a:lnTo>
                  <a:lnTo>
                    <a:pt x="3893262" y="931650"/>
                  </a:lnTo>
                  <a:lnTo>
                    <a:pt x="3932014" y="951304"/>
                  </a:lnTo>
                  <a:lnTo>
                    <a:pt x="3971542" y="970554"/>
                  </a:lnTo>
                  <a:lnTo>
                    <a:pt x="4012091" y="989216"/>
                  </a:lnTo>
                  <a:lnTo>
                    <a:pt x="4053903" y="1007105"/>
                  </a:lnTo>
                  <a:lnTo>
                    <a:pt x="4097220" y="1024037"/>
                  </a:lnTo>
                  <a:lnTo>
                    <a:pt x="4142284" y="1039827"/>
                  </a:lnTo>
                  <a:lnTo>
                    <a:pt x="4189339" y="1054291"/>
                  </a:lnTo>
                  <a:lnTo>
                    <a:pt x="4238627" y="1067245"/>
                  </a:lnTo>
                  <a:lnTo>
                    <a:pt x="4290389" y="1078503"/>
                  </a:lnTo>
                  <a:lnTo>
                    <a:pt x="4344869" y="1087882"/>
                  </a:lnTo>
                  <a:lnTo>
                    <a:pt x="4402310" y="1095196"/>
                  </a:lnTo>
                  <a:lnTo>
                    <a:pt x="4462953" y="1100262"/>
                  </a:lnTo>
                  <a:lnTo>
                    <a:pt x="4527042" y="1102895"/>
                  </a:lnTo>
                  <a:lnTo>
                    <a:pt x="4565966" y="1103317"/>
                  </a:lnTo>
                  <a:lnTo>
                    <a:pt x="4606180" y="1103048"/>
                  </a:lnTo>
                  <a:lnTo>
                    <a:pt x="4647627" y="1102108"/>
                  </a:lnTo>
                  <a:lnTo>
                    <a:pt x="4690250" y="1100516"/>
                  </a:lnTo>
                  <a:lnTo>
                    <a:pt x="4733990" y="1098290"/>
                  </a:lnTo>
                  <a:lnTo>
                    <a:pt x="4778790" y="1095452"/>
                  </a:lnTo>
                  <a:lnTo>
                    <a:pt x="4824592" y="1092020"/>
                  </a:lnTo>
                  <a:lnTo>
                    <a:pt x="4871339" y="1088013"/>
                  </a:lnTo>
                  <a:lnTo>
                    <a:pt x="4918974" y="1083452"/>
                  </a:lnTo>
                  <a:lnTo>
                    <a:pt x="4967437" y="1078354"/>
                  </a:lnTo>
                  <a:lnTo>
                    <a:pt x="5016673" y="1072741"/>
                  </a:lnTo>
                  <a:lnTo>
                    <a:pt x="5066623" y="1066632"/>
                  </a:lnTo>
                  <a:lnTo>
                    <a:pt x="5117230" y="1060045"/>
                  </a:lnTo>
                  <a:lnTo>
                    <a:pt x="5168436" y="1053000"/>
                  </a:lnTo>
                  <a:lnTo>
                    <a:pt x="5220184" y="1045517"/>
                  </a:lnTo>
                  <a:lnTo>
                    <a:pt x="5272415" y="1037615"/>
                  </a:lnTo>
                  <a:lnTo>
                    <a:pt x="5325073" y="1029314"/>
                  </a:lnTo>
                  <a:lnTo>
                    <a:pt x="5378099" y="1020633"/>
                  </a:lnTo>
                  <a:lnTo>
                    <a:pt x="5431437" y="1011591"/>
                  </a:lnTo>
                  <a:lnTo>
                    <a:pt x="5485028" y="1002208"/>
                  </a:lnTo>
                  <a:lnTo>
                    <a:pt x="5538816" y="992503"/>
                  </a:lnTo>
                  <a:lnTo>
                    <a:pt x="5592741" y="982496"/>
                  </a:lnTo>
                  <a:lnTo>
                    <a:pt x="5646747" y="972207"/>
                  </a:lnTo>
                  <a:lnTo>
                    <a:pt x="5700776" y="961654"/>
                  </a:lnTo>
                  <a:lnTo>
                    <a:pt x="5754771" y="950857"/>
                  </a:lnTo>
                  <a:lnTo>
                    <a:pt x="5808674" y="939835"/>
                  </a:lnTo>
                  <a:lnTo>
                    <a:pt x="5862427" y="928609"/>
                  </a:lnTo>
                  <a:lnTo>
                    <a:pt x="5915973" y="917197"/>
                  </a:lnTo>
                  <a:lnTo>
                    <a:pt x="5969254" y="905619"/>
                  </a:lnTo>
                  <a:lnTo>
                    <a:pt x="6022212" y="893894"/>
                  </a:lnTo>
                  <a:lnTo>
                    <a:pt x="6074791" y="882042"/>
                  </a:lnTo>
                  <a:lnTo>
                    <a:pt x="6121210" y="871175"/>
                  </a:lnTo>
                  <a:lnTo>
                    <a:pt x="6167703" y="859696"/>
                  </a:lnTo>
                  <a:lnTo>
                    <a:pt x="6214274" y="847639"/>
                  </a:lnTo>
                  <a:lnTo>
                    <a:pt x="6260929" y="835039"/>
                  </a:lnTo>
                  <a:lnTo>
                    <a:pt x="6307671" y="821930"/>
                  </a:lnTo>
                  <a:lnTo>
                    <a:pt x="6354506" y="808347"/>
                  </a:lnTo>
                  <a:lnTo>
                    <a:pt x="6401439" y="794325"/>
                  </a:lnTo>
                  <a:lnTo>
                    <a:pt x="6448473" y="779899"/>
                  </a:lnTo>
                  <a:lnTo>
                    <a:pt x="6495613" y="765103"/>
                  </a:lnTo>
                  <a:lnTo>
                    <a:pt x="6542865" y="749973"/>
                  </a:lnTo>
                  <a:lnTo>
                    <a:pt x="6590233" y="734542"/>
                  </a:lnTo>
                  <a:lnTo>
                    <a:pt x="6637721" y="718846"/>
                  </a:lnTo>
                  <a:lnTo>
                    <a:pt x="6685335" y="702919"/>
                  </a:lnTo>
                  <a:lnTo>
                    <a:pt x="6733079" y="686797"/>
                  </a:lnTo>
                  <a:lnTo>
                    <a:pt x="6780958" y="670513"/>
                  </a:lnTo>
                  <a:lnTo>
                    <a:pt x="6828976" y="654103"/>
                  </a:lnTo>
                  <a:lnTo>
                    <a:pt x="6877138" y="637602"/>
                  </a:lnTo>
                  <a:lnTo>
                    <a:pt x="6925449" y="621043"/>
                  </a:lnTo>
                  <a:lnTo>
                    <a:pt x="6973914" y="604463"/>
                  </a:lnTo>
                  <a:lnTo>
                    <a:pt x="7022536" y="587895"/>
                  </a:lnTo>
                  <a:lnTo>
                    <a:pt x="7071322" y="571374"/>
                  </a:lnTo>
                  <a:lnTo>
                    <a:pt x="7120275" y="554936"/>
                  </a:lnTo>
                  <a:lnTo>
                    <a:pt x="7169400" y="538614"/>
                  </a:lnTo>
                  <a:lnTo>
                    <a:pt x="7218703" y="522444"/>
                  </a:lnTo>
                  <a:lnTo>
                    <a:pt x="7268187" y="506460"/>
                  </a:lnTo>
                  <a:lnTo>
                    <a:pt x="7317857" y="490698"/>
                  </a:lnTo>
                  <a:lnTo>
                    <a:pt x="7367719" y="475191"/>
                  </a:lnTo>
                  <a:lnTo>
                    <a:pt x="7417776" y="459975"/>
                  </a:lnTo>
                  <a:lnTo>
                    <a:pt x="7468033" y="445084"/>
                  </a:lnTo>
                  <a:lnTo>
                    <a:pt x="7518496" y="430553"/>
                  </a:lnTo>
                  <a:lnTo>
                    <a:pt x="7569169" y="416417"/>
                  </a:lnTo>
                  <a:lnTo>
                    <a:pt x="7620056" y="402711"/>
                  </a:lnTo>
                  <a:lnTo>
                    <a:pt x="7671162" y="389469"/>
                  </a:lnTo>
                  <a:lnTo>
                    <a:pt x="7722492" y="376726"/>
                  </a:lnTo>
                  <a:lnTo>
                    <a:pt x="7774051" y="364517"/>
                  </a:lnTo>
                  <a:lnTo>
                    <a:pt x="7821779" y="353579"/>
                  </a:lnTo>
                  <a:lnTo>
                    <a:pt x="7869789" y="342727"/>
                  </a:lnTo>
                  <a:lnTo>
                    <a:pt x="7918069" y="331964"/>
                  </a:lnTo>
                  <a:lnTo>
                    <a:pt x="7966607" y="321296"/>
                  </a:lnTo>
                  <a:lnTo>
                    <a:pt x="8015392" y="310726"/>
                  </a:lnTo>
                  <a:lnTo>
                    <a:pt x="8064415" y="300261"/>
                  </a:lnTo>
                  <a:lnTo>
                    <a:pt x="8113662" y="289903"/>
                  </a:lnTo>
                  <a:lnTo>
                    <a:pt x="8163125" y="279657"/>
                  </a:lnTo>
                  <a:lnTo>
                    <a:pt x="8212790" y="269529"/>
                  </a:lnTo>
                  <a:lnTo>
                    <a:pt x="8262648" y="259522"/>
                  </a:lnTo>
                  <a:lnTo>
                    <a:pt x="8312687" y="249642"/>
                  </a:lnTo>
                  <a:lnTo>
                    <a:pt x="8362897" y="239892"/>
                  </a:lnTo>
                  <a:lnTo>
                    <a:pt x="8413265" y="230277"/>
                  </a:lnTo>
                  <a:lnTo>
                    <a:pt x="8463782" y="220802"/>
                  </a:lnTo>
                  <a:lnTo>
                    <a:pt x="8514436" y="211472"/>
                  </a:lnTo>
                  <a:lnTo>
                    <a:pt x="8565215" y="202290"/>
                  </a:lnTo>
                  <a:lnTo>
                    <a:pt x="8616110" y="193262"/>
                  </a:lnTo>
                  <a:lnTo>
                    <a:pt x="8667109" y="184391"/>
                  </a:lnTo>
                  <a:lnTo>
                    <a:pt x="8718200" y="175684"/>
                  </a:lnTo>
                  <a:lnTo>
                    <a:pt x="8769374" y="167143"/>
                  </a:lnTo>
                  <a:lnTo>
                    <a:pt x="8820618" y="158773"/>
                  </a:lnTo>
                  <a:lnTo>
                    <a:pt x="8871921" y="150580"/>
                  </a:lnTo>
                  <a:lnTo>
                    <a:pt x="8923274" y="142568"/>
                  </a:lnTo>
                  <a:lnTo>
                    <a:pt x="8974663" y="134740"/>
                  </a:lnTo>
                  <a:lnTo>
                    <a:pt x="9026080" y="127103"/>
                  </a:lnTo>
                  <a:lnTo>
                    <a:pt x="9077512" y="119659"/>
                  </a:lnTo>
                  <a:lnTo>
                    <a:pt x="9128948" y="112414"/>
                  </a:lnTo>
                  <a:lnTo>
                    <a:pt x="9180378" y="105373"/>
                  </a:lnTo>
                  <a:lnTo>
                    <a:pt x="9231790" y="98540"/>
                  </a:lnTo>
                  <a:lnTo>
                    <a:pt x="9283173" y="91919"/>
                  </a:lnTo>
                  <a:lnTo>
                    <a:pt x="9334516" y="85515"/>
                  </a:lnTo>
                  <a:lnTo>
                    <a:pt x="9385809" y="79332"/>
                  </a:lnTo>
                  <a:lnTo>
                    <a:pt x="9437040" y="73376"/>
                  </a:lnTo>
                  <a:lnTo>
                    <a:pt x="9488197" y="67650"/>
                  </a:lnTo>
                  <a:lnTo>
                    <a:pt x="9539271" y="62160"/>
                  </a:lnTo>
                  <a:lnTo>
                    <a:pt x="9590250" y="56909"/>
                  </a:lnTo>
                  <a:lnTo>
                    <a:pt x="9641122" y="51902"/>
                  </a:lnTo>
                  <a:lnTo>
                    <a:pt x="9691878" y="47144"/>
                  </a:lnTo>
                  <a:lnTo>
                    <a:pt x="9742579" y="42667"/>
                  </a:lnTo>
                  <a:lnTo>
                    <a:pt x="9793298" y="38476"/>
                  </a:lnTo>
                  <a:lnTo>
                    <a:pt x="9844033" y="34563"/>
                  </a:lnTo>
                  <a:lnTo>
                    <a:pt x="9894784" y="30920"/>
                  </a:lnTo>
                  <a:lnTo>
                    <a:pt x="9945551" y="27540"/>
                  </a:lnTo>
                  <a:lnTo>
                    <a:pt x="9996333" y="24414"/>
                  </a:lnTo>
                  <a:lnTo>
                    <a:pt x="10047129" y="21536"/>
                  </a:lnTo>
                  <a:lnTo>
                    <a:pt x="10097940" y="18897"/>
                  </a:lnTo>
                  <a:lnTo>
                    <a:pt x="10148765" y="16489"/>
                  </a:lnTo>
                  <a:lnTo>
                    <a:pt x="10199602" y="14306"/>
                  </a:lnTo>
                  <a:lnTo>
                    <a:pt x="10250453" y="12338"/>
                  </a:lnTo>
                  <a:lnTo>
                    <a:pt x="10301316" y="10579"/>
                  </a:lnTo>
                  <a:lnTo>
                    <a:pt x="10352191" y="9021"/>
                  </a:lnTo>
                  <a:lnTo>
                    <a:pt x="10403077" y="7656"/>
                  </a:lnTo>
                  <a:lnTo>
                    <a:pt x="10453975" y="6476"/>
                  </a:lnTo>
                  <a:lnTo>
                    <a:pt x="10504883" y="5474"/>
                  </a:lnTo>
                  <a:lnTo>
                    <a:pt x="10555800" y="4642"/>
                  </a:lnTo>
                  <a:lnTo>
                    <a:pt x="10606728" y="3971"/>
                  </a:lnTo>
                  <a:lnTo>
                    <a:pt x="10657665" y="3456"/>
                  </a:lnTo>
                  <a:lnTo>
                    <a:pt x="10708610" y="3087"/>
                  </a:lnTo>
                  <a:lnTo>
                    <a:pt x="10759564" y="2856"/>
                  </a:lnTo>
                  <a:lnTo>
                    <a:pt x="10810526" y="2758"/>
                  </a:lnTo>
                  <a:lnTo>
                    <a:pt x="10861494" y="2782"/>
                  </a:lnTo>
                  <a:lnTo>
                    <a:pt x="10912470" y="2923"/>
                  </a:lnTo>
                  <a:lnTo>
                    <a:pt x="10963452" y="3171"/>
                  </a:lnTo>
                  <a:lnTo>
                    <a:pt x="11014440" y="3520"/>
                  </a:lnTo>
                  <a:lnTo>
                    <a:pt x="11065434" y="3962"/>
                  </a:lnTo>
                  <a:lnTo>
                    <a:pt x="11116433" y="4489"/>
                  </a:lnTo>
                  <a:lnTo>
                    <a:pt x="11167436" y="5092"/>
                  </a:lnTo>
                  <a:lnTo>
                    <a:pt x="11218443" y="5766"/>
                  </a:lnTo>
                  <a:lnTo>
                    <a:pt x="11269454" y="6501"/>
                  </a:lnTo>
                  <a:lnTo>
                    <a:pt x="11320468" y="7290"/>
                  </a:lnTo>
                  <a:lnTo>
                    <a:pt x="11371485" y="8125"/>
                  </a:lnTo>
                  <a:lnTo>
                    <a:pt x="11422505" y="8999"/>
                  </a:lnTo>
                  <a:lnTo>
                    <a:pt x="11473526" y="9904"/>
                  </a:lnTo>
                  <a:lnTo>
                    <a:pt x="11524548" y="10832"/>
                  </a:lnTo>
                  <a:lnTo>
                    <a:pt x="11575572" y="11775"/>
                  </a:lnTo>
                  <a:lnTo>
                    <a:pt x="11626596" y="12727"/>
                  </a:lnTo>
                </a:path>
              </a:pathLst>
            </a:custGeom>
            <a:ln w="38100">
              <a:solidFill>
                <a:srgbClr val="0000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3103" y="1772411"/>
              <a:ext cx="6127750" cy="4041775"/>
            </a:xfrm>
            <a:custGeom>
              <a:avLst/>
              <a:gdLst/>
              <a:ahLst/>
              <a:cxnLst/>
              <a:rect l="l" t="t" r="r" b="b"/>
              <a:pathLst>
                <a:path w="6127750" h="4041775">
                  <a:moveTo>
                    <a:pt x="1402080" y="0"/>
                  </a:moveTo>
                  <a:lnTo>
                    <a:pt x="1402080" y="509397"/>
                  </a:lnTo>
                </a:path>
                <a:path w="6127750" h="4041775">
                  <a:moveTo>
                    <a:pt x="0" y="396239"/>
                  </a:moveTo>
                  <a:lnTo>
                    <a:pt x="0" y="3500754"/>
                  </a:lnTo>
                </a:path>
                <a:path w="6127750" h="4041775">
                  <a:moveTo>
                    <a:pt x="3720846" y="830579"/>
                  </a:moveTo>
                  <a:lnTo>
                    <a:pt x="3712464" y="1328927"/>
                  </a:lnTo>
                </a:path>
                <a:path w="6127750" h="4041775">
                  <a:moveTo>
                    <a:pt x="6127242" y="1328927"/>
                  </a:moveTo>
                  <a:lnTo>
                    <a:pt x="6118860" y="1827276"/>
                  </a:lnTo>
                </a:path>
                <a:path w="6127750" h="4041775">
                  <a:moveTo>
                    <a:pt x="2074164" y="2449068"/>
                  </a:moveTo>
                  <a:lnTo>
                    <a:pt x="2074164" y="3097022"/>
                  </a:lnTo>
                </a:path>
                <a:path w="6127750" h="4041775">
                  <a:moveTo>
                    <a:pt x="0" y="3442716"/>
                  </a:moveTo>
                  <a:lnTo>
                    <a:pt x="0" y="4041775"/>
                  </a:lnTo>
                </a:path>
              </a:pathLst>
            </a:custGeom>
            <a:ln w="9525">
              <a:solidFill>
                <a:srgbClr val="0000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748" y="2166111"/>
              <a:ext cx="6712584" cy="3922395"/>
            </a:xfrm>
            <a:custGeom>
              <a:avLst/>
              <a:gdLst/>
              <a:ahLst/>
              <a:cxnLst/>
              <a:rect l="l" t="t" r="r" b="b"/>
              <a:pathLst>
                <a:path w="6712584" h="3922395">
                  <a:moveTo>
                    <a:pt x="540727" y="3254756"/>
                  </a:moveTo>
                  <a:lnTo>
                    <a:pt x="528027" y="3248406"/>
                  </a:lnTo>
                  <a:lnTo>
                    <a:pt x="464527" y="3216656"/>
                  </a:lnTo>
                  <a:lnTo>
                    <a:pt x="464527" y="3248406"/>
                  </a:lnTo>
                  <a:lnTo>
                    <a:pt x="83820" y="3248406"/>
                  </a:lnTo>
                  <a:lnTo>
                    <a:pt x="83820" y="3216656"/>
                  </a:lnTo>
                  <a:lnTo>
                    <a:pt x="7620" y="3254756"/>
                  </a:lnTo>
                  <a:lnTo>
                    <a:pt x="83820" y="3292856"/>
                  </a:lnTo>
                  <a:lnTo>
                    <a:pt x="83820" y="3261106"/>
                  </a:lnTo>
                  <a:lnTo>
                    <a:pt x="464527" y="3261106"/>
                  </a:lnTo>
                  <a:lnTo>
                    <a:pt x="464527" y="3292856"/>
                  </a:lnTo>
                  <a:lnTo>
                    <a:pt x="528027" y="3261106"/>
                  </a:lnTo>
                  <a:lnTo>
                    <a:pt x="540727" y="3254756"/>
                  </a:lnTo>
                  <a:close/>
                </a:path>
                <a:path w="6712584" h="3922395">
                  <a:moveTo>
                    <a:pt x="909447" y="3884168"/>
                  </a:moveTo>
                  <a:lnTo>
                    <a:pt x="896747" y="3877830"/>
                  </a:lnTo>
                  <a:lnTo>
                    <a:pt x="833247" y="3846068"/>
                  </a:lnTo>
                  <a:lnTo>
                    <a:pt x="833247" y="3877830"/>
                  </a:lnTo>
                  <a:lnTo>
                    <a:pt x="76200" y="3877830"/>
                  </a:lnTo>
                  <a:lnTo>
                    <a:pt x="76200" y="3846068"/>
                  </a:lnTo>
                  <a:lnTo>
                    <a:pt x="0" y="3884168"/>
                  </a:lnTo>
                  <a:lnTo>
                    <a:pt x="76200" y="3922268"/>
                  </a:lnTo>
                  <a:lnTo>
                    <a:pt x="76200" y="3890518"/>
                  </a:lnTo>
                  <a:lnTo>
                    <a:pt x="833247" y="3890518"/>
                  </a:lnTo>
                  <a:lnTo>
                    <a:pt x="833247" y="3922268"/>
                  </a:lnTo>
                  <a:lnTo>
                    <a:pt x="896747" y="3890518"/>
                  </a:lnTo>
                  <a:lnTo>
                    <a:pt x="909447" y="3884168"/>
                  </a:lnTo>
                  <a:close/>
                </a:path>
                <a:path w="6712584" h="3922395">
                  <a:moveTo>
                    <a:pt x="1955927" y="37592"/>
                  </a:moveTo>
                  <a:lnTo>
                    <a:pt x="1943785" y="31623"/>
                  </a:lnTo>
                  <a:lnTo>
                    <a:pt x="1879473" y="0"/>
                  </a:lnTo>
                  <a:lnTo>
                    <a:pt x="1879676" y="31699"/>
                  </a:lnTo>
                  <a:lnTo>
                    <a:pt x="649173" y="39052"/>
                  </a:lnTo>
                  <a:lnTo>
                    <a:pt x="648970" y="7366"/>
                  </a:lnTo>
                  <a:lnTo>
                    <a:pt x="573024" y="45847"/>
                  </a:lnTo>
                  <a:lnTo>
                    <a:pt x="649478" y="83566"/>
                  </a:lnTo>
                  <a:lnTo>
                    <a:pt x="649262" y="51816"/>
                  </a:lnTo>
                  <a:lnTo>
                    <a:pt x="1879765" y="44399"/>
                  </a:lnTo>
                  <a:lnTo>
                    <a:pt x="1879981" y="76200"/>
                  </a:lnTo>
                  <a:lnTo>
                    <a:pt x="1955927" y="37592"/>
                  </a:lnTo>
                  <a:close/>
                </a:path>
                <a:path w="6712584" h="3922395">
                  <a:moveTo>
                    <a:pt x="2638679" y="2055368"/>
                  </a:moveTo>
                  <a:lnTo>
                    <a:pt x="2626182" y="2049145"/>
                  </a:lnTo>
                  <a:lnTo>
                    <a:pt x="2562479" y="2017395"/>
                  </a:lnTo>
                  <a:lnTo>
                    <a:pt x="2562529" y="2049183"/>
                  </a:lnTo>
                  <a:lnTo>
                    <a:pt x="80746" y="2054326"/>
                  </a:lnTo>
                  <a:lnTo>
                    <a:pt x="80695" y="2022602"/>
                  </a:lnTo>
                  <a:lnTo>
                    <a:pt x="4572" y="2060829"/>
                  </a:lnTo>
                  <a:lnTo>
                    <a:pt x="80848" y="2098802"/>
                  </a:lnTo>
                  <a:lnTo>
                    <a:pt x="80784" y="2067052"/>
                  </a:lnTo>
                  <a:lnTo>
                    <a:pt x="2562542" y="2061883"/>
                  </a:lnTo>
                  <a:lnTo>
                    <a:pt x="2562606" y="2093595"/>
                  </a:lnTo>
                  <a:lnTo>
                    <a:pt x="2638679" y="2055368"/>
                  </a:lnTo>
                  <a:close/>
                </a:path>
                <a:path w="6712584" h="3922395">
                  <a:moveTo>
                    <a:pt x="4269359" y="759333"/>
                  </a:moveTo>
                  <a:lnTo>
                    <a:pt x="4193286" y="721233"/>
                  </a:lnTo>
                  <a:lnTo>
                    <a:pt x="4193222" y="752970"/>
                  </a:lnTo>
                  <a:lnTo>
                    <a:pt x="80772" y="747674"/>
                  </a:lnTo>
                  <a:lnTo>
                    <a:pt x="80822" y="715899"/>
                  </a:lnTo>
                  <a:lnTo>
                    <a:pt x="4572" y="753872"/>
                  </a:lnTo>
                  <a:lnTo>
                    <a:pt x="80721" y="792099"/>
                  </a:lnTo>
                  <a:lnTo>
                    <a:pt x="80759" y="760374"/>
                  </a:lnTo>
                  <a:lnTo>
                    <a:pt x="4193209" y="765670"/>
                  </a:lnTo>
                  <a:lnTo>
                    <a:pt x="4193159" y="797433"/>
                  </a:lnTo>
                  <a:lnTo>
                    <a:pt x="4256659" y="765683"/>
                  </a:lnTo>
                  <a:lnTo>
                    <a:pt x="4269359" y="759333"/>
                  </a:lnTo>
                  <a:close/>
                </a:path>
                <a:path w="6712584" h="3922395">
                  <a:moveTo>
                    <a:pt x="6712331" y="1077595"/>
                  </a:moveTo>
                  <a:lnTo>
                    <a:pt x="6636258" y="1039241"/>
                  </a:lnTo>
                  <a:lnTo>
                    <a:pt x="6636144" y="1070952"/>
                  </a:lnTo>
                  <a:lnTo>
                    <a:pt x="77736" y="1048054"/>
                  </a:lnTo>
                  <a:lnTo>
                    <a:pt x="77851" y="1016254"/>
                  </a:lnTo>
                  <a:lnTo>
                    <a:pt x="1524" y="1054100"/>
                  </a:lnTo>
                  <a:lnTo>
                    <a:pt x="77584" y="1092454"/>
                  </a:lnTo>
                  <a:lnTo>
                    <a:pt x="77685" y="1060754"/>
                  </a:lnTo>
                  <a:lnTo>
                    <a:pt x="6636105" y="1083652"/>
                  </a:lnTo>
                  <a:lnTo>
                    <a:pt x="6636004" y="1115441"/>
                  </a:lnTo>
                  <a:lnTo>
                    <a:pt x="6700025" y="1083691"/>
                  </a:lnTo>
                  <a:lnTo>
                    <a:pt x="6712331" y="1077595"/>
                  </a:lnTo>
                  <a:close/>
                </a:path>
              </a:pathLst>
            </a:custGeom>
            <a:solidFill>
              <a:srgbClr val="00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978" y="3313112"/>
              <a:ext cx="11498580" cy="1270635"/>
            </a:xfrm>
            <a:custGeom>
              <a:avLst/>
              <a:gdLst/>
              <a:ahLst/>
              <a:cxnLst/>
              <a:rect l="l" t="t" r="r" b="b"/>
              <a:pathLst>
                <a:path w="11498580" h="1270635">
                  <a:moveTo>
                    <a:pt x="0" y="317563"/>
                  </a:moveTo>
                  <a:lnTo>
                    <a:pt x="91540" y="319389"/>
                  </a:lnTo>
                  <a:lnTo>
                    <a:pt x="173169" y="320605"/>
                  </a:lnTo>
                  <a:lnTo>
                    <a:pt x="245852" y="321368"/>
                  </a:lnTo>
                  <a:lnTo>
                    <a:pt x="310554" y="321836"/>
                  </a:lnTo>
                  <a:lnTo>
                    <a:pt x="368240" y="322168"/>
                  </a:lnTo>
                  <a:lnTo>
                    <a:pt x="419873" y="322521"/>
                  </a:lnTo>
                  <a:lnTo>
                    <a:pt x="466420" y="323054"/>
                  </a:lnTo>
                  <a:lnTo>
                    <a:pt x="508845" y="323924"/>
                  </a:lnTo>
                  <a:lnTo>
                    <a:pt x="548112" y="325290"/>
                  </a:lnTo>
                  <a:lnTo>
                    <a:pt x="621033" y="330140"/>
                  </a:lnTo>
                  <a:lnTo>
                    <a:pt x="692901" y="338869"/>
                  </a:lnTo>
                  <a:lnTo>
                    <a:pt x="730853" y="345084"/>
                  </a:lnTo>
                  <a:lnTo>
                    <a:pt x="771436" y="352742"/>
                  </a:lnTo>
                  <a:lnTo>
                    <a:pt x="827610" y="367075"/>
                  </a:lnTo>
                  <a:lnTo>
                    <a:pt x="881098" y="386245"/>
                  </a:lnTo>
                  <a:lnTo>
                    <a:pt x="932064" y="409004"/>
                  </a:lnTo>
                  <a:lnTo>
                    <a:pt x="980673" y="434106"/>
                  </a:lnTo>
                  <a:lnTo>
                    <a:pt x="1027088" y="460304"/>
                  </a:lnTo>
                  <a:lnTo>
                    <a:pt x="1071474" y="486350"/>
                  </a:lnTo>
                  <a:lnTo>
                    <a:pt x="1113996" y="510999"/>
                  </a:lnTo>
                  <a:lnTo>
                    <a:pt x="1154818" y="533002"/>
                  </a:lnTo>
                  <a:lnTo>
                    <a:pt x="1194105" y="551114"/>
                  </a:lnTo>
                  <a:lnTo>
                    <a:pt x="1232021" y="564087"/>
                  </a:lnTo>
                  <a:lnTo>
                    <a:pt x="1268730" y="570674"/>
                  </a:lnTo>
                  <a:lnTo>
                    <a:pt x="1322264" y="570077"/>
                  </a:lnTo>
                  <a:lnTo>
                    <a:pt x="1369363" y="559819"/>
                  </a:lnTo>
                  <a:lnTo>
                    <a:pt x="1411708" y="541403"/>
                  </a:lnTo>
                  <a:lnTo>
                    <a:pt x="1450980" y="516333"/>
                  </a:lnTo>
                  <a:lnTo>
                    <a:pt x="1488862" y="486113"/>
                  </a:lnTo>
                  <a:lnTo>
                    <a:pt x="1527034" y="452249"/>
                  </a:lnTo>
                  <a:lnTo>
                    <a:pt x="1567180" y="416242"/>
                  </a:lnTo>
                  <a:lnTo>
                    <a:pt x="1599676" y="383309"/>
                  </a:lnTo>
                  <a:lnTo>
                    <a:pt x="1632270" y="343196"/>
                  </a:lnTo>
                  <a:lnTo>
                    <a:pt x="1664899" y="298203"/>
                  </a:lnTo>
                  <a:lnTo>
                    <a:pt x="1697499" y="250632"/>
                  </a:lnTo>
                  <a:lnTo>
                    <a:pt x="1730009" y="202785"/>
                  </a:lnTo>
                  <a:lnTo>
                    <a:pt x="1762364" y="156964"/>
                  </a:lnTo>
                  <a:lnTo>
                    <a:pt x="1794504" y="115471"/>
                  </a:lnTo>
                  <a:lnTo>
                    <a:pt x="1826364" y="80607"/>
                  </a:lnTo>
                  <a:lnTo>
                    <a:pt x="1857883" y="54673"/>
                  </a:lnTo>
                  <a:lnTo>
                    <a:pt x="1904011" y="27502"/>
                  </a:lnTo>
                  <a:lnTo>
                    <a:pt x="1948989" y="8882"/>
                  </a:lnTo>
                  <a:lnTo>
                    <a:pt x="1993487" y="0"/>
                  </a:lnTo>
                  <a:lnTo>
                    <a:pt x="2038175" y="2039"/>
                  </a:lnTo>
                  <a:lnTo>
                    <a:pt x="2083725" y="16185"/>
                  </a:lnTo>
                  <a:lnTo>
                    <a:pt x="2130805" y="43624"/>
                  </a:lnTo>
                  <a:lnTo>
                    <a:pt x="2160201" y="68035"/>
                  </a:lnTo>
                  <a:lnTo>
                    <a:pt x="2190527" y="99205"/>
                  </a:lnTo>
                  <a:lnTo>
                    <a:pt x="2221517" y="136108"/>
                  </a:lnTo>
                  <a:lnTo>
                    <a:pt x="2252906" y="177714"/>
                  </a:lnTo>
                  <a:lnTo>
                    <a:pt x="2284428" y="222996"/>
                  </a:lnTo>
                  <a:lnTo>
                    <a:pt x="2315816" y="270926"/>
                  </a:lnTo>
                  <a:lnTo>
                    <a:pt x="2346805" y="320475"/>
                  </a:lnTo>
                  <a:lnTo>
                    <a:pt x="2377129" y="370618"/>
                  </a:lnTo>
                  <a:lnTo>
                    <a:pt x="2406521" y="420324"/>
                  </a:lnTo>
                  <a:lnTo>
                    <a:pt x="2434716" y="468566"/>
                  </a:lnTo>
                  <a:lnTo>
                    <a:pt x="2459570" y="513159"/>
                  </a:lnTo>
                  <a:lnTo>
                    <a:pt x="2483595" y="560641"/>
                  </a:lnTo>
                  <a:lnTo>
                    <a:pt x="2506944" y="610203"/>
                  </a:lnTo>
                  <a:lnTo>
                    <a:pt x="2529771" y="661036"/>
                  </a:lnTo>
                  <a:lnTo>
                    <a:pt x="2552229" y="712332"/>
                  </a:lnTo>
                  <a:lnTo>
                    <a:pt x="2574472" y="763283"/>
                  </a:lnTo>
                  <a:lnTo>
                    <a:pt x="2596653" y="813081"/>
                  </a:lnTo>
                  <a:lnTo>
                    <a:pt x="2618925" y="860916"/>
                  </a:lnTo>
                  <a:lnTo>
                    <a:pt x="2641443" y="905981"/>
                  </a:lnTo>
                  <a:lnTo>
                    <a:pt x="2664359" y="947468"/>
                  </a:lnTo>
                  <a:lnTo>
                    <a:pt x="2687828" y="984567"/>
                  </a:lnTo>
                  <a:lnTo>
                    <a:pt x="2725589" y="1036287"/>
                  </a:lnTo>
                  <a:lnTo>
                    <a:pt x="2763905" y="1082611"/>
                  </a:lnTo>
                  <a:lnTo>
                    <a:pt x="2802657" y="1123570"/>
                  </a:lnTo>
                  <a:lnTo>
                    <a:pt x="2841732" y="1159195"/>
                  </a:lnTo>
                  <a:lnTo>
                    <a:pt x="2881014" y="1189516"/>
                  </a:lnTo>
                  <a:lnTo>
                    <a:pt x="2920386" y="1214567"/>
                  </a:lnTo>
                  <a:lnTo>
                    <a:pt x="2959735" y="1234376"/>
                  </a:lnTo>
                  <a:lnTo>
                    <a:pt x="3003548" y="1252210"/>
                  </a:lnTo>
                  <a:lnTo>
                    <a:pt x="3044260" y="1264734"/>
                  </a:lnTo>
                  <a:lnTo>
                    <a:pt x="3085036" y="1270301"/>
                  </a:lnTo>
                  <a:lnTo>
                    <a:pt x="3129040" y="1267264"/>
                  </a:lnTo>
                  <a:lnTo>
                    <a:pt x="3179436" y="1253976"/>
                  </a:lnTo>
                  <a:lnTo>
                    <a:pt x="3239389" y="1228788"/>
                  </a:lnTo>
                  <a:lnTo>
                    <a:pt x="3302656" y="1191759"/>
                  </a:lnTo>
                  <a:lnTo>
                    <a:pt x="3336245" y="1168133"/>
                  </a:lnTo>
                  <a:lnTo>
                    <a:pt x="3371140" y="1141700"/>
                  </a:lnTo>
                  <a:lnTo>
                    <a:pt x="3407346" y="1112913"/>
                  </a:lnTo>
                  <a:lnTo>
                    <a:pt x="3444863" y="1082224"/>
                  </a:lnTo>
                  <a:lnTo>
                    <a:pt x="3483696" y="1050085"/>
                  </a:lnTo>
                  <a:lnTo>
                    <a:pt x="3523847" y="1016948"/>
                  </a:lnTo>
                  <a:lnTo>
                    <a:pt x="3565318" y="983264"/>
                  </a:lnTo>
                  <a:lnTo>
                    <a:pt x="3608113" y="949486"/>
                  </a:lnTo>
                  <a:lnTo>
                    <a:pt x="3652235" y="916066"/>
                  </a:lnTo>
                  <a:lnTo>
                    <a:pt x="3697685" y="883455"/>
                  </a:lnTo>
                  <a:lnTo>
                    <a:pt x="3744468" y="852106"/>
                  </a:lnTo>
                  <a:lnTo>
                    <a:pt x="3781588" y="828206"/>
                  </a:lnTo>
                  <a:lnTo>
                    <a:pt x="3820621" y="803328"/>
                  </a:lnTo>
                  <a:lnTo>
                    <a:pt x="3861323" y="777646"/>
                  </a:lnTo>
                  <a:lnTo>
                    <a:pt x="3903448" y="751335"/>
                  </a:lnTo>
                  <a:lnTo>
                    <a:pt x="3946753" y="724570"/>
                  </a:lnTo>
                  <a:lnTo>
                    <a:pt x="3990993" y="697523"/>
                  </a:lnTo>
                  <a:lnTo>
                    <a:pt x="4035925" y="670371"/>
                  </a:lnTo>
                  <a:lnTo>
                    <a:pt x="4081303" y="643286"/>
                  </a:lnTo>
                  <a:lnTo>
                    <a:pt x="4126884" y="616444"/>
                  </a:lnTo>
                  <a:lnTo>
                    <a:pt x="4172424" y="590019"/>
                  </a:lnTo>
                  <a:lnTo>
                    <a:pt x="4217677" y="564185"/>
                  </a:lnTo>
                  <a:lnTo>
                    <a:pt x="4262400" y="539116"/>
                  </a:lnTo>
                  <a:lnTo>
                    <a:pt x="4306348" y="514987"/>
                  </a:lnTo>
                  <a:lnTo>
                    <a:pt x="4349278" y="491972"/>
                  </a:lnTo>
                  <a:lnTo>
                    <a:pt x="4390944" y="470246"/>
                  </a:lnTo>
                  <a:lnTo>
                    <a:pt x="4431103" y="449982"/>
                  </a:lnTo>
                  <a:lnTo>
                    <a:pt x="4469511" y="431355"/>
                  </a:lnTo>
                  <a:lnTo>
                    <a:pt x="4523901" y="405745"/>
                  </a:lnTo>
                  <a:lnTo>
                    <a:pt x="4572466" y="383551"/>
                  </a:lnTo>
                  <a:lnTo>
                    <a:pt x="4616823" y="364221"/>
                  </a:lnTo>
                  <a:lnTo>
                    <a:pt x="4658590" y="347203"/>
                  </a:lnTo>
                  <a:lnTo>
                    <a:pt x="4699384" y="331944"/>
                  </a:lnTo>
                  <a:lnTo>
                    <a:pt x="4740825" y="317893"/>
                  </a:lnTo>
                  <a:lnTo>
                    <a:pt x="4784529" y="304499"/>
                  </a:lnTo>
                  <a:lnTo>
                    <a:pt x="4832115" y="291208"/>
                  </a:lnTo>
                  <a:lnTo>
                    <a:pt x="4885200" y="277470"/>
                  </a:lnTo>
                  <a:lnTo>
                    <a:pt x="4945403" y="262732"/>
                  </a:lnTo>
                  <a:lnTo>
                    <a:pt x="5014341" y="246443"/>
                  </a:lnTo>
                  <a:lnTo>
                    <a:pt x="5052406" y="237608"/>
                  </a:lnTo>
                  <a:lnTo>
                    <a:pt x="5092647" y="228420"/>
                  </a:lnTo>
                  <a:lnTo>
                    <a:pt x="5134896" y="218932"/>
                  </a:lnTo>
                  <a:lnTo>
                    <a:pt x="5178985" y="209196"/>
                  </a:lnTo>
                  <a:lnTo>
                    <a:pt x="5224747" y="199265"/>
                  </a:lnTo>
                  <a:lnTo>
                    <a:pt x="5272014" y="189190"/>
                  </a:lnTo>
                  <a:lnTo>
                    <a:pt x="5320620" y="179024"/>
                  </a:lnTo>
                  <a:lnTo>
                    <a:pt x="5370395" y="168819"/>
                  </a:lnTo>
                  <a:lnTo>
                    <a:pt x="5421174" y="158627"/>
                  </a:lnTo>
                  <a:lnTo>
                    <a:pt x="5472789" y="148501"/>
                  </a:lnTo>
                  <a:lnTo>
                    <a:pt x="5525071" y="138493"/>
                  </a:lnTo>
                  <a:lnTo>
                    <a:pt x="5577854" y="128655"/>
                  </a:lnTo>
                  <a:lnTo>
                    <a:pt x="5630970" y="119039"/>
                  </a:lnTo>
                  <a:lnTo>
                    <a:pt x="5684252" y="109697"/>
                  </a:lnTo>
                  <a:lnTo>
                    <a:pt x="5737533" y="100683"/>
                  </a:lnTo>
                  <a:lnTo>
                    <a:pt x="5790644" y="92047"/>
                  </a:lnTo>
                  <a:lnTo>
                    <a:pt x="5843418" y="83842"/>
                  </a:lnTo>
                  <a:lnTo>
                    <a:pt x="5895689" y="76121"/>
                  </a:lnTo>
                  <a:lnTo>
                    <a:pt x="5947288" y="68936"/>
                  </a:lnTo>
                  <a:lnTo>
                    <a:pt x="5998048" y="62339"/>
                  </a:lnTo>
                  <a:lnTo>
                    <a:pt x="6047801" y="56382"/>
                  </a:lnTo>
                  <a:lnTo>
                    <a:pt x="6096381" y="51117"/>
                  </a:lnTo>
                  <a:lnTo>
                    <a:pt x="6148480" y="45964"/>
                  </a:lnTo>
                  <a:lnTo>
                    <a:pt x="6199163" y="41252"/>
                  </a:lnTo>
                  <a:lnTo>
                    <a:pt x="6248654" y="36981"/>
                  </a:lnTo>
                  <a:lnTo>
                    <a:pt x="6297181" y="33155"/>
                  </a:lnTo>
                  <a:lnTo>
                    <a:pt x="6344967" y="29775"/>
                  </a:lnTo>
                  <a:lnTo>
                    <a:pt x="6392239" y="26843"/>
                  </a:lnTo>
                  <a:lnTo>
                    <a:pt x="6439222" y="24361"/>
                  </a:lnTo>
                  <a:lnTo>
                    <a:pt x="6486142" y="22332"/>
                  </a:lnTo>
                  <a:lnTo>
                    <a:pt x="6533225" y="20756"/>
                  </a:lnTo>
                  <a:lnTo>
                    <a:pt x="6580695" y="19637"/>
                  </a:lnTo>
                  <a:lnTo>
                    <a:pt x="6628779" y="18976"/>
                  </a:lnTo>
                  <a:lnTo>
                    <a:pt x="6677701" y="18775"/>
                  </a:lnTo>
                  <a:lnTo>
                    <a:pt x="6727688" y="19036"/>
                  </a:lnTo>
                  <a:lnTo>
                    <a:pt x="6778965" y="19761"/>
                  </a:lnTo>
                  <a:lnTo>
                    <a:pt x="6831758" y="20953"/>
                  </a:lnTo>
                  <a:lnTo>
                    <a:pt x="6886292" y="22612"/>
                  </a:lnTo>
                  <a:lnTo>
                    <a:pt x="6942793" y="24742"/>
                  </a:lnTo>
                  <a:lnTo>
                    <a:pt x="7001486" y="27344"/>
                  </a:lnTo>
                  <a:lnTo>
                    <a:pt x="7062596" y="30420"/>
                  </a:lnTo>
                  <a:lnTo>
                    <a:pt x="7126351" y="33972"/>
                  </a:lnTo>
                  <a:lnTo>
                    <a:pt x="7191623" y="38573"/>
                  </a:lnTo>
                  <a:lnTo>
                    <a:pt x="7262630" y="43864"/>
                  </a:lnTo>
                  <a:lnTo>
                    <a:pt x="7339081" y="49814"/>
                  </a:lnTo>
                  <a:lnTo>
                    <a:pt x="7379256" y="53025"/>
                  </a:lnTo>
                  <a:lnTo>
                    <a:pt x="7420682" y="56389"/>
                  </a:lnTo>
                  <a:lnTo>
                    <a:pt x="7463322" y="59900"/>
                  </a:lnTo>
                  <a:lnTo>
                    <a:pt x="7507139" y="63555"/>
                  </a:lnTo>
                  <a:lnTo>
                    <a:pt x="7552098" y="67350"/>
                  </a:lnTo>
                  <a:lnTo>
                    <a:pt x="7598161" y="71281"/>
                  </a:lnTo>
                  <a:lnTo>
                    <a:pt x="7645292" y="75342"/>
                  </a:lnTo>
                  <a:lnTo>
                    <a:pt x="7693455" y="79532"/>
                  </a:lnTo>
                  <a:lnTo>
                    <a:pt x="7742612" y="83844"/>
                  </a:lnTo>
                  <a:lnTo>
                    <a:pt x="7792727" y="88275"/>
                  </a:lnTo>
                  <a:lnTo>
                    <a:pt x="7843763" y="92822"/>
                  </a:lnTo>
                  <a:lnTo>
                    <a:pt x="7895684" y="97479"/>
                  </a:lnTo>
                  <a:lnTo>
                    <a:pt x="7948454" y="102242"/>
                  </a:lnTo>
                  <a:lnTo>
                    <a:pt x="8002035" y="107109"/>
                  </a:lnTo>
                  <a:lnTo>
                    <a:pt x="8056392" y="112073"/>
                  </a:lnTo>
                  <a:lnTo>
                    <a:pt x="8111487" y="117132"/>
                  </a:lnTo>
                  <a:lnTo>
                    <a:pt x="8167283" y="122281"/>
                  </a:lnTo>
                  <a:lnTo>
                    <a:pt x="8223745" y="127516"/>
                  </a:lnTo>
                  <a:lnTo>
                    <a:pt x="8280836" y="132833"/>
                  </a:lnTo>
                  <a:lnTo>
                    <a:pt x="8338518" y="138228"/>
                  </a:lnTo>
                  <a:lnTo>
                    <a:pt x="8396756" y="143696"/>
                  </a:lnTo>
                  <a:lnTo>
                    <a:pt x="8455513" y="149233"/>
                  </a:lnTo>
                  <a:lnTo>
                    <a:pt x="8514752" y="154836"/>
                  </a:lnTo>
                  <a:lnTo>
                    <a:pt x="8574437" y="160500"/>
                  </a:lnTo>
                  <a:lnTo>
                    <a:pt x="8634530" y="166222"/>
                  </a:lnTo>
                  <a:lnTo>
                    <a:pt x="8694996" y="171996"/>
                  </a:lnTo>
                  <a:lnTo>
                    <a:pt x="8755798" y="177819"/>
                  </a:lnTo>
                  <a:lnTo>
                    <a:pt x="8816899" y="183686"/>
                  </a:lnTo>
                  <a:lnTo>
                    <a:pt x="8878263" y="189594"/>
                  </a:lnTo>
                  <a:lnTo>
                    <a:pt x="8939853" y="195539"/>
                  </a:lnTo>
                  <a:lnTo>
                    <a:pt x="9001632" y="201516"/>
                  </a:lnTo>
                  <a:lnTo>
                    <a:pt x="9063564" y="207521"/>
                  </a:lnTo>
                  <a:lnTo>
                    <a:pt x="9125612" y="213550"/>
                  </a:lnTo>
                  <a:lnTo>
                    <a:pt x="9187740" y="219598"/>
                  </a:lnTo>
                  <a:lnTo>
                    <a:pt x="9249911" y="225663"/>
                  </a:lnTo>
                  <a:lnTo>
                    <a:pt x="9312088" y="231739"/>
                  </a:lnTo>
                  <a:lnTo>
                    <a:pt x="9374235" y="237823"/>
                  </a:lnTo>
                  <a:lnTo>
                    <a:pt x="9436315" y="243910"/>
                  </a:lnTo>
                  <a:lnTo>
                    <a:pt x="9498291" y="249996"/>
                  </a:lnTo>
                  <a:lnTo>
                    <a:pt x="9560128" y="256077"/>
                  </a:lnTo>
                  <a:lnTo>
                    <a:pt x="9621788" y="262150"/>
                  </a:lnTo>
                  <a:lnTo>
                    <a:pt x="9683235" y="268209"/>
                  </a:lnTo>
                  <a:lnTo>
                    <a:pt x="9744432" y="274251"/>
                  </a:lnTo>
                  <a:lnTo>
                    <a:pt x="9805343" y="280271"/>
                  </a:lnTo>
                  <a:lnTo>
                    <a:pt x="9865930" y="286266"/>
                  </a:lnTo>
                  <a:lnTo>
                    <a:pt x="9926158" y="292231"/>
                  </a:lnTo>
                  <a:lnTo>
                    <a:pt x="9985990" y="298162"/>
                  </a:lnTo>
                  <a:lnTo>
                    <a:pt x="10045388" y="304055"/>
                  </a:lnTo>
                  <a:lnTo>
                    <a:pt x="10104318" y="309906"/>
                  </a:lnTo>
                  <a:lnTo>
                    <a:pt x="10162741" y="315711"/>
                  </a:lnTo>
                  <a:lnTo>
                    <a:pt x="10220622" y="321466"/>
                  </a:lnTo>
                  <a:lnTo>
                    <a:pt x="10277923" y="327166"/>
                  </a:lnTo>
                  <a:lnTo>
                    <a:pt x="10334609" y="332807"/>
                  </a:lnTo>
                  <a:lnTo>
                    <a:pt x="10390642" y="338386"/>
                  </a:lnTo>
                  <a:lnTo>
                    <a:pt x="10445986" y="343898"/>
                  </a:lnTo>
                  <a:lnTo>
                    <a:pt x="10500604" y="349338"/>
                  </a:lnTo>
                  <a:lnTo>
                    <a:pt x="10554460" y="354704"/>
                  </a:lnTo>
                  <a:lnTo>
                    <a:pt x="10607518" y="359990"/>
                  </a:lnTo>
                  <a:lnTo>
                    <a:pt x="10659739" y="365193"/>
                  </a:lnTo>
                  <a:lnTo>
                    <a:pt x="10711089" y="370308"/>
                  </a:lnTo>
                  <a:lnTo>
                    <a:pt x="10761530" y="375332"/>
                  </a:lnTo>
                  <a:lnTo>
                    <a:pt x="10811026" y="380260"/>
                  </a:lnTo>
                  <a:lnTo>
                    <a:pt x="10859540" y="385088"/>
                  </a:lnTo>
                  <a:lnTo>
                    <a:pt x="10907035" y="389811"/>
                  </a:lnTo>
                  <a:lnTo>
                    <a:pt x="10953475" y="394427"/>
                  </a:lnTo>
                  <a:lnTo>
                    <a:pt x="10998824" y="398930"/>
                  </a:lnTo>
                  <a:lnTo>
                    <a:pt x="11043044" y="403317"/>
                  </a:lnTo>
                  <a:lnTo>
                    <a:pt x="11086100" y="407583"/>
                  </a:lnTo>
                  <a:lnTo>
                    <a:pt x="11127954" y="411724"/>
                  </a:lnTo>
                  <a:lnTo>
                    <a:pt x="11168570" y="415737"/>
                  </a:lnTo>
                  <a:lnTo>
                    <a:pt x="11207911" y="419616"/>
                  </a:lnTo>
                  <a:lnTo>
                    <a:pt x="11245940" y="423359"/>
                  </a:lnTo>
                  <a:lnTo>
                    <a:pt x="11317920" y="430416"/>
                  </a:lnTo>
                  <a:lnTo>
                    <a:pt x="11384215" y="436874"/>
                  </a:lnTo>
                  <a:lnTo>
                    <a:pt x="11444532" y="442702"/>
                  </a:lnTo>
                  <a:lnTo>
                    <a:pt x="11472358" y="445368"/>
                  </a:lnTo>
                  <a:lnTo>
                    <a:pt x="11498580" y="447865"/>
                  </a:lnTo>
                </a:path>
              </a:pathLst>
            </a:custGeom>
            <a:ln w="38100">
              <a:solidFill>
                <a:srgbClr val="017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7542" y="363092"/>
            <a:ext cx="9217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Polygrafický</a:t>
            </a:r>
            <a:r>
              <a:rPr spc="-170" dirty="0"/>
              <a:t> </a:t>
            </a:r>
            <a:r>
              <a:rPr dirty="0"/>
              <a:t>záznam</a:t>
            </a:r>
            <a:r>
              <a:rPr spc="-155" dirty="0"/>
              <a:t> </a:t>
            </a:r>
            <a:r>
              <a:rPr sz="2800" dirty="0"/>
              <a:t>reflexu</a:t>
            </a:r>
            <a:r>
              <a:rPr sz="2800" spc="-130" dirty="0"/>
              <a:t> </a:t>
            </a:r>
            <a:r>
              <a:rPr sz="2800" dirty="0"/>
              <a:t>Achillovy</a:t>
            </a:r>
            <a:r>
              <a:rPr sz="2800" spc="-110" dirty="0"/>
              <a:t> </a:t>
            </a:r>
            <a:r>
              <a:rPr sz="2800" spc="-10" dirty="0"/>
              <a:t>šlachy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721461" y="5007991"/>
            <a:ext cx="409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ymbol"/>
                <a:cs typeface="Symbol"/>
              </a:rPr>
              <a:t>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1950" spc="-37" baseline="-21367" dirty="0">
                <a:latin typeface="Tahoma"/>
                <a:cs typeface="Tahoma"/>
              </a:rPr>
              <a:t>1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7155" y="5982106"/>
            <a:ext cx="409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ymbol"/>
                <a:cs typeface="Symbol"/>
              </a:rPr>
              <a:t>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1950" spc="-37" baseline="-21367" dirty="0">
                <a:latin typeface="Tahoma"/>
                <a:cs typeface="Tahoma"/>
              </a:rPr>
              <a:t>2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2086" y="4227067"/>
            <a:ext cx="409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ymbol"/>
                <a:cs typeface="Symbol"/>
              </a:rPr>
              <a:t>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1950" spc="-37" baseline="-21367" dirty="0">
                <a:latin typeface="Tahoma"/>
                <a:cs typeface="Tahoma"/>
              </a:rPr>
              <a:t>3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7082" y="2533014"/>
            <a:ext cx="409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Symbol"/>
                <a:cs typeface="Symbol"/>
              </a:rPr>
              <a:t>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1950" spc="-37" baseline="-21367" dirty="0">
                <a:latin typeface="Tahoma"/>
                <a:cs typeface="Tahoma"/>
              </a:rPr>
              <a:t>4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5563" y="3224911"/>
            <a:ext cx="409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Symbol"/>
                <a:cs typeface="Symbol"/>
              </a:rPr>
              <a:t></a:t>
            </a:r>
            <a:r>
              <a:rPr sz="2000" spc="-25" dirty="0">
                <a:latin typeface="Tahoma"/>
                <a:cs typeface="Tahoma"/>
              </a:rPr>
              <a:t>t</a:t>
            </a:r>
            <a:r>
              <a:rPr sz="1950" spc="-37" baseline="-21367" dirty="0">
                <a:latin typeface="Tahoma"/>
                <a:cs typeface="Tahoma"/>
              </a:rPr>
              <a:t>5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04" y="1375323"/>
            <a:ext cx="474554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ahoma"/>
                <a:cs typeface="Tahoma"/>
              </a:rPr>
              <a:t>EM</a:t>
            </a:r>
            <a:r>
              <a:rPr lang="cs-CZ" sz="2000" spc="-25" dirty="0">
                <a:latin typeface="Tahoma"/>
                <a:cs typeface="Tahoma"/>
              </a:rPr>
              <a:t>L-elektromechanická latence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7429" y="1363726"/>
            <a:ext cx="2508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záznam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pohybu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chodidla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1283" y="2838958"/>
            <a:ext cx="341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záznam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rychlosti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pohybu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chodidla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92920" y="5229605"/>
            <a:ext cx="2760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elektromyografický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záznam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3029" y="2843783"/>
            <a:ext cx="57150" cy="3355975"/>
            <a:chOff x="613029" y="2843783"/>
            <a:chExt cx="57150" cy="3355975"/>
          </a:xfrm>
        </p:grpSpPr>
        <p:sp>
          <p:nvSpPr>
            <p:cNvPr id="20" name="object 20"/>
            <p:cNvSpPr/>
            <p:nvPr/>
          </p:nvSpPr>
          <p:spPr>
            <a:xfrm>
              <a:off x="644652" y="2843783"/>
              <a:ext cx="0" cy="3355975"/>
            </a:xfrm>
            <a:custGeom>
              <a:avLst/>
              <a:gdLst/>
              <a:ahLst/>
              <a:cxnLst/>
              <a:rect l="l" t="t" r="r" b="b"/>
              <a:pathLst>
                <a:path h="3355975">
                  <a:moveTo>
                    <a:pt x="0" y="2828074"/>
                  </a:moveTo>
                  <a:lnTo>
                    <a:pt x="0" y="3355416"/>
                  </a:lnTo>
                </a:path>
                <a:path h="3355975">
                  <a:moveTo>
                    <a:pt x="0" y="0"/>
                  </a:moveTo>
                  <a:lnTo>
                    <a:pt x="0" y="2138172"/>
                  </a:lnTo>
                </a:path>
              </a:pathLst>
            </a:custGeom>
            <a:ln w="9525">
              <a:solidFill>
                <a:srgbClr val="0000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1604" y="4981955"/>
              <a:ext cx="0" cy="690245"/>
            </a:xfrm>
            <a:custGeom>
              <a:avLst/>
              <a:gdLst/>
              <a:ahLst/>
              <a:cxnLst/>
              <a:rect l="l" t="t" r="r" b="b"/>
              <a:pathLst>
                <a:path h="690245">
                  <a:moveTo>
                    <a:pt x="0" y="0"/>
                  </a:moveTo>
                  <a:lnTo>
                    <a:pt x="0" y="689902"/>
                  </a:lnTo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46253" y="4506638"/>
            <a:ext cx="332740" cy="170053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5844" algn="l"/>
              </a:tabLst>
            </a:pPr>
            <a:r>
              <a:rPr sz="2000" u="sng" dirty="0">
                <a:uFill>
                  <a:solidFill>
                    <a:srgbClr val="00006D"/>
                  </a:solidFill>
                </a:uFill>
                <a:latin typeface="Tahoma"/>
                <a:cs typeface="Tahoma"/>
              </a:rPr>
              <a:t>	</a:t>
            </a:r>
            <a:r>
              <a:rPr sz="2000" u="sng" spc="-20" dirty="0">
                <a:uFill>
                  <a:solidFill>
                    <a:srgbClr val="00006D"/>
                  </a:solidFill>
                </a:uFill>
                <a:latin typeface="Tahoma"/>
                <a:cs typeface="Tahoma"/>
              </a:rPr>
              <a:t>CA</a:t>
            </a:r>
            <a:r>
              <a:rPr sz="2000" spc="-20" dirty="0">
                <a:latin typeface="Tahoma"/>
                <a:cs typeface="Tahoma"/>
              </a:rPr>
              <a:t>MP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7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  <a:p>
            <a:pPr marL="204470">
              <a:lnSpc>
                <a:spcPts val="2250"/>
              </a:lnSpc>
            </a:pP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0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84077" y="6376697"/>
            <a:ext cx="389890" cy="33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ahoma"/>
                <a:cs typeface="Tahoma"/>
              </a:rPr>
              <a:t>čas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38141" y="3965575"/>
            <a:ext cx="3655060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Fyziologické</a:t>
            </a:r>
            <a:r>
              <a:rPr sz="1800" spc="-10" dirty="0">
                <a:latin typeface="Tahoma"/>
                <a:cs typeface="Tahoma"/>
              </a:rPr>
              <a:t> hodnoty:</a:t>
            </a:r>
            <a:endParaRPr sz="1800" dirty="0">
              <a:latin typeface="Tahoma"/>
              <a:cs typeface="Tahoma"/>
            </a:endParaRPr>
          </a:p>
          <a:p>
            <a:pPr marL="381000" indent="-342900">
              <a:lnSpc>
                <a:spcPts val="2155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baseline="-20833" dirty="0">
                <a:latin typeface="Tahoma"/>
                <a:cs typeface="Tahoma"/>
              </a:rPr>
              <a:t>1</a:t>
            </a:r>
            <a:r>
              <a:rPr sz="1800" spc="262" baseline="-20833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: 32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±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ms</a:t>
            </a:r>
            <a:endParaRPr sz="18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baseline="-20833" dirty="0">
                <a:latin typeface="Tahoma"/>
                <a:cs typeface="Tahoma"/>
              </a:rPr>
              <a:t>3</a:t>
            </a:r>
            <a:r>
              <a:rPr sz="1800" spc="262" baseline="-20833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: 120 ±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20 </a:t>
            </a:r>
            <a:r>
              <a:rPr sz="1800" spc="-25" dirty="0">
                <a:latin typeface="Tahoma"/>
                <a:cs typeface="Tahoma"/>
              </a:rPr>
              <a:t>ms</a:t>
            </a:r>
            <a:endParaRPr sz="18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baseline="-20833" dirty="0">
                <a:latin typeface="Tahoma"/>
                <a:cs typeface="Tahoma"/>
              </a:rPr>
              <a:t>5</a:t>
            </a:r>
            <a:r>
              <a:rPr sz="1800" spc="262" baseline="-20833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: 320 ±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50 </a:t>
            </a:r>
            <a:r>
              <a:rPr sz="1800" spc="-25" dirty="0">
                <a:latin typeface="Tahoma"/>
                <a:cs typeface="Tahoma"/>
              </a:rPr>
              <a:t>ms</a:t>
            </a:r>
            <a:endParaRPr sz="1800" dirty="0">
              <a:latin typeface="Tahoma"/>
              <a:cs typeface="Tahoma"/>
            </a:endParaRPr>
          </a:p>
          <a:p>
            <a:pPr marL="381000" indent="-342900">
              <a:lnSpc>
                <a:spcPct val="100000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lang="cs-CZ" spc="-35" dirty="0">
                <a:latin typeface="Tahoma"/>
                <a:cs typeface="Tahoma"/>
              </a:rPr>
              <a:t>Akční svalový potenciál (CAMP)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</a:t>
            </a: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baseline="-20833" dirty="0">
                <a:latin typeface="Tahoma"/>
                <a:cs typeface="Tahoma"/>
              </a:rPr>
              <a:t>2</a:t>
            </a:r>
            <a:r>
              <a:rPr sz="1800" spc="262" baseline="-20833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-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Tahoma"/>
                <a:cs typeface="Tahoma"/>
              </a:rPr>
              <a:t>t</a:t>
            </a:r>
            <a:r>
              <a:rPr sz="1800" baseline="-20833" dirty="0">
                <a:latin typeface="Tahoma"/>
                <a:cs typeface="Tahoma"/>
              </a:rPr>
              <a:t>1</a:t>
            </a:r>
            <a:r>
              <a:rPr sz="1800" dirty="0">
                <a:latin typeface="Tahoma"/>
                <a:cs typeface="Tahoma"/>
              </a:rPr>
              <a:t>):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14,9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±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2,5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ms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8125" y="2182113"/>
            <a:ext cx="1131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čas</a:t>
            </a:r>
            <a:r>
              <a:rPr sz="1400" spc="-10" dirty="0">
                <a:latin typeface="Tahoma"/>
                <a:cs typeface="Tahoma"/>
              </a:rPr>
              <a:t> maximální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8125" y="2395169"/>
            <a:ext cx="7867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ahoma"/>
                <a:cs typeface="Tahoma"/>
              </a:rPr>
              <a:t>kontrakce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06116" y="4856429"/>
            <a:ext cx="149225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okamžik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nejvyšší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rychlosti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kontrakce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0863" y="2669286"/>
            <a:ext cx="13785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okamžik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nejvyšší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rychlosti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relaxace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CB44D18-4EB7-9985-B722-820092205E23}"/>
              </a:ext>
            </a:extLst>
          </p:cNvPr>
          <p:cNvSpPr txBox="1"/>
          <p:nvPr/>
        </p:nvSpPr>
        <p:spPr>
          <a:xfrm>
            <a:off x="1578993" y="597448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CAMP-sumační akční potenciál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0C9CF9F-8B93-B092-F1AC-BD2185D1D538}"/>
              </a:ext>
            </a:extLst>
          </p:cNvPr>
          <p:cNvSpPr txBox="1"/>
          <p:nvPr/>
        </p:nvSpPr>
        <p:spPr>
          <a:xfrm>
            <a:off x="1663660" y="2287075"/>
            <a:ext cx="7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spc="-25" dirty="0">
                <a:latin typeface="Tahoma"/>
                <a:cs typeface="Tahoma"/>
              </a:rPr>
              <a:t>EML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6366" y="1884426"/>
          <a:ext cx="10513059" cy="2592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záznam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průměr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fyz.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hodnoty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(ms)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37" baseline="-20833" dirty="0">
                          <a:latin typeface="Arial"/>
                          <a:cs typeface="Arial"/>
                        </a:rPr>
                        <a:t>1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37" baseline="-20833" dirty="0">
                          <a:latin typeface="Arial"/>
                          <a:cs typeface="Arial"/>
                        </a:rPr>
                        <a:t>2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37" baseline="-20833" dirty="0">
                          <a:latin typeface="Arial"/>
                          <a:cs typeface="Arial"/>
                        </a:rPr>
                        <a:t>3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37" baseline="-20833" dirty="0">
                          <a:latin typeface="Arial"/>
                          <a:cs typeface="Arial"/>
                        </a:rPr>
                        <a:t>4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37" baseline="-20833" dirty="0">
                          <a:latin typeface="Arial"/>
                          <a:cs typeface="Arial"/>
                        </a:rPr>
                        <a:t>5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320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CAMP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14,9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2,5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72744" y="4732985"/>
            <a:ext cx="1088136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664" indent="-45720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Courier New" panose="02070309020205020404" pitchFamily="49" charset="0"/>
              <a:buChar char="o"/>
              <a:tabLst>
                <a:tab pos="217804" algn="l"/>
                <a:tab pos="218440" algn="l"/>
              </a:tabLst>
            </a:pPr>
            <a:r>
              <a:rPr sz="2800" dirty="0">
                <a:latin typeface="Arial"/>
                <a:cs typeface="Arial"/>
              </a:rPr>
              <a:t>Průměrné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hodnoty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porovnejte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fyziologickými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hodnotami</a:t>
            </a:r>
            <a:endParaRPr sz="2800" dirty="0">
              <a:latin typeface="Arial"/>
              <a:cs typeface="Arial"/>
            </a:endParaRPr>
          </a:p>
          <a:p>
            <a:pPr marL="494664" marR="30480" indent="-45720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Courier New" panose="02070309020205020404" pitchFamily="49" charset="0"/>
              <a:buChar char="o"/>
              <a:tabLst>
                <a:tab pos="217804" algn="l"/>
                <a:tab pos="218440" algn="l"/>
              </a:tabLst>
            </a:pPr>
            <a:r>
              <a:rPr sz="2800" dirty="0">
                <a:latin typeface="Arial"/>
                <a:cs typeface="Arial"/>
              </a:rPr>
              <a:t>Vyšší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hodnoty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Symbol"/>
                <a:cs typeface="Symbol"/>
              </a:rPr>
              <a:t>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775" baseline="-21021" dirty="0">
                <a:latin typeface="Arial"/>
                <a:cs typeface="Arial"/>
              </a:rPr>
              <a:t>5</a:t>
            </a:r>
            <a:r>
              <a:rPr sz="2775" spc="225" baseline="-21021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mohou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naznačovat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podezření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sníženou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funkci </a:t>
            </a:r>
            <a:r>
              <a:rPr sz="2800" dirty="0">
                <a:latin typeface="Arial"/>
                <a:cs typeface="Arial"/>
              </a:rPr>
              <a:t>štítné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žlázy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Vyhodnocení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1246759"/>
            <a:ext cx="1095121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0059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Napínací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reflexy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2"/>
              </a:rPr>
              <a:t>https://www.youtube.com/watch?v=0sqCIzuotWo</a:t>
            </a:r>
            <a:r>
              <a:rPr sz="2800" spc="-10" dirty="0">
                <a:solidFill>
                  <a:srgbClr val="0000DC"/>
                </a:solidFill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Babinského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plantární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reflex: </a:t>
            </a: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3"/>
              </a:rPr>
              <a:t>https://www.youtube.com/watch?v=HnX4bH1WRHQ</a:t>
            </a:r>
            <a:r>
              <a:rPr sz="2800" spc="-10" dirty="0">
                <a:solidFill>
                  <a:srgbClr val="0000DC"/>
                </a:solidFill>
                <a:latin typeface="Tahoma"/>
                <a:cs typeface="Tahoma"/>
              </a:rPr>
              <a:t> </a:t>
            </a: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4"/>
              </a:rPr>
              <a:t>https://www.youtube.com/watch?v=iV_a2WSbdM8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Vyšetření</a:t>
            </a:r>
            <a:r>
              <a:rPr sz="2800" spc="-1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mozkové</a:t>
            </a:r>
            <a:r>
              <a:rPr sz="2800" spc="-1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smrti: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5"/>
              </a:rPr>
              <a:t>https://www.youtube.com/watch?v=Nty6bICZlyA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629410" algn="l"/>
              </a:tabLst>
            </a:pPr>
            <a:r>
              <a:rPr sz="2800" dirty="0">
                <a:latin typeface="Tahoma"/>
                <a:cs typeface="Tahoma"/>
              </a:rPr>
              <a:t>8:40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min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6"/>
              </a:rPr>
              <a:t>https://www.youtube.com/watch?v=qiZBGFWvv4E&amp;t=524s</a:t>
            </a:r>
            <a:r>
              <a:rPr sz="2800" spc="-10" dirty="0">
                <a:solidFill>
                  <a:srgbClr val="0000D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Vestibulookulární</a:t>
            </a:r>
            <a:r>
              <a:rPr sz="2800" spc="-1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reflex </a:t>
            </a: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7"/>
              </a:rPr>
              <a:t>https://www.youtube.com/watch?v=j_R0LcPnZ_w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Pupilární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reflex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3:25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min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u="sng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Tahoma"/>
                <a:cs typeface="Tahoma"/>
                <a:hlinkClick r:id="rId8"/>
              </a:rPr>
              <a:t>https://www.youtube.com/watch?v=aM0ipmW3ikc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887" y="487121"/>
            <a:ext cx="6485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Zajímavé</a:t>
            </a:r>
            <a:r>
              <a:rPr spc="-165" dirty="0"/>
              <a:t> </a:t>
            </a:r>
            <a:r>
              <a:rPr dirty="0"/>
              <a:t>odkazy</a:t>
            </a:r>
            <a:r>
              <a:rPr spc="-155" dirty="0"/>
              <a:t> </a:t>
            </a:r>
            <a:r>
              <a:rPr sz="3200" b="0" spc="-10" dirty="0">
                <a:latin typeface="Arial"/>
                <a:cs typeface="Arial"/>
              </a:rPr>
              <a:t>(dobrovolné)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63092"/>
            <a:ext cx="18313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Reflexy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382" y="1113536"/>
            <a:ext cx="11615217" cy="4875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indent="-28575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b="1" dirty="0">
                <a:latin typeface="Arial"/>
                <a:cs typeface="Arial"/>
              </a:rPr>
              <a:t>Reflex: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mimovolní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standardní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odpověď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organismu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10" dirty="0" err="1">
                <a:latin typeface="Arial"/>
                <a:cs typeface="Arial"/>
              </a:rPr>
              <a:t>vyvolaná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podrážděním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receptorů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základní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funkční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prvek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nervové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soustavy </a:t>
            </a:r>
            <a:r>
              <a:rPr dirty="0">
                <a:latin typeface="Arial"/>
                <a:cs typeface="Arial"/>
              </a:rPr>
              <a:t>pracující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na</a:t>
            </a:r>
            <a:r>
              <a:rPr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principu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negativní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 err="1">
                <a:latin typeface="Arial"/>
                <a:cs typeface="Arial"/>
              </a:rPr>
              <a:t>zpětné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20" dirty="0" err="1">
                <a:latin typeface="Arial"/>
                <a:cs typeface="Arial"/>
              </a:rPr>
              <a:t>vazby</a:t>
            </a:r>
            <a:r>
              <a:rPr lang="cs-CZ" b="1" spc="-20" dirty="0">
                <a:latin typeface="Arial"/>
                <a:cs typeface="Arial"/>
              </a:rPr>
              <a:t>.</a:t>
            </a:r>
          </a:p>
          <a:p>
            <a:pPr marL="549910" marR="32131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pc="-20" dirty="0">
                <a:latin typeface="Arial"/>
                <a:cs typeface="Arial"/>
              </a:rPr>
              <a:t>Základní jednotkou integrované nervové aktivity je </a:t>
            </a:r>
            <a:r>
              <a:rPr lang="cs-CZ" b="1" spc="-20" dirty="0">
                <a:latin typeface="Arial"/>
                <a:cs typeface="Arial"/>
              </a:rPr>
              <a:t> r</a:t>
            </a:r>
            <a:r>
              <a:rPr b="1" dirty="0" err="1">
                <a:latin typeface="Arial"/>
                <a:cs typeface="Arial"/>
              </a:rPr>
              <a:t>eflexní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dirty="0" err="1">
                <a:latin typeface="Arial"/>
                <a:cs typeface="Arial"/>
              </a:rPr>
              <a:t>oblouk</a:t>
            </a:r>
            <a:r>
              <a:rPr lang="cs-CZ" b="1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a skládá se z následujících pěti oddílu:</a:t>
            </a:r>
            <a:endParaRPr lang="cs-CZ" spc="-75" dirty="0">
              <a:latin typeface="Arial"/>
              <a:cs typeface="Arial"/>
            </a:endParaRPr>
          </a:p>
          <a:p>
            <a:pPr marL="369570" marR="5080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spc="-10" dirty="0">
                <a:latin typeface="Arial"/>
                <a:cs typeface="Arial"/>
              </a:rPr>
              <a:t>1.</a:t>
            </a:r>
            <a:r>
              <a:rPr lang="cs-CZ" b="1" i="1" spc="-10" dirty="0">
                <a:latin typeface="Arial"/>
                <a:cs typeface="Arial"/>
              </a:rPr>
              <a:t>R</a:t>
            </a:r>
            <a:r>
              <a:rPr b="1" i="1" dirty="0" err="1">
                <a:latin typeface="Arial"/>
                <a:cs typeface="Arial"/>
              </a:rPr>
              <a:t>eceptor</a:t>
            </a:r>
            <a:r>
              <a:rPr lang="cs-CZ" dirty="0">
                <a:latin typeface="Arial"/>
                <a:cs typeface="Arial"/>
              </a:rPr>
              <a:t>- nacházející se ve svalech, šlachách (</a:t>
            </a:r>
            <a:r>
              <a:rPr lang="cs-CZ" i="1" dirty="0">
                <a:latin typeface="Arial"/>
                <a:cs typeface="Arial"/>
              </a:rPr>
              <a:t>Golgiho tělísko</a:t>
            </a:r>
            <a:r>
              <a:rPr lang="cs-CZ" dirty="0">
                <a:latin typeface="Arial"/>
                <a:cs typeface="Arial"/>
              </a:rPr>
              <a:t>) a v kůži,</a:t>
            </a:r>
          </a:p>
          <a:p>
            <a:pPr marL="369570" marR="5080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lang="cs-CZ" b="1" i="1" dirty="0">
                <a:latin typeface="Arial"/>
                <a:cs typeface="Arial"/>
              </a:rPr>
              <a:t>2. Dostředivá (aferentní vlákna)</a:t>
            </a:r>
            <a:r>
              <a:rPr lang="cs-CZ" dirty="0">
                <a:latin typeface="Arial"/>
                <a:cs typeface="Arial"/>
              </a:rPr>
              <a:t>-senzitivní vlákna (zadní kořeny míšní)</a:t>
            </a:r>
          </a:p>
          <a:p>
            <a:pPr marL="369570" marR="5080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lang="cs-CZ" b="1" i="1" dirty="0">
                <a:latin typeface="Arial"/>
                <a:cs typeface="Arial"/>
              </a:rPr>
              <a:t>3. Centrum</a:t>
            </a:r>
            <a:r>
              <a:rPr lang="cs-CZ" dirty="0">
                <a:latin typeface="Arial"/>
                <a:cs typeface="Arial"/>
              </a:rPr>
              <a:t>- v míše (motorická buňka) či v mozkovém kmeni</a:t>
            </a:r>
          </a:p>
          <a:p>
            <a:pPr marL="369570" marR="5080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lang="cs-CZ" b="1" i="1" dirty="0">
                <a:latin typeface="Arial"/>
                <a:cs typeface="Arial"/>
              </a:rPr>
              <a:t>4. Odstředivá (eferentní vlákna)</a:t>
            </a:r>
            <a:r>
              <a:rPr lang="cs-CZ" dirty="0">
                <a:latin typeface="Arial"/>
                <a:cs typeface="Arial"/>
              </a:rPr>
              <a:t>-motorická vlákna (přední kořeny míšní)</a:t>
            </a:r>
            <a:endParaRPr lang="cs-CZ" b="1" i="1" dirty="0">
              <a:latin typeface="Arial"/>
              <a:cs typeface="Arial"/>
            </a:endParaRPr>
          </a:p>
          <a:p>
            <a:pPr marL="369570" marR="5080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lang="cs-CZ" b="1" i="1" dirty="0">
                <a:latin typeface="Arial"/>
                <a:cs typeface="Arial"/>
              </a:rPr>
              <a:t>5. Efektor (</a:t>
            </a:r>
            <a:r>
              <a:rPr b="1" i="1" dirty="0" err="1">
                <a:latin typeface="Arial"/>
                <a:cs typeface="Arial"/>
              </a:rPr>
              <a:t>výkoný</a:t>
            </a:r>
            <a:r>
              <a:rPr b="1" i="1" spc="-50" dirty="0">
                <a:latin typeface="Arial"/>
                <a:cs typeface="Arial"/>
              </a:rPr>
              <a:t> </a:t>
            </a:r>
            <a:r>
              <a:rPr b="1" i="1" dirty="0" err="1">
                <a:latin typeface="Arial"/>
                <a:cs typeface="Arial"/>
              </a:rPr>
              <a:t>orgán</a:t>
            </a:r>
            <a:r>
              <a:rPr lang="cs-CZ" b="1" i="1" dirty="0">
                <a:latin typeface="Arial"/>
                <a:cs typeface="Arial"/>
              </a:rPr>
              <a:t>)- </a:t>
            </a:r>
            <a:r>
              <a:rPr lang="cs-CZ" dirty="0">
                <a:latin typeface="Arial"/>
                <a:cs typeface="Arial"/>
              </a:rPr>
              <a:t>nervosvalová ploténka a sval</a:t>
            </a:r>
            <a:endParaRPr b="1" i="1" dirty="0">
              <a:latin typeface="Arial"/>
              <a:cs typeface="Arial"/>
            </a:endParaRPr>
          </a:p>
          <a:p>
            <a:pPr marL="369570" marR="617855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263525" algn="l"/>
                <a:tab pos="264160" algn="l"/>
              </a:tabLst>
            </a:pPr>
            <a:r>
              <a:rPr dirty="0">
                <a:latin typeface="Arial"/>
                <a:cs typeface="Arial"/>
              </a:rPr>
              <a:t>Jednotlivé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reflexy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mají</a:t>
            </a:r>
            <a:r>
              <a:rPr spc="-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přesně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anatomicky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definované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reflexní </a:t>
            </a:r>
            <a:r>
              <a:rPr b="1" dirty="0">
                <a:latin typeface="Arial"/>
                <a:cs typeface="Arial"/>
              </a:rPr>
              <a:t>oblouky</a:t>
            </a:r>
            <a:r>
              <a:rPr dirty="0">
                <a:latin typeface="Arial"/>
                <a:cs typeface="Arial"/>
              </a:rPr>
              <a:t>,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tedy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dráhu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centrum.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Podle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charakteru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reflexní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odpovědi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určitý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podnět,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5" dirty="0" err="1">
                <a:latin typeface="Arial"/>
                <a:cs typeface="Arial"/>
              </a:rPr>
              <a:t>lze</a:t>
            </a:r>
            <a:r>
              <a:rPr lang="cs-CZ" spc="-25" dirty="0">
                <a:latin typeface="Arial"/>
                <a:cs typeface="Arial"/>
              </a:rPr>
              <a:t> </a:t>
            </a:r>
            <a:r>
              <a:rPr b="1" dirty="0" err="1">
                <a:latin typeface="Arial"/>
                <a:cs typeface="Arial"/>
              </a:rPr>
              <a:t>diagnostikovat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určit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místo</a:t>
            </a:r>
            <a:r>
              <a:rPr b="1" spc="-1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postižení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nervového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systému.</a:t>
            </a:r>
            <a:endParaRPr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b="1" dirty="0">
                <a:latin typeface="Arial"/>
                <a:cs typeface="Arial"/>
              </a:rPr>
              <a:t>Funkce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reflexu</a:t>
            </a:r>
            <a:r>
              <a:rPr dirty="0">
                <a:latin typeface="Arial"/>
                <a:cs typeface="Arial"/>
              </a:rPr>
              <a:t>: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korekce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na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změnu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nebo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ochrana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před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 err="1">
                <a:latin typeface="Arial"/>
                <a:cs typeface="Arial"/>
              </a:rPr>
              <a:t>poškození</a:t>
            </a:r>
            <a:r>
              <a:rPr lang="cs-CZ" spc="-10" dirty="0">
                <a:latin typeface="Arial"/>
                <a:cs typeface="Arial"/>
              </a:rPr>
              <a:t>m organismu</a:t>
            </a: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endParaRPr lang="cs-CZ" b="1" spc="-1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b="1" spc="-10" dirty="0">
                <a:latin typeface="Arial"/>
                <a:cs typeface="Arial"/>
              </a:rPr>
              <a:t>Dělení reflexu:</a:t>
            </a: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b="1" i="1" spc="-10" dirty="0" err="1">
                <a:latin typeface="Arial"/>
                <a:cs typeface="Arial"/>
              </a:rPr>
              <a:t>Monosynaptické</a:t>
            </a:r>
            <a:r>
              <a:rPr lang="cs-CZ" b="1" i="1" spc="-1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(jediná synapse mezi aferentními a eferentními neurony)</a:t>
            </a: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b="1" i="1" spc="-10" dirty="0" err="1">
                <a:latin typeface="Arial"/>
                <a:cs typeface="Arial"/>
              </a:rPr>
              <a:t>Polysynaptické</a:t>
            </a:r>
            <a:r>
              <a:rPr lang="cs-CZ" b="1" i="1" spc="-10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(mezi aferentními a eferentními neurony jeden či více interneuronů)</a:t>
            </a:r>
            <a:endParaRPr lang="cs-CZ" b="1" spc="-1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342" y="13691"/>
            <a:ext cx="7818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Napínací</a:t>
            </a:r>
            <a:r>
              <a:rPr spc="-114" dirty="0"/>
              <a:t> </a:t>
            </a:r>
            <a:r>
              <a:rPr dirty="0"/>
              <a:t>reflex</a:t>
            </a:r>
            <a:r>
              <a:rPr spc="-95" dirty="0"/>
              <a:t> </a:t>
            </a:r>
            <a:r>
              <a:rPr dirty="0"/>
              <a:t>–</a:t>
            </a:r>
            <a:r>
              <a:rPr spc="-130" dirty="0"/>
              <a:t> </a:t>
            </a:r>
            <a:r>
              <a:rPr dirty="0"/>
              <a:t>reflexní</a:t>
            </a:r>
            <a:r>
              <a:rPr spc="-114" dirty="0"/>
              <a:t> </a:t>
            </a:r>
            <a:r>
              <a:rPr spc="-10" dirty="0"/>
              <a:t>oblouk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3162" y="4949615"/>
            <a:ext cx="28708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Receptor: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svalové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vřeténko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2076" y="2286000"/>
            <a:ext cx="5981991" cy="406810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88474" y="5445942"/>
            <a:ext cx="12903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Vyšetřovací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kladívko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2076" y="3913489"/>
            <a:ext cx="108013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Natahovač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ahoma"/>
                <a:cs typeface="Tahoma"/>
              </a:rPr>
              <a:t>(extenzor</a:t>
            </a:r>
            <a:r>
              <a:rPr sz="1800" spc="-10" dirty="0"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1896" y="5634831"/>
            <a:ext cx="214434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Ohýbač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(flexor)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3663" y="3467115"/>
            <a:ext cx="9055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Svalové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ahoma"/>
                <a:cs typeface="Tahoma"/>
              </a:rPr>
              <a:t>vřeténko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6239" y="4049808"/>
            <a:ext cx="2595880" cy="79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vlákno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175"/>
              </a:lnSpc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motoneuronu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8305">
              <a:lnSpc>
                <a:spcPts val="2175"/>
              </a:lnSpc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synapse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2800" y="2401881"/>
            <a:ext cx="2870834" cy="300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cs-CZ" sz="2800" baseline="-21367" dirty="0">
                <a:latin typeface="Arial" panose="020B0604020202020204" pitchFamily="34" charset="0"/>
                <a:cs typeface="Arial" panose="020B0604020202020204" pitchFamily="34" charset="0"/>
              </a:rPr>
              <a:t>Aferentní neuron</a:t>
            </a:r>
            <a:endParaRPr sz="2800" baseline="-213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3577" y="593554"/>
            <a:ext cx="7360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(myotetický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reflex: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monosynaptický,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proprioreceptivní)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8B623B-7792-A557-6F4D-0ACF3FAF888D}"/>
              </a:ext>
            </a:extLst>
          </p:cNvPr>
          <p:cNvSpPr txBox="1"/>
          <p:nvPr/>
        </p:nvSpPr>
        <p:spPr>
          <a:xfrm flipH="1">
            <a:off x="152400" y="1043888"/>
            <a:ext cx="340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Evoluční okénko</a:t>
            </a:r>
          </a:p>
        </p:txBody>
      </p:sp>
      <p:pic>
        <p:nvPicPr>
          <p:cNvPr id="1026" name="Picture 2" descr="Život bez hlavy - Časopis Vesmír">
            <a:extLst>
              <a:ext uri="{FF2B5EF4-FFF2-40B4-BE49-F238E27FC236}">
                <a16:creationId xmlns:a16="http://schemas.microsoft.com/office/drawing/2014/main" id="{F7F0B706-75A6-5C33-8061-FE9256F9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6" y="1578591"/>
            <a:ext cx="3648289" cy="17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MEN STRUNATCI = CHORDATA">
            <a:extLst>
              <a:ext uri="{FF2B5EF4-FFF2-40B4-BE49-F238E27FC236}">
                <a16:creationId xmlns:a16="http://schemas.microsoft.com/office/drawing/2014/main" id="{4C71AE6A-1CC3-39E7-3D2B-E57EB4F9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" y="3654344"/>
            <a:ext cx="5461230" cy="20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37A136-DC62-B0D3-A6B2-33A9FA470777}"/>
              </a:ext>
            </a:extLst>
          </p:cNvPr>
          <p:cNvSpPr txBox="1"/>
          <p:nvPr/>
        </p:nvSpPr>
        <p:spPr>
          <a:xfrm>
            <a:off x="612444" y="5895114"/>
            <a:ext cx="38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600-550 miliónů let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220" y="302767"/>
            <a:ext cx="116953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Napínací</a:t>
            </a:r>
            <a:r>
              <a:rPr sz="3600" spc="-85" dirty="0"/>
              <a:t> </a:t>
            </a:r>
            <a:r>
              <a:rPr sz="3600" dirty="0"/>
              <a:t>reflex</a:t>
            </a:r>
            <a:r>
              <a:rPr sz="3600" spc="-65" dirty="0"/>
              <a:t> </a:t>
            </a:r>
            <a:r>
              <a:rPr sz="3600" dirty="0"/>
              <a:t>–</a:t>
            </a:r>
            <a:r>
              <a:rPr sz="3600" spc="-80" dirty="0"/>
              <a:t> </a:t>
            </a:r>
            <a:r>
              <a:rPr lang="cs-CZ" sz="2800" spc="-80" dirty="0"/>
              <a:t>regulovaný mozečkem pomocí </a:t>
            </a:r>
            <a:r>
              <a:rPr lang="el-GR" sz="2800" spc="-80" dirty="0"/>
              <a:t>γ</a:t>
            </a:r>
            <a:r>
              <a:rPr lang="cs-CZ" sz="2800" spc="-80" dirty="0"/>
              <a:t>-motoneuronů</a:t>
            </a:r>
            <a:endParaRPr sz="28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6651BBD-58A4-A154-BEF3-8619676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81" y="1194515"/>
            <a:ext cx="6851561" cy="401176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02728AD-AFE8-E813-F032-7130A0D6DB00}"/>
              </a:ext>
            </a:extLst>
          </p:cNvPr>
          <p:cNvSpPr txBox="1"/>
          <p:nvPr/>
        </p:nvSpPr>
        <p:spPr>
          <a:xfrm flipH="1">
            <a:off x="5715000" y="894181"/>
            <a:ext cx="345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Při volních pohybech jsou regulátory pod přímým vlivem mozečku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6AE185F-9114-4E7D-7511-C7AB7878B5FB}"/>
              </a:ext>
            </a:extLst>
          </p:cNvPr>
          <p:cNvSpPr txBox="1"/>
          <p:nvPr/>
        </p:nvSpPr>
        <p:spPr>
          <a:xfrm flipH="1">
            <a:off x="10262419" y="950541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spc="-80" dirty="0"/>
              <a:t>γ</a:t>
            </a:r>
            <a:r>
              <a:rPr lang="cs-CZ" sz="1800" spc="-80" dirty="0"/>
              <a:t>-motoneuron určuje citlivost svalového vřeténka či </a:t>
            </a:r>
            <a:r>
              <a:rPr lang="cs-CZ" spc="-80" dirty="0"/>
              <a:t>G</a:t>
            </a:r>
            <a:r>
              <a:rPr lang="cs-CZ" sz="1800" spc="-80" dirty="0"/>
              <a:t>olgiho aparátu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93D94D1-54B9-FB22-D451-63F81579551C}"/>
              </a:ext>
            </a:extLst>
          </p:cNvPr>
          <p:cNvCxnSpPr>
            <a:cxnSpLocks/>
          </p:cNvCxnSpPr>
          <p:nvPr/>
        </p:nvCxnSpPr>
        <p:spPr>
          <a:xfrm flipH="1">
            <a:off x="6819378" y="2333397"/>
            <a:ext cx="4784699" cy="100947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6B2CF9-9341-66A1-ABAA-C7734B77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1237793"/>
            <a:ext cx="3483638" cy="21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4796D36-CC97-885A-5859-4BF3BABA0277}"/>
              </a:ext>
            </a:extLst>
          </p:cNvPr>
          <p:cNvSpPr txBox="1"/>
          <p:nvPr/>
        </p:nvSpPr>
        <p:spPr>
          <a:xfrm>
            <a:off x="838200" y="765875"/>
            <a:ext cx="321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Tiktaalik-380 </a:t>
            </a:r>
            <a:r>
              <a:rPr lang="cs-CZ" dirty="0" err="1"/>
              <a:t>milónů</a:t>
            </a:r>
            <a:r>
              <a:rPr lang="cs-CZ" dirty="0"/>
              <a:t> let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6AA4A5E-11B1-4BE2-3842-3CCE1A6B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7" y="3906246"/>
            <a:ext cx="437618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5088D3C-711C-183E-63D4-521E816E26EE}"/>
              </a:ext>
            </a:extLst>
          </p:cNvPr>
          <p:cNvCxnSpPr>
            <a:cxnSpLocks/>
          </p:cNvCxnSpPr>
          <p:nvPr/>
        </p:nvCxnSpPr>
        <p:spPr>
          <a:xfrm>
            <a:off x="9601200" y="3200400"/>
            <a:ext cx="1447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2439E80-0C7F-24E1-E96D-C56232053958}"/>
              </a:ext>
            </a:extLst>
          </p:cNvPr>
          <p:cNvSpPr txBox="1"/>
          <p:nvPr/>
        </p:nvSpPr>
        <p:spPr>
          <a:xfrm>
            <a:off x="11016155" y="2988334"/>
            <a:ext cx="117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Přední roh míšní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2942" y="1912898"/>
            <a:ext cx="6046968" cy="46937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06610" y="4155389"/>
            <a:ext cx="1080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Natahovač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ahoma"/>
                <a:cs typeface="Tahoma"/>
              </a:rPr>
              <a:t>(extenzor)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6426" y="5955588"/>
            <a:ext cx="1589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Ohýbač </a:t>
            </a:r>
            <a:r>
              <a:rPr sz="1800" spc="-10" dirty="0">
                <a:latin typeface="Tahoma"/>
                <a:cs typeface="Tahoma"/>
              </a:rPr>
              <a:t>(flexor)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6668" y="5177408"/>
            <a:ext cx="9156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Šlachové tělísko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9978" y="1661502"/>
            <a:ext cx="2665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latin typeface="Tahoma"/>
                <a:cs typeface="Tahoma"/>
              </a:rPr>
              <a:t>vlákno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lang="cs-CZ" sz="1800" spc="-30" dirty="0">
                <a:latin typeface="Tahoma"/>
                <a:cs typeface="Tahoma"/>
              </a:rPr>
              <a:t>inhibičního neuronu </a:t>
            </a:r>
            <a:r>
              <a:rPr sz="1800" dirty="0" err="1">
                <a:latin typeface="Tahoma"/>
                <a:cs typeface="Tahoma"/>
              </a:rPr>
              <a:t>I</a:t>
            </a:r>
            <a:r>
              <a:rPr sz="1800" baseline="-20833" dirty="0" err="1">
                <a:latin typeface="Tahoma"/>
                <a:cs typeface="Tahoma"/>
              </a:rPr>
              <a:t>b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04417" y="2766383"/>
            <a:ext cx="119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Inhibiční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interneuron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9891" y="4259750"/>
            <a:ext cx="11938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Excitační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ahoma"/>
                <a:cs typeface="Tahoma"/>
              </a:rPr>
              <a:t>interneuron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2259" y="2415032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40995" algn="l"/>
              </a:tabLst>
            </a:pPr>
            <a:r>
              <a:rPr sz="2700" spc="-75" baseline="-24691" dirty="0">
                <a:latin typeface="Tahoma"/>
                <a:cs typeface="Tahoma"/>
              </a:rPr>
              <a:t>+</a:t>
            </a:r>
            <a:r>
              <a:rPr sz="2700" baseline="-24691" dirty="0">
                <a:latin typeface="Tahoma"/>
                <a:cs typeface="Tahoma"/>
              </a:rPr>
              <a:t>	</a:t>
            </a:r>
            <a:r>
              <a:rPr sz="1800" spc="-50" dirty="0"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8459" y="3573963"/>
            <a:ext cx="1586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vlákna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α-motoneuronu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818" y="5299748"/>
            <a:ext cx="6919816" cy="9910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723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  <a:r>
              <a:rPr sz="16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regulace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svalového napětí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99000"/>
              </a:lnSpc>
              <a:spcBef>
                <a:spcPts val="20"/>
              </a:spcBef>
              <a:tabLst>
                <a:tab pos="369951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(ochrana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poškozením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šlachy) </a:t>
            </a:r>
            <a:r>
              <a:rPr sz="1600" i="1" spc="-50" dirty="0">
                <a:latin typeface="Arial" panose="020B0604020202020204" pitchFamily="34" charset="0"/>
                <a:cs typeface="Arial" panose="020B0604020202020204" pitchFamily="34" charset="0"/>
              </a:rPr>
              <a:t>Výrazně</a:t>
            </a:r>
            <a:r>
              <a:rPr sz="1600" i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0" dirty="0">
                <a:latin typeface="Arial" panose="020B0604020202020204" pitchFamily="34" charset="0"/>
                <a:cs typeface="Arial" panose="020B0604020202020204" pitchFamily="34" charset="0"/>
              </a:rPr>
              <a:t>zvýšené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0" dirty="0" err="1">
                <a:latin typeface="Arial" panose="020B0604020202020204" pitchFamily="34" charset="0"/>
                <a:cs typeface="Arial" panose="020B0604020202020204" pitchFamily="34" charset="0"/>
              </a:rPr>
              <a:t>svalové</a:t>
            </a:r>
            <a:r>
              <a:rPr sz="1600" i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napětí</a:t>
            </a:r>
            <a:r>
              <a:rPr lang="cs-CZ"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 err="1"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inhibici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α-motoneuronu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příslušných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svalových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vláken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(zde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extenzoru)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excitaci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motoneuronu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antagonistického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svalu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(zde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flexoru)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07542" y="95691"/>
            <a:ext cx="5783580" cy="1231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/>
              <a:t>Inverzně</a:t>
            </a:r>
            <a:r>
              <a:rPr spc="-160" dirty="0"/>
              <a:t> </a:t>
            </a:r>
            <a:r>
              <a:rPr dirty="0"/>
              <a:t>napínací</a:t>
            </a:r>
            <a:r>
              <a:rPr spc="-155" dirty="0"/>
              <a:t> </a:t>
            </a:r>
            <a:r>
              <a:rPr spc="-10" dirty="0"/>
              <a:t>reflex</a:t>
            </a:r>
          </a:p>
          <a:p>
            <a:pPr marL="55880">
              <a:lnSpc>
                <a:spcPct val="100000"/>
              </a:lnSpc>
              <a:spcBef>
                <a:spcPts val="680"/>
              </a:spcBef>
            </a:pPr>
            <a:r>
              <a:rPr sz="2400" b="0" dirty="0">
                <a:solidFill>
                  <a:srgbClr val="000000"/>
                </a:solidFill>
                <a:latin typeface="Tahoma"/>
                <a:cs typeface="Tahoma"/>
              </a:rPr>
              <a:t>(bisynaptický,</a:t>
            </a:r>
            <a:r>
              <a:rPr sz="24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ahoma"/>
                <a:cs typeface="Tahoma"/>
              </a:rPr>
              <a:t>propriorefleceptivní)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7518" y="735838"/>
            <a:ext cx="4212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Receptor: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šlachové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(Golgiho)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tělísko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074" name="Picture 2" descr="Není k dispozici žádný popis fotky.">
            <a:extLst>
              <a:ext uri="{FF2B5EF4-FFF2-40B4-BE49-F238E27FC236}">
                <a16:creationId xmlns:a16="http://schemas.microsoft.com/office/drawing/2014/main" id="{FFF4CE6C-B630-623C-2A8B-ECBAF0CA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5" y="1577818"/>
            <a:ext cx="4465335" cy="30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EE21D69-D19A-C383-6E98-00947A108FAD}"/>
              </a:ext>
            </a:extLst>
          </p:cNvPr>
          <p:cNvSpPr/>
          <p:nvPr/>
        </p:nvSpPr>
        <p:spPr>
          <a:xfrm rot="2924291">
            <a:off x="7537446" y="4268561"/>
            <a:ext cx="609600" cy="6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Axonový</a:t>
            </a:r>
            <a:r>
              <a:rPr spc="-150" dirty="0"/>
              <a:t> </a:t>
            </a:r>
            <a:r>
              <a:rPr dirty="0"/>
              <a:t>reflex</a:t>
            </a:r>
            <a:r>
              <a:rPr spc="-145" dirty="0"/>
              <a:t> </a:t>
            </a:r>
            <a:r>
              <a:rPr sz="3200" b="0" spc="-10" dirty="0">
                <a:latin typeface="Arial"/>
                <a:cs typeface="Arial"/>
              </a:rPr>
              <a:t>(extracentrální)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917" y="995138"/>
            <a:ext cx="6454772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600" dirty="0">
                <a:latin typeface="Arial"/>
                <a:cs typeface="Arial"/>
              </a:rPr>
              <a:t>i</a:t>
            </a:r>
            <a:r>
              <a:rPr sz="1600" dirty="0" err="1">
                <a:latin typeface="Arial"/>
                <a:cs typeface="Arial"/>
              </a:rPr>
              <a:t>mpulzy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vznikající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sensorickém </a:t>
            </a:r>
            <a:r>
              <a:rPr sz="1600" dirty="0">
                <a:latin typeface="Arial"/>
                <a:cs typeface="Arial"/>
              </a:rPr>
              <a:t>nervu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antidromně</a:t>
            </a:r>
            <a:r>
              <a:rPr sz="1600" spc="-10" dirty="0">
                <a:latin typeface="Arial"/>
                <a:cs typeface="Arial"/>
              </a:rPr>
              <a:t> (protisměrně) </a:t>
            </a:r>
            <a:r>
              <a:rPr sz="1600" dirty="0">
                <a:latin typeface="Arial"/>
                <a:cs typeface="Arial"/>
              </a:rPr>
              <a:t>přenáší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dalších</a:t>
            </a:r>
            <a:r>
              <a:rPr sz="1600" spc="-10" dirty="0">
                <a:latin typeface="Arial"/>
                <a:cs typeface="Arial"/>
              </a:rPr>
              <a:t> větví </a:t>
            </a:r>
            <a:r>
              <a:rPr sz="1600" dirty="0">
                <a:latin typeface="Arial"/>
                <a:cs typeface="Arial"/>
              </a:rPr>
              <a:t>sensorického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vlákna</a:t>
            </a:r>
            <a:endParaRPr sz="1600" dirty="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600" dirty="0">
                <a:latin typeface="Arial"/>
                <a:cs typeface="Arial"/>
              </a:rPr>
              <a:t>p</a:t>
            </a:r>
            <a:r>
              <a:rPr sz="1600" dirty="0" err="1">
                <a:latin typeface="Arial"/>
                <a:cs typeface="Arial"/>
              </a:rPr>
              <a:t>ři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podráždění </a:t>
            </a:r>
            <a:r>
              <a:rPr sz="1600" dirty="0" err="1">
                <a:latin typeface="Arial"/>
                <a:cs typeface="Arial"/>
              </a:rPr>
              <a:t>kožních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receptorů</a:t>
            </a:r>
            <a:r>
              <a:rPr lang="cs-CZ" sz="1600" spc="-1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dochází</a:t>
            </a:r>
            <a:r>
              <a:rPr lang="cs-CZ" sz="1600" spc="-3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k</a:t>
            </a:r>
            <a:r>
              <a:rPr lang="cs-CZ" sz="1600" spc="-3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převedení impulzu k</a:t>
            </a:r>
            <a:r>
              <a:rPr lang="cs-CZ" sz="1600" spc="-3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blízkým</a:t>
            </a:r>
            <a:r>
              <a:rPr lang="cs-CZ" sz="1600" spc="-15" dirty="0">
                <a:latin typeface="Arial"/>
                <a:cs typeface="Arial"/>
              </a:rPr>
              <a:t> </a:t>
            </a:r>
            <a:r>
              <a:rPr lang="cs-CZ" sz="1600" spc="-10" dirty="0">
                <a:latin typeface="Arial"/>
                <a:cs typeface="Arial"/>
              </a:rPr>
              <a:t>arteriolám, </a:t>
            </a:r>
            <a:r>
              <a:rPr lang="cs-CZ" sz="1600" dirty="0">
                <a:latin typeface="Arial"/>
                <a:cs typeface="Arial"/>
              </a:rPr>
              <a:t>které</a:t>
            </a:r>
            <a:r>
              <a:rPr lang="cs-CZ" sz="1600" spc="-3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jsou</a:t>
            </a:r>
            <a:r>
              <a:rPr lang="cs-CZ" sz="1600" spc="-1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inervované</a:t>
            </a:r>
            <a:r>
              <a:rPr lang="cs-CZ" sz="1600" spc="1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stejným</a:t>
            </a:r>
            <a:r>
              <a:rPr lang="cs-CZ" sz="1600" spc="-10" dirty="0">
                <a:latin typeface="Arial"/>
                <a:cs typeface="Arial"/>
              </a:rPr>
              <a:t> vláknem. </a:t>
            </a:r>
            <a:r>
              <a:rPr lang="cs-CZ" sz="1600" dirty="0">
                <a:latin typeface="Arial"/>
                <a:cs typeface="Arial"/>
              </a:rPr>
              <a:t>Z</a:t>
            </a:r>
            <a:r>
              <a:rPr lang="cs-CZ" sz="1600" spc="-3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nervových</a:t>
            </a:r>
            <a:r>
              <a:rPr lang="cs-CZ" sz="1600" spc="-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zakončení</a:t>
            </a:r>
            <a:r>
              <a:rPr lang="cs-CZ" sz="1600" spc="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je</a:t>
            </a:r>
            <a:r>
              <a:rPr lang="cs-CZ" sz="1600" spc="-2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vyplavena</a:t>
            </a:r>
            <a:r>
              <a:rPr lang="cs-CZ" sz="1600" spc="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substance</a:t>
            </a:r>
            <a:r>
              <a:rPr lang="cs-CZ" sz="1600" spc="-5" dirty="0">
                <a:latin typeface="Arial"/>
                <a:cs typeface="Arial"/>
              </a:rPr>
              <a:t> </a:t>
            </a:r>
            <a:r>
              <a:rPr lang="cs-CZ" sz="1600" spc="-509" dirty="0">
                <a:latin typeface="Arial"/>
                <a:cs typeface="Arial"/>
              </a:rPr>
              <a:t>P,</a:t>
            </a:r>
            <a:r>
              <a:rPr lang="cs-CZ" sz="1600" dirty="0">
                <a:latin typeface="Arial"/>
                <a:cs typeface="Arial"/>
              </a:rPr>
              <a:t>  která</a:t>
            </a:r>
            <a:r>
              <a:rPr lang="cs-CZ" sz="1600" spc="-3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z</a:t>
            </a:r>
            <a:r>
              <a:rPr lang="cs-CZ" sz="1600" spc="-2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dilatuje</a:t>
            </a:r>
            <a:r>
              <a:rPr lang="cs-CZ" sz="1600" spc="5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arteriolu</a:t>
            </a:r>
            <a:r>
              <a:rPr lang="cs-CZ" sz="1600" spc="-1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a</a:t>
            </a:r>
            <a:r>
              <a:rPr lang="cs-CZ" sz="1600" spc="-2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zvyšuje</a:t>
            </a:r>
            <a:r>
              <a:rPr lang="cs-CZ" sz="1600" spc="-2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propustnost</a:t>
            </a:r>
            <a:r>
              <a:rPr lang="cs-CZ" sz="1600" spc="-15" dirty="0">
                <a:latin typeface="Arial"/>
                <a:cs typeface="Arial"/>
              </a:rPr>
              <a:t> </a:t>
            </a:r>
            <a:r>
              <a:rPr lang="cs-CZ" sz="1600" spc="-25" dirty="0">
                <a:latin typeface="Arial"/>
                <a:cs typeface="Arial"/>
              </a:rPr>
              <a:t>cév </a:t>
            </a:r>
            <a:r>
              <a:rPr lang="cs-CZ" sz="1400" dirty="0">
                <a:latin typeface="Arial"/>
                <a:cs typeface="Arial"/>
              </a:rPr>
              <a:t>(podstata</a:t>
            </a:r>
            <a:r>
              <a:rPr lang="cs-CZ" sz="1400" spc="-5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červeného</a:t>
            </a:r>
            <a:r>
              <a:rPr lang="cs-CZ" sz="1400" spc="-40" dirty="0">
                <a:latin typeface="Arial"/>
                <a:cs typeface="Arial"/>
              </a:rPr>
              <a:t> </a:t>
            </a:r>
            <a:r>
              <a:rPr lang="cs-CZ" sz="1400" dirty="0" err="1">
                <a:latin typeface="Arial"/>
                <a:cs typeface="Arial"/>
              </a:rPr>
              <a:t>dermatografismu</a:t>
            </a:r>
            <a:r>
              <a:rPr lang="cs-CZ" sz="1400" spc="-6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–</a:t>
            </a:r>
            <a:r>
              <a:rPr lang="cs-CZ" sz="1400" spc="-1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zčervenání</a:t>
            </a:r>
            <a:r>
              <a:rPr lang="cs-CZ" sz="1400" spc="-70" dirty="0">
                <a:latin typeface="Arial"/>
                <a:cs typeface="Arial"/>
              </a:rPr>
              <a:t> </a:t>
            </a:r>
            <a:r>
              <a:rPr lang="cs-CZ" sz="1400" spc="-25" dirty="0">
                <a:latin typeface="Arial"/>
                <a:cs typeface="Arial"/>
              </a:rPr>
              <a:t>po </a:t>
            </a:r>
            <a:r>
              <a:rPr lang="cs-CZ" sz="1400" spc="-10" dirty="0">
                <a:latin typeface="Arial"/>
                <a:cs typeface="Arial"/>
              </a:rPr>
              <a:t>škrábnutí)</a:t>
            </a:r>
            <a:endParaRPr lang="cs-CZ" sz="1400" dirty="0">
              <a:latin typeface="Arial"/>
              <a:cs typeface="Arial"/>
            </a:endParaRPr>
          </a:p>
          <a:p>
            <a:pPr marL="297815" marR="27305" indent="-285750">
              <a:lnSpc>
                <a:spcPct val="100000"/>
              </a:lnSpc>
              <a:spcBef>
                <a:spcPts val="60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400" dirty="0">
                <a:latin typeface="Arial"/>
                <a:cs typeface="Arial"/>
              </a:rPr>
              <a:t>kromě</a:t>
            </a:r>
            <a:r>
              <a:rPr lang="cs-CZ" sz="1400" spc="-3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toho</a:t>
            </a:r>
            <a:r>
              <a:rPr lang="cs-CZ" sz="1400" spc="-2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dochází</a:t>
            </a:r>
            <a:r>
              <a:rPr lang="cs-CZ" sz="1400" spc="-4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k</a:t>
            </a:r>
            <a:r>
              <a:rPr lang="cs-CZ" sz="1400" spc="-1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vylití</a:t>
            </a:r>
            <a:r>
              <a:rPr lang="cs-CZ" sz="1400" spc="-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histaminu</a:t>
            </a:r>
            <a:r>
              <a:rPr lang="cs-CZ" sz="1400" spc="-3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z</a:t>
            </a:r>
            <a:r>
              <a:rPr lang="cs-CZ" sz="1400" spc="-2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žírných</a:t>
            </a:r>
            <a:r>
              <a:rPr lang="cs-CZ" sz="1400" spc="-4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buněk,</a:t>
            </a:r>
            <a:r>
              <a:rPr lang="cs-CZ" sz="1400" spc="-40" dirty="0">
                <a:latin typeface="Arial"/>
                <a:cs typeface="Arial"/>
              </a:rPr>
              <a:t> </a:t>
            </a:r>
            <a:r>
              <a:rPr lang="cs-CZ" sz="1400" spc="-10" dirty="0">
                <a:latin typeface="Arial"/>
                <a:cs typeface="Arial"/>
              </a:rPr>
              <a:t>který </a:t>
            </a:r>
            <a:r>
              <a:rPr lang="cs-CZ" sz="1400" dirty="0">
                <a:latin typeface="Arial"/>
                <a:cs typeface="Arial"/>
              </a:rPr>
              <a:t>rovněž</a:t>
            </a:r>
            <a:r>
              <a:rPr lang="cs-CZ" sz="1400" spc="-4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dilatuje</a:t>
            </a:r>
            <a:r>
              <a:rPr lang="cs-CZ" sz="1400" spc="-1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cévy</a:t>
            </a:r>
            <a:r>
              <a:rPr lang="cs-CZ" sz="1400" spc="-4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a</a:t>
            </a:r>
            <a:r>
              <a:rPr lang="cs-CZ" sz="1400" spc="-15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zvyšuje</a:t>
            </a:r>
            <a:r>
              <a:rPr lang="cs-CZ" sz="1400" spc="-30" dirty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jejich</a:t>
            </a:r>
            <a:r>
              <a:rPr lang="cs-CZ" sz="1400" spc="-5" dirty="0">
                <a:latin typeface="Arial"/>
                <a:cs typeface="Arial"/>
              </a:rPr>
              <a:t> </a:t>
            </a:r>
            <a:r>
              <a:rPr lang="cs-CZ" sz="1400" spc="-10" dirty="0">
                <a:latin typeface="Arial"/>
                <a:cs typeface="Arial"/>
              </a:rPr>
              <a:t>propustnost</a:t>
            </a:r>
            <a:endParaRPr lang="cs-CZ" sz="1400" dirty="0">
              <a:latin typeface="Arial"/>
              <a:cs typeface="Arial"/>
            </a:endParaRPr>
          </a:p>
          <a:p>
            <a:pPr marL="192405" indent="-180340">
              <a:spcBef>
                <a:spcPts val="605"/>
              </a:spcBef>
              <a:buClr>
                <a:srgbClr val="0000DC"/>
              </a:buClr>
              <a:buFontTx/>
              <a:buChar char="—"/>
              <a:tabLst>
                <a:tab pos="192405" algn="l"/>
                <a:tab pos="193040" algn="l"/>
              </a:tabLst>
            </a:pPr>
            <a:endParaRPr lang="cs-CZ" sz="16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33590" y="1587779"/>
            <a:ext cx="4291886" cy="4071085"/>
            <a:chOff x="5718731" y="1521205"/>
            <a:chExt cx="5706745" cy="4137660"/>
          </a:xfrm>
        </p:grpSpPr>
        <p:sp>
          <p:nvSpPr>
            <p:cNvPr id="6" name="object 6"/>
            <p:cNvSpPr/>
            <p:nvPr/>
          </p:nvSpPr>
          <p:spPr>
            <a:xfrm>
              <a:off x="9917430" y="3470910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376554" y="0"/>
                  </a:moveTo>
                  <a:lnTo>
                    <a:pt x="86614" y="0"/>
                  </a:lnTo>
                  <a:lnTo>
                    <a:pt x="52935" y="6820"/>
                  </a:lnTo>
                  <a:lnTo>
                    <a:pt x="25400" y="25415"/>
                  </a:lnTo>
                  <a:lnTo>
                    <a:pt x="6818" y="52988"/>
                  </a:lnTo>
                  <a:lnTo>
                    <a:pt x="0" y="86740"/>
                  </a:lnTo>
                  <a:lnTo>
                    <a:pt x="0" y="178434"/>
                  </a:lnTo>
                  <a:lnTo>
                    <a:pt x="6818" y="212187"/>
                  </a:lnTo>
                  <a:lnTo>
                    <a:pt x="25400" y="239760"/>
                  </a:lnTo>
                  <a:lnTo>
                    <a:pt x="52935" y="258355"/>
                  </a:lnTo>
                  <a:lnTo>
                    <a:pt x="86614" y="265175"/>
                  </a:lnTo>
                  <a:lnTo>
                    <a:pt x="376554" y="265175"/>
                  </a:lnTo>
                  <a:lnTo>
                    <a:pt x="410307" y="258355"/>
                  </a:lnTo>
                  <a:lnTo>
                    <a:pt x="437880" y="239760"/>
                  </a:lnTo>
                  <a:lnTo>
                    <a:pt x="456475" y="212187"/>
                  </a:lnTo>
                  <a:lnTo>
                    <a:pt x="463296" y="178434"/>
                  </a:lnTo>
                  <a:lnTo>
                    <a:pt x="463296" y="86740"/>
                  </a:lnTo>
                  <a:lnTo>
                    <a:pt x="456475" y="52988"/>
                  </a:lnTo>
                  <a:lnTo>
                    <a:pt x="437880" y="25415"/>
                  </a:lnTo>
                  <a:lnTo>
                    <a:pt x="410307" y="6820"/>
                  </a:lnTo>
                  <a:lnTo>
                    <a:pt x="376554" y="0"/>
                  </a:lnTo>
                  <a:close/>
                </a:path>
              </a:pathLst>
            </a:custGeom>
            <a:solidFill>
              <a:srgbClr val="FF7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7430" y="3470910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0" y="86740"/>
                  </a:moveTo>
                  <a:lnTo>
                    <a:pt x="6818" y="52988"/>
                  </a:lnTo>
                  <a:lnTo>
                    <a:pt x="25400" y="25415"/>
                  </a:lnTo>
                  <a:lnTo>
                    <a:pt x="52935" y="6820"/>
                  </a:lnTo>
                  <a:lnTo>
                    <a:pt x="86614" y="0"/>
                  </a:lnTo>
                  <a:lnTo>
                    <a:pt x="376554" y="0"/>
                  </a:lnTo>
                  <a:lnTo>
                    <a:pt x="410307" y="6820"/>
                  </a:lnTo>
                  <a:lnTo>
                    <a:pt x="437880" y="25415"/>
                  </a:lnTo>
                  <a:lnTo>
                    <a:pt x="456475" y="52988"/>
                  </a:lnTo>
                  <a:lnTo>
                    <a:pt x="463296" y="86740"/>
                  </a:lnTo>
                  <a:lnTo>
                    <a:pt x="463296" y="178434"/>
                  </a:lnTo>
                  <a:lnTo>
                    <a:pt x="456475" y="212187"/>
                  </a:lnTo>
                  <a:lnTo>
                    <a:pt x="437880" y="239760"/>
                  </a:lnTo>
                  <a:lnTo>
                    <a:pt x="410307" y="258355"/>
                  </a:lnTo>
                  <a:lnTo>
                    <a:pt x="376554" y="265175"/>
                  </a:lnTo>
                  <a:lnTo>
                    <a:pt x="86614" y="265175"/>
                  </a:lnTo>
                  <a:lnTo>
                    <a:pt x="52935" y="258355"/>
                  </a:lnTo>
                  <a:lnTo>
                    <a:pt x="25400" y="239760"/>
                  </a:lnTo>
                  <a:lnTo>
                    <a:pt x="6818" y="212187"/>
                  </a:lnTo>
                  <a:lnTo>
                    <a:pt x="0" y="178434"/>
                  </a:lnTo>
                  <a:lnTo>
                    <a:pt x="0" y="86740"/>
                  </a:lnTo>
                  <a:close/>
                </a:path>
              </a:pathLst>
            </a:custGeom>
            <a:ln w="25400">
              <a:solidFill>
                <a:srgbClr val="5D00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1394" y="3475482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376554" y="0"/>
                  </a:moveTo>
                  <a:lnTo>
                    <a:pt x="86613" y="0"/>
                  </a:lnTo>
                  <a:lnTo>
                    <a:pt x="52935" y="6820"/>
                  </a:lnTo>
                  <a:lnTo>
                    <a:pt x="25400" y="25415"/>
                  </a:lnTo>
                  <a:lnTo>
                    <a:pt x="6818" y="52988"/>
                  </a:lnTo>
                  <a:lnTo>
                    <a:pt x="0" y="86740"/>
                  </a:lnTo>
                  <a:lnTo>
                    <a:pt x="0" y="178434"/>
                  </a:lnTo>
                  <a:lnTo>
                    <a:pt x="6818" y="212187"/>
                  </a:lnTo>
                  <a:lnTo>
                    <a:pt x="25399" y="239760"/>
                  </a:lnTo>
                  <a:lnTo>
                    <a:pt x="52935" y="258355"/>
                  </a:lnTo>
                  <a:lnTo>
                    <a:pt x="86613" y="265175"/>
                  </a:lnTo>
                  <a:lnTo>
                    <a:pt x="376554" y="265175"/>
                  </a:lnTo>
                  <a:lnTo>
                    <a:pt x="410307" y="258355"/>
                  </a:lnTo>
                  <a:lnTo>
                    <a:pt x="437880" y="239760"/>
                  </a:lnTo>
                  <a:lnTo>
                    <a:pt x="456475" y="212187"/>
                  </a:lnTo>
                  <a:lnTo>
                    <a:pt x="463296" y="178434"/>
                  </a:lnTo>
                  <a:lnTo>
                    <a:pt x="463296" y="86740"/>
                  </a:lnTo>
                  <a:lnTo>
                    <a:pt x="456475" y="52988"/>
                  </a:lnTo>
                  <a:lnTo>
                    <a:pt x="437880" y="25415"/>
                  </a:lnTo>
                  <a:lnTo>
                    <a:pt x="410307" y="6820"/>
                  </a:lnTo>
                  <a:lnTo>
                    <a:pt x="376554" y="0"/>
                  </a:lnTo>
                  <a:close/>
                </a:path>
              </a:pathLst>
            </a:custGeom>
            <a:solidFill>
              <a:srgbClr val="FF7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91394" y="3475482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0" y="86740"/>
                  </a:moveTo>
                  <a:lnTo>
                    <a:pt x="6818" y="52988"/>
                  </a:lnTo>
                  <a:lnTo>
                    <a:pt x="25400" y="25415"/>
                  </a:lnTo>
                  <a:lnTo>
                    <a:pt x="52935" y="6820"/>
                  </a:lnTo>
                  <a:lnTo>
                    <a:pt x="86613" y="0"/>
                  </a:lnTo>
                  <a:lnTo>
                    <a:pt x="376554" y="0"/>
                  </a:lnTo>
                  <a:lnTo>
                    <a:pt x="410307" y="6820"/>
                  </a:lnTo>
                  <a:lnTo>
                    <a:pt x="437880" y="25415"/>
                  </a:lnTo>
                  <a:lnTo>
                    <a:pt x="456475" y="52988"/>
                  </a:lnTo>
                  <a:lnTo>
                    <a:pt x="463296" y="86740"/>
                  </a:lnTo>
                  <a:lnTo>
                    <a:pt x="463296" y="178434"/>
                  </a:lnTo>
                  <a:lnTo>
                    <a:pt x="456475" y="212187"/>
                  </a:lnTo>
                  <a:lnTo>
                    <a:pt x="437880" y="239760"/>
                  </a:lnTo>
                  <a:lnTo>
                    <a:pt x="410307" y="258355"/>
                  </a:lnTo>
                  <a:lnTo>
                    <a:pt x="376554" y="265175"/>
                  </a:lnTo>
                  <a:lnTo>
                    <a:pt x="86613" y="265175"/>
                  </a:lnTo>
                  <a:lnTo>
                    <a:pt x="52935" y="258355"/>
                  </a:lnTo>
                  <a:lnTo>
                    <a:pt x="25399" y="239760"/>
                  </a:lnTo>
                  <a:lnTo>
                    <a:pt x="6818" y="212187"/>
                  </a:lnTo>
                  <a:lnTo>
                    <a:pt x="0" y="178434"/>
                  </a:lnTo>
                  <a:lnTo>
                    <a:pt x="0" y="86740"/>
                  </a:lnTo>
                  <a:close/>
                </a:path>
              </a:pathLst>
            </a:custGeom>
            <a:ln w="25400">
              <a:solidFill>
                <a:srgbClr val="5D00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56214" y="3475482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376554" y="0"/>
                  </a:moveTo>
                  <a:lnTo>
                    <a:pt x="86613" y="0"/>
                  </a:lnTo>
                  <a:lnTo>
                    <a:pt x="52935" y="6820"/>
                  </a:lnTo>
                  <a:lnTo>
                    <a:pt x="25400" y="25415"/>
                  </a:lnTo>
                  <a:lnTo>
                    <a:pt x="6818" y="52988"/>
                  </a:lnTo>
                  <a:lnTo>
                    <a:pt x="0" y="86740"/>
                  </a:lnTo>
                  <a:lnTo>
                    <a:pt x="0" y="178434"/>
                  </a:lnTo>
                  <a:lnTo>
                    <a:pt x="6818" y="212187"/>
                  </a:lnTo>
                  <a:lnTo>
                    <a:pt x="25399" y="239760"/>
                  </a:lnTo>
                  <a:lnTo>
                    <a:pt x="52935" y="258355"/>
                  </a:lnTo>
                  <a:lnTo>
                    <a:pt x="86613" y="265175"/>
                  </a:lnTo>
                  <a:lnTo>
                    <a:pt x="376554" y="265175"/>
                  </a:lnTo>
                  <a:lnTo>
                    <a:pt x="410307" y="258355"/>
                  </a:lnTo>
                  <a:lnTo>
                    <a:pt x="437880" y="239760"/>
                  </a:lnTo>
                  <a:lnTo>
                    <a:pt x="456475" y="212187"/>
                  </a:lnTo>
                  <a:lnTo>
                    <a:pt x="463295" y="178434"/>
                  </a:lnTo>
                  <a:lnTo>
                    <a:pt x="463295" y="86740"/>
                  </a:lnTo>
                  <a:lnTo>
                    <a:pt x="456475" y="52988"/>
                  </a:lnTo>
                  <a:lnTo>
                    <a:pt x="437880" y="25415"/>
                  </a:lnTo>
                  <a:lnTo>
                    <a:pt x="410307" y="6820"/>
                  </a:lnTo>
                  <a:lnTo>
                    <a:pt x="376554" y="0"/>
                  </a:lnTo>
                  <a:close/>
                </a:path>
              </a:pathLst>
            </a:custGeom>
            <a:solidFill>
              <a:srgbClr val="FF7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56214" y="3475482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0" y="86740"/>
                  </a:moveTo>
                  <a:lnTo>
                    <a:pt x="6818" y="52988"/>
                  </a:lnTo>
                  <a:lnTo>
                    <a:pt x="25400" y="25415"/>
                  </a:lnTo>
                  <a:lnTo>
                    <a:pt x="52935" y="6820"/>
                  </a:lnTo>
                  <a:lnTo>
                    <a:pt x="86613" y="0"/>
                  </a:lnTo>
                  <a:lnTo>
                    <a:pt x="376554" y="0"/>
                  </a:lnTo>
                  <a:lnTo>
                    <a:pt x="410307" y="6820"/>
                  </a:lnTo>
                  <a:lnTo>
                    <a:pt x="437880" y="25415"/>
                  </a:lnTo>
                  <a:lnTo>
                    <a:pt x="456475" y="52988"/>
                  </a:lnTo>
                  <a:lnTo>
                    <a:pt x="463295" y="86740"/>
                  </a:lnTo>
                  <a:lnTo>
                    <a:pt x="463295" y="178434"/>
                  </a:lnTo>
                  <a:lnTo>
                    <a:pt x="456475" y="212187"/>
                  </a:lnTo>
                  <a:lnTo>
                    <a:pt x="437880" y="239760"/>
                  </a:lnTo>
                  <a:lnTo>
                    <a:pt x="410307" y="258355"/>
                  </a:lnTo>
                  <a:lnTo>
                    <a:pt x="376554" y="265175"/>
                  </a:lnTo>
                  <a:lnTo>
                    <a:pt x="86613" y="265175"/>
                  </a:lnTo>
                  <a:lnTo>
                    <a:pt x="52935" y="258355"/>
                  </a:lnTo>
                  <a:lnTo>
                    <a:pt x="25399" y="239760"/>
                  </a:lnTo>
                  <a:lnTo>
                    <a:pt x="6818" y="212187"/>
                  </a:lnTo>
                  <a:lnTo>
                    <a:pt x="0" y="178434"/>
                  </a:lnTo>
                  <a:lnTo>
                    <a:pt x="0" y="86740"/>
                  </a:lnTo>
                  <a:close/>
                </a:path>
              </a:pathLst>
            </a:custGeom>
            <a:ln w="25400">
              <a:solidFill>
                <a:srgbClr val="5D00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0846" y="3551173"/>
              <a:ext cx="156463" cy="1305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4622" y="3560317"/>
              <a:ext cx="157987" cy="1305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0110" y="3560317"/>
              <a:ext cx="157988" cy="1305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163050" y="3528822"/>
              <a:ext cx="1844039" cy="567055"/>
            </a:xfrm>
            <a:custGeom>
              <a:avLst/>
              <a:gdLst/>
              <a:ahLst/>
              <a:cxnLst/>
              <a:rect l="l" t="t" r="r" b="b"/>
              <a:pathLst>
                <a:path w="1844040" h="567054">
                  <a:moveTo>
                    <a:pt x="0" y="0"/>
                  </a:moveTo>
                  <a:lnTo>
                    <a:pt x="20276" y="35270"/>
                  </a:lnTo>
                  <a:lnTo>
                    <a:pt x="49818" y="68975"/>
                  </a:lnTo>
                  <a:lnTo>
                    <a:pt x="86956" y="100963"/>
                  </a:lnTo>
                  <a:lnTo>
                    <a:pt x="130019" y="131086"/>
                  </a:lnTo>
                  <a:lnTo>
                    <a:pt x="177339" y="159194"/>
                  </a:lnTo>
                  <a:lnTo>
                    <a:pt x="227246" y="185138"/>
                  </a:lnTo>
                  <a:lnTo>
                    <a:pt x="278071" y="208769"/>
                  </a:lnTo>
                  <a:lnTo>
                    <a:pt x="328143" y="229937"/>
                  </a:lnTo>
                  <a:lnTo>
                    <a:pt x="375794" y="248492"/>
                  </a:lnTo>
                  <a:lnTo>
                    <a:pt x="419353" y="264286"/>
                  </a:lnTo>
                  <a:lnTo>
                    <a:pt x="471194" y="279693"/>
                  </a:lnTo>
                  <a:lnTo>
                    <a:pt x="523799" y="290385"/>
                  </a:lnTo>
                  <a:lnTo>
                    <a:pt x="576529" y="296933"/>
                  </a:lnTo>
                  <a:lnTo>
                    <a:pt x="628745" y="299910"/>
                  </a:lnTo>
                  <a:lnTo>
                    <a:pt x="679805" y="299886"/>
                  </a:lnTo>
                  <a:lnTo>
                    <a:pt x="729071" y="297433"/>
                  </a:lnTo>
                  <a:lnTo>
                    <a:pt x="775902" y="293123"/>
                  </a:lnTo>
                  <a:lnTo>
                    <a:pt x="819657" y="287527"/>
                  </a:lnTo>
                  <a:lnTo>
                    <a:pt x="873646" y="276750"/>
                  </a:lnTo>
                  <a:lnTo>
                    <a:pt x="923863" y="261126"/>
                  </a:lnTo>
                  <a:lnTo>
                    <a:pt x="970518" y="241522"/>
                  </a:lnTo>
                  <a:lnTo>
                    <a:pt x="1013817" y="218806"/>
                  </a:lnTo>
                  <a:lnTo>
                    <a:pt x="1053970" y="193847"/>
                  </a:lnTo>
                  <a:lnTo>
                    <a:pt x="1091183" y="167512"/>
                  </a:lnTo>
                </a:path>
                <a:path w="1844040" h="567054">
                  <a:moveTo>
                    <a:pt x="10668" y="39624"/>
                  </a:moveTo>
                  <a:lnTo>
                    <a:pt x="33905" y="76018"/>
                  </a:lnTo>
                  <a:lnTo>
                    <a:pt x="61270" y="107937"/>
                  </a:lnTo>
                  <a:lnTo>
                    <a:pt x="93476" y="137217"/>
                  </a:lnTo>
                  <a:lnTo>
                    <a:pt x="131234" y="165693"/>
                  </a:lnTo>
                  <a:lnTo>
                    <a:pt x="175259" y="195198"/>
                  </a:lnTo>
                  <a:lnTo>
                    <a:pt x="211032" y="217753"/>
                  </a:lnTo>
                  <a:lnTo>
                    <a:pt x="250272" y="241100"/>
                  </a:lnTo>
                  <a:lnTo>
                    <a:pt x="292592" y="264572"/>
                  </a:lnTo>
                  <a:lnTo>
                    <a:pt x="337602" y="287499"/>
                  </a:lnTo>
                  <a:lnTo>
                    <a:pt x="384913" y="309213"/>
                  </a:lnTo>
                  <a:lnTo>
                    <a:pt x="434137" y="329046"/>
                  </a:lnTo>
                  <a:lnTo>
                    <a:pt x="484885" y="346328"/>
                  </a:lnTo>
                  <a:lnTo>
                    <a:pt x="531962" y="359638"/>
                  </a:lnTo>
                  <a:lnTo>
                    <a:pt x="582513" y="371867"/>
                  </a:lnTo>
                  <a:lnTo>
                    <a:pt x="635391" y="382900"/>
                  </a:lnTo>
                  <a:lnTo>
                    <a:pt x="689451" y="392620"/>
                  </a:lnTo>
                  <a:lnTo>
                    <a:pt x="743546" y="400911"/>
                  </a:lnTo>
                  <a:lnTo>
                    <a:pt x="796532" y="407658"/>
                  </a:lnTo>
                  <a:lnTo>
                    <a:pt x="847261" y="412743"/>
                  </a:lnTo>
                  <a:lnTo>
                    <a:pt x="894588" y="416051"/>
                  </a:lnTo>
                  <a:lnTo>
                    <a:pt x="954223" y="417531"/>
                  </a:lnTo>
                  <a:lnTo>
                    <a:pt x="1011968" y="415779"/>
                  </a:lnTo>
                  <a:lnTo>
                    <a:pt x="1067053" y="411225"/>
                  </a:lnTo>
                  <a:lnTo>
                    <a:pt x="1118710" y="404302"/>
                  </a:lnTo>
                  <a:lnTo>
                    <a:pt x="1166168" y="395438"/>
                  </a:lnTo>
                  <a:lnTo>
                    <a:pt x="1208658" y="385063"/>
                  </a:lnTo>
                  <a:lnTo>
                    <a:pt x="1261754" y="365148"/>
                  </a:lnTo>
                  <a:lnTo>
                    <a:pt x="1304242" y="340042"/>
                  </a:lnTo>
                  <a:lnTo>
                    <a:pt x="1339514" y="312269"/>
                  </a:lnTo>
                  <a:lnTo>
                    <a:pt x="1370965" y="284352"/>
                  </a:lnTo>
                  <a:lnTo>
                    <a:pt x="1399192" y="258464"/>
                  </a:lnTo>
                  <a:lnTo>
                    <a:pt x="1440741" y="203878"/>
                  </a:lnTo>
                  <a:lnTo>
                    <a:pt x="1453896" y="168275"/>
                  </a:lnTo>
                </a:path>
                <a:path w="1844040" h="567054">
                  <a:moveTo>
                    <a:pt x="16764" y="56387"/>
                  </a:moveTo>
                  <a:lnTo>
                    <a:pt x="24080" y="70737"/>
                  </a:lnTo>
                  <a:lnTo>
                    <a:pt x="35575" y="94884"/>
                  </a:lnTo>
                  <a:lnTo>
                    <a:pt x="52714" y="125057"/>
                  </a:lnTo>
                  <a:lnTo>
                    <a:pt x="76961" y="157479"/>
                  </a:lnTo>
                  <a:lnTo>
                    <a:pt x="128853" y="213232"/>
                  </a:lnTo>
                  <a:lnTo>
                    <a:pt x="164703" y="247443"/>
                  </a:lnTo>
                  <a:lnTo>
                    <a:pt x="206511" y="283040"/>
                  </a:lnTo>
                  <a:lnTo>
                    <a:pt x="253794" y="317896"/>
                  </a:lnTo>
                  <a:lnTo>
                    <a:pt x="306070" y="349884"/>
                  </a:lnTo>
                  <a:lnTo>
                    <a:pt x="344125" y="370173"/>
                  </a:lnTo>
                  <a:lnTo>
                    <a:pt x="385262" y="390905"/>
                  </a:lnTo>
                  <a:lnTo>
                    <a:pt x="429156" y="411696"/>
                  </a:lnTo>
                  <a:lnTo>
                    <a:pt x="475484" y="432160"/>
                  </a:lnTo>
                  <a:lnTo>
                    <a:pt x="523921" y="451914"/>
                  </a:lnTo>
                  <a:lnTo>
                    <a:pt x="574143" y="470572"/>
                  </a:lnTo>
                  <a:lnTo>
                    <a:pt x="625827" y="487750"/>
                  </a:lnTo>
                  <a:lnTo>
                    <a:pt x="678647" y="503064"/>
                  </a:lnTo>
                  <a:lnTo>
                    <a:pt x="732281" y="516127"/>
                  </a:lnTo>
                  <a:lnTo>
                    <a:pt x="778067" y="525520"/>
                  </a:lnTo>
                  <a:lnTo>
                    <a:pt x="826703" y="534335"/>
                  </a:lnTo>
                  <a:lnTo>
                    <a:pt x="877489" y="542417"/>
                  </a:lnTo>
                  <a:lnTo>
                    <a:pt x="929722" y="549613"/>
                  </a:lnTo>
                  <a:lnTo>
                    <a:pt x="982702" y="555766"/>
                  </a:lnTo>
                  <a:lnTo>
                    <a:pt x="1035727" y="560721"/>
                  </a:lnTo>
                  <a:lnTo>
                    <a:pt x="1088096" y="564323"/>
                  </a:lnTo>
                  <a:lnTo>
                    <a:pt x="1139107" y="566418"/>
                  </a:lnTo>
                  <a:lnTo>
                    <a:pt x="1188060" y="566849"/>
                  </a:lnTo>
                  <a:lnTo>
                    <a:pt x="1234253" y="565462"/>
                  </a:lnTo>
                  <a:lnTo>
                    <a:pt x="1276984" y="562101"/>
                  </a:lnTo>
                  <a:lnTo>
                    <a:pt x="1331195" y="554139"/>
                  </a:lnTo>
                  <a:lnTo>
                    <a:pt x="1381839" y="542667"/>
                  </a:lnTo>
                  <a:lnTo>
                    <a:pt x="1429245" y="528021"/>
                  </a:lnTo>
                  <a:lnTo>
                    <a:pt x="1473739" y="510539"/>
                  </a:lnTo>
                  <a:lnTo>
                    <a:pt x="1515650" y="490557"/>
                  </a:lnTo>
                  <a:lnTo>
                    <a:pt x="1555305" y="468411"/>
                  </a:lnTo>
                  <a:lnTo>
                    <a:pt x="1593031" y="444437"/>
                  </a:lnTo>
                  <a:lnTo>
                    <a:pt x="1629155" y="418972"/>
                  </a:lnTo>
                  <a:lnTo>
                    <a:pt x="1668091" y="386635"/>
                  </a:lnTo>
                  <a:lnTo>
                    <a:pt x="1704014" y="350053"/>
                  </a:lnTo>
                  <a:lnTo>
                    <a:pt x="1737084" y="310397"/>
                  </a:lnTo>
                  <a:lnTo>
                    <a:pt x="1767462" y="268836"/>
                  </a:lnTo>
                  <a:lnTo>
                    <a:pt x="1795307" y="226536"/>
                  </a:lnTo>
                  <a:lnTo>
                    <a:pt x="1820780" y="184667"/>
                  </a:lnTo>
                  <a:lnTo>
                    <a:pt x="1844040" y="144398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8731" y="1551050"/>
              <a:ext cx="2103722" cy="13652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11372" y="1646681"/>
              <a:ext cx="257810" cy="228600"/>
            </a:xfrm>
            <a:custGeom>
              <a:avLst/>
              <a:gdLst/>
              <a:ahLst/>
              <a:cxnLst/>
              <a:rect l="l" t="t" r="r" b="b"/>
              <a:pathLst>
                <a:path w="257809" h="228600">
                  <a:moveTo>
                    <a:pt x="8905" y="228600"/>
                  </a:moveTo>
                  <a:lnTo>
                    <a:pt x="3351" y="202797"/>
                  </a:lnTo>
                  <a:lnTo>
                    <a:pt x="0" y="177625"/>
                  </a:lnTo>
                  <a:lnTo>
                    <a:pt x="1101" y="153715"/>
                  </a:lnTo>
                  <a:lnTo>
                    <a:pt x="26009" y="111035"/>
                  </a:lnTo>
                  <a:lnTo>
                    <a:pt x="78075" y="74709"/>
                  </a:lnTo>
                  <a:lnTo>
                    <a:pt x="130391" y="55883"/>
                  </a:lnTo>
                  <a:lnTo>
                    <a:pt x="182957" y="54653"/>
                  </a:lnTo>
                  <a:lnTo>
                    <a:pt x="204739" y="50418"/>
                  </a:lnTo>
                  <a:lnTo>
                    <a:pt x="221813" y="39237"/>
                  </a:lnTo>
                  <a:lnTo>
                    <a:pt x="235505" y="24209"/>
                  </a:lnTo>
                  <a:lnTo>
                    <a:pt x="246959" y="9681"/>
                  </a:lnTo>
                  <a:lnTo>
                    <a:pt x="257317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87916" y="4544532"/>
              <a:ext cx="225425" cy="347345"/>
            </a:xfrm>
            <a:custGeom>
              <a:avLst/>
              <a:gdLst/>
              <a:ahLst/>
              <a:cxnLst/>
              <a:rect l="l" t="t" r="r" b="b"/>
              <a:pathLst>
                <a:path w="225425" h="347345">
                  <a:moveTo>
                    <a:pt x="94362" y="0"/>
                  </a:moveTo>
                  <a:lnTo>
                    <a:pt x="59838" y="924"/>
                  </a:lnTo>
                  <a:lnTo>
                    <a:pt x="30630" y="19400"/>
                  </a:lnTo>
                  <a:lnTo>
                    <a:pt x="10426" y="52323"/>
                  </a:lnTo>
                  <a:lnTo>
                    <a:pt x="0" y="96342"/>
                  </a:lnTo>
                  <a:lnTo>
                    <a:pt x="125" y="148102"/>
                  </a:lnTo>
                  <a:lnTo>
                    <a:pt x="11578" y="204251"/>
                  </a:lnTo>
                  <a:lnTo>
                    <a:pt x="33361" y="257276"/>
                  </a:lnTo>
                  <a:lnTo>
                    <a:pt x="62124" y="300334"/>
                  </a:lnTo>
                  <a:lnTo>
                    <a:pt x="95337" y="331078"/>
                  </a:lnTo>
                  <a:lnTo>
                    <a:pt x="130470" y="347162"/>
                  </a:lnTo>
                  <a:lnTo>
                    <a:pt x="164994" y="346237"/>
                  </a:lnTo>
                  <a:lnTo>
                    <a:pt x="194202" y="327761"/>
                  </a:lnTo>
                  <a:lnTo>
                    <a:pt x="214406" y="294838"/>
                  </a:lnTo>
                  <a:lnTo>
                    <a:pt x="224832" y="250819"/>
                  </a:lnTo>
                  <a:lnTo>
                    <a:pt x="224706" y="199059"/>
                  </a:lnTo>
                  <a:lnTo>
                    <a:pt x="213254" y="142910"/>
                  </a:lnTo>
                  <a:lnTo>
                    <a:pt x="191471" y="89885"/>
                  </a:lnTo>
                  <a:lnTo>
                    <a:pt x="162708" y="46827"/>
                  </a:lnTo>
                  <a:lnTo>
                    <a:pt x="129495" y="16083"/>
                  </a:lnTo>
                  <a:lnTo>
                    <a:pt x="94362" y="0"/>
                  </a:lnTo>
                  <a:close/>
                </a:path>
              </a:pathLst>
            </a:custGeom>
            <a:solidFill>
              <a:srgbClr val="F67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87916" y="4544532"/>
              <a:ext cx="225425" cy="347345"/>
            </a:xfrm>
            <a:custGeom>
              <a:avLst/>
              <a:gdLst/>
              <a:ahLst/>
              <a:cxnLst/>
              <a:rect l="l" t="t" r="r" b="b"/>
              <a:pathLst>
                <a:path w="225425" h="347345">
                  <a:moveTo>
                    <a:pt x="11578" y="204251"/>
                  </a:moveTo>
                  <a:lnTo>
                    <a:pt x="125" y="148102"/>
                  </a:lnTo>
                  <a:lnTo>
                    <a:pt x="0" y="96342"/>
                  </a:lnTo>
                  <a:lnTo>
                    <a:pt x="10426" y="52323"/>
                  </a:lnTo>
                  <a:lnTo>
                    <a:pt x="30630" y="19400"/>
                  </a:lnTo>
                  <a:lnTo>
                    <a:pt x="59838" y="924"/>
                  </a:lnTo>
                  <a:lnTo>
                    <a:pt x="94362" y="0"/>
                  </a:lnTo>
                  <a:lnTo>
                    <a:pt x="129495" y="16083"/>
                  </a:lnTo>
                  <a:lnTo>
                    <a:pt x="162708" y="46827"/>
                  </a:lnTo>
                  <a:lnTo>
                    <a:pt x="191471" y="89885"/>
                  </a:lnTo>
                  <a:lnTo>
                    <a:pt x="213254" y="142910"/>
                  </a:lnTo>
                  <a:lnTo>
                    <a:pt x="224706" y="199059"/>
                  </a:lnTo>
                  <a:lnTo>
                    <a:pt x="224832" y="250819"/>
                  </a:lnTo>
                  <a:lnTo>
                    <a:pt x="214406" y="294838"/>
                  </a:lnTo>
                  <a:lnTo>
                    <a:pt x="194202" y="327761"/>
                  </a:lnTo>
                  <a:lnTo>
                    <a:pt x="164994" y="346237"/>
                  </a:lnTo>
                  <a:lnTo>
                    <a:pt x="130470" y="347162"/>
                  </a:lnTo>
                  <a:lnTo>
                    <a:pt x="95337" y="331078"/>
                  </a:lnTo>
                  <a:lnTo>
                    <a:pt x="62124" y="300334"/>
                  </a:lnTo>
                  <a:lnTo>
                    <a:pt x="33361" y="257276"/>
                  </a:lnTo>
                  <a:lnTo>
                    <a:pt x="11578" y="204251"/>
                  </a:lnTo>
                  <a:close/>
                </a:path>
              </a:pathLst>
            </a:custGeom>
            <a:ln w="254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68715" y="4549520"/>
              <a:ext cx="2571115" cy="1096645"/>
            </a:xfrm>
            <a:custGeom>
              <a:avLst/>
              <a:gdLst/>
              <a:ahLst/>
              <a:cxnLst/>
              <a:rect l="l" t="t" r="r" b="b"/>
              <a:pathLst>
                <a:path w="2571115" h="1096645">
                  <a:moveTo>
                    <a:pt x="2465704" y="0"/>
                  </a:moveTo>
                  <a:lnTo>
                    <a:pt x="0" y="751077"/>
                  </a:lnTo>
                  <a:lnTo>
                    <a:pt x="105282" y="1096403"/>
                  </a:lnTo>
                  <a:lnTo>
                    <a:pt x="2570860" y="345312"/>
                  </a:lnTo>
                  <a:lnTo>
                    <a:pt x="2465704" y="0"/>
                  </a:lnTo>
                  <a:close/>
                </a:path>
              </a:pathLst>
            </a:custGeom>
            <a:solidFill>
              <a:srgbClr val="F67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68715" y="4549520"/>
              <a:ext cx="2571115" cy="1096645"/>
            </a:xfrm>
            <a:custGeom>
              <a:avLst/>
              <a:gdLst/>
              <a:ahLst/>
              <a:cxnLst/>
              <a:rect l="l" t="t" r="r" b="b"/>
              <a:pathLst>
                <a:path w="2571115" h="1096645">
                  <a:moveTo>
                    <a:pt x="0" y="751077"/>
                  </a:moveTo>
                  <a:lnTo>
                    <a:pt x="2465704" y="0"/>
                  </a:lnTo>
                  <a:lnTo>
                    <a:pt x="2570860" y="345312"/>
                  </a:lnTo>
                  <a:lnTo>
                    <a:pt x="105282" y="1096403"/>
                  </a:lnTo>
                  <a:lnTo>
                    <a:pt x="0" y="751077"/>
                  </a:lnTo>
                  <a:close/>
                </a:path>
              </a:pathLst>
            </a:custGeom>
            <a:ln w="25399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23808" y="5293070"/>
              <a:ext cx="225425" cy="347345"/>
            </a:xfrm>
            <a:custGeom>
              <a:avLst/>
              <a:gdLst/>
              <a:ahLst/>
              <a:cxnLst/>
              <a:rect l="l" t="t" r="r" b="b"/>
              <a:pathLst>
                <a:path w="225425" h="347345">
                  <a:moveTo>
                    <a:pt x="94416" y="0"/>
                  </a:moveTo>
                  <a:lnTo>
                    <a:pt x="59893" y="924"/>
                  </a:lnTo>
                  <a:lnTo>
                    <a:pt x="30673" y="19400"/>
                  </a:lnTo>
                  <a:lnTo>
                    <a:pt x="10444" y="52324"/>
                  </a:lnTo>
                  <a:lnTo>
                    <a:pt x="0" y="96342"/>
                  </a:lnTo>
                  <a:lnTo>
                    <a:pt x="132" y="148102"/>
                  </a:lnTo>
                  <a:lnTo>
                    <a:pt x="11633" y="204251"/>
                  </a:lnTo>
                  <a:lnTo>
                    <a:pt x="33416" y="257278"/>
                  </a:lnTo>
                  <a:lnTo>
                    <a:pt x="62179" y="300330"/>
                  </a:lnTo>
                  <a:lnTo>
                    <a:pt x="95392" y="331071"/>
                  </a:lnTo>
                  <a:lnTo>
                    <a:pt x="130525" y="347161"/>
                  </a:lnTo>
                  <a:lnTo>
                    <a:pt x="165049" y="346262"/>
                  </a:lnTo>
                  <a:lnTo>
                    <a:pt x="194208" y="327759"/>
                  </a:lnTo>
                  <a:lnTo>
                    <a:pt x="214406" y="294827"/>
                  </a:lnTo>
                  <a:lnTo>
                    <a:pt x="224850" y="250810"/>
                  </a:lnTo>
                  <a:lnTo>
                    <a:pt x="224749" y="199056"/>
                  </a:lnTo>
                  <a:lnTo>
                    <a:pt x="213309" y="142910"/>
                  </a:lnTo>
                  <a:lnTo>
                    <a:pt x="191526" y="89885"/>
                  </a:lnTo>
                  <a:lnTo>
                    <a:pt x="162763" y="46827"/>
                  </a:lnTo>
                  <a:lnTo>
                    <a:pt x="129550" y="16083"/>
                  </a:lnTo>
                  <a:lnTo>
                    <a:pt x="94416" y="0"/>
                  </a:lnTo>
                  <a:close/>
                </a:path>
              </a:pathLst>
            </a:custGeom>
            <a:solidFill>
              <a:srgbClr val="F67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23808" y="5293070"/>
              <a:ext cx="225425" cy="347345"/>
            </a:xfrm>
            <a:custGeom>
              <a:avLst/>
              <a:gdLst/>
              <a:ahLst/>
              <a:cxnLst/>
              <a:rect l="l" t="t" r="r" b="b"/>
              <a:pathLst>
                <a:path w="225425" h="347345">
                  <a:moveTo>
                    <a:pt x="11633" y="204251"/>
                  </a:moveTo>
                  <a:lnTo>
                    <a:pt x="132" y="148102"/>
                  </a:lnTo>
                  <a:lnTo>
                    <a:pt x="0" y="96342"/>
                  </a:lnTo>
                  <a:lnTo>
                    <a:pt x="10444" y="52324"/>
                  </a:lnTo>
                  <a:lnTo>
                    <a:pt x="30673" y="19400"/>
                  </a:lnTo>
                  <a:lnTo>
                    <a:pt x="59893" y="924"/>
                  </a:lnTo>
                  <a:lnTo>
                    <a:pt x="94416" y="0"/>
                  </a:lnTo>
                  <a:lnTo>
                    <a:pt x="129550" y="16083"/>
                  </a:lnTo>
                  <a:lnTo>
                    <a:pt x="162763" y="46827"/>
                  </a:lnTo>
                  <a:lnTo>
                    <a:pt x="191526" y="89885"/>
                  </a:lnTo>
                  <a:lnTo>
                    <a:pt x="213309" y="142910"/>
                  </a:lnTo>
                  <a:lnTo>
                    <a:pt x="224749" y="199056"/>
                  </a:lnTo>
                  <a:lnTo>
                    <a:pt x="224850" y="250810"/>
                  </a:lnTo>
                  <a:lnTo>
                    <a:pt x="214406" y="294827"/>
                  </a:lnTo>
                  <a:lnTo>
                    <a:pt x="194208" y="327759"/>
                  </a:lnTo>
                  <a:lnTo>
                    <a:pt x="165049" y="346262"/>
                  </a:lnTo>
                  <a:lnTo>
                    <a:pt x="130525" y="347161"/>
                  </a:lnTo>
                  <a:lnTo>
                    <a:pt x="95392" y="331071"/>
                  </a:lnTo>
                  <a:lnTo>
                    <a:pt x="62179" y="300330"/>
                  </a:lnTo>
                  <a:lnTo>
                    <a:pt x="33416" y="257278"/>
                  </a:lnTo>
                  <a:lnTo>
                    <a:pt x="11633" y="204251"/>
                  </a:lnTo>
                  <a:close/>
                </a:path>
              </a:pathLst>
            </a:custGeom>
            <a:ln w="25399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96066" y="4561332"/>
              <a:ext cx="163195" cy="328930"/>
            </a:xfrm>
            <a:custGeom>
              <a:avLst/>
              <a:gdLst/>
              <a:ahLst/>
              <a:cxnLst/>
              <a:rect l="l" t="t" r="r" b="b"/>
              <a:pathLst>
                <a:path w="163195" h="328929">
                  <a:moveTo>
                    <a:pt x="68960" y="0"/>
                  </a:moveTo>
                  <a:lnTo>
                    <a:pt x="0" y="20955"/>
                  </a:lnTo>
                  <a:lnTo>
                    <a:pt x="93852" y="328676"/>
                  </a:lnTo>
                  <a:lnTo>
                    <a:pt x="162686" y="307721"/>
                  </a:lnTo>
                  <a:lnTo>
                    <a:pt x="68960" y="0"/>
                  </a:lnTo>
                  <a:close/>
                </a:path>
              </a:pathLst>
            </a:custGeom>
            <a:solidFill>
              <a:srgbClr val="F67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96066" y="4561332"/>
              <a:ext cx="163195" cy="328930"/>
            </a:xfrm>
            <a:custGeom>
              <a:avLst/>
              <a:gdLst/>
              <a:ahLst/>
              <a:cxnLst/>
              <a:rect l="l" t="t" r="r" b="b"/>
              <a:pathLst>
                <a:path w="163195" h="328929">
                  <a:moveTo>
                    <a:pt x="0" y="20955"/>
                  </a:moveTo>
                  <a:lnTo>
                    <a:pt x="68960" y="0"/>
                  </a:lnTo>
                  <a:lnTo>
                    <a:pt x="162686" y="307721"/>
                  </a:lnTo>
                  <a:lnTo>
                    <a:pt x="93852" y="328676"/>
                  </a:lnTo>
                  <a:lnTo>
                    <a:pt x="0" y="20955"/>
                  </a:lnTo>
                  <a:close/>
                </a:path>
              </a:pathLst>
            </a:custGeom>
            <a:ln w="25400">
              <a:solidFill>
                <a:srgbClr val="F67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7018" y="1521205"/>
              <a:ext cx="3761104" cy="37303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693247" y="932234"/>
            <a:ext cx="17722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tělo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sensorického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ahoma"/>
                <a:cs typeface="Tahoma"/>
              </a:rPr>
              <a:t>neuronu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68533" y="3112465"/>
            <a:ext cx="1606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kožní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zakončení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46501" y="5425646"/>
            <a:ext cx="121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zakončení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u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arteriol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7905" y="3535206"/>
            <a:ext cx="110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antidromní vedení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92994" y="4112767"/>
            <a:ext cx="1981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směr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šíření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impulzů </a:t>
            </a:r>
            <a:r>
              <a:rPr sz="1800" dirty="0">
                <a:latin typeface="Tahoma"/>
                <a:cs typeface="Tahoma"/>
              </a:rPr>
              <a:t>(reflexní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oblouk)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57713" y="2138925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ortodromní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vedení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5C07121-1B5D-C7D9-8882-DE3C9899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9" y="3413567"/>
            <a:ext cx="4369716" cy="24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F52D07E6-4A8E-8798-16B4-03801428F018}"/>
              </a:ext>
            </a:extLst>
          </p:cNvPr>
          <p:cNvSpPr txBox="1"/>
          <p:nvPr/>
        </p:nvSpPr>
        <p:spPr>
          <a:xfrm>
            <a:off x="4995496" y="5317545"/>
            <a:ext cx="343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Therapsid</a:t>
            </a:r>
            <a:r>
              <a:rPr lang="cs-CZ" dirty="0"/>
              <a:t>  300-250 </a:t>
            </a:r>
            <a:r>
              <a:rPr lang="cs-CZ" dirty="0" err="1"/>
              <a:t>milónů</a:t>
            </a:r>
            <a:r>
              <a:rPr lang="cs-CZ" dirty="0"/>
              <a:t> let –prvohory-perm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5855" y="1115059"/>
            <a:ext cx="3276600" cy="29532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177800"/>
            <a:ext cx="40659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Pupilární </a:t>
            </a:r>
            <a:r>
              <a:rPr sz="4400" spc="-10" dirty="0"/>
              <a:t>reflex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126228" y="388442"/>
            <a:ext cx="4066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Zúžení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zornic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reakci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osvit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011" y="1115059"/>
            <a:ext cx="7352589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600" spc="-1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reakci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osvit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dojde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symetricky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zúžení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osvícené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neosvícené zornice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987425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ymetrie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odpovědi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cs-CZ" sz="1600" spc="-20" dirty="0">
                <a:latin typeface="Arial" panose="020B0604020202020204" pitchFamily="34" charset="0"/>
                <a:cs typeface="Arial" panose="020B0604020202020204" pitchFamily="34" charset="0"/>
              </a:rPr>
              <a:t> dána</a:t>
            </a:r>
            <a:r>
              <a:rPr sz="16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křížením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nervových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drah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187960" indent="-28575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ióza</a:t>
            </a:r>
            <a:r>
              <a:rPr sz="16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zúžení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zornice, </a:t>
            </a:r>
            <a:r>
              <a:rPr lang="cs-CZ" sz="16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6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prostředkováváji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cs-CZ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 </a:t>
            </a:r>
            <a:r>
              <a:rPr lang="cs-CZ" sz="1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sphincter</a:t>
            </a:r>
            <a:r>
              <a:rPr lang="cs-CZ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pupillae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inervovaný parasympatikem z </a:t>
            </a:r>
            <a:r>
              <a:rPr lang="cs-CZ" sz="1600" b="1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Edinger-Westphalova</a:t>
            </a:r>
            <a:r>
              <a:rPr lang="cs-CZ" sz="1600" b="1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jádra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ydriáza</a:t>
            </a:r>
            <a:r>
              <a:rPr sz="16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rozšíření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zornice, 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Zprostředkovává </a:t>
            </a:r>
            <a:r>
              <a:rPr lang="cs-CZ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 </a:t>
            </a:r>
            <a:r>
              <a:rPr lang="cs-CZ" sz="1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dilatator</a:t>
            </a:r>
            <a:r>
              <a:rPr lang="cs-CZ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pupillae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inervovaný sympatikem z </a:t>
            </a:r>
            <a:r>
              <a:rPr lang="cs-CZ" sz="1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ncl</a:t>
            </a:r>
            <a:r>
              <a:rPr lang="cs-CZ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Intermediolateralis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na rozhraní krční a hrudní míchy C</a:t>
            </a:r>
            <a:r>
              <a:rPr lang="cs-CZ" sz="1600" b="0" i="0" baseline="-2500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–Th</a:t>
            </a:r>
            <a:r>
              <a:rPr lang="cs-CZ" sz="1600" b="0" i="0" baseline="-2500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227329" indent="-28575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entrum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reflexu: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mozkový</a:t>
            </a:r>
            <a:r>
              <a:rPr lang="cs-CZ" sz="1600" spc="-15" dirty="0">
                <a:latin typeface="Arial" panose="020B0604020202020204" pitchFamily="34" charset="0"/>
                <a:cs typeface="Arial" panose="020B0604020202020204" pitchFamily="34" charset="0"/>
              </a:rPr>
              <a:t> kmen </a:t>
            </a:r>
            <a:r>
              <a:rPr sz="16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(mezimozek)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986BA59-76EB-CA05-4EEA-F8628875B64A}"/>
              </a:ext>
            </a:extLst>
          </p:cNvPr>
          <p:cNvSpPr txBox="1"/>
          <p:nvPr/>
        </p:nvSpPr>
        <p:spPr>
          <a:xfrm>
            <a:off x="550793" y="3059668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Sympatikus-vznik před 600-550 milióny lety</a:t>
            </a:r>
          </a:p>
        </p:txBody>
      </p:sp>
      <p:pic>
        <p:nvPicPr>
          <p:cNvPr id="11" name="Picture 2" descr="Život bez hlavy - Časopis Vesmír">
            <a:extLst>
              <a:ext uri="{FF2B5EF4-FFF2-40B4-BE49-F238E27FC236}">
                <a16:creationId xmlns:a16="http://schemas.microsoft.com/office/drawing/2014/main" id="{CE92ABDB-86AF-7582-681D-07CB8180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615828" cy="12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9F3164-7C3A-EFDD-4D26-E9EFDCE0FE0E}"/>
              </a:ext>
            </a:extLst>
          </p:cNvPr>
          <p:cNvSpPr txBox="1"/>
          <p:nvPr/>
        </p:nvSpPr>
        <p:spPr>
          <a:xfrm>
            <a:off x="496011" y="5321887"/>
            <a:ext cx="501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Parasympatikus vznikl před 480 milióny lety</a:t>
            </a:r>
          </a:p>
        </p:txBody>
      </p:sp>
      <p:pic>
        <p:nvPicPr>
          <p:cNvPr id="5122" name="Picture 2" descr="Evoluce prvních ryb: Kolébka v mělkém moři | Ábíčko.cz">
            <a:extLst>
              <a:ext uri="{FF2B5EF4-FFF2-40B4-BE49-F238E27FC236}">
                <a16:creationId xmlns:a16="http://schemas.microsoft.com/office/drawing/2014/main" id="{5B7DCD64-E466-8605-9ED1-86AC3682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" y="3515124"/>
            <a:ext cx="4541646" cy="16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0DA4CB1-7B27-7845-C101-C2409C078A8F}"/>
              </a:ext>
            </a:extLst>
          </p:cNvPr>
          <p:cNvSpPr txBox="1"/>
          <p:nvPr/>
        </p:nvSpPr>
        <p:spPr>
          <a:xfrm>
            <a:off x="9440286" y="352048"/>
            <a:ext cx="128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Pupilární reflex</a:t>
            </a:r>
          </a:p>
        </p:txBody>
      </p:sp>
      <p:pic>
        <p:nvPicPr>
          <p:cNvPr id="5124" name="Picture 4" descr="Pradávná cesta živočichů z vody na souš objevena v genech divné ryby">
            <a:extLst>
              <a:ext uri="{FF2B5EF4-FFF2-40B4-BE49-F238E27FC236}">
                <a16:creationId xmlns:a16="http://schemas.microsoft.com/office/drawing/2014/main" id="{DB8CE81D-C879-886A-833C-CF3F2032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29" y="4356115"/>
            <a:ext cx="4066541" cy="22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DA3EDD5-5944-3FB3-27FA-C774ADD065F9}"/>
              </a:ext>
            </a:extLst>
          </p:cNvPr>
          <p:cNvSpPr txBox="1"/>
          <p:nvPr/>
        </p:nvSpPr>
        <p:spPr>
          <a:xfrm flipH="1">
            <a:off x="10094467" y="4356115"/>
            <a:ext cx="1795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Pupilární reflex před 400 milióny lety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Reflexy</a:t>
            </a:r>
            <a:r>
              <a:rPr spc="-70" dirty="0"/>
              <a:t> </a:t>
            </a:r>
            <a:r>
              <a:rPr dirty="0"/>
              <a:t>v</a:t>
            </a:r>
            <a:r>
              <a:rPr spc="-85" dirty="0"/>
              <a:t> </a:t>
            </a:r>
            <a:r>
              <a:rPr spc="-10" dirty="0"/>
              <a:t>praktiku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011" y="1113536"/>
            <a:ext cx="1131506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2800" b="1" dirty="0">
                <a:latin typeface="Arial"/>
                <a:cs typeface="Arial"/>
              </a:rPr>
              <a:t>Reflexy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proprioceptivní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(myotatické,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napínací):</a:t>
            </a:r>
            <a:endParaRPr sz="28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1-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masseterový,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2-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nasopalpebrální,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3-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bicipitální,</a:t>
            </a:r>
            <a:endParaRPr sz="2800" dirty="0">
              <a:latin typeface="Arial"/>
              <a:cs typeface="Arial"/>
            </a:endParaRPr>
          </a:p>
          <a:p>
            <a:pPr marL="192405" marR="76136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4-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styloradiální,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5-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tricipitální,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6-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patellární,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7-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šlachy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Achillovy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8-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medioplantární.</a:t>
            </a:r>
            <a:endParaRPr sz="28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sz="2800" b="1" dirty="0">
                <a:latin typeface="Arial"/>
                <a:cs typeface="Arial"/>
              </a:rPr>
              <a:t>Reflexy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exteroceptivní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(kožní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slizniční):</a:t>
            </a:r>
            <a:endParaRPr sz="2800" dirty="0">
              <a:latin typeface="Arial"/>
              <a:cs typeface="Arial"/>
            </a:endParaRPr>
          </a:p>
          <a:p>
            <a:pPr marL="192405" marR="98171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1-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korneální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konjuktivální,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2-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patrový,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Reflex </a:t>
            </a:r>
            <a:r>
              <a:rPr sz="2800" dirty="0">
                <a:latin typeface="Arial"/>
                <a:cs typeface="Arial"/>
              </a:rPr>
              <a:t>epigastrický,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mesogastrický,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hypogastrický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4-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plantární.</a:t>
            </a:r>
            <a:endParaRPr sz="28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sz="2800" b="1" dirty="0">
                <a:latin typeface="Arial"/>
                <a:cs typeface="Arial"/>
              </a:rPr>
              <a:t>Reflexy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smyslové:</a:t>
            </a:r>
            <a:endParaRPr sz="28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1-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Zornicové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reakce: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a-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Reakce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světlo: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přímá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nepřímá</a:t>
            </a:r>
            <a:endParaRPr sz="2800" dirty="0">
              <a:latin typeface="Arial"/>
              <a:cs typeface="Arial"/>
            </a:endParaRPr>
          </a:p>
          <a:p>
            <a:pPr marL="192405" marR="77787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(konsensuální)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reakce,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b-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Reakce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konvergenci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c-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Reakce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bolest.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2-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Mžikací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reflex.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63092"/>
            <a:ext cx="4112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Postup</a:t>
            </a:r>
            <a:r>
              <a:rPr spc="-155" dirty="0"/>
              <a:t> </a:t>
            </a:r>
            <a:r>
              <a:rPr spc="-10" dirty="0"/>
              <a:t>vyšetření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011" y="1113536"/>
            <a:ext cx="11155680" cy="5136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sz="2800" b="1" dirty="0">
                <a:latin typeface="Arial"/>
                <a:cs typeface="Arial"/>
              </a:rPr>
              <a:t>Při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vyšetřování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reflexů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sledujeme:</a:t>
            </a:r>
            <a:endParaRPr sz="2800" dirty="0">
              <a:latin typeface="Arial"/>
              <a:cs typeface="Arial"/>
            </a:endParaRPr>
          </a:p>
          <a:p>
            <a:pPr marL="607695" lvl="1" indent="-342900"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Vybavitelnost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reflexu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jestli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lze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reflex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vyvolat</a:t>
            </a:r>
            <a:endParaRPr sz="2000" dirty="0">
              <a:latin typeface="Arial"/>
              <a:cs typeface="Arial"/>
            </a:endParaRPr>
          </a:p>
          <a:p>
            <a:pPr marL="607695" lvl="1" indent="-34290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Kvantitativní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změny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odpovědi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silná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reflexní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odpověď,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symetrie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oboustranných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reflexů</a:t>
            </a:r>
            <a:endParaRPr sz="2000" dirty="0">
              <a:latin typeface="Arial"/>
              <a:cs typeface="Arial"/>
            </a:endParaRPr>
          </a:p>
          <a:p>
            <a:pPr marL="607695" lvl="1" indent="-34290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Kvalitativní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změny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odpovědi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jestli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dostáváme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očekávanou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odpověď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nebo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úplně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jinou</a:t>
            </a:r>
            <a:endParaRPr sz="2000" dirty="0">
              <a:latin typeface="Arial"/>
              <a:cs typeface="Arial"/>
            </a:endParaRPr>
          </a:p>
          <a:p>
            <a:pPr marL="457200" lvl="1" indent="-457200"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Wingdings" panose="05000000000000000000" pitchFamily="2" charset="2"/>
              <a:buChar char="Ø"/>
            </a:pPr>
            <a:endParaRPr sz="29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2800" spc="-80" dirty="0">
                <a:latin typeface="Arial"/>
                <a:cs typeface="Arial"/>
              </a:rPr>
              <a:t> u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napínacích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reflexů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musí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být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vyšetřovaný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sval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uvolněný</a:t>
            </a:r>
            <a:endParaRPr sz="2800" dirty="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  <a:tab pos="8239125" algn="l"/>
              </a:tabLst>
            </a:pPr>
            <a:r>
              <a:rPr lang="cs-CZ" sz="2800" spc="-5" dirty="0">
                <a:latin typeface="Arial"/>
                <a:cs typeface="Arial"/>
              </a:rPr>
              <a:t> zlepšování vybavitelnosti reflexu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tzv.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zesilovacími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manévry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lang="cs-CZ" sz="2800" spc="-1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spočívajíc</a:t>
            </a:r>
            <a:r>
              <a:rPr lang="cs-CZ" sz="2800" dirty="0">
                <a:latin typeface="Arial"/>
                <a:cs typeface="Arial"/>
              </a:rPr>
              <a:t>í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ve </a:t>
            </a:r>
            <a:r>
              <a:rPr sz="2800" dirty="0">
                <a:latin typeface="Arial"/>
                <a:cs typeface="Arial"/>
              </a:rPr>
              <a:t>zvýšení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napětí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antagonistů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(např.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Jendrassikův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manévr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vyšetřovaný </a:t>
            </a:r>
            <a:r>
              <a:rPr sz="2800" dirty="0">
                <a:latin typeface="Arial"/>
                <a:cs typeface="Arial"/>
              </a:rPr>
              <a:t>zaklesne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ruce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sebe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snaží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usilovně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roztáhnout)</a:t>
            </a:r>
            <a:endParaRPr sz="2800" dirty="0">
              <a:latin typeface="Arial"/>
              <a:cs typeface="Arial"/>
            </a:endParaRPr>
          </a:p>
          <a:p>
            <a:pPr marL="469265" marR="232410" indent="-457200">
              <a:lnSpc>
                <a:spcPct val="100000"/>
              </a:lnSpc>
              <a:buClr>
                <a:srgbClr val="0000DC"/>
              </a:buClr>
              <a:buFont typeface="Wingdings" panose="05000000000000000000" pitchFamily="2" charset="2"/>
              <a:buChar char="Ø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n</a:t>
            </a:r>
            <a:r>
              <a:rPr sz="2800" dirty="0" err="1">
                <a:latin typeface="Arial"/>
                <a:cs typeface="Arial"/>
              </a:rPr>
              <a:t>ěkdy</a:t>
            </a:r>
            <a:r>
              <a:rPr lang="cs-CZ" sz="2800" dirty="0">
                <a:latin typeface="Arial"/>
                <a:cs typeface="Arial"/>
              </a:rPr>
              <a:t> se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mus</a:t>
            </a:r>
            <a:r>
              <a:rPr lang="cs-CZ" sz="2800" dirty="0">
                <a:latin typeface="Arial"/>
                <a:cs typeface="Arial"/>
              </a:rPr>
              <a:t>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odvést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pozornost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vyšetřovaného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dirty="0" err="1">
                <a:latin typeface="Arial"/>
                <a:cs typeface="Arial"/>
              </a:rPr>
              <a:t>např.</a:t>
            </a:r>
            <a:r>
              <a:rPr sz="2800" spc="-10" dirty="0" err="1">
                <a:latin typeface="Arial"/>
                <a:cs typeface="Arial"/>
              </a:rPr>
              <a:t>jednoduchý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početní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úkon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během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vyšetření)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1454</Words>
  <Application>Microsoft Office PowerPoint</Application>
  <PresentationFormat>Širokoúhlá obrazovka</PresentationFormat>
  <Paragraphs>178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Tahoma</vt:lpstr>
      <vt:lpstr>Times New Roman</vt:lpstr>
      <vt:lpstr>Wingdings</vt:lpstr>
      <vt:lpstr>Office Theme</vt:lpstr>
      <vt:lpstr>Reflexy</vt:lpstr>
      <vt:lpstr>Reflexy</vt:lpstr>
      <vt:lpstr>Napínací reflex – reflexní oblouk</vt:lpstr>
      <vt:lpstr>Napínací reflex – regulovaný mozečkem pomocí γ-motoneuronů</vt:lpstr>
      <vt:lpstr>Inverzně napínací reflex (bisynaptický, propriorefleceptivní)</vt:lpstr>
      <vt:lpstr>Axonový reflex (extracentrální)</vt:lpstr>
      <vt:lpstr>Pupilární reflex</vt:lpstr>
      <vt:lpstr>Reflexy v praktiku</vt:lpstr>
      <vt:lpstr>Postup vyšetření</vt:lpstr>
      <vt:lpstr>Registrace reflexu Achillovy šlachy</vt:lpstr>
      <vt:lpstr>Reflex Achillovy šlachy</vt:lpstr>
      <vt:lpstr>Reflex Achillovy šlachy: metoda a účel měření</vt:lpstr>
      <vt:lpstr>Polygrafický záznam reflexu Achillovy šlachy</vt:lpstr>
      <vt:lpstr>Vyhodnocení</vt:lpstr>
      <vt:lpstr>Zajímavé odkazy (dobrovolné)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Nývltová Fišáková</cp:lastModifiedBy>
  <cp:revision>16</cp:revision>
  <dcterms:created xsi:type="dcterms:W3CDTF">2022-09-09T08:34:01Z</dcterms:created>
  <dcterms:modified xsi:type="dcterms:W3CDTF">2023-09-27T08:45:38Z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2022-09-09T00:00:00Z</vt:filetime>
  </property>
  <property fmtid="{D5CDD505-2E9C-101B-9397-08002B2CF9AE}" pid="5" name="Producer">
    <vt:lpwstr>Microsoft® PowerPoint® pro Microsoft 365</vt:lpwstr>
  </property>
</Properties>
</file>