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7" r:id="rId2"/>
    <p:sldId id="295" r:id="rId3"/>
    <p:sldId id="296" r:id="rId4"/>
    <p:sldId id="292" r:id="rId5"/>
    <p:sldId id="298" r:id="rId6"/>
    <p:sldId id="307" r:id="rId7"/>
    <p:sldId id="299" r:id="rId8"/>
    <p:sldId id="297" r:id="rId9"/>
    <p:sldId id="290" r:id="rId10"/>
    <p:sldId id="286" r:id="rId11"/>
    <p:sldId id="303" r:id="rId12"/>
    <p:sldId id="300" r:id="rId13"/>
    <p:sldId id="259" r:id="rId14"/>
    <p:sldId id="291" r:id="rId15"/>
    <p:sldId id="293" r:id="rId16"/>
    <p:sldId id="294" r:id="rId17"/>
    <p:sldId id="287" r:id="rId18"/>
    <p:sldId id="263" r:id="rId19"/>
    <p:sldId id="272" r:id="rId20"/>
    <p:sldId id="302" r:id="rId21"/>
    <p:sldId id="289" r:id="rId22"/>
    <p:sldId id="304" r:id="rId23"/>
    <p:sldId id="270" r:id="rId24"/>
    <p:sldId id="305" r:id="rId25"/>
    <p:sldId id="306" r:id="rId26"/>
    <p:sldId id="264" r:id="rId27"/>
    <p:sldId id="301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uni Bold" panose="020B0604020202020204" charset="-18"/>
      <p:regular r:id="rId34"/>
      <p:bold r:id="rId3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4BC8FF"/>
    <a:srgbClr val="91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84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AF06A-D04C-4DCC-BF4E-4D3E9E88732A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B656A-029A-4088-9405-F16CBA0EA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08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="" xmlns:a16="http://schemas.microsoft.com/office/drawing/2014/main" id="{E05DC23B-0ACB-437F-8CAD-711B943E8CC6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=""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491" y="659428"/>
            <a:ext cx="1724399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AA8854EB-10EE-4BAB-B628-2235B50B13BD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=""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=""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=""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192857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="" xmlns:a16="http://schemas.microsoft.com/office/drawing/2014/main" id="{E3FE1988-DEB1-4659-B14F-004B8C3C2FD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=""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4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886B44EB-9E47-4BA0-B80C-E3B970D42D0D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1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6A59724A-8142-41A6-AE78-E1F6281040A0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=""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=""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82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=""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=""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123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="" xmlns:a16="http://schemas.microsoft.com/office/drawing/2014/main" id="{C2AE5670-E46B-4FAD-BEF9-D372E7CE38E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=""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=""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7" name="Zástupný symbol obrázku 2">
            <a:extLst>
              <a:ext uri="{FF2B5EF4-FFF2-40B4-BE49-F238E27FC236}">
                <a16:creationId xmlns=""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16" name="Zástupný symbol obrázku 2">
            <a:extLst>
              <a:ext uri="{FF2B5EF4-FFF2-40B4-BE49-F238E27FC236}">
                <a16:creationId xmlns=""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17" name="Zástupný symbol obrázku 2">
            <a:extLst>
              <a:ext uri="{FF2B5EF4-FFF2-40B4-BE49-F238E27FC236}">
                <a16:creationId xmlns=""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73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2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="" xmlns:a16="http://schemas.microsoft.com/office/drawing/2014/main" id="{1D6C39EC-9967-423C-AF20-9ED8940686A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25F3C532-C204-974E-A15B-38C06FDA4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67" y="977741"/>
            <a:ext cx="3623735" cy="4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r>
              <a:rPr lang="cs-CZ"/>
              <a:t>#Hastag Konference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2179248E-A2BE-4DDC-8C2D-3AE2F36B43A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009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0" r:id="rId3"/>
    <p:sldLayoutId id="2147483652" r:id="rId4"/>
    <p:sldLayoutId id="2147483660" r:id="rId5"/>
    <p:sldLayoutId id="2147483653" r:id="rId6"/>
    <p:sldLayoutId id="2147483663" r:id="rId7"/>
    <p:sldLayoutId id="2147483661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C2C967B-9A5D-2249-9F0F-7D947C1D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3110741"/>
            <a:ext cx="11863308" cy="1931522"/>
          </a:xfrm>
        </p:spPr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chemeClr val="accent1"/>
                </a:solidFill>
              </a:rPr>
              <a:t>NEUROINFEKCE 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8B978E3C-7EAE-4942-BA07-E698111E5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5808" y="3793750"/>
            <a:ext cx="7570278" cy="741872"/>
          </a:xfrm>
        </p:spPr>
        <p:txBody>
          <a:bodyPr/>
          <a:lstStyle/>
          <a:p>
            <a:pPr algn="ctr"/>
            <a:r>
              <a:rPr lang="cs-CZ" sz="1800" dirty="0" smtClean="0">
                <a:solidFill>
                  <a:srgbClr val="0070C0"/>
                </a:solidFill>
              </a:rPr>
              <a:t>Klinika dětských infekčních nemocí</a:t>
            </a: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MUDr. </a:t>
            </a:r>
            <a:r>
              <a:rPr lang="cs-CZ" dirty="0" smtClean="0">
                <a:solidFill>
                  <a:srgbClr val="0070C0"/>
                </a:solidFill>
              </a:rPr>
              <a:t>Adriana Braunová Ph.D.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="" xmlns:a16="http://schemas.microsoft.com/office/drawing/2014/main" id="{DD38B4CD-23AE-A446-8EEB-8A94170CC4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7" name="AutoShape 4" descr="Fakultní nemocnice Brno | Brn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JOBStart - Veletrh pracovních příležitost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https://www.fnbrno.cz/logo-fn-brno-obdelnik/f4516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18" y="587746"/>
            <a:ext cx="3680337" cy="1302273"/>
          </a:xfrm>
          <a:prstGeom prst="rect">
            <a:avLst/>
          </a:prstGeom>
        </p:spPr>
      </p:pic>
      <p:pic>
        <p:nvPicPr>
          <p:cNvPr id="1026" name="Picture 2" descr="Bez popis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87746"/>
            <a:ext cx="3590925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Náhled obrázk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38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2"/>
          <p:cNvSpPr txBox="1">
            <a:spLocks/>
          </p:cNvSpPr>
          <p:nvPr/>
        </p:nvSpPr>
        <p:spPr>
          <a:xfrm>
            <a:off x="833310" y="-7853"/>
            <a:ext cx="5898361" cy="1309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Etiologie purulentních meningitid</a:t>
            </a:r>
            <a:endParaRPr lang="cs-CZ" sz="2000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670802"/>
              </p:ext>
            </p:extLst>
          </p:nvPr>
        </p:nvGraphicFramePr>
        <p:xfrm>
          <a:off x="0" y="1621134"/>
          <a:ext cx="6094642" cy="704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711">
                  <a:extLst>
                    <a:ext uri="{9D8B030D-6E8A-4147-A177-3AD203B41FA5}">
                      <a16:colId xmlns="" xmlns:a16="http://schemas.microsoft.com/office/drawing/2014/main" val="2392208582"/>
                    </a:ext>
                  </a:extLst>
                </a:gridCol>
                <a:gridCol w="2825931">
                  <a:extLst>
                    <a:ext uri="{9D8B030D-6E8A-4147-A177-3AD203B41FA5}">
                      <a16:colId xmlns="" xmlns:a16="http://schemas.microsoft.com/office/drawing/2014/main" val="1889720893"/>
                    </a:ext>
                  </a:extLst>
                </a:gridCol>
              </a:tblGrid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i="1" dirty="0" smtClean="0">
                          <a:solidFill>
                            <a:srgbClr val="002060"/>
                          </a:solidFill>
                        </a:rPr>
                        <a:t>Streptococcus</a:t>
                      </a:r>
                      <a:r>
                        <a:rPr lang="cs-CZ" sz="1600" i="1" baseline="0" dirty="0" smtClean="0">
                          <a:solidFill>
                            <a:srgbClr val="002060"/>
                          </a:solidFill>
                        </a:rPr>
                        <a:t> agalactiae</a:t>
                      </a:r>
                      <a:endParaRPr lang="en-US" sz="1600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i="1" dirty="0" smtClean="0">
                          <a:solidFill>
                            <a:srgbClr val="002060"/>
                          </a:solidFill>
                        </a:rPr>
                        <a:t>E-Coli (+ G</a:t>
                      </a:r>
                      <a:r>
                        <a:rPr lang="cs-CZ" sz="1600" i="1" baseline="300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cs-CZ" sz="1600" i="1" dirty="0" smtClean="0">
                          <a:solidFill>
                            <a:srgbClr val="002060"/>
                          </a:solidFill>
                        </a:rPr>
                        <a:t> agens)</a:t>
                      </a:r>
                      <a:endParaRPr lang="en-US" sz="1600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8247801"/>
                  </a:ext>
                </a:extLst>
              </a:tr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dirty="0" smtClean="0">
                          <a:solidFill>
                            <a:srgbClr val="002060"/>
                          </a:solidFill>
                        </a:rPr>
                        <a:t>Listeria</a:t>
                      </a:r>
                      <a:r>
                        <a:rPr lang="cs-CZ" sz="1600" b="1" i="1" baseline="0" dirty="0" smtClean="0">
                          <a:solidFill>
                            <a:srgbClr val="002060"/>
                          </a:solidFill>
                        </a:rPr>
                        <a:t> monocytogenes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9461674"/>
                  </a:ext>
                </a:extLst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252607"/>
              </p:ext>
            </p:extLst>
          </p:nvPr>
        </p:nvGraphicFramePr>
        <p:xfrm>
          <a:off x="6097358" y="916546"/>
          <a:ext cx="6094642" cy="1056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321">
                  <a:extLst>
                    <a:ext uri="{9D8B030D-6E8A-4147-A177-3AD203B41FA5}">
                      <a16:colId xmlns="" xmlns:a16="http://schemas.microsoft.com/office/drawing/2014/main" val="2392208582"/>
                    </a:ext>
                  </a:extLst>
                </a:gridCol>
                <a:gridCol w="3047321">
                  <a:extLst>
                    <a:ext uri="{9D8B030D-6E8A-4147-A177-3AD203B41FA5}">
                      <a16:colId xmlns="" xmlns:a16="http://schemas.microsoft.com/office/drawing/2014/main" val="1889720893"/>
                    </a:ext>
                  </a:extLst>
                </a:gridCol>
              </a:tblGrid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baseline="0" dirty="0" smtClean="0">
                          <a:solidFill>
                            <a:srgbClr val="002060"/>
                          </a:solidFill>
                        </a:rPr>
                        <a:t>Enteroviry</a:t>
                      </a:r>
                      <a:endParaRPr lang="en-US" sz="1600" b="1" i="0" baseline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i="0" baseline="0" dirty="0" smtClean="0">
                          <a:solidFill>
                            <a:srgbClr val="002060"/>
                          </a:solidFill>
                        </a:rPr>
                        <a:t>Arboviry</a:t>
                      </a:r>
                      <a:endParaRPr lang="en-US" sz="1600" i="0" baseline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8247801"/>
                  </a:ext>
                </a:extLst>
              </a:tr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baseline="0" dirty="0" smtClean="0">
                          <a:solidFill>
                            <a:srgbClr val="002060"/>
                          </a:solidFill>
                        </a:rPr>
                        <a:t>Herpetické viry</a:t>
                      </a:r>
                      <a:endParaRPr lang="en-US" sz="1600" b="1" i="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 i="0" baseline="0" dirty="0" smtClean="0">
                          <a:solidFill>
                            <a:srgbClr val="002060"/>
                          </a:solidFill>
                        </a:rPr>
                        <a:t>Respirační viry</a:t>
                      </a:r>
                      <a:endParaRPr lang="en-US" sz="1600" b="0" i="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3922860"/>
                  </a:ext>
                </a:extLst>
              </a:tr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b="1" i="0" baseline="0" dirty="0" smtClean="0">
                          <a:solidFill>
                            <a:srgbClr val="002060"/>
                          </a:solidFill>
                        </a:rPr>
                        <a:t>Spirochéty </a:t>
                      </a:r>
                      <a:endParaRPr lang="en-US" sz="1600" b="1" i="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i="0" baseline="0" dirty="0" smtClean="0">
                          <a:solidFill>
                            <a:srgbClr val="002060"/>
                          </a:solidFill>
                        </a:rPr>
                        <a:t>Rickettsie, Legionely</a:t>
                      </a:r>
                      <a:endParaRPr lang="en-US" sz="1600" i="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9461674"/>
                  </a:ext>
                </a:extLst>
              </a:tr>
            </a:tbl>
          </a:graphicData>
        </a:graphic>
      </p:graphicFrame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959131"/>
              </p:ext>
            </p:extLst>
          </p:nvPr>
        </p:nvGraphicFramePr>
        <p:xfrm>
          <a:off x="6094642" y="5564861"/>
          <a:ext cx="6094642" cy="1056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321">
                  <a:extLst>
                    <a:ext uri="{9D8B030D-6E8A-4147-A177-3AD203B41FA5}">
                      <a16:colId xmlns="" xmlns:a16="http://schemas.microsoft.com/office/drawing/2014/main" val="2392208582"/>
                    </a:ext>
                  </a:extLst>
                </a:gridCol>
                <a:gridCol w="3047321">
                  <a:extLst>
                    <a:ext uri="{9D8B030D-6E8A-4147-A177-3AD203B41FA5}">
                      <a16:colId xmlns="" xmlns:a16="http://schemas.microsoft.com/office/drawing/2014/main" val="1889720893"/>
                    </a:ext>
                  </a:extLst>
                </a:gridCol>
              </a:tblGrid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i="0" dirty="0" smtClean="0">
                          <a:solidFill>
                            <a:srgbClr val="002060"/>
                          </a:solidFill>
                        </a:rPr>
                        <a:t>Aspergilóza </a:t>
                      </a:r>
                      <a:endParaRPr lang="en-US" sz="1600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i="0" dirty="0" smtClean="0">
                          <a:solidFill>
                            <a:srgbClr val="002060"/>
                          </a:solidFill>
                        </a:rPr>
                        <a:t>Kandidóza </a:t>
                      </a:r>
                      <a:endParaRPr lang="en-US" sz="1600" i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8247801"/>
                  </a:ext>
                </a:extLst>
              </a:tr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i="0" dirty="0" smtClean="0">
                          <a:solidFill>
                            <a:srgbClr val="002060"/>
                          </a:solidFill>
                        </a:rPr>
                        <a:t>Kryptokokóza </a:t>
                      </a:r>
                      <a:endParaRPr lang="en-US" sz="160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i="0" dirty="0" smtClean="0">
                          <a:solidFill>
                            <a:srgbClr val="002060"/>
                          </a:solidFill>
                        </a:rPr>
                        <a:t>Echinokokóza</a:t>
                      </a:r>
                      <a:r>
                        <a:rPr lang="cs-CZ" sz="1200" i="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sz="120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3922860"/>
                  </a:ext>
                </a:extLst>
              </a:tr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200" i="0" dirty="0" smtClean="0">
                          <a:solidFill>
                            <a:srgbClr val="002060"/>
                          </a:solidFill>
                        </a:rPr>
                        <a:t>Cysticerkóza </a:t>
                      </a:r>
                      <a:endParaRPr lang="en-US" sz="120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i="0" dirty="0" smtClean="0">
                          <a:solidFill>
                            <a:srgbClr val="002060"/>
                          </a:solidFill>
                        </a:rPr>
                        <a:t>Améby</a:t>
                      </a:r>
                      <a:r>
                        <a:rPr lang="cs-CZ" sz="1200" i="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US" sz="120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9461674"/>
                  </a:ext>
                </a:extLst>
              </a:tr>
            </a:tbl>
          </a:graphicData>
        </a:graphic>
      </p:graphicFrame>
      <p:sp>
        <p:nvSpPr>
          <p:cNvPr id="13" name="Zástupný symbol pro text 3"/>
          <p:cNvSpPr txBox="1">
            <a:spLocks/>
          </p:cNvSpPr>
          <p:nvPr/>
        </p:nvSpPr>
        <p:spPr>
          <a:xfrm>
            <a:off x="198997" y="947261"/>
            <a:ext cx="5998848" cy="685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smtClean="0"/>
              <a:t>NOVOROZENCI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smtClean="0"/>
              <a:t>DĚTI</a:t>
            </a:r>
          </a:p>
          <a:p>
            <a:endParaRPr lang="cs-CZ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 smtClean="0"/>
          </a:p>
          <a:p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smtClean="0"/>
              <a:t>DOSPĚLÍ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 smtClean="0"/>
          </a:p>
          <a:p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smtClean="0"/>
              <a:t>DOSPĚLÍ &gt; 50 let </a:t>
            </a:r>
          </a:p>
          <a:p>
            <a:endParaRPr lang="cs-CZ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cs-CZ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Zástupný symbol pro text 3"/>
          <p:cNvSpPr txBox="1">
            <a:spLocks/>
          </p:cNvSpPr>
          <p:nvPr/>
        </p:nvSpPr>
        <p:spPr>
          <a:xfrm>
            <a:off x="3880021" y="747022"/>
            <a:ext cx="1871264" cy="605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CAVE - VĚK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243010"/>
              </p:ext>
            </p:extLst>
          </p:nvPr>
        </p:nvGraphicFramePr>
        <p:xfrm>
          <a:off x="0" y="3234814"/>
          <a:ext cx="6094642" cy="733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711">
                  <a:extLst>
                    <a:ext uri="{9D8B030D-6E8A-4147-A177-3AD203B41FA5}">
                      <a16:colId xmlns="" xmlns:a16="http://schemas.microsoft.com/office/drawing/2014/main" val="2392208582"/>
                    </a:ext>
                  </a:extLst>
                </a:gridCol>
                <a:gridCol w="2825931">
                  <a:extLst>
                    <a:ext uri="{9D8B030D-6E8A-4147-A177-3AD203B41FA5}">
                      <a16:colId xmlns="" xmlns:a16="http://schemas.microsoft.com/office/drawing/2014/main" val="1889720893"/>
                    </a:ext>
                  </a:extLst>
                </a:gridCol>
              </a:tblGrid>
              <a:tr h="381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rgbClr val="002060"/>
                          </a:solidFill>
                        </a:rPr>
                        <a:t>Streptococcus pneumoniae</a:t>
                      </a:r>
                      <a:endParaRPr lang="en-US" sz="1600" b="1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dirty="0" smtClean="0">
                          <a:solidFill>
                            <a:srgbClr val="002060"/>
                          </a:solidFill>
                        </a:rPr>
                        <a:t>Neisseria meningitidis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3922860"/>
                  </a:ext>
                </a:extLst>
              </a:tr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i="1" dirty="0" smtClean="0">
                          <a:solidFill>
                            <a:srgbClr val="002060"/>
                          </a:solidFill>
                        </a:rPr>
                        <a:t>Haemophilus</a:t>
                      </a:r>
                      <a:r>
                        <a:rPr lang="cs-CZ" sz="1600" i="1" baseline="0" dirty="0" smtClean="0">
                          <a:solidFill>
                            <a:srgbClr val="002060"/>
                          </a:solidFill>
                        </a:rPr>
                        <a:t> influenzae</a:t>
                      </a:r>
                      <a:endParaRPr lang="en-US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9461674"/>
                  </a:ext>
                </a:extLst>
              </a:tr>
            </a:tbl>
          </a:graphicData>
        </a:graphic>
      </p:graphicFrame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545524"/>
              </p:ext>
            </p:extLst>
          </p:nvPr>
        </p:nvGraphicFramePr>
        <p:xfrm>
          <a:off x="0" y="4631399"/>
          <a:ext cx="609464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711">
                  <a:extLst>
                    <a:ext uri="{9D8B030D-6E8A-4147-A177-3AD203B41FA5}">
                      <a16:colId xmlns="" xmlns:a16="http://schemas.microsoft.com/office/drawing/2014/main" val="2392208582"/>
                    </a:ext>
                  </a:extLst>
                </a:gridCol>
                <a:gridCol w="2825931">
                  <a:extLst>
                    <a:ext uri="{9D8B030D-6E8A-4147-A177-3AD203B41FA5}">
                      <a16:colId xmlns="" xmlns:a16="http://schemas.microsoft.com/office/drawing/2014/main" val="18897208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rgbClr val="002060"/>
                          </a:solidFill>
                        </a:rPr>
                        <a:t>Streptococcus pneumoniae</a:t>
                      </a:r>
                      <a:endParaRPr lang="en-US" sz="1600" b="1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dirty="0" smtClean="0">
                          <a:solidFill>
                            <a:srgbClr val="002060"/>
                          </a:solidFill>
                        </a:rPr>
                        <a:t>Neisseria meningitidis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3922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1" dirty="0" smtClean="0">
                          <a:solidFill>
                            <a:srgbClr val="002060"/>
                          </a:solidFill>
                        </a:rPr>
                        <a:t>Staphylococcus aureus</a:t>
                      </a:r>
                      <a:endParaRPr lang="en-US" sz="1600" b="0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788691"/>
              </p:ext>
            </p:extLst>
          </p:nvPr>
        </p:nvGraphicFramePr>
        <p:xfrm>
          <a:off x="0" y="5888084"/>
          <a:ext cx="6094642" cy="733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711">
                  <a:extLst>
                    <a:ext uri="{9D8B030D-6E8A-4147-A177-3AD203B41FA5}">
                      <a16:colId xmlns="" xmlns:a16="http://schemas.microsoft.com/office/drawing/2014/main" val="2392208582"/>
                    </a:ext>
                  </a:extLst>
                </a:gridCol>
                <a:gridCol w="2825931">
                  <a:extLst>
                    <a:ext uri="{9D8B030D-6E8A-4147-A177-3AD203B41FA5}">
                      <a16:colId xmlns="" xmlns:a16="http://schemas.microsoft.com/office/drawing/2014/main" val="1889720893"/>
                    </a:ext>
                  </a:extLst>
                </a:gridCol>
              </a:tblGrid>
              <a:tr h="381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solidFill>
                            <a:srgbClr val="002060"/>
                          </a:solidFill>
                        </a:rPr>
                        <a:t>Streptococcus pneumoniae</a:t>
                      </a:r>
                      <a:endParaRPr lang="en-US" sz="1600" b="1" i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dirty="0" smtClean="0">
                          <a:solidFill>
                            <a:srgbClr val="002060"/>
                          </a:solidFill>
                        </a:rPr>
                        <a:t>Neisseria meningitidis</a:t>
                      </a:r>
                      <a:endParaRPr lang="en-US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3922860"/>
                  </a:ext>
                </a:extLst>
              </a:tr>
              <a:tr h="352294">
                <a:tc>
                  <a:txBody>
                    <a:bodyPr/>
                    <a:lstStyle/>
                    <a:p>
                      <a:pPr algn="ctr"/>
                      <a:r>
                        <a:rPr lang="cs-CZ" sz="1600" i="1" dirty="0" smtClean="0">
                          <a:solidFill>
                            <a:srgbClr val="002060"/>
                          </a:solidFill>
                        </a:rPr>
                        <a:t>Listeria</a:t>
                      </a:r>
                      <a:r>
                        <a:rPr lang="cs-CZ" sz="1600" i="1" baseline="0" dirty="0" smtClean="0">
                          <a:solidFill>
                            <a:srgbClr val="002060"/>
                          </a:solidFill>
                        </a:rPr>
                        <a:t> monocytogenes</a:t>
                      </a:r>
                      <a:endParaRPr lang="en-US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i="1" dirty="0" smtClean="0">
                          <a:solidFill>
                            <a:srgbClr val="002060"/>
                          </a:solidFill>
                        </a:rPr>
                        <a:t>G</a:t>
                      </a:r>
                      <a:r>
                        <a:rPr lang="cs-CZ" sz="1600" i="1" baseline="300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cs-CZ" sz="1600" i="1" dirty="0" smtClean="0">
                          <a:solidFill>
                            <a:srgbClr val="002060"/>
                          </a:solidFill>
                        </a:rPr>
                        <a:t> agens, Staphyl. aureus</a:t>
                      </a:r>
                      <a:endParaRPr lang="en-US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9461674"/>
                  </a:ext>
                </a:extLst>
              </a:tr>
            </a:tbl>
          </a:graphicData>
        </a:graphic>
      </p:graphicFrame>
      <p:sp>
        <p:nvSpPr>
          <p:cNvPr id="18" name="Nadpis 2"/>
          <p:cNvSpPr txBox="1">
            <a:spLocks/>
          </p:cNvSpPr>
          <p:nvPr/>
        </p:nvSpPr>
        <p:spPr>
          <a:xfrm>
            <a:off x="6929688" y="35048"/>
            <a:ext cx="4529673" cy="7870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>
                <a:solidFill>
                  <a:schemeClr val="tx1"/>
                </a:solidFill>
              </a:rPr>
              <a:t>Etiologie aseptických meningitid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9" name="Nadpis 2"/>
          <p:cNvSpPr txBox="1">
            <a:spLocks/>
          </p:cNvSpPr>
          <p:nvPr/>
        </p:nvSpPr>
        <p:spPr>
          <a:xfrm>
            <a:off x="6094642" y="4871416"/>
            <a:ext cx="6431206" cy="1309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>
                <a:solidFill>
                  <a:schemeClr val="tx1"/>
                </a:solidFill>
              </a:rPr>
              <a:t>Etiologie mykotických, parazit. </a:t>
            </a:r>
            <a:r>
              <a:rPr lang="cs-CZ" sz="2000" dirty="0">
                <a:solidFill>
                  <a:schemeClr val="tx1"/>
                </a:solidFill>
              </a:rPr>
              <a:t>a</a:t>
            </a:r>
            <a:r>
              <a:rPr lang="cs-CZ" sz="2000" dirty="0" smtClean="0">
                <a:solidFill>
                  <a:schemeClr val="tx1"/>
                </a:solidFill>
              </a:rPr>
              <a:t> TBC meningitid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0" name="Zástupný symbol pro text 3"/>
          <p:cNvSpPr txBox="1">
            <a:spLocks/>
          </p:cNvSpPr>
          <p:nvPr/>
        </p:nvSpPr>
        <p:spPr>
          <a:xfrm>
            <a:off x="6144886" y="2141068"/>
            <a:ext cx="6097357" cy="289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</a:rPr>
              <a:t>spirochéty – </a:t>
            </a:r>
            <a:r>
              <a:rPr lang="cs-CZ" sz="1800" i="1" dirty="0" smtClean="0">
                <a:solidFill>
                  <a:schemeClr val="tx1"/>
                </a:solidFill>
              </a:rPr>
              <a:t>B. burgdorferi </a:t>
            </a:r>
            <a:r>
              <a:rPr lang="cs-CZ" sz="1800" i="1" dirty="0" err="1" smtClean="0">
                <a:solidFill>
                  <a:schemeClr val="tx1"/>
                </a:solidFill>
              </a:rPr>
              <a:t>s.l</a:t>
            </a:r>
            <a:r>
              <a:rPr lang="cs-CZ" sz="1800" i="1" dirty="0" smtClean="0">
                <a:solidFill>
                  <a:schemeClr val="tx1"/>
                </a:solidFill>
              </a:rPr>
              <a:t>., T. pallidum, L. interrogans</a:t>
            </a:r>
            <a:r>
              <a:rPr lang="cs-CZ" sz="1800" dirty="0" smtClean="0">
                <a:solidFill>
                  <a:schemeClr val="tx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</a:rPr>
              <a:t>Rickettsie, legionely, anaplasmy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i="1" dirty="0" smtClean="0">
                <a:solidFill>
                  <a:schemeClr val="tx1"/>
                </a:solidFill>
              </a:rPr>
              <a:t>Mycoplasma pneumoniae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</a:rPr>
              <a:t>Viry </a:t>
            </a:r>
            <a:r>
              <a:rPr lang="cs-CZ" sz="1800" u="sng" dirty="0" smtClean="0">
                <a:solidFill>
                  <a:schemeClr val="tx1"/>
                </a:solidFill>
              </a:rPr>
              <a:t>primárně</a:t>
            </a:r>
            <a:r>
              <a:rPr lang="cs-CZ" sz="1800" dirty="0" smtClean="0">
                <a:solidFill>
                  <a:schemeClr val="tx1"/>
                </a:solidFill>
              </a:rPr>
              <a:t> (</a:t>
            </a:r>
            <a:r>
              <a:rPr lang="cs-CZ" sz="1800" i="1" dirty="0" smtClean="0">
                <a:solidFill>
                  <a:schemeClr val="tx1"/>
                </a:solidFill>
              </a:rPr>
              <a:t>lyssavirus</a:t>
            </a:r>
            <a:r>
              <a:rPr lang="cs-CZ" sz="1800" dirty="0" smtClean="0">
                <a:solidFill>
                  <a:schemeClr val="tx1"/>
                </a:solidFill>
              </a:rPr>
              <a:t>, arboviry, polioviry, herpetické viry) či </a:t>
            </a:r>
            <a:r>
              <a:rPr lang="cs-CZ" sz="1800" u="sng" dirty="0" smtClean="0">
                <a:solidFill>
                  <a:schemeClr val="tx1"/>
                </a:solidFill>
              </a:rPr>
              <a:t>sekundárně neurotropní </a:t>
            </a:r>
            <a:r>
              <a:rPr lang="cs-CZ" sz="1800" dirty="0" smtClean="0">
                <a:solidFill>
                  <a:schemeClr val="tx1"/>
                </a:solidFill>
              </a:rPr>
              <a:t>(enteroviry, paramyxoviry, respirační viry, adenoviry, HIV)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</a:rPr>
              <a:t>Postinfeknčí a postvakcinační (např. MMR, po pertusi – celobuněčná vakcína, chřipka, KE)</a:t>
            </a:r>
            <a:endParaRPr lang="cs-CZ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7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99430" y="485094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SPECIFIKA SAG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#Hastag Konference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1796715" y="1844820"/>
            <a:ext cx="8630653" cy="2967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00DC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lnSpc>
                <a:spcPct val="100000"/>
              </a:lnSpc>
              <a:buAutoNum type="arabicPeriod"/>
            </a:pPr>
            <a:r>
              <a:rPr lang="cs-CZ" sz="2400" b="1" dirty="0" smtClean="0">
                <a:solidFill>
                  <a:srgbClr val="0070C0"/>
                </a:solidFill>
              </a:rPr>
              <a:t>Časná  </a:t>
            </a:r>
            <a:r>
              <a:rPr lang="cs-CZ" sz="2400" dirty="0" smtClean="0">
                <a:solidFill>
                  <a:srgbClr val="0070C0"/>
                </a:solidFill>
              </a:rPr>
              <a:t>(&lt; 7 dní) – vertikální přenos</a:t>
            </a:r>
          </a:p>
          <a:p>
            <a:pPr marL="342900" indent="-342900" algn="ctr">
              <a:lnSpc>
                <a:spcPct val="100000"/>
              </a:lnSpc>
              <a:buAutoNum type="arabicPeriod"/>
            </a:pPr>
            <a:r>
              <a:rPr lang="cs-CZ" sz="2400" b="1" dirty="0" smtClean="0">
                <a:solidFill>
                  <a:srgbClr val="0070C0"/>
                </a:solidFill>
              </a:rPr>
              <a:t>Pozdní </a:t>
            </a:r>
            <a:r>
              <a:rPr lang="cs-CZ" sz="2400" dirty="0" smtClean="0">
                <a:solidFill>
                  <a:srgbClr val="0070C0"/>
                </a:solidFill>
              </a:rPr>
              <a:t>(&lt; 30 – 90 dní) - horizontální přenos</a:t>
            </a:r>
          </a:p>
          <a:p>
            <a:pPr algn="ctr">
              <a:lnSpc>
                <a:spcPct val="100000"/>
              </a:lnSpc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cs-CZ" sz="2400" dirty="0" smtClean="0">
                <a:solidFill>
                  <a:srgbClr val="0070C0"/>
                </a:solidFill>
              </a:rPr>
              <a:t>SAG + matky – screening, ATB i.v. během porodu</a:t>
            </a:r>
          </a:p>
          <a:p>
            <a:pPr algn="ctr">
              <a:lnSpc>
                <a:spcPct val="100000"/>
              </a:lnSpc>
            </a:pPr>
            <a:r>
              <a:rPr lang="cs-CZ" sz="2400" b="1" dirty="0" smtClean="0">
                <a:solidFill>
                  <a:srgbClr val="0070C0"/>
                </a:solidFill>
              </a:rPr>
              <a:t>CAVE</a:t>
            </a:r>
            <a:r>
              <a:rPr lang="cs-CZ" sz="2400" dirty="0" smtClean="0">
                <a:solidFill>
                  <a:srgbClr val="0070C0"/>
                </a:solidFill>
              </a:rPr>
              <a:t> - Tento postup nezabrání nosičství – stále možnost horizontálního přenosu!</a:t>
            </a:r>
            <a:endParaRPr lang="cs-CZ" sz="2400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cs-CZ" sz="2400" b="1" dirty="0">
              <a:solidFill>
                <a:srgbClr val="0070C0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50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89947" y="268728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Diagnostika 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284619" y="1435800"/>
            <a:ext cx="11369322" cy="510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accent5">
                    <a:lumMod val="75000"/>
                  </a:schemeClr>
                </a:solidFill>
              </a:rPr>
              <a:t>Anamnéze (klíště, nemocnost v předchorobí, očkování, perinatální rizika – SAG?, zkalená plodová voda, </a:t>
            </a:r>
            <a:r>
              <a:rPr lang="cs-CZ" sz="2800" dirty="0" err="1" smtClean="0">
                <a:solidFill>
                  <a:schemeClr val="accent5">
                    <a:lumMod val="75000"/>
                  </a:schemeClr>
                </a:solidFill>
              </a:rPr>
              <a:t>shunt</a:t>
            </a:r>
            <a:r>
              <a:rPr lang="cs-CZ" sz="2800" dirty="0" smtClean="0">
                <a:solidFill>
                  <a:schemeClr val="accent5">
                    <a:lumMod val="75000"/>
                  </a:schemeClr>
                </a:solidFill>
              </a:rPr>
              <a:t>…)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accent5">
                    <a:lumMod val="75000"/>
                  </a:schemeClr>
                </a:solidFill>
              </a:rPr>
              <a:t>Epidemiologické údaje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accent5">
                    <a:lumMod val="75000"/>
                  </a:schemeClr>
                </a:solidFill>
              </a:rPr>
              <a:t>Klinický obraz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accent5">
                    <a:lumMod val="75000"/>
                  </a:schemeClr>
                </a:solidFill>
              </a:rPr>
              <a:t>Lumbální punkce x strukturální </a:t>
            </a:r>
          </a:p>
          <a:p>
            <a:pPr algn="just"/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cs-CZ" sz="2800" dirty="0" smtClean="0">
                <a:solidFill>
                  <a:schemeClr val="accent5">
                    <a:lumMod val="75000"/>
                  </a:schemeClr>
                </a:solidFill>
              </a:rPr>
              <a:t>zobrazovací vyšetření </a:t>
            </a:r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04" y="2413836"/>
            <a:ext cx="5366084" cy="35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41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symbol pro text 3"/>
          <p:cNvSpPr>
            <a:spLocks noGrp="1"/>
          </p:cNvSpPr>
          <p:nvPr>
            <p:ph type="body" idx="1"/>
          </p:nvPr>
        </p:nvSpPr>
        <p:spPr>
          <a:xfrm>
            <a:off x="0" y="378128"/>
            <a:ext cx="6113581" cy="3937198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/>
              <a:t>KONTRAINDIKACE – LP</a:t>
            </a:r>
          </a:p>
          <a:p>
            <a:pPr algn="ctr"/>
            <a:endParaRPr lang="cs-CZ" sz="2400" b="1" dirty="0" smtClean="0"/>
          </a:p>
          <a:p>
            <a:pPr algn="ctr"/>
            <a:endParaRPr lang="cs-CZ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Nitrolební HT – riziko míšního konu 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Těžké poruchy koagulace, kožní léze v místě LP, malformace L páteře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Oběhová a ventilační nestabilita pacienta </a:t>
            </a:r>
            <a:endParaRPr lang="en-US" sz="2400" dirty="0"/>
          </a:p>
        </p:txBody>
      </p:sp>
      <p:sp>
        <p:nvSpPr>
          <p:cNvPr id="8" name="Zástupný symbol pro text 3"/>
          <p:cNvSpPr txBox="1">
            <a:spLocks/>
          </p:cNvSpPr>
          <p:nvPr/>
        </p:nvSpPr>
        <p:spPr>
          <a:xfrm>
            <a:off x="6113581" y="144379"/>
            <a:ext cx="6078419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800" b="1" dirty="0" smtClean="0">
                <a:solidFill>
                  <a:schemeClr val="accent5">
                    <a:lumMod val="75000"/>
                  </a:schemeClr>
                </a:solidFill>
              </a:rPr>
              <a:t>UPŘEDNOSTNĚNÍ STRUKTURÁLNÍHO ZOBRAZENÍ MOZKU</a:t>
            </a: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Mezioborová spolupráce - neurolog</a:t>
            </a:r>
          </a:p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(subakutní stavy ev. EEG)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Riziko z prodlení medikamentózní terapie!</a:t>
            </a:r>
          </a:p>
          <a:p>
            <a:r>
              <a:rPr lang="cs-CZ" sz="20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cs-CZ" sz="2000" u="sng" dirty="0" smtClean="0">
                <a:solidFill>
                  <a:schemeClr val="accent5">
                    <a:lumMod val="75000"/>
                  </a:schemeClr>
                </a:solidFill>
              </a:rPr>
              <a:t>(ATB &lt; 1 hod.!)</a:t>
            </a:r>
          </a:p>
          <a:p>
            <a:endParaRPr lang="cs-CZ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u="sng" dirty="0" smtClean="0">
                <a:solidFill>
                  <a:schemeClr val="accent5">
                    <a:lumMod val="75000"/>
                  </a:schemeClr>
                </a:solidFill>
              </a:rPr>
              <a:t>INDIKACE</a:t>
            </a: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 CT/MR – splnění 1 kritéria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Ložiskový neurologický nález </a:t>
            </a:r>
          </a:p>
          <a:p>
            <a:pPr lvl="1"/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	(X paréza hlavových nervů)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Nově vzniklé křeče (max. 7 dní)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Porucha vědomí (GCS &lt; 10)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Významný imunodeficit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ČR – edém papil na OP (při ložiskovém neurol. nálezu)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Dále na zvážení: UZ mozku (velká fontanela)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1400" b="1" dirty="0" smtClean="0">
              <a:solidFill>
                <a:srgbClr val="0000DC"/>
              </a:solidFill>
            </a:endParaRPr>
          </a:p>
          <a:p>
            <a:pPr lvl="1"/>
            <a:endParaRPr lang="cs-CZ" sz="1200" dirty="0" smtClean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636"/>
            <a:ext cx="6096627" cy="3527295"/>
          </a:xfrm>
          <a:prstGeom prst="rect">
            <a:avLst/>
          </a:prstGeom>
        </p:spPr>
      </p:pic>
      <p:sp>
        <p:nvSpPr>
          <p:cNvPr id="7" name="Nadpis 2"/>
          <p:cNvSpPr>
            <a:spLocks noGrp="1"/>
          </p:cNvSpPr>
          <p:nvPr>
            <p:ph type="title"/>
          </p:nvPr>
        </p:nvSpPr>
        <p:spPr>
          <a:xfrm>
            <a:off x="1858416" y="221965"/>
            <a:ext cx="3257282" cy="137617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LP PŘÍPRAVA  </a:t>
            </a:r>
            <a:endParaRPr lang="en-US" sz="2800" dirty="0"/>
          </a:p>
        </p:txBody>
      </p:sp>
      <p:pic>
        <p:nvPicPr>
          <p:cNvPr id="8" name="Picture 2" descr="Zkumavka PP 12x75mm s červeným uzávěrem 50k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7" t="30698" r="17526" b="36236"/>
          <a:stretch/>
        </p:blipFill>
        <p:spPr bwMode="auto">
          <a:xfrm>
            <a:off x="265304" y="5311532"/>
            <a:ext cx="2314639" cy="130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text 3"/>
          <p:cNvSpPr>
            <a:spLocks noGrp="1"/>
          </p:cNvSpPr>
          <p:nvPr>
            <p:ph type="body" idx="1"/>
          </p:nvPr>
        </p:nvSpPr>
        <p:spPr>
          <a:xfrm>
            <a:off x="6429064" y="221965"/>
            <a:ext cx="5195799" cy="4536477"/>
          </a:xfrm>
        </p:spPr>
        <p:txBody>
          <a:bodyPr>
            <a:normAutofit/>
          </a:bodyPr>
          <a:lstStyle/>
          <a:p>
            <a:endParaRPr lang="cs-CZ" sz="1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1800" b="1" dirty="0" smtClean="0">
                <a:solidFill>
                  <a:schemeClr val="accent5">
                    <a:lumMod val="75000"/>
                  </a:schemeClr>
                </a:solidFill>
              </a:rPr>
              <a:t>ZKUMAVKY - LIKVOR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Cytologie + biochemie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PCR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Protilátky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H-L bariéra …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Kultivace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B + C (ev. pneumokok. antigen</a:t>
            </a: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…. Dle stavu pacienta 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Zástupný symbol pro text 3"/>
          <p:cNvSpPr txBox="1">
            <a:spLocks/>
          </p:cNvSpPr>
          <p:nvPr/>
        </p:nvSpPr>
        <p:spPr>
          <a:xfrm>
            <a:off x="6429064" y="3659384"/>
            <a:ext cx="5303931" cy="2629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1" dirty="0" smtClean="0">
                <a:solidFill>
                  <a:schemeClr val="accent5">
                    <a:lumMod val="75000"/>
                  </a:schemeClr>
                </a:solidFill>
              </a:rPr>
              <a:t>ZKUMAVKY - KREV: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Základní laboratoř (KO, biochemie)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H-L bariéra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Protilátky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Hemokultura, koagulace / septický pacient, exantém </a:t>
            </a:r>
          </a:p>
          <a:p>
            <a:pPr marL="342900" indent="-342900">
              <a:buClr>
                <a:schemeClr val="accent5">
                  <a:lumMod val="75000"/>
                </a:schemeClr>
              </a:buClr>
              <a:buFont typeface="+mj-lt"/>
              <a:buAutoNum type="arabicPeriod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Toxikologie (rizik. anamnéza, porucha vědomí, věk)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Zástupný symbol pro text 3"/>
          <p:cNvSpPr txBox="1">
            <a:spLocks/>
          </p:cNvSpPr>
          <p:nvPr/>
        </p:nvSpPr>
        <p:spPr>
          <a:xfrm>
            <a:off x="6560665" y="6177288"/>
            <a:ext cx="5064198" cy="605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Interval LP / odběr krve - 30 min., max. 4 hodiny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186" y="5311532"/>
            <a:ext cx="2252233" cy="1266881"/>
          </a:xfrm>
          <a:prstGeom prst="rect">
            <a:avLst/>
          </a:prstGeom>
        </p:spPr>
      </p:pic>
      <p:pic>
        <p:nvPicPr>
          <p:cNvPr id="13" name="Picture 6" descr="Kapka krve — Stock Fotografie © julos #75068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704" y="3852393"/>
            <a:ext cx="835596" cy="9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380001"/>
            <a:ext cx="6059277" cy="130951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PCR vyšetření z likvoru - příklad žádanky</a:t>
            </a:r>
            <a:endParaRPr lang="en-US" sz="2000" dirty="0"/>
          </a:p>
        </p:txBody>
      </p:sp>
      <p:pic>
        <p:nvPicPr>
          <p:cNvPr id="3078" name="Picture 6" descr="Náhled obráz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55130" r="50085" b="31664"/>
          <a:stretch/>
        </p:blipFill>
        <p:spPr bwMode="auto">
          <a:xfrm>
            <a:off x="142655" y="3135086"/>
            <a:ext cx="8597934" cy="34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142652" y="4558813"/>
            <a:ext cx="6845976" cy="13282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142652" y="3476315"/>
            <a:ext cx="8387393" cy="103355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6664768" y="3266253"/>
            <a:ext cx="1447266" cy="7048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Náhled obráz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5" t="75703" r="7402" b="6531"/>
          <a:stretch/>
        </p:blipFill>
        <p:spPr bwMode="auto">
          <a:xfrm>
            <a:off x="6664768" y="-31704"/>
            <a:ext cx="5649930" cy="344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text 3"/>
          <p:cNvSpPr txBox="1">
            <a:spLocks/>
          </p:cNvSpPr>
          <p:nvPr/>
        </p:nvSpPr>
        <p:spPr>
          <a:xfrm>
            <a:off x="9093354" y="3903112"/>
            <a:ext cx="2868579" cy="22223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sz="1800" b="1" dirty="0" smtClean="0">
                <a:solidFill>
                  <a:schemeClr val="accent5">
                    <a:lumMod val="75000"/>
                  </a:schemeClr>
                </a:solidFill>
              </a:rPr>
              <a:t>Panely či jednotlivé patogeny</a:t>
            </a:r>
          </a:p>
          <a:p>
            <a:pPr algn="ctr">
              <a:lnSpc>
                <a:spcPct val="100000"/>
              </a:lnSpc>
            </a:pPr>
            <a:endParaRPr lang="cs-CZ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Bakterie</a:t>
            </a:r>
          </a:p>
          <a:p>
            <a:pPr algn="ctr">
              <a:lnSpc>
                <a:spcPct val="100000"/>
              </a:lnSpc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Viry 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enteroviry, herpetické, respirační)</a:t>
            </a:r>
          </a:p>
        </p:txBody>
      </p:sp>
    </p:spTree>
    <p:extLst>
      <p:ext uri="{BB962C8B-B14F-4D97-AF65-F5344CB8AC3E}">
        <p14:creationId xmlns:p14="http://schemas.microsoft.com/office/powerpoint/2010/main" val="16654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206286"/>
            <a:ext cx="6081310" cy="130951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Vyšetření protilátek krev + likvor – příklad žádanky</a:t>
            </a:r>
            <a:endParaRPr lang="en-US" sz="2000" dirty="0"/>
          </a:p>
        </p:txBody>
      </p:sp>
      <p:pic>
        <p:nvPicPr>
          <p:cNvPr id="4" name="Picture 6" descr="Kapka krve — Stock Fotografie © julos #75068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375" y="2035365"/>
            <a:ext cx="1224077" cy="139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42348" t="18399" r="27337" b="13251"/>
          <a:stretch/>
        </p:blipFill>
        <p:spPr>
          <a:xfrm>
            <a:off x="6434051" y="68811"/>
            <a:ext cx="5311559" cy="6731000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>
          <a:xfrm>
            <a:off x="6373861" y="4254662"/>
            <a:ext cx="1897303" cy="166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>
          <a:xfrm>
            <a:off x="1465125" y="3694062"/>
            <a:ext cx="2868579" cy="29625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sz="1800" b="1" dirty="0" smtClean="0">
                <a:solidFill>
                  <a:schemeClr val="accent5">
                    <a:lumMod val="75000"/>
                  </a:schemeClr>
                </a:solidFill>
              </a:rPr>
              <a:t>Patogeny u nichž se PCR diagnostika nevyužívá</a:t>
            </a:r>
          </a:p>
          <a:p>
            <a:pPr algn="ctr">
              <a:lnSpc>
                <a:spcPct val="100000"/>
              </a:lnSpc>
            </a:pPr>
            <a:endParaRPr lang="cs-CZ" sz="1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Vektorové nákazy</a:t>
            </a:r>
          </a:p>
          <a:p>
            <a:pPr algn="ctr">
              <a:lnSpc>
                <a:spcPct val="100000"/>
              </a:lnSpc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(KME, borrélie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vč. intratekální syntézy borreliových protilátek, ev. CXCL13)</a:t>
            </a:r>
          </a:p>
          <a:p>
            <a:pPr algn="ctr">
              <a:lnSpc>
                <a:spcPct val="100000"/>
              </a:lnSpc>
            </a:pPr>
            <a:endParaRPr lang="cs-CZ" sz="1800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áklady ošetřovatelských postupů a intervencí | Lékařská fakulta Masarykovy  univerz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68" y="203163"/>
            <a:ext cx="3031713" cy="22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2"/>
          <p:cNvSpPr>
            <a:spLocks noGrp="1"/>
          </p:cNvSpPr>
          <p:nvPr>
            <p:ph type="title"/>
          </p:nvPr>
        </p:nvSpPr>
        <p:spPr>
          <a:xfrm>
            <a:off x="103243" y="158238"/>
            <a:ext cx="5908430" cy="627804"/>
          </a:xfrm>
        </p:spPr>
        <p:txBody>
          <a:bodyPr>
            <a:noAutofit/>
          </a:bodyPr>
          <a:lstStyle/>
          <a:p>
            <a:pPr algn="ctr"/>
            <a:r>
              <a:rPr lang="cs-CZ" sz="2800" dirty="0" smtClean="0"/>
              <a:t>LP – PŘÍPRAVA </a:t>
            </a:r>
            <a:endParaRPr lang="cs-CZ" sz="2800" dirty="0"/>
          </a:p>
        </p:txBody>
      </p:sp>
      <p:sp>
        <p:nvSpPr>
          <p:cNvPr id="8" name="Zástupný symbol pro text 3"/>
          <p:cNvSpPr>
            <a:spLocks noGrp="1"/>
          </p:cNvSpPr>
          <p:nvPr>
            <p:ph type="body" idx="1"/>
          </p:nvPr>
        </p:nvSpPr>
        <p:spPr>
          <a:xfrm>
            <a:off x="58954" y="873541"/>
            <a:ext cx="6113581" cy="5902411"/>
          </a:xfrm>
        </p:spPr>
        <p:txBody>
          <a:bodyPr>
            <a:normAutofit/>
          </a:bodyPr>
          <a:lstStyle/>
          <a:p>
            <a:r>
              <a:rPr lang="cs-CZ" sz="2000" u="sng" dirty="0" smtClean="0"/>
              <a:t>Informace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Rodič plně, informovaný souhlas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Dítě adekvátně věku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r>
              <a:rPr lang="cs-CZ" sz="2000" u="sng" dirty="0" smtClean="0"/>
              <a:t>Premedikace, příprava pomůcek</a:t>
            </a:r>
            <a:r>
              <a:rPr lang="cs-CZ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X, ev. analgosedace, lokální anestetikum</a:t>
            </a:r>
          </a:p>
          <a:p>
            <a:endParaRPr lang="cs-CZ" sz="2000" dirty="0" smtClean="0"/>
          </a:p>
          <a:p>
            <a:r>
              <a:rPr lang="cs-CZ" sz="2000" u="sng" dirty="0" smtClean="0"/>
              <a:t>Poloha pacienta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v leže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 smtClean="0"/>
              <a:t>v sedě - flektovaná kolena</a:t>
            </a:r>
          </a:p>
          <a:p>
            <a:r>
              <a:rPr lang="cs-CZ" sz="2000" b="1" dirty="0"/>
              <a:t>	</a:t>
            </a:r>
            <a:r>
              <a:rPr lang="cs-CZ" sz="2000" b="1" dirty="0" smtClean="0"/>
              <a:t>anteflexe hlavy</a:t>
            </a:r>
          </a:p>
          <a:p>
            <a:endParaRPr lang="cs-CZ" sz="2000" b="1" dirty="0" smtClean="0"/>
          </a:p>
          <a:p>
            <a:r>
              <a:rPr lang="cs-CZ" sz="2000" u="sng" dirty="0" smtClean="0"/>
              <a:t>Jehla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Habitus pacienta</a:t>
            </a:r>
            <a:endParaRPr lang="cs-CZ" sz="2000" u="sng" dirty="0" smtClean="0"/>
          </a:p>
          <a:p>
            <a:endParaRPr lang="en-US" sz="2000" dirty="0"/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34085"/>
              </p:ext>
            </p:extLst>
          </p:nvPr>
        </p:nvGraphicFramePr>
        <p:xfrm>
          <a:off x="6227398" y="2858610"/>
          <a:ext cx="5832453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544">
                  <a:extLst>
                    <a:ext uri="{9D8B030D-6E8A-4147-A177-3AD203B41FA5}">
                      <a16:colId xmlns="" xmlns:a16="http://schemas.microsoft.com/office/drawing/2014/main" val="4197600804"/>
                    </a:ext>
                  </a:extLst>
                </a:gridCol>
                <a:gridCol w="2579679">
                  <a:extLst>
                    <a:ext uri="{9D8B030D-6E8A-4147-A177-3AD203B41FA5}">
                      <a16:colId xmlns="" xmlns:a16="http://schemas.microsoft.com/office/drawing/2014/main" val="3762059189"/>
                    </a:ext>
                  </a:extLst>
                </a:gridCol>
                <a:gridCol w="1680230">
                  <a:extLst>
                    <a:ext uri="{9D8B030D-6E8A-4147-A177-3AD203B41FA5}">
                      <a16:colId xmlns="" xmlns:a16="http://schemas.microsoft.com/office/drawing/2014/main" val="3310488945"/>
                    </a:ext>
                  </a:extLst>
                </a:gridCol>
              </a:tblGrid>
              <a:tr h="309002"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Druh jehly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Výhody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Nevýhody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5021239"/>
                  </a:ext>
                </a:extLst>
              </a:tr>
              <a:tr h="1228687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Atraumatická </a:t>
                      </a:r>
                      <a:r>
                        <a:rPr lang="cs-CZ" sz="1600" dirty="0" smtClean="0"/>
                        <a:t>(25G, 0.53 mm)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Nejmenší poškození tkáně - &lt;</a:t>
                      </a:r>
                      <a:r>
                        <a:rPr lang="cs-CZ" sz="1600" baseline="0" dirty="0" smtClean="0"/>
                        <a:t> PLPH (2 %)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Delší výkon,</a:t>
                      </a:r>
                      <a:r>
                        <a:rPr lang="cs-CZ" sz="1600" baseline="0" dirty="0" smtClean="0"/>
                        <a:t> praxe, cena 2x, X tlak a bioimpedance, bolestivost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645304"/>
                  </a:ext>
                </a:extLst>
              </a:tr>
              <a:tr h="815248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Traumatická Quincke</a:t>
                      </a:r>
                      <a:r>
                        <a:rPr lang="cs-CZ" sz="1600" dirty="0" smtClean="0"/>
                        <a:t> </a:t>
                      </a:r>
                    </a:p>
                    <a:p>
                      <a:r>
                        <a:rPr lang="cs-CZ" sz="1600" dirty="0" smtClean="0"/>
                        <a:t>(22G, 0.7 mm), černá, 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 porovnání s 20G významně</a:t>
                      </a:r>
                      <a:r>
                        <a:rPr lang="cs-CZ" sz="1600" baseline="0" dirty="0" smtClean="0"/>
                        <a:t> &lt; PLPH; použití u pacientů s rizikem PLPH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Delší odběr CSF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2245958"/>
                  </a:ext>
                </a:extLst>
              </a:tr>
              <a:tr h="540753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Traumatická Quincke</a:t>
                      </a:r>
                      <a:r>
                        <a:rPr lang="cs-CZ" sz="1600" dirty="0" smtClean="0"/>
                        <a:t> (20G,</a:t>
                      </a:r>
                      <a:r>
                        <a:rPr lang="cs-CZ" sz="1600" baseline="0" dirty="0" smtClean="0"/>
                        <a:t> 0.9 mm), žlutá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Rychlé provedení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&gt; PLPH (40 %)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70764457"/>
                  </a:ext>
                </a:extLst>
              </a:tr>
            </a:tbl>
          </a:graphicData>
        </a:graphic>
      </p:graphicFrame>
      <p:pic>
        <p:nvPicPr>
          <p:cNvPr id="13" name="Picture 2" descr="Náhled obráz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41" y="4494644"/>
            <a:ext cx="2155680" cy="20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2"/>
          <p:cNvSpPr txBox="1">
            <a:spLocks/>
          </p:cNvSpPr>
          <p:nvPr/>
        </p:nvSpPr>
        <p:spPr>
          <a:xfrm>
            <a:off x="6117672" y="6148148"/>
            <a:ext cx="5908430" cy="6278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600" dirty="0" smtClean="0">
                <a:solidFill>
                  <a:schemeClr val="accent5">
                    <a:lumMod val="75000"/>
                  </a:schemeClr>
                </a:solidFill>
              </a:rPr>
              <a:t>* PLPH – postpunkční syndrom</a:t>
            </a:r>
            <a:endParaRPr lang="cs-CZ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35220" y="1161125"/>
            <a:ext cx="6142272" cy="6389514"/>
          </a:xfrm>
        </p:spPr>
        <p:txBody>
          <a:bodyPr>
            <a:normAutofit/>
          </a:bodyPr>
          <a:lstStyle/>
          <a:p>
            <a:r>
              <a:rPr lang="cs-CZ" u="sng" dirty="0" smtClean="0"/>
              <a:t>Určení místa vpichu</a:t>
            </a:r>
          </a:p>
          <a:p>
            <a:r>
              <a:rPr lang="cs-CZ" b="1" dirty="0"/>
              <a:t>	</a:t>
            </a:r>
            <a:r>
              <a:rPr lang="cs-CZ" dirty="0" smtClean="0"/>
              <a:t>Hrany lopat kostí kyčelních – spojnice -  	 	prostor </a:t>
            </a:r>
            <a:r>
              <a:rPr lang="cs-CZ" b="1" dirty="0" smtClean="0"/>
              <a:t>L3/4 – L4/5</a:t>
            </a:r>
            <a:r>
              <a:rPr lang="cs-CZ" dirty="0" smtClean="0"/>
              <a:t>, horní hrana spodního obratle, 	označení</a:t>
            </a:r>
          </a:p>
          <a:p>
            <a:r>
              <a:rPr lang="cs-CZ" u="sng" dirty="0" smtClean="0"/>
              <a:t>Příprava pole </a:t>
            </a:r>
          </a:p>
          <a:p>
            <a:r>
              <a:rPr lang="cs-CZ" b="1" dirty="0"/>
              <a:t>	</a:t>
            </a:r>
            <a:r>
              <a:rPr lang="cs-CZ" dirty="0" smtClean="0"/>
              <a:t>Dezinfekce, sterilita, roušky</a:t>
            </a:r>
          </a:p>
          <a:p>
            <a:r>
              <a:rPr lang="cs-CZ" u="sng" dirty="0" smtClean="0"/>
              <a:t>Směr jehly </a:t>
            </a:r>
          </a:p>
          <a:p>
            <a:r>
              <a:rPr lang="cs-CZ" dirty="0"/>
              <a:t>	</a:t>
            </a:r>
            <a:r>
              <a:rPr lang="cs-CZ" dirty="0" smtClean="0"/>
              <a:t>Lehký sklon směrem nahoru, cca 15 st. </a:t>
            </a:r>
          </a:p>
          <a:p>
            <a:r>
              <a:rPr lang="cs-CZ" u="sng" dirty="0" smtClean="0"/>
              <a:t>Odběr materiálu </a:t>
            </a:r>
          </a:p>
          <a:p>
            <a:endParaRPr lang="cs-CZ" dirty="0"/>
          </a:p>
          <a:p>
            <a:r>
              <a:rPr lang="cs-CZ" u="sng" dirty="0" smtClean="0"/>
              <a:t>Ukončení LP</a:t>
            </a:r>
          </a:p>
          <a:p>
            <a:r>
              <a:rPr lang="cs-CZ" dirty="0"/>
              <a:t>	</a:t>
            </a:r>
            <a:r>
              <a:rPr lang="cs-CZ" dirty="0" smtClean="0"/>
              <a:t>Zavedeme mandrén / do 2/3 plné délky, 	EX, komprese</a:t>
            </a:r>
          </a:p>
          <a:p>
            <a:r>
              <a:rPr lang="cs-CZ" u="sng" dirty="0" smtClean="0"/>
              <a:t>Režim po LP</a:t>
            </a:r>
          </a:p>
          <a:p>
            <a:r>
              <a:rPr lang="cs-CZ" b="1" dirty="0" smtClean="0"/>
              <a:t>	</a:t>
            </a:r>
            <a:r>
              <a:rPr lang="cs-CZ" dirty="0" smtClean="0"/>
              <a:t>Rovná podložka 8-10 hod. (hodina supinační 	poloha) / min. 6 (PLPH)</a:t>
            </a:r>
          </a:p>
          <a:p>
            <a:r>
              <a:rPr lang="cs-CZ" dirty="0"/>
              <a:t>	</a:t>
            </a:r>
            <a:r>
              <a:rPr lang="cs-CZ" dirty="0" smtClean="0"/>
              <a:t>Atraumatická jehla (2-4 hod.)</a:t>
            </a:r>
          </a:p>
          <a:p>
            <a:r>
              <a:rPr lang="cs-CZ" dirty="0"/>
              <a:t>	</a:t>
            </a:r>
            <a:endParaRPr lang="cs-CZ" dirty="0" smtClean="0"/>
          </a:p>
          <a:p>
            <a:r>
              <a:rPr lang="cs-CZ" b="1" dirty="0"/>
              <a:t>	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7110" y="169047"/>
            <a:ext cx="5908430" cy="627804"/>
          </a:xfrm>
        </p:spPr>
        <p:txBody>
          <a:bodyPr>
            <a:noAutofit/>
          </a:bodyPr>
          <a:lstStyle/>
          <a:p>
            <a:pPr algn="ctr"/>
            <a:r>
              <a:rPr lang="cs-CZ" sz="2800" dirty="0" smtClean="0"/>
              <a:t>LP – TECHNIKA</a:t>
            </a:r>
            <a:endParaRPr lang="cs-CZ" sz="2800" dirty="0"/>
          </a:p>
        </p:txBody>
      </p:sp>
      <p:sp>
        <p:nvSpPr>
          <p:cNvPr id="4" name="Zástupný symbol pro text 3"/>
          <p:cNvSpPr txBox="1">
            <a:spLocks/>
          </p:cNvSpPr>
          <p:nvPr/>
        </p:nvSpPr>
        <p:spPr>
          <a:xfrm>
            <a:off x="7063897" y="4355882"/>
            <a:ext cx="4208144" cy="13229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1 zkumavka - 15 kapek (10 minimum)</a:t>
            </a:r>
          </a:p>
          <a:p>
            <a:pPr algn="ctr">
              <a:lnSpc>
                <a:spcPct val="15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POZOR – odběr PCR – zabránit kontaminaci</a:t>
            </a:r>
          </a:p>
          <a:p>
            <a:pPr algn="ctr">
              <a:lnSpc>
                <a:spcPct val="150000"/>
              </a:lnSpc>
            </a:pP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en-US" b="1" dirty="0">
              <a:solidFill>
                <a:srgbClr val="0000DC"/>
              </a:solidFill>
            </a:endParaRPr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8026531" y="3423358"/>
            <a:ext cx="2347787" cy="5119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Rotace ostří do strany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 smtClean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cs-CZ" b="1" dirty="0">
              <a:solidFill>
                <a:srgbClr val="0000DC"/>
              </a:solidFill>
            </a:endParaRPr>
          </a:p>
          <a:p>
            <a:pPr algn="just">
              <a:lnSpc>
                <a:spcPct val="200000"/>
              </a:lnSpc>
            </a:pPr>
            <a:endParaRPr lang="en-US" b="1" dirty="0">
              <a:solidFill>
                <a:srgbClr val="0000DC"/>
              </a:solidFill>
            </a:endParaRPr>
          </a:p>
        </p:txBody>
      </p:sp>
      <p:pic>
        <p:nvPicPr>
          <p:cNvPr id="6" name="Picture 2" descr="https://upload.wikimedia.org/wikipedia/commons/thumb/f/f6/Diagram_showing_how_you_have_a_lumbar_puncture_CRUK_157.svg/langcs-350px-Diagram_showing_how_you_have_a_lumbar_puncture_CRUK_157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0" r="803"/>
          <a:stretch/>
        </p:blipFill>
        <p:spPr bwMode="auto">
          <a:xfrm>
            <a:off x="7560914" y="256167"/>
            <a:ext cx="3279023" cy="218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605" y="2559813"/>
            <a:ext cx="1037568" cy="15563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017" y="2477532"/>
            <a:ext cx="926556" cy="1638632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8637835" y="2730024"/>
            <a:ext cx="1060269" cy="453616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8232841" y="6099441"/>
            <a:ext cx="1935165" cy="4036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cs-CZ" sz="900" b="1" dirty="0" smtClean="0">
                <a:solidFill>
                  <a:schemeClr val="accent5">
                    <a:lumMod val="75000"/>
                  </a:schemeClr>
                </a:solidFill>
              </a:rPr>
              <a:t>video LP / studijní materiály IS</a:t>
            </a:r>
            <a:endParaRPr lang="cs-CZ" sz="1400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 smtClean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cs-CZ" sz="1400" b="1" dirty="0">
              <a:solidFill>
                <a:srgbClr val="0000DC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9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60164" y="106178"/>
            <a:ext cx="4946054" cy="991464"/>
          </a:xfrm>
        </p:spPr>
        <p:txBody>
          <a:bodyPr>
            <a:noAutofit/>
          </a:bodyPr>
          <a:lstStyle/>
          <a:p>
            <a:r>
              <a:rPr lang="cs-CZ" sz="2800" dirty="0" smtClean="0"/>
              <a:t>ZHODNOCENÍ VÝSLEDKŮ</a:t>
            </a:r>
            <a:endParaRPr lang="en-US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20711"/>
              </p:ext>
            </p:extLst>
          </p:nvPr>
        </p:nvGraphicFramePr>
        <p:xfrm>
          <a:off x="6117878" y="962309"/>
          <a:ext cx="609756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187">
                  <a:extLst>
                    <a:ext uri="{9D8B030D-6E8A-4147-A177-3AD203B41FA5}">
                      <a16:colId xmlns="" xmlns:a16="http://schemas.microsoft.com/office/drawing/2014/main" val="3272174058"/>
                    </a:ext>
                  </a:extLst>
                </a:gridCol>
                <a:gridCol w="8427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3477">
                  <a:extLst>
                    <a:ext uri="{9D8B030D-6E8A-4147-A177-3AD203B41FA5}">
                      <a16:colId xmlns="" xmlns:a16="http://schemas.microsoft.com/office/drawing/2014/main" val="3830709406"/>
                    </a:ext>
                  </a:extLst>
                </a:gridCol>
                <a:gridCol w="804984">
                  <a:extLst>
                    <a:ext uri="{9D8B030D-6E8A-4147-A177-3AD203B41FA5}">
                      <a16:colId xmlns="" xmlns:a16="http://schemas.microsoft.com/office/drawing/2014/main" val="2714718748"/>
                    </a:ext>
                  </a:extLst>
                </a:gridCol>
                <a:gridCol w="9222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6499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4641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Norma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Purulentní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Serózní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Mykotická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Guillainův-Barrého</a:t>
                      </a:r>
                      <a:r>
                        <a:rPr lang="cs-CZ" sz="1200" baseline="0" dirty="0" smtClean="0"/>
                        <a:t> syndrom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4883015"/>
                  </a:ext>
                </a:extLst>
              </a:tr>
              <a:tr h="346419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rgbClr val="002060"/>
                          </a:solidFill>
                        </a:rPr>
                        <a:t>Vzhled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002060"/>
                          </a:solidFill>
                        </a:rPr>
                        <a:t>Čirý 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Zkalený,</a:t>
                      </a:r>
                      <a:r>
                        <a:rPr lang="cs-CZ" sz="1200" b="0" baseline="0" dirty="0" smtClean="0">
                          <a:solidFill>
                            <a:srgbClr val="002060"/>
                          </a:solidFill>
                        </a:rPr>
                        <a:t> žlutavý 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Čirý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Zkalený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Čirý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362362"/>
                  </a:ext>
                </a:extLst>
              </a:tr>
              <a:tr h="371467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rgbClr val="002060"/>
                          </a:solidFill>
                        </a:rPr>
                        <a:t>Leu (PN/MN / mm</a:t>
                      </a:r>
                      <a:r>
                        <a:rPr lang="cs-CZ" sz="1200" b="1" baseline="300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cs-CZ" sz="1200" b="1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002060"/>
                          </a:solidFill>
                        </a:rPr>
                        <a:t>&lt; 5 buněk / mm</a:t>
                      </a:r>
                      <a:r>
                        <a:rPr lang="cs-CZ" sz="1200" baseline="300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Stovky,</a:t>
                      </a:r>
                      <a:r>
                        <a:rPr lang="cs-CZ" sz="1200" b="0" baseline="0" dirty="0" smtClean="0">
                          <a:solidFill>
                            <a:srgbClr val="002060"/>
                          </a:solidFill>
                        </a:rPr>
                        <a:t> tisíce (PN)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Desítky, stovky</a:t>
                      </a:r>
                      <a:r>
                        <a:rPr lang="cs-CZ" sz="1200" b="0" baseline="0" dirty="0" smtClean="0">
                          <a:solidFill>
                            <a:srgbClr val="002060"/>
                          </a:solidFill>
                        </a:rPr>
                        <a:t> (MN)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PN / později MN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Norma / lehce zvýšen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98737"/>
                  </a:ext>
                </a:extLst>
              </a:tr>
              <a:tr h="346419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rgbClr val="002060"/>
                          </a:solidFill>
                        </a:rPr>
                        <a:t>CB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002060"/>
                          </a:solidFill>
                        </a:rPr>
                        <a:t>0,4-0,5 g/l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↑↑↑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Norma / ↑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↑↑↑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>
                          <a:solidFill>
                            <a:srgbClr val="002060"/>
                          </a:solidFill>
                        </a:rPr>
                        <a:t>↑↑↑</a:t>
                      </a:r>
                      <a:endParaRPr lang="en-US" sz="12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25949687"/>
                  </a:ext>
                </a:extLst>
              </a:tr>
              <a:tr h="346419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rgbClr val="002060"/>
                          </a:solidFill>
                        </a:rPr>
                        <a:t>Glykorachie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002060"/>
                          </a:solidFill>
                        </a:rPr>
                        <a:t>2,2-3,3 mmol/l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↓↓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Norma / ↓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↓↓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Norma</a:t>
                      </a:r>
                      <a:endParaRPr lang="en-US" sz="1200" b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5590735"/>
                  </a:ext>
                </a:extLst>
              </a:tr>
              <a:tr h="346419"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 smtClean="0">
                          <a:solidFill>
                            <a:srgbClr val="002060"/>
                          </a:solidFill>
                        </a:rPr>
                        <a:t>Laktát</a:t>
                      </a:r>
                      <a:endParaRPr lang="en-US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002060"/>
                          </a:solidFill>
                        </a:rPr>
                        <a:t>1,2-2,4 mmol/l</a:t>
                      </a:r>
                      <a:endParaRPr lang="en-US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↑↑↑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Norma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↑↑↑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dirty="0" smtClean="0">
                          <a:solidFill>
                            <a:srgbClr val="002060"/>
                          </a:solidFill>
                        </a:rPr>
                        <a:t>Norma</a:t>
                      </a:r>
                      <a:endParaRPr lang="en-US" sz="1200" b="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6759109"/>
                  </a:ext>
                </a:extLst>
              </a:tr>
            </a:tbl>
          </a:graphicData>
        </a:graphic>
      </p:graphicFrame>
      <p:sp>
        <p:nvSpPr>
          <p:cNvPr id="14" name="Nadpis 2"/>
          <p:cNvSpPr txBox="1">
            <a:spLocks/>
          </p:cNvSpPr>
          <p:nvPr/>
        </p:nvSpPr>
        <p:spPr>
          <a:xfrm>
            <a:off x="6113580" y="4299285"/>
            <a:ext cx="6078419" cy="25587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cs-CZ" sz="1800" dirty="0" smtClean="0">
                <a:solidFill>
                  <a:schemeClr val="accent1">
                    <a:lumMod val="75000"/>
                  </a:schemeClr>
                </a:solidFill>
              </a:rPr>
              <a:t>Guillainův-Barrého syndrom </a:t>
            </a:r>
            <a:r>
              <a:rPr lang="cs-CZ" sz="1800" b="0" dirty="0" smtClean="0">
                <a:solidFill>
                  <a:schemeClr val="accent1">
                    <a:lumMod val="75000"/>
                  </a:schemeClr>
                </a:solidFill>
              </a:rPr>
              <a:t>– akutní demyelinizační polyradikuloneuritida – v likvoru </a:t>
            </a:r>
            <a:r>
              <a:rPr lang="cs-CZ" sz="1800" b="0" u="sng" dirty="0" smtClean="0">
                <a:solidFill>
                  <a:schemeClr val="accent1">
                    <a:lumMod val="75000"/>
                  </a:schemeClr>
                </a:solidFill>
              </a:rPr>
              <a:t>proteinocytologická disociace</a:t>
            </a:r>
            <a:r>
              <a:rPr lang="cs-CZ" sz="1800" b="0" dirty="0" smtClean="0">
                <a:solidFill>
                  <a:schemeClr val="accent1">
                    <a:lumMod val="75000"/>
                  </a:schemeClr>
                </a:solidFill>
              </a:rPr>
              <a:t> (těžká porucha H-L bariéry) – akutní, subakutní průběh; chabé parézy končetin – převážně DK, riziko ochrnutí dýchacích svalů; v předchorobí 1-3 týdny často infekce (EBV, CMV, HBV, HIV, VZV, mykoplazmata, chlamydie, </a:t>
            </a:r>
            <a:r>
              <a:rPr lang="cs-CZ" sz="1800" b="0" i="1" dirty="0" smtClean="0">
                <a:solidFill>
                  <a:schemeClr val="accent1">
                    <a:lumMod val="75000"/>
                  </a:schemeClr>
                </a:solidFill>
              </a:rPr>
              <a:t>Campylobacter jejuni</a:t>
            </a:r>
            <a:r>
              <a:rPr lang="cs-CZ" sz="1800" b="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cs-CZ" sz="1800" b="0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endParaRPr lang="cs-CZ" sz="16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endParaRPr lang="cs-CZ" sz="160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100000"/>
              </a:lnSpc>
            </a:pPr>
            <a:endParaRPr lang="cs-CZ" sz="1600" b="0" dirty="0"/>
          </a:p>
          <a:p>
            <a:pPr algn="just">
              <a:lnSpc>
                <a:spcPct val="100000"/>
              </a:lnSpc>
            </a:pPr>
            <a:endParaRPr lang="cs-CZ" sz="1600" b="0" dirty="0" smtClean="0"/>
          </a:p>
          <a:p>
            <a:pPr algn="just">
              <a:lnSpc>
                <a:spcPct val="100000"/>
              </a:lnSpc>
            </a:pPr>
            <a:r>
              <a:rPr lang="cs-CZ" sz="1600" b="0" u="sng" dirty="0" smtClean="0"/>
              <a:t/>
            </a:r>
            <a:br>
              <a:rPr lang="cs-CZ" sz="1600" b="0" u="sng" dirty="0" smtClean="0"/>
            </a:br>
            <a:endParaRPr lang="en-US" sz="1600" b="0" u="sng" dirty="0"/>
          </a:p>
        </p:txBody>
      </p:sp>
      <p:sp>
        <p:nvSpPr>
          <p:cNvPr id="7" name="Zástupný symbol pro text 3"/>
          <p:cNvSpPr>
            <a:spLocks noGrp="1"/>
          </p:cNvSpPr>
          <p:nvPr>
            <p:ph type="body" idx="1"/>
          </p:nvPr>
        </p:nvSpPr>
        <p:spPr>
          <a:xfrm>
            <a:off x="0" y="666769"/>
            <a:ext cx="6113581" cy="61088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smtClean="0"/>
              <a:t>Makroskopicky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Zabarvení / transparence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u="sng" dirty="0" smtClean="0">
                <a:solidFill>
                  <a:schemeClr val="bg1"/>
                </a:solidFill>
              </a:rPr>
              <a:t>XANTOCHROMIE </a:t>
            </a:r>
            <a:r>
              <a:rPr lang="cs-CZ" sz="1600" dirty="0" smtClean="0">
                <a:solidFill>
                  <a:schemeClr val="bg1"/>
                </a:solidFill>
              </a:rPr>
              <a:t>– žluté, oranžové či růžové zbarvení  - odpadové produkty hemoglobinu – 90 % pacientů po 12 hod. subarachnoidálního krvácení (pří. novorozenci s hyperbilirubinémií)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Tlak </a:t>
            </a:r>
          </a:p>
          <a:p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smtClean="0"/>
              <a:t>Mikroskopicky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Cytologie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Pleocytóza </a:t>
            </a:r>
          </a:p>
          <a:p>
            <a:pPr lvl="2"/>
            <a:r>
              <a:rPr lang="cs-CZ" sz="1600" dirty="0">
                <a:solidFill>
                  <a:schemeClr val="bg1"/>
                </a:solidFill>
              </a:rPr>
              <a:t>	</a:t>
            </a:r>
            <a:r>
              <a:rPr lang="cs-CZ" sz="1600" dirty="0" smtClean="0">
                <a:solidFill>
                  <a:schemeClr val="bg1"/>
                </a:solidFill>
              </a:rPr>
              <a:t>(polymorfonukleáry - PN / mononukleáry - 	MN), </a:t>
            </a:r>
            <a:r>
              <a:rPr lang="cs-CZ" sz="1600" dirty="0">
                <a:solidFill>
                  <a:schemeClr val="bg1"/>
                </a:solidFill>
              </a:rPr>
              <a:t>Ery až v 20 % při traumatické LP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cs-CZ" sz="14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Biochemie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Celková bílkovina – výrazně zvýšená hladina u purul. zánětu, krvácení, Guillainova-Barrého syndromu, tumorů atd. (fyziol. </a:t>
            </a:r>
            <a:r>
              <a:rPr lang="cs-CZ" sz="1600" dirty="0">
                <a:solidFill>
                  <a:schemeClr val="bg1"/>
                </a:solidFill>
              </a:rPr>
              <a:t>n</a:t>
            </a:r>
            <a:r>
              <a:rPr lang="cs-CZ" sz="1600" dirty="0" smtClean="0">
                <a:solidFill>
                  <a:schemeClr val="bg1"/>
                </a:solidFill>
              </a:rPr>
              <a:t>ovorozenci)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Glykorachie – 2/3 glykémie, nízká u purul. </a:t>
            </a:r>
            <a:r>
              <a:rPr lang="cs-CZ" sz="1600" dirty="0">
                <a:solidFill>
                  <a:schemeClr val="bg1"/>
                </a:solidFill>
              </a:rPr>
              <a:t>z</a:t>
            </a:r>
            <a:r>
              <a:rPr lang="cs-CZ" sz="1600" dirty="0" smtClean="0">
                <a:solidFill>
                  <a:schemeClr val="bg1"/>
                </a:solidFill>
              </a:rPr>
              <a:t>ánětu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Laktát – hnísavé meningitidy výrazně zvýšené </a:t>
            </a:r>
          </a:p>
          <a:p>
            <a:pPr lvl="2"/>
            <a:r>
              <a:rPr lang="cs-CZ" sz="1600" dirty="0">
                <a:solidFill>
                  <a:schemeClr val="bg1"/>
                </a:solidFill>
              </a:rPr>
              <a:t>	</a:t>
            </a:r>
            <a:r>
              <a:rPr lang="cs-CZ" sz="1600" dirty="0" smtClean="0">
                <a:solidFill>
                  <a:schemeClr val="bg1"/>
                </a:solidFill>
              </a:rPr>
              <a:t>&gt; 3.5 mmol/l</a:t>
            </a:r>
            <a:endParaRPr lang="cs-CZ" sz="1600" dirty="0"/>
          </a:p>
          <a:p>
            <a:pPr lvl="1"/>
            <a:endParaRPr lang="cs-CZ" sz="2400" dirty="0" smtClean="0"/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64170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8005" y="496931"/>
            <a:ext cx="3873844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Neuroinfekce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517879" y="1492135"/>
            <a:ext cx="11369322" cy="605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Klinická manifestace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Serózní meningitidy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Purulentní meningitidy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Diagnostika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Terapie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Diferenciální diagnostika</a:t>
            </a:r>
          </a:p>
        </p:txBody>
      </p:sp>
    </p:spTree>
    <p:extLst>
      <p:ext uri="{BB962C8B-B14F-4D97-AF65-F5344CB8AC3E}">
        <p14:creationId xmlns:p14="http://schemas.microsoft.com/office/powerpoint/2010/main" val="214212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2622" y="372454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Terapie – obecný přístup 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124326" y="1634594"/>
            <a:ext cx="11229474" cy="18257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>
                <a:solidFill>
                  <a:srgbClr val="0070C0"/>
                </a:solidFill>
              </a:rPr>
              <a:t>Bakteriální meningitida – izolace min. 24 hod., </a:t>
            </a:r>
            <a:r>
              <a:rPr lang="cs-CZ" dirty="0" smtClean="0">
                <a:solidFill>
                  <a:srgbClr val="0070C0"/>
                </a:solidFill>
              </a:rPr>
              <a:t>PEP - kontakty</a:t>
            </a:r>
            <a:endParaRPr lang="cs-CZ" dirty="0" smtClean="0">
              <a:solidFill>
                <a:srgbClr val="0070C0"/>
              </a:solidFill>
            </a:endParaRPr>
          </a:p>
          <a:p>
            <a:pPr algn="ctr"/>
            <a:r>
              <a:rPr lang="cs-CZ" dirty="0" smtClean="0">
                <a:solidFill>
                  <a:srgbClr val="0070C0"/>
                </a:solidFill>
              </a:rPr>
              <a:t>Diagnostické výkony nesmí pozdržet včasné zahájení ATB terapie</a:t>
            </a:r>
          </a:p>
          <a:p>
            <a:endParaRPr lang="cs-CZ" sz="2000" dirty="0" smtClean="0">
              <a:solidFill>
                <a:srgbClr val="0070C0"/>
              </a:solidFill>
            </a:endParaRPr>
          </a:p>
          <a:p>
            <a:pPr lvl="1"/>
            <a:endParaRPr lang="cs-CZ" dirty="0" smtClean="0">
              <a:solidFill>
                <a:srgbClr val="0070C0"/>
              </a:solidFill>
            </a:endParaRPr>
          </a:p>
          <a:p>
            <a:endParaRPr lang="cs-CZ" sz="2000" dirty="0" smtClean="0">
              <a:solidFill>
                <a:srgbClr val="0070C0"/>
              </a:solidFill>
            </a:endParaRPr>
          </a:p>
        </p:txBody>
      </p:sp>
      <p:pic>
        <p:nvPicPr>
          <p:cNvPr id="4100" name="Picture 4" descr="Ceftriaxon Medochemie 1g inj+inf.plv.sol.10x1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7667" r="-421" b="12858"/>
          <a:stretch/>
        </p:blipFill>
        <p:spPr bwMode="auto">
          <a:xfrm>
            <a:off x="3970422" y="3290951"/>
            <a:ext cx="3810000" cy="26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5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83639" y="204330"/>
            <a:ext cx="4827078" cy="130951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KAUZÁLNÍ TERAPIE </a:t>
            </a:r>
            <a:endParaRPr lang="cs-CZ" sz="3200" dirty="0"/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6272463" y="235858"/>
            <a:ext cx="5662863" cy="6405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Purulentní meningitida - ATB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&lt; 1 hodina</a:t>
            </a:r>
          </a:p>
          <a:p>
            <a:pPr lvl="1" algn="ctr">
              <a:lnSpc>
                <a:spcPct val="100000"/>
              </a:lnSpc>
            </a:pP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Empirická terapie širokospektrými ATB s průnikem do CNS</a:t>
            </a:r>
          </a:p>
          <a:p>
            <a:pPr lvl="1" algn="ctr">
              <a:lnSpc>
                <a:spcPct val="100000"/>
              </a:lnSpc>
            </a:pPr>
            <a:endParaRPr lang="cs-CZ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 algn="ctr">
              <a:lnSpc>
                <a:spcPct val="100000"/>
              </a:lnSpc>
            </a:pPr>
            <a:r>
              <a:rPr lang="cs-CZ" u="sng" dirty="0" smtClean="0">
                <a:solidFill>
                  <a:schemeClr val="accent5">
                    <a:lumMod val="75000"/>
                  </a:schemeClr>
                </a:solidFill>
              </a:rPr>
              <a:t>NOVOROZENCI + KOJENCI </a:t>
            </a:r>
          </a:p>
          <a:p>
            <a:pPr lvl="1" algn="ctr">
              <a:lnSpc>
                <a:spcPct val="100000"/>
              </a:lnSpc>
            </a:pPr>
            <a:r>
              <a:rPr lang="cs-CZ" u="sng" dirty="0" smtClean="0">
                <a:solidFill>
                  <a:schemeClr val="accent5">
                    <a:lumMod val="75000"/>
                  </a:schemeClr>
                </a:solidFill>
              </a:rPr>
              <a:t>(DO 2 MĚSICŮ)</a:t>
            </a:r>
          </a:p>
          <a:p>
            <a:pPr lvl="1" algn="ctr">
              <a:lnSpc>
                <a:spcPct val="10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Ampicilin + Cefotaxim 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/ Ampicilim + Gentamicin (Vankomycin?)</a:t>
            </a:r>
          </a:p>
          <a:p>
            <a:pPr lvl="1" algn="ctr">
              <a:lnSpc>
                <a:spcPct val="100000"/>
              </a:lnSpc>
            </a:pPr>
            <a:endParaRPr lang="cs-CZ" dirty="0">
              <a:solidFill>
                <a:schemeClr val="accent5">
                  <a:lumMod val="75000"/>
                </a:schemeClr>
              </a:solidFill>
            </a:endParaRPr>
          </a:p>
          <a:p>
            <a:pPr lvl="1" algn="ctr">
              <a:lnSpc>
                <a:spcPct val="100000"/>
              </a:lnSpc>
            </a:pPr>
            <a:r>
              <a:rPr lang="cs-CZ" u="sng" dirty="0" smtClean="0">
                <a:solidFill>
                  <a:schemeClr val="accent5">
                    <a:lumMod val="75000"/>
                  </a:schemeClr>
                </a:solidFill>
              </a:rPr>
              <a:t>STARŠÍ KOJENCI, DĚTI, DOSPĚLÍ  </a:t>
            </a:r>
          </a:p>
          <a:p>
            <a:pPr lvl="1" algn="ctr">
              <a:lnSpc>
                <a:spcPct val="100000"/>
              </a:lnSpc>
            </a:pP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Ceftriaxon</a:t>
            </a: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 (+ Ampicilin / Chloramphenicol)</a:t>
            </a:r>
          </a:p>
          <a:p>
            <a:pPr lvl="1" algn="ctr">
              <a:lnSpc>
                <a:spcPct val="100000"/>
              </a:lnSpc>
            </a:pPr>
            <a:endParaRPr lang="cs-CZ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 algn="ctr">
              <a:lnSpc>
                <a:spcPct val="100000"/>
              </a:lnSpc>
            </a:pPr>
            <a:r>
              <a:rPr lang="cs-CZ" u="sng" dirty="0" smtClean="0">
                <a:solidFill>
                  <a:schemeClr val="accent5">
                    <a:lumMod val="75000"/>
                  </a:schemeClr>
                </a:solidFill>
              </a:rPr>
              <a:t>DOSPĚLÍ &gt; 50 LET </a:t>
            </a:r>
          </a:p>
          <a:p>
            <a:pPr lvl="1" algn="ctr">
              <a:lnSpc>
                <a:spcPct val="100000"/>
              </a:lnSpc>
            </a:pPr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Ceftriaxon 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+ Ampicilin</a:t>
            </a:r>
          </a:p>
          <a:p>
            <a:pPr lvl="1" algn="ctr">
              <a:lnSpc>
                <a:spcPct val="100000"/>
              </a:lnSpc>
            </a:pPr>
            <a:endParaRPr lang="cs-CZ" dirty="0">
              <a:solidFill>
                <a:schemeClr val="accent5">
                  <a:lumMod val="75000"/>
                </a:schemeClr>
              </a:solidFill>
            </a:endParaRPr>
          </a:p>
          <a:p>
            <a:pPr lvl="1" algn="ctr">
              <a:lnSpc>
                <a:spcPct val="100000"/>
              </a:lnSpc>
            </a:pPr>
            <a:r>
              <a:rPr lang="cs-CZ" dirty="0" smtClean="0">
                <a:solidFill>
                  <a:schemeClr val="accent5">
                    <a:lumMod val="75000"/>
                  </a:schemeClr>
                </a:solidFill>
              </a:rPr>
              <a:t>Příp. postupná deeskalace </a:t>
            </a:r>
          </a:p>
        </p:txBody>
      </p:sp>
      <p:sp>
        <p:nvSpPr>
          <p:cNvPr id="7" name="Nadpis 2"/>
          <p:cNvSpPr txBox="1">
            <a:spLocks/>
          </p:cNvSpPr>
          <p:nvPr/>
        </p:nvSpPr>
        <p:spPr>
          <a:xfrm>
            <a:off x="-27380" y="2939832"/>
            <a:ext cx="6109929" cy="1087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cs-CZ" sz="2000" dirty="0" smtClean="0"/>
              <a:t>ACICLOVIR! – antivirotikum při susp. herpetické encefalitidě – VČASNÉ PODÁNÍ</a:t>
            </a:r>
            <a:endParaRPr lang="cs-CZ" sz="2000" b="0" dirty="0" smtClean="0"/>
          </a:p>
          <a:p>
            <a:pPr>
              <a:lnSpc>
                <a:spcPct val="100000"/>
              </a:lnSpc>
            </a:pPr>
            <a:endParaRPr lang="cs-CZ" sz="2000" b="0" dirty="0"/>
          </a:p>
          <a:p>
            <a:pPr>
              <a:lnSpc>
                <a:spcPct val="100000"/>
              </a:lnSpc>
            </a:pPr>
            <a:endParaRPr lang="cs-CZ" sz="2000" b="0" dirty="0" smtClean="0"/>
          </a:p>
          <a:p>
            <a:pPr>
              <a:lnSpc>
                <a:spcPct val="100000"/>
              </a:lnSpc>
            </a:pPr>
            <a:r>
              <a:rPr lang="cs-CZ" sz="1800" b="0" u="sng" dirty="0" smtClean="0"/>
              <a:t/>
            </a:r>
            <a:br>
              <a:rPr lang="cs-CZ" sz="1800" b="0" u="sng" dirty="0" smtClean="0"/>
            </a:br>
            <a:endParaRPr lang="en-US" sz="1800" b="0" u="sng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idx="1"/>
          </p:nvPr>
        </p:nvSpPr>
        <p:spPr>
          <a:xfrm>
            <a:off x="63924" y="621763"/>
            <a:ext cx="6113581" cy="1825790"/>
          </a:xfrm>
        </p:spPr>
        <p:txBody>
          <a:bodyPr>
            <a:noAutofit/>
          </a:bodyPr>
          <a:lstStyle/>
          <a:p>
            <a:pPr algn="ctr"/>
            <a:endParaRPr lang="cs-CZ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Antibiotikum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Antivirotikum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Antimykotikum</a:t>
            </a:r>
          </a:p>
          <a:p>
            <a:pPr lvl="1"/>
            <a:endParaRPr lang="cs-CZ" sz="2400" dirty="0" smtClean="0"/>
          </a:p>
          <a:p>
            <a:endParaRPr lang="cs-CZ" sz="2000" dirty="0" smtClean="0"/>
          </a:p>
        </p:txBody>
      </p:sp>
      <p:sp>
        <p:nvSpPr>
          <p:cNvPr id="9" name="Nadpis 2"/>
          <p:cNvSpPr txBox="1">
            <a:spLocks/>
          </p:cNvSpPr>
          <p:nvPr/>
        </p:nvSpPr>
        <p:spPr>
          <a:xfrm>
            <a:off x="31069" y="4326890"/>
            <a:ext cx="5872290" cy="39272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cs-CZ" sz="2000" u="sng" dirty="0" smtClean="0">
                <a:solidFill>
                  <a:srgbClr val="00B0F0"/>
                </a:solidFill>
              </a:rPr>
              <a:t>HERPETICKÁ ENCEFALITIDA</a:t>
            </a:r>
          </a:p>
          <a:p>
            <a:pPr algn="just">
              <a:lnSpc>
                <a:spcPct val="100000"/>
              </a:lnSpc>
            </a:pPr>
            <a:r>
              <a:rPr lang="cs-CZ" sz="2000" b="0" dirty="0">
                <a:solidFill>
                  <a:srgbClr val="00B0F0"/>
                </a:solidFill>
              </a:rPr>
              <a:t>P</a:t>
            </a:r>
            <a:r>
              <a:rPr lang="cs-CZ" sz="2000" b="0" dirty="0" smtClean="0">
                <a:solidFill>
                  <a:srgbClr val="00B0F0"/>
                </a:solidFill>
              </a:rPr>
              <a:t>orucha vědomí (</a:t>
            </a:r>
            <a:r>
              <a:rPr lang="cs-CZ" sz="2000" dirty="0" smtClean="0">
                <a:solidFill>
                  <a:srgbClr val="00B0F0"/>
                </a:solidFill>
              </a:rPr>
              <a:t>kvalitativní </a:t>
            </a:r>
            <a:r>
              <a:rPr lang="cs-CZ" sz="2000" b="0" dirty="0" smtClean="0">
                <a:solidFill>
                  <a:srgbClr val="00B0F0"/>
                </a:solidFill>
              </a:rPr>
              <a:t>/ kvantitativní) – postižení frontálních a temporálních laloků; klinický obraz - křeče, ložiskové neurol. </a:t>
            </a:r>
            <a:r>
              <a:rPr lang="cs-CZ" sz="2000" b="0" dirty="0">
                <a:solidFill>
                  <a:srgbClr val="00B0F0"/>
                </a:solidFill>
              </a:rPr>
              <a:t>p</a:t>
            </a:r>
            <a:r>
              <a:rPr lang="cs-CZ" sz="2000" b="0" dirty="0" smtClean="0">
                <a:solidFill>
                  <a:srgbClr val="00B0F0"/>
                </a:solidFill>
              </a:rPr>
              <a:t>říznaky, </a:t>
            </a:r>
            <a:r>
              <a:rPr lang="cs-CZ" sz="2000" dirty="0" smtClean="0">
                <a:solidFill>
                  <a:srgbClr val="00B0F0"/>
                </a:solidFill>
              </a:rPr>
              <a:t>afázie</a:t>
            </a:r>
            <a:r>
              <a:rPr lang="cs-CZ" sz="2000" b="0" dirty="0" smtClean="0">
                <a:solidFill>
                  <a:srgbClr val="00B0F0"/>
                </a:solidFill>
              </a:rPr>
              <a:t>, příznaky edému mozku  - </a:t>
            </a:r>
            <a:r>
              <a:rPr lang="cs-CZ" sz="2000" dirty="0" smtClean="0">
                <a:solidFill>
                  <a:srgbClr val="00B0F0"/>
                </a:solidFill>
              </a:rPr>
              <a:t>↑ </a:t>
            </a:r>
            <a:r>
              <a:rPr lang="cs-CZ" sz="2000" b="0" dirty="0" smtClean="0">
                <a:solidFill>
                  <a:srgbClr val="00B0F0"/>
                </a:solidFill>
              </a:rPr>
              <a:t>PRIMOINFEKCE (RA - HSV) </a:t>
            </a:r>
          </a:p>
          <a:p>
            <a:pPr algn="just">
              <a:lnSpc>
                <a:spcPct val="100000"/>
              </a:lnSpc>
            </a:pPr>
            <a:endParaRPr lang="cs-CZ" sz="2000" b="0" dirty="0">
              <a:solidFill>
                <a:srgbClr val="00B0F0"/>
              </a:solidFill>
            </a:endParaRPr>
          </a:p>
          <a:p>
            <a:pPr algn="just">
              <a:lnSpc>
                <a:spcPct val="100000"/>
              </a:lnSpc>
            </a:pPr>
            <a:endParaRPr lang="cs-CZ" sz="2000" b="0" dirty="0" smtClean="0">
              <a:solidFill>
                <a:srgbClr val="00B0F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sz="1800" b="0" u="sng" dirty="0" smtClean="0">
                <a:solidFill>
                  <a:srgbClr val="00B0F0"/>
                </a:solidFill>
              </a:rPr>
              <a:t/>
            </a:r>
            <a:br>
              <a:rPr lang="cs-CZ" sz="1800" b="0" u="sng" dirty="0" smtClean="0">
                <a:solidFill>
                  <a:srgbClr val="00B0F0"/>
                </a:solidFill>
              </a:rPr>
            </a:br>
            <a:endParaRPr lang="en-US" sz="1800" b="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1895" y="365126"/>
            <a:ext cx="11470105" cy="1431590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70C0"/>
                </a:solidFill>
              </a:rPr>
              <a:t>Kauzální terapie bakteriálních aseptických meningitid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343366" y="1190442"/>
            <a:ext cx="11399455" cy="2865437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cs-CZ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rgbClr val="0070C0"/>
                </a:solidFill>
              </a:rPr>
              <a:t>Spirochéty </a:t>
            </a:r>
          </a:p>
          <a:p>
            <a:pPr lvl="1"/>
            <a:r>
              <a:rPr lang="cs-CZ" sz="2000" dirty="0" smtClean="0">
                <a:solidFill>
                  <a:srgbClr val="0070C0"/>
                </a:solidFill>
              </a:rPr>
              <a:t>Neuroborrelióza – cefalospiriny III. generace (Doxycyklin)</a:t>
            </a:r>
          </a:p>
          <a:p>
            <a:pPr lvl="1"/>
            <a:r>
              <a:rPr lang="cs-CZ" sz="2000" dirty="0" smtClean="0">
                <a:solidFill>
                  <a:srgbClr val="0070C0"/>
                </a:solidFill>
              </a:rPr>
              <a:t>Leptospiry – G-PNC, Doxycyklin </a:t>
            </a:r>
            <a:endParaRPr lang="cs-CZ" sz="2000" dirty="0">
              <a:solidFill>
                <a:srgbClr val="0070C0"/>
              </a:solidFill>
            </a:endParaRPr>
          </a:p>
          <a:p>
            <a:pPr lvl="1"/>
            <a:r>
              <a:rPr lang="cs-CZ" sz="2000" dirty="0" smtClean="0">
                <a:solidFill>
                  <a:srgbClr val="0070C0"/>
                </a:solidFill>
              </a:rPr>
              <a:t>Neurolues – P-PNC, G-PNC / Ceftriaxon</a:t>
            </a:r>
          </a:p>
        </p:txBody>
      </p:sp>
      <p:sp>
        <p:nvSpPr>
          <p:cNvPr id="7" name="Zástupný symbol pro text 3"/>
          <p:cNvSpPr txBox="1">
            <a:spLocks/>
          </p:cNvSpPr>
          <p:nvPr/>
        </p:nvSpPr>
        <p:spPr>
          <a:xfrm>
            <a:off x="-105813" y="3946358"/>
            <a:ext cx="11399455" cy="2865437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cs-CZ" dirty="0" smtClean="0">
                <a:solidFill>
                  <a:srgbClr val="0070C0"/>
                </a:solidFill>
              </a:rPr>
              <a:t>Rickettsie </a:t>
            </a:r>
            <a:r>
              <a:rPr lang="cs-CZ" sz="1800" dirty="0" smtClean="0">
                <a:solidFill>
                  <a:srgbClr val="0070C0"/>
                </a:solidFill>
              </a:rPr>
              <a:t>– </a:t>
            </a:r>
            <a:r>
              <a:rPr lang="cs-CZ" sz="2000" dirty="0" smtClean="0">
                <a:solidFill>
                  <a:srgbClr val="0070C0"/>
                </a:solidFill>
              </a:rPr>
              <a:t>Doxycyklin </a:t>
            </a:r>
            <a:r>
              <a:rPr lang="cs-CZ" sz="2000" dirty="0">
                <a:solidFill>
                  <a:srgbClr val="0070C0"/>
                </a:solidFill>
              </a:rPr>
              <a:t>/ makrolidy, chloramfenicol, </a:t>
            </a:r>
            <a:r>
              <a:rPr lang="cs-CZ" sz="2000" dirty="0" smtClean="0">
                <a:solidFill>
                  <a:srgbClr val="0070C0"/>
                </a:solidFill>
              </a:rPr>
              <a:t>fluorochinolony</a:t>
            </a:r>
          </a:p>
          <a:p>
            <a:pPr marL="457200" lvl="1" indent="0">
              <a:buNone/>
            </a:pPr>
            <a:r>
              <a:rPr lang="cs-CZ" sz="2000" dirty="0" smtClean="0">
                <a:solidFill>
                  <a:srgbClr val="0070C0"/>
                </a:solidFill>
              </a:rPr>
              <a:t> </a:t>
            </a:r>
            <a:endParaRPr lang="cs-CZ" sz="1800" dirty="0" smtClean="0">
              <a:solidFill>
                <a:srgbClr val="0070C0"/>
              </a:solidFill>
            </a:endParaRPr>
          </a:p>
          <a:p>
            <a:pPr marL="457200" lvl="1" indent="0">
              <a:buNone/>
            </a:pPr>
            <a:r>
              <a:rPr lang="cs-CZ" dirty="0" smtClean="0">
                <a:solidFill>
                  <a:srgbClr val="0070C0"/>
                </a:solidFill>
              </a:rPr>
              <a:t>Anaplasmy </a:t>
            </a:r>
            <a:r>
              <a:rPr lang="cs-CZ" sz="1800" dirty="0" smtClean="0">
                <a:solidFill>
                  <a:srgbClr val="0070C0"/>
                </a:solidFill>
              </a:rPr>
              <a:t>– </a:t>
            </a:r>
            <a:r>
              <a:rPr lang="cs-CZ" sz="2000" dirty="0" smtClean="0">
                <a:solidFill>
                  <a:srgbClr val="0070C0"/>
                </a:solidFill>
              </a:rPr>
              <a:t>doxycyklin, chloramfenikol, rifampicin </a:t>
            </a:r>
            <a:endParaRPr lang="cs-CZ" sz="2000" dirty="0">
              <a:solidFill>
                <a:srgbClr val="0070C0"/>
              </a:solidFill>
            </a:endParaRPr>
          </a:p>
        </p:txBody>
      </p:sp>
      <p:pic>
        <p:nvPicPr>
          <p:cNvPr id="6150" name="Picture 6" descr="Před 15 roky smetla povodeň Troubky. O 5 let později pomohly Zálezlicím |  iROZHLAS - spolehlivé zpráv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91" y="1468741"/>
            <a:ext cx="3633830" cy="181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orelióza a anaplazmóza: onemocnění přenášená klíšťaty | Na Weilovně Příb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52" y="3841318"/>
            <a:ext cx="2569107" cy="207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8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949" y="183442"/>
            <a:ext cx="5780327" cy="711245"/>
          </a:xfrm>
        </p:spPr>
        <p:txBody>
          <a:bodyPr>
            <a:noAutofit/>
          </a:bodyPr>
          <a:lstStyle/>
          <a:p>
            <a:r>
              <a:rPr lang="cs-CZ" sz="3200" dirty="0" smtClean="0"/>
              <a:t>SYMPTOMATICKÁ TERAPIE</a:t>
            </a:r>
            <a:endParaRPr lang="en-US" sz="32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6199424" y="2733677"/>
            <a:ext cx="5869481" cy="1485326"/>
          </a:xfrm>
          <a:ln w="381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just"/>
            <a:r>
              <a:rPr lang="cs-CZ" sz="1800" dirty="0" smtClean="0">
                <a:solidFill>
                  <a:srgbClr val="C00000"/>
                </a:solidFill>
              </a:rPr>
              <a:t>Zlepšují prognózu, prevence postižení sluchu; I. </a:t>
            </a:r>
            <a:r>
              <a:rPr lang="cs-CZ" sz="1800" dirty="0">
                <a:solidFill>
                  <a:srgbClr val="C00000"/>
                </a:solidFill>
              </a:rPr>
              <a:t>d</a:t>
            </a:r>
            <a:r>
              <a:rPr lang="cs-CZ" sz="1800" dirty="0" smtClean="0">
                <a:solidFill>
                  <a:srgbClr val="C00000"/>
                </a:solidFill>
              </a:rPr>
              <a:t>ávka  krátce před  / s ATB.</a:t>
            </a:r>
          </a:p>
          <a:p>
            <a:pPr algn="just"/>
            <a:r>
              <a:rPr lang="cs-CZ" sz="1800" b="1" u="sng" dirty="0" smtClean="0">
                <a:solidFill>
                  <a:srgbClr val="C00000"/>
                </a:solidFill>
              </a:rPr>
              <a:t>POZOR </a:t>
            </a:r>
            <a:r>
              <a:rPr lang="cs-CZ" sz="1800" b="1" dirty="0" smtClean="0">
                <a:solidFill>
                  <a:srgbClr val="C00000"/>
                </a:solidFill>
              </a:rPr>
              <a:t>– při podezření na herpetickou encefalitidu nepodáváme v úvodu! Při HSV potvrzení vyčkáme 3-4. den na účinek acicloviru (</a:t>
            </a:r>
            <a:r>
              <a:rPr lang="cs-CZ" sz="1800" b="1" dirty="0" smtClean="0">
                <a:solidFill>
                  <a:schemeClr val="accent1"/>
                </a:solidFill>
              </a:rPr>
              <a:t>x edém</a:t>
            </a:r>
            <a:r>
              <a:rPr lang="cs-CZ" sz="1800" b="1" dirty="0" smtClean="0">
                <a:solidFill>
                  <a:srgbClr val="C00000"/>
                </a:solidFill>
              </a:rPr>
              <a:t>)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2154769" y="3430517"/>
            <a:ext cx="1540992" cy="411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Kortikoidy</a:t>
            </a:r>
          </a:p>
        </p:txBody>
      </p:sp>
      <p:sp>
        <p:nvSpPr>
          <p:cNvPr id="7" name="Zástupný symbol pro text 3"/>
          <p:cNvSpPr txBox="1">
            <a:spLocks/>
          </p:cNvSpPr>
          <p:nvPr/>
        </p:nvSpPr>
        <p:spPr>
          <a:xfrm>
            <a:off x="6199424" y="4323444"/>
            <a:ext cx="5869481" cy="1551724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cs-CZ" sz="1800" dirty="0" smtClean="0">
                <a:solidFill>
                  <a:srgbClr val="C00000"/>
                </a:solidFill>
              </a:rPr>
              <a:t>Pro použití u dětí není dostatek studií / dle doporučení by neměl být rutinně používán. </a:t>
            </a:r>
          </a:p>
          <a:p>
            <a:pPr algn="just">
              <a:lnSpc>
                <a:spcPct val="100000"/>
              </a:lnSpc>
            </a:pPr>
            <a:r>
              <a:rPr lang="cs-CZ" sz="1800" dirty="0" smtClean="0">
                <a:solidFill>
                  <a:srgbClr val="C00000"/>
                </a:solidFill>
              </a:rPr>
              <a:t>V </a:t>
            </a:r>
            <a:r>
              <a:rPr lang="cs-CZ" sz="1800" b="1" dirty="0" smtClean="0">
                <a:solidFill>
                  <a:srgbClr val="C00000"/>
                </a:solidFill>
              </a:rPr>
              <a:t>ČR</a:t>
            </a:r>
            <a:r>
              <a:rPr lang="cs-CZ" sz="1800" dirty="0" smtClean="0">
                <a:solidFill>
                  <a:srgbClr val="C00000"/>
                </a:solidFill>
              </a:rPr>
              <a:t> </a:t>
            </a:r>
            <a:r>
              <a:rPr lang="cs-CZ" sz="1800" b="1" dirty="0" smtClean="0">
                <a:solidFill>
                  <a:srgbClr val="C00000"/>
                </a:solidFill>
              </a:rPr>
              <a:t>součástí</a:t>
            </a:r>
            <a:r>
              <a:rPr lang="cs-CZ" sz="1800" dirty="0" smtClean="0">
                <a:solidFill>
                  <a:srgbClr val="C00000"/>
                </a:solidFill>
              </a:rPr>
              <a:t> vstupní léčby purulentní meningitidy; při </a:t>
            </a:r>
            <a:r>
              <a:rPr lang="cs-CZ" sz="1800" b="1" dirty="0" smtClean="0">
                <a:solidFill>
                  <a:srgbClr val="C00000"/>
                </a:solidFill>
              </a:rPr>
              <a:t>známkách těžké intrakraniální hypertenze či edému mozku (ev. na CT) podáváme.</a:t>
            </a:r>
          </a:p>
        </p:txBody>
      </p:sp>
      <p:sp>
        <p:nvSpPr>
          <p:cNvPr id="8" name="Zástupný symbol pro text 3"/>
          <p:cNvSpPr txBox="1">
            <a:spLocks/>
          </p:cNvSpPr>
          <p:nvPr/>
        </p:nvSpPr>
        <p:spPr>
          <a:xfrm>
            <a:off x="195998" y="5369074"/>
            <a:ext cx="5739581" cy="13508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Paušální </a:t>
            </a:r>
            <a:r>
              <a:rPr lang="cs-CZ" sz="2000" dirty="0">
                <a:solidFill>
                  <a:schemeClr val="accent5">
                    <a:lumMod val="75000"/>
                  </a:schemeClr>
                </a:solidFill>
              </a:rPr>
              <a:t>podávání antiepileptik, paracetamolu, aktivovaný protein C, heparinizace, hypotermie – NENÍ DOPORUČENO</a:t>
            </a:r>
          </a:p>
          <a:p>
            <a:pPr algn="ctr"/>
            <a:r>
              <a:rPr lang="cs-CZ" sz="2000" b="1" dirty="0">
                <a:solidFill>
                  <a:schemeClr val="accent5">
                    <a:lumMod val="75000"/>
                  </a:schemeClr>
                </a:solidFill>
              </a:rPr>
              <a:t>INTRAVENÓZNÍ </a:t>
            </a:r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IMUNOGLOBULINY -  ANO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>
          <a:xfrm>
            <a:off x="0" y="1078752"/>
            <a:ext cx="6113581" cy="255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Infuzní terapie, antipyretika, analgetika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Antiedematózní léčba, elevace hlavy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Antikonvulziva, ev. tlumení v případě neklidu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Při septickém stavu – komplexní přístup (vitální funkce, DIC…)</a:t>
            </a:r>
            <a:endParaRPr lang="cs-CZ" sz="1800" dirty="0" smtClean="0"/>
          </a:p>
          <a:p>
            <a:pPr lvl="1"/>
            <a:endParaRPr lang="cs-CZ" dirty="0" smtClean="0"/>
          </a:p>
          <a:p>
            <a:endParaRPr lang="cs-CZ" sz="1800" dirty="0" smtClean="0"/>
          </a:p>
        </p:txBody>
      </p:sp>
      <p:sp>
        <p:nvSpPr>
          <p:cNvPr id="2" name="Šipka doprava 1"/>
          <p:cNvSpPr/>
          <p:nvPr/>
        </p:nvSpPr>
        <p:spPr>
          <a:xfrm>
            <a:off x="4401646" y="3476340"/>
            <a:ext cx="1226484" cy="344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text 3"/>
          <p:cNvSpPr txBox="1">
            <a:spLocks/>
          </p:cNvSpPr>
          <p:nvPr/>
        </p:nvSpPr>
        <p:spPr>
          <a:xfrm>
            <a:off x="2154769" y="4652133"/>
            <a:ext cx="1540992" cy="411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Manitol</a:t>
            </a:r>
          </a:p>
        </p:txBody>
      </p:sp>
      <p:sp>
        <p:nvSpPr>
          <p:cNvPr id="12" name="Šipka doprava 11"/>
          <p:cNvSpPr/>
          <p:nvPr/>
        </p:nvSpPr>
        <p:spPr>
          <a:xfrm>
            <a:off x="4440182" y="4718465"/>
            <a:ext cx="1226484" cy="344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63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2092" y="137784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KOMPLIKACE / NÁSLEDKY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9654" y="475833"/>
            <a:ext cx="12072346" cy="6382167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cs-CZ" altLang="cs-CZ" sz="2400" u="sng" dirty="0" smtClean="0">
                <a:solidFill>
                  <a:srgbClr val="0070C0"/>
                </a:solidFill>
              </a:rPr>
              <a:t>akutní</a:t>
            </a:r>
            <a:r>
              <a:rPr lang="cs-CZ" altLang="cs-CZ" sz="2400" dirty="0" smtClean="0">
                <a:solidFill>
                  <a:srgbClr val="0070C0"/>
                </a:solidFill>
              </a:rPr>
              <a:t>: mozkový absces, subdurální efuze: hygrom nebo empyém, trombózy a tromboflebitidy venózních sinů</a:t>
            </a:r>
          </a:p>
          <a:p>
            <a:endParaRPr lang="cs-CZ" altLang="cs-CZ" sz="2400" dirty="0" smtClean="0">
              <a:solidFill>
                <a:srgbClr val="0070C0"/>
              </a:solidFill>
            </a:endParaRPr>
          </a:p>
          <a:p>
            <a:r>
              <a:rPr lang="cs-CZ" altLang="cs-CZ" sz="2400" u="sng" dirty="0" smtClean="0">
                <a:solidFill>
                  <a:srgbClr val="0070C0"/>
                </a:solidFill>
              </a:rPr>
              <a:t>pozdní</a:t>
            </a:r>
            <a:r>
              <a:rPr lang="cs-CZ" altLang="cs-CZ" sz="2400" dirty="0" smtClean="0">
                <a:solidFill>
                  <a:srgbClr val="0070C0"/>
                </a:solidFill>
              </a:rPr>
              <a:t>: kochleární hluchota, hydrocefalus, PMR, paretická postižení, epilepsie, nutnost amputací končetin při IMO </a:t>
            </a:r>
          </a:p>
          <a:p>
            <a:endParaRPr lang="cs-CZ" altLang="cs-CZ" sz="2400" dirty="0">
              <a:solidFill>
                <a:srgbClr val="0070C0"/>
              </a:solidFill>
            </a:endParaRPr>
          </a:p>
          <a:p>
            <a:r>
              <a:rPr lang="cs-CZ" altLang="cs-CZ" sz="2400" u="sng" dirty="0" smtClean="0">
                <a:solidFill>
                  <a:srgbClr val="0070C0"/>
                </a:solidFill>
              </a:rPr>
              <a:t>Iatrogenní – PLPH </a:t>
            </a:r>
            <a:r>
              <a:rPr lang="cs-CZ" altLang="cs-CZ" sz="2400" dirty="0" smtClean="0">
                <a:solidFill>
                  <a:srgbClr val="0070C0"/>
                </a:solidFill>
              </a:rPr>
              <a:t>- </a:t>
            </a:r>
            <a:r>
              <a:rPr lang="cs-CZ" sz="2400" dirty="0" smtClean="0">
                <a:solidFill>
                  <a:srgbClr val="0070C0"/>
                </a:solidFill>
              </a:rPr>
              <a:t>24-48 </a:t>
            </a:r>
            <a:r>
              <a:rPr lang="cs-CZ" sz="2400" dirty="0">
                <a:solidFill>
                  <a:srgbClr val="0070C0"/>
                </a:solidFill>
              </a:rPr>
              <a:t>hodin po LP, až 40 % pacientů, trvání průměrně 1-2 dny (&lt; 2 týdny)</a:t>
            </a:r>
          </a:p>
          <a:p>
            <a:pPr lvl="1"/>
            <a:r>
              <a:rPr lang="cs-CZ" sz="2000" dirty="0">
                <a:solidFill>
                  <a:srgbClr val="0070C0"/>
                </a:solidFill>
              </a:rPr>
              <a:t>frontální, ev. difuzní cefalea, bolesti do ramenou a krku (až ztuhlá šíje); horší při vertikalizaci a změně pozice – změna ICP - kašlání, kýchání), nauzea, zvracení, porucha sluchu, tinitus, vertigo, diplopie, příp. parézy hlavových nervů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Snížení ICP – kompenzační vasodilatace, trakce struktur</a:t>
            </a:r>
          </a:p>
          <a:p>
            <a:pPr lvl="2"/>
            <a:r>
              <a:rPr lang="cs-CZ" dirty="0">
                <a:solidFill>
                  <a:srgbClr val="0070C0"/>
                </a:solidFill>
              </a:rPr>
              <a:t>CSF 450-500 ml/den; u dospělého 150ml CSF / 3x </a:t>
            </a:r>
          </a:p>
          <a:p>
            <a:pPr lvl="2"/>
            <a:r>
              <a:rPr lang="cs-CZ" u="sng" dirty="0">
                <a:solidFill>
                  <a:srgbClr val="0070C0"/>
                </a:solidFill>
              </a:rPr>
              <a:t>ÚNIK CSF po vpichu poškozením struktur </a:t>
            </a:r>
            <a:r>
              <a:rPr lang="cs-CZ" dirty="0"/>
              <a:t>	</a:t>
            </a:r>
          </a:p>
          <a:p>
            <a:pPr lvl="1"/>
            <a:endParaRPr lang="cs-CZ" altLang="cs-CZ" sz="2000" dirty="0" smtClean="0">
              <a:solidFill>
                <a:srgbClr val="0070C0"/>
              </a:solidFill>
            </a:endParaRPr>
          </a:p>
          <a:p>
            <a:endParaRPr lang="cs-CZ" altLang="cs-CZ" sz="24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34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80323" y="256371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PREVENCE NEUROINFEKCÍ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9654" y="634525"/>
            <a:ext cx="12072346" cy="6382167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cs-CZ" sz="2000" dirty="0" smtClean="0">
                <a:solidFill>
                  <a:srgbClr val="0070C0"/>
                </a:solidFill>
              </a:rPr>
              <a:t>Virové – KE, MMR, VZV</a:t>
            </a:r>
            <a:endParaRPr lang="cs-CZ" sz="2000" dirty="0" smtClean="0">
              <a:solidFill>
                <a:srgbClr val="0070C0"/>
              </a:solidFill>
            </a:endParaRPr>
          </a:p>
          <a:p>
            <a:r>
              <a:rPr lang="cs-CZ" sz="2000" dirty="0" smtClean="0">
                <a:solidFill>
                  <a:srgbClr val="0070C0"/>
                </a:solidFill>
              </a:rPr>
              <a:t>PNEUMOKOKY</a:t>
            </a:r>
            <a:endParaRPr lang="cs-CZ" sz="2000" dirty="0" smtClean="0">
              <a:solidFill>
                <a:srgbClr val="0070C0"/>
              </a:solidFill>
            </a:endParaRPr>
          </a:p>
          <a:p>
            <a:pPr lvl="1"/>
            <a:r>
              <a:rPr lang="cs-CZ" sz="1800" dirty="0" smtClean="0">
                <a:solidFill>
                  <a:srgbClr val="0070C0"/>
                </a:solidFill>
              </a:rPr>
              <a:t>PREVENAR 20 – PCV20 (od 6 týdnů) x PCV15 (VAXNEUVANCE) – navýšena úhrada pojišťovny</a:t>
            </a:r>
            <a:endParaRPr lang="cs-CZ" sz="1800" dirty="0">
              <a:solidFill>
                <a:srgbClr val="0070C0"/>
              </a:solidFill>
            </a:endParaRPr>
          </a:p>
          <a:p>
            <a:pPr lvl="1"/>
            <a:endParaRPr lang="cs-CZ" altLang="cs-CZ" sz="2000" dirty="0" smtClean="0">
              <a:solidFill>
                <a:srgbClr val="0070C0"/>
              </a:solidFill>
            </a:endParaRPr>
          </a:p>
          <a:p>
            <a:endParaRPr lang="cs-CZ" altLang="cs-CZ" sz="2400" dirty="0" smtClean="0">
              <a:solidFill>
                <a:srgbClr val="0070C0"/>
              </a:solidFill>
            </a:endParaRPr>
          </a:p>
          <a:p>
            <a:endParaRPr lang="cs-CZ" altLang="cs-CZ" sz="2400" dirty="0">
              <a:solidFill>
                <a:srgbClr val="0070C0"/>
              </a:solidFill>
            </a:endParaRPr>
          </a:p>
          <a:p>
            <a:endParaRPr lang="cs-CZ" altLang="cs-CZ" sz="2400" dirty="0" smtClean="0">
              <a:solidFill>
                <a:srgbClr val="0070C0"/>
              </a:solidFill>
            </a:endParaRPr>
          </a:p>
          <a:p>
            <a:endParaRPr lang="cs-CZ" altLang="cs-CZ" sz="2400" dirty="0">
              <a:solidFill>
                <a:srgbClr val="0070C0"/>
              </a:solidFill>
            </a:endParaRPr>
          </a:p>
          <a:p>
            <a:r>
              <a:rPr lang="cs-CZ" altLang="cs-CZ" sz="2000" dirty="0" smtClean="0">
                <a:solidFill>
                  <a:srgbClr val="0070C0"/>
                </a:solidFill>
              </a:rPr>
              <a:t>MENINGOKOKY</a:t>
            </a:r>
            <a:r>
              <a:rPr lang="cs-CZ" altLang="cs-CZ" sz="2400" dirty="0" smtClean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cs-CZ" altLang="cs-CZ" sz="1800" dirty="0" smtClean="0">
                <a:solidFill>
                  <a:srgbClr val="0070C0"/>
                </a:solidFill>
              </a:rPr>
              <a:t>Hrazeno od 14-16 věku</a:t>
            </a:r>
          </a:p>
          <a:p>
            <a:pPr lvl="1"/>
            <a:r>
              <a:rPr lang="cs-CZ" altLang="cs-CZ" sz="1800" dirty="0" smtClean="0">
                <a:solidFill>
                  <a:srgbClr val="0070C0"/>
                </a:solidFill>
              </a:rPr>
              <a:t>MEN B – Bexsero, Trumemba (od 10 let)</a:t>
            </a:r>
          </a:p>
          <a:p>
            <a:pPr lvl="1"/>
            <a:r>
              <a:rPr lang="cs-CZ" altLang="cs-CZ" sz="1800" dirty="0" smtClean="0">
                <a:solidFill>
                  <a:srgbClr val="0070C0"/>
                </a:solidFill>
              </a:rPr>
              <a:t>MEN ACWY – Nimenrix (od 6 měsíců), MenQuadfi (od 12 měsíců) (účinnost 10 let)</a:t>
            </a:r>
          </a:p>
          <a:p>
            <a:pPr lvl="2"/>
            <a:r>
              <a:rPr lang="cs-CZ" altLang="cs-CZ" sz="1400" dirty="0" smtClean="0">
                <a:solidFill>
                  <a:srgbClr val="0070C0"/>
                </a:solidFill>
              </a:rPr>
              <a:t>Hrazeno adolescentům ev. 2. rok </a:t>
            </a:r>
            <a:r>
              <a:rPr lang="cs-CZ" altLang="cs-CZ" sz="1400" dirty="0" smtClean="0">
                <a:solidFill>
                  <a:srgbClr val="0070C0"/>
                </a:solidFill>
              </a:rPr>
              <a:t>života</a:t>
            </a:r>
          </a:p>
          <a:p>
            <a:pPr marL="914400" lvl="2" indent="0">
              <a:buNone/>
            </a:pPr>
            <a:r>
              <a:rPr lang="cs-CZ" altLang="cs-CZ" sz="1400" dirty="0" smtClean="0">
                <a:solidFill>
                  <a:srgbClr val="0070C0"/>
                </a:solidFill>
              </a:rPr>
              <a:t> </a:t>
            </a:r>
            <a:endParaRPr lang="cs-CZ" altLang="cs-CZ" sz="1400" dirty="0" smtClean="0">
              <a:solidFill>
                <a:srgbClr val="0070C0"/>
              </a:solidFill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xmlns="" id="{F58F07D5-247D-2404-0AB9-EC4B01C6E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726036"/>
              </p:ext>
            </p:extLst>
          </p:nvPr>
        </p:nvGraphicFramePr>
        <p:xfrm>
          <a:off x="812907" y="2293264"/>
          <a:ext cx="9952172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3196">
                  <a:extLst>
                    <a:ext uri="{9D8B030D-6E8A-4147-A177-3AD203B41FA5}">
                      <a16:colId xmlns:a16="http://schemas.microsoft.com/office/drawing/2014/main" xmlns="" val="2143848136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376247254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936356526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3204975230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637075042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3281191712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2072725711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2689269051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4150499571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693743488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4185431146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3479582305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3444301769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342511435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296215470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709209940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836744780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299260714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2738080233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611399111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890725945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2611076029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346000933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1348967568"/>
                    </a:ext>
                  </a:extLst>
                </a:gridCol>
                <a:gridCol w="364124">
                  <a:extLst>
                    <a:ext uri="{9D8B030D-6E8A-4147-A177-3AD203B41FA5}">
                      <a16:colId xmlns:a16="http://schemas.microsoft.com/office/drawing/2014/main" xmlns="" val="36925015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6B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9V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18C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19F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23F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7F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6A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19A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22F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33F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10A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11A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12F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15B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9N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17F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67311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PCV13</a:t>
                      </a:r>
                      <a:endParaRPr lang="en-US" sz="1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6B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9V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18C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19F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23F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7F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6A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19A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80182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PCV15</a:t>
                      </a:r>
                      <a:endParaRPr lang="en-US" sz="1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6B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9V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18C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22F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33F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848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PCV20</a:t>
                      </a:r>
                      <a:endParaRPr lang="en-US" sz="1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6B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9V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18C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22F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33F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11A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12F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15B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1974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PPSV23</a:t>
                      </a:r>
                      <a:endParaRPr lang="en-US" sz="16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6B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9V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18C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23F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19A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22F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33F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11A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12F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15B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9N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17F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932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658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3"/>
          <p:cNvSpPr txBox="1">
            <a:spLocks/>
          </p:cNvSpPr>
          <p:nvPr/>
        </p:nvSpPr>
        <p:spPr>
          <a:xfrm>
            <a:off x="144379" y="48123"/>
            <a:ext cx="5727032" cy="66895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 smtClean="0">
                <a:solidFill>
                  <a:schemeClr val="accent5">
                    <a:lumMod val="75000"/>
                  </a:schemeClr>
                </a:solidFill>
              </a:rPr>
              <a:t>DIFERENCIÁLNÍ DIAGNOSTIKA NEUROINFEKCÍ</a:t>
            </a:r>
          </a:p>
          <a:p>
            <a:pPr algn="ctr"/>
            <a:endParaRPr lang="cs-CZ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cs-CZ" sz="2100" b="1" dirty="0" smtClean="0">
                <a:solidFill>
                  <a:schemeClr val="accent5">
                    <a:lumMod val="75000"/>
                  </a:schemeClr>
                </a:solidFill>
              </a:rPr>
              <a:t>Infekční</a:t>
            </a:r>
            <a:r>
              <a:rPr lang="cs-CZ" sz="2100" dirty="0" smtClean="0">
                <a:solidFill>
                  <a:schemeClr val="accent5">
                    <a:lumMod val="75000"/>
                  </a:schemeClr>
                </a:solidFill>
              </a:rPr>
              <a:t>: zánětlivé afekce v ORL oblasti, tromboflebitidy, osteomyelitidy, infekční endokarditida; virové postinfekční syndromy(SARS-CoV-2), postvakcinační reakce</a:t>
            </a:r>
          </a:p>
          <a:p>
            <a:pPr algn="ctr"/>
            <a:endParaRPr lang="cs-CZ" sz="21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cs-CZ" sz="2100" b="1" dirty="0" smtClean="0">
                <a:solidFill>
                  <a:schemeClr val="accent5">
                    <a:lumMod val="75000"/>
                  </a:schemeClr>
                </a:solidFill>
              </a:rPr>
              <a:t>Neinfekční</a:t>
            </a:r>
            <a:r>
              <a:rPr lang="cs-CZ" sz="2100" dirty="0" smtClean="0">
                <a:solidFill>
                  <a:schemeClr val="accent5">
                    <a:lumMod val="75000"/>
                  </a:schemeClr>
                </a:solidFill>
              </a:rPr>
              <a:t>: tumory mozku, polékové reakce – ATB, KIOVIG, chemostatika, křečové stavy, migrény, intrakraniální krácení, insolace, trauma, intoxikace, autoimunitní onemocnění (SLE), iatrogenní příčina (neurochirurgie, spinální anestézie, intratekální aplikace léčiv)</a:t>
            </a:r>
          </a:p>
          <a:p>
            <a:pPr algn="ctr"/>
            <a:endParaRPr lang="cs-CZ" sz="21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cs-CZ" sz="2100" b="1" dirty="0" smtClean="0">
                <a:solidFill>
                  <a:schemeClr val="accent5">
                    <a:lumMod val="75000"/>
                  </a:schemeClr>
                </a:solidFill>
              </a:rPr>
              <a:t>Meningismus</a:t>
            </a:r>
            <a:r>
              <a:rPr lang="cs-CZ" sz="2100" dirty="0" smtClean="0">
                <a:solidFill>
                  <a:schemeClr val="accent5">
                    <a:lumMod val="75000"/>
                  </a:schemeClr>
                </a:solidFill>
              </a:rPr>
              <a:t> – přítomny příznaky meningeálního dráždění bez zánětlivého korelátu v likvoru – např. při vysoké teplotě, insolaci, po odeznění teploty příznaky odezní</a:t>
            </a:r>
            <a:endParaRPr lang="en-US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Picture 2" descr="Infekční endokarditida prezentující se ložiskovým neurologickým postižením,  které vedlo k dopravní nehodě | Cor et Vasa Case Reports 3/2020 | Cor et  Vasa Case Repor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t="5065" r="24429"/>
          <a:stretch/>
        </p:blipFill>
        <p:spPr bwMode="auto">
          <a:xfrm rot="5400000">
            <a:off x="7954124" y="-1526063"/>
            <a:ext cx="2426467" cy="592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enochova–Schönleinova purpura – Wikiped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13242" r="4585" b="8559"/>
          <a:stretch/>
        </p:blipFill>
        <p:spPr bwMode="auto">
          <a:xfrm>
            <a:off x="6203466" y="2807368"/>
            <a:ext cx="5927781" cy="384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4" name="Picture 4" descr="Usmívající se roztomilé dítě — Stock Fotografie © jenmax #223535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76" y="1138530"/>
            <a:ext cx="5083991" cy="338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2"/>
          <p:cNvSpPr txBox="1">
            <a:spLocks/>
          </p:cNvSpPr>
          <p:nvPr/>
        </p:nvSpPr>
        <p:spPr>
          <a:xfrm>
            <a:off x="3588006" y="132221"/>
            <a:ext cx="4920478" cy="1309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>
                <a:solidFill>
                  <a:schemeClr val="accent1"/>
                </a:solidFill>
              </a:rPr>
              <a:t>Zdroje, děkuji za pozornost </a:t>
            </a:r>
            <a:r>
              <a:rPr lang="cs-CZ" sz="2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 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Nadpis 2"/>
          <p:cNvSpPr txBox="1">
            <a:spLocks/>
          </p:cNvSpPr>
          <p:nvPr/>
        </p:nvSpPr>
        <p:spPr>
          <a:xfrm>
            <a:off x="387161" y="4836552"/>
            <a:ext cx="11322167" cy="57812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200" b="0" dirty="0" smtClean="0">
                <a:solidFill>
                  <a:schemeClr val="accent1"/>
                </a:solidFill>
              </a:rPr>
              <a:t>http://infektologie.cz/DoporMenPur17t.htm (2017)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200" b="0" dirty="0" smtClean="0">
                <a:solidFill>
                  <a:schemeClr val="accent1"/>
                </a:solidFill>
              </a:rPr>
              <a:t>Beck D, </a:t>
            </a:r>
            <a:r>
              <a:rPr lang="cs-CZ" sz="1200" b="0" dirty="0" err="1" smtClean="0">
                <a:solidFill>
                  <a:schemeClr val="accent1"/>
                </a:solidFill>
              </a:rPr>
              <a:t>Cabellos</a:t>
            </a:r>
            <a:r>
              <a:rPr lang="cs-CZ" sz="1200" b="0" dirty="0" smtClean="0">
                <a:solidFill>
                  <a:schemeClr val="accent1"/>
                </a:solidFill>
              </a:rPr>
              <a:t> C, </a:t>
            </a:r>
            <a:r>
              <a:rPr lang="cs-CZ" sz="1200" b="0" dirty="0" err="1" smtClean="0">
                <a:solidFill>
                  <a:schemeClr val="accent1"/>
                </a:solidFill>
              </a:rPr>
              <a:t>Dzupova</a:t>
            </a:r>
            <a:r>
              <a:rPr lang="cs-CZ" sz="1200" b="0" dirty="0" smtClean="0">
                <a:solidFill>
                  <a:schemeClr val="accent1"/>
                </a:solidFill>
              </a:rPr>
              <a:t> O, </a:t>
            </a:r>
            <a:r>
              <a:rPr lang="cs-CZ" sz="1200" b="0" dirty="0" err="1" smtClean="0">
                <a:solidFill>
                  <a:schemeClr val="accent1"/>
                </a:solidFill>
              </a:rPr>
              <a:t>Sipahi</a:t>
            </a:r>
            <a:r>
              <a:rPr lang="cs-CZ" sz="1200" b="0" dirty="0" smtClean="0">
                <a:solidFill>
                  <a:schemeClr val="accent1"/>
                </a:solidFill>
              </a:rPr>
              <a:t> OR, </a:t>
            </a:r>
            <a:r>
              <a:rPr lang="cs-CZ" sz="1200" b="0" dirty="0" err="1" smtClean="0">
                <a:solidFill>
                  <a:schemeClr val="accent1"/>
                </a:solidFill>
              </a:rPr>
              <a:t>Brouwer</a:t>
            </a:r>
            <a:r>
              <a:rPr lang="cs-CZ" sz="1200" b="0" dirty="0" smtClean="0">
                <a:solidFill>
                  <a:schemeClr val="accent1"/>
                </a:solidFill>
              </a:rPr>
              <a:t> MC, ESCMID </a:t>
            </a:r>
            <a:r>
              <a:rPr lang="cs-CZ" sz="1200" b="0" dirty="0" err="1" smtClean="0">
                <a:solidFill>
                  <a:schemeClr val="accent1"/>
                </a:solidFill>
              </a:rPr>
              <a:t>guideline</a:t>
            </a:r>
            <a:r>
              <a:rPr lang="cs-CZ" sz="1200" b="0" dirty="0" smtClean="0">
                <a:solidFill>
                  <a:schemeClr val="accent1"/>
                </a:solidFill>
              </a:rPr>
              <a:t>: </a:t>
            </a:r>
            <a:r>
              <a:rPr lang="cs-CZ" sz="1200" b="0" dirty="0" err="1" smtClean="0">
                <a:solidFill>
                  <a:schemeClr val="accent1"/>
                </a:solidFill>
              </a:rPr>
              <a:t>diagnosis</a:t>
            </a:r>
            <a:r>
              <a:rPr lang="cs-CZ" sz="1200" b="0" dirty="0" smtClean="0">
                <a:solidFill>
                  <a:schemeClr val="accent1"/>
                </a:solidFill>
              </a:rPr>
              <a:t> and </a:t>
            </a:r>
            <a:r>
              <a:rPr lang="cs-CZ" sz="1200" b="0" dirty="0" err="1" smtClean="0">
                <a:solidFill>
                  <a:schemeClr val="accent1"/>
                </a:solidFill>
              </a:rPr>
              <a:t>treatment</a:t>
            </a:r>
            <a:r>
              <a:rPr lang="cs-CZ" sz="1200" b="0" dirty="0" smtClean="0">
                <a:solidFill>
                  <a:schemeClr val="accent1"/>
                </a:solidFill>
              </a:rPr>
              <a:t> </a:t>
            </a:r>
            <a:r>
              <a:rPr lang="cs-CZ" sz="1200" b="0" dirty="0" err="1" smtClean="0">
                <a:solidFill>
                  <a:schemeClr val="accent1"/>
                </a:solidFill>
              </a:rPr>
              <a:t>of</a:t>
            </a:r>
            <a:r>
              <a:rPr lang="cs-CZ" sz="1200" b="0" dirty="0" smtClean="0">
                <a:solidFill>
                  <a:schemeClr val="accent1"/>
                </a:solidFill>
              </a:rPr>
              <a:t> </a:t>
            </a:r>
            <a:r>
              <a:rPr lang="cs-CZ" sz="1200" b="0" dirty="0" err="1" smtClean="0">
                <a:solidFill>
                  <a:schemeClr val="accent1"/>
                </a:solidFill>
              </a:rPr>
              <a:t>acute</a:t>
            </a:r>
            <a:r>
              <a:rPr lang="cs-CZ" sz="1200" b="0" dirty="0" smtClean="0">
                <a:solidFill>
                  <a:schemeClr val="accent1"/>
                </a:solidFill>
              </a:rPr>
              <a:t> </a:t>
            </a:r>
            <a:r>
              <a:rPr lang="cs-CZ" sz="1200" b="0" dirty="0" err="1" smtClean="0">
                <a:solidFill>
                  <a:schemeClr val="accent1"/>
                </a:solidFill>
              </a:rPr>
              <a:t>bacterial</a:t>
            </a:r>
            <a:r>
              <a:rPr lang="cs-CZ" sz="1200" b="0" dirty="0" smtClean="0">
                <a:solidFill>
                  <a:schemeClr val="accent1"/>
                </a:solidFill>
              </a:rPr>
              <a:t> meningitis. </a:t>
            </a:r>
            <a:r>
              <a:rPr lang="cs-CZ" sz="1200" b="0" i="1" dirty="0" err="1" smtClean="0">
                <a:solidFill>
                  <a:schemeClr val="accent1"/>
                </a:solidFill>
              </a:rPr>
              <a:t>Clinical</a:t>
            </a:r>
            <a:r>
              <a:rPr lang="cs-CZ" sz="1200" b="0" i="1" dirty="0" smtClean="0">
                <a:solidFill>
                  <a:schemeClr val="accent1"/>
                </a:solidFill>
              </a:rPr>
              <a:t> mikrobiology and </a:t>
            </a:r>
            <a:r>
              <a:rPr lang="cs-CZ" sz="1200" b="0" i="1" dirty="0" err="1" smtClean="0">
                <a:solidFill>
                  <a:schemeClr val="accent1"/>
                </a:solidFill>
              </a:rPr>
              <a:t>infection</a:t>
            </a:r>
            <a:r>
              <a:rPr lang="cs-CZ" sz="1200" b="0" dirty="0" smtClean="0">
                <a:solidFill>
                  <a:schemeClr val="accent1"/>
                </a:solidFill>
              </a:rPr>
              <a:t>. 2016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200" b="0" dirty="0" err="1" smtClean="0">
                <a:solidFill>
                  <a:schemeClr val="accent1"/>
                </a:solidFill>
              </a:rPr>
              <a:t>Benes</a:t>
            </a:r>
            <a:r>
              <a:rPr lang="cs-CZ" sz="1200" b="0" dirty="0" smtClean="0">
                <a:solidFill>
                  <a:schemeClr val="accent1"/>
                </a:solidFill>
              </a:rPr>
              <a:t> J, Infekční lékařství, </a:t>
            </a:r>
            <a:r>
              <a:rPr lang="cs-CZ" sz="1200" b="0" dirty="0" err="1" smtClean="0">
                <a:solidFill>
                  <a:schemeClr val="accent1"/>
                </a:solidFill>
              </a:rPr>
              <a:t>Galén</a:t>
            </a:r>
            <a:endParaRPr lang="cs-CZ" sz="1200" b="0" dirty="0" smtClean="0">
              <a:solidFill>
                <a:schemeClr val="accent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79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5230" y="475392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Klinická manifestace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6261262" y="1761139"/>
            <a:ext cx="4888308" cy="32470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sz="1800" b="1" dirty="0" smtClean="0">
                <a:solidFill>
                  <a:schemeClr val="accent5">
                    <a:lumMod val="75000"/>
                  </a:schemeClr>
                </a:solidFill>
              </a:rPr>
              <a:t>Febrilie, pozitivita meningeálních jevů, fotofóbie, fonofóbie, cefalea, zvracení</a:t>
            </a:r>
          </a:p>
          <a:p>
            <a:pPr algn="ctr">
              <a:lnSpc>
                <a:spcPct val="100000"/>
              </a:lnSpc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Ložiskové neurologické příznaky, porucha vědomí, křeče, kožní projevy</a:t>
            </a:r>
          </a:p>
          <a:p>
            <a:pPr algn="ctr">
              <a:lnSpc>
                <a:spcPct val="100000"/>
              </a:lnSpc>
            </a:pPr>
            <a:endParaRPr lang="cs-CZ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cs-CZ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cs-CZ" sz="1800" b="1" dirty="0" smtClean="0">
                <a:solidFill>
                  <a:schemeClr val="accent5">
                    <a:lumMod val="75000"/>
                  </a:schemeClr>
                </a:solidFill>
              </a:rPr>
              <a:t>POZOR - novorozenec: </a:t>
            </a: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nespecifické projevy, poruchy termoregulace, svalového tonu, encefalický  pláč, porucha krmení</a:t>
            </a:r>
            <a:endParaRPr lang="cs-CZ" sz="1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endParaRPr lang="cs-CZ" sz="1800" b="1" dirty="0">
              <a:solidFill>
                <a:srgbClr val="0000DC"/>
              </a:solidFill>
            </a:endParaRPr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576601" y="1808113"/>
            <a:ext cx="11369322" cy="605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Celkové příznaky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Neurologické příznaky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Příznaky ICH</a:t>
            </a:r>
          </a:p>
          <a:p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CAVE – věk!</a:t>
            </a:r>
          </a:p>
        </p:txBody>
      </p:sp>
    </p:spTree>
    <p:extLst>
      <p:ext uri="{BB962C8B-B14F-4D97-AF65-F5344CB8AC3E}">
        <p14:creationId xmlns:p14="http://schemas.microsoft.com/office/powerpoint/2010/main" val="42499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2"/>
          <p:cNvSpPr txBox="1">
            <a:spLocks/>
          </p:cNvSpPr>
          <p:nvPr/>
        </p:nvSpPr>
        <p:spPr>
          <a:xfrm>
            <a:off x="470281" y="11230"/>
            <a:ext cx="5627077" cy="1309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/>
              <a:t>Vyšetření meningeálních příznaků</a:t>
            </a:r>
            <a:endParaRPr lang="en-US" sz="2400" dirty="0"/>
          </a:p>
        </p:txBody>
      </p:sp>
      <p:pic>
        <p:nvPicPr>
          <p:cNvPr id="10" name="Picture 2" descr="https://www.wikiskripta.eu/thumb.php?f=Meninge%C3%A1ln%C3%AD_jevy.png&amp;width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84" y="1074301"/>
            <a:ext cx="5349417" cy="52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text 3"/>
          <p:cNvSpPr txBox="1">
            <a:spLocks/>
          </p:cNvSpPr>
          <p:nvPr/>
        </p:nvSpPr>
        <p:spPr>
          <a:xfrm>
            <a:off x="6843454" y="1507959"/>
            <a:ext cx="4524762" cy="39038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Vyšetřujeme: </a:t>
            </a: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na rovné podložce, v klidu</a:t>
            </a:r>
          </a:p>
          <a:p>
            <a:pPr algn="ctr"/>
            <a:endParaRPr lang="cs-CZ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RIZIKOVÁ ANAMNÉZA</a:t>
            </a:r>
          </a:p>
          <a:p>
            <a:pPr algn="ctr"/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(riziková perinatální anamnéza, přisátí klíštěte, epidemiologická a cestovatelská anamnéza atd.)</a:t>
            </a:r>
          </a:p>
          <a:p>
            <a:pPr algn="ctr"/>
            <a:endParaRPr lang="cs-CZ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accent5">
                    <a:lumMod val="75000"/>
                  </a:schemeClr>
                </a:solidFill>
              </a:rPr>
              <a:t>SUSPEKCE NEUROINFEKCE – VŽDY hospitalizace – lumbální punkce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96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3292" y="208607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Kožní projevy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" name="Zástupný symbol pro text 3"/>
          <p:cNvSpPr txBox="1">
            <a:spLocks/>
          </p:cNvSpPr>
          <p:nvPr/>
        </p:nvSpPr>
        <p:spPr>
          <a:xfrm>
            <a:off x="341709" y="1069882"/>
            <a:ext cx="11369322" cy="605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Dermografismus / prodromální raš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Kožní projevy u aseptických meningitid (spirochéty, enteroviry)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Kožní projevy u purulentních meningitid (sepse, meningogok)</a:t>
            </a:r>
          </a:p>
          <a:p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Dermografizmus, dermografismus – příznaky, projevy, symptomy - Příznaky a  projevy nemoc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0" y="3150161"/>
            <a:ext cx="3963419" cy="253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 klíště může stát za bolestmi kloubů | Mluvme o kloube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r="14414"/>
          <a:stretch/>
        </p:blipFill>
        <p:spPr bwMode="auto">
          <a:xfrm>
            <a:off x="4065254" y="3153553"/>
            <a:ext cx="4127383" cy="25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ětský syndrom ruka-noha-ústa: Jaké jsou zkušenosti maminek? - Modrý koní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1177"/>
          <a:stretch/>
        </p:blipFill>
        <p:spPr bwMode="auto">
          <a:xfrm>
            <a:off x="8128932" y="3153553"/>
            <a:ext cx="3842158" cy="252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lergie na amoxycillin při EBV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t="36904" r="35502" b="13888"/>
          <a:stretch/>
        </p:blipFill>
        <p:spPr bwMode="auto">
          <a:xfrm>
            <a:off x="9299195" y="964915"/>
            <a:ext cx="2541865" cy="172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72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0254" y="216845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Kožní projevy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73" y="1859429"/>
            <a:ext cx="5347981" cy="4010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5" r="11944" b="5444"/>
          <a:stretch/>
        </p:blipFill>
        <p:spPr>
          <a:xfrm>
            <a:off x="6523719" y="1190931"/>
            <a:ext cx="4173761" cy="539601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 rot="1766324">
            <a:off x="7480238" y="2978002"/>
            <a:ext cx="2457974" cy="350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628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2524" y="116026"/>
            <a:ext cx="10515600" cy="756308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Krvácivé projevy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2" r="2477"/>
          <a:stretch/>
        </p:blipFill>
        <p:spPr>
          <a:xfrm>
            <a:off x="223708" y="1191237"/>
            <a:ext cx="5089898" cy="31584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 b="10378"/>
          <a:stretch/>
        </p:blipFill>
        <p:spPr>
          <a:xfrm>
            <a:off x="527398" y="4120887"/>
            <a:ext cx="4365072" cy="26005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8822" r="15522" b="22111"/>
          <a:stretch/>
        </p:blipFill>
        <p:spPr>
          <a:xfrm>
            <a:off x="5957078" y="948844"/>
            <a:ext cx="5519956" cy="31720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t="16749"/>
          <a:stretch/>
        </p:blipFill>
        <p:spPr>
          <a:xfrm>
            <a:off x="6060346" y="4026715"/>
            <a:ext cx="5313419" cy="262994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60727" y="5436066"/>
            <a:ext cx="1551963" cy="402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451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9681" y="218206"/>
            <a:ext cx="5582099" cy="704550"/>
          </a:xfrm>
        </p:spPr>
        <p:txBody>
          <a:bodyPr/>
          <a:lstStyle/>
          <a:p>
            <a:r>
              <a:rPr lang="cs-CZ" dirty="0" smtClean="0">
                <a:solidFill>
                  <a:srgbClr val="0070C0"/>
                </a:solidFill>
              </a:rPr>
              <a:t>Příznaky ICH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79248E-A2BE-4DDC-8C2D-3AE2F36B43AD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493166" y="1253238"/>
            <a:ext cx="11369322" cy="510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Tumor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Mozkový absces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Mozkový edém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Cytotoxický (hypoxie – úraz, CMP)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Vazogenní (poškození HEB – nádor, infekce)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Intersticiální (obstrukce odtoku CSF)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Hypoosmolární (poruchy minerálového metabolismu)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u="sng" dirty="0" smtClean="0">
                <a:solidFill>
                  <a:schemeClr val="accent5">
                    <a:lumMod val="75000"/>
                  </a:schemeClr>
                </a:solidFill>
              </a:rPr>
              <a:t>Prodromální symptomy</a:t>
            </a: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 – cefalea, zvracení, nauzea, neklid, apatie, VF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u="sng" dirty="0" smtClean="0">
                <a:solidFill>
                  <a:schemeClr val="accent5">
                    <a:lumMod val="75000"/>
                  </a:schemeClr>
                </a:solidFill>
              </a:rPr>
              <a:t>Progrese – manifestní symptomy </a:t>
            </a: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– porucha vědomí, hyperventilace, vypadávání kmenových reflexů - patol. reakce zornic (zpočátku mióza, poté mydriáza, ev. anizokorie), poruchy tonu, konvulze, příznak zapadajícího slunce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u="sng" dirty="0" smtClean="0">
                <a:solidFill>
                  <a:schemeClr val="accent5">
                    <a:lumMod val="75000"/>
                  </a:schemeClr>
                </a:solidFill>
              </a:rPr>
              <a:t>Kritická ICH</a:t>
            </a:r>
            <a:r>
              <a:rPr lang="cs-CZ" sz="2000" dirty="0" smtClean="0">
                <a:solidFill>
                  <a:schemeClr val="accent5">
                    <a:lumMod val="75000"/>
                  </a:schemeClr>
                </a:solidFill>
              </a:rPr>
              <a:t> – hypertenze, bradykardie, bradypnoe - apnoe</a:t>
            </a:r>
            <a:endParaRPr lang="cs-CZ" sz="2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https://upload.wikimedia.org/wikipedia/commons/thumb/7/79/Brain_herniation_types-2.svg/langcs-300px-Brain_herniation_types-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180" y="541574"/>
            <a:ext cx="3024112" cy="33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62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2"/>
          <p:cNvSpPr>
            <a:spLocks noGrp="1"/>
          </p:cNvSpPr>
          <p:nvPr>
            <p:ph type="title"/>
          </p:nvPr>
        </p:nvSpPr>
        <p:spPr>
          <a:xfrm>
            <a:off x="0" y="226242"/>
            <a:ext cx="6113581" cy="1029365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/>
              <a:t>KLINICKÁ MANIFESTACE</a:t>
            </a:r>
            <a:br>
              <a:rPr lang="cs-CZ" sz="2400" dirty="0" smtClean="0"/>
            </a:br>
            <a:r>
              <a:rPr lang="cs-CZ" sz="2400" dirty="0" smtClean="0"/>
              <a:t>JEDNOTLIVÉ KLINICKÉ JEDNOTKY</a:t>
            </a:r>
            <a:endParaRPr lang="cs-CZ" sz="2400" dirty="0"/>
          </a:p>
        </p:txBody>
      </p:sp>
      <p:sp>
        <p:nvSpPr>
          <p:cNvPr id="7" name="Zástupný symbol pro text 3"/>
          <p:cNvSpPr>
            <a:spLocks noGrp="1"/>
          </p:cNvSpPr>
          <p:nvPr>
            <p:ph type="body" idx="1"/>
          </p:nvPr>
        </p:nvSpPr>
        <p:spPr>
          <a:xfrm>
            <a:off x="57665" y="1824019"/>
            <a:ext cx="6113581" cy="6055198"/>
          </a:xfrm>
        </p:spPr>
        <p:txBody>
          <a:bodyPr>
            <a:normAutofit/>
          </a:bodyPr>
          <a:lstStyle/>
          <a:p>
            <a:r>
              <a:rPr lang="cs-CZ" sz="1400" dirty="0" smtClean="0"/>
              <a:t>Rozdělení dle převažujících projevů - často však kombinované postižení </a:t>
            </a:r>
          </a:p>
          <a:p>
            <a:endParaRPr lang="cs-CZ" sz="1400" dirty="0" smtClean="0"/>
          </a:p>
          <a:p>
            <a:r>
              <a:rPr lang="cs-CZ" sz="1800" u="sng" dirty="0" smtClean="0"/>
              <a:t>Akutní purulentní meningitida</a:t>
            </a:r>
            <a:r>
              <a:rPr lang="cs-CZ" sz="1800" dirty="0" smtClean="0"/>
              <a:t> – zánětlivé postižení měkkých plen (hnísavý výpotek), </a:t>
            </a:r>
            <a:r>
              <a:rPr lang="cs-CZ" sz="1800" i="1" dirty="0" smtClean="0"/>
              <a:t>převaha polymorfonukleárů v likvoru</a:t>
            </a:r>
          </a:p>
          <a:p>
            <a:endParaRPr lang="cs-CZ" sz="1800" dirty="0" smtClean="0"/>
          </a:p>
          <a:p>
            <a:r>
              <a:rPr lang="cs-CZ" sz="1800" u="sng" dirty="0" smtClean="0"/>
              <a:t>Akutní serózní meningitida</a:t>
            </a:r>
            <a:r>
              <a:rPr lang="cs-CZ" sz="1800" dirty="0" smtClean="0"/>
              <a:t> – zánětlivé postižení mozkových obalů vedoucímu k exsudativnímu seróznímu zánětu, </a:t>
            </a:r>
            <a:r>
              <a:rPr lang="cs-CZ" sz="1800" i="1" dirty="0" smtClean="0"/>
              <a:t>převaha mononukleárů v likvoru</a:t>
            </a:r>
            <a:endParaRPr lang="cs-CZ" sz="1800" i="1" u="sng" dirty="0" smtClean="0"/>
          </a:p>
          <a:p>
            <a:endParaRPr lang="cs-CZ" sz="1800" b="1" dirty="0" smtClean="0"/>
          </a:p>
          <a:p>
            <a:r>
              <a:rPr lang="cs-CZ" sz="1800" u="sng" dirty="0" smtClean="0"/>
              <a:t>Chronická meningitida</a:t>
            </a:r>
            <a:r>
              <a:rPr lang="cs-CZ" sz="1800" dirty="0" smtClean="0"/>
              <a:t> – dlouhá anamnéza (týdny / měsíce), </a:t>
            </a:r>
            <a:r>
              <a:rPr lang="cs-CZ" sz="1800" i="1" dirty="0" smtClean="0"/>
              <a:t>abnormální nález v likvoru trvající min. 4 týdny</a:t>
            </a:r>
            <a:endParaRPr lang="cs-CZ" sz="1800" i="1" u="sng" dirty="0" smtClean="0"/>
          </a:p>
        </p:txBody>
      </p:sp>
      <p:sp>
        <p:nvSpPr>
          <p:cNvPr id="10" name="Zástupný symbol pro text 3"/>
          <p:cNvSpPr txBox="1">
            <a:spLocks/>
          </p:cNvSpPr>
          <p:nvPr/>
        </p:nvSpPr>
        <p:spPr>
          <a:xfrm>
            <a:off x="6113581" y="2044117"/>
            <a:ext cx="6113581" cy="6055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DC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cs-CZ" sz="1800" u="sng" dirty="0" smtClean="0">
                <a:solidFill>
                  <a:schemeClr val="accent5">
                    <a:lumMod val="75000"/>
                  </a:schemeClr>
                </a:solidFill>
              </a:rPr>
              <a:t>Akutní encefalitida </a:t>
            </a: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– převažuje porucha vědomí, ev. fokální ložiskové příznaky; meningeální příznaky jsou vyjádřeny minimálně (hnisavá vzácná – sekund. při sepsi; nehnisavá – perivaskul. lymfoplasmocytární infiltráty)</a:t>
            </a:r>
          </a:p>
          <a:p>
            <a:endParaRPr lang="cs-CZ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1800" u="sng" dirty="0" smtClean="0">
                <a:solidFill>
                  <a:schemeClr val="accent5">
                    <a:lumMod val="75000"/>
                  </a:schemeClr>
                </a:solidFill>
              </a:rPr>
              <a:t>Myelitida</a:t>
            </a: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 – Vzácně samostatně / encefalomyelitida – horečka, paraparéza chabá … spastická</a:t>
            </a:r>
          </a:p>
          <a:p>
            <a:endParaRPr lang="cs-CZ" sz="1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s-CZ" sz="1800" u="sng" dirty="0" smtClean="0">
                <a:solidFill>
                  <a:schemeClr val="accent5">
                    <a:lumMod val="75000"/>
                  </a:schemeClr>
                </a:solidFill>
              </a:rPr>
              <a:t>Ložiskové procesy </a:t>
            </a:r>
            <a:r>
              <a:rPr lang="cs-CZ" sz="1800" dirty="0" smtClean="0">
                <a:solidFill>
                  <a:schemeClr val="accent5">
                    <a:lumMod val="75000"/>
                  </a:schemeClr>
                </a:solidFill>
              </a:rPr>
              <a:t>(subdurální empyém, epidurální absces, mozkový absces) – per continuatem, hematogenní šíření  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40000"/>
            <a:lumOff val="60000"/>
          </a:schemeClr>
        </a:solidFill>
        <a:ln w="28575">
          <a:solidFill>
            <a:srgbClr val="0000DC"/>
          </a:solidFill>
        </a:ln>
      </a:spPr>
      <a:bodyPr vert="horz" lIns="91440" tIns="45720" rIns="91440" bIns="45720" rtlCol="0">
        <a:noAutofit/>
      </a:bodyPr>
      <a:lstStyle>
        <a:defPPr algn="ctr">
          <a:lnSpc>
            <a:spcPct val="100000"/>
          </a:lnSpc>
          <a:defRPr sz="1800" b="1" dirty="0">
            <a:solidFill>
              <a:srgbClr val="0000D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ácia108" id="{E43662CB-0DB9-0E49-B8AD-F04052864929}" vid="{66DBEA55-D2F6-6F4E-8354-2665B981E46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</Template>
  <TotalTime>5991</TotalTime>
  <Words>1843</Words>
  <Application>Microsoft Office PowerPoint</Application>
  <PresentationFormat>Širokoúhlá obrazovka</PresentationFormat>
  <Paragraphs>546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Calibri</vt:lpstr>
      <vt:lpstr>Arial</vt:lpstr>
      <vt:lpstr>Wingdings</vt:lpstr>
      <vt:lpstr>Muni Bold</vt:lpstr>
      <vt:lpstr>Motiv Office</vt:lpstr>
      <vt:lpstr>NEUROINFEKCE </vt:lpstr>
      <vt:lpstr>Neuroinfekce</vt:lpstr>
      <vt:lpstr>Klinická manifestace</vt:lpstr>
      <vt:lpstr>Prezentace aplikace PowerPoint</vt:lpstr>
      <vt:lpstr>Kožní projevy</vt:lpstr>
      <vt:lpstr>Kožní projevy</vt:lpstr>
      <vt:lpstr>Krvácivé projevy</vt:lpstr>
      <vt:lpstr>Příznaky ICH</vt:lpstr>
      <vt:lpstr>KLINICKÁ MANIFESTACE JEDNOTLIVÉ KLINICKÉ JEDNOTKY</vt:lpstr>
      <vt:lpstr>Prezentace aplikace PowerPoint</vt:lpstr>
      <vt:lpstr>SPECIFIKA SAG</vt:lpstr>
      <vt:lpstr>Diagnostika </vt:lpstr>
      <vt:lpstr>Prezentace aplikace PowerPoint</vt:lpstr>
      <vt:lpstr>LP PŘÍPRAVA  </vt:lpstr>
      <vt:lpstr>PCR vyšetření z likvoru - příklad žádanky</vt:lpstr>
      <vt:lpstr>Vyšetření protilátek krev + likvor – příklad žádanky</vt:lpstr>
      <vt:lpstr>LP – PŘÍPRAVA </vt:lpstr>
      <vt:lpstr>LP – TECHNIKA</vt:lpstr>
      <vt:lpstr>ZHODNOCENÍ VÝSLEDKŮ</vt:lpstr>
      <vt:lpstr>Terapie – obecný přístup </vt:lpstr>
      <vt:lpstr>KAUZÁLNÍ TERAPIE </vt:lpstr>
      <vt:lpstr>Kauzální terapie bakteriálních aseptických meningitid</vt:lpstr>
      <vt:lpstr>SYMPTOMATICKÁ TERAPIE</vt:lpstr>
      <vt:lpstr>KOMPLIKACE / NÁSLEDKY</vt:lpstr>
      <vt:lpstr>PREVENCE NEUROINFEKCÍ</vt:lpstr>
      <vt:lpstr>Prezentace aplikace PowerPoint</vt:lpstr>
      <vt:lpstr>Prezentace aplikace PowerPoint</vt:lpstr>
    </vt:vector>
  </TitlesOfParts>
  <Company>Fakultni nemocnice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Braunová Adriana</dc:creator>
  <cp:lastModifiedBy>Malá Miriam</cp:lastModifiedBy>
  <cp:revision>247</cp:revision>
  <dcterms:created xsi:type="dcterms:W3CDTF">2024-01-11T09:46:48Z</dcterms:created>
  <dcterms:modified xsi:type="dcterms:W3CDTF">2024-10-31T11:03:51Z</dcterms:modified>
</cp:coreProperties>
</file>