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1" r:id="rId4"/>
    <p:sldId id="263" r:id="rId5"/>
    <p:sldId id="299" r:id="rId6"/>
    <p:sldId id="300" r:id="rId7"/>
    <p:sldId id="301" r:id="rId8"/>
    <p:sldId id="302" r:id="rId9"/>
    <p:sldId id="304" r:id="rId10"/>
    <p:sldId id="303" r:id="rId11"/>
    <p:sldId id="264" r:id="rId12"/>
    <p:sldId id="265" r:id="rId13"/>
    <p:sldId id="295" r:id="rId14"/>
    <p:sldId id="267" r:id="rId15"/>
    <p:sldId id="270" r:id="rId16"/>
    <p:sldId id="285" r:id="rId17"/>
    <p:sldId id="272" r:id="rId18"/>
    <p:sldId id="287" r:id="rId19"/>
    <p:sldId id="271" r:id="rId20"/>
    <p:sldId id="286" r:id="rId21"/>
    <p:sldId id="273" r:id="rId22"/>
    <p:sldId id="288" r:id="rId23"/>
    <p:sldId id="274" r:id="rId24"/>
    <p:sldId id="289" r:id="rId25"/>
    <p:sldId id="275" r:id="rId26"/>
    <p:sldId id="276" r:id="rId27"/>
    <p:sldId id="290" r:id="rId28"/>
    <p:sldId id="277" r:id="rId29"/>
    <p:sldId id="307"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24AC"/>
    <a:srgbClr val="F36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71" autoAdjust="0"/>
  </p:normalViewPr>
  <p:slideViewPr>
    <p:cSldViewPr>
      <p:cViewPr varScale="1">
        <p:scale>
          <a:sx n="80" d="100"/>
          <a:sy n="80" d="100"/>
        </p:scale>
        <p:origin x="-8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DE066-18BD-493D-8CBA-F03014521F96}" type="datetimeFigureOut">
              <a:rPr lang="cs-CZ" smtClean="0"/>
              <a:t>15.10.2018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E7263-95C4-4402-89A1-0DD781873103}" type="slidenum">
              <a:rPr lang="cs-CZ" smtClean="0"/>
              <a:t>‹#›</a:t>
            </a:fld>
            <a:endParaRPr lang="cs-CZ"/>
          </a:p>
        </p:txBody>
      </p:sp>
    </p:spTree>
    <p:extLst>
      <p:ext uri="{BB962C8B-B14F-4D97-AF65-F5344CB8AC3E}">
        <p14:creationId xmlns:p14="http://schemas.microsoft.com/office/powerpoint/2010/main" val="221540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a:t>
            </a:fld>
            <a:endParaRPr lang="cs-CZ" dirty="0"/>
          </a:p>
        </p:txBody>
      </p:sp>
    </p:spTree>
    <p:extLst>
      <p:ext uri="{BB962C8B-B14F-4D97-AF65-F5344CB8AC3E}">
        <p14:creationId xmlns:p14="http://schemas.microsoft.com/office/powerpoint/2010/main" val="173623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Trauma – edém, hematom  </a:t>
            </a:r>
            <a:endParaRPr lang="cs-CZ" dirty="0" smtClean="0"/>
          </a:p>
          <a:p>
            <a:r>
              <a:rPr lang="cs-CZ" dirty="0" err="1" smtClean="0"/>
              <a:t>Pseudomasy</a:t>
            </a:r>
            <a:r>
              <a:rPr lang="cs-CZ" baseline="0" dirty="0" smtClean="0"/>
              <a:t> – degenerativní změny krční páteře</a:t>
            </a:r>
          </a:p>
          <a:p>
            <a:r>
              <a:rPr lang="cs-CZ" baseline="0" dirty="0" smtClean="0"/>
              <a:t>Záněty – </a:t>
            </a:r>
            <a:r>
              <a:rPr lang="cs-CZ" baseline="0" dirty="0" err="1" smtClean="0"/>
              <a:t>spondylodiscitida</a:t>
            </a:r>
            <a:endParaRPr lang="cs-CZ" baseline="0" dirty="0" smtClean="0"/>
          </a:p>
          <a:p>
            <a:r>
              <a:rPr lang="cs-CZ" baseline="0" dirty="0" smtClean="0"/>
              <a:t>Benigní nádory – neurogenní, kostní tumory</a:t>
            </a:r>
          </a:p>
          <a:p>
            <a:r>
              <a:rPr lang="cs-CZ" baseline="0" dirty="0" smtClean="0"/>
              <a:t>Maligní – kostní tumory (primární, sek.), neurogenní či </a:t>
            </a:r>
            <a:r>
              <a:rPr lang="cs-CZ" baseline="0" dirty="0" err="1" smtClean="0"/>
              <a:t>měkkotkáňové</a:t>
            </a:r>
            <a:endParaRPr lang="cs-CZ" baseline="0" dirty="0" smtClean="0"/>
          </a:p>
          <a:p>
            <a:endParaRPr lang="cs-CZ" baseline="0" dirty="0" smtClean="0"/>
          </a:p>
          <a:p>
            <a:r>
              <a:rPr lang="cs-CZ" altLang="cs-CZ" sz="1000" b="1" dirty="0" err="1" smtClean="0">
                <a:solidFill>
                  <a:schemeClr val="bg1"/>
                </a:solidFill>
              </a:rPr>
              <a:t>Vlasinova</a:t>
            </a:r>
            <a:r>
              <a:rPr lang="cs-CZ" altLang="cs-CZ" sz="1000" b="1" dirty="0" smtClean="0">
                <a:solidFill>
                  <a:schemeClr val="bg1"/>
                </a:solidFill>
              </a:rPr>
              <a:t>- 855224/4239</a:t>
            </a:r>
          </a:p>
          <a:p>
            <a:r>
              <a:rPr lang="cs-CZ" altLang="cs-CZ" dirty="0" err="1" smtClean="0">
                <a:solidFill>
                  <a:schemeClr val="bg1"/>
                </a:solidFill>
              </a:rPr>
              <a:t>Prevertebrální</a:t>
            </a:r>
            <a:r>
              <a:rPr lang="cs-CZ" altLang="cs-CZ" dirty="0" smtClean="0">
                <a:solidFill>
                  <a:schemeClr val="bg1"/>
                </a:solidFill>
              </a:rPr>
              <a:t> prostor mezi obratlovými těly </a:t>
            </a:r>
            <a:r>
              <a:rPr lang="cs-CZ" altLang="cs-CZ" dirty="0" err="1" smtClean="0">
                <a:solidFill>
                  <a:schemeClr val="bg1"/>
                </a:solidFill>
              </a:rPr>
              <a:t>prevertebrálním</a:t>
            </a:r>
            <a:r>
              <a:rPr lang="cs-CZ" altLang="cs-CZ" dirty="0" smtClean="0">
                <a:solidFill>
                  <a:schemeClr val="bg1"/>
                </a:solidFill>
              </a:rPr>
              <a:t> listem hluboké krční fascie, laterálně dosahuje k transverzálním výběžkům kde </a:t>
            </a:r>
            <a:r>
              <a:rPr lang="cs-CZ" altLang="cs-CZ" dirty="0" err="1" smtClean="0">
                <a:solidFill>
                  <a:schemeClr val="bg1"/>
                </a:solidFill>
              </a:rPr>
              <a:t>prevertebrálůní</a:t>
            </a:r>
            <a:r>
              <a:rPr lang="cs-CZ" altLang="cs-CZ" dirty="0" smtClean="0">
                <a:solidFill>
                  <a:schemeClr val="bg1"/>
                </a:solidFill>
              </a:rPr>
              <a:t> fascie přirůstá.</a:t>
            </a:r>
          </a:p>
          <a:p>
            <a:r>
              <a:rPr lang="cs-CZ" altLang="cs-CZ" sz="1200" dirty="0" smtClean="0">
                <a:solidFill>
                  <a:schemeClr val="bg1"/>
                </a:solidFill>
              </a:rPr>
              <a:t>trauma, </a:t>
            </a:r>
            <a:r>
              <a:rPr lang="cs-CZ" altLang="cs-CZ" sz="1200" dirty="0" err="1" smtClean="0">
                <a:solidFill>
                  <a:schemeClr val="bg1"/>
                </a:solidFill>
              </a:rPr>
              <a:t>iatrogenní</a:t>
            </a:r>
            <a:r>
              <a:rPr lang="cs-CZ" altLang="cs-CZ" sz="1200" dirty="0" smtClean="0">
                <a:solidFill>
                  <a:schemeClr val="bg1"/>
                </a:solidFill>
              </a:rPr>
              <a:t> instrumentarium</a:t>
            </a:r>
          </a:p>
          <a:p>
            <a:r>
              <a:rPr lang="cs-CZ" altLang="cs-CZ" sz="1200" dirty="0" smtClean="0">
                <a:solidFill>
                  <a:schemeClr val="bg1"/>
                </a:solidFill>
              </a:rPr>
              <a:t>! osteomyelitida a </a:t>
            </a:r>
            <a:r>
              <a:rPr lang="cs-CZ" altLang="cs-CZ" sz="1200" dirty="0" err="1" smtClean="0">
                <a:solidFill>
                  <a:schemeClr val="bg1"/>
                </a:solidFill>
              </a:rPr>
              <a:t>instabilita</a:t>
            </a:r>
            <a:r>
              <a:rPr lang="cs-CZ" altLang="cs-CZ" sz="1200" dirty="0" smtClean="0">
                <a:solidFill>
                  <a:schemeClr val="bg1"/>
                </a:solidFill>
              </a:rPr>
              <a:t> páteře</a:t>
            </a:r>
          </a:p>
          <a:p>
            <a:endParaRPr lang="cs-CZ" altLang="cs-CZ" dirty="0" smtClean="0">
              <a:solidFill>
                <a:schemeClr val="bg1"/>
              </a:solidFill>
            </a:endParaRPr>
          </a:p>
          <a:p>
            <a:endParaRPr lang="cs-CZ" baseline="0" dirty="0" smtClean="0">
              <a:solidFill>
                <a:schemeClr val="bg1"/>
              </a:solidFill>
            </a:endParaRPr>
          </a:p>
          <a:p>
            <a:r>
              <a:rPr lang="cs-CZ" baseline="0" dirty="0" smtClean="0">
                <a:solidFill>
                  <a:schemeClr val="bg1"/>
                </a:solidFill>
              </a:rPr>
              <a:t>Absces </a:t>
            </a:r>
            <a:r>
              <a:rPr lang="cs-CZ" baseline="0" dirty="0" err="1" smtClean="0">
                <a:solidFill>
                  <a:schemeClr val="bg1"/>
                </a:solidFill>
              </a:rPr>
              <a:t>prevertebrálního</a:t>
            </a:r>
            <a:r>
              <a:rPr lang="cs-CZ" baseline="0" dirty="0" smtClean="0">
                <a:solidFill>
                  <a:schemeClr val="bg1"/>
                </a:solidFill>
              </a:rPr>
              <a:t> prostoru</a:t>
            </a:r>
            <a:endParaRPr lang="cs-CZ" baseline="0" dirty="0" smtClean="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10</a:t>
            </a:fld>
            <a:endParaRPr lang="cs-CZ"/>
          </a:p>
        </p:txBody>
      </p:sp>
    </p:spTree>
    <p:extLst>
      <p:ext uri="{BB962C8B-B14F-4D97-AF65-F5344CB8AC3E}">
        <p14:creationId xmlns:p14="http://schemas.microsoft.com/office/powerpoint/2010/main" val="18190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err="1" smtClean="0">
                <a:solidFill>
                  <a:schemeClr val="tx1"/>
                </a:solidFill>
                <a:latin typeface="+mn-lt"/>
                <a:ea typeface="+mn-ea"/>
                <a:cs typeface="+mn-cs"/>
              </a:rPr>
              <a:t>suprahyoid</a:t>
            </a:r>
            <a:r>
              <a:rPr lang="cs-CZ" sz="1200" b="0" i="0" u="none" strike="noStrike" kern="1200" baseline="0" dirty="0" smtClean="0">
                <a:solidFill>
                  <a:schemeClr val="tx1"/>
                </a:solidFill>
                <a:latin typeface="+mn-lt"/>
                <a:ea typeface="+mn-ea"/>
                <a:cs typeface="+mn-cs"/>
              </a:rPr>
              <a:t> region </a:t>
            </a:r>
            <a:r>
              <a:rPr lang="cs-CZ" sz="1200" b="0" i="0" u="none" strike="noStrike" kern="1200" baseline="0" dirty="0" err="1" smtClean="0">
                <a:solidFill>
                  <a:schemeClr val="tx1"/>
                </a:solidFill>
                <a:latin typeface="+mn-lt"/>
                <a:ea typeface="+mn-ea"/>
                <a:cs typeface="+mn-cs"/>
              </a:rPr>
              <a:t>demonstrating</a:t>
            </a:r>
            <a:endParaRPr lang="cs-CZ"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pharyngeal mucosal space (pink), </a:t>
            </a:r>
            <a:r>
              <a:rPr lang="en-US" sz="1200" b="0" i="0" u="none" strike="noStrike" kern="1200" baseline="0" dirty="0" err="1" smtClean="0">
                <a:solidFill>
                  <a:schemeClr val="tx1"/>
                </a:solidFill>
                <a:latin typeface="+mn-lt"/>
                <a:ea typeface="+mn-ea"/>
                <a:cs typeface="+mn-cs"/>
              </a:rPr>
              <a:t>parapharyngeal</a:t>
            </a:r>
            <a:r>
              <a:rPr lang="en-US" sz="1200" b="0" i="0" u="none" strike="noStrike" kern="1200" baseline="0" dirty="0" smtClean="0">
                <a:solidFill>
                  <a:schemeClr val="tx1"/>
                </a:solidFill>
                <a:latin typeface="+mn-lt"/>
                <a:ea typeface="+mn-ea"/>
                <a:cs typeface="+mn-cs"/>
              </a:rPr>
              <a:t> space (orange), masticator space</a:t>
            </a:r>
          </a:p>
          <a:p>
            <a:r>
              <a:rPr lang="en-US" sz="1200" b="0" i="0" u="none" strike="noStrike" kern="1200" baseline="0" dirty="0" smtClean="0">
                <a:solidFill>
                  <a:schemeClr val="tx1"/>
                </a:solidFill>
                <a:latin typeface="+mn-lt"/>
                <a:ea typeface="+mn-ea"/>
                <a:cs typeface="+mn-cs"/>
              </a:rPr>
              <a:t>(green), parotid space (yellow), </a:t>
            </a:r>
            <a:r>
              <a:rPr lang="en-US" sz="1200" b="0" i="0" u="none" strike="noStrike" kern="1200" baseline="0" dirty="0" err="1" smtClean="0">
                <a:solidFill>
                  <a:schemeClr val="tx1"/>
                </a:solidFill>
                <a:latin typeface="+mn-lt"/>
                <a:ea typeface="+mn-ea"/>
                <a:cs typeface="+mn-cs"/>
              </a:rPr>
              <a:t>buccal</a:t>
            </a:r>
            <a:r>
              <a:rPr lang="en-US" sz="1200" b="0" i="0" u="none" strike="noStrike" kern="1200" baseline="0" dirty="0" smtClean="0">
                <a:solidFill>
                  <a:schemeClr val="tx1"/>
                </a:solidFill>
                <a:latin typeface="+mn-lt"/>
                <a:ea typeface="+mn-ea"/>
                <a:cs typeface="+mn-cs"/>
              </a:rPr>
              <a:t> space (light blue), carotid (red) and </a:t>
            </a:r>
            <a:r>
              <a:rPr lang="en-US" sz="1200" b="0" i="0" u="none" strike="noStrike" kern="1200" baseline="0" dirty="0" err="1" smtClean="0">
                <a:solidFill>
                  <a:schemeClr val="tx1"/>
                </a:solidFill>
                <a:latin typeface="+mn-lt"/>
                <a:ea typeface="+mn-ea"/>
                <a:cs typeface="+mn-cs"/>
              </a:rPr>
              <a:t>perivertebral</a:t>
            </a:r>
            <a:endParaRPr lang="en-US"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space</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dark</a:t>
            </a:r>
            <a:r>
              <a:rPr lang="cs-CZ" sz="1200" b="0" i="0" u="none" strike="noStrike" kern="1200" baseline="0" dirty="0" smtClean="0">
                <a:solidFill>
                  <a:schemeClr val="tx1"/>
                </a:solidFill>
                <a:latin typeface="+mn-lt"/>
                <a:ea typeface="+mn-ea"/>
                <a:cs typeface="+mn-cs"/>
              </a:rPr>
              <a:t> blue)</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suprahyoid</a:t>
            </a:r>
            <a:r>
              <a:rPr lang="cs-CZ" sz="1200" b="0" i="0" u="none" strike="noStrike" kern="1200" baseline="0" dirty="0" smtClean="0">
                <a:solidFill>
                  <a:schemeClr val="tx1"/>
                </a:solidFill>
                <a:latin typeface="+mn-lt"/>
                <a:ea typeface="+mn-ea"/>
                <a:cs typeface="+mn-cs"/>
              </a:rPr>
              <a:t> region </a:t>
            </a:r>
            <a:r>
              <a:rPr lang="cs-CZ" sz="1200" b="0" i="0" u="none" strike="noStrike" kern="1200" baseline="0" dirty="0" err="1" smtClean="0">
                <a:solidFill>
                  <a:schemeClr val="tx1"/>
                </a:solidFill>
                <a:latin typeface="+mn-lt"/>
                <a:ea typeface="+mn-ea"/>
                <a:cs typeface="+mn-cs"/>
              </a:rPr>
              <a:t>demonstrating</a:t>
            </a:r>
            <a:endParaRPr lang="cs-CZ"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submandibular space (light orange), carotid space (red), retropharyngeal space (purple),</a:t>
            </a:r>
          </a:p>
          <a:p>
            <a:r>
              <a:rPr lang="en-US" sz="1200" b="0" i="0" u="none" strike="noStrike" kern="1200" baseline="0" dirty="0" err="1" smtClean="0">
                <a:solidFill>
                  <a:schemeClr val="tx1"/>
                </a:solidFill>
                <a:latin typeface="+mn-lt"/>
                <a:ea typeface="+mn-ea"/>
                <a:cs typeface="+mn-cs"/>
              </a:rPr>
              <a:t>perivertebral</a:t>
            </a:r>
            <a:r>
              <a:rPr lang="en-US" sz="1200" b="0" i="0" u="none" strike="noStrike" kern="1200" baseline="0" dirty="0" smtClean="0">
                <a:solidFill>
                  <a:schemeClr val="tx1"/>
                </a:solidFill>
                <a:latin typeface="+mn-lt"/>
                <a:ea typeface="+mn-ea"/>
                <a:cs typeface="+mn-cs"/>
              </a:rPr>
              <a:t> space (dark blue) and posterior cervical space (green</a:t>
            </a:r>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11</a:t>
            </a:fld>
            <a:endParaRPr lang="cs-CZ"/>
          </a:p>
        </p:txBody>
      </p:sp>
    </p:spTree>
    <p:extLst>
      <p:ext uri="{BB962C8B-B14F-4D97-AF65-F5344CB8AC3E}">
        <p14:creationId xmlns:p14="http://schemas.microsoft.com/office/powerpoint/2010/main" val="411872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err="1" smtClean="0">
                <a:solidFill>
                  <a:schemeClr val="tx1"/>
                </a:solidFill>
                <a:latin typeface="+mn-lt"/>
                <a:ea typeface="+mn-ea"/>
                <a:cs typeface="+mn-cs"/>
              </a:rPr>
              <a:t>suprahyoid</a:t>
            </a:r>
            <a:r>
              <a:rPr lang="cs-CZ" sz="1200" b="0" i="0" u="none" strike="noStrike" kern="1200" baseline="0" dirty="0" smtClean="0">
                <a:solidFill>
                  <a:schemeClr val="tx1"/>
                </a:solidFill>
                <a:latin typeface="+mn-lt"/>
                <a:ea typeface="+mn-ea"/>
                <a:cs typeface="+mn-cs"/>
              </a:rPr>
              <a:t> region </a:t>
            </a:r>
            <a:r>
              <a:rPr lang="cs-CZ" sz="1200" b="0" i="0" u="none" strike="noStrike" kern="1200" baseline="0" dirty="0" err="1" smtClean="0">
                <a:solidFill>
                  <a:schemeClr val="tx1"/>
                </a:solidFill>
                <a:latin typeface="+mn-lt"/>
                <a:ea typeface="+mn-ea"/>
                <a:cs typeface="+mn-cs"/>
              </a:rPr>
              <a:t>demonstrating</a:t>
            </a:r>
            <a:endParaRPr lang="cs-CZ"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submandibular space (light orange), carotid space (red), retropharyngeal space (purple),</a:t>
            </a:r>
          </a:p>
          <a:p>
            <a:r>
              <a:rPr lang="en-US" sz="1200" b="0" i="0" u="none" strike="noStrike" kern="1200" baseline="0" dirty="0" err="1" smtClean="0">
                <a:solidFill>
                  <a:schemeClr val="tx1"/>
                </a:solidFill>
                <a:latin typeface="+mn-lt"/>
                <a:ea typeface="+mn-ea"/>
                <a:cs typeface="+mn-cs"/>
              </a:rPr>
              <a:t>perivertebral</a:t>
            </a:r>
            <a:r>
              <a:rPr lang="en-US" sz="1200" b="0" i="0" u="none" strike="noStrike" kern="1200" baseline="0" dirty="0" smtClean="0">
                <a:solidFill>
                  <a:schemeClr val="tx1"/>
                </a:solidFill>
                <a:latin typeface="+mn-lt"/>
                <a:ea typeface="+mn-ea"/>
                <a:cs typeface="+mn-cs"/>
              </a:rPr>
              <a:t> space (dark blue) and posterior cervical space (green</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T1 weighted axial plan image of </a:t>
            </a:r>
            <a:r>
              <a:rPr lang="en-US" sz="1200" b="0" i="0" u="none" strike="noStrike" kern="1200" baseline="0" dirty="0" err="1" smtClean="0">
                <a:solidFill>
                  <a:schemeClr val="tx1"/>
                </a:solidFill>
                <a:latin typeface="+mn-lt"/>
                <a:ea typeface="+mn-ea"/>
                <a:cs typeface="+mn-cs"/>
              </a:rPr>
              <a:t>infrahyoid</a:t>
            </a:r>
            <a:r>
              <a:rPr lang="en-US" sz="1200" b="0" i="0" u="none" strike="noStrike" kern="1200" baseline="0" dirty="0" smtClean="0">
                <a:solidFill>
                  <a:schemeClr val="tx1"/>
                </a:solidFill>
                <a:latin typeface="+mn-lt"/>
                <a:ea typeface="+mn-ea"/>
                <a:cs typeface="+mn-cs"/>
              </a:rPr>
              <a:t> neck demonstrating anterior cervical</a:t>
            </a:r>
          </a:p>
          <a:p>
            <a:r>
              <a:rPr lang="en-US" sz="1200" b="0" i="0" u="none" strike="noStrike" kern="1200" baseline="0" dirty="0" smtClean="0">
                <a:solidFill>
                  <a:schemeClr val="tx1"/>
                </a:solidFill>
                <a:latin typeface="+mn-lt"/>
                <a:ea typeface="+mn-ea"/>
                <a:cs typeface="+mn-cs"/>
              </a:rPr>
              <a:t>space (yellow), visceral space (light blue), carotid (red), posterior cervical space (green)</a:t>
            </a: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perivertebral</a:t>
            </a:r>
            <a:r>
              <a:rPr lang="en-US" sz="1200" b="0" i="0" u="none" strike="noStrike" kern="1200" baseline="0" dirty="0" smtClean="0">
                <a:solidFill>
                  <a:schemeClr val="tx1"/>
                </a:solidFill>
                <a:latin typeface="+mn-lt"/>
                <a:ea typeface="+mn-ea"/>
                <a:cs typeface="+mn-cs"/>
              </a:rPr>
              <a:t> space (dark blue).</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Patologické procesy související se stěnou </a:t>
            </a:r>
            <a:r>
              <a:rPr lang="cs-CZ" sz="1200" b="0" i="0" u="none" strike="noStrike" kern="1200" baseline="0" dirty="0" err="1" smtClean="0">
                <a:solidFill>
                  <a:schemeClr val="tx1"/>
                </a:solidFill>
                <a:latin typeface="+mn-lt"/>
                <a:ea typeface="+mn-ea"/>
                <a:cs typeface="+mn-cs"/>
              </a:rPr>
              <a:t>pharyngu</a:t>
            </a:r>
            <a:r>
              <a:rPr lang="cs-CZ" sz="1200" b="0"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pPr marL="171450" indent="-171450">
              <a:buFontTx/>
              <a:buChar char="-"/>
            </a:pPr>
            <a:r>
              <a:rPr lang="cs-CZ" sz="1200" b="0" i="0" u="none" strike="noStrike" kern="1200" baseline="0" dirty="0" smtClean="0">
                <a:solidFill>
                  <a:schemeClr val="tx1"/>
                </a:solidFill>
                <a:latin typeface="+mn-lt"/>
                <a:ea typeface="+mn-ea"/>
                <a:cs typeface="+mn-cs"/>
              </a:rPr>
              <a:t>Záněty – tonsilitis, absces</a:t>
            </a:r>
          </a:p>
          <a:p>
            <a:pPr marL="171450" indent="-171450">
              <a:buFontTx/>
              <a:buChar char="-"/>
            </a:pPr>
            <a:r>
              <a:rPr lang="cs-CZ" sz="1200" b="0" i="0" u="none" strike="noStrike" kern="1200" baseline="0" dirty="0" smtClean="0">
                <a:solidFill>
                  <a:schemeClr val="tx1"/>
                </a:solidFill>
                <a:latin typeface="+mn-lt"/>
                <a:ea typeface="+mn-ea"/>
                <a:cs typeface="+mn-cs"/>
              </a:rPr>
              <a:t>Benigní nádory – pleomorfní adenom</a:t>
            </a:r>
          </a:p>
          <a:p>
            <a:pPr marL="171450" indent="-171450">
              <a:buFontTx/>
              <a:buChar char="-"/>
            </a:pPr>
            <a:r>
              <a:rPr lang="cs-CZ" dirty="0" smtClean="0"/>
              <a:t>Maligní nádory – </a:t>
            </a:r>
            <a:r>
              <a:rPr lang="cs-CZ" dirty="0" err="1" smtClean="0"/>
              <a:t>dlaždiocbuněčný</a:t>
            </a:r>
            <a:r>
              <a:rPr lang="cs-CZ" baseline="0" dirty="0" smtClean="0"/>
              <a:t> Ca, NHL</a:t>
            </a:r>
          </a:p>
          <a:p>
            <a:pPr marL="171450" indent="-171450">
              <a:buFontTx/>
              <a:buChar char="-"/>
            </a:pPr>
            <a:endParaRPr lang="cs-CZ" baseline="0" dirty="0" smtClean="0"/>
          </a:p>
          <a:p>
            <a:pPr marL="171450" indent="-171450">
              <a:buFontTx/>
              <a:buChar char="-"/>
            </a:pP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12</a:t>
            </a:fld>
            <a:endParaRPr lang="cs-CZ"/>
          </a:p>
        </p:txBody>
      </p:sp>
    </p:spTree>
    <p:extLst>
      <p:ext uri="{BB962C8B-B14F-4D97-AF65-F5344CB8AC3E}">
        <p14:creationId xmlns:p14="http://schemas.microsoft.com/office/powerpoint/2010/main" val="133195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Tonzilární</a:t>
            </a:r>
            <a:r>
              <a:rPr lang="cs-CZ" baseline="0" dirty="0" smtClean="0"/>
              <a:t> absces</a:t>
            </a:r>
          </a:p>
          <a:p>
            <a:endParaRPr lang="cs-CZ" baseline="0" dirty="0" smtClean="0"/>
          </a:p>
          <a:p>
            <a:r>
              <a:rPr lang="cs-CZ" baseline="0" dirty="0" err="1" smtClean="0"/>
              <a:t>kissing</a:t>
            </a:r>
            <a:r>
              <a:rPr lang="cs-CZ" baseline="0" dirty="0" smtClean="0"/>
              <a:t> sign 600308/1227</a:t>
            </a:r>
          </a:p>
          <a:p>
            <a:r>
              <a:rPr lang="cs-CZ" altLang="cs-CZ" dirty="0" err="1" smtClean="0">
                <a:solidFill>
                  <a:schemeClr val="bg1"/>
                </a:solidFill>
              </a:rPr>
              <a:t>tonsilla</a:t>
            </a:r>
            <a:r>
              <a:rPr lang="cs-CZ" altLang="cs-CZ" dirty="0" smtClean="0">
                <a:solidFill>
                  <a:schemeClr val="bg1"/>
                </a:solidFill>
              </a:rPr>
              <a:t> </a:t>
            </a:r>
            <a:r>
              <a:rPr lang="cs-CZ" altLang="cs-CZ" dirty="0" err="1" smtClean="0">
                <a:solidFill>
                  <a:schemeClr val="bg1"/>
                </a:solidFill>
              </a:rPr>
              <a:t>palatina</a:t>
            </a:r>
            <a:r>
              <a:rPr lang="cs-CZ" altLang="cs-CZ" dirty="0" smtClean="0">
                <a:solidFill>
                  <a:schemeClr val="bg1"/>
                </a:solidFill>
              </a:rPr>
              <a:t> zvětšená (větší něž 2cm) s abscesovou formací, bilaterální nález „</a:t>
            </a:r>
            <a:r>
              <a:rPr lang="cs-CZ" altLang="cs-CZ" dirty="0" err="1" smtClean="0">
                <a:solidFill>
                  <a:schemeClr val="bg1"/>
                </a:solidFill>
              </a:rPr>
              <a:t>kissing</a:t>
            </a:r>
            <a:r>
              <a:rPr lang="cs-CZ" altLang="cs-CZ" dirty="0" smtClean="0">
                <a:solidFill>
                  <a:schemeClr val="bg1"/>
                </a:solidFill>
              </a:rPr>
              <a:t> </a:t>
            </a:r>
            <a:r>
              <a:rPr lang="cs-CZ" altLang="cs-CZ" dirty="0" err="1" smtClean="0">
                <a:solidFill>
                  <a:schemeClr val="bg1"/>
                </a:solidFill>
              </a:rPr>
              <a:t>tonsils</a:t>
            </a:r>
            <a:r>
              <a:rPr lang="cs-CZ" altLang="cs-CZ" dirty="0" smtClean="0">
                <a:solidFill>
                  <a:schemeClr val="bg1"/>
                </a:solidFill>
              </a:rPr>
              <a:t>“, redukce vzduch sloupce</a:t>
            </a:r>
          </a:p>
          <a:p>
            <a:r>
              <a:rPr lang="cs-CZ" altLang="cs-CZ" b="1" dirty="0" err="1" smtClean="0">
                <a:solidFill>
                  <a:schemeClr val="bg1"/>
                </a:solidFill>
              </a:rPr>
              <a:t>peritonzilární</a:t>
            </a:r>
            <a:r>
              <a:rPr lang="cs-CZ" altLang="cs-CZ" b="1" dirty="0" smtClean="0">
                <a:solidFill>
                  <a:schemeClr val="bg1"/>
                </a:solidFill>
              </a:rPr>
              <a:t> absces</a:t>
            </a:r>
            <a:r>
              <a:rPr lang="cs-CZ" altLang="cs-CZ" dirty="0" smtClean="0">
                <a:solidFill>
                  <a:schemeClr val="bg1"/>
                </a:solidFill>
              </a:rPr>
              <a:t> - v </a:t>
            </a:r>
            <a:r>
              <a:rPr lang="cs-CZ" altLang="cs-CZ" dirty="0" err="1" smtClean="0">
                <a:solidFill>
                  <a:schemeClr val="bg1"/>
                </a:solidFill>
              </a:rPr>
              <a:t>peritonziálním</a:t>
            </a:r>
            <a:r>
              <a:rPr lang="cs-CZ" altLang="cs-CZ" dirty="0" smtClean="0">
                <a:solidFill>
                  <a:schemeClr val="bg1"/>
                </a:solidFill>
              </a:rPr>
              <a:t> prostoru (přední a zadní patrový oblouk, kapsula tonzily, </a:t>
            </a:r>
            <a:r>
              <a:rPr lang="cs-CZ" altLang="cs-CZ" dirty="0" err="1" smtClean="0">
                <a:solidFill>
                  <a:schemeClr val="bg1"/>
                </a:solidFill>
              </a:rPr>
              <a:t>m.constrictor</a:t>
            </a:r>
            <a:r>
              <a:rPr lang="cs-CZ" altLang="cs-CZ" dirty="0" smtClean="0">
                <a:solidFill>
                  <a:schemeClr val="bg1"/>
                </a:solidFill>
              </a:rPr>
              <a:t> </a:t>
            </a:r>
            <a:r>
              <a:rPr lang="cs-CZ" altLang="cs-CZ" dirty="0" err="1" smtClean="0">
                <a:solidFill>
                  <a:schemeClr val="bg1"/>
                </a:solidFill>
              </a:rPr>
              <a:t>pharyngis</a:t>
            </a:r>
            <a:r>
              <a:rPr lang="cs-CZ" altLang="cs-CZ" dirty="0" smtClean="0">
                <a:solidFill>
                  <a:schemeClr val="bg1"/>
                </a:solidFill>
              </a:rPr>
              <a:t> superior)</a:t>
            </a:r>
          </a:p>
          <a:p>
            <a:r>
              <a:rPr lang="cs-CZ" altLang="cs-CZ" dirty="0" err="1" smtClean="0">
                <a:solidFill>
                  <a:schemeClr val="bg1"/>
                </a:solidFill>
              </a:rPr>
              <a:t>peritonzilární</a:t>
            </a:r>
            <a:r>
              <a:rPr lang="cs-CZ" altLang="cs-CZ" dirty="0" smtClean="0">
                <a:solidFill>
                  <a:schemeClr val="bg1"/>
                </a:solidFill>
              </a:rPr>
              <a:t> absces se může </a:t>
            </a:r>
            <a:r>
              <a:rPr lang="cs-CZ" altLang="cs-CZ" b="1" dirty="0" smtClean="0">
                <a:solidFill>
                  <a:schemeClr val="bg1"/>
                </a:solidFill>
              </a:rPr>
              <a:t>šířit</a:t>
            </a:r>
            <a:r>
              <a:rPr lang="cs-CZ" altLang="cs-CZ" dirty="0" smtClean="0">
                <a:solidFill>
                  <a:schemeClr val="bg1"/>
                </a:solidFill>
              </a:rPr>
              <a:t> do </a:t>
            </a:r>
            <a:r>
              <a:rPr lang="cs-CZ" altLang="cs-CZ" dirty="0" err="1" smtClean="0">
                <a:solidFill>
                  <a:schemeClr val="bg1"/>
                </a:solidFill>
              </a:rPr>
              <a:t>parafaryngeal</a:t>
            </a:r>
            <a:r>
              <a:rPr lang="cs-CZ" altLang="cs-CZ" dirty="0" smtClean="0">
                <a:solidFill>
                  <a:schemeClr val="bg1"/>
                </a:solidFill>
              </a:rPr>
              <a:t> / </a:t>
            </a:r>
            <a:r>
              <a:rPr lang="cs-CZ" altLang="cs-CZ" dirty="0" err="1" smtClean="0">
                <a:solidFill>
                  <a:schemeClr val="bg1"/>
                </a:solidFill>
              </a:rPr>
              <a:t>masticator</a:t>
            </a:r>
            <a:r>
              <a:rPr lang="cs-CZ" altLang="cs-CZ" dirty="0" smtClean="0">
                <a:solidFill>
                  <a:schemeClr val="bg1"/>
                </a:solidFill>
              </a:rPr>
              <a:t> / </a:t>
            </a:r>
            <a:r>
              <a:rPr lang="cs-CZ" altLang="cs-CZ" dirty="0" err="1" smtClean="0">
                <a:solidFill>
                  <a:schemeClr val="bg1"/>
                </a:solidFill>
              </a:rPr>
              <a:t>submandibular</a:t>
            </a:r>
            <a:r>
              <a:rPr lang="cs-CZ" altLang="cs-CZ" dirty="0" smtClean="0">
                <a:solidFill>
                  <a:schemeClr val="bg1"/>
                </a:solidFill>
              </a:rPr>
              <a:t> prostoru.</a:t>
            </a:r>
            <a:endParaRPr lang="cs-CZ" altLang="cs-CZ" b="1" dirty="0" smtClean="0">
              <a:solidFill>
                <a:schemeClr val="bg1"/>
              </a:solidFill>
            </a:endParaRPr>
          </a:p>
          <a:p>
            <a:r>
              <a:rPr lang="cs-CZ" altLang="cs-CZ" b="1" dirty="0" smtClean="0">
                <a:solidFill>
                  <a:schemeClr val="bg1"/>
                </a:solidFill>
              </a:rPr>
              <a:t>klinický obraz</a:t>
            </a:r>
            <a:r>
              <a:rPr lang="cs-CZ" altLang="cs-CZ" dirty="0" smtClean="0">
                <a:solidFill>
                  <a:schemeClr val="bg1"/>
                </a:solidFill>
              </a:rPr>
              <a:t>: bolest, </a:t>
            </a:r>
            <a:r>
              <a:rPr lang="cs-CZ" altLang="cs-CZ" dirty="0" err="1" smtClean="0">
                <a:solidFill>
                  <a:schemeClr val="bg1"/>
                </a:solidFill>
              </a:rPr>
              <a:t>odynophagia</a:t>
            </a:r>
            <a:r>
              <a:rPr lang="cs-CZ" altLang="cs-CZ" dirty="0" smtClean="0">
                <a:solidFill>
                  <a:schemeClr val="bg1"/>
                </a:solidFill>
              </a:rPr>
              <a:t>, slintání, změna hlasu, teplota, deviace uvuly, asymetrie patrových oblouků, posun tonzily směrem mediálně.</a:t>
            </a:r>
            <a:r>
              <a:rPr lang="cs-CZ" altLang="cs-CZ" b="1" dirty="0" smtClean="0">
                <a:solidFill>
                  <a:schemeClr val="bg1"/>
                </a:solidFill>
              </a:rPr>
              <a:t> </a:t>
            </a:r>
          </a:p>
          <a:p>
            <a:r>
              <a:rPr lang="cs-CZ" altLang="cs-CZ" b="1" dirty="0" err="1" smtClean="0">
                <a:solidFill>
                  <a:schemeClr val="bg1"/>
                </a:solidFill>
              </a:rPr>
              <a:t>dif</a:t>
            </a:r>
            <a:r>
              <a:rPr lang="cs-CZ" altLang="cs-CZ" b="1" dirty="0" smtClean="0">
                <a:solidFill>
                  <a:schemeClr val="bg1"/>
                </a:solidFill>
              </a:rPr>
              <a:t> dg</a:t>
            </a:r>
            <a:r>
              <a:rPr lang="cs-CZ" altLang="cs-CZ" dirty="0" smtClean="0">
                <a:solidFill>
                  <a:schemeClr val="bg1"/>
                </a:solidFill>
              </a:rPr>
              <a:t>. retenční cysta, hyperplazie tonzily, </a:t>
            </a:r>
            <a:r>
              <a:rPr lang="cs-CZ" altLang="cs-CZ" dirty="0" err="1" smtClean="0">
                <a:solidFill>
                  <a:schemeClr val="bg1"/>
                </a:solidFill>
              </a:rPr>
              <a:t>retrofaryngealní</a:t>
            </a:r>
            <a:r>
              <a:rPr lang="cs-CZ" altLang="cs-CZ" dirty="0" smtClean="0">
                <a:solidFill>
                  <a:schemeClr val="bg1"/>
                </a:solidFill>
              </a:rPr>
              <a:t> absces, </a:t>
            </a:r>
            <a:r>
              <a:rPr lang="cs-CZ" altLang="cs-CZ" dirty="0" err="1" smtClean="0">
                <a:solidFill>
                  <a:schemeClr val="bg1"/>
                </a:solidFill>
              </a:rPr>
              <a:t>tonzilární</a:t>
            </a:r>
            <a:r>
              <a:rPr lang="cs-CZ" altLang="cs-CZ" dirty="0" smtClean="0">
                <a:solidFill>
                  <a:schemeClr val="bg1"/>
                </a:solidFill>
              </a:rPr>
              <a:t> </a:t>
            </a:r>
            <a:r>
              <a:rPr lang="cs-CZ" altLang="cs-CZ" dirty="0" err="1" smtClean="0">
                <a:solidFill>
                  <a:schemeClr val="bg1"/>
                </a:solidFill>
              </a:rPr>
              <a:t>spinocel</a:t>
            </a:r>
            <a:r>
              <a:rPr lang="cs-CZ" altLang="cs-CZ" dirty="0" smtClean="0">
                <a:solidFill>
                  <a:schemeClr val="bg1"/>
                </a:solidFill>
              </a:rPr>
              <a:t>. ca, non </a:t>
            </a:r>
            <a:r>
              <a:rPr lang="cs-CZ" altLang="cs-CZ" dirty="0" err="1" smtClean="0">
                <a:solidFill>
                  <a:schemeClr val="bg1"/>
                </a:solidFill>
              </a:rPr>
              <a:t>hodgkin</a:t>
            </a:r>
            <a:r>
              <a:rPr lang="cs-CZ" altLang="cs-CZ" dirty="0" smtClean="0">
                <a:solidFill>
                  <a:schemeClr val="bg1"/>
                </a:solidFill>
              </a:rPr>
              <a:t> lymfom</a:t>
            </a:r>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13</a:t>
            </a:fld>
            <a:endParaRPr lang="cs-CZ"/>
          </a:p>
        </p:txBody>
      </p:sp>
    </p:spTree>
    <p:extLst>
      <p:ext uri="{BB962C8B-B14F-4D97-AF65-F5344CB8AC3E}">
        <p14:creationId xmlns:p14="http://schemas.microsoft.com/office/powerpoint/2010/main" val="41492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3</a:t>
            </a:r>
          </a:p>
          <a:p>
            <a:r>
              <a:rPr lang="cs-CZ" dirty="0" smtClean="0"/>
              <a:t>Obsahuje: tuk, větve</a:t>
            </a:r>
            <a:r>
              <a:rPr lang="cs-CZ" baseline="0" dirty="0" smtClean="0"/>
              <a:t> </a:t>
            </a:r>
            <a:r>
              <a:rPr lang="cs-CZ" baseline="0" dirty="0" err="1" smtClean="0"/>
              <a:t>n,.trigeminus</a:t>
            </a:r>
            <a:r>
              <a:rPr lang="cs-CZ" baseline="0" dirty="0" smtClean="0"/>
              <a:t>, </a:t>
            </a:r>
            <a:r>
              <a:rPr lang="cs-CZ" baseline="0" dirty="0" err="1" smtClean="0"/>
              <a:t>pl.venosus</a:t>
            </a:r>
            <a:r>
              <a:rPr lang="cs-CZ" baseline="0" dirty="0" smtClean="0"/>
              <a:t> </a:t>
            </a:r>
            <a:r>
              <a:rPr lang="cs-CZ" baseline="0" dirty="0" err="1" smtClean="0"/>
              <a:t>pterygoidei</a:t>
            </a:r>
            <a:r>
              <a:rPr lang="cs-CZ" baseline="0" dirty="0" smtClean="0"/>
              <a:t>, </a:t>
            </a:r>
            <a:r>
              <a:rPr lang="cs-CZ" baseline="0" dirty="0" err="1" smtClean="0"/>
              <a:t>a.maxillaris</a:t>
            </a:r>
            <a:r>
              <a:rPr lang="cs-CZ" baseline="0" dirty="0" smtClean="0"/>
              <a:t>, </a:t>
            </a:r>
            <a:r>
              <a:rPr lang="cs-CZ" baseline="0" dirty="0" err="1" smtClean="0"/>
              <a:t>a.pharyngica</a:t>
            </a:r>
            <a:r>
              <a:rPr lang="cs-CZ" baseline="0" dirty="0" smtClean="0"/>
              <a:t> </a:t>
            </a:r>
            <a:r>
              <a:rPr lang="cs-CZ" baseline="0" dirty="0" err="1" smtClean="0"/>
              <a:t>ascendens</a:t>
            </a:r>
            <a:endParaRPr lang="cs-CZ" baseline="0" dirty="0" smtClean="0"/>
          </a:p>
          <a:p>
            <a:endParaRPr lang="cs-CZ" baseline="0" dirty="0" smtClean="0"/>
          </a:p>
          <a:p>
            <a:pPr marL="171450" indent="-171450">
              <a:buFontTx/>
              <a:buChar char="-"/>
            </a:pPr>
            <a:r>
              <a:rPr lang="cs-CZ" sz="1200" b="0" i="0" u="none" strike="noStrike" kern="1200" baseline="0" dirty="0" smtClean="0">
                <a:solidFill>
                  <a:schemeClr val="tx1"/>
                </a:solidFill>
                <a:latin typeface="+mn-lt"/>
                <a:ea typeface="+mn-ea"/>
                <a:cs typeface="+mn-cs"/>
              </a:rPr>
              <a:t>Záněty – </a:t>
            </a:r>
            <a:r>
              <a:rPr lang="cs-CZ" sz="1200" b="0" i="0" u="none" strike="noStrike" kern="1200" baseline="0" dirty="0" err="1" smtClean="0">
                <a:solidFill>
                  <a:schemeClr val="tx1"/>
                </a:solidFill>
                <a:latin typeface="+mn-lt"/>
                <a:ea typeface="+mn-ea"/>
                <a:cs typeface="+mn-cs"/>
              </a:rPr>
              <a:t>celulilitis</a:t>
            </a:r>
            <a:r>
              <a:rPr lang="cs-CZ" sz="1200" b="0" i="0" u="none" strike="noStrike" kern="1200" baseline="0" dirty="0" smtClean="0">
                <a:solidFill>
                  <a:schemeClr val="tx1"/>
                </a:solidFill>
                <a:latin typeface="+mn-lt"/>
                <a:ea typeface="+mn-ea"/>
                <a:cs typeface="+mn-cs"/>
              </a:rPr>
              <a:t>/ absces</a:t>
            </a:r>
          </a:p>
          <a:p>
            <a:pPr marL="171450" indent="-171450">
              <a:buFontTx/>
              <a:buChar char="-"/>
            </a:pPr>
            <a:r>
              <a:rPr lang="cs-CZ" sz="1200" b="0" i="0" u="none" strike="noStrike" kern="1200" baseline="0" dirty="0" smtClean="0">
                <a:solidFill>
                  <a:schemeClr val="tx1"/>
                </a:solidFill>
                <a:latin typeface="+mn-lt"/>
                <a:ea typeface="+mn-ea"/>
                <a:cs typeface="+mn-cs"/>
              </a:rPr>
              <a:t>Benigní nádory – pleomorfní adenom, lipom</a:t>
            </a:r>
          </a:p>
          <a:p>
            <a:pPr marL="171450" indent="-171450">
              <a:buFontTx/>
              <a:buChar char="-"/>
            </a:pPr>
            <a:r>
              <a:rPr lang="cs-CZ" dirty="0" smtClean="0"/>
              <a:t>Maligní nádory –  </a:t>
            </a:r>
            <a:r>
              <a:rPr lang="cs-CZ" baseline="0" dirty="0" smtClean="0"/>
              <a:t> Ca </a:t>
            </a:r>
            <a:r>
              <a:rPr lang="cs-CZ" baseline="0" dirty="0" err="1" smtClean="0"/>
              <a:t>pharyngu</a:t>
            </a:r>
            <a:r>
              <a:rPr lang="cs-CZ" baseline="0" dirty="0" smtClean="0"/>
              <a:t>, karcinom slinné žlázy, lymfom</a:t>
            </a:r>
          </a:p>
          <a:p>
            <a:pPr marL="171450" indent="-171450">
              <a:buFontTx/>
              <a:buChar char="-"/>
            </a:pPr>
            <a:r>
              <a:rPr lang="cs-CZ" baseline="0" dirty="0" err="1" smtClean="0"/>
              <a:t>Pseudomasy</a:t>
            </a:r>
            <a:r>
              <a:rPr lang="cs-CZ" baseline="0" dirty="0" smtClean="0"/>
              <a:t> – branchiální cysta</a:t>
            </a:r>
            <a:endParaRPr lang="cs-CZ" baseline="0" dirty="0"/>
          </a:p>
          <a:p>
            <a:pPr marL="0" indent="0">
              <a:buFontTx/>
              <a:buNone/>
            </a:pPr>
            <a:r>
              <a:rPr lang="cs-CZ" baseline="0" dirty="0"/>
              <a:t> </a:t>
            </a:r>
            <a:r>
              <a:rPr lang="cs-CZ" baseline="0" dirty="0" err="1" smtClean="0"/>
              <a:t>parafaryngeální</a:t>
            </a:r>
            <a:r>
              <a:rPr lang="cs-CZ" baseline="0" dirty="0" smtClean="0"/>
              <a:t> abscesové kolekce  </a:t>
            </a:r>
          </a:p>
          <a:p>
            <a:pPr marL="0" indent="0">
              <a:buFontTx/>
              <a:buNone/>
            </a:pPr>
            <a:r>
              <a:rPr lang="cs-CZ" baseline="0" dirty="0" smtClean="0"/>
              <a:t>*</a:t>
            </a:r>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14</a:t>
            </a:fld>
            <a:endParaRPr lang="cs-CZ"/>
          </a:p>
        </p:txBody>
      </p:sp>
    </p:spTree>
    <p:extLst>
      <p:ext uri="{BB962C8B-B14F-4D97-AF65-F5344CB8AC3E}">
        <p14:creationId xmlns:p14="http://schemas.microsoft.com/office/powerpoint/2010/main" val="104032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6</a:t>
            </a:r>
          </a:p>
          <a:p>
            <a:endParaRPr lang="cs-CZ" dirty="0" smtClean="0"/>
          </a:p>
          <a:p>
            <a:r>
              <a:rPr lang="cs-CZ" dirty="0" smtClean="0"/>
              <a:t>Obsahuje:</a:t>
            </a:r>
            <a:r>
              <a:rPr lang="cs-CZ" baseline="0" dirty="0" smtClean="0"/>
              <a:t> </a:t>
            </a:r>
          </a:p>
          <a:p>
            <a:r>
              <a:rPr lang="cs-CZ" baseline="0" dirty="0" smtClean="0"/>
              <a:t>mandibula</a:t>
            </a:r>
          </a:p>
          <a:p>
            <a:r>
              <a:rPr lang="cs-CZ" baseline="0" dirty="0" smtClean="0"/>
              <a:t>žvýkací svaly</a:t>
            </a:r>
          </a:p>
          <a:p>
            <a:r>
              <a:rPr lang="cs-CZ" baseline="0" dirty="0" err="1" smtClean="0"/>
              <a:t>vasa</a:t>
            </a:r>
            <a:r>
              <a:rPr lang="cs-CZ" baseline="0" dirty="0" smtClean="0"/>
              <a:t> et </a:t>
            </a:r>
            <a:r>
              <a:rPr lang="cs-CZ" baseline="0" dirty="0" err="1" smtClean="0"/>
              <a:t>nervus</a:t>
            </a:r>
            <a:r>
              <a:rPr lang="cs-CZ" baseline="0" dirty="0" smtClean="0"/>
              <a:t> </a:t>
            </a:r>
            <a:r>
              <a:rPr lang="cs-CZ" baseline="0" dirty="0" err="1" smtClean="0"/>
              <a:t>alveolaris</a:t>
            </a:r>
            <a:r>
              <a:rPr lang="cs-CZ" baseline="0" dirty="0" smtClean="0"/>
              <a:t> </a:t>
            </a:r>
            <a:r>
              <a:rPr lang="cs-CZ" baseline="0" dirty="0" err="1" smtClean="0"/>
              <a:t>inferior</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15</a:t>
            </a:fld>
            <a:endParaRPr lang="cs-CZ"/>
          </a:p>
        </p:txBody>
      </p:sp>
    </p:spTree>
    <p:extLst>
      <p:ext uri="{BB962C8B-B14F-4D97-AF65-F5344CB8AC3E}">
        <p14:creationId xmlns:p14="http://schemas.microsoft.com/office/powerpoint/2010/main" val="110483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dirty="0" smtClean="0"/>
              <a:t>Anatomy of the masticator space and adjacent or communicating compartments, together with delineation of associations of the masticator space to the surrounding head and neck spaces. Dotted lines show the preferred common pathways of intra-and </a:t>
            </a:r>
            <a:r>
              <a:rPr lang="en-US" b="0" dirty="0" err="1" smtClean="0"/>
              <a:t>extraspatial</a:t>
            </a:r>
            <a:r>
              <a:rPr lang="en-US" b="0" dirty="0" smtClean="0"/>
              <a:t> extension of infection. In terms of </a:t>
            </a:r>
            <a:r>
              <a:rPr lang="en-US" b="0" dirty="0" err="1" smtClean="0"/>
              <a:t>odontogenic</a:t>
            </a:r>
            <a:r>
              <a:rPr lang="en-US" b="0" dirty="0" smtClean="0"/>
              <a:t> infections, note that abscess into the </a:t>
            </a:r>
            <a:r>
              <a:rPr lang="en-US" b="0" dirty="0" err="1" smtClean="0"/>
              <a:t>parapharyngeal</a:t>
            </a:r>
            <a:r>
              <a:rPr lang="en-US" b="0" dirty="0" smtClean="0"/>
              <a:t> space always spreads laterally through the masseter and medial </a:t>
            </a:r>
            <a:r>
              <a:rPr lang="en-US" b="0" dirty="0" err="1" smtClean="0"/>
              <a:t>pterygoid</a:t>
            </a:r>
            <a:r>
              <a:rPr lang="en-US" b="0" dirty="0" smtClean="0"/>
              <a:t> muscles, as shown by the thin blue arrows. Regarding </a:t>
            </a:r>
            <a:r>
              <a:rPr lang="en-US" b="0" dirty="0" err="1" smtClean="0"/>
              <a:t>peritonsillar</a:t>
            </a:r>
            <a:r>
              <a:rPr lang="en-US" b="0" dirty="0" smtClean="0"/>
              <a:t> abscess, infections extend from the </a:t>
            </a:r>
            <a:r>
              <a:rPr lang="en-US" b="0" dirty="0" err="1" smtClean="0"/>
              <a:t>parapharyngeal</a:t>
            </a:r>
            <a:r>
              <a:rPr lang="en-US" b="0" dirty="0" smtClean="0"/>
              <a:t> space caudally to the submandibular space (thin arrow). The unique extensions of the current cases from the </a:t>
            </a:r>
            <a:r>
              <a:rPr lang="en-US" b="0" dirty="0" err="1" smtClean="0"/>
              <a:t>parapharyngeal</a:t>
            </a:r>
            <a:r>
              <a:rPr lang="en-US" b="0" dirty="0" smtClean="0"/>
              <a:t> space to the masticator space are indicated by the thick arrow.</a:t>
            </a:r>
            <a:endParaRPr lang="cs-CZ" b="0" dirty="0" smtClean="0"/>
          </a:p>
          <a:p>
            <a:endParaRPr lang="cs-CZ" b="0" dirty="0" smtClean="0"/>
          </a:p>
          <a:p>
            <a:r>
              <a:rPr lang="cs-CZ" b="0" dirty="0" smtClean="0"/>
              <a:t>přítomnost kosti</a:t>
            </a:r>
            <a:r>
              <a:rPr lang="cs-CZ" b="0" baseline="0" dirty="0" smtClean="0"/>
              <a:t> – širší spektrum patologií</a:t>
            </a:r>
          </a:p>
          <a:p>
            <a:endParaRPr lang="cs-CZ" b="0" baseline="0" dirty="0" smtClean="0"/>
          </a:p>
          <a:p>
            <a:r>
              <a:rPr lang="cs-CZ" b="0" baseline="0" dirty="0" smtClean="0"/>
              <a:t>záněty – </a:t>
            </a:r>
            <a:r>
              <a:rPr lang="cs-CZ" b="0" baseline="0" dirty="0" err="1" smtClean="0"/>
              <a:t>odontogenní</a:t>
            </a:r>
            <a:r>
              <a:rPr lang="cs-CZ" b="0" baseline="0" dirty="0" smtClean="0"/>
              <a:t> </a:t>
            </a:r>
            <a:r>
              <a:rPr lang="cs-CZ" b="0" baseline="0" dirty="0" err="1" smtClean="0"/>
              <a:t>etio</a:t>
            </a:r>
            <a:r>
              <a:rPr lang="cs-CZ" b="0" baseline="0" dirty="0" smtClean="0"/>
              <a:t> ( 2.premolár a moláry), osteomyelitida mandibuly</a:t>
            </a:r>
          </a:p>
          <a:p>
            <a:r>
              <a:rPr lang="cs-CZ" b="0" baseline="0" dirty="0" smtClean="0"/>
              <a:t>benigní nádory -  hemangiom, </a:t>
            </a:r>
            <a:r>
              <a:rPr lang="cs-CZ" b="0" baseline="0" dirty="0" err="1" smtClean="0"/>
              <a:t>leiomyom</a:t>
            </a:r>
            <a:r>
              <a:rPr lang="cs-CZ" b="0" baseline="0" dirty="0" smtClean="0"/>
              <a:t>, neurogenní tumory</a:t>
            </a:r>
          </a:p>
          <a:p>
            <a:r>
              <a:rPr lang="cs-CZ" b="0" baseline="0" dirty="0" smtClean="0"/>
              <a:t>maligní nádory – </a:t>
            </a:r>
            <a:r>
              <a:rPr lang="cs-CZ" b="0" baseline="0" dirty="0" err="1" smtClean="0"/>
              <a:t>měkkotkáňové</a:t>
            </a:r>
            <a:r>
              <a:rPr lang="cs-CZ" b="0" baseline="0" dirty="0" smtClean="0"/>
              <a:t> a kostní tumory, NHL </a:t>
            </a:r>
          </a:p>
          <a:p>
            <a:endParaRPr lang="cs-CZ" b="0" baseline="0" dirty="0" smtClean="0"/>
          </a:p>
          <a:p>
            <a:endParaRPr lang="cs-CZ" b="0" baseline="0" dirty="0" smtClean="0"/>
          </a:p>
          <a:p>
            <a:r>
              <a:rPr lang="cs-CZ" altLang="cs-CZ" dirty="0" err="1" smtClean="0"/>
              <a:t>Babej</a:t>
            </a:r>
            <a:r>
              <a:rPr lang="cs-CZ" altLang="cs-CZ" dirty="0" smtClean="0"/>
              <a:t> 710813/9357- </a:t>
            </a:r>
            <a:r>
              <a:rPr lang="cs-CZ" altLang="cs-CZ" dirty="0" err="1" smtClean="0"/>
              <a:t>odontogenní</a:t>
            </a:r>
            <a:r>
              <a:rPr lang="cs-CZ" altLang="cs-CZ" dirty="0" smtClean="0"/>
              <a:t> původ, 46</a:t>
            </a:r>
          </a:p>
          <a:p>
            <a:r>
              <a:rPr lang="cs-CZ" altLang="cs-CZ" dirty="0" smtClean="0"/>
              <a:t>hluboký krční prostor obsahující žvýkací svaly, zadní porci těla a </a:t>
            </a:r>
            <a:r>
              <a:rPr lang="cs-CZ" altLang="cs-CZ" dirty="0" err="1" smtClean="0"/>
              <a:t>ramus</a:t>
            </a:r>
            <a:r>
              <a:rPr lang="cs-CZ" altLang="cs-CZ" dirty="0" smtClean="0"/>
              <a:t> mandibuly, 3.větev trigeminu</a:t>
            </a:r>
          </a:p>
          <a:p>
            <a:endParaRPr lang="cs-CZ" altLang="cs-CZ" dirty="0" smtClean="0"/>
          </a:p>
          <a:p>
            <a:r>
              <a:rPr lang="cs-CZ" altLang="cs-CZ" dirty="0" smtClean="0"/>
              <a:t>Absces,</a:t>
            </a:r>
            <a:r>
              <a:rPr lang="cs-CZ" altLang="cs-CZ" baseline="0" dirty="0" smtClean="0"/>
              <a:t> </a:t>
            </a:r>
            <a:r>
              <a:rPr lang="cs-CZ" altLang="cs-CZ" baseline="0" dirty="0" err="1" smtClean="0"/>
              <a:t>odontogenní</a:t>
            </a:r>
            <a:r>
              <a:rPr lang="cs-CZ" altLang="cs-CZ" baseline="0" dirty="0" smtClean="0"/>
              <a:t> původ</a:t>
            </a:r>
            <a:endParaRPr lang="cs-CZ" altLang="cs-CZ" dirty="0" smtClean="0"/>
          </a:p>
          <a:p>
            <a:endParaRPr lang="cs-CZ" b="0" baseline="0" dirty="0" smtClean="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16</a:t>
            </a:fld>
            <a:endParaRPr lang="cs-CZ"/>
          </a:p>
        </p:txBody>
      </p:sp>
    </p:spTree>
    <p:extLst>
      <p:ext uri="{BB962C8B-B14F-4D97-AF65-F5344CB8AC3E}">
        <p14:creationId xmlns:p14="http://schemas.microsoft.com/office/powerpoint/2010/main" val="137698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Obsahuje: </a:t>
            </a:r>
          </a:p>
          <a:p>
            <a:r>
              <a:rPr lang="cs-CZ" dirty="0" smtClean="0"/>
              <a:t>tuk</a:t>
            </a:r>
          </a:p>
          <a:p>
            <a:r>
              <a:rPr lang="cs-CZ" dirty="0" err="1" smtClean="0"/>
              <a:t>m.buccinator</a:t>
            </a:r>
            <a:endParaRPr lang="cs-CZ" dirty="0" smtClean="0"/>
          </a:p>
          <a:p>
            <a:r>
              <a:rPr lang="cs-CZ" dirty="0" err="1" smtClean="0"/>
              <a:t>parotický</a:t>
            </a:r>
            <a:r>
              <a:rPr lang="cs-CZ" dirty="0" smtClean="0"/>
              <a:t> vývod</a:t>
            </a:r>
          </a:p>
          <a:p>
            <a:pPr marL="0" indent="0">
              <a:buNone/>
            </a:pPr>
            <a:r>
              <a:rPr lang="cs-CZ" dirty="0" smtClean="0"/>
              <a:t>a.et</a:t>
            </a:r>
            <a:r>
              <a:rPr lang="cs-CZ" baseline="0" dirty="0" smtClean="0"/>
              <a:t> </a:t>
            </a:r>
            <a:r>
              <a:rPr lang="cs-CZ" dirty="0" smtClean="0"/>
              <a:t>v. </a:t>
            </a:r>
            <a:r>
              <a:rPr lang="cs-CZ" dirty="0" err="1" smtClean="0"/>
              <a:t>facialis</a:t>
            </a:r>
            <a:endParaRPr lang="cs-CZ" dirty="0" smtClean="0"/>
          </a:p>
          <a:p>
            <a:pPr marL="0" indent="0">
              <a:buNone/>
            </a:pPr>
            <a:r>
              <a:rPr lang="cs-CZ" dirty="0" smtClean="0"/>
              <a:t>bukální</a:t>
            </a:r>
            <a:r>
              <a:rPr lang="cs-CZ" baseline="0" dirty="0" smtClean="0"/>
              <a:t> větev </a:t>
            </a:r>
            <a:r>
              <a:rPr lang="cs-CZ" baseline="0" dirty="0" err="1" smtClean="0"/>
              <a:t>n.mandibularis</a:t>
            </a:r>
            <a:r>
              <a:rPr lang="cs-CZ" baseline="0" dirty="0" smtClean="0"/>
              <a:t> </a:t>
            </a:r>
            <a:r>
              <a:rPr lang="cs-CZ" baseline="0" dirty="0" err="1" smtClean="0"/>
              <a:t>n.V</a:t>
            </a:r>
            <a:r>
              <a:rPr lang="cs-CZ" baseline="0" dirty="0" smtClean="0"/>
              <a:t> a </a:t>
            </a:r>
            <a:r>
              <a:rPr lang="cs-CZ" baseline="0" dirty="0" err="1" smtClean="0"/>
              <a:t>n.VII</a:t>
            </a:r>
            <a:endParaRPr lang="cs-CZ" baseline="0" dirty="0" smtClean="0"/>
          </a:p>
          <a:p>
            <a:pPr marL="0" indent="0">
              <a:buNone/>
            </a:pPr>
            <a:r>
              <a:rPr lang="cs-CZ" baseline="0" dirty="0" smtClean="0"/>
              <a:t>uzliny</a:t>
            </a:r>
            <a:endParaRPr lang="cs-CZ" dirty="0" smtClean="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17</a:t>
            </a:fld>
            <a:endParaRPr lang="cs-CZ"/>
          </a:p>
        </p:txBody>
      </p:sp>
    </p:spTree>
    <p:extLst>
      <p:ext uri="{BB962C8B-B14F-4D97-AF65-F5344CB8AC3E}">
        <p14:creationId xmlns:p14="http://schemas.microsoft.com/office/powerpoint/2010/main" val="2301021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baseline="0" dirty="0" smtClean="0"/>
              <a:t>záněty – šíření z okolí (čelist), lymfadenitida</a:t>
            </a:r>
          </a:p>
          <a:p>
            <a:r>
              <a:rPr lang="cs-CZ" b="0" baseline="0" dirty="0" smtClean="0"/>
              <a:t>benigní nádory -  hemangiom, lipom, pleomorfní adenom</a:t>
            </a:r>
          </a:p>
          <a:p>
            <a:r>
              <a:rPr lang="cs-CZ" b="0" baseline="0" dirty="0" smtClean="0"/>
              <a:t>maligní nádory – karcinom malé slinné žlázy, dlaždicový karcinom z okolí, uzlinové metastázy, </a:t>
            </a:r>
            <a:r>
              <a:rPr lang="cs-CZ" b="0" baseline="0" dirty="0" err="1" smtClean="0"/>
              <a:t>měkkotkáňový</a:t>
            </a:r>
            <a:r>
              <a:rPr lang="cs-CZ" b="0" baseline="0" dirty="0" smtClean="0"/>
              <a:t> sarkom,  NHL </a:t>
            </a:r>
          </a:p>
          <a:p>
            <a:r>
              <a:rPr lang="cs-CZ" b="0" baseline="0" dirty="0" err="1" smtClean="0"/>
              <a:t>pseudomasy</a:t>
            </a:r>
            <a:r>
              <a:rPr lang="cs-CZ" b="0" baseline="0" dirty="0" smtClean="0"/>
              <a:t> -  akcesorní </a:t>
            </a:r>
            <a:r>
              <a:rPr lang="cs-CZ" b="0" baseline="0" dirty="0" err="1" smtClean="0"/>
              <a:t>parotis</a:t>
            </a:r>
            <a:r>
              <a:rPr lang="cs-CZ" b="0" baseline="0" dirty="0" smtClean="0"/>
              <a:t>, dilatovaný </a:t>
            </a:r>
            <a:r>
              <a:rPr lang="cs-CZ" b="0" baseline="0" dirty="0" err="1" smtClean="0"/>
              <a:t>parotický</a:t>
            </a:r>
            <a:r>
              <a:rPr lang="cs-CZ" b="0" baseline="0" dirty="0" smtClean="0"/>
              <a:t> vývod </a:t>
            </a:r>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18</a:t>
            </a:fld>
            <a:endParaRPr lang="cs-CZ"/>
          </a:p>
        </p:txBody>
      </p:sp>
    </p:spTree>
    <p:extLst>
      <p:ext uri="{BB962C8B-B14F-4D97-AF65-F5344CB8AC3E}">
        <p14:creationId xmlns:p14="http://schemas.microsoft.com/office/powerpoint/2010/main" val="119134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8</a:t>
            </a:r>
          </a:p>
          <a:p>
            <a:r>
              <a:rPr lang="cs-CZ" dirty="0" smtClean="0"/>
              <a:t>Obsahuje</a:t>
            </a:r>
            <a:endParaRPr lang="cs-CZ" baseline="0" dirty="0" smtClean="0"/>
          </a:p>
          <a:p>
            <a:endParaRPr lang="cs-CZ" baseline="0" dirty="0" smtClean="0"/>
          </a:p>
          <a:p>
            <a:r>
              <a:rPr lang="cs-CZ" baseline="0" dirty="0" err="1" smtClean="0"/>
              <a:t>gl.parotis</a:t>
            </a:r>
            <a:endParaRPr lang="cs-CZ" baseline="0" dirty="0" smtClean="0"/>
          </a:p>
          <a:p>
            <a:r>
              <a:rPr lang="cs-CZ" baseline="0" dirty="0" err="1" smtClean="0"/>
              <a:t>arteria</a:t>
            </a:r>
            <a:r>
              <a:rPr lang="cs-CZ" baseline="0" dirty="0" smtClean="0"/>
              <a:t> </a:t>
            </a:r>
            <a:r>
              <a:rPr lang="cs-CZ" baseline="0" dirty="0" err="1" smtClean="0"/>
              <a:t>carotis</a:t>
            </a:r>
            <a:r>
              <a:rPr lang="cs-CZ" baseline="0" dirty="0" smtClean="0"/>
              <a:t> </a:t>
            </a:r>
            <a:r>
              <a:rPr lang="cs-CZ" baseline="0" dirty="0" err="1" smtClean="0"/>
              <a:t>externa</a:t>
            </a:r>
            <a:endParaRPr lang="cs-CZ" baseline="0" dirty="0" smtClean="0"/>
          </a:p>
          <a:p>
            <a:r>
              <a:rPr lang="cs-CZ" baseline="0" dirty="0" err="1" smtClean="0"/>
              <a:t>vena</a:t>
            </a:r>
            <a:r>
              <a:rPr lang="cs-CZ" baseline="0" dirty="0" smtClean="0"/>
              <a:t> </a:t>
            </a:r>
            <a:r>
              <a:rPr lang="cs-CZ" baseline="0" dirty="0" err="1" smtClean="0"/>
              <a:t>retromandibulris</a:t>
            </a:r>
            <a:endParaRPr lang="cs-CZ" baseline="0" dirty="0" smtClean="0"/>
          </a:p>
          <a:p>
            <a:r>
              <a:rPr lang="cs-CZ" baseline="0" dirty="0" smtClean="0"/>
              <a:t>uzliny</a:t>
            </a:r>
          </a:p>
          <a:p>
            <a:r>
              <a:rPr lang="cs-CZ" baseline="0" dirty="0" err="1" smtClean="0"/>
              <a:t>n.Facialis</a:t>
            </a:r>
            <a:endParaRPr lang="cs-CZ" baseline="0" dirty="0" smtClean="0"/>
          </a:p>
          <a:p>
            <a:endParaRPr lang="cs-CZ" baseline="0" dirty="0" smtClean="0"/>
          </a:p>
          <a:p>
            <a:r>
              <a:rPr lang="cs-CZ" baseline="0" dirty="0" err="1" smtClean="0"/>
              <a:t>n.facialis</a:t>
            </a:r>
            <a:r>
              <a:rPr lang="cs-CZ" baseline="0" dirty="0" smtClean="0"/>
              <a:t> je hranicí mezi hlubokým a povrchovým lalokem</a:t>
            </a:r>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19</a:t>
            </a:fld>
            <a:endParaRPr lang="cs-CZ"/>
          </a:p>
        </p:txBody>
      </p:sp>
    </p:spTree>
    <p:extLst>
      <p:ext uri="{BB962C8B-B14F-4D97-AF65-F5344CB8AC3E}">
        <p14:creationId xmlns:p14="http://schemas.microsoft.com/office/powerpoint/2010/main" val="293542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Trojúhelníky oddělené</a:t>
            </a:r>
            <a:r>
              <a:rPr lang="cs-CZ" baseline="0" dirty="0" smtClean="0"/>
              <a:t> hmatatelnými strukturami</a:t>
            </a:r>
          </a:p>
          <a:p>
            <a:r>
              <a:rPr lang="cs-CZ" baseline="0" dirty="0" smtClean="0"/>
              <a:t>Orientované vertikálně</a:t>
            </a:r>
          </a:p>
          <a:p>
            <a:endParaRPr lang="cs-CZ" baseline="0" dirty="0" smtClean="0"/>
          </a:p>
          <a:p>
            <a:r>
              <a:rPr lang="cs-CZ" sz="1200" b="0" i="0" u="none" strike="noStrike" kern="1200" baseline="0" dirty="0" smtClean="0">
                <a:solidFill>
                  <a:schemeClr val="tx1"/>
                </a:solidFill>
                <a:latin typeface="+mn-lt"/>
                <a:ea typeface="+mn-ea"/>
                <a:cs typeface="+mn-cs"/>
              </a:rPr>
              <a:t>prostory oddělené fasciemi</a:t>
            </a:r>
          </a:p>
          <a:p>
            <a:r>
              <a:rPr lang="pl-PL" sz="1200" b="0" i="0" u="none" strike="noStrike" kern="1200" baseline="0" dirty="0" smtClean="0">
                <a:solidFill>
                  <a:schemeClr val="tx1"/>
                </a:solidFill>
                <a:latin typeface="+mn-lt"/>
                <a:ea typeface="+mn-ea"/>
                <a:cs typeface="+mn-cs"/>
              </a:rPr>
              <a:t>hranice se dobře zobrazují na </a:t>
            </a:r>
            <a:r>
              <a:rPr lang="cs-CZ" sz="1200" b="0" i="0" u="none" strike="noStrike" kern="1200" baseline="0" dirty="0" smtClean="0">
                <a:solidFill>
                  <a:schemeClr val="tx1"/>
                </a:solidFill>
                <a:latin typeface="+mn-lt"/>
                <a:ea typeface="+mn-ea"/>
                <a:cs typeface="+mn-cs"/>
              </a:rPr>
              <a:t>axiálních řezech</a:t>
            </a:r>
          </a:p>
          <a:p>
            <a:r>
              <a:rPr lang="cs-CZ" sz="1200" b="0" i="0" u="none" strike="noStrike" kern="1200" baseline="0" dirty="0" smtClean="0">
                <a:solidFill>
                  <a:schemeClr val="tx1"/>
                </a:solidFill>
                <a:latin typeface="+mn-lt"/>
                <a:ea typeface="+mn-ea"/>
                <a:cs typeface="+mn-cs"/>
              </a:rPr>
              <a:t>lépe interpretovatelný ZM</a:t>
            </a:r>
            <a:endParaRPr lang="cs-CZ" baseline="0" dirty="0" smtClean="0"/>
          </a:p>
          <a:p>
            <a:r>
              <a:rPr lang="cs-CZ" baseline="0" dirty="0" smtClean="0"/>
              <a:t>Obtížná interpretace pomocí </a:t>
            </a:r>
            <a:r>
              <a:rPr lang="cs-CZ" baseline="0" dirty="0" err="1" smtClean="0"/>
              <a:t>zobraz.metod</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a:t>
            </a:fld>
            <a:endParaRPr lang="cs-CZ"/>
          </a:p>
        </p:txBody>
      </p:sp>
    </p:spTree>
    <p:extLst>
      <p:ext uri="{BB962C8B-B14F-4D97-AF65-F5344CB8AC3E}">
        <p14:creationId xmlns:p14="http://schemas.microsoft.com/office/powerpoint/2010/main" val="216560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záněty – parotitida, lymfadenitida, absces,</a:t>
            </a:r>
            <a:r>
              <a:rPr lang="cs-CZ" baseline="0" dirty="0" smtClean="0"/>
              <a:t> </a:t>
            </a:r>
            <a:r>
              <a:rPr lang="cs-CZ" baseline="0" dirty="0" err="1" smtClean="0"/>
              <a:t>Sjogrenův</a:t>
            </a:r>
            <a:r>
              <a:rPr lang="cs-CZ" baseline="0" dirty="0" smtClean="0"/>
              <a:t> syndrom</a:t>
            </a:r>
          </a:p>
          <a:p>
            <a:r>
              <a:rPr lang="cs-CZ" dirty="0" err="1" smtClean="0"/>
              <a:t>pseudomasy</a:t>
            </a:r>
            <a:r>
              <a:rPr lang="cs-CZ" dirty="0" smtClean="0"/>
              <a:t> – </a:t>
            </a:r>
            <a:r>
              <a:rPr lang="cs-CZ" dirty="0" err="1" smtClean="0"/>
              <a:t>přídstná</a:t>
            </a:r>
            <a:r>
              <a:rPr lang="cs-CZ" dirty="0" smtClean="0"/>
              <a:t> </a:t>
            </a:r>
            <a:r>
              <a:rPr lang="cs-CZ" dirty="0" err="1" smtClean="0"/>
              <a:t>gl.parotis</a:t>
            </a:r>
            <a:r>
              <a:rPr lang="cs-CZ" dirty="0" smtClean="0"/>
              <a:t>, dilatace vývodu</a:t>
            </a:r>
          </a:p>
          <a:p>
            <a:r>
              <a:rPr lang="cs-CZ" dirty="0" smtClean="0"/>
              <a:t>benigní nádory</a:t>
            </a:r>
            <a:r>
              <a:rPr lang="cs-CZ" baseline="0" dirty="0" smtClean="0"/>
              <a:t> – pleomorfní adenom, </a:t>
            </a:r>
            <a:r>
              <a:rPr lang="cs-CZ" baseline="0" dirty="0" err="1" smtClean="0"/>
              <a:t>Warthinův</a:t>
            </a:r>
            <a:r>
              <a:rPr lang="cs-CZ" baseline="0" dirty="0" smtClean="0"/>
              <a:t> tumor, </a:t>
            </a:r>
            <a:r>
              <a:rPr lang="cs-CZ" baseline="0" dirty="0" err="1" smtClean="0"/>
              <a:t>schwanom</a:t>
            </a:r>
            <a:r>
              <a:rPr lang="cs-CZ" baseline="0" dirty="0" smtClean="0"/>
              <a:t> </a:t>
            </a:r>
            <a:r>
              <a:rPr lang="cs-CZ" baseline="0" dirty="0" err="1" smtClean="0"/>
              <a:t>n.facialis</a:t>
            </a:r>
            <a:endParaRPr lang="cs-CZ" baseline="0" dirty="0" smtClean="0"/>
          </a:p>
          <a:p>
            <a:r>
              <a:rPr lang="cs-CZ" baseline="0" dirty="0" smtClean="0"/>
              <a:t>maligní nádory – CA, NHL, metastázy uzlin</a:t>
            </a:r>
          </a:p>
          <a:p>
            <a:r>
              <a:rPr lang="cs-CZ" baseline="0" dirty="0" smtClean="0"/>
              <a:t>cévní – aneurysma ACE, </a:t>
            </a:r>
            <a:r>
              <a:rPr lang="cs-CZ" baseline="0" dirty="0" err="1" smtClean="0"/>
              <a:t>tromboza</a:t>
            </a:r>
            <a:r>
              <a:rPr lang="cs-CZ" baseline="0" dirty="0" smtClean="0"/>
              <a:t> </a:t>
            </a:r>
            <a:r>
              <a:rPr lang="cs-CZ" baseline="0" dirty="0" err="1" smtClean="0"/>
              <a:t>v.retromandibularis</a:t>
            </a:r>
            <a:r>
              <a:rPr lang="cs-CZ" baseline="0" dirty="0" smtClean="0"/>
              <a:t>  </a:t>
            </a:r>
          </a:p>
          <a:p>
            <a:endParaRPr lang="cs-CZ" baseline="0" dirty="0" smtClean="0"/>
          </a:p>
          <a:p>
            <a:r>
              <a:rPr lang="cs-CZ" sz="1200" kern="1200" dirty="0" smtClean="0">
                <a:solidFill>
                  <a:schemeClr val="tx1"/>
                </a:solidFill>
                <a:effectLst/>
                <a:latin typeface="+mn-lt"/>
                <a:ea typeface="+mn-ea"/>
                <a:cs typeface="+mn-cs"/>
              </a:rPr>
              <a:t>Stav po komplexní onkologické léčbě s resekcí pravé příušní a podčelistní žlázy pro ca příušní žlázy.</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Vpravo na krku vícečetné patologické infiltráty se sycením sept s částečně i cystoidní složkou. Infiltrát v dutině ústní v návaznosti na úhel mandibuly vpravo, kde je patrna destrukce přilehlé kosti - od minule progrese rozsahu kostní destrukce, odstup </a:t>
            </a:r>
            <a:r>
              <a:rPr lang="cs-CZ" sz="1200" kern="1200" dirty="0" err="1" smtClean="0">
                <a:solidFill>
                  <a:schemeClr val="tx1"/>
                </a:solidFill>
                <a:effectLst/>
                <a:latin typeface="+mn-lt"/>
                <a:ea typeface="+mn-ea"/>
                <a:cs typeface="+mn-cs"/>
              </a:rPr>
              <a:t>proc</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articularis</a:t>
            </a:r>
            <a:r>
              <a:rPr lang="cs-CZ" sz="1200" kern="1200" dirty="0" smtClean="0">
                <a:solidFill>
                  <a:schemeClr val="tx1"/>
                </a:solidFill>
                <a:effectLst/>
                <a:latin typeface="+mn-lt"/>
                <a:ea typeface="+mn-ea"/>
                <a:cs typeface="+mn-cs"/>
              </a:rPr>
              <a:t> v kontaktu se vzduchem při defektu měkkých tkání, </a:t>
            </a:r>
            <a:r>
              <a:rPr lang="cs-CZ" sz="1200" kern="1200" dirty="0" err="1" smtClean="0">
                <a:solidFill>
                  <a:schemeClr val="tx1"/>
                </a:solidFill>
                <a:effectLst/>
                <a:latin typeface="+mn-lt"/>
                <a:ea typeface="+mn-ea"/>
                <a:cs typeface="+mn-cs"/>
              </a:rPr>
              <a:t>proc</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coronoideus</a:t>
            </a:r>
            <a:r>
              <a:rPr lang="cs-CZ" sz="1200" kern="1200" dirty="0" smtClean="0">
                <a:solidFill>
                  <a:schemeClr val="tx1"/>
                </a:solidFill>
                <a:effectLst/>
                <a:latin typeface="+mn-lt"/>
                <a:ea typeface="+mn-ea"/>
                <a:cs typeface="+mn-cs"/>
              </a:rPr>
              <a:t> vzduchovou kapsou obklopen.</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Velikost samotného </a:t>
            </a:r>
            <a:r>
              <a:rPr lang="cs-CZ" sz="1200" kern="1200" dirty="0" err="1" smtClean="0">
                <a:solidFill>
                  <a:schemeClr val="tx1"/>
                </a:solidFill>
                <a:effectLst/>
                <a:latin typeface="+mn-lt"/>
                <a:ea typeface="+mn-ea"/>
                <a:cs typeface="+mn-cs"/>
              </a:rPr>
              <a:t>měkkotkáňového</a:t>
            </a:r>
            <a:r>
              <a:rPr lang="cs-CZ" sz="1200" kern="1200" dirty="0" smtClean="0">
                <a:solidFill>
                  <a:schemeClr val="tx1"/>
                </a:solidFill>
                <a:effectLst/>
                <a:latin typeface="+mn-lt"/>
                <a:ea typeface="+mn-ea"/>
                <a:cs typeface="+mn-cs"/>
              </a:rPr>
              <a:t> infiltrátu se v mezidobí výrazněji nemění.</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Sytící se homogenní lymf. uzlina ve </a:t>
            </a:r>
            <a:r>
              <a:rPr lang="cs-CZ" sz="1200" kern="1200" dirty="0" err="1" smtClean="0">
                <a:solidFill>
                  <a:schemeClr val="tx1"/>
                </a:solidFill>
                <a:effectLst/>
                <a:latin typeface="+mn-lt"/>
                <a:ea typeface="+mn-ea"/>
                <a:cs typeface="+mn-cs"/>
              </a:rPr>
              <a:t>sk</a:t>
            </a:r>
            <a:r>
              <a:rPr lang="cs-CZ" sz="1200" kern="1200" dirty="0" smtClean="0">
                <a:solidFill>
                  <a:schemeClr val="tx1"/>
                </a:solidFill>
                <a:effectLst/>
                <a:latin typeface="+mn-lt"/>
                <a:ea typeface="+mn-ea"/>
                <a:cs typeface="+mn-cs"/>
              </a:rPr>
              <a:t>. I ve střední čáře 12x9mm.</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err="1" smtClean="0">
                <a:solidFill>
                  <a:schemeClr val="tx1"/>
                </a:solidFill>
                <a:effectLst/>
                <a:latin typeface="+mn-lt"/>
                <a:ea typeface="+mn-ea"/>
                <a:cs typeface="+mn-cs"/>
              </a:rPr>
              <a:t>Parafaryngeálně</a:t>
            </a:r>
            <a:r>
              <a:rPr lang="cs-CZ" sz="1200" kern="1200" dirty="0" smtClean="0">
                <a:solidFill>
                  <a:schemeClr val="tx1"/>
                </a:solidFill>
                <a:effectLst/>
                <a:latin typeface="+mn-lt"/>
                <a:ea typeface="+mn-ea"/>
                <a:cs typeface="+mn-cs"/>
              </a:rPr>
              <a:t> vpravo v úrovni </a:t>
            </a:r>
            <a:r>
              <a:rPr lang="cs-CZ" sz="1200" kern="1200" dirty="0" err="1" smtClean="0">
                <a:solidFill>
                  <a:schemeClr val="tx1"/>
                </a:solidFill>
                <a:effectLst/>
                <a:latin typeface="+mn-lt"/>
                <a:ea typeface="+mn-ea"/>
                <a:cs typeface="+mn-cs"/>
              </a:rPr>
              <a:t>meso</a:t>
            </a:r>
            <a:r>
              <a:rPr lang="cs-CZ" sz="1200" kern="1200" dirty="0" smtClean="0">
                <a:solidFill>
                  <a:schemeClr val="tx1"/>
                </a:solidFill>
                <a:effectLst/>
                <a:latin typeface="+mn-lt"/>
                <a:ea typeface="+mn-ea"/>
                <a:cs typeface="+mn-cs"/>
              </a:rPr>
              <a:t>- a </a:t>
            </a:r>
            <a:r>
              <a:rPr lang="cs-CZ" sz="1200" kern="1200" dirty="0" err="1" smtClean="0">
                <a:solidFill>
                  <a:schemeClr val="tx1"/>
                </a:solidFill>
                <a:effectLst/>
                <a:latin typeface="+mn-lt"/>
                <a:ea typeface="+mn-ea"/>
                <a:cs typeface="+mn-cs"/>
              </a:rPr>
              <a:t>hypofaryngu</a:t>
            </a:r>
            <a:r>
              <a:rPr lang="cs-CZ" sz="1200" kern="1200" dirty="0" smtClean="0">
                <a:solidFill>
                  <a:schemeClr val="tx1"/>
                </a:solidFill>
                <a:effectLst/>
                <a:latin typeface="+mn-lt"/>
                <a:ea typeface="+mn-ea"/>
                <a:cs typeface="+mn-cs"/>
              </a:rPr>
              <a:t>, částečně </a:t>
            </a:r>
            <a:r>
              <a:rPr lang="cs-CZ" sz="1200" kern="1200" dirty="0" err="1" smtClean="0">
                <a:solidFill>
                  <a:schemeClr val="tx1"/>
                </a:solidFill>
                <a:effectLst/>
                <a:latin typeface="+mn-lt"/>
                <a:ea typeface="+mn-ea"/>
                <a:cs typeface="+mn-cs"/>
              </a:rPr>
              <a:t>epipharyngu</a:t>
            </a:r>
            <a:r>
              <a:rPr lang="cs-CZ" sz="1200" kern="1200" dirty="0" smtClean="0">
                <a:solidFill>
                  <a:schemeClr val="tx1"/>
                </a:solidFill>
                <a:effectLst/>
                <a:latin typeface="+mn-lt"/>
                <a:ea typeface="+mn-ea"/>
                <a:cs typeface="+mn-cs"/>
              </a:rPr>
              <a:t> , navazuje infiltrát s útlakem a deformací vzduchového sloupce - při srovnání se jeví velikost bez progrese. </a:t>
            </a:r>
            <a:r>
              <a:rPr lang="cs-CZ" sz="1200" kern="1200" dirty="0" err="1" smtClean="0">
                <a:solidFill>
                  <a:schemeClr val="tx1"/>
                </a:solidFill>
                <a:effectLst/>
                <a:latin typeface="+mn-lt"/>
                <a:ea typeface="+mn-ea"/>
                <a:cs typeface="+mn-cs"/>
              </a:rPr>
              <a:t>Usury</a:t>
            </a:r>
            <a:r>
              <a:rPr lang="cs-CZ" sz="1200" kern="1200" dirty="0" smtClean="0">
                <a:solidFill>
                  <a:schemeClr val="tx1"/>
                </a:solidFill>
                <a:effectLst/>
                <a:latin typeface="+mn-lt"/>
                <a:ea typeface="+mn-ea"/>
                <a:cs typeface="+mn-cs"/>
              </a:rPr>
              <a:t> jazylky a chrupavky štítné zprava - obraz </a:t>
            </a:r>
            <a:r>
              <a:rPr lang="cs-CZ" sz="1200" kern="1200" dirty="0" err="1" smtClean="0">
                <a:solidFill>
                  <a:schemeClr val="tx1"/>
                </a:solidFill>
                <a:effectLst/>
                <a:latin typeface="+mn-lt"/>
                <a:ea typeface="+mn-ea"/>
                <a:cs typeface="+mn-cs"/>
              </a:rPr>
              <a:t>stac</a:t>
            </a:r>
            <a:r>
              <a:rPr lang="cs-CZ" sz="1200" kern="1200" dirty="0" smtClean="0">
                <a:solidFill>
                  <a:schemeClr val="tx1"/>
                </a:solidFill>
                <a:effectLst/>
                <a:latin typeface="+mn-lt"/>
                <a:ea typeface="+mn-ea"/>
                <a:cs typeface="+mn-cs"/>
              </a:rPr>
              <a:t>.</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Kaudálně v úrovni </a:t>
            </a:r>
            <a:r>
              <a:rPr lang="cs-CZ" sz="1200" kern="1200" dirty="0" err="1" smtClean="0">
                <a:solidFill>
                  <a:schemeClr val="tx1"/>
                </a:solidFill>
                <a:effectLst/>
                <a:latin typeface="+mn-lt"/>
                <a:ea typeface="+mn-ea"/>
                <a:cs typeface="+mn-cs"/>
              </a:rPr>
              <a:t>št</a:t>
            </a:r>
            <a:r>
              <a:rPr lang="cs-CZ" sz="1200" kern="1200" dirty="0" smtClean="0">
                <a:solidFill>
                  <a:schemeClr val="tx1"/>
                </a:solidFill>
                <a:effectLst/>
                <a:latin typeface="+mn-lt"/>
                <a:ea typeface="+mn-ea"/>
                <a:cs typeface="+mn-cs"/>
              </a:rPr>
              <a:t>. chrupavky vpravo se vyklenuje povrchově patolog. kulovitá léze </a:t>
            </a:r>
            <a:r>
              <a:rPr lang="cs-CZ" sz="1200" kern="1200" dirty="0" err="1" smtClean="0">
                <a:solidFill>
                  <a:schemeClr val="tx1"/>
                </a:solidFill>
                <a:effectLst/>
                <a:latin typeface="+mn-lt"/>
                <a:ea typeface="+mn-ea"/>
                <a:cs typeface="+mn-cs"/>
              </a:rPr>
              <a:t>denzit</a:t>
            </a:r>
            <a:r>
              <a:rPr lang="cs-CZ" sz="1200" kern="1200" dirty="0" smtClean="0">
                <a:solidFill>
                  <a:schemeClr val="tx1"/>
                </a:solidFill>
                <a:effectLst/>
                <a:latin typeface="+mn-lt"/>
                <a:ea typeface="+mn-ea"/>
                <a:cs typeface="+mn-cs"/>
              </a:rPr>
              <a:t> kolem 35HU dnes vel. 22 mm, stacionární, další obdobná léze je patrna na krku dorzálně za v. jug. vysoko pod </a:t>
            </a:r>
            <a:r>
              <a:rPr lang="cs-CZ" sz="1200" kern="1200" dirty="0" err="1" smtClean="0">
                <a:solidFill>
                  <a:schemeClr val="tx1"/>
                </a:solidFill>
                <a:effectLst/>
                <a:latin typeface="+mn-lt"/>
                <a:ea typeface="+mn-ea"/>
                <a:cs typeface="+mn-cs"/>
              </a:rPr>
              <a:t>bazí</a:t>
            </a:r>
            <a:r>
              <a:rPr lang="cs-CZ" sz="1200" kern="1200" dirty="0" smtClean="0">
                <a:solidFill>
                  <a:schemeClr val="tx1"/>
                </a:solidFill>
                <a:effectLst/>
                <a:latin typeface="+mn-lt"/>
                <a:ea typeface="+mn-ea"/>
                <a:cs typeface="+mn-cs"/>
              </a:rPr>
              <a:t> vpravo - dnes 22mm.</a:t>
            </a:r>
            <a:br>
              <a:rPr lang="cs-CZ" sz="1200" kern="1200" dirty="0" smtClean="0">
                <a:solidFill>
                  <a:schemeClr val="tx1"/>
                </a:solidFill>
                <a:effectLst/>
                <a:latin typeface="+mn-lt"/>
                <a:ea typeface="+mn-ea"/>
                <a:cs typeface="+mn-cs"/>
              </a:rPr>
            </a:br>
            <a:r>
              <a:rPr lang="cs-CZ" sz="1200" kern="1200" dirty="0" err="1" smtClean="0">
                <a:solidFill>
                  <a:schemeClr val="tx1"/>
                </a:solidFill>
                <a:effectLst/>
                <a:latin typeface="+mn-lt"/>
                <a:ea typeface="+mn-ea"/>
                <a:cs typeface="+mn-cs"/>
              </a:rPr>
              <a:t>Hypodenzní</a:t>
            </a:r>
            <a:r>
              <a:rPr lang="cs-CZ" sz="1200" kern="1200" dirty="0" smtClean="0">
                <a:solidFill>
                  <a:schemeClr val="tx1"/>
                </a:solidFill>
                <a:effectLst/>
                <a:latin typeface="+mn-lt"/>
                <a:ea typeface="+mn-ea"/>
                <a:cs typeface="+mn-cs"/>
              </a:rPr>
              <a:t> obsah ve </a:t>
            </a:r>
            <a:r>
              <a:rPr lang="cs-CZ" sz="1200" kern="1200" dirty="0" err="1" smtClean="0">
                <a:solidFill>
                  <a:schemeClr val="tx1"/>
                </a:solidFill>
                <a:effectLst/>
                <a:latin typeface="+mn-lt"/>
                <a:ea typeface="+mn-ea"/>
                <a:cs typeface="+mn-cs"/>
              </a:rPr>
              <a:t>sphenoidální</a:t>
            </a:r>
            <a:r>
              <a:rPr lang="cs-CZ" sz="1200" kern="1200" dirty="0" smtClean="0">
                <a:solidFill>
                  <a:schemeClr val="tx1"/>
                </a:solidFill>
                <a:effectLst/>
                <a:latin typeface="+mn-lt"/>
                <a:ea typeface="+mn-ea"/>
                <a:cs typeface="+mn-cs"/>
              </a:rPr>
              <a:t> dutině vpravo, dnes jej zcela vyplňuje, chová se expanzivně s destrukcí přilehlého skeletu - tureckého sedla a hrotů pyramidy.</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Dále rozšíření </a:t>
            </a:r>
            <a:r>
              <a:rPr lang="cs-CZ" sz="1200" kern="1200" dirty="0" err="1" smtClean="0">
                <a:solidFill>
                  <a:schemeClr val="tx1"/>
                </a:solidFill>
                <a:effectLst/>
                <a:latin typeface="+mn-lt"/>
                <a:ea typeface="+mn-ea"/>
                <a:cs typeface="+mn-cs"/>
              </a:rPr>
              <a:t>neuroforamen</a:t>
            </a:r>
            <a:r>
              <a:rPr lang="cs-CZ" sz="1200" kern="1200" dirty="0" smtClean="0">
                <a:solidFill>
                  <a:schemeClr val="tx1"/>
                </a:solidFill>
                <a:effectLst/>
                <a:latin typeface="+mn-lt"/>
                <a:ea typeface="+mn-ea"/>
                <a:cs typeface="+mn-cs"/>
              </a:rPr>
              <a:t> C3/4 vpravo. Několik drobných ložiskových </a:t>
            </a:r>
            <a:r>
              <a:rPr lang="cs-CZ" sz="1200" kern="1200" dirty="0" err="1" smtClean="0">
                <a:solidFill>
                  <a:schemeClr val="tx1"/>
                </a:solidFill>
                <a:effectLst/>
                <a:latin typeface="+mn-lt"/>
                <a:ea typeface="+mn-ea"/>
                <a:cs typeface="+mn-cs"/>
              </a:rPr>
              <a:t>hypodenzit</a:t>
            </a:r>
            <a:r>
              <a:rPr lang="cs-CZ" sz="1200" kern="1200" dirty="0" smtClean="0">
                <a:solidFill>
                  <a:schemeClr val="tx1"/>
                </a:solidFill>
                <a:effectLst/>
                <a:latin typeface="+mn-lt"/>
                <a:ea typeface="+mn-ea"/>
                <a:cs typeface="+mn-cs"/>
              </a:rPr>
              <a:t> v tělech </a:t>
            </a:r>
            <a:r>
              <a:rPr lang="cs-CZ" sz="1200" kern="1200" dirty="0" err="1" smtClean="0">
                <a:solidFill>
                  <a:schemeClr val="tx1"/>
                </a:solidFill>
                <a:effectLst/>
                <a:latin typeface="+mn-lt"/>
                <a:ea typeface="+mn-ea"/>
                <a:cs typeface="+mn-cs"/>
              </a:rPr>
              <a:t>Cpáteře</a:t>
            </a:r>
            <a:r>
              <a:rPr lang="cs-CZ" sz="1200" kern="1200" dirty="0" smtClean="0">
                <a:solidFill>
                  <a:schemeClr val="tx1"/>
                </a:solidFill>
                <a:effectLst/>
                <a:latin typeface="+mn-lt"/>
                <a:ea typeface="+mn-ea"/>
                <a:cs typeface="+mn-cs"/>
              </a:rPr>
              <a:t>.</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ŠŽ spolehlivě nediferencuji.</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Hloušková 625409/0194 -</a:t>
            </a:r>
            <a:r>
              <a:rPr lang="cs-CZ" sz="1200" kern="1200" dirty="0" err="1" smtClean="0">
                <a:solidFill>
                  <a:schemeClr val="tx1"/>
                </a:solidFill>
                <a:effectLst/>
                <a:latin typeface="+mn-lt"/>
                <a:ea typeface="+mn-ea"/>
                <a:cs typeface="+mn-cs"/>
              </a:rPr>
              <a:t>histol</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pleiomorfní</a:t>
            </a:r>
            <a:r>
              <a:rPr lang="cs-CZ" sz="1200" kern="1200" dirty="0" smtClean="0">
                <a:solidFill>
                  <a:schemeClr val="tx1"/>
                </a:solidFill>
                <a:effectLst/>
                <a:latin typeface="+mn-lt"/>
                <a:ea typeface="+mn-ea"/>
                <a:cs typeface="+mn-cs"/>
              </a:rPr>
              <a:t> adenom </a:t>
            </a:r>
            <a:r>
              <a:rPr lang="cs-CZ" sz="1200" kern="1200" dirty="0" err="1" smtClean="0">
                <a:solidFill>
                  <a:schemeClr val="tx1"/>
                </a:solidFill>
                <a:effectLst/>
                <a:latin typeface="+mn-lt"/>
                <a:ea typeface="+mn-ea"/>
                <a:cs typeface="+mn-cs"/>
              </a:rPr>
              <a:t>parotidy</a:t>
            </a:r>
            <a:r>
              <a:rPr lang="cs-CZ" sz="1200" kern="1200" dirty="0" smtClean="0">
                <a:solidFill>
                  <a:schemeClr val="tx1"/>
                </a:solidFill>
                <a:effectLst/>
                <a:latin typeface="+mn-lt"/>
                <a:ea typeface="+mn-ea"/>
                <a:cs typeface="+mn-cs"/>
              </a:rPr>
              <a:t>, hlubokého listu, propagace do </a:t>
            </a:r>
            <a:r>
              <a:rPr lang="cs-CZ" sz="1200" kern="1200" dirty="0" err="1" smtClean="0">
                <a:solidFill>
                  <a:schemeClr val="tx1"/>
                </a:solidFill>
                <a:effectLst/>
                <a:latin typeface="+mn-lt"/>
                <a:ea typeface="+mn-ea"/>
                <a:cs typeface="+mn-cs"/>
              </a:rPr>
              <a:t>parafaryng</a:t>
            </a:r>
            <a:r>
              <a:rPr lang="cs-CZ" sz="1200" kern="1200" dirty="0" smtClean="0">
                <a:solidFill>
                  <a:schemeClr val="tx1"/>
                </a:solidFill>
                <a:effectLst/>
                <a:latin typeface="+mn-lt"/>
                <a:ea typeface="+mn-ea"/>
                <a:cs typeface="+mn-cs"/>
              </a:rPr>
              <a:t>. prostoru </a:t>
            </a:r>
          </a:p>
          <a:p>
            <a:r>
              <a:rPr lang="cs-CZ" sz="1200" kern="1200" dirty="0" smtClean="0">
                <a:solidFill>
                  <a:schemeClr val="tx1"/>
                </a:solidFill>
                <a:effectLst/>
                <a:latin typeface="+mn-lt"/>
                <a:ea typeface="+mn-ea"/>
                <a:cs typeface="+mn-cs"/>
              </a:rPr>
              <a:t>CT 2017</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20</a:t>
            </a:fld>
            <a:endParaRPr lang="cs-CZ"/>
          </a:p>
        </p:txBody>
      </p:sp>
    </p:spTree>
    <p:extLst>
      <p:ext uri="{BB962C8B-B14F-4D97-AF65-F5344CB8AC3E}">
        <p14:creationId xmlns:p14="http://schemas.microsoft.com/office/powerpoint/2010/main" val="150566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n.hypoglossus</a:t>
            </a:r>
            <a:r>
              <a:rPr lang="cs-CZ" dirty="0" smtClean="0"/>
              <a:t> ant.</a:t>
            </a:r>
          </a:p>
          <a:p>
            <a:r>
              <a:rPr lang="cs-CZ" dirty="0" smtClean="0"/>
              <a:t>a.</a:t>
            </a:r>
            <a:r>
              <a:rPr lang="cs-CZ" baseline="0" dirty="0" smtClean="0"/>
              <a:t> a</a:t>
            </a:r>
            <a:r>
              <a:rPr lang="cs-CZ" dirty="0" smtClean="0"/>
              <a:t> </a:t>
            </a:r>
            <a:r>
              <a:rPr lang="cs-CZ" dirty="0" err="1" smtClean="0"/>
              <a:t>v.lingualis</a:t>
            </a:r>
            <a:endParaRPr lang="cs-CZ" dirty="0" smtClean="0"/>
          </a:p>
          <a:p>
            <a:r>
              <a:rPr lang="cs-CZ" dirty="0" err="1" smtClean="0"/>
              <a:t>n.IX,XII,n.lingualis</a:t>
            </a:r>
            <a:r>
              <a:rPr lang="cs-CZ" dirty="0" smtClean="0"/>
              <a:t>(</a:t>
            </a:r>
            <a:r>
              <a:rPr lang="cs-CZ" dirty="0" err="1" smtClean="0"/>
              <a:t>n.V</a:t>
            </a:r>
            <a:r>
              <a:rPr lang="cs-CZ" dirty="0" smtClean="0"/>
              <a:t>)</a:t>
            </a:r>
          </a:p>
          <a:p>
            <a:r>
              <a:rPr lang="cs-CZ" dirty="0" smtClean="0"/>
              <a:t>podjazyková</a:t>
            </a:r>
            <a:r>
              <a:rPr lang="cs-CZ" baseline="0" dirty="0" smtClean="0"/>
              <a:t> slinná žláza</a:t>
            </a:r>
          </a:p>
          <a:p>
            <a:r>
              <a:rPr lang="cs-CZ" dirty="0" smtClean="0"/>
              <a:t>hluboký lalok podčelistní žlázy</a:t>
            </a:r>
          </a:p>
          <a:p>
            <a:r>
              <a:rPr lang="cs-CZ" dirty="0" smtClean="0"/>
              <a:t>podjazykové uzliny</a:t>
            </a:r>
          </a:p>
          <a:p>
            <a:endParaRPr lang="cs-CZ" dirty="0" smtClean="0"/>
          </a:p>
          <a:p>
            <a:r>
              <a:rPr lang="cs-CZ" dirty="0" smtClean="0"/>
              <a:t>Podčelistní žláza </a:t>
            </a:r>
          </a:p>
          <a:p>
            <a:r>
              <a:rPr lang="cs-CZ" dirty="0" err="1" smtClean="0"/>
              <a:t>m.hypoglossus</a:t>
            </a:r>
            <a:endParaRPr lang="cs-CZ" dirty="0" smtClean="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21</a:t>
            </a:fld>
            <a:endParaRPr lang="cs-CZ"/>
          </a:p>
        </p:txBody>
      </p:sp>
    </p:spTree>
    <p:extLst>
      <p:ext uri="{BB962C8B-B14F-4D97-AF65-F5344CB8AC3E}">
        <p14:creationId xmlns:p14="http://schemas.microsoft.com/office/powerpoint/2010/main" val="237592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záněty – </a:t>
            </a:r>
            <a:r>
              <a:rPr lang="cs-CZ" dirty="0" err="1" smtClean="0"/>
              <a:t>odontogení</a:t>
            </a:r>
            <a:r>
              <a:rPr lang="cs-CZ" dirty="0" smtClean="0"/>
              <a:t> </a:t>
            </a:r>
            <a:r>
              <a:rPr lang="cs-CZ" dirty="0" err="1" smtClean="0"/>
              <a:t>celulitis</a:t>
            </a:r>
            <a:r>
              <a:rPr lang="cs-CZ" dirty="0" smtClean="0"/>
              <a:t>/absces</a:t>
            </a:r>
            <a:endParaRPr lang="cs-CZ" baseline="0" dirty="0" smtClean="0"/>
          </a:p>
          <a:p>
            <a:r>
              <a:rPr lang="cs-CZ" dirty="0" err="1" smtClean="0"/>
              <a:t>pseudomasy</a:t>
            </a:r>
            <a:r>
              <a:rPr lang="cs-CZ" dirty="0" smtClean="0"/>
              <a:t> –  dilatace vývodu slinné</a:t>
            </a:r>
            <a:r>
              <a:rPr lang="cs-CZ" baseline="0" dirty="0" smtClean="0"/>
              <a:t> žlázy</a:t>
            </a:r>
          </a:p>
          <a:p>
            <a:r>
              <a:rPr lang="cs-CZ" baseline="0" dirty="0" smtClean="0"/>
              <a:t>cysty- </a:t>
            </a:r>
            <a:r>
              <a:rPr lang="cs-CZ" baseline="0" dirty="0" err="1" smtClean="0"/>
              <a:t>lymfangiom</a:t>
            </a:r>
            <a:r>
              <a:rPr lang="cs-CZ" baseline="0" dirty="0" smtClean="0"/>
              <a:t>, ranula, </a:t>
            </a:r>
            <a:r>
              <a:rPr lang="cs-CZ" baseline="0" dirty="0" err="1" smtClean="0"/>
              <a:t>dermoid</a:t>
            </a:r>
            <a:endParaRPr lang="cs-CZ" dirty="0" smtClean="0"/>
          </a:p>
          <a:p>
            <a:r>
              <a:rPr lang="cs-CZ" dirty="0" smtClean="0"/>
              <a:t>benigní nádory</a:t>
            </a:r>
            <a:r>
              <a:rPr lang="cs-CZ" baseline="0" dirty="0" smtClean="0"/>
              <a:t> – pleomorfní adenom, hemangiom</a:t>
            </a:r>
          </a:p>
          <a:p>
            <a:r>
              <a:rPr lang="cs-CZ" baseline="0" dirty="0" smtClean="0"/>
              <a:t>maligní nádory – karcinom jazyka, karcinom slinné žlázy, metastázy uzlin</a:t>
            </a:r>
          </a:p>
          <a:p>
            <a:r>
              <a:rPr lang="cs-CZ" baseline="0" dirty="0" smtClean="0"/>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22</a:t>
            </a:fld>
            <a:endParaRPr lang="cs-CZ"/>
          </a:p>
        </p:txBody>
      </p:sp>
    </p:spTree>
    <p:extLst>
      <p:ext uri="{BB962C8B-B14F-4D97-AF65-F5344CB8AC3E}">
        <p14:creationId xmlns:p14="http://schemas.microsoft.com/office/powerpoint/2010/main" val="330892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přední bříško </a:t>
            </a:r>
            <a:r>
              <a:rPr lang="cs-CZ" dirty="0" err="1" smtClean="0"/>
              <a:t>m.digastricus</a:t>
            </a:r>
            <a:r>
              <a:rPr lang="cs-CZ" dirty="0" smtClean="0"/>
              <a:t>  </a:t>
            </a:r>
          </a:p>
          <a:p>
            <a:r>
              <a:rPr lang="cs-CZ" dirty="0" smtClean="0"/>
              <a:t>a.</a:t>
            </a:r>
            <a:r>
              <a:rPr lang="cs-CZ" baseline="0" dirty="0" smtClean="0"/>
              <a:t> a</a:t>
            </a:r>
            <a:r>
              <a:rPr lang="cs-CZ" dirty="0" smtClean="0"/>
              <a:t> </a:t>
            </a:r>
            <a:r>
              <a:rPr lang="cs-CZ" dirty="0" err="1" smtClean="0"/>
              <a:t>v.facialis</a:t>
            </a:r>
            <a:endParaRPr lang="cs-CZ" dirty="0" smtClean="0"/>
          </a:p>
          <a:p>
            <a:r>
              <a:rPr lang="cs-CZ" dirty="0" err="1" smtClean="0"/>
              <a:t>n.,XII</a:t>
            </a:r>
            <a:endParaRPr lang="cs-CZ" dirty="0" smtClean="0"/>
          </a:p>
          <a:p>
            <a:r>
              <a:rPr lang="cs-CZ" dirty="0" smtClean="0"/>
              <a:t>povrchový lalok podčelistní žlázy</a:t>
            </a:r>
          </a:p>
          <a:p>
            <a:r>
              <a:rPr lang="cs-CZ" dirty="0" err="1" smtClean="0"/>
              <a:t>submandibulární</a:t>
            </a:r>
            <a:r>
              <a:rPr lang="cs-CZ" baseline="0" dirty="0" smtClean="0"/>
              <a:t> a </a:t>
            </a:r>
            <a:r>
              <a:rPr lang="cs-CZ" baseline="0" dirty="0" err="1" smtClean="0"/>
              <a:t>submentální</a:t>
            </a:r>
            <a:r>
              <a:rPr lang="cs-CZ" dirty="0" smtClean="0"/>
              <a:t> uzliny</a:t>
            </a:r>
          </a:p>
          <a:p>
            <a:r>
              <a:rPr lang="cs-CZ" dirty="0" smtClean="0"/>
              <a:t>tuk</a:t>
            </a:r>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23</a:t>
            </a:fld>
            <a:endParaRPr lang="cs-CZ"/>
          </a:p>
        </p:txBody>
      </p:sp>
    </p:spTree>
    <p:extLst>
      <p:ext uri="{BB962C8B-B14F-4D97-AF65-F5344CB8AC3E}">
        <p14:creationId xmlns:p14="http://schemas.microsoft.com/office/powerpoint/2010/main" val="233332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záněty –  </a:t>
            </a:r>
            <a:r>
              <a:rPr lang="cs-CZ" dirty="0" err="1" smtClean="0"/>
              <a:t>celulitis</a:t>
            </a:r>
            <a:r>
              <a:rPr lang="cs-CZ" dirty="0" smtClean="0"/>
              <a:t>/absces</a:t>
            </a:r>
            <a:endParaRPr lang="cs-CZ" baseline="0" dirty="0" smtClean="0"/>
          </a:p>
          <a:p>
            <a:r>
              <a:rPr lang="cs-CZ" baseline="0" dirty="0" smtClean="0"/>
              <a:t>cysty- </a:t>
            </a:r>
            <a:r>
              <a:rPr lang="cs-CZ" baseline="0" dirty="0" err="1" smtClean="0"/>
              <a:t>lymfangiom</a:t>
            </a:r>
            <a:r>
              <a:rPr lang="cs-CZ" baseline="0" dirty="0" smtClean="0"/>
              <a:t>, </a:t>
            </a:r>
            <a:r>
              <a:rPr lang="cs-CZ" baseline="0" dirty="0" err="1" smtClean="0"/>
              <a:t>dermoid,cysta</a:t>
            </a:r>
            <a:r>
              <a:rPr lang="cs-CZ" baseline="0" dirty="0" smtClean="0"/>
              <a:t> </a:t>
            </a:r>
            <a:r>
              <a:rPr lang="cs-CZ" baseline="0" dirty="0" err="1" smtClean="0"/>
              <a:t>d.thyreoglossus,ranula</a:t>
            </a:r>
            <a:endParaRPr lang="cs-CZ" dirty="0" smtClean="0"/>
          </a:p>
          <a:p>
            <a:r>
              <a:rPr lang="cs-CZ" dirty="0" smtClean="0"/>
              <a:t>benigní nádory</a:t>
            </a:r>
            <a:r>
              <a:rPr lang="cs-CZ" baseline="0" dirty="0" smtClean="0"/>
              <a:t> – pleomorfní adenom, hemangiom</a:t>
            </a:r>
          </a:p>
          <a:p>
            <a:r>
              <a:rPr lang="cs-CZ" baseline="0" dirty="0" smtClean="0"/>
              <a:t>maligní nádory –  metastázy uzlin, karcinom slinné žlázy, lymfom</a:t>
            </a:r>
          </a:p>
          <a:p>
            <a:r>
              <a:rPr lang="cs-CZ" baseline="0" dirty="0" smtClean="0"/>
              <a:t> </a:t>
            </a:r>
          </a:p>
          <a:p>
            <a:r>
              <a:rPr lang="cs-CZ" sz="1000" baseline="0" dirty="0" smtClean="0"/>
              <a:t>UZ – </a:t>
            </a:r>
            <a:r>
              <a:rPr lang="cs-CZ" sz="1000" baseline="0" dirty="0" err="1" smtClean="0"/>
              <a:t>sialoadenitis</a:t>
            </a:r>
            <a:r>
              <a:rPr lang="cs-CZ" sz="1000" baseline="0" dirty="0" smtClean="0"/>
              <a:t> </a:t>
            </a:r>
            <a:r>
              <a:rPr lang="cs-CZ" sz="1000" baseline="0" dirty="0" err="1" smtClean="0"/>
              <a:t>gl.submandibularis</a:t>
            </a:r>
            <a:r>
              <a:rPr lang="cs-CZ" sz="1000" baseline="0" dirty="0" smtClean="0"/>
              <a:t> s dilatací duktu  </a:t>
            </a:r>
            <a:r>
              <a:rPr lang="cs-CZ" sz="1200" kern="1200" dirty="0" smtClean="0">
                <a:solidFill>
                  <a:schemeClr val="tx1"/>
                </a:solidFill>
                <a:effectLst/>
                <a:latin typeface="+mn-lt"/>
                <a:ea typeface="+mn-ea"/>
                <a:cs typeface="+mn-cs"/>
              </a:rPr>
              <a:t>415705/424</a:t>
            </a:r>
          </a:p>
          <a:p>
            <a:endParaRPr lang="cs-CZ"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COR</a:t>
            </a:r>
            <a:r>
              <a:rPr lang="cs-CZ" sz="1200" kern="1200" baseline="0" dirty="0" smtClean="0">
                <a:solidFill>
                  <a:schemeClr val="tx1"/>
                </a:solidFill>
                <a:effectLst/>
                <a:latin typeface="+mn-lt"/>
                <a:ea typeface="+mn-ea"/>
                <a:cs typeface="+mn-cs"/>
              </a:rPr>
              <a:t> </a:t>
            </a:r>
            <a:r>
              <a:rPr lang="cs-CZ" sz="1200" kern="1200" baseline="0" dirty="0" err="1" smtClean="0">
                <a:solidFill>
                  <a:schemeClr val="tx1"/>
                </a:solidFill>
                <a:effectLst/>
                <a:latin typeface="+mn-lt"/>
                <a:ea typeface="+mn-ea"/>
                <a:cs typeface="+mn-cs"/>
              </a:rPr>
              <a:t>k.l</a:t>
            </a:r>
            <a:r>
              <a:rPr lang="cs-CZ" sz="1200" kern="1200" baseline="0" dirty="0" smtClean="0">
                <a:solidFill>
                  <a:schemeClr val="tx1"/>
                </a:solidFill>
                <a:effectLst/>
                <a:latin typeface="+mn-lt"/>
                <a:ea typeface="+mn-ea"/>
                <a:cs typeface="+mn-cs"/>
              </a:rPr>
              <a:t>. SAG </a:t>
            </a:r>
            <a:r>
              <a:rPr lang="cs-CZ" sz="1200" kern="1200" baseline="0" dirty="0" err="1" smtClean="0">
                <a:solidFill>
                  <a:schemeClr val="tx1"/>
                </a:solidFill>
                <a:effectLst/>
                <a:latin typeface="+mn-lt"/>
                <a:ea typeface="+mn-ea"/>
                <a:cs typeface="+mn-cs"/>
              </a:rPr>
              <a:t>k.l</a:t>
            </a:r>
            <a:r>
              <a:rPr lang="cs-CZ" sz="1200" kern="1200" baseline="0" dirty="0" smtClean="0">
                <a:solidFill>
                  <a:schemeClr val="tx1"/>
                </a:solidFill>
                <a:effectLst/>
                <a:latin typeface="+mn-lt"/>
                <a:ea typeface="+mn-ea"/>
                <a:cs typeface="+mn-cs"/>
              </a:rPr>
              <a:t>. c</a:t>
            </a:r>
            <a:r>
              <a:rPr lang="cs-CZ" sz="1200" kern="1200" dirty="0" smtClean="0">
                <a:solidFill>
                  <a:schemeClr val="tx1"/>
                </a:solidFill>
                <a:effectLst/>
                <a:latin typeface="+mn-lt"/>
                <a:ea typeface="+mn-ea"/>
                <a:cs typeface="+mn-cs"/>
              </a:rPr>
              <a:t>ystický tumor v </a:t>
            </a:r>
            <a:r>
              <a:rPr lang="cs-CZ" sz="1200" kern="1200" dirty="0" err="1" smtClean="0">
                <a:solidFill>
                  <a:schemeClr val="tx1"/>
                </a:solidFill>
                <a:effectLst/>
                <a:latin typeface="+mn-lt"/>
                <a:ea typeface="+mn-ea"/>
                <a:cs typeface="+mn-cs"/>
              </a:rPr>
              <a:t>submandibulárním</a:t>
            </a:r>
            <a:r>
              <a:rPr lang="cs-CZ" sz="1200" kern="1200" dirty="0" smtClean="0">
                <a:solidFill>
                  <a:schemeClr val="tx1"/>
                </a:solidFill>
                <a:effectLst/>
                <a:latin typeface="+mn-lt"/>
                <a:ea typeface="+mn-ea"/>
                <a:cs typeface="+mn-cs"/>
              </a:rPr>
              <a:t> prostoru 425911/441 CT 19.7.2018 – </a:t>
            </a:r>
            <a:r>
              <a:rPr lang="cs-CZ" sz="1200" kern="1200" dirty="0" err="1" smtClean="0">
                <a:solidFill>
                  <a:schemeClr val="tx1"/>
                </a:solidFill>
                <a:effectLst/>
                <a:latin typeface="+mn-lt"/>
                <a:ea typeface="+mn-ea"/>
                <a:cs typeface="+mn-cs"/>
              </a:rPr>
              <a:t>spinocelulární</a:t>
            </a:r>
            <a:r>
              <a:rPr lang="cs-CZ" sz="1200" kern="1200" dirty="0" smtClean="0">
                <a:solidFill>
                  <a:schemeClr val="tx1"/>
                </a:solidFill>
                <a:effectLst/>
                <a:latin typeface="+mn-lt"/>
                <a:ea typeface="+mn-ea"/>
                <a:cs typeface="+mn-cs"/>
              </a:rPr>
              <a:t> karcinom. cystický tumor v </a:t>
            </a:r>
            <a:r>
              <a:rPr lang="cs-CZ" sz="1200" kern="1200" dirty="0" err="1" smtClean="0">
                <a:solidFill>
                  <a:schemeClr val="tx1"/>
                </a:solidFill>
                <a:effectLst/>
                <a:latin typeface="+mn-lt"/>
                <a:ea typeface="+mn-ea"/>
                <a:cs typeface="+mn-cs"/>
              </a:rPr>
              <a:t>submandibulárním</a:t>
            </a:r>
            <a:r>
              <a:rPr lang="cs-CZ" sz="1200" kern="1200" dirty="0" smtClean="0">
                <a:solidFill>
                  <a:schemeClr val="tx1"/>
                </a:solidFill>
                <a:effectLst/>
                <a:latin typeface="+mn-lt"/>
                <a:ea typeface="+mn-ea"/>
                <a:cs typeface="+mn-cs"/>
              </a:rPr>
              <a:t> prostoru vlevo naléhající na </a:t>
            </a:r>
            <a:r>
              <a:rPr lang="cs-CZ" sz="1200" kern="1200" dirty="0" err="1" smtClean="0">
                <a:solidFill>
                  <a:schemeClr val="tx1"/>
                </a:solidFill>
                <a:effectLst/>
                <a:latin typeface="+mn-lt"/>
                <a:ea typeface="+mn-ea"/>
                <a:cs typeface="+mn-cs"/>
              </a:rPr>
              <a:t>submandibulární</a:t>
            </a:r>
            <a:r>
              <a:rPr lang="cs-CZ" sz="1200" kern="1200" dirty="0" smtClean="0">
                <a:solidFill>
                  <a:schemeClr val="tx1"/>
                </a:solidFill>
                <a:effectLst/>
                <a:latin typeface="+mn-lt"/>
                <a:ea typeface="+mn-ea"/>
                <a:cs typeface="+mn-cs"/>
              </a:rPr>
              <a:t> žlázu</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24</a:t>
            </a:fld>
            <a:endParaRPr lang="cs-CZ"/>
          </a:p>
        </p:txBody>
      </p:sp>
    </p:spTree>
    <p:extLst>
      <p:ext uri="{BB962C8B-B14F-4D97-AF65-F5344CB8AC3E}">
        <p14:creationId xmlns:p14="http://schemas.microsoft.com/office/powerpoint/2010/main" val="272312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T1 weighted axial plan image of </a:t>
            </a:r>
            <a:r>
              <a:rPr lang="en-US" sz="1200" b="0" i="0" u="none" strike="noStrike" kern="1200" baseline="0" dirty="0" err="1" smtClean="0">
                <a:solidFill>
                  <a:schemeClr val="tx1"/>
                </a:solidFill>
                <a:latin typeface="+mn-lt"/>
                <a:ea typeface="+mn-ea"/>
                <a:cs typeface="+mn-cs"/>
              </a:rPr>
              <a:t>infrahyoid</a:t>
            </a:r>
            <a:r>
              <a:rPr lang="en-US" sz="1200" b="0" i="0" u="none" strike="noStrike" kern="1200" baseline="0" dirty="0" smtClean="0">
                <a:solidFill>
                  <a:schemeClr val="tx1"/>
                </a:solidFill>
                <a:latin typeface="+mn-lt"/>
                <a:ea typeface="+mn-ea"/>
                <a:cs typeface="+mn-cs"/>
              </a:rPr>
              <a:t> neck demonstrating anterior cervical</a:t>
            </a:r>
          </a:p>
          <a:p>
            <a:r>
              <a:rPr lang="en-US" sz="1200" b="0" i="0" u="none" strike="noStrike" kern="1200" baseline="0" dirty="0" smtClean="0">
                <a:solidFill>
                  <a:schemeClr val="tx1"/>
                </a:solidFill>
                <a:latin typeface="+mn-lt"/>
                <a:ea typeface="+mn-ea"/>
                <a:cs typeface="+mn-cs"/>
              </a:rPr>
              <a:t>space (yellow), visceral space (light blue), carotid (red), posterior cervical space (green)</a:t>
            </a: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perivertebral</a:t>
            </a:r>
            <a:r>
              <a:rPr lang="en-US" sz="1200" b="0" i="0" u="none" strike="noStrike" kern="1200" baseline="0" dirty="0" smtClean="0">
                <a:solidFill>
                  <a:schemeClr val="tx1"/>
                </a:solidFill>
                <a:latin typeface="+mn-lt"/>
                <a:ea typeface="+mn-ea"/>
                <a:cs typeface="+mn-cs"/>
              </a:rPr>
              <a:t> space (dark blue).</a:t>
            </a:r>
            <a:endParaRPr lang="cs-CZ" dirty="0" smtClean="0"/>
          </a:p>
          <a:p>
            <a:endParaRPr lang="cs-CZ" dirty="0" smtClean="0"/>
          </a:p>
          <a:p>
            <a:r>
              <a:rPr lang="cs-CZ" sz="1200" b="0" i="0" u="none" strike="noStrike" kern="1200" baseline="0" dirty="0" err="1" smtClean="0">
                <a:solidFill>
                  <a:schemeClr val="tx1"/>
                </a:solidFill>
                <a:latin typeface="+mn-lt"/>
                <a:ea typeface="+mn-ea"/>
                <a:cs typeface="+mn-cs"/>
              </a:rPr>
              <a:t>infrahyoid</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neck</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demonstrating</a:t>
            </a:r>
            <a:endParaRPr lang="cs-CZ"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visceral space (light blue), carotid space (red), retropharyngeal space (purple) and</a:t>
            </a:r>
          </a:p>
          <a:p>
            <a:r>
              <a:rPr lang="cs-CZ" sz="1200" b="0" i="0" u="none" strike="noStrike" kern="1200" baseline="0" dirty="0" err="1" smtClean="0">
                <a:solidFill>
                  <a:schemeClr val="tx1"/>
                </a:solidFill>
                <a:latin typeface="+mn-lt"/>
                <a:ea typeface="+mn-ea"/>
                <a:cs typeface="+mn-cs"/>
              </a:rPr>
              <a:t>perivertebral</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space</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dark</a:t>
            </a:r>
            <a:r>
              <a:rPr lang="cs-CZ" sz="1200" b="0" i="0" u="none" strike="noStrike" kern="1200" baseline="0" dirty="0" smtClean="0">
                <a:solidFill>
                  <a:schemeClr val="tx1"/>
                </a:solidFill>
                <a:latin typeface="+mn-lt"/>
                <a:ea typeface="+mn-ea"/>
                <a:cs typeface="+mn-cs"/>
              </a:rPr>
              <a:t> blue).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25</a:t>
            </a:fld>
            <a:endParaRPr lang="cs-CZ"/>
          </a:p>
        </p:txBody>
      </p:sp>
    </p:spTree>
    <p:extLst>
      <p:ext uri="{BB962C8B-B14F-4D97-AF65-F5344CB8AC3E}">
        <p14:creationId xmlns:p14="http://schemas.microsoft.com/office/powerpoint/2010/main" val="3391995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Štítná</a:t>
            </a:r>
            <a:r>
              <a:rPr lang="cs-CZ" baseline="0" dirty="0" smtClean="0"/>
              <a:t> žláza</a:t>
            </a:r>
          </a:p>
          <a:p>
            <a:r>
              <a:rPr lang="cs-CZ" baseline="0" dirty="0" err="1" smtClean="0"/>
              <a:t>Příštitná</a:t>
            </a:r>
            <a:r>
              <a:rPr lang="cs-CZ" baseline="0" dirty="0" smtClean="0"/>
              <a:t> tělíska</a:t>
            </a:r>
          </a:p>
          <a:p>
            <a:r>
              <a:rPr lang="cs-CZ" baseline="0" dirty="0" err="1" smtClean="0"/>
              <a:t>Paratracheální</a:t>
            </a:r>
            <a:r>
              <a:rPr lang="cs-CZ" baseline="0" dirty="0" smtClean="0"/>
              <a:t> uzliny</a:t>
            </a:r>
          </a:p>
          <a:p>
            <a:r>
              <a:rPr lang="cs-CZ" baseline="0" dirty="0" err="1" smtClean="0"/>
              <a:t>n.Laryngeus</a:t>
            </a:r>
            <a:r>
              <a:rPr lang="cs-CZ" baseline="0" dirty="0" smtClean="0"/>
              <a:t> </a:t>
            </a:r>
            <a:r>
              <a:rPr lang="cs-CZ" baseline="0" dirty="0" err="1" smtClean="0"/>
              <a:t>recurrens</a:t>
            </a:r>
            <a:endParaRPr lang="cs-CZ" baseline="0" dirty="0" smtClean="0"/>
          </a:p>
          <a:p>
            <a:r>
              <a:rPr lang="cs-CZ" baseline="0" dirty="0" err="1" smtClean="0"/>
              <a:t>Hypopharynx</a:t>
            </a:r>
            <a:endParaRPr lang="cs-CZ" baseline="0" dirty="0" smtClean="0"/>
          </a:p>
          <a:p>
            <a:r>
              <a:rPr lang="cs-CZ" baseline="0" dirty="0" smtClean="0"/>
              <a:t>Larynx </a:t>
            </a:r>
          </a:p>
          <a:p>
            <a:r>
              <a:rPr lang="cs-CZ" baseline="0" dirty="0" smtClean="0"/>
              <a:t>Trachea</a:t>
            </a:r>
          </a:p>
          <a:p>
            <a:r>
              <a:rPr lang="cs-CZ" sz="1200" b="1" kern="1200" dirty="0" smtClean="0">
                <a:solidFill>
                  <a:schemeClr val="tx1"/>
                </a:solidFill>
                <a:effectLst/>
                <a:latin typeface="+mn-lt"/>
                <a:ea typeface="+mn-ea"/>
                <a:cs typeface="+mn-cs"/>
              </a:rPr>
              <a:t>890614/4159 - </a:t>
            </a:r>
            <a:r>
              <a:rPr lang="cs-CZ" sz="1200" kern="1200" dirty="0" smtClean="0">
                <a:solidFill>
                  <a:schemeClr val="tx1"/>
                </a:solidFill>
                <a:effectLst/>
                <a:latin typeface="+mn-lt"/>
                <a:ea typeface="+mn-ea"/>
                <a:cs typeface="+mn-cs"/>
              </a:rPr>
              <a:t>Lacerace trachey v úrovni pod prstenčitou chrupavkou s pravděpodobným </a:t>
            </a:r>
            <a:r>
              <a:rPr lang="cs-CZ" sz="1200" kern="1200" dirty="0" err="1" smtClean="0">
                <a:solidFill>
                  <a:schemeClr val="tx1"/>
                </a:solidFill>
                <a:effectLst/>
                <a:latin typeface="+mn-lt"/>
                <a:ea typeface="+mn-ea"/>
                <a:cs typeface="+mn-cs"/>
              </a:rPr>
              <a:t>leakem</a:t>
            </a:r>
            <a:r>
              <a:rPr lang="cs-CZ" sz="1200" kern="1200" dirty="0" smtClean="0">
                <a:solidFill>
                  <a:schemeClr val="tx1"/>
                </a:solidFill>
                <a:effectLst/>
                <a:latin typeface="+mn-lt"/>
                <a:ea typeface="+mn-ea"/>
                <a:cs typeface="+mn-cs"/>
              </a:rPr>
              <a:t> v úrovni C6/7.</a:t>
            </a:r>
            <a:endParaRPr lang="cs-CZ" sz="1200" b="1" kern="1200" dirty="0" smtClean="0">
              <a:solidFill>
                <a:schemeClr val="tx1"/>
              </a:solidFill>
              <a:effectLst/>
              <a:latin typeface="+mn-lt"/>
              <a:ea typeface="+mn-ea"/>
              <a:cs typeface="+mn-cs"/>
            </a:endParaRPr>
          </a:p>
          <a:p>
            <a:r>
              <a:rPr lang="cs-CZ" baseline="0" dirty="0" smtClean="0"/>
              <a:t>Jícen </a:t>
            </a:r>
          </a:p>
          <a:p>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b="1" dirty="0" err="1" smtClean="0"/>
              <a:t>Venera</a:t>
            </a:r>
            <a:r>
              <a:rPr lang="cs-CZ" altLang="cs-CZ" b="1" dirty="0" smtClean="0"/>
              <a:t> 790628/0195- AIT</a:t>
            </a:r>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26</a:t>
            </a:fld>
            <a:endParaRPr lang="cs-CZ"/>
          </a:p>
        </p:txBody>
      </p:sp>
    </p:spTree>
    <p:extLst>
      <p:ext uri="{BB962C8B-B14F-4D97-AF65-F5344CB8AC3E}">
        <p14:creationId xmlns:p14="http://schemas.microsoft.com/office/powerpoint/2010/main" val="2027564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Závěr:</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Smíšeně </a:t>
            </a:r>
            <a:r>
              <a:rPr lang="cs-CZ" sz="1200" kern="1200" dirty="0" err="1" smtClean="0">
                <a:solidFill>
                  <a:schemeClr val="tx1"/>
                </a:solidFill>
                <a:effectLst/>
                <a:latin typeface="+mn-lt"/>
                <a:ea typeface="+mn-ea"/>
                <a:cs typeface="+mn-cs"/>
              </a:rPr>
              <a:t>echogenní</a:t>
            </a:r>
            <a:r>
              <a:rPr lang="cs-CZ" sz="1200" kern="1200" dirty="0" smtClean="0">
                <a:solidFill>
                  <a:schemeClr val="tx1"/>
                </a:solidFill>
                <a:effectLst/>
                <a:latin typeface="+mn-lt"/>
                <a:ea typeface="+mn-ea"/>
                <a:cs typeface="+mn-cs"/>
              </a:rPr>
              <a:t> expanze v oblasti </a:t>
            </a:r>
            <a:r>
              <a:rPr lang="cs-CZ" sz="1200" kern="1200" dirty="0" err="1" smtClean="0">
                <a:solidFill>
                  <a:schemeClr val="tx1"/>
                </a:solidFill>
                <a:effectLst/>
                <a:latin typeface="+mn-lt"/>
                <a:ea typeface="+mn-ea"/>
                <a:cs typeface="+mn-cs"/>
              </a:rPr>
              <a:t>isthmu</a:t>
            </a:r>
            <a:r>
              <a:rPr lang="cs-CZ" sz="1200" kern="1200" dirty="0" smtClean="0">
                <a:solidFill>
                  <a:schemeClr val="tx1"/>
                </a:solidFill>
                <a:effectLst/>
                <a:latin typeface="+mn-lt"/>
                <a:ea typeface="+mn-ea"/>
                <a:cs typeface="+mn-cs"/>
              </a:rPr>
              <a:t> a levého laloku štítnice propagující se do oblasti hor. mediastina vlevo a do měkkých tkání krku vlevo laterálně - zda vychází z tkáně štítnice či tuto jenom utlačuje nelze spolehlivě </a:t>
            </a:r>
            <a:r>
              <a:rPr lang="cs-CZ" sz="1200" kern="1200" dirty="0" err="1" smtClean="0">
                <a:solidFill>
                  <a:schemeClr val="tx1"/>
                </a:solidFill>
                <a:effectLst/>
                <a:latin typeface="+mn-lt"/>
                <a:ea typeface="+mn-ea"/>
                <a:cs typeface="+mn-cs"/>
              </a:rPr>
              <a:t>oddiferencovat</a:t>
            </a:r>
            <a:r>
              <a:rPr lang="cs-CZ" sz="1200" kern="1200" dirty="0" smtClean="0">
                <a:solidFill>
                  <a:schemeClr val="tx1"/>
                </a:solidFill>
                <a:effectLst/>
                <a:latin typeface="+mn-lt"/>
                <a:ea typeface="+mn-ea"/>
                <a:cs typeface="+mn-cs"/>
              </a:rPr>
              <a:t>. Oboustranně na krku zánětlivá lymfadenopatie.</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Nevidíme tekutin. kolekci ani známky </a:t>
            </a:r>
            <a:r>
              <a:rPr lang="cs-CZ" sz="1200" kern="1200" dirty="0" err="1" smtClean="0">
                <a:solidFill>
                  <a:schemeClr val="tx1"/>
                </a:solidFill>
                <a:effectLst/>
                <a:latin typeface="+mn-lt"/>
                <a:ea typeface="+mn-ea"/>
                <a:cs typeface="+mn-cs"/>
              </a:rPr>
              <a:t>čertsvého</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zakrvácení.ese</a:t>
            </a:r>
            <a:r>
              <a:rPr lang="cs-CZ" sz="1200" kern="1200" dirty="0" smtClean="0">
                <a:solidFill>
                  <a:schemeClr val="tx1"/>
                </a:solidFill>
                <a:effectLst/>
                <a:latin typeface="+mn-lt"/>
                <a:ea typeface="+mn-ea"/>
                <a:cs typeface="+mn-cs"/>
              </a:rPr>
              <a:t> trachey v této etáži</a:t>
            </a:r>
          </a:p>
          <a:p>
            <a:endParaRPr lang="cs-CZ" sz="1200" kern="1200" dirty="0" smtClean="0">
              <a:solidFill>
                <a:schemeClr val="tx1"/>
              </a:solidFill>
              <a:effectLst/>
              <a:latin typeface="+mn-lt"/>
              <a:ea typeface="+mn-ea"/>
              <a:cs typeface="+mn-cs"/>
            </a:endParaRPr>
          </a:p>
          <a:p>
            <a:r>
              <a:rPr lang="cs-CZ" sz="1200" kern="1200" dirty="0" err="1" smtClean="0">
                <a:solidFill>
                  <a:schemeClr val="tx1"/>
                </a:solidFill>
                <a:effectLst/>
                <a:latin typeface="+mn-lt"/>
                <a:ea typeface="+mn-ea"/>
                <a:cs typeface="+mn-cs"/>
              </a:rPr>
              <a:t>Abscedující</a:t>
            </a:r>
            <a:r>
              <a:rPr lang="cs-CZ" sz="1200" kern="1200" dirty="0" smtClean="0">
                <a:solidFill>
                  <a:schemeClr val="tx1"/>
                </a:solidFill>
                <a:effectLst/>
                <a:latin typeface="+mn-lt"/>
                <a:ea typeface="+mn-ea"/>
                <a:cs typeface="+mn-cs"/>
              </a:rPr>
              <a:t> anaplastický</a:t>
            </a:r>
            <a:r>
              <a:rPr lang="cs-CZ" sz="1200" kern="1200" baseline="0" dirty="0" smtClean="0">
                <a:solidFill>
                  <a:schemeClr val="tx1"/>
                </a:solidFill>
                <a:effectLst/>
                <a:latin typeface="+mn-lt"/>
                <a:ea typeface="+mn-ea"/>
                <a:cs typeface="+mn-cs"/>
              </a:rPr>
              <a:t> karcinom štítnice 510512/079</a:t>
            </a:r>
          </a:p>
          <a:p>
            <a:endParaRPr lang="cs-CZ" sz="1200" kern="1200" baseline="0" dirty="0" smtClean="0">
              <a:solidFill>
                <a:schemeClr val="tx1"/>
              </a:solidFill>
              <a:effectLst/>
              <a:latin typeface="+mn-lt"/>
              <a:ea typeface="+mn-ea"/>
              <a:cs typeface="+mn-cs"/>
            </a:endParaRPr>
          </a:p>
          <a:p>
            <a:r>
              <a:rPr lang="cs-CZ" sz="1200" kern="1200" baseline="0" dirty="0" smtClean="0">
                <a:solidFill>
                  <a:schemeClr val="tx1"/>
                </a:solidFill>
                <a:effectLst/>
                <a:latin typeface="+mn-lt"/>
                <a:ea typeface="+mn-ea"/>
                <a:cs typeface="+mn-cs"/>
              </a:rPr>
              <a:t>CT </a:t>
            </a:r>
            <a:r>
              <a:rPr lang="cs-CZ" sz="1200" kern="1200" baseline="0" dirty="0" err="1" smtClean="0">
                <a:solidFill>
                  <a:schemeClr val="tx1"/>
                </a:solidFill>
                <a:effectLst/>
                <a:latin typeface="+mn-lt"/>
                <a:ea typeface="+mn-ea"/>
                <a:cs typeface="+mn-cs"/>
              </a:rPr>
              <a:t>k.l</a:t>
            </a:r>
            <a:r>
              <a:rPr lang="cs-CZ" sz="1200" kern="1200" baseline="0" dirty="0" smtClean="0">
                <a:solidFill>
                  <a:schemeClr val="tx1"/>
                </a:solidFill>
                <a:effectLst/>
                <a:latin typeface="+mn-lt"/>
                <a:ea typeface="+mn-ea"/>
                <a:cs typeface="+mn-cs"/>
              </a:rPr>
              <a:t>. COR</a:t>
            </a:r>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27</a:t>
            </a:fld>
            <a:endParaRPr lang="cs-CZ"/>
          </a:p>
        </p:txBody>
      </p:sp>
    </p:spTree>
    <p:extLst>
      <p:ext uri="{BB962C8B-B14F-4D97-AF65-F5344CB8AC3E}">
        <p14:creationId xmlns:p14="http://schemas.microsoft.com/office/powerpoint/2010/main" val="1741173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Přední –</a:t>
            </a:r>
            <a:r>
              <a:rPr lang="cs-CZ" baseline="0" dirty="0" smtClean="0"/>
              <a:t> tuk</a:t>
            </a:r>
          </a:p>
          <a:p>
            <a:r>
              <a:rPr lang="cs-CZ" baseline="0" dirty="0" smtClean="0"/>
              <a:t>Zadní – tuk, brachiální plexus, lymfatické uzliny</a:t>
            </a:r>
          </a:p>
          <a:p>
            <a:endParaRPr lang="cs-CZ" dirty="0" smtClean="0"/>
          </a:p>
          <a:p>
            <a:r>
              <a:rPr lang="cs-CZ" dirty="0" smtClean="0"/>
              <a:t>záněty –  </a:t>
            </a:r>
            <a:r>
              <a:rPr lang="cs-CZ" dirty="0" err="1" smtClean="0"/>
              <a:t>celulitis</a:t>
            </a:r>
            <a:r>
              <a:rPr lang="cs-CZ" dirty="0" smtClean="0"/>
              <a:t>/absces</a:t>
            </a:r>
            <a:endParaRPr lang="cs-CZ" baseline="0" dirty="0" smtClean="0"/>
          </a:p>
          <a:p>
            <a:r>
              <a:rPr lang="cs-CZ" baseline="0" dirty="0" smtClean="0"/>
              <a:t>cysty- branchiogenní cysty</a:t>
            </a:r>
            <a:endParaRPr lang="cs-CZ" dirty="0" smtClean="0"/>
          </a:p>
          <a:p>
            <a:r>
              <a:rPr lang="cs-CZ" dirty="0" smtClean="0"/>
              <a:t>benigní nádory</a:t>
            </a:r>
            <a:r>
              <a:rPr lang="cs-CZ" baseline="0" dirty="0" smtClean="0"/>
              <a:t> – lipom, hemangiom, neurogenní tumory (zadní)</a:t>
            </a:r>
          </a:p>
          <a:p>
            <a:r>
              <a:rPr lang="cs-CZ" baseline="0" dirty="0" smtClean="0"/>
              <a:t>maligní nádory –  šíření z okolí,  metastázy uzlin, lymfom</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28</a:t>
            </a:fld>
            <a:endParaRPr lang="cs-CZ"/>
          </a:p>
        </p:txBody>
      </p:sp>
    </p:spTree>
    <p:extLst>
      <p:ext uri="{BB962C8B-B14F-4D97-AF65-F5344CB8AC3E}">
        <p14:creationId xmlns:p14="http://schemas.microsoft.com/office/powerpoint/2010/main" val="7893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suprahyoid</a:t>
            </a:r>
            <a:r>
              <a:rPr lang="en-US" sz="1200" b="0" i="0" u="none" strike="noStrike" kern="1200" baseline="0" dirty="0" smtClean="0">
                <a:solidFill>
                  <a:schemeClr val="tx1"/>
                </a:solidFill>
                <a:latin typeface="+mn-lt"/>
                <a:ea typeface="+mn-ea"/>
                <a:cs typeface="+mn-cs"/>
              </a:rPr>
              <a:t> neck demonstrating the three deep</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cervical fascia layers; superficial (red); middle (orange) and deep layer (blue).</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3</a:t>
            </a:fld>
            <a:endParaRPr lang="cs-CZ"/>
          </a:p>
        </p:txBody>
      </p:sp>
    </p:spTree>
    <p:extLst>
      <p:ext uri="{BB962C8B-B14F-4D97-AF65-F5344CB8AC3E}">
        <p14:creationId xmlns:p14="http://schemas.microsoft.com/office/powerpoint/2010/main" val="176144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Společné</a:t>
            </a:r>
            <a:r>
              <a:rPr lang="cs-CZ" baseline="0" dirty="0" smtClean="0"/>
              <a:t> : karotický, </a:t>
            </a:r>
            <a:r>
              <a:rPr lang="cs-CZ" baseline="0" dirty="0" err="1" smtClean="0"/>
              <a:t>retropharyngeální</a:t>
            </a:r>
            <a:r>
              <a:rPr lang="cs-CZ" baseline="0" dirty="0" smtClean="0"/>
              <a:t>, </a:t>
            </a:r>
            <a:r>
              <a:rPr lang="cs-CZ" baseline="0" dirty="0" err="1" smtClean="0"/>
              <a:t>prevertebrální</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4</a:t>
            </a:fld>
            <a:endParaRPr lang="cs-CZ"/>
          </a:p>
        </p:txBody>
      </p:sp>
    </p:spTree>
    <p:extLst>
      <p:ext uri="{BB962C8B-B14F-4D97-AF65-F5344CB8AC3E}">
        <p14:creationId xmlns:p14="http://schemas.microsoft.com/office/powerpoint/2010/main" val="63202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5</a:t>
            </a:r>
          </a:p>
          <a:p>
            <a:endParaRPr lang="cs-CZ" dirty="0" smtClean="0"/>
          </a:p>
          <a:p>
            <a:r>
              <a:rPr lang="cs-CZ" dirty="0" smtClean="0"/>
              <a:t>Od </a:t>
            </a:r>
            <a:r>
              <a:rPr lang="cs-CZ" dirty="0" err="1" smtClean="0"/>
              <a:t>foramen</a:t>
            </a:r>
            <a:r>
              <a:rPr lang="cs-CZ" baseline="0" dirty="0" smtClean="0"/>
              <a:t> </a:t>
            </a:r>
            <a:r>
              <a:rPr lang="cs-CZ" baseline="0" dirty="0" err="1" smtClean="0"/>
              <a:t>jugulare</a:t>
            </a:r>
            <a:r>
              <a:rPr lang="cs-CZ" baseline="0" dirty="0" smtClean="0"/>
              <a:t> k oblouku aorty </a:t>
            </a:r>
          </a:p>
          <a:p>
            <a:endParaRPr lang="cs-CZ" baseline="0" dirty="0" smtClean="0"/>
          </a:p>
          <a:p>
            <a:r>
              <a:rPr lang="cs-CZ" baseline="0" dirty="0" smtClean="0"/>
              <a:t>Obsahuje: </a:t>
            </a:r>
          </a:p>
          <a:p>
            <a:r>
              <a:rPr lang="cs-CZ" baseline="0" dirty="0" err="1" smtClean="0"/>
              <a:t>a.carotis</a:t>
            </a:r>
            <a:r>
              <a:rPr lang="cs-CZ" baseline="0" dirty="0" smtClean="0"/>
              <a:t> interna et </a:t>
            </a:r>
            <a:r>
              <a:rPr lang="cs-CZ" baseline="0" dirty="0" err="1" smtClean="0"/>
              <a:t>comunnis</a:t>
            </a:r>
            <a:endParaRPr lang="cs-CZ" baseline="0" dirty="0" smtClean="0"/>
          </a:p>
          <a:p>
            <a:r>
              <a:rPr lang="cs-CZ" baseline="0" dirty="0" err="1" smtClean="0"/>
              <a:t>v.jugularis</a:t>
            </a:r>
            <a:r>
              <a:rPr lang="cs-CZ" baseline="0" dirty="0" smtClean="0"/>
              <a:t> interna</a:t>
            </a:r>
          </a:p>
          <a:p>
            <a:r>
              <a:rPr lang="cs-CZ" dirty="0" smtClean="0"/>
              <a:t>sympatický plexus</a:t>
            </a:r>
          </a:p>
          <a:p>
            <a:r>
              <a:rPr lang="cs-CZ" dirty="0" smtClean="0"/>
              <a:t>IX.-XI. hlavový</a:t>
            </a:r>
            <a:r>
              <a:rPr lang="cs-CZ" baseline="0" dirty="0" smtClean="0"/>
              <a:t> nerv</a:t>
            </a:r>
          </a:p>
          <a:p>
            <a:r>
              <a:rPr lang="cs-CZ" dirty="0" smtClean="0"/>
              <a:t>hluboké krční uzliny</a:t>
            </a:r>
          </a:p>
          <a:p>
            <a:endParaRPr lang="cs-CZ" dirty="0" smtClean="0"/>
          </a:p>
          <a:p>
            <a:r>
              <a:rPr lang="cs-CZ" dirty="0" err="1" smtClean="0"/>
              <a:t>infrahyoidně</a:t>
            </a: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5</a:t>
            </a:fld>
            <a:endParaRPr lang="cs-CZ"/>
          </a:p>
        </p:txBody>
      </p:sp>
    </p:spTree>
    <p:extLst>
      <p:ext uri="{BB962C8B-B14F-4D97-AF65-F5344CB8AC3E}">
        <p14:creationId xmlns:p14="http://schemas.microsoft.com/office/powerpoint/2010/main" val="151089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záněty – absces, lymfadenitida</a:t>
            </a:r>
          </a:p>
          <a:p>
            <a:r>
              <a:rPr lang="cs-CZ" dirty="0" smtClean="0"/>
              <a:t>benigní nádory –</a:t>
            </a:r>
            <a:r>
              <a:rPr lang="cs-CZ" baseline="0" dirty="0" smtClean="0"/>
              <a:t> </a:t>
            </a:r>
            <a:r>
              <a:rPr lang="cs-CZ" baseline="0" dirty="0" err="1" smtClean="0"/>
              <a:t>paraganglion</a:t>
            </a:r>
            <a:r>
              <a:rPr lang="cs-CZ" baseline="0" dirty="0" smtClean="0"/>
              <a:t>, </a:t>
            </a:r>
            <a:r>
              <a:rPr lang="cs-CZ" baseline="0" dirty="0" err="1" smtClean="0"/>
              <a:t>meningeom</a:t>
            </a:r>
            <a:r>
              <a:rPr lang="cs-CZ" baseline="0" dirty="0" smtClean="0"/>
              <a:t> (skrz </a:t>
            </a:r>
            <a:r>
              <a:rPr lang="cs-CZ" baseline="0" dirty="0" err="1" smtClean="0"/>
              <a:t>for.jugulare</a:t>
            </a:r>
            <a:r>
              <a:rPr lang="cs-CZ" baseline="0" dirty="0" smtClean="0"/>
              <a:t>),neurogenní tumory</a:t>
            </a:r>
          </a:p>
          <a:p>
            <a:r>
              <a:rPr lang="cs-CZ" baseline="0" dirty="0" smtClean="0"/>
              <a:t>maligní nádory – lymfom, uzlinové metastázy</a:t>
            </a:r>
          </a:p>
          <a:p>
            <a:r>
              <a:rPr lang="cs-CZ" baseline="0" dirty="0" err="1" smtClean="0"/>
              <a:t>pseudomasy</a:t>
            </a:r>
            <a:r>
              <a:rPr lang="cs-CZ" baseline="0" dirty="0" smtClean="0"/>
              <a:t> – atypie cév</a:t>
            </a:r>
          </a:p>
          <a:p>
            <a:r>
              <a:rPr lang="cs-CZ" baseline="0" dirty="0" smtClean="0"/>
              <a:t>cévní patologie</a:t>
            </a:r>
          </a:p>
          <a:p>
            <a:endParaRPr lang="cs-CZ" baseline="0" dirty="0" smtClean="0"/>
          </a:p>
          <a:p>
            <a:r>
              <a:rPr lang="cs-CZ" baseline="0" dirty="0" smtClean="0"/>
              <a:t>Metastáza </a:t>
            </a:r>
            <a:r>
              <a:rPr lang="cs-CZ" baseline="0" dirty="0" err="1" smtClean="0"/>
              <a:t>grawitze</a:t>
            </a:r>
            <a:r>
              <a:rPr lang="cs-CZ" baseline="0" dirty="0" smtClean="0"/>
              <a:t> </a:t>
            </a:r>
          </a:p>
          <a:p>
            <a:r>
              <a:rPr lang="cs-CZ" sz="1200" kern="1200" dirty="0" smtClean="0">
                <a:solidFill>
                  <a:schemeClr val="tx1"/>
                </a:solidFill>
                <a:effectLst/>
                <a:latin typeface="+mn-lt"/>
                <a:ea typeface="+mn-ea"/>
                <a:cs typeface="+mn-cs"/>
              </a:rPr>
              <a:t>435822/416 CT z 30.3.2015 – metastáza </a:t>
            </a:r>
            <a:r>
              <a:rPr lang="cs-CZ" sz="1200" kern="1200" dirty="0" err="1" smtClean="0">
                <a:solidFill>
                  <a:schemeClr val="tx1"/>
                </a:solidFill>
                <a:effectLst/>
                <a:latin typeface="+mn-lt"/>
                <a:ea typeface="+mn-ea"/>
                <a:cs typeface="+mn-cs"/>
              </a:rPr>
              <a:t>světebuněčného</a:t>
            </a:r>
            <a:r>
              <a:rPr lang="cs-CZ" sz="1200" kern="1200" dirty="0" smtClean="0">
                <a:solidFill>
                  <a:schemeClr val="tx1"/>
                </a:solidFill>
                <a:effectLst/>
                <a:latin typeface="+mn-lt"/>
                <a:ea typeface="+mn-ea"/>
                <a:cs typeface="+mn-cs"/>
              </a:rPr>
              <a:t> karcinomu z renálních </a:t>
            </a:r>
            <a:r>
              <a:rPr lang="cs-CZ" sz="1200" kern="1200" dirty="0" err="1" smtClean="0">
                <a:solidFill>
                  <a:schemeClr val="tx1"/>
                </a:solidFill>
                <a:effectLst/>
                <a:latin typeface="+mn-lt"/>
                <a:ea typeface="+mn-ea"/>
                <a:cs typeface="+mn-cs"/>
              </a:rPr>
              <a:t>bb</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histol</a:t>
            </a:r>
            <a:r>
              <a:rPr lang="cs-CZ" sz="1200" kern="1200" dirty="0" smtClean="0">
                <a:solidFill>
                  <a:schemeClr val="tx1"/>
                </a:solidFill>
                <a:effectLst/>
                <a:latin typeface="+mn-lt"/>
                <a:ea typeface="+mn-ea"/>
                <a:cs typeface="+mn-cs"/>
              </a:rPr>
              <a:t>. Odebrána z pravé tonsily. Infiltrace </a:t>
            </a:r>
            <a:r>
              <a:rPr lang="cs-CZ" sz="1200" kern="1200" dirty="0" err="1" smtClean="0">
                <a:solidFill>
                  <a:schemeClr val="tx1"/>
                </a:solidFill>
                <a:effectLst/>
                <a:latin typeface="+mn-lt"/>
                <a:ea typeface="+mn-ea"/>
                <a:cs typeface="+mn-cs"/>
              </a:rPr>
              <a:t>parafaryngeálního</a:t>
            </a:r>
            <a:r>
              <a:rPr lang="cs-CZ" sz="1200" kern="1200" dirty="0" smtClean="0">
                <a:solidFill>
                  <a:schemeClr val="tx1"/>
                </a:solidFill>
                <a:effectLst/>
                <a:latin typeface="+mn-lt"/>
                <a:ea typeface="+mn-ea"/>
                <a:cs typeface="+mn-cs"/>
              </a:rPr>
              <a:t> prostoru s šířením kaudálně, </a:t>
            </a:r>
            <a:r>
              <a:rPr lang="cs-CZ" sz="1200" kern="1200" dirty="0" err="1" smtClean="0">
                <a:solidFill>
                  <a:schemeClr val="tx1"/>
                </a:solidFill>
                <a:effectLst/>
                <a:latin typeface="+mn-lt"/>
                <a:ea typeface="+mn-ea"/>
                <a:cs typeface="+mn-cs"/>
              </a:rPr>
              <a:t>infitrace</a:t>
            </a:r>
            <a:r>
              <a:rPr lang="cs-CZ" sz="1200" kern="1200" dirty="0" smtClean="0">
                <a:solidFill>
                  <a:schemeClr val="tx1"/>
                </a:solidFill>
                <a:effectLst/>
                <a:latin typeface="+mn-lt"/>
                <a:ea typeface="+mn-ea"/>
                <a:cs typeface="+mn-cs"/>
              </a:rPr>
              <a:t> karotického prostoru, metastázy v uzlinách</a:t>
            </a:r>
            <a:endParaRPr lang="cs-CZ" b="1" dirty="0" smtClean="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6</a:t>
            </a:fld>
            <a:endParaRPr lang="cs-CZ"/>
          </a:p>
        </p:txBody>
      </p:sp>
    </p:spTree>
    <p:extLst>
      <p:ext uri="{BB962C8B-B14F-4D97-AF65-F5344CB8AC3E}">
        <p14:creationId xmlns:p14="http://schemas.microsoft.com/office/powerpoint/2010/main" val="295811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err="1" smtClean="0">
                <a:solidFill>
                  <a:schemeClr val="tx1"/>
                </a:solidFill>
                <a:latin typeface="+mn-lt"/>
                <a:ea typeface="+mn-ea"/>
                <a:cs typeface="+mn-cs"/>
              </a:rPr>
              <a:t>infrahyoid</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neck</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demonstrating</a:t>
            </a:r>
            <a:endParaRPr lang="cs-CZ"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visceral space (light blue), carotid space (red), retropharyngeal space (purple) and</a:t>
            </a:r>
            <a:r>
              <a:rPr lang="cs-CZ" sz="1200" b="0" i="0" u="none" strike="noStrike" kern="1200" baseline="0" dirty="0" err="1" smtClean="0">
                <a:solidFill>
                  <a:schemeClr val="tx1"/>
                </a:solidFill>
                <a:latin typeface="+mn-lt"/>
                <a:ea typeface="+mn-ea"/>
                <a:cs typeface="+mn-cs"/>
              </a:rPr>
              <a:t>retr</a:t>
            </a:r>
            <a:endParaRPr lang="en-US"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perivertebral</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space</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dark</a:t>
            </a:r>
            <a:r>
              <a:rPr lang="cs-CZ" sz="1200" b="0" i="0" u="none" strike="noStrike" kern="1200" baseline="0" dirty="0" smtClean="0">
                <a:solidFill>
                  <a:schemeClr val="tx1"/>
                </a:solidFill>
                <a:latin typeface="+mn-lt"/>
                <a:ea typeface="+mn-ea"/>
                <a:cs typeface="+mn-cs"/>
              </a:rPr>
              <a:t> blue).</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Danger</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space</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pPr marL="171450" indent="-171450">
              <a:buFontTx/>
              <a:buChar char="-"/>
            </a:pPr>
            <a:r>
              <a:rPr lang="cs-CZ" sz="1200" b="0" i="0" u="none" strike="noStrike" kern="1200" baseline="0" dirty="0" smtClean="0">
                <a:solidFill>
                  <a:schemeClr val="tx1"/>
                </a:solidFill>
                <a:latin typeface="+mn-lt"/>
                <a:ea typeface="+mn-ea"/>
                <a:cs typeface="+mn-cs"/>
              </a:rPr>
              <a:t>Záněty – </a:t>
            </a:r>
            <a:r>
              <a:rPr lang="cs-CZ" sz="1200" b="0" i="0" u="none" strike="noStrike" kern="1200" baseline="0" dirty="0" err="1" smtClean="0">
                <a:solidFill>
                  <a:schemeClr val="tx1"/>
                </a:solidFill>
                <a:latin typeface="+mn-lt"/>
                <a:ea typeface="+mn-ea"/>
                <a:cs typeface="+mn-cs"/>
              </a:rPr>
              <a:t>celulilitis</a:t>
            </a:r>
            <a:r>
              <a:rPr lang="cs-CZ" sz="1200" b="0" i="0" u="none" strike="noStrike" kern="1200" baseline="0" dirty="0" smtClean="0">
                <a:solidFill>
                  <a:schemeClr val="tx1"/>
                </a:solidFill>
                <a:latin typeface="+mn-lt"/>
                <a:ea typeface="+mn-ea"/>
                <a:cs typeface="+mn-cs"/>
              </a:rPr>
              <a:t>/ absces</a:t>
            </a:r>
          </a:p>
          <a:p>
            <a:pPr marL="171450" indent="-171450">
              <a:buFontTx/>
              <a:buChar char="-"/>
            </a:pPr>
            <a:r>
              <a:rPr lang="cs-CZ" sz="1200" b="0" i="0" u="none" strike="noStrike" kern="1200" baseline="0" dirty="0" smtClean="0">
                <a:solidFill>
                  <a:schemeClr val="tx1"/>
                </a:solidFill>
                <a:latin typeface="+mn-lt"/>
                <a:ea typeface="+mn-ea"/>
                <a:cs typeface="+mn-cs"/>
              </a:rPr>
              <a:t>Benigní nádory – </a:t>
            </a:r>
            <a:r>
              <a:rPr lang="cs-CZ" sz="1200" b="0" i="0" u="none" strike="noStrike" kern="1200" baseline="0" dirty="0" err="1" smtClean="0">
                <a:solidFill>
                  <a:schemeClr val="tx1"/>
                </a:solidFill>
                <a:latin typeface="+mn-lt"/>
                <a:ea typeface="+mn-ea"/>
                <a:cs typeface="+mn-cs"/>
              </a:rPr>
              <a:t>hemagiom</a:t>
            </a:r>
            <a:r>
              <a:rPr lang="cs-CZ" sz="1200" b="0" i="0" u="none" strike="noStrike" kern="1200" baseline="0" dirty="0" smtClean="0">
                <a:solidFill>
                  <a:schemeClr val="tx1"/>
                </a:solidFill>
                <a:latin typeface="+mn-lt"/>
                <a:ea typeface="+mn-ea"/>
                <a:cs typeface="+mn-cs"/>
              </a:rPr>
              <a:t>, lipom</a:t>
            </a:r>
          </a:p>
          <a:p>
            <a:pPr marL="171450" indent="-171450">
              <a:buFontTx/>
              <a:buChar char="-"/>
            </a:pPr>
            <a:r>
              <a:rPr lang="cs-CZ" dirty="0" smtClean="0"/>
              <a:t>Maligní nádory –  </a:t>
            </a:r>
            <a:r>
              <a:rPr lang="cs-CZ" baseline="0" dirty="0" smtClean="0"/>
              <a:t> Ca </a:t>
            </a:r>
            <a:r>
              <a:rPr lang="cs-CZ" baseline="0" dirty="0" err="1" smtClean="0"/>
              <a:t>pharyngu</a:t>
            </a:r>
            <a:r>
              <a:rPr lang="cs-CZ" baseline="0" dirty="0" smtClean="0"/>
              <a:t>, uzlinové metastázy</a:t>
            </a:r>
          </a:p>
          <a:p>
            <a:pPr marL="171450" indent="-171450">
              <a:buFontTx/>
              <a:buChar char="-"/>
            </a:pPr>
            <a:r>
              <a:rPr lang="cs-CZ" baseline="0" dirty="0" smtClean="0"/>
              <a:t>Trauma – hematom, plyn</a:t>
            </a:r>
          </a:p>
          <a:p>
            <a:pPr marL="171450" indent="-171450">
              <a:buFontTx/>
              <a:buChar char="-"/>
            </a:pPr>
            <a:endParaRPr lang="cs-CZ" baseline="0" dirty="0" smtClean="0"/>
          </a:p>
          <a:p>
            <a:r>
              <a:rPr lang="cs-CZ" altLang="cs-CZ" sz="1200" b="1" dirty="0" err="1" smtClean="0"/>
              <a:t>retropharyngeální</a:t>
            </a:r>
            <a:r>
              <a:rPr lang="cs-CZ" altLang="cs-CZ" sz="1200" b="1" dirty="0" smtClean="0"/>
              <a:t> (</a:t>
            </a:r>
            <a:r>
              <a:rPr lang="cs-CZ" altLang="cs-CZ" sz="1200" b="1" dirty="0" err="1" smtClean="0"/>
              <a:t>Gilleteho</a:t>
            </a:r>
            <a:r>
              <a:rPr lang="cs-CZ" altLang="cs-CZ" sz="1200" b="1" dirty="0" smtClean="0"/>
              <a:t>) prostor-</a:t>
            </a:r>
            <a:r>
              <a:rPr lang="cs-CZ" altLang="cs-CZ" dirty="0" smtClean="0"/>
              <a:t> </a:t>
            </a:r>
            <a:r>
              <a:rPr lang="cs-CZ" altLang="cs-CZ" dirty="0" err="1" smtClean="0"/>
              <a:t>kompartment</a:t>
            </a:r>
            <a:r>
              <a:rPr lang="cs-CZ" altLang="cs-CZ" dirty="0" smtClean="0"/>
              <a:t> mezi </a:t>
            </a:r>
            <a:r>
              <a:rPr lang="cs-CZ" altLang="cs-CZ" dirty="0" err="1" smtClean="0"/>
              <a:t>dvěmi</a:t>
            </a:r>
            <a:r>
              <a:rPr lang="cs-CZ" altLang="cs-CZ" dirty="0" smtClean="0"/>
              <a:t> </a:t>
            </a:r>
            <a:r>
              <a:rPr lang="cs-CZ" altLang="cs-CZ" dirty="0" err="1" smtClean="0"/>
              <a:t>parafaryngealními</a:t>
            </a:r>
            <a:r>
              <a:rPr lang="cs-CZ" altLang="cs-CZ" dirty="0" smtClean="0"/>
              <a:t> prostory, </a:t>
            </a:r>
            <a:r>
              <a:rPr lang="cs-CZ" altLang="cs-CZ" sz="1200" dirty="0" smtClean="0"/>
              <a:t>je vpředu ohraničen střední vrstvou hluboké krční fascie a dorzálně </a:t>
            </a:r>
            <a:r>
              <a:rPr lang="cs-CZ" altLang="cs-CZ" sz="1200" dirty="0" err="1" smtClean="0"/>
              <a:t>alárním</a:t>
            </a:r>
            <a:r>
              <a:rPr lang="cs-CZ" altLang="cs-CZ" sz="1200" dirty="0" smtClean="0"/>
              <a:t> listem hluboké vrstvy hluboké krční fascie. Od </a:t>
            </a:r>
            <a:r>
              <a:rPr lang="cs-CZ" altLang="cs-CZ" sz="1200" dirty="0" err="1" smtClean="0"/>
              <a:t>baze</a:t>
            </a:r>
            <a:r>
              <a:rPr lang="cs-CZ" altLang="cs-CZ" sz="1200" dirty="0" smtClean="0"/>
              <a:t> </a:t>
            </a:r>
            <a:r>
              <a:rPr lang="cs-CZ" altLang="cs-CZ" sz="1200" dirty="0" err="1" smtClean="0"/>
              <a:t>lebni</a:t>
            </a:r>
            <a:r>
              <a:rPr lang="cs-CZ" altLang="cs-CZ" sz="1200" dirty="0" smtClean="0"/>
              <a:t> po bifurkaci trachey, kde ve výši obratlového těla Th1, se oba listy </a:t>
            </a:r>
            <a:r>
              <a:rPr lang="cs-CZ" altLang="cs-CZ" sz="1200" dirty="0" err="1" smtClean="0"/>
              <a:t>spojujé</a:t>
            </a:r>
            <a:r>
              <a:rPr lang="cs-CZ" altLang="cs-CZ" sz="1200" dirty="0" smtClean="0"/>
              <a:t>.</a:t>
            </a:r>
            <a:endParaRPr lang="cs-CZ" altLang="cs-CZ" dirty="0" smtClean="0"/>
          </a:p>
          <a:p>
            <a:r>
              <a:rPr lang="en-US" altLang="cs-CZ" sz="1200" dirty="0" err="1" smtClean="0"/>
              <a:t>Halouska</a:t>
            </a:r>
            <a:r>
              <a:rPr lang="en-US" altLang="cs-CZ" sz="1200" dirty="0" smtClean="0"/>
              <a:t> 930303/4202</a:t>
            </a:r>
            <a:endParaRPr lang="cs-CZ" altLang="cs-CZ" dirty="0" smtClean="0"/>
          </a:p>
          <a:p>
            <a:endParaRPr lang="cs-CZ" altLang="cs-CZ" dirty="0" smtClean="0"/>
          </a:p>
          <a:p>
            <a:pPr marL="171450" indent="-171450">
              <a:buFontTx/>
              <a:buChar char="-"/>
            </a:pPr>
            <a:endParaRPr lang="cs-CZ" baseline="0" dirty="0" smtClean="0"/>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7</a:t>
            </a:fld>
            <a:endParaRPr lang="cs-CZ"/>
          </a:p>
        </p:txBody>
      </p:sp>
    </p:spTree>
    <p:extLst>
      <p:ext uri="{BB962C8B-B14F-4D97-AF65-F5344CB8AC3E}">
        <p14:creationId xmlns:p14="http://schemas.microsoft.com/office/powerpoint/2010/main" val="11708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80000"/>
              </a:lnSpc>
            </a:pPr>
            <a:r>
              <a:rPr lang="cs-CZ" altLang="cs-CZ" sz="1200" dirty="0" smtClean="0">
                <a:solidFill>
                  <a:schemeClr val="bg1"/>
                </a:solidFill>
              </a:rPr>
              <a:t>infekce </a:t>
            </a:r>
            <a:r>
              <a:rPr lang="cs-CZ" altLang="cs-CZ" sz="1200" b="1" dirty="0" smtClean="0">
                <a:solidFill>
                  <a:srgbClr val="FFFF66"/>
                </a:solidFill>
              </a:rPr>
              <a:t>přímou</a:t>
            </a:r>
            <a:r>
              <a:rPr lang="cs-CZ" altLang="cs-CZ" sz="1200" dirty="0" smtClean="0">
                <a:solidFill>
                  <a:schemeClr val="bg1"/>
                </a:solidFill>
              </a:rPr>
              <a:t> cestou - traumatická perforace zadní stěny faryngu/jícnu</a:t>
            </a:r>
            <a:r>
              <a:rPr lang="en-US" altLang="cs-CZ" sz="1200" dirty="0" smtClean="0">
                <a:solidFill>
                  <a:schemeClr val="bg1"/>
                </a:solidFill>
              </a:rPr>
              <a:t>; </a:t>
            </a:r>
            <a:r>
              <a:rPr lang="cs-CZ" altLang="cs-CZ" sz="1200" b="1" dirty="0" smtClean="0">
                <a:solidFill>
                  <a:srgbClr val="FFFF66"/>
                </a:solidFill>
              </a:rPr>
              <a:t>nepřímou</a:t>
            </a:r>
            <a:r>
              <a:rPr lang="cs-CZ" altLang="cs-CZ" sz="1200" dirty="0" smtClean="0">
                <a:solidFill>
                  <a:schemeClr val="bg1"/>
                </a:solidFill>
              </a:rPr>
              <a:t> cestou - z </a:t>
            </a:r>
            <a:r>
              <a:rPr lang="cs-CZ" altLang="cs-CZ" sz="1200" dirty="0" err="1" smtClean="0">
                <a:solidFill>
                  <a:schemeClr val="bg1"/>
                </a:solidFill>
              </a:rPr>
              <a:t>parafaryngealního</a:t>
            </a:r>
            <a:r>
              <a:rPr lang="en-US" altLang="cs-CZ" sz="1200" dirty="0" smtClean="0">
                <a:solidFill>
                  <a:schemeClr val="bg1"/>
                </a:solidFill>
              </a:rPr>
              <a:t> </a:t>
            </a:r>
            <a:r>
              <a:rPr lang="cs-CZ" altLang="cs-CZ" sz="1200" dirty="0" smtClean="0">
                <a:solidFill>
                  <a:schemeClr val="bg1"/>
                </a:solidFill>
              </a:rPr>
              <a:t>prostoru/nosu/</a:t>
            </a:r>
            <a:r>
              <a:rPr lang="cs-CZ" altLang="cs-CZ" sz="1200" dirty="0" err="1" smtClean="0">
                <a:solidFill>
                  <a:schemeClr val="bg1"/>
                </a:solidFill>
              </a:rPr>
              <a:t>nasopharyngu</a:t>
            </a:r>
            <a:r>
              <a:rPr lang="cs-CZ" altLang="cs-CZ" sz="1200" dirty="0" smtClean="0">
                <a:solidFill>
                  <a:schemeClr val="bg1"/>
                </a:solidFill>
              </a:rPr>
              <a:t>/sinů</a:t>
            </a:r>
            <a:endParaRPr lang="en-US" altLang="cs-CZ" sz="1200" dirty="0" smtClean="0">
              <a:solidFill>
                <a:schemeClr val="bg1"/>
              </a:solidFill>
            </a:endParaRPr>
          </a:p>
          <a:p>
            <a:pPr>
              <a:lnSpc>
                <a:spcPct val="80000"/>
              </a:lnSpc>
            </a:pPr>
            <a:r>
              <a:rPr lang="cs-CZ" altLang="cs-CZ" sz="1200" dirty="0" smtClean="0">
                <a:solidFill>
                  <a:schemeClr val="bg1"/>
                </a:solidFill>
              </a:rPr>
              <a:t>primárně tento prostor obsahuje </a:t>
            </a:r>
            <a:r>
              <a:rPr lang="cs-CZ" altLang="cs-CZ" sz="1200" b="1" dirty="0" smtClean="0">
                <a:solidFill>
                  <a:srgbClr val="FFFF66"/>
                </a:solidFill>
              </a:rPr>
              <a:t>lymfatickou tkáň</a:t>
            </a:r>
            <a:r>
              <a:rPr lang="cs-CZ" altLang="cs-CZ" sz="1200" dirty="0" smtClean="0">
                <a:solidFill>
                  <a:schemeClr val="bg1"/>
                </a:solidFill>
              </a:rPr>
              <a:t> (regrese ve věku kolem 5 let - častější u dětí)</a:t>
            </a:r>
          </a:p>
          <a:p>
            <a:pPr>
              <a:lnSpc>
                <a:spcPct val="80000"/>
              </a:lnSpc>
            </a:pPr>
            <a:r>
              <a:rPr lang="cs-CZ" altLang="cs-CZ" sz="1200" b="1" dirty="0" smtClean="0">
                <a:solidFill>
                  <a:srgbClr val="FFFF66"/>
                </a:solidFill>
              </a:rPr>
              <a:t>! </a:t>
            </a:r>
            <a:r>
              <a:rPr lang="cs-CZ" altLang="cs-CZ" sz="1200" b="1" dirty="0" err="1" smtClean="0">
                <a:solidFill>
                  <a:srgbClr val="FFFF66"/>
                </a:solidFill>
              </a:rPr>
              <a:t>mediastinitida</a:t>
            </a:r>
            <a:r>
              <a:rPr lang="cs-CZ" altLang="cs-CZ" sz="1200" b="1" dirty="0" smtClean="0">
                <a:solidFill>
                  <a:srgbClr val="FFFF66"/>
                </a:solidFill>
              </a:rPr>
              <a:t>, </a:t>
            </a:r>
            <a:r>
              <a:rPr lang="cs-CZ" altLang="cs-CZ" sz="1200" b="1" dirty="0" err="1" smtClean="0">
                <a:solidFill>
                  <a:srgbClr val="FFFF66"/>
                </a:solidFill>
              </a:rPr>
              <a:t>emypém</a:t>
            </a:r>
            <a:r>
              <a:rPr lang="cs-CZ" altLang="cs-CZ" sz="1200" dirty="0" smtClean="0">
                <a:solidFill>
                  <a:schemeClr val="bg1"/>
                </a:solidFill>
              </a:rPr>
              <a:t> hrudníku, obstrukce </a:t>
            </a:r>
            <a:r>
              <a:rPr lang="cs-CZ" altLang="cs-CZ" sz="1200" dirty="0" err="1" smtClean="0">
                <a:solidFill>
                  <a:schemeClr val="bg1"/>
                </a:solidFill>
              </a:rPr>
              <a:t>dých</a:t>
            </a:r>
            <a:r>
              <a:rPr lang="cs-CZ" altLang="cs-CZ" sz="1200" dirty="0" smtClean="0">
                <a:solidFill>
                  <a:schemeClr val="bg1"/>
                </a:solidFill>
              </a:rPr>
              <a:t>. cest v úrovni faryngu</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cs-CZ" sz="1200" dirty="0" err="1" smtClean="0"/>
              <a:t>Halouska</a:t>
            </a:r>
            <a:r>
              <a:rPr lang="en-US" altLang="cs-CZ" sz="1200" dirty="0" smtClean="0"/>
              <a:t> 930303/4202</a:t>
            </a: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alt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sz="1200" dirty="0" err="1" smtClean="0"/>
              <a:t>Danger</a:t>
            </a:r>
            <a:r>
              <a:rPr lang="cs-CZ" altLang="cs-CZ" sz="1200" dirty="0" smtClean="0"/>
              <a:t> </a:t>
            </a:r>
            <a:r>
              <a:rPr lang="cs-CZ" altLang="cs-CZ" sz="1200" dirty="0" err="1" smtClean="0"/>
              <a:t>space</a:t>
            </a:r>
            <a:endParaRPr lang="cs-CZ" altLang="cs-CZ" dirty="0" smtClean="0"/>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8</a:t>
            </a:fld>
            <a:endParaRPr lang="cs-CZ"/>
          </a:p>
        </p:txBody>
      </p:sp>
    </p:spTree>
    <p:extLst>
      <p:ext uri="{BB962C8B-B14F-4D97-AF65-F5344CB8AC3E}">
        <p14:creationId xmlns:p14="http://schemas.microsoft.com/office/powerpoint/2010/main" val="414562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4</a:t>
            </a:r>
          </a:p>
          <a:p>
            <a:r>
              <a:rPr lang="cs-CZ" dirty="0" smtClean="0"/>
              <a:t>Sahá až ke kostrči </a:t>
            </a:r>
          </a:p>
          <a:p>
            <a:endParaRPr lang="cs-CZ" dirty="0" smtClean="0"/>
          </a:p>
          <a:p>
            <a:r>
              <a:rPr lang="cs-CZ" dirty="0" smtClean="0"/>
              <a:t>Obsahuje: </a:t>
            </a:r>
          </a:p>
          <a:p>
            <a:r>
              <a:rPr lang="cs-CZ" dirty="0" err="1" smtClean="0"/>
              <a:t>prevertebrální</a:t>
            </a:r>
            <a:r>
              <a:rPr lang="cs-CZ" dirty="0" smtClean="0"/>
              <a:t> svaly</a:t>
            </a:r>
          </a:p>
          <a:p>
            <a:r>
              <a:rPr lang="cs-CZ" dirty="0" err="1" smtClean="0"/>
              <a:t>paraspinální</a:t>
            </a:r>
            <a:r>
              <a:rPr lang="cs-CZ" dirty="0" smtClean="0"/>
              <a:t> svaly</a:t>
            </a:r>
          </a:p>
          <a:p>
            <a:r>
              <a:rPr lang="cs-CZ" dirty="0" smtClean="0"/>
              <a:t>vertebrální cévy</a:t>
            </a:r>
          </a:p>
          <a:p>
            <a:r>
              <a:rPr lang="cs-CZ" dirty="0" err="1" smtClean="0"/>
              <a:t>mm.scaleni</a:t>
            </a:r>
            <a:endParaRPr lang="cs-CZ" dirty="0" smtClean="0"/>
          </a:p>
          <a:p>
            <a:r>
              <a:rPr lang="cs-CZ" dirty="0" smtClean="0"/>
              <a:t>krční páteř</a:t>
            </a:r>
          </a:p>
          <a:p>
            <a:r>
              <a:rPr lang="cs-CZ" dirty="0" err="1" smtClean="0"/>
              <a:t>n.phrenicus</a:t>
            </a:r>
            <a:endParaRPr lang="cs-CZ" dirty="0" smtClean="0"/>
          </a:p>
          <a:p>
            <a:r>
              <a:rPr lang="cs-CZ" dirty="0" smtClean="0"/>
              <a:t>kořeny</a:t>
            </a:r>
            <a:r>
              <a:rPr lang="cs-CZ" baseline="0" dirty="0" smtClean="0"/>
              <a:t> míšních nervů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49CE7263-95C4-4402-89A1-0DD781873103}" type="slidenum">
              <a:rPr lang="cs-CZ" smtClean="0"/>
              <a:t>9</a:t>
            </a:fld>
            <a:endParaRPr lang="cs-CZ"/>
          </a:p>
        </p:txBody>
      </p:sp>
    </p:spTree>
    <p:extLst>
      <p:ext uri="{BB962C8B-B14F-4D97-AF65-F5344CB8AC3E}">
        <p14:creationId xmlns:p14="http://schemas.microsoft.com/office/powerpoint/2010/main" val="171343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8" name="Zástupný symbol pro datum 27"/>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17" name="Zástupný symbol pro zápatí 16"/>
          <p:cNvSpPr>
            <a:spLocks noGrp="1"/>
          </p:cNvSpPr>
          <p:nvPr>
            <p:ph type="ftr" sz="quarter" idx="11"/>
          </p:nvPr>
        </p:nvSpPr>
        <p:spPr/>
        <p:txBody>
          <a:bodyPr/>
          <a:lstStyle>
            <a:extLst/>
          </a:lstStyle>
          <a:p>
            <a:endParaRPr lang="cs-CZ"/>
          </a:p>
        </p:txBody>
      </p:sp>
      <p:sp>
        <p:nvSpPr>
          <p:cNvPr id="29" name="Zástupný symbol pro číslo snímku 28"/>
          <p:cNvSpPr>
            <a:spLocks noGrp="1"/>
          </p:cNvSpPr>
          <p:nvPr>
            <p:ph type="sldNum" sz="quarter" idx="12"/>
          </p:nvPr>
        </p:nvSpPr>
        <p:spPr/>
        <p:txBody>
          <a:bodyPr/>
          <a:lstStyle>
            <a:extLst/>
          </a:lstStyle>
          <a:p>
            <a:fld id="{E3823C53-29D1-42D1-884E-A5CAF46C1A4C}" type="slidenum">
              <a:rPr lang="cs-CZ" smtClean="0"/>
              <a:t>‹#›</a:t>
            </a:fld>
            <a:endParaRPr lang="cs-CZ"/>
          </a:p>
        </p:txBody>
      </p:sp>
      <p:sp>
        <p:nvSpPr>
          <p:cNvPr id="32" name="Obdélní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Obdélní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Obdélní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Obdélní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Obdélní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cs-CZ" smtClean="0"/>
              <a:t>Kliknutím lze upravit styl.</a:t>
            </a:r>
            <a:endParaRPr kumimoji="0" lang="en-US"/>
          </a:p>
        </p:txBody>
      </p:sp>
      <p:sp>
        <p:nvSpPr>
          <p:cNvPr id="9" name="Podnadpis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sp>
        <p:nvSpPr>
          <p:cNvPr id="56" name="Obdélní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Obdélní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Obdélní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Obdélní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E3823C53-29D1-42D1-884E-A5CAF46C1A4C}"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E3823C53-29D1-42D1-884E-A5CAF46C1A4C}"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E3823C53-29D1-42D1-884E-A5CAF46C1A4C}"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4" name="Volný tvar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Volný tvar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Volný tvar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Volný tvar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Volný tvar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Volný tvar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Volný tvar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Volný tvar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Volný tvar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Volný tvar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Volný tvar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Volný tvar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Volný tvar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Volný tvar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Volný tvar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Zástupný symbol pro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E3823C53-29D1-42D1-884E-A5CAF46C1A4C}" type="slidenum">
              <a:rPr lang="cs-CZ" smtClean="0"/>
              <a:t>‹#›</a:t>
            </a:fld>
            <a:endParaRPr lang="cs-CZ"/>
          </a:p>
        </p:txBody>
      </p:sp>
      <p:sp>
        <p:nvSpPr>
          <p:cNvPr id="7" name="Obdélní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cs-CZ" smtClean="0"/>
              <a:t>Kliknutím lze upravit styl.</a:t>
            </a:r>
            <a:endParaRPr kumimoji="0" lang="en-US"/>
          </a:p>
        </p:txBody>
      </p:sp>
      <p:sp>
        <p:nvSpPr>
          <p:cNvPr id="8" name="Obdélní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Obdélní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Obdélní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Obdélní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extLst/>
          </a:lstStyle>
          <a:p>
            <a:r>
              <a:rPr kumimoji="0" lang="cs-CZ" smtClean="0"/>
              <a:t>Kliknutím lze upravit styl.</a:t>
            </a:r>
            <a:endParaRPr kumimoji="0"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E3823C53-29D1-42D1-884E-A5CAF46C1A4C}"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5" name="Obdélní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504824" y="512064"/>
            <a:ext cx="7772400" cy="914400"/>
          </a:xfrm>
        </p:spPr>
        <p:txBody>
          <a:bodyPr anchor="t"/>
          <a:lstStyle>
            <a:lvl1pPr>
              <a:defRPr sz="4000"/>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E3823C53-29D1-42D1-884E-A5CAF46C1A4C}" type="slidenum">
              <a:rPr lang="cs-CZ" smtClean="0"/>
              <a:t>‹#›</a:t>
            </a:fld>
            <a:endParaRPr lang="cs-CZ"/>
          </a:p>
        </p:txBody>
      </p:sp>
      <p:sp>
        <p:nvSpPr>
          <p:cNvPr id="16" name="Obdélní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Obdélní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Obdélní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Obdélní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Obdélní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Obdélní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Obdélní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Obdélní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Obdélní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E3823C53-29D1-42D1-884E-A5CAF46C1A4C}"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E3823C53-29D1-42D1-884E-A5CAF46C1A4C}"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91E0746F-4A16-4809-9050-C883EE548436}" type="datetimeFigureOut">
              <a:rPr lang="cs-CZ" smtClean="0"/>
              <a:t>15.10.2018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E3823C53-29D1-42D1-884E-A5CAF46C1A4C}"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Obdélní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Přímá spojnice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Přímá spojnice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Přímá spojnice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nice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cs-CZ" smtClean="0"/>
              <a:t>Kliknutím na ikonu přidáte obrázek.</a:t>
            </a:r>
            <a:endParaRPr kumimoji="0" lang="en-US"/>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grpSp>
        <p:nvGrpSpPr>
          <p:cNvPr id="14" name="Skupina 13"/>
          <p:cNvGrpSpPr/>
          <p:nvPr/>
        </p:nvGrpSpPr>
        <p:grpSpPr>
          <a:xfrm rot="5400000">
            <a:off x="8666981" y="1371600"/>
            <a:ext cx="132763" cy="128466"/>
            <a:chOff x="6668087" y="1297746"/>
            <a:chExt cx="161840" cy="156602"/>
          </a:xfrm>
        </p:grpSpPr>
        <p:cxnSp>
          <p:nvCxnSpPr>
            <p:cNvPr id="11" name="Přímá spojnice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nice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Přímá spojnice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Přímá spojnice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Přímá spojnice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Zástupný symbol pro datum 4"/>
          <p:cNvSpPr>
            <a:spLocks noGrp="1"/>
          </p:cNvSpPr>
          <p:nvPr>
            <p:ph type="dt" sz="half" idx="10"/>
          </p:nvPr>
        </p:nvSpPr>
        <p:spPr>
          <a:xfrm>
            <a:off x="6477000" y="55499"/>
            <a:ext cx="2133600" cy="365125"/>
          </a:xfrm>
        </p:spPr>
        <p:txBody>
          <a:bodyPr/>
          <a:lstStyle>
            <a:extLst/>
          </a:lstStyle>
          <a:p>
            <a:fld id="{91E0746F-4A16-4809-9050-C883EE548436}" type="datetimeFigureOut">
              <a:rPr lang="cs-CZ" smtClean="0"/>
              <a:t>15.10.2018</a:t>
            </a:fld>
            <a:endParaRPr lang="cs-CZ"/>
          </a:p>
        </p:txBody>
      </p:sp>
      <p:sp>
        <p:nvSpPr>
          <p:cNvPr id="6" name="Zástupný symbol pro zápatí 5"/>
          <p:cNvSpPr>
            <a:spLocks noGrp="1"/>
          </p:cNvSpPr>
          <p:nvPr>
            <p:ph type="ftr" sz="quarter" idx="11"/>
          </p:nvPr>
        </p:nvSpPr>
        <p:spPr>
          <a:xfrm>
            <a:off x="914400" y="55499"/>
            <a:ext cx="5562600" cy="365125"/>
          </a:xfrm>
        </p:spPr>
        <p:txBody>
          <a:bodyPr/>
          <a:lstStyle>
            <a:extLst/>
          </a:lstStyle>
          <a:p>
            <a:endParaRPr lang="cs-CZ"/>
          </a:p>
        </p:txBody>
      </p:sp>
      <p:sp>
        <p:nvSpPr>
          <p:cNvPr id="7" name="Zástupný symbol pro číslo snímku 6"/>
          <p:cNvSpPr>
            <a:spLocks noGrp="1"/>
          </p:cNvSpPr>
          <p:nvPr>
            <p:ph type="sldNum" sz="quarter" idx="12"/>
          </p:nvPr>
        </p:nvSpPr>
        <p:spPr>
          <a:xfrm>
            <a:off x="8610600" y="55499"/>
            <a:ext cx="457200" cy="365125"/>
          </a:xfrm>
        </p:spPr>
        <p:txBody>
          <a:bodyPr/>
          <a:lstStyle>
            <a:extLst/>
          </a:lstStyle>
          <a:p>
            <a:fld id="{E3823C53-29D1-42D1-884E-A5CAF46C1A4C}"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bdélní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Obdélní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bdélní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Obdélní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Obdélní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Obdélní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Obdélní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Zástupný symbol pro nadpis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1E0746F-4A16-4809-9050-C883EE548436}" type="datetimeFigureOut">
              <a:rPr lang="cs-CZ" smtClean="0"/>
              <a:t>15.10.2018</a:t>
            </a:fld>
            <a:endParaRPr lang="cs-CZ"/>
          </a:p>
        </p:txBody>
      </p:sp>
      <p:sp>
        <p:nvSpPr>
          <p:cNvPr id="3" name="Zástupný symbol pro zápatí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cs-CZ"/>
          </a:p>
        </p:txBody>
      </p:sp>
      <p:sp>
        <p:nvSpPr>
          <p:cNvPr id="23" name="Zástupný symbol pro číslo snímk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3823C53-29D1-42D1-884E-A5CAF46C1A4C}"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8fTls9bdAhXI-yoKHb9gB9sQjRx6BAgBEAU&amp;url=https://www.researchgate.net/figure/Graphic-of-the-skull-base-from-below-shows-spaces-of-the-suprahyoid-neck-in-relation-to_fig2_263246178&amp;psig=AOvVaw0b8LOMa8JVydPx31cxvQWQ&amp;ust=153797343937677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59783" y="3789040"/>
            <a:ext cx="7772400" cy="1975104"/>
          </a:xfrm>
        </p:spPr>
        <p:txBody>
          <a:bodyPr/>
          <a:lstStyle/>
          <a:p>
            <a:r>
              <a:rPr lang="cs-CZ" sz="2400" dirty="0" smtClean="0"/>
              <a:t>Fraňková, </a:t>
            </a:r>
            <a:r>
              <a:rPr lang="cs-CZ" sz="2400" dirty="0" err="1"/>
              <a:t>Š</a:t>
            </a:r>
            <a:r>
              <a:rPr lang="cs-CZ" sz="2400" dirty="0" err="1" smtClean="0"/>
              <a:t>laisová</a:t>
            </a:r>
            <a:endParaRPr lang="cs-CZ" sz="2400" dirty="0"/>
          </a:p>
        </p:txBody>
      </p:sp>
      <p:sp>
        <p:nvSpPr>
          <p:cNvPr id="3" name="Podnadpis 2"/>
          <p:cNvSpPr>
            <a:spLocks noGrp="1"/>
          </p:cNvSpPr>
          <p:nvPr>
            <p:ph type="subTitle" idx="1"/>
          </p:nvPr>
        </p:nvSpPr>
        <p:spPr>
          <a:xfrm>
            <a:off x="2367486" y="2417936"/>
            <a:ext cx="7772400" cy="1508760"/>
          </a:xfrm>
        </p:spPr>
        <p:txBody>
          <a:bodyPr>
            <a:normAutofit/>
          </a:bodyPr>
          <a:lstStyle/>
          <a:p>
            <a:r>
              <a:rPr lang="cs-CZ" sz="5400" dirty="0"/>
              <a:t>Hluboké krční prostory</a:t>
            </a:r>
          </a:p>
        </p:txBody>
      </p:sp>
      <p:pic>
        <p:nvPicPr>
          <p:cNvPr id="1026" name="Picture 2" descr="\\fnbrno.cz\tree\Home\603\My Pictures\Bez názvu1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95510"/>
            <a:ext cx="1971950" cy="1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69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771" y="3645024"/>
            <a:ext cx="3973229"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539552" y="188640"/>
            <a:ext cx="7772400" cy="914400"/>
          </a:xfrm>
        </p:spPr>
        <p:txBody>
          <a:bodyPr/>
          <a:lstStyle/>
          <a:p>
            <a:r>
              <a:rPr lang="cs-CZ" dirty="0" smtClean="0">
                <a:solidFill>
                  <a:schemeClr val="tx2">
                    <a:lumMod val="50000"/>
                  </a:schemeClr>
                </a:solidFill>
              </a:rPr>
              <a:t> </a:t>
            </a:r>
            <a:r>
              <a:rPr lang="cs-CZ" dirty="0" err="1">
                <a:solidFill>
                  <a:schemeClr val="tx2">
                    <a:lumMod val="50000"/>
                  </a:schemeClr>
                </a:solidFill>
              </a:rPr>
              <a:t>Prevertebrální</a:t>
            </a:r>
            <a:r>
              <a:rPr lang="cs-CZ" dirty="0">
                <a:solidFill>
                  <a:schemeClr val="tx2">
                    <a:lumMod val="50000"/>
                  </a:schemeClr>
                </a:solidFill>
              </a:rPr>
              <a:t/>
            </a:r>
            <a:br>
              <a:rPr lang="cs-CZ" dirty="0">
                <a:solidFill>
                  <a:schemeClr val="tx2">
                    <a:lumMod val="50000"/>
                  </a:schemeClr>
                </a:solidFill>
              </a:rPr>
            </a:br>
            <a:r>
              <a:rPr lang="cs-CZ" dirty="0">
                <a:solidFill>
                  <a:schemeClr val="tx2">
                    <a:lumMod val="50000"/>
                  </a:schemeClr>
                </a:solidFill>
              </a:rPr>
              <a:t> (</a:t>
            </a:r>
            <a:r>
              <a:rPr lang="cs-CZ" dirty="0" err="1">
                <a:solidFill>
                  <a:schemeClr val="tx2">
                    <a:lumMod val="50000"/>
                  </a:schemeClr>
                </a:solidFill>
              </a:rPr>
              <a:t>perivertebrální</a:t>
            </a:r>
            <a:r>
              <a:rPr lang="cs-CZ" dirty="0">
                <a:solidFill>
                  <a:schemeClr val="tx2">
                    <a:lumMod val="50000"/>
                  </a:schemeClr>
                </a:solidFill>
              </a:rPr>
              <a:t>)</a:t>
            </a:r>
          </a:p>
        </p:txBody>
      </p:sp>
      <p:graphicFrame>
        <p:nvGraphicFramePr>
          <p:cNvPr id="4" name="Tabulka 3"/>
          <p:cNvGraphicFramePr>
            <a:graphicFrameLocks noGrp="1"/>
          </p:cNvGraphicFramePr>
          <p:nvPr>
            <p:extLst>
              <p:ext uri="{D42A27DB-BD31-4B8C-83A1-F6EECF244321}">
                <p14:modId xmlns:p14="http://schemas.microsoft.com/office/powerpoint/2010/main" val="2861161442"/>
              </p:ext>
            </p:extLst>
          </p:nvPr>
        </p:nvGraphicFramePr>
        <p:xfrm>
          <a:off x="323528" y="1539235"/>
          <a:ext cx="4104456" cy="4023360"/>
        </p:xfrm>
        <a:graphic>
          <a:graphicData uri="http://schemas.openxmlformats.org/drawingml/2006/table">
            <a:tbl>
              <a:tblPr firstRow="1" bandRow="1">
                <a:tableStyleId>{5940675A-B579-460E-94D1-54222C63F5DA}</a:tableStyleId>
              </a:tblPr>
              <a:tblGrid>
                <a:gridCol w="2052228"/>
                <a:gridCol w="2052228"/>
              </a:tblGrid>
              <a:tr h="302082">
                <a:tc>
                  <a:txBody>
                    <a:bodyPr/>
                    <a:lstStyle/>
                    <a:p>
                      <a:r>
                        <a:rPr lang="cs-CZ" dirty="0" smtClean="0"/>
                        <a:t>Trauma</a:t>
                      </a:r>
                      <a:endParaRPr lang="cs-CZ" dirty="0"/>
                    </a:p>
                  </a:txBody>
                  <a:tcPr/>
                </a:tc>
                <a:tc>
                  <a:txBody>
                    <a:bodyPr/>
                    <a:lstStyle/>
                    <a:p>
                      <a:r>
                        <a:rPr lang="cs-CZ" dirty="0" smtClean="0"/>
                        <a:t>edém, hematom </a:t>
                      </a:r>
                      <a:endParaRPr lang="cs-CZ" dirty="0"/>
                    </a:p>
                  </a:txBody>
                  <a:tcPr/>
                </a:tc>
              </a:tr>
              <a:tr h="755206">
                <a:tc>
                  <a:txBody>
                    <a:bodyPr/>
                    <a:lstStyle/>
                    <a:p>
                      <a:r>
                        <a:rPr lang="cs-CZ" dirty="0" err="1" smtClean="0"/>
                        <a:t>Pseudomasy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degenerativní změny krční páteře</a:t>
                      </a:r>
                    </a:p>
                    <a:p>
                      <a:endParaRPr lang="cs-CZ" dirty="0"/>
                    </a:p>
                  </a:txBody>
                  <a:tcPr/>
                </a:tc>
              </a:tr>
              <a:tr h="528644">
                <a:tc>
                  <a:txBody>
                    <a:bodyPr/>
                    <a:lstStyle/>
                    <a:p>
                      <a:r>
                        <a:rPr lang="cs-CZ" dirty="0" smtClean="0"/>
                        <a:t>Záněty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spondylodiscitida</a:t>
                      </a:r>
                      <a:endParaRPr lang="cs-CZ" dirty="0" smtClean="0"/>
                    </a:p>
                    <a:p>
                      <a:endParaRPr lang="cs-CZ" dirty="0"/>
                    </a:p>
                  </a:txBody>
                  <a:tcPr/>
                </a:tc>
              </a:tr>
              <a:tr h="755206">
                <a:tc>
                  <a:txBody>
                    <a:bodyPr/>
                    <a:lstStyle/>
                    <a:p>
                      <a:r>
                        <a:rPr lang="cs-CZ" dirty="0" smtClean="0"/>
                        <a:t>Benigní nádory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neurogenní, kostní tumory</a:t>
                      </a:r>
                    </a:p>
                    <a:p>
                      <a:endParaRPr lang="cs-CZ" dirty="0"/>
                    </a:p>
                  </a:txBody>
                  <a:tcPr/>
                </a:tc>
              </a:tr>
              <a:tr h="755206">
                <a:tc>
                  <a:txBody>
                    <a:bodyPr/>
                    <a:lstStyle/>
                    <a:p>
                      <a:r>
                        <a:rPr lang="cs-CZ" dirty="0" smtClean="0"/>
                        <a:t>Maligní </a:t>
                      </a:r>
                      <a:endParaRPr lang="cs-CZ" dirty="0"/>
                    </a:p>
                  </a:txBody>
                  <a:tcPr/>
                </a:tc>
                <a:tc>
                  <a:txBody>
                    <a:bodyPr/>
                    <a:lstStyle/>
                    <a:p>
                      <a:r>
                        <a:rPr lang="cs-CZ" dirty="0" smtClean="0"/>
                        <a:t>kostní tumory (primární, sek.), neurogenní či </a:t>
                      </a:r>
                      <a:r>
                        <a:rPr lang="cs-CZ" dirty="0" err="1" smtClean="0"/>
                        <a:t>měkkotkáňové</a:t>
                      </a:r>
                      <a:endParaRPr lang="cs-CZ" dirty="0"/>
                    </a:p>
                  </a:txBody>
                  <a:tcPr/>
                </a:tc>
              </a:tr>
            </a:tbl>
          </a:graphicData>
        </a:graphic>
      </p:graphicFrame>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974" y="188640"/>
            <a:ext cx="32480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895974" y="3169965"/>
            <a:ext cx="3281804" cy="646331"/>
          </a:xfrm>
          <a:prstGeom prst="rect">
            <a:avLst/>
          </a:prstGeom>
          <a:solidFill>
            <a:srgbClr val="FFFF00"/>
          </a:solidFill>
        </p:spPr>
        <p:txBody>
          <a:bodyPr wrap="square">
            <a:spAutoFit/>
          </a:bodyPr>
          <a:lstStyle/>
          <a:p>
            <a:r>
              <a:rPr lang="cs-CZ" b="1" dirty="0">
                <a:solidFill>
                  <a:schemeClr val="bg1"/>
                </a:solidFill>
              </a:rPr>
              <a:t>Absces </a:t>
            </a:r>
            <a:r>
              <a:rPr lang="cs-CZ" b="1" dirty="0" err="1">
                <a:solidFill>
                  <a:schemeClr val="bg1"/>
                </a:solidFill>
              </a:rPr>
              <a:t>prevertebrálního</a:t>
            </a:r>
            <a:r>
              <a:rPr lang="cs-CZ" b="1" dirty="0">
                <a:solidFill>
                  <a:schemeClr val="bg1"/>
                </a:solidFill>
              </a:rPr>
              <a:t> prostoru</a:t>
            </a:r>
          </a:p>
        </p:txBody>
      </p:sp>
    </p:spTree>
    <p:extLst>
      <p:ext uri="{BB962C8B-B14F-4D97-AF65-F5344CB8AC3E}">
        <p14:creationId xmlns:p14="http://schemas.microsoft.com/office/powerpoint/2010/main" val="2779215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402" y="0"/>
            <a:ext cx="3520598" cy="377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395536" y="548680"/>
            <a:ext cx="7772400" cy="914400"/>
          </a:xfrm>
        </p:spPr>
        <p:txBody>
          <a:bodyPr/>
          <a:lstStyle/>
          <a:p>
            <a:r>
              <a:rPr lang="cs-CZ" dirty="0" err="1" smtClean="0"/>
              <a:t>Suprahyoidní</a:t>
            </a:r>
            <a:r>
              <a:rPr lang="cs-CZ" dirty="0" smtClean="0"/>
              <a:t> prostory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solidFill>
                  <a:schemeClr val="accent2">
                    <a:lumMod val="40000"/>
                    <a:lumOff val="60000"/>
                  </a:schemeClr>
                </a:solidFill>
              </a:rPr>
              <a:t>Viscerální</a:t>
            </a:r>
          </a:p>
          <a:p>
            <a:r>
              <a:rPr lang="cs-CZ" sz="1900" dirty="0" err="1" smtClean="0">
                <a:solidFill>
                  <a:srgbClr val="7030A0"/>
                </a:solidFill>
              </a:rPr>
              <a:t>Retrofaryngeální</a:t>
            </a:r>
            <a:endParaRPr lang="cs-CZ" sz="1900" dirty="0" smtClean="0">
              <a:solidFill>
                <a:srgbClr val="7030A0"/>
              </a:solidFill>
            </a:endParaRPr>
          </a:p>
          <a:p>
            <a:r>
              <a:rPr lang="cs-CZ" dirty="0" err="1" smtClean="0">
                <a:solidFill>
                  <a:srgbClr val="F36415"/>
                </a:solidFill>
              </a:rPr>
              <a:t>Parafaryngeální</a:t>
            </a:r>
            <a:endParaRPr lang="cs-CZ" dirty="0" smtClean="0">
              <a:solidFill>
                <a:srgbClr val="F36415"/>
              </a:solidFill>
            </a:endParaRPr>
          </a:p>
          <a:p>
            <a:r>
              <a:rPr lang="cs-CZ" sz="1900" dirty="0" err="1" smtClean="0">
                <a:solidFill>
                  <a:schemeClr val="tx2">
                    <a:lumMod val="25000"/>
                  </a:schemeClr>
                </a:solidFill>
              </a:rPr>
              <a:t>Prevertebrální</a:t>
            </a:r>
            <a:r>
              <a:rPr lang="cs-CZ" sz="1900" dirty="0" smtClean="0">
                <a:solidFill>
                  <a:schemeClr val="tx2">
                    <a:lumMod val="25000"/>
                  </a:schemeClr>
                </a:solidFill>
              </a:rPr>
              <a:t> (</a:t>
            </a:r>
            <a:r>
              <a:rPr lang="cs-CZ" sz="1900" dirty="0" err="1" smtClean="0">
                <a:solidFill>
                  <a:schemeClr val="tx2">
                    <a:lumMod val="25000"/>
                  </a:schemeClr>
                </a:solidFill>
              </a:rPr>
              <a:t>perivert</a:t>
            </a:r>
            <a:r>
              <a:rPr lang="cs-CZ" sz="1900" dirty="0" smtClean="0">
                <a:solidFill>
                  <a:schemeClr val="tx2">
                    <a:lumMod val="25000"/>
                  </a:schemeClr>
                </a:solidFill>
              </a:rPr>
              <a:t>.)</a:t>
            </a:r>
          </a:p>
          <a:p>
            <a:r>
              <a:rPr lang="cs-CZ" sz="1900" dirty="0" smtClean="0">
                <a:solidFill>
                  <a:srgbClr val="FF0000"/>
                </a:solidFill>
              </a:rPr>
              <a:t>Karotický</a:t>
            </a:r>
          </a:p>
          <a:p>
            <a:r>
              <a:rPr lang="cs-CZ" dirty="0" smtClean="0">
                <a:solidFill>
                  <a:schemeClr val="accent1">
                    <a:lumMod val="75000"/>
                  </a:schemeClr>
                </a:solidFill>
              </a:rPr>
              <a:t>Prostor žvýkacích svalů</a:t>
            </a:r>
          </a:p>
          <a:p>
            <a:r>
              <a:rPr lang="cs-CZ" dirty="0" smtClean="0">
                <a:solidFill>
                  <a:schemeClr val="tx2">
                    <a:lumMod val="90000"/>
                  </a:schemeClr>
                </a:solidFill>
              </a:rPr>
              <a:t>Bukální</a:t>
            </a:r>
          </a:p>
          <a:p>
            <a:r>
              <a:rPr lang="cs-CZ" dirty="0" err="1" smtClean="0">
                <a:solidFill>
                  <a:srgbClr val="FFFF00"/>
                </a:solidFill>
              </a:rPr>
              <a:t>Parotický</a:t>
            </a:r>
            <a:endParaRPr lang="cs-CZ" dirty="0" smtClean="0">
              <a:solidFill>
                <a:srgbClr val="FFFF00"/>
              </a:solidFill>
            </a:endParaRPr>
          </a:p>
          <a:p>
            <a:r>
              <a:rPr lang="cs-CZ" dirty="0" err="1" smtClean="0"/>
              <a:t>Sublinguální</a:t>
            </a:r>
            <a:endParaRPr lang="cs-CZ" dirty="0" smtClean="0"/>
          </a:p>
          <a:p>
            <a:r>
              <a:rPr lang="cs-CZ" dirty="0" err="1" smtClean="0">
                <a:solidFill>
                  <a:schemeClr val="accent3">
                    <a:lumMod val="60000"/>
                    <a:lumOff val="40000"/>
                  </a:schemeClr>
                </a:solidFill>
              </a:rPr>
              <a:t>Submandibulární</a:t>
            </a:r>
            <a:r>
              <a:rPr lang="cs-CZ" dirty="0" smtClean="0">
                <a:solidFill>
                  <a:schemeClr val="accent3">
                    <a:lumMod val="60000"/>
                    <a:lumOff val="40000"/>
                  </a:schemeClr>
                </a:solidFill>
              </a:rPr>
              <a:t> </a:t>
            </a:r>
          </a:p>
          <a:p>
            <a:endParaRPr lang="cs-CZ"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350774"/>
            <a:ext cx="3419872" cy="351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11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2">
                    <a:lumMod val="40000"/>
                    <a:lumOff val="60000"/>
                  </a:schemeClr>
                </a:solidFill>
              </a:rPr>
              <a:t> Viscerální prostor</a:t>
            </a:r>
            <a:r>
              <a:rPr lang="cs-CZ" dirty="0" smtClean="0"/>
              <a:t/>
            </a:r>
            <a:br>
              <a:rPr lang="cs-CZ" dirty="0" smtClean="0"/>
            </a:br>
            <a:endParaRPr lang="cs-CZ" dirty="0"/>
          </a:p>
        </p:txBody>
      </p:sp>
      <p:sp>
        <p:nvSpPr>
          <p:cNvPr id="3" name="Zástupný symbol pro obsah 2"/>
          <p:cNvSpPr>
            <a:spLocks noGrp="1"/>
          </p:cNvSpPr>
          <p:nvPr>
            <p:ph idx="1"/>
          </p:nvPr>
        </p:nvSpPr>
        <p:spPr>
          <a:xfrm>
            <a:off x="755576" y="1268760"/>
            <a:ext cx="7772400" cy="4572000"/>
          </a:xfrm>
        </p:spPr>
        <p:txBody>
          <a:bodyPr/>
          <a:lstStyle/>
          <a:p>
            <a:r>
              <a:rPr lang="cs-CZ" dirty="0" err="1" smtClean="0"/>
              <a:t>Pharyngeální</a:t>
            </a:r>
            <a:r>
              <a:rPr lang="cs-CZ" dirty="0" smtClean="0"/>
              <a:t> mukózní prostor </a:t>
            </a:r>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00" y="1817440"/>
            <a:ext cx="511256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5603325" y="3284984"/>
            <a:ext cx="3491880" cy="646331"/>
          </a:xfrm>
          <a:prstGeom prst="rect">
            <a:avLst/>
          </a:prstGeom>
        </p:spPr>
        <p:txBody>
          <a:bodyPr wrap="square">
            <a:spAutoFit/>
          </a:bodyPr>
          <a:lstStyle/>
          <a:p>
            <a:r>
              <a:rPr lang="cs-CZ" dirty="0"/>
              <a:t>Patologické procesy související se stěnou </a:t>
            </a:r>
            <a:r>
              <a:rPr lang="cs-CZ" dirty="0" err="1"/>
              <a:t>pharyngu</a:t>
            </a:r>
            <a:r>
              <a:rPr lang="cs-CZ" dirty="0"/>
              <a:t> </a:t>
            </a:r>
          </a:p>
        </p:txBody>
      </p:sp>
      <p:graphicFrame>
        <p:nvGraphicFramePr>
          <p:cNvPr id="5" name="Tabulka 4"/>
          <p:cNvGraphicFramePr>
            <a:graphicFrameLocks noGrp="1"/>
          </p:cNvGraphicFramePr>
          <p:nvPr>
            <p:extLst>
              <p:ext uri="{D42A27DB-BD31-4B8C-83A1-F6EECF244321}">
                <p14:modId xmlns:p14="http://schemas.microsoft.com/office/powerpoint/2010/main" val="2731962847"/>
              </p:ext>
            </p:extLst>
          </p:nvPr>
        </p:nvGraphicFramePr>
        <p:xfrm>
          <a:off x="5466020" y="4149080"/>
          <a:ext cx="3673336" cy="2468880"/>
        </p:xfrm>
        <a:graphic>
          <a:graphicData uri="http://schemas.openxmlformats.org/drawingml/2006/table">
            <a:tbl>
              <a:tblPr firstRow="1" bandRow="1">
                <a:tableStyleId>{5940675A-B579-460E-94D1-54222C63F5DA}</a:tableStyleId>
              </a:tblPr>
              <a:tblGrid>
                <a:gridCol w="1836668"/>
                <a:gridCol w="1836668"/>
              </a:tblGrid>
              <a:tr h="577073">
                <a:tc>
                  <a:txBody>
                    <a:bodyPr/>
                    <a:lstStyle/>
                    <a:p>
                      <a:r>
                        <a:rPr lang="cs-CZ" dirty="0" smtClean="0"/>
                        <a:t>Záněty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tonsilitis, absces</a:t>
                      </a:r>
                    </a:p>
                    <a:p>
                      <a:endParaRPr lang="cs-CZ" dirty="0"/>
                    </a:p>
                  </a:txBody>
                  <a:tcPr/>
                </a:tc>
              </a:tr>
              <a:tr h="577073">
                <a:tc>
                  <a:txBody>
                    <a:bodyPr/>
                    <a:lstStyle/>
                    <a:p>
                      <a:r>
                        <a:rPr lang="cs-CZ" dirty="0" smtClean="0"/>
                        <a:t>Benigní nádory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pleomorfní adenom</a:t>
                      </a:r>
                    </a:p>
                    <a:p>
                      <a:endParaRPr lang="cs-CZ" dirty="0"/>
                    </a:p>
                  </a:txBody>
                  <a:tcPr/>
                </a:tc>
              </a:tr>
              <a:tr h="824390">
                <a:tc>
                  <a:txBody>
                    <a:bodyPr/>
                    <a:lstStyle/>
                    <a:p>
                      <a:r>
                        <a:rPr lang="cs-CZ" dirty="0" smtClean="0"/>
                        <a:t>Maligní nádory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dlaždiocbuněčný</a:t>
                      </a:r>
                      <a:r>
                        <a:rPr lang="cs-CZ" dirty="0" smtClean="0"/>
                        <a:t> Ca, NHL</a:t>
                      </a:r>
                    </a:p>
                    <a:p>
                      <a:endParaRPr lang="cs-CZ" dirty="0"/>
                    </a:p>
                  </a:txBody>
                  <a:tcPr/>
                </a:tc>
              </a:tr>
            </a:tbl>
          </a:graphicData>
        </a:graphic>
      </p:graphicFrame>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60648"/>
            <a:ext cx="2627784" cy="281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7282358" y="1436286"/>
            <a:ext cx="308098" cy="369332"/>
          </a:xfrm>
          <a:prstGeom prst="rect">
            <a:avLst/>
          </a:prstGeom>
        </p:spPr>
        <p:txBody>
          <a:bodyPr wrap="none">
            <a:spAutoFit/>
          </a:bodyPr>
          <a:lstStyle/>
          <a:p>
            <a:r>
              <a:rPr lang="cs-CZ" dirty="0"/>
              <a:t>*</a:t>
            </a:r>
          </a:p>
        </p:txBody>
      </p:sp>
    </p:spTree>
    <p:extLst>
      <p:ext uri="{BB962C8B-B14F-4D97-AF65-F5344CB8AC3E}">
        <p14:creationId xmlns:p14="http://schemas.microsoft.com/office/powerpoint/2010/main" val="3566153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01824" y="1844824"/>
            <a:ext cx="7772400" cy="4572000"/>
          </a:xfrm>
        </p:spPr>
        <p:txBody>
          <a:bodyPr/>
          <a:lstStyle/>
          <a:p>
            <a:endParaRPr lang="cs-C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477"/>
            <a:ext cx="3990578" cy="365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130" y="1376180"/>
            <a:ext cx="43053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788024" y="332656"/>
            <a:ext cx="3672408" cy="646331"/>
          </a:xfrm>
          <a:prstGeom prst="rect">
            <a:avLst/>
          </a:prstGeom>
        </p:spPr>
        <p:txBody>
          <a:bodyPr wrap="square">
            <a:spAutoFit/>
          </a:bodyPr>
          <a:lstStyle/>
          <a:p>
            <a:r>
              <a:rPr lang="cs-CZ" sz="3600" dirty="0" err="1">
                <a:solidFill>
                  <a:schemeClr val="accent2">
                    <a:lumMod val="40000"/>
                    <a:lumOff val="60000"/>
                  </a:schemeClr>
                </a:solidFill>
              </a:rPr>
              <a:t>Tonzilární</a:t>
            </a:r>
            <a:r>
              <a:rPr lang="cs-CZ" sz="3600" dirty="0">
                <a:solidFill>
                  <a:schemeClr val="accent2">
                    <a:lumMod val="40000"/>
                    <a:lumOff val="60000"/>
                  </a:schemeClr>
                </a:solidFill>
              </a:rPr>
              <a:t> absces</a:t>
            </a:r>
          </a:p>
        </p:txBody>
      </p:sp>
      <p:cxnSp>
        <p:nvCxnSpPr>
          <p:cNvPr id="6" name="Přímá spojnice 5"/>
          <p:cNvCxnSpPr>
            <a:stCxn id="8195" idx="0"/>
          </p:cNvCxnSpPr>
          <p:nvPr/>
        </p:nvCxnSpPr>
        <p:spPr>
          <a:xfrm flipH="1">
            <a:off x="6041208" y="1376180"/>
            <a:ext cx="238572" cy="7884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a:stCxn id="8195" idx="0"/>
          </p:cNvCxnSpPr>
          <p:nvPr/>
        </p:nvCxnSpPr>
        <p:spPr>
          <a:xfrm>
            <a:off x="6279780" y="1376180"/>
            <a:ext cx="409500" cy="7884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5517392" y="976494"/>
            <a:ext cx="1524776" cy="369332"/>
          </a:xfrm>
          <a:prstGeom prst="rect">
            <a:avLst/>
          </a:prstGeom>
          <a:ln>
            <a:solidFill>
              <a:srgbClr val="FFFF00"/>
            </a:solidFill>
          </a:ln>
        </p:spPr>
        <p:txBody>
          <a:bodyPr wrap="none">
            <a:spAutoFit/>
          </a:bodyPr>
          <a:lstStyle/>
          <a:p>
            <a:r>
              <a:rPr lang="cs-CZ" b="1" dirty="0" smtClean="0">
                <a:solidFill>
                  <a:srgbClr val="FFFF00"/>
                </a:solidFill>
              </a:rPr>
              <a:t>„</a:t>
            </a:r>
            <a:r>
              <a:rPr lang="cs-CZ" b="1" dirty="0" err="1" smtClean="0">
                <a:solidFill>
                  <a:srgbClr val="FFFF00"/>
                </a:solidFill>
              </a:rPr>
              <a:t>kissing</a:t>
            </a:r>
            <a:r>
              <a:rPr lang="cs-CZ" b="1" dirty="0" smtClean="0">
                <a:solidFill>
                  <a:srgbClr val="FFFF00"/>
                </a:solidFill>
              </a:rPr>
              <a:t> sign“</a:t>
            </a:r>
            <a:endParaRPr lang="cs-CZ" b="1" dirty="0">
              <a:solidFill>
                <a:srgbClr val="FFFF00"/>
              </a:solidFill>
            </a:endParaRPr>
          </a:p>
        </p:txBody>
      </p:sp>
      <p:cxnSp>
        <p:nvCxnSpPr>
          <p:cNvPr id="13" name="Přímá spojnice se šipkou 12"/>
          <p:cNvCxnSpPr/>
          <p:nvPr/>
        </p:nvCxnSpPr>
        <p:spPr>
          <a:xfrm>
            <a:off x="1331640" y="655821"/>
            <a:ext cx="288032" cy="40751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1619672" y="1954667"/>
            <a:ext cx="288032" cy="39421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28101"/>
            <a:ext cx="2736304" cy="366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4"/>
          <p:cNvCxnSpPr/>
          <p:nvPr/>
        </p:nvCxnSpPr>
        <p:spPr>
          <a:xfrm>
            <a:off x="1259632" y="4509120"/>
            <a:ext cx="216024" cy="144016"/>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flipV="1">
            <a:off x="1792886" y="4716120"/>
            <a:ext cx="216024" cy="72008"/>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1374361" y="4077072"/>
            <a:ext cx="245311" cy="72008"/>
          </a:xfrm>
          <a:prstGeom prst="straightConnector1">
            <a:avLst/>
          </a:prstGeom>
          <a:ln w="38100">
            <a:solidFill>
              <a:srgbClr val="F36415"/>
            </a:solidFill>
            <a:tailEnd type="arrow"/>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2736304" y="5589240"/>
            <a:ext cx="4572000" cy="646331"/>
          </a:xfrm>
          <a:prstGeom prst="rect">
            <a:avLst/>
          </a:prstGeom>
        </p:spPr>
        <p:txBody>
          <a:bodyPr>
            <a:spAutoFit/>
          </a:bodyPr>
          <a:lstStyle/>
          <a:p>
            <a:r>
              <a:rPr lang="cs-CZ" b="1" dirty="0" err="1" smtClean="0">
                <a:solidFill>
                  <a:schemeClr val="accent2">
                    <a:lumMod val="40000"/>
                    <a:lumOff val="60000"/>
                  </a:schemeClr>
                </a:solidFill>
              </a:rPr>
              <a:t>Spinocelulár.karcinom</a:t>
            </a:r>
            <a:r>
              <a:rPr lang="cs-CZ" b="1" dirty="0" smtClean="0">
                <a:solidFill>
                  <a:schemeClr val="accent2">
                    <a:lumMod val="40000"/>
                    <a:lumOff val="60000"/>
                  </a:schemeClr>
                </a:solidFill>
              </a:rPr>
              <a:t> </a:t>
            </a:r>
            <a:r>
              <a:rPr lang="cs-CZ" b="1" dirty="0">
                <a:solidFill>
                  <a:schemeClr val="accent2">
                    <a:lumMod val="40000"/>
                    <a:lumOff val="60000"/>
                  </a:schemeClr>
                </a:solidFill>
              </a:rPr>
              <a:t>tonsily s propagací do </a:t>
            </a:r>
            <a:r>
              <a:rPr lang="cs-CZ" b="1" dirty="0" err="1">
                <a:solidFill>
                  <a:schemeClr val="accent2">
                    <a:lumMod val="40000"/>
                    <a:lumOff val="60000"/>
                  </a:schemeClr>
                </a:solidFill>
              </a:rPr>
              <a:t>parafaryngeálního</a:t>
            </a:r>
            <a:r>
              <a:rPr lang="cs-CZ" b="1" dirty="0">
                <a:solidFill>
                  <a:schemeClr val="accent2">
                    <a:lumMod val="40000"/>
                    <a:lumOff val="60000"/>
                  </a:schemeClr>
                </a:solidFill>
              </a:rPr>
              <a:t> </a:t>
            </a:r>
            <a:r>
              <a:rPr lang="cs-CZ" b="1" dirty="0" smtClean="0">
                <a:solidFill>
                  <a:schemeClr val="accent2">
                    <a:lumMod val="40000"/>
                    <a:lumOff val="60000"/>
                  </a:schemeClr>
                </a:solidFill>
              </a:rPr>
              <a:t>prostoru. </a:t>
            </a:r>
            <a:endParaRPr lang="cs-CZ" b="1" dirty="0">
              <a:solidFill>
                <a:schemeClr val="accent2">
                  <a:lumMod val="40000"/>
                  <a:lumOff val="60000"/>
                </a:schemeClr>
              </a:solidFill>
            </a:endParaRPr>
          </a:p>
        </p:txBody>
      </p:sp>
    </p:spTree>
    <p:extLst>
      <p:ext uri="{BB962C8B-B14F-4D97-AF65-F5344CB8AC3E}">
        <p14:creationId xmlns:p14="http://schemas.microsoft.com/office/powerpoint/2010/main" val="554132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943" y="32564"/>
            <a:ext cx="2307057" cy="247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395536" y="14448"/>
            <a:ext cx="7920880" cy="1080120"/>
          </a:xfrm>
        </p:spPr>
        <p:txBody>
          <a:bodyPr>
            <a:normAutofit fontScale="90000"/>
          </a:bodyPr>
          <a:lstStyle/>
          <a:p>
            <a:r>
              <a:rPr lang="cs-CZ" sz="3600" dirty="0" err="1" smtClean="0">
                <a:solidFill>
                  <a:srgbClr val="F36415"/>
                </a:solidFill>
              </a:rPr>
              <a:t>Parafaryngeální</a:t>
            </a:r>
            <a:r>
              <a:rPr lang="cs-CZ" sz="3600" dirty="0" smtClean="0">
                <a:solidFill>
                  <a:srgbClr val="F36415"/>
                </a:solidFill>
              </a:rPr>
              <a:t> prostor  </a:t>
            </a:r>
            <a:r>
              <a:rPr lang="cs-CZ" dirty="0" smtClean="0"/>
              <a:t/>
            </a:r>
            <a:br>
              <a:rPr lang="cs-CZ" dirty="0" smtClean="0"/>
            </a:br>
            <a:endParaRPr lang="cs-CZ" dirty="0"/>
          </a:p>
        </p:txBody>
      </p:sp>
      <p:sp>
        <p:nvSpPr>
          <p:cNvPr id="3" name="Zástupný symbol pro obsah 2"/>
          <p:cNvSpPr>
            <a:spLocks noGrp="1"/>
          </p:cNvSpPr>
          <p:nvPr>
            <p:ph idx="1"/>
          </p:nvPr>
        </p:nvSpPr>
        <p:spPr>
          <a:xfrm>
            <a:off x="395536" y="692663"/>
            <a:ext cx="7690048" cy="709336"/>
          </a:xfrm>
        </p:spPr>
        <p:txBody>
          <a:bodyPr>
            <a:normAutofit lnSpcReduction="10000"/>
          </a:bodyPr>
          <a:lstStyle/>
          <a:p>
            <a:pPr>
              <a:buFont typeface="Wingdings" panose="05000000000000000000" pitchFamily="2" charset="2"/>
              <a:buChar char="§"/>
            </a:pPr>
            <a:r>
              <a:rPr lang="cs-CZ" sz="1800" dirty="0" smtClean="0"/>
              <a:t>Většinou postižen sekundárně patologickými  procesy</a:t>
            </a:r>
          </a:p>
          <a:p>
            <a:pPr marL="68580" indent="0">
              <a:buNone/>
            </a:pPr>
            <a:r>
              <a:rPr lang="cs-CZ" sz="1800" dirty="0" smtClean="0"/>
              <a:t> z okolí </a:t>
            </a:r>
          </a:p>
        </p:txBody>
      </p:sp>
      <p:sp>
        <p:nvSpPr>
          <p:cNvPr id="5" name="Obdélník 4"/>
          <p:cNvSpPr/>
          <p:nvPr/>
        </p:nvSpPr>
        <p:spPr>
          <a:xfrm>
            <a:off x="6588224" y="4009898"/>
            <a:ext cx="308098" cy="369332"/>
          </a:xfrm>
          <a:prstGeom prst="rect">
            <a:avLst/>
          </a:prstGeom>
        </p:spPr>
        <p:txBody>
          <a:bodyPr wrap="none">
            <a:spAutoFit/>
          </a:bodyPr>
          <a:lstStyle/>
          <a:p>
            <a:r>
              <a:rPr lang="cs-CZ" dirty="0" smtClean="0">
                <a:solidFill>
                  <a:schemeClr val="bg1"/>
                </a:solidFill>
              </a:rPr>
              <a:t>*</a:t>
            </a:r>
            <a:endParaRPr lang="cs-CZ" dirty="0">
              <a:solidFill>
                <a:schemeClr val="bg1"/>
              </a:solidFill>
            </a:endParaRPr>
          </a:p>
        </p:txBody>
      </p:sp>
      <p:sp>
        <p:nvSpPr>
          <p:cNvPr id="6" name="Obdélník 5"/>
          <p:cNvSpPr/>
          <p:nvPr/>
        </p:nvSpPr>
        <p:spPr>
          <a:xfrm>
            <a:off x="7524328" y="4009898"/>
            <a:ext cx="308098" cy="369332"/>
          </a:xfrm>
          <a:prstGeom prst="rect">
            <a:avLst/>
          </a:prstGeom>
        </p:spPr>
        <p:txBody>
          <a:bodyPr wrap="none">
            <a:spAutoFit/>
          </a:bodyPr>
          <a:lstStyle/>
          <a:p>
            <a:r>
              <a:rPr lang="cs-CZ" dirty="0">
                <a:solidFill>
                  <a:schemeClr val="bg1"/>
                </a:solidFill>
              </a:rPr>
              <a:t>*</a:t>
            </a:r>
          </a:p>
        </p:txBody>
      </p:sp>
      <p:sp>
        <p:nvSpPr>
          <p:cNvPr id="7" name="Obdélník 6"/>
          <p:cNvSpPr/>
          <p:nvPr/>
        </p:nvSpPr>
        <p:spPr>
          <a:xfrm>
            <a:off x="395629" y="1751203"/>
            <a:ext cx="5112568" cy="1015663"/>
          </a:xfrm>
          <a:prstGeom prst="rect">
            <a:avLst/>
          </a:prstGeom>
          <a:solidFill>
            <a:srgbClr val="F36415"/>
          </a:solidFill>
        </p:spPr>
        <p:txBody>
          <a:bodyPr wrap="square">
            <a:spAutoFit/>
          </a:bodyPr>
          <a:lstStyle/>
          <a:p>
            <a:r>
              <a:rPr lang="cs-CZ" sz="2000" b="1" dirty="0">
                <a:solidFill>
                  <a:srgbClr val="002060"/>
                </a:solidFill>
              </a:rPr>
              <a:t>Obsahuje: tuk, větve </a:t>
            </a:r>
            <a:r>
              <a:rPr lang="cs-CZ" sz="2000" b="1" dirty="0" err="1">
                <a:solidFill>
                  <a:srgbClr val="002060"/>
                </a:solidFill>
              </a:rPr>
              <a:t>n,.trigeminus</a:t>
            </a:r>
            <a:r>
              <a:rPr lang="cs-CZ" sz="2000" b="1" dirty="0">
                <a:solidFill>
                  <a:srgbClr val="002060"/>
                </a:solidFill>
              </a:rPr>
              <a:t>, </a:t>
            </a:r>
            <a:r>
              <a:rPr lang="cs-CZ" sz="2000" b="1" dirty="0" err="1">
                <a:solidFill>
                  <a:srgbClr val="002060"/>
                </a:solidFill>
              </a:rPr>
              <a:t>pl.venosus</a:t>
            </a:r>
            <a:r>
              <a:rPr lang="cs-CZ" sz="2000" b="1" dirty="0">
                <a:solidFill>
                  <a:srgbClr val="002060"/>
                </a:solidFill>
              </a:rPr>
              <a:t> </a:t>
            </a:r>
            <a:r>
              <a:rPr lang="cs-CZ" sz="2000" b="1" dirty="0" err="1">
                <a:solidFill>
                  <a:srgbClr val="002060"/>
                </a:solidFill>
              </a:rPr>
              <a:t>pterygoidei</a:t>
            </a:r>
            <a:r>
              <a:rPr lang="cs-CZ" sz="2000" b="1" dirty="0">
                <a:solidFill>
                  <a:srgbClr val="002060"/>
                </a:solidFill>
              </a:rPr>
              <a:t>, </a:t>
            </a:r>
            <a:r>
              <a:rPr lang="cs-CZ" sz="2000" b="1" dirty="0" err="1">
                <a:solidFill>
                  <a:srgbClr val="002060"/>
                </a:solidFill>
              </a:rPr>
              <a:t>a.maxillaris</a:t>
            </a:r>
            <a:r>
              <a:rPr lang="cs-CZ" sz="2000" b="1" dirty="0">
                <a:solidFill>
                  <a:srgbClr val="002060"/>
                </a:solidFill>
              </a:rPr>
              <a:t>, </a:t>
            </a:r>
            <a:r>
              <a:rPr lang="cs-CZ" sz="2000" b="1" dirty="0" err="1">
                <a:solidFill>
                  <a:srgbClr val="002060"/>
                </a:solidFill>
              </a:rPr>
              <a:t>a.pharyngica</a:t>
            </a:r>
            <a:r>
              <a:rPr lang="cs-CZ" sz="2000" b="1" dirty="0">
                <a:solidFill>
                  <a:srgbClr val="002060"/>
                </a:solidFill>
              </a:rPr>
              <a:t> </a:t>
            </a:r>
            <a:r>
              <a:rPr lang="cs-CZ" sz="2000" b="1" dirty="0" err="1">
                <a:solidFill>
                  <a:srgbClr val="002060"/>
                </a:solidFill>
              </a:rPr>
              <a:t>ascendens</a:t>
            </a:r>
            <a:endParaRPr lang="cs-CZ" sz="2000" b="1" dirty="0">
              <a:solidFill>
                <a:srgbClr val="002060"/>
              </a:solidFill>
            </a:endParaRPr>
          </a:p>
        </p:txBody>
      </p:sp>
      <p:graphicFrame>
        <p:nvGraphicFramePr>
          <p:cNvPr id="9" name="Tabulka 8"/>
          <p:cNvGraphicFramePr>
            <a:graphicFrameLocks noGrp="1"/>
          </p:cNvGraphicFramePr>
          <p:nvPr>
            <p:extLst>
              <p:ext uri="{D42A27DB-BD31-4B8C-83A1-F6EECF244321}">
                <p14:modId xmlns:p14="http://schemas.microsoft.com/office/powerpoint/2010/main" val="976143041"/>
              </p:ext>
            </p:extLst>
          </p:nvPr>
        </p:nvGraphicFramePr>
        <p:xfrm>
          <a:off x="395629" y="2856576"/>
          <a:ext cx="5112568" cy="1890636"/>
        </p:xfrm>
        <a:graphic>
          <a:graphicData uri="http://schemas.openxmlformats.org/drawingml/2006/table">
            <a:tbl>
              <a:tblPr firstRow="1" bandRow="1">
                <a:tableStyleId>{5940675A-B579-460E-94D1-54222C63F5DA}</a:tableStyleId>
              </a:tblPr>
              <a:tblGrid>
                <a:gridCol w="2556284"/>
                <a:gridCol w="2556284"/>
              </a:tblGrid>
              <a:tr h="305346">
                <a:tc>
                  <a:txBody>
                    <a:bodyPr/>
                    <a:lstStyle/>
                    <a:p>
                      <a:r>
                        <a:rPr lang="cs-CZ" sz="1200" dirty="0" smtClean="0"/>
                        <a:t>Záněty</a:t>
                      </a:r>
                      <a:endParaRPr lang="cs-CZ" sz="1200" dirty="0"/>
                    </a:p>
                  </a:txBody>
                  <a:tcPr/>
                </a:tc>
                <a:tc>
                  <a:txBody>
                    <a:bodyPr/>
                    <a:lstStyle/>
                    <a:p>
                      <a:r>
                        <a:rPr lang="cs-CZ" sz="1200" dirty="0" smtClean="0"/>
                        <a:t> </a:t>
                      </a:r>
                      <a:r>
                        <a:rPr lang="cs-CZ" sz="1200" dirty="0" err="1" smtClean="0"/>
                        <a:t>celulilitis</a:t>
                      </a:r>
                      <a:r>
                        <a:rPr lang="cs-CZ" sz="1200" dirty="0" smtClean="0"/>
                        <a:t>/ absces</a:t>
                      </a:r>
                      <a:endParaRPr lang="cs-CZ" sz="1200" dirty="0"/>
                    </a:p>
                  </a:txBody>
                  <a:tcPr/>
                </a:tc>
              </a:tr>
              <a:tr h="305346">
                <a:tc>
                  <a:txBody>
                    <a:bodyPr/>
                    <a:lstStyle/>
                    <a:p>
                      <a:r>
                        <a:rPr lang="cs-CZ" sz="1200" dirty="0" smtClean="0"/>
                        <a:t>Benigní nádory </a:t>
                      </a:r>
                      <a:endParaRPr lang="cs-CZ" sz="1200" dirty="0"/>
                    </a:p>
                  </a:txBody>
                  <a:tcPr/>
                </a:tc>
                <a:tc>
                  <a:txBody>
                    <a:bodyPr/>
                    <a:lstStyle/>
                    <a:p>
                      <a:r>
                        <a:rPr lang="cs-CZ" sz="1200" dirty="0" smtClean="0"/>
                        <a:t>pleomorfní adenom, lipom</a:t>
                      </a:r>
                      <a:endParaRPr lang="cs-CZ" sz="1200" dirty="0"/>
                    </a:p>
                  </a:txBody>
                  <a:tcPr/>
                </a:tc>
              </a:tr>
              <a:tr h="752908">
                <a:tc>
                  <a:txBody>
                    <a:bodyPr/>
                    <a:lstStyle/>
                    <a:p>
                      <a:r>
                        <a:rPr lang="cs-CZ" sz="1200" dirty="0" smtClean="0"/>
                        <a:t>Maligní nádory </a:t>
                      </a:r>
                      <a:endParaRPr lang="cs-CZ"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Ca </a:t>
                      </a:r>
                      <a:r>
                        <a:rPr lang="cs-CZ" sz="1200" dirty="0" err="1" smtClean="0"/>
                        <a:t>pharyngu</a:t>
                      </a:r>
                      <a:r>
                        <a:rPr lang="cs-CZ" sz="1200" dirty="0" smtClean="0"/>
                        <a:t>, karcinom slinné žlázy, lymfom</a:t>
                      </a:r>
                    </a:p>
                    <a:p>
                      <a:endParaRPr lang="cs-CZ" sz="1200" dirty="0"/>
                    </a:p>
                  </a:txBody>
                  <a:tcPr/>
                </a:tc>
              </a:tr>
              <a:tr h="527036">
                <a:tc>
                  <a:txBody>
                    <a:bodyPr/>
                    <a:lstStyle/>
                    <a:p>
                      <a:r>
                        <a:rPr lang="cs-CZ" sz="1200" dirty="0" err="1" smtClean="0"/>
                        <a:t>Pseudomasy</a:t>
                      </a:r>
                      <a:endParaRPr lang="cs-CZ"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branchiální cysta</a:t>
                      </a:r>
                    </a:p>
                    <a:p>
                      <a:endParaRPr lang="cs-CZ" sz="1200" dirty="0"/>
                    </a:p>
                  </a:txBody>
                  <a:tcPr/>
                </a:tc>
              </a:tr>
            </a:tbl>
          </a:graphicData>
        </a:graphic>
      </p:graphicFrame>
      <p:sp>
        <p:nvSpPr>
          <p:cNvPr id="10" name="Obdélník 9"/>
          <p:cNvSpPr/>
          <p:nvPr/>
        </p:nvSpPr>
        <p:spPr>
          <a:xfrm>
            <a:off x="7428682" y="959386"/>
            <a:ext cx="308098" cy="369332"/>
          </a:xfrm>
          <a:prstGeom prst="rect">
            <a:avLst/>
          </a:prstGeom>
        </p:spPr>
        <p:txBody>
          <a:bodyPr wrap="none">
            <a:spAutoFit/>
          </a:bodyPr>
          <a:lstStyle/>
          <a:p>
            <a:r>
              <a:rPr lang="cs-CZ" dirty="0"/>
              <a:t>*</a:t>
            </a:r>
          </a:p>
        </p:txBody>
      </p:sp>
      <p:sp>
        <p:nvSpPr>
          <p:cNvPr id="11" name="Obdélník 10"/>
          <p:cNvSpPr/>
          <p:nvPr/>
        </p:nvSpPr>
        <p:spPr>
          <a:xfrm>
            <a:off x="8028384" y="996927"/>
            <a:ext cx="308098" cy="369332"/>
          </a:xfrm>
          <a:prstGeom prst="rect">
            <a:avLst/>
          </a:prstGeom>
        </p:spPr>
        <p:txBody>
          <a:bodyPr wrap="none">
            <a:spAutoFit/>
          </a:bodyPr>
          <a:lstStyle/>
          <a:p>
            <a:r>
              <a:rPr lang="cs-CZ" dirty="0"/>
              <a:t>*</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274" y="2377016"/>
            <a:ext cx="3250108" cy="450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691" y="3573016"/>
            <a:ext cx="30003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29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66242" y="4691"/>
            <a:ext cx="3192780" cy="342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361294" y="0"/>
            <a:ext cx="7772400" cy="914400"/>
          </a:xfrm>
        </p:spPr>
        <p:txBody>
          <a:bodyPr>
            <a:normAutofit fontScale="90000"/>
          </a:bodyPr>
          <a:lstStyle/>
          <a:p>
            <a:r>
              <a:rPr lang="cs-CZ" dirty="0" smtClean="0">
                <a:solidFill>
                  <a:srgbClr val="92D050"/>
                </a:solidFill>
              </a:rPr>
              <a:t>Prostor žvýkacích svalů</a:t>
            </a:r>
            <a:r>
              <a:rPr lang="cs-CZ" dirty="0" smtClean="0"/>
              <a:t/>
            </a:r>
            <a:br>
              <a:rPr lang="cs-CZ" dirty="0" smtClean="0"/>
            </a:br>
            <a:endParaRPr lang="cs-CZ" dirty="0"/>
          </a:p>
        </p:txBody>
      </p:sp>
      <p:sp>
        <p:nvSpPr>
          <p:cNvPr id="5" name="Obdélník 4"/>
          <p:cNvSpPr/>
          <p:nvPr/>
        </p:nvSpPr>
        <p:spPr>
          <a:xfrm>
            <a:off x="6516216" y="2636912"/>
            <a:ext cx="306494" cy="369332"/>
          </a:xfrm>
          <a:prstGeom prst="rect">
            <a:avLst/>
          </a:prstGeom>
        </p:spPr>
        <p:txBody>
          <a:bodyPr wrap="none">
            <a:spAutoFit/>
          </a:bodyPr>
          <a:lstStyle/>
          <a:p>
            <a:r>
              <a:rPr lang="cs-CZ" dirty="0"/>
              <a:t>6</a:t>
            </a:r>
          </a:p>
        </p:txBody>
      </p:sp>
      <p:sp>
        <p:nvSpPr>
          <p:cNvPr id="6" name="Obdélník 5"/>
          <p:cNvSpPr/>
          <p:nvPr/>
        </p:nvSpPr>
        <p:spPr>
          <a:xfrm>
            <a:off x="7956376" y="1268760"/>
            <a:ext cx="306494" cy="369332"/>
          </a:xfrm>
          <a:prstGeom prst="rect">
            <a:avLst/>
          </a:prstGeom>
        </p:spPr>
        <p:txBody>
          <a:bodyPr wrap="none">
            <a:spAutoFit/>
          </a:bodyPr>
          <a:lstStyle/>
          <a:p>
            <a:r>
              <a:rPr lang="cs-CZ" dirty="0" smtClean="0"/>
              <a:t>*</a:t>
            </a:r>
            <a:endParaRPr lang="cs-CZ"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314503"/>
            <a:ext cx="3101797" cy="355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99" y="729700"/>
            <a:ext cx="2730157" cy="356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6516216" y="1268760"/>
            <a:ext cx="308098" cy="369332"/>
          </a:xfrm>
          <a:prstGeom prst="rect">
            <a:avLst/>
          </a:prstGeom>
        </p:spPr>
        <p:txBody>
          <a:bodyPr wrap="none">
            <a:spAutoFit/>
          </a:bodyPr>
          <a:lstStyle/>
          <a:p>
            <a:r>
              <a:rPr lang="cs-CZ" dirty="0"/>
              <a:t>*</a:t>
            </a:r>
          </a:p>
        </p:txBody>
      </p:sp>
      <p:sp>
        <p:nvSpPr>
          <p:cNvPr id="8" name="Obdélník 7"/>
          <p:cNvSpPr/>
          <p:nvPr/>
        </p:nvSpPr>
        <p:spPr>
          <a:xfrm>
            <a:off x="6233637" y="4047657"/>
            <a:ext cx="2910363" cy="1938992"/>
          </a:xfrm>
          <a:prstGeom prst="rect">
            <a:avLst/>
          </a:prstGeom>
          <a:solidFill>
            <a:srgbClr val="92D050"/>
          </a:solidFill>
        </p:spPr>
        <p:txBody>
          <a:bodyPr wrap="square">
            <a:spAutoFit/>
          </a:bodyPr>
          <a:lstStyle/>
          <a:p>
            <a:r>
              <a:rPr lang="cs-CZ" sz="2000" dirty="0">
                <a:solidFill>
                  <a:schemeClr val="bg1"/>
                </a:solidFill>
              </a:rPr>
              <a:t>Obsahuje: </a:t>
            </a:r>
            <a:endParaRPr lang="cs-CZ" sz="2000" dirty="0" smtClean="0">
              <a:solidFill>
                <a:schemeClr val="bg1"/>
              </a:solidFill>
            </a:endParaRPr>
          </a:p>
          <a:p>
            <a:endParaRPr lang="cs-CZ" sz="2000" dirty="0">
              <a:solidFill>
                <a:schemeClr val="bg1"/>
              </a:solidFill>
            </a:endParaRPr>
          </a:p>
          <a:p>
            <a:pPr marL="342900" indent="-342900">
              <a:buFont typeface="Arial" panose="020B0604020202020204" pitchFamily="34" charset="0"/>
              <a:buChar char="•"/>
            </a:pPr>
            <a:r>
              <a:rPr lang="cs-CZ" sz="2000" dirty="0">
                <a:solidFill>
                  <a:schemeClr val="bg1"/>
                </a:solidFill>
              </a:rPr>
              <a:t>mandibula</a:t>
            </a:r>
          </a:p>
          <a:p>
            <a:pPr marL="342900" indent="-342900">
              <a:buFont typeface="Arial" panose="020B0604020202020204" pitchFamily="34" charset="0"/>
              <a:buChar char="•"/>
            </a:pPr>
            <a:r>
              <a:rPr lang="cs-CZ" sz="2000" dirty="0">
                <a:solidFill>
                  <a:schemeClr val="bg1"/>
                </a:solidFill>
              </a:rPr>
              <a:t>žvýkací svaly</a:t>
            </a:r>
          </a:p>
          <a:p>
            <a:pPr marL="342900" indent="-342900">
              <a:buFont typeface="Arial" panose="020B0604020202020204" pitchFamily="34" charset="0"/>
              <a:buChar char="•"/>
            </a:pPr>
            <a:r>
              <a:rPr lang="cs-CZ" sz="2000" dirty="0" err="1">
                <a:solidFill>
                  <a:schemeClr val="bg1"/>
                </a:solidFill>
              </a:rPr>
              <a:t>vasa</a:t>
            </a:r>
            <a:r>
              <a:rPr lang="cs-CZ" sz="2000" dirty="0">
                <a:solidFill>
                  <a:schemeClr val="bg1"/>
                </a:solidFill>
              </a:rPr>
              <a:t> et </a:t>
            </a:r>
            <a:r>
              <a:rPr lang="cs-CZ" sz="2000" dirty="0" err="1">
                <a:solidFill>
                  <a:schemeClr val="bg1"/>
                </a:solidFill>
              </a:rPr>
              <a:t>nervus</a:t>
            </a:r>
            <a:r>
              <a:rPr lang="cs-CZ" sz="2000" dirty="0">
                <a:solidFill>
                  <a:schemeClr val="bg1"/>
                </a:solidFill>
              </a:rPr>
              <a:t> </a:t>
            </a:r>
            <a:r>
              <a:rPr lang="cs-CZ" sz="2000" dirty="0" err="1">
                <a:solidFill>
                  <a:schemeClr val="bg1"/>
                </a:solidFill>
              </a:rPr>
              <a:t>alveolaris</a:t>
            </a:r>
            <a:r>
              <a:rPr lang="cs-CZ" sz="2000" dirty="0">
                <a:solidFill>
                  <a:schemeClr val="bg1"/>
                </a:solidFill>
              </a:rPr>
              <a:t> </a:t>
            </a:r>
            <a:r>
              <a:rPr lang="cs-CZ" sz="2000" dirty="0" err="1">
                <a:solidFill>
                  <a:schemeClr val="bg1"/>
                </a:solidFill>
              </a:rPr>
              <a:t>inferior</a:t>
            </a:r>
            <a:endParaRPr lang="cs-CZ" sz="2000" dirty="0">
              <a:solidFill>
                <a:schemeClr val="bg1"/>
              </a:solidFill>
            </a:endParaRPr>
          </a:p>
        </p:txBody>
      </p:sp>
    </p:spTree>
    <p:extLst>
      <p:ext uri="{BB962C8B-B14F-4D97-AF65-F5344CB8AC3E}">
        <p14:creationId xmlns:p14="http://schemas.microsoft.com/office/powerpoint/2010/main" val="3434210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6665"/>
            <a:ext cx="5472608" cy="914400"/>
          </a:xfrm>
        </p:spPr>
        <p:txBody>
          <a:bodyPr/>
          <a:lstStyle/>
          <a:p>
            <a:r>
              <a:rPr lang="cs-CZ" sz="3200" dirty="0" smtClean="0">
                <a:solidFill>
                  <a:srgbClr val="92D050"/>
                </a:solidFill>
              </a:rPr>
              <a:t>Prostor </a:t>
            </a:r>
            <a:r>
              <a:rPr lang="cs-CZ" sz="3200" dirty="0">
                <a:solidFill>
                  <a:srgbClr val="92D050"/>
                </a:solidFill>
              </a:rPr>
              <a:t>žvýkacích </a:t>
            </a:r>
            <a:r>
              <a:rPr lang="cs-CZ" sz="3200" dirty="0" smtClean="0">
                <a:solidFill>
                  <a:srgbClr val="92D050"/>
                </a:solidFill>
              </a:rPr>
              <a:t>svalů</a:t>
            </a:r>
            <a:r>
              <a:rPr lang="cs-CZ" sz="3200" dirty="0"/>
              <a:t/>
            </a:r>
            <a:br>
              <a:rPr lang="cs-CZ" sz="3200" dirty="0"/>
            </a:br>
            <a:endParaRPr lang="cs-CZ"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56792"/>
            <a:ext cx="3690588" cy="223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95536" y="692696"/>
            <a:ext cx="3638817" cy="307777"/>
          </a:xfrm>
          <a:prstGeom prst="rect">
            <a:avLst/>
          </a:prstGeom>
        </p:spPr>
        <p:txBody>
          <a:bodyPr wrap="none">
            <a:spAutoFit/>
          </a:bodyPr>
          <a:lstStyle/>
          <a:p>
            <a:pPr marL="342900" indent="-342900">
              <a:buFont typeface="Arial" panose="020B0604020202020204" pitchFamily="34" charset="0"/>
              <a:buChar char="•"/>
            </a:pPr>
            <a:r>
              <a:rPr lang="cs-CZ" sz="1400" dirty="0"/>
              <a:t>přítomnost kosti – širší spektrum </a:t>
            </a:r>
            <a:r>
              <a:rPr lang="cs-CZ" sz="1400" dirty="0" smtClean="0"/>
              <a:t>patologií</a:t>
            </a:r>
          </a:p>
        </p:txBody>
      </p:sp>
      <p:graphicFrame>
        <p:nvGraphicFramePr>
          <p:cNvPr id="6" name="Tabulka 5"/>
          <p:cNvGraphicFramePr>
            <a:graphicFrameLocks noGrp="1"/>
          </p:cNvGraphicFramePr>
          <p:nvPr>
            <p:extLst>
              <p:ext uri="{D42A27DB-BD31-4B8C-83A1-F6EECF244321}">
                <p14:modId xmlns:p14="http://schemas.microsoft.com/office/powerpoint/2010/main" val="1774573479"/>
              </p:ext>
            </p:extLst>
          </p:nvPr>
        </p:nvGraphicFramePr>
        <p:xfrm>
          <a:off x="395536" y="1340768"/>
          <a:ext cx="4824536" cy="2837229"/>
        </p:xfrm>
        <a:graphic>
          <a:graphicData uri="http://schemas.openxmlformats.org/drawingml/2006/table">
            <a:tbl>
              <a:tblPr firstRow="1" bandRow="1">
                <a:tableStyleId>{5940675A-B579-460E-94D1-54222C63F5DA}</a:tableStyleId>
              </a:tblPr>
              <a:tblGrid>
                <a:gridCol w="2412268"/>
                <a:gridCol w="2412268"/>
              </a:tblGrid>
              <a:tr h="1176975">
                <a:tc>
                  <a:txBody>
                    <a:bodyPr/>
                    <a:lstStyle/>
                    <a:p>
                      <a:r>
                        <a:rPr lang="cs-CZ" sz="1600" dirty="0" smtClean="0"/>
                        <a:t>záněty</a:t>
                      </a:r>
                      <a:endParaRPr lang="cs-CZ" sz="1600" dirty="0"/>
                    </a:p>
                  </a:txBody>
                  <a:tcPr/>
                </a:tc>
                <a:tc>
                  <a:txBody>
                    <a:bodyPr/>
                    <a:lstStyle/>
                    <a:p>
                      <a:r>
                        <a:rPr lang="cs-CZ" sz="1600" dirty="0" err="1" smtClean="0"/>
                        <a:t>odontogenní</a:t>
                      </a:r>
                      <a:r>
                        <a:rPr lang="cs-CZ" sz="1600" dirty="0" smtClean="0"/>
                        <a:t> </a:t>
                      </a:r>
                      <a:r>
                        <a:rPr lang="cs-CZ" sz="1600" dirty="0" err="1" smtClean="0"/>
                        <a:t>etio</a:t>
                      </a:r>
                      <a:r>
                        <a:rPr lang="cs-CZ" sz="1600" dirty="0" smtClean="0"/>
                        <a:t> </a:t>
                      </a:r>
                    </a:p>
                    <a:p>
                      <a:r>
                        <a:rPr lang="cs-CZ" sz="1600" dirty="0" smtClean="0"/>
                        <a:t>( 2.premolár a moláry), osteomyelitida mandibuly</a:t>
                      </a:r>
                      <a:endParaRPr lang="cs-CZ" sz="1600" dirty="0"/>
                    </a:p>
                  </a:txBody>
                  <a:tcPr/>
                </a:tc>
              </a:tr>
              <a:tr h="830127">
                <a:tc>
                  <a:txBody>
                    <a:bodyPr/>
                    <a:lstStyle/>
                    <a:p>
                      <a:r>
                        <a:rPr lang="cs-CZ" sz="1600" dirty="0" smtClean="0"/>
                        <a:t>benigní nádory</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hemangiom, </a:t>
                      </a:r>
                      <a:r>
                        <a:rPr lang="cs-CZ" sz="1600" dirty="0" err="1" smtClean="0"/>
                        <a:t>leiomyom</a:t>
                      </a:r>
                      <a:r>
                        <a:rPr lang="cs-CZ" sz="1600" dirty="0" smtClean="0"/>
                        <a:t>, neurogenní tumory</a:t>
                      </a:r>
                    </a:p>
                    <a:p>
                      <a:endParaRPr lang="cs-CZ" sz="1600" dirty="0"/>
                    </a:p>
                  </a:txBody>
                  <a:tcPr/>
                </a:tc>
              </a:tr>
              <a:tr h="830127">
                <a:tc>
                  <a:txBody>
                    <a:bodyPr/>
                    <a:lstStyle/>
                    <a:p>
                      <a:r>
                        <a:rPr lang="cs-CZ" sz="1600" dirty="0" smtClean="0"/>
                        <a:t>maligní nádory </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err="1" smtClean="0"/>
                        <a:t>měkkotkáňové</a:t>
                      </a:r>
                      <a:r>
                        <a:rPr lang="cs-CZ" sz="1600" dirty="0" smtClean="0"/>
                        <a:t> a kostní tumory, NHL </a:t>
                      </a:r>
                    </a:p>
                    <a:p>
                      <a:endParaRPr lang="cs-CZ" sz="1600" dirty="0"/>
                    </a:p>
                  </a:txBody>
                  <a:tcPr/>
                </a:tc>
              </a:tr>
            </a:tbl>
          </a:graphicData>
        </a:graphic>
      </p:graphicFrame>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221088"/>
            <a:ext cx="3312368" cy="254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333" y="4653136"/>
            <a:ext cx="40386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5399201" y="6505401"/>
            <a:ext cx="2961067" cy="369332"/>
          </a:xfrm>
          <a:prstGeom prst="rect">
            <a:avLst/>
          </a:prstGeom>
        </p:spPr>
        <p:txBody>
          <a:bodyPr wrap="none">
            <a:spAutoFit/>
          </a:bodyPr>
          <a:lstStyle/>
          <a:p>
            <a:r>
              <a:rPr lang="cs-CZ" altLang="cs-CZ" b="1" dirty="0">
                <a:solidFill>
                  <a:srgbClr val="92D050"/>
                </a:solidFill>
              </a:rPr>
              <a:t>Absces, </a:t>
            </a:r>
            <a:r>
              <a:rPr lang="cs-CZ" altLang="cs-CZ" b="1" dirty="0" err="1">
                <a:solidFill>
                  <a:srgbClr val="92D050"/>
                </a:solidFill>
              </a:rPr>
              <a:t>odontogenní</a:t>
            </a:r>
            <a:r>
              <a:rPr lang="cs-CZ" altLang="cs-CZ" b="1" dirty="0">
                <a:solidFill>
                  <a:srgbClr val="92D050"/>
                </a:solidFill>
              </a:rPr>
              <a:t> původ</a:t>
            </a:r>
          </a:p>
        </p:txBody>
      </p:sp>
    </p:spTree>
    <p:extLst>
      <p:ext uri="{BB962C8B-B14F-4D97-AF65-F5344CB8AC3E}">
        <p14:creationId xmlns:p14="http://schemas.microsoft.com/office/powerpoint/2010/main" val="1144048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66"/>
            <a:ext cx="3203848" cy="35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smtClean="0"/>
              <a:t> Bukální prostor</a:t>
            </a:r>
          </a:p>
        </p:txBody>
      </p:sp>
      <p:sp>
        <p:nvSpPr>
          <p:cNvPr id="3" name="Zástupný symbol pro obsah 2"/>
          <p:cNvSpPr>
            <a:spLocks noGrp="1"/>
          </p:cNvSpPr>
          <p:nvPr>
            <p:ph idx="1"/>
          </p:nvPr>
        </p:nvSpPr>
        <p:spPr>
          <a:xfrm>
            <a:off x="324012" y="1288532"/>
            <a:ext cx="7772400" cy="2140468"/>
          </a:xfrm>
        </p:spPr>
        <p:txBody>
          <a:bodyPr>
            <a:normAutofit fontScale="92500" lnSpcReduction="10000"/>
          </a:bodyPr>
          <a:lstStyle/>
          <a:p>
            <a:r>
              <a:rPr lang="cs-CZ" sz="2000" dirty="0" smtClean="0"/>
              <a:t>Prostor nekompletně ohraničen fasciemi</a:t>
            </a:r>
          </a:p>
          <a:p>
            <a:r>
              <a:rPr lang="cs-CZ" sz="2000" dirty="0" smtClean="0"/>
              <a:t>Zejm. tukem vyplněný prostor mezi </a:t>
            </a:r>
            <a:r>
              <a:rPr lang="cs-CZ" sz="2000" dirty="0" err="1" smtClean="0"/>
              <a:t>m.buccinator</a:t>
            </a:r>
            <a:endParaRPr lang="cs-CZ" sz="2000" dirty="0" smtClean="0"/>
          </a:p>
          <a:p>
            <a:pPr marL="68580" indent="0">
              <a:buNone/>
            </a:pPr>
            <a:r>
              <a:rPr lang="cs-CZ" sz="2000" dirty="0" smtClean="0"/>
              <a:t>a </a:t>
            </a:r>
            <a:r>
              <a:rPr lang="cs-CZ" sz="2000" dirty="0" err="1" smtClean="0"/>
              <a:t>platysma</a:t>
            </a:r>
            <a:endParaRPr lang="cs-CZ" sz="2000" dirty="0" smtClean="0"/>
          </a:p>
          <a:p>
            <a:r>
              <a:rPr lang="cs-CZ" sz="2000" dirty="0" smtClean="0"/>
              <a:t>2 </a:t>
            </a:r>
            <a:r>
              <a:rPr lang="cs-CZ" sz="2000" dirty="0" err="1" smtClean="0"/>
              <a:t>kompartmenty</a:t>
            </a:r>
            <a:r>
              <a:rPr lang="cs-CZ" sz="2000" dirty="0" smtClean="0"/>
              <a:t>, hranicí je </a:t>
            </a:r>
            <a:r>
              <a:rPr lang="cs-CZ" sz="2000" dirty="0" err="1" smtClean="0"/>
              <a:t>parotický</a:t>
            </a:r>
            <a:r>
              <a:rPr lang="cs-CZ" sz="2000" dirty="0" smtClean="0"/>
              <a:t> vývod </a:t>
            </a:r>
          </a:p>
          <a:p>
            <a:r>
              <a:rPr lang="cs-CZ" sz="2000" dirty="0" smtClean="0"/>
              <a:t>Pozůstatek sacího tukového polštáře v zadním komp. </a:t>
            </a:r>
          </a:p>
          <a:p>
            <a:pPr marL="68580" indent="0">
              <a:buNone/>
            </a:pPr>
            <a:r>
              <a:rPr lang="cs-CZ" sz="2000" dirty="0" smtClean="0"/>
              <a:t>(nižší </a:t>
            </a:r>
            <a:r>
              <a:rPr lang="cs-CZ" sz="2000" dirty="0" err="1" smtClean="0"/>
              <a:t>denzita</a:t>
            </a:r>
            <a:r>
              <a:rPr lang="cs-CZ" sz="2000" dirty="0" smtClean="0"/>
              <a:t>)</a:t>
            </a:r>
          </a:p>
          <a:p>
            <a:pPr marL="68580" indent="0">
              <a:buNone/>
            </a:pPr>
            <a:endParaRPr lang="cs-CZ" sz="2000" dirty="0"/>
          </a:p>
        </p:txBody>
      </p:sp>
      <p:sp>
        <p:nvSpPr>
          <p:cNvPr id="5" name="Obdélník 4"/>
          <p:cNvSpPr/>
          <p:nvPr/>
        </p:nvSpPr>
        <p:spPr>
          <a:xfrm>
            <a:off x="6656252" y="836712"/>
            <a:ext cx="308098" cy="369332"/>
          </a:xfrm>
          <a:prstGeom prst="rect">
            <a:avLst/>
          </a:prstGeom>
        </p:spPr>
        <p:txBody>
          <a:bodyPr wrap="none">
            <a:spAutoFit/>
          </a:bodyPr>
          <a:lstStyle/>
          <a:p>
            <a:r>
              <a:rPr lang="cs-CZ" dirty="0" smtClean="0">
                <a:solidFill>
                  <a:schemeClr val="bg1"/>
                </a:solidFill>
              </a:rPr>
              <a:t>*</a:t>
            </a:r>
            <a:endParaRPr lang="cs-CZ" dirty="0">
              <a:solidFill>
                <a:schemeClr val="bg1"/>
              </a:solidFill>
            </a:endParaRPr>
          </a:p>
        </p:txBody>
      </p:sp>
      <p:sp>
        <p:nvSpPr>
          <p:cNvPr id="6" name="Obdélník 5"/>
          <p:cNvSpPr/>
          <p:nvPr/>
        </p:nvSpPr>
        <p:spPr>
          <a:xfrm>
            <a:off x="7896021" y="836712"/>
            <a:ext cx="308098" cy="369332"/>
          </a:xfrm>
          <a:prstGeom prst="rect">
            <a:avLst/>
          </a:prstGeom>
        </p:spPr>
        <p:txBody>
          <a:bodyPr wrap="none">
            <a:spAutoFit/>
          </a:bodyPr>
          <a:lstStyle/>
          <a:p>
            <a:r>
              <a:rPr lang="cs-CZ" dirty="0" smtClean="0">
                <a:solidFill>
                  <a:schemeClr val="bg1"/>
                </a:solidFill>
              </a:rPr>
              <a:t>*</a:t>
            </a:r>
            <a:endParaRPr lang="cs-CZ" dirty="0">
              <a:solidFill>
                <a:schemeClr val="bg1"/>
              </a:solidFill>
            </a:endParaRPr>
          </a:p>
        </p:txBody>
      </p:sp>
      <p:sp>
        <p:nvSpPr>
          <p:cNvPr id="7" name="Obdélník 6"/>
          <p:cNvSpPr/>
          <p:nvPr/>
        </p:nvSpPr>
        <p:spPr>
          <a:xfrm>
            <a:off x="6134083" y="3789040"/>
            <a:ext cx="2815985" cy="2585323"/>
          </a:xfrm>
          <a:prstGeom prst="rect">
            <a:avLst/>
          </a:prstGeom>
          <a:solidFill>
            <a:schemeClr val="accent4">
              <a:lumMod val="40000"/>
              <a:lumOff val="60000"/>
            </a:schemeClr>
          </a:solidFill>
        </p:spPr>
        <p:txBody>
          <a:bodyPr wrap="square">
            <a:spAutoFit/>
          </a:bodyPr>
          <a:lstStyle/>
          <a:p>
            <a:r>
              <a:rPr lang="cs-CZ" dirty="0">
                <a:solidFill>
                  <a:schemeClr val="bg1"/>
                </a:solidFill>
              </a:rPr>
              <a:t>Obsahuje: </a:t>
            </a:r>
          </a:p>
          <a:p>
            <a:pPr marL="285750" indent="-285750">
              <a:buFont typeface="Arial" pitchFamily="34" charset="0"/>
              <a:buChar char="•"/>
            </a:pPr>
            <a:r>
              <a:rPr lang="cs-CZ" dirty="0">
                <a:solidFill>
                  <a:schemeClr val="bg1"/>
                </a:solidFill>
              </a:rPr>
              <a:t>tuk</a:t>
            </a:r>
          </a:p>
          <a:p>
            <a:pPr marL="285750" indent="-285750">
              <a:buFont typeface="Arial" pitchFamily="34" charset="0"/>
              <a:buChar char="•"/>
            </a:pPr>
            <a:r>
              <a:rPr lang="cs-CZ" dirty="0" err="1">
                <a:solidFill>
                  <a:schemeClr val="bg1"/>
                </a:solidFill>
              </a:rPr>
              <a:t>m.buccinator</a:t>
            </a:r>
            <a:endParaRPr lang="cs-CZ" dirty="0">
              <a:solidFill>
                <a:schemeClr val="bg1"/>
              </a:solidFill>
            </a:endParaRPr>
          </a:p>
          <a:p>
            <a:pPr marL="285750" indent="-285750">
              <a:buFont typeface="Arial" pitchFamily="34" charset="0"/>
              <a:buChar char="•"/>
            </a:pPr>
            <a:r>
              <a:rPr lang="cs-CZ" dirty="0" err="1">
                <a:solidFill>
                  <a:schemeClr val="bg1"/>
                </a:solidFill>
              </a:rPr>
              <a:t>parotický</a:t>
            </a:r>
            <a:r>
              <a:rPr lang="cs-CZ" dirty="0">
                <a:solidFill>
                  <a:schemeClr val="bg1"/>
                </a:solidFill>
              </a:rPr>
              <a:t> vývod</a:t>
            </a:r>
          </a:p>
          <a:p>
            <a:pPr marL="285750" indent="-285750">
              <a:buFont typeface="Arial" pitchFamily="34" charset="0"/>
              <a:buChar char="•"/>
            </a:pPr>
            <a:r>
              <a:rPr lang="cs-CZ" dirty="0">
                <a:solidFill>
                  <a:schemeClr val="bg1"/>
                </a:solidFill>
              </a:rPr>
              <a:t>a.et v. </a:t>
            </a:r>
            <a:r>
              <a:rPr lang="cs-CZ" dirty="0" err="1">
                <a:solidFill>
                  <a:schemeClr val="bg1"/>
                </a:solidFill>
              </a:rPr>
              <a:t>facialis</a:t>
            </a:r>
            <a:endParaRPr lang="cs-CZ" dirty="0">
              <a:solidFill>
                <a:schemeClr val="bg1"/>
              </a:solidFill>
            </a:endParaRPr>
          </a:p>
          <a:p>
            <a:pPr marL="285750" indent="-285750">
              <a:buFont typeface="Arial" pitchFamily="34" charset="0"/>
              <a:buChar char="•"/>
            </a:pPr>
            <a:r>
              <a:rPr lang="cs-CZ" dirty="0">
                <a:solidFill>
                  <a:schemeClr val="bg1"/>
                </a:solidFill>
              </a:rPr>
              <a:t>bukální větev </a:t>
            </a:r>
            <a:r>
              <a:rPr lang="cs-CZ" dirty="0" err="1">
                <a:solidFill>
                  <a:schemeClr val="bg1"/>
                </a:solidFill>
              </a:rPr>
              <a:t>n.mandibularis</a:t>
            </a:r>
            <a:r>
              <a:rPr lang="cs-CZ" dirty="0">
                <a:solidFill>
                  <a:schemeClr val="bg1"/>
                </a:solidFill>
              </a:rPr>
              <a:t> </a:t>
            </a:r>
            <a:r>
              <a:rPr lang="cs-CZ" dirty="0" err="1">
                <a:solidFill>
                  <a:schemeClr val="bg1"/>
                </a:solidFill>
              </a:rPr>
              <a:t>n.V</a:t>
            </a:r>
            <a:r>
              <a:rPr lang="cs-CZ" dirty="0">
                <a:solidFill>
                  <a:schemeClr val="bg1"/>
                </a:solidFill>
              </a:rPr>
              <a:t> a </a:t>
            </a:r>
            <a:r>
              <a:rPr lang="cs-CZ" dirty="0" err="1">
                <a:solidFill>
                  <a:schemeClr val="bg1"/>
                </a:solidFill>
              </a:rPr>
              <a:t>n.VII</a:t>
            </a:r>
            <a:endParaRPr lang="cs-CZ" dirty="0">
              <a:solidFill>
                <a:schemeClr val="bg1"/>
              </a:solidFill>
            </a:endParaRPr>
          </a:p>
          <a:p>
            <a:pPr marL="285750" indent="-285750">
              <a:buFont typeface="Arial" pitchFamily="34" charset="0"/>
              <a:buChar char="•"/>
            </a:pPr>
            <a:r>
              <a:rPr lang="cs-CZ" dirty="0">
                <a:solidFill>
                  <a:schemeClr val="bg1"/>
                </a:solidFill>
              </a:rPr>
              <a:t>uzliny</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49" y="3861048"/>
            <a:ext cx="5467503" cy="227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39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88640"/>
            <a:ext cx="4752528" cy="914400"/>
          </a:xfrm>
        </p:spPr>
        <p:txBody>
          <a:bodyPr/>
          <a:lstStyle/>
          <a:p>
            <a:r>
              <a:rPr lang="cs-CZ" dirty="0" smtClean="0"/>
              <a:t>Bukální prostor</a:t>
            </a:r>
            <a:endParaRPr lang="cs-CZ" dirty="0"/>
          </a:p>
        </p:txBody>
      </p:sp>
      <p:sp>
        <p:nvSpPr>
          <p:cNvPr id="3" name="Zástupný symbol pro obsah 2"/>
          <p:cNvSpPr>
            <a:spLocks noGrp="1"/>
          </p:cNvSpPr>
          <p:nvPr>
            <p:ph idx="1"/>
          </p:nvPr>
        </p:nvSpPr>
        <p:spPr>
          <a:xfrm>
            <a:off x="395536" y="836712"/>
            <a:ext cx="5364088" cy="925360"/>
          </a:xfrm>
        </p:spPr>
        <p:txBody>
          <a:bodyPr>
            <a:noAutofit/>
          </a:bodyPr>
          <a:lstStyle/>
          <a:p>
            <a:r>
              <a:rPr lang="cs-CZ" sz="1800" dirty="0" smtClean="0"/>
              <a:t>Postižení </a:t>
            </a:r>
            <a:r>
              <a:rPr lang="cs-CZ" sz="1800" dirty="0" err="1" smtClean="0"/>
              <a:t>zejm.sekundárně</a:t>
            </a:r>
            <a:r>
              <a:rPr lang="cs-CZ" sz="1800" dirty="0" smtClean="0"/>
              <a:t> z prostoru žvýkacích svalů a </a:t>
            </a:r>
            <a:r>
              <a:rPr lang="cs-CZ" sz="1800" dirty="0" err="1" smtClean="0"/>
              <a:t>submandibulárního</a:t>
            </a:r>
            <a:endParaRPr lang="cs-CZ" sz="1800" dirty="0"/>
          </a:p>
        </p:txBody>
      </p:sp>
      <p:graphicFrame>
        <p:nvGraphicFramePr>
          <p:cNvPr id="6" name="Tabulka 5"/>
          <p:cNvGraphicFramePr>
            <a:graphicFrameLocks noGrp="1"/>
          </p:cNvGraphicFramePr>
          <p:nvPr>
            <p:extLst>
              <p:ext uri="{D42A27DB-BD31-4B8C-83A1-F6EECF244321}">
                <p14:modId xmlns:p14="http://schemas.microsoft.com/office/powerpoint/2010/main" val="4103407909"/>
              </p:ext>
            </p:extLst>
          </p:nvPr>
        </p:nvGraphicFramePr>
        <p:xfrm>
          <a:off x="539552" y="1700808"/>
          <a:ext cx="4536504" cy="3156754"/>
        </p:xfrm>
        <a:graphic>
          <a:graphicData uri="http://schemas.openxmlformats.org/drawingml/2006/table">
            <a:tbl>
              <a:tblPr firstRow="1" bandRow="1">
                <a:tableStyleId>{5940675A-B579-460E-94D1-54222C63F5DA}</a:tableStyleId>
              </a:tblPr>
              <a:tblGrid>
                <a:gridCol w="2268252"/>
                <a:gridCol w="2268252"/>
              </a:tblGrid>
              <a:tr h="779314">
                <a:tc>
                  <a:txBody>
                    <a:bodyPr/>
                    <a:lstStyle/>
                    <a:p>
                      <a:r>
                        <a:rPr lang="cs-CZ" sz="1600" dirty="0" smtClean="0"/>
                        <a:t>záněty</a:t>
                      </a:r>
                      <a:endParaRPr lang="cs-CZ" sz="1600" dirty="0"/>
                    </a:p>
                  </a:txBody>
                  <a:tcPr/>
                </a:tc>
                <a:tc>
                  <a:txBody>
                    <a:bodyPr/>
                    <a:lstStyle/>
                    <a:p>
                      <a:r>
                        <a:rPr lang="cs-CZ" sz="1600" dirty="0" smtClean="0"/>
                        <a:t>šíření z okolí (čelist), lymfadenitida</a:t>
                      </a:r>
                      <a:endParaRPr lang="cs-CZ" sz="1600" dirty="0"/>
                    </a:p>
                  </a:txBody>
                  <a:tcPr/>
                </a:tc>
              </a:tr>
              <a:tr h="742981">
                <a:tc>
                  <a:txBody>
                    <a:bodyPr/>
                    <a:lstStyle/>
                    <a:p>
                      <a:r>
                        <a:rPr lang="cs-CZ" sz="1600" dirty="0" smtClean="0"/>
                        <a:t>benigní nádory</a:t>
                      </a:r>
                      <a:endParaRPr lang="cs-CZ" sz="1600" dirty="0"/>
                    </a:p>
                  </a:txBody>
                  <a:tcPr/>
                </a:tc>
                <a:tc>
                  <a:txBody>
                    <a:bodyPr/>
                    <a:lstStyle/>
                    <a:p>
                      <a:pPr marL="0" indent="0">
                        <a:buFont typeface="Arial" pitchFamily="34" charset="0"/>
                        <a:buNone/>
                      </a:pPr>
                      <a:r>
                        <a:rPr lang="cs-CZ" sz="1600" dirty="0" smtClean="0"/>
                        <a:t>hemangiom, lipom, pleomorfní adenom</a:t>
                      </a:r>
                    </a:p>
                    <a:p>
                      <a:endParaRPr lang="cs-CZ" sz="1600" dirty="0"/>
                    </a:p>
                  </a:txBody>
                  <a:tcPr/>
                </a:tc>
              </a:tr>
              <a:tr h="1411664">
                <a:tc>
                  <a:txBody>
                    <a:bodyPr/>
                    <a:lstStyle/>
                    <a:p>
                      <a:r>
                        <a:rPr lang="cs-CZ" sz="1600" dirty="0" smtClean="0"/>
                        <a:t>maligní nádory </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karcinom malé slinné žlázy, dlaždicový karcinom z okolí, uzlinové metastázy, </a:t>
                      </a:r>
                      <a:r>
                        <a:rPr lang="cs-CZ" sz="1600" dirty="0" err="1" smtClean="0"/>
                        <a:t>měkkotkáňový</a:t>
                      </a:r>
                      <a:r>
                        <a:rPr lang="cs-CZ" sz="1600" dirty="0" smtClean="0"/>
                        <a:t> sarkom,  NHL </a:t>
                      </a:r>
                      <a:endParaRPr lang="cs-CZ" sz="1600" dirty="0"/>
                    </a:p>
                  </a:txBody>
                  <a:tcPr/>
                </a:tc>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621794443"/>
              </p:ext>
            </p:extLst>
          </p:nvPr>
        </p:nvGraphicFramePr>
        <p:xfrm>
          <a:off x="539552" y="4869160"/>
          <a:ext cx="4536504" cy="1188720"/>
        </p:xfrm>
        <a:graphic>
          <a:graphicData uri="http://schemas.openxmlformats.org/drawingml/2006/table">
            <a:tbl>
              <a:tblPr firstRow="1" bandRow="1">
                <a:tableStyleId>{5940675A-B579-460E-94D1-54222C63F5DA}</a:tableStyleId>
              </a:tblPr>
              <a:tblGrid>
                <a:gridCol w="2268252"/>
                <a:gridCol w="2268252"/>
              </a:tblGrid>
              <a:tr h="972696">
                <a:tc>
                  <a:txBody>
                    <a:bodyPr/>
                    <a:lstStyle/>
                    <a:p>
                      <a:r>
                        <a:rPr lang="cs-CZ" dirty="0" err="1" smtClean="0"/>
                        <a:t>pseudomasy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akcesorní </a:t>
                      </a:r>
                      <a:r>
                        <a:rPr lang="cs-CZ" dirty="0" err="1" smtClean="0"/>
                        <a:t>parotis</a:t>
                      </a:r>
                      <a:r>
                        <a:rPr lang="cs-CZ" dirty="0" smtClean="0"/>
                        <a:t>, dilatovaný </a:t>
                      </a:r>
                      <a:r>
                        <a:rPr lang="cs-CZ" dirty="0" err="1" smtClean="0"/>
                        <a:t>parotický</a:t>
                      </a:r>
                      <a:r>
                        <a:rPr lang="cs-CZ" dirty="0" smtClean="0"/>
                        <a:t> vývod </a:t>
                      </a:r>
                    </a:p>
                    <a:p>
                      <a:endParaRPr lang="cs-CZ" dirty="0"/>
                    </a:p>
                  </a:txBody>
                  <a:tcPr/>
                </a:tc>
              </a:tr>
            </a:tbl>
          </a:graphicData>
        </a:graphic>
      </p:graphicFrame>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72816"/>
            <a:ext cx="33623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884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solidFill>
                  <a:srgbClr val="FFFF00"/>
                </a:solidFill>
              </a:rPr>
              <a:t>Parotický</a:t>
            </a:r>
            <a:r>
              <a:rPr lang="cs-CZ" dirty="0" smtClean="0">
                <a:solidFill>
                  <a:srgbClr val="FFFF00"/>
                </a:solidFill>
              </a:rPr>
              <a:t> prostor</a:t>
            </a:r>
            <a:r>
              <a:rPr lang="cs-CZ" dirty="0" smtClean="0"/>
              <a:t/>
            </a:r>
            <a:br>
              <a:rPr lang="cs-CZ" dirty="0" smtClean="0"/>
            </a:br>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401" y="0"/>
            <a:ext cx="3520598" cy="371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6171432" y="1829552"/>
            <a:ext cx="308098" cy="369332"/>
          </a:xfrm>
          <a:prstGeom prst="rect">
            <a:avLst/>
          </a:prstGeom>
        </p:spPr>
        <p:txBody>
          <a:bodyPr wrap="none">
            <a:spAutoFit/>
          </a:bodyPr>
          <a:lstStyle/>
          <a:p>
            <a:r>
              <a:rPr lang="cs-CZ" dirty="0" smtClean="0">
                <a:solidFill>
                  <a:schemeClr val="bg1"/>
                </a:solidFill>
              </a:rPr>
              <a:t>*</a:t>
            </a:r>
            <a:endParaRPr lang="cs-CZ" dirty="0">
              <a:solidFill>
                <a:schemeClr val="bg1"/>
              </a:solidFill>
            </a:endParaRPr>
          </a:p>
        </p:txBody>
      </p:sp>
      <p:sp>
        <p:nvSpPr>
          <p:cNvPr id="6" name="Obdélník 5"/>
          <p:cNvSpPr/>
          <p:nvPr/>
        </p:nvSpPr>
        <p:spPr>
          <a:xfrm>
            <a:off x="8092765" y="1784136"/>
            <a:ext cx="308098" cy="369332"/>
          </a:xfrm>
          <a:prstGeom prst="rect">
            <a:avLst/>
          </a:prstGeom>
        </p:spPr>
        <p:txBody>
          <a:bodyPr wrap="none">
            <a:spAutoFit/>
          </a:bodyPr>
          <a:lstStyle/>
          <a:p>
            <a:r>
              <a:rPr lang="cs-CZ" dirty="0" smtClean="0">
                <a:solidFill>
                  <a:schemeClr val="bg1"/>
                </a:solidFill>
              </a:rPr>
              <a:t>*</a:t>
            </a:r>
            <a:endParaRPr lang="cs-CZ" dirty="0">
              <a:solidFill>
                <a:schemeClr val="bg1"/>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468" y="3523743"/>
            <a:ext cx="3707532" cy="333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827584" y="2636912"/>
            <a:ext cx="3744416" cy="2308324"/>
          </a:xfrm>
          <a:prstGeom prst="rect">
            <a:avLst/>
          </a:prstGeom>
          <a:solidFill>
            <a:srgbClr val="FFFF00"/>
          </a:solidFill>
        </p:spPr>
        <p:txBody>
          <a:bodyPr wrap="square">
            <a:spAutoFit/>
          </a:bodyPr>
          <a:lstStyle/>
          <a:p>
            <a:endParaRPr lang="cs-CZ" dirty="0"/>
          </a:p>
          <a:p>
            <a:r>
              <a:rPr lang="cs-CZ" dirty="0">
                <a:solidFill>
                  <a:schemeClr val="bg1"/>
                </a:solidFill>
              </a:rPr>
              <a:t>Obsahuje</a:t>
            </a:r>
          </a:p>
          <a:p>
            <a:endParaRPr lang="cs-CZ" dirty="0">
              <a:solidFill>
                <a:schemeClr val="bg1"/>
              </a:solidFill>
            </a:endParaRPr>
          </a:p>
          <a:p>
            <a:pPr marL="285750" indent="-285750">
              <a:buFont typeface="Arial" panose="020B0604020202020204" pitchFamily="34" charset="0"/>
              <a:buChar char="•"/>
            </a:pPr>
            <a:r>
              <a:rPr lang="cs-CZ" dirty="0" err="1">
                <a:solidFill>
                  <a:schemeClr val="bg1"/>
                </a:solidFill>
              </a:rPr>
              <a:t>gl.parotis</a:t>
            </a:r>
            <a:endParaRPr lang="cs-CZ" dirty="0">
              <a:solidFill>
                <a:schemeClr val="bg1"/>
              </a:solidFill>
            </a:endParaRPr>
          </a:p>
          <a:p>
            <a:pPr marL="285750" indent="-285750">
              <a:buFont typeface="Arial" panose="020B0604020202020204" pitchFamily="34" charset="0"/>
              <a:buChar char="•"/>
            </a:pPr>
            <a:r>
              <a:rPr lang="cs-CZ" dirty="0" err="1">
                <a:solidFill>
                  <a:schemeClr val="bg1"/>
                </a:solidFill>
              </a:rPr>
              <a:t>arteria</a:t>
            </a:r>
            <a:r>
              <a:rPr lang="cs-CZ" dirty="0">
                <a:solidFill>
                  <a:schemeClr val="bg1"/>
                </a:solidFill>
              </a:rPr>
              <a:t> </a:t>
            </a:r>
            <a:r>
              <a:rPr lang="cs-CZ" dirty="0" err="1">
                <a:solidFill>
                  <a:schemeClr val="bg1"/>
                </a:solidFill>
              </a:rPr>
              <a:t>carotis</a:t>
            </a:r>
            <a:r>
              <a:rPr lang="cs-CZ" dirty="0">
                <a:solidFill>
                  <a:schemeClr val="bg1"/>
                </a:solidFill>
              </a:rPr>
              <a:t> </a:t>
            </a:r>
            <a:r>
              <a:rPr lang="cs-CZ" dirty="0" err="1">
                <a:solidFill>
                  <a:schemeClr val="bg1"/>
                </a:solidFill>
              </a:rPr>
              <a:t>externa</a:t>
            </a:r>
            <a:endParaRPr lang="cs-CZ" dirty="0">
              <a:solidFill>
                <a:schemeClr val="bg1"/>
              </a:solidFill>
            </a:endParaRPr>
          </a:p>
          <a:p>
            <a:pPr marL="285750" indent="-285750">
              <a:buFont typeface="Arial" panose="020B0604020202020204" pitchFamily="34" charset="0"/>
              <a:buChar char="•"/>
            </a:pPr>
            <a:r>
              <a:rPr lang="cs-CZ" dirty="0" err="1">
                <a:solidFill>
                  <a:schemeClr val="bg1"/>
                </a:solidFill>
              </a:rPr>
              <a:t>vena</a:t>
            </a:r>
            <a:r>
              <a:rPr lang="cs-CZ" dirty="0">
                <a:solidFill>
                  <a:schemeClr val="bg1"/>
                </a:solidFill>
              </a:rPr>
              <a:t> </a:t>
            </a:r>
            <a:r>
              <a:rPr lang="cs-CZ" dirty="0" err="1">
                <a:solidFill>
                  <a:schemeClr val="bg1"/>
                </a:solidFill>
              </a:rPr>
              <a:t>retromandibulris</a:t>
            </a:r>
            <a:endParaRPr lang="cs-CZ" dirty="0">
              <a:solidFill>
                <a:schemeClr val="bg1"/>
              </a:solidFill>
            </a:endParaRPr>
          </a:p>
          <a:p>
            <a:pPr marL="285750" indent="-285750">
              <a:buFont typeface="Arial" panose="020B0604020202020204" pitchFamily="34" charset="0"/>
              <a:buChar char="•"/>
            </a:pPr>
            <a:r>
              <a:rPr lang="cs-CZ" dirty="0">
                <a:solidFill>
                  <a:schemeClr val="bg1"/>
                </a:solidFill>
              </a:rPr>
              <a:t>uzliny</a:t>
            </a:r>
          </a:p>
          <a:p>
            <a:pPr marL="285750" indent="-285750">
              <a:buFont typeface="Arial" panose="020B0604020202020204" pitchFamily="34" charset="0"/>
              <a:buChar char="•"/>
            </a:pPr>
            <a:r>
              <a:rPr lang="cs-CZ" dirty="0" err="1">
                <a:solidFill>
                  <a:schemeClr val="bg1"/>
                </a:solidFill>
              </a:rPr>
              <a:t>n.facialis</a:t>
            </a:r>
            <a:endParaRPr lang="cs-CZ" dirty="0">
              <a:solidFill>
                <a:schemeClr val="bg1"/>
              </a:solidFill>
            </a:endParaRPr>
          </a:p>
        </p:txBody>
      </p:sp>
      <p:sp>
        <p:nvSpPr>
          <p:cNvPr id="8" name="Obdélník 7"/>
          <p:cNvSpPr/>
          <p:nvPr/>
        </p:nvSpPr>
        <p:spPr>
          <a:xfrm>
            <a:off x="540086" y="1506386"/>
            <a:ext cx="5083315" cy="646331"/>
          </a:xfrm>
          <a:prstGeom prst="rect">
            <a:avLst/>
          </a:prstGeom>
        </p:spPr>
        <p:txBody>
          <a:bodyPr wrap="square">
            <a:spAutoFit/>
          </a:bodyPr>
          <a:lstStyle/>
          <a:p>
            <a:pPr marL="285750" indent="-285750">
              <a:buFont typeface="Arial" panose="020B0604020202020204" pitchFamily="34" charset="0"/>
              <a:buChar char="•"/>
            </a:pPr>
            <a:r>
              <a:rPr lang="cs-CZ" dirty="0" err="1"/>
              <a:t>n.facialis</a:t>
            </a:r>
            <a:r>
              <a:rPr lang="cs-CZ" dirty="0"/>
              <a:t> je hranicí mezi hlubokým a povrchovým lalokem</a:t>
            </a:r>
          </a:p>
        </p:txBody>
      </p:sp>
    </p:spTree>
    <p:extLst>
      <p:ext uri="{BB962C8B-B14F-4D97-AF65-F5344CB8AC3E}">
        <p14:creationId xmlns:p14="http://schemas.microsoft.com/office/powerpoint/2010/main" val="1274602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Členění prostor krku</a:t>
            </a:r>
            <a:endParaRPr lang="cs-CZ" dirty="0"/>
          </a:p>
        </p:txBody>
      </p:sp>
      <p:sp>
        <p:nvSpPr>
          <p:cNvPr id="3" name="Zástupný symbol pro obsah 2"/>
          <p:cNvSpPr>
            <a:spLocks noGrp="1"/>
          </p:cNvSpPr>
          <p:nvPr>
            <p:ph idx="1"/>
          </p:nvPr>
        </p:nvSpPr>
        <p:spPr/>
        <p:txBody>
          <a:bodyPr/>
          <a:lstStyle/>
          <a:p>
            <a:pPr marL="0" indent="0">
              <a:buNone/>
            </a:pPr>
            <a:r>
              <a:rPr lang="cs-CZ" dirty="0" smtClean="0"/>
              <a:t>Chirurgický pohled           Prostorový pohled</a:t>
            </a:r>
            <a:endParaRPr lang="cs-C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45" y="3356992"/>
            <a:ext cx="3815415" cy="273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323528" y="2156663"/>
            <a:ext cx="4572000" cy="1200329"/>
          </a:xfrm>
          <a:prstGeom prst="rect">
            <a:avLst/>
          </a:prstGeom>
        </p:spPr>
        <p:txBody>
          <a:bodyPr>
            <a:spAutoFit/>
          </a:bodyPr>
          <a:lstStyle/>
          <a:p>
            <a:pPr marL="285750" indent="-285750">
              <a:buFont typeface="Arial" pitchFamily="34" charset="0"/>
              <a:buChar char="•"/>
            </a:pPr>
            <a:r>
              <a:rPr lang="cs-CZ" dirty="0" smtClean="0"/>
              <a:t>Trojúhelníky oddělené</a:t>
            </a:r>
            <a:r>
              <a:rPr lang="cs-CZ" baseline="0" dirty="0" smtClean="0"/>
              <a:t> hmatatelnými strukturami</a:t>
            </a:r>
          </a:p>
          <a:p>
            <a:pPr marL="285750" indent="-285750">
              <a:buFont typeface="Arial" pitchFamily="34" charset="0"/>
              <a:buChar char="•"/>
            </a:pPr>
            <a:r>
              <a:rPr lang="cs-CZ" baseline="0" dirty="0" smtClean="0"/>
              <a:t>Orientované vertikálně</a:t>
            </a:r>
          </a:p>
          <a:p>
            <a:pPr marL="285750" indent="-285750">
              <a:buFont typeface="Arial" pitchFamily="34" charset="0"/>
              <a:buChar char="•"/>
            </a:pPr>
            <a:r>
              <a:rPr lang="cs-CZ" baseline="0" dirty="0" smtClean="0"/>
              <a:t>Obtížná interpretace pomocí </a:t>
            </a:r>
            <a:r>
              <a:rPr lang="cs-CZ" baseline="0" dirty="0" err="1" smtClean="0"/>
              <a:t>zobraz.metod</a:t>
            </a:r>
            <a:endParaRPr lang="cs-CZ" dirty="0"/>
          </a:p>
        </p:txBody>
      </p:sp>
      <p:sp>
        <p:nvSpPr>
          <p:cNvPr id="5" name="Obdélník 4"/>
          <p:cNvSpPr/>
          <p:nvPr/>
        </p:nvSpPr>
        <p:spPr>
          <a:xfrm>
            <a:off x="4706127" y="2171763"/>
            <a:ext cx="4572000" cy="1200329"/>
          </a:xfrm>
          <a:prstGeom prst="rect">
            <a:avLst/>
          </a:prstGeom>
        </p:spPr>
        <p:txBody>
          <a:bodyPr>
            <a:spAutoFit/>
          </a:bodyPr>
          <a:lstStyle/>
          <a:p>
            <a:pPr marL="285750" indent="-285750">
              <a:buFont typeface="Arial" pitchFamily="34" charset="0"/>
              <a:buChar char="•"/>
            </a:pPr>
            <a:r>
              <a:rPr lang="cs-CZ" dirty="0" smtClean="0"/>
              <a:t>Prostory </a:t>
            </a:r>
            <a:r>
              <a:rPr lang="cs-CZ" dirty="0"/>
              <a:t>oddělené fasciemi</a:t>
            </a:r>
          </a:p>
          <a:p>
            <a:pPr marL="285750" indent="-285750">
              <a:buFont typeface="Arial" pitchFamily="34" charset="0"/>
              <a:buChar char="•"/>
            </a:pPr>
            <a:r>
              <a:rPr lang="pl-PL" dirty="0" smtClean="0"/>
              <a:t>Hranice se rel. </a:t>
            </a:r>
            <a:r>
              <a:rPr lang="pl-PL" dirty="0"/>
              <a:t>dobře zobrazují na </a:t>
            </a:r>
            <a:r>
              <a:rPr lang="cs-CZ" dirty="0"/>
              <a:t>axiálních řezech</a:t>
            </a:r>
          </a:p>
          <a:p>
            <a:pPr marL="285750" indent="-285750">
              <a:buFont typeface="Arial" pitchFamily="34" charset="0"/>
              <a:buChar char="•"/>
            </a:pPr>
            <a:r>
              <a:rPr lang="cs-CZ" dirty="0" smtClean="0"/>
              <a:t>Lépe </a:t>
            </a:r>
            <a:r>
              <a:rPr lang="cs-CZ" dirty="0"/>
              <a:t>interpretovatelný ZM</a:t>
            </a:r>
            <a:endParaRPr lang="cs-CZ" baseline="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68" y="3427854"/>
            <a:ext cx="4018520" cy="268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94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8336"/>
            <a:ext cx="7772400" cy="914400"/>
          </a:xfrm>
        </p:spPr>
        <p:txBody>
          <a:bodyPr/>
          <a:lstStyle/>
          <a:p>
            <a:r>
              <a:rPr lang="cs-CZ" sz="2800" dirty="0" err="1" smtClean="0">
                <a:solidFill>
                  <a:srgbClr val="FFFF00"/>
                </a:solidFill>
              </a:rPr>
              <a:t>Parotický</a:t>
            </a:r>
            <a:r>
              <a:rPr lang="cs-CZ" sz="2800" dirty="0" smtClean="0">
                <a:solidFill>
                  <a:srgbClr val="FFFF00"/>
                </a:solidFill>
              </a:rPr>
              <a:t> prostor</a:t>
            </a:r>
            <a:endParaRPr lang="cs-CZ" sz="2800" dirty="0"/>
          </a:p>
        </p:txBody>
      </p:sp>
      <p:sp>
        <p:nvSpPr>
          <p:cNvPr id="3" name="Zástupný symbol pro obsah 2"/>
          <p:cNvSpPr>
            <a:spLocks noGrp="1"/>
          </p:cNvSpPr>
          <p:nvPr>
            <p:ph idx="1"/>
          </p:nvPr>
        </p:nvSpPr>
        <p:spPr>
          <a:xfrm>
            <a:off x="395536" y="850354"/>
            <a:ext cx="7772400" cy="1141384"/>
          </a:xfrm>
        </p:spPr>
        <p:txBody>
          <a:bodyPr>
            <a:normAutofit/>
          </a:bodyPr>
          <a:lstStyle/>
          <a:p>
            <a:r>
              <a:rPr lang="cs-CZ" sz="1600" dirty="0" err="1" smtClean="0"/>
              <a:t>Intraparotické</a:t>
            </a:r>
            <a:r>
              <a:rPr lang="cs-CZ" sz="1600" dirty="0" smtClean="0"/>
              <a:t> léze obklopeny parenchymem</a:t>
            </a:r>
          </a:p>
          <a:p>
            <a:r>
              <a:rPr lang="cs-CZ" sz="1600" dirty="0" smtClean="0"/>
              <a:t>Většina patologií primárně z </a:t>
            </a:r>
            <a:r>
              <a:rPr lang="cs-CZ" sz="1600" dirty="0"/>
              <a:t>t</a:t>
            </a:r>
            <a:r>
              <a:rPr lang="cs-CZ" sz="1600" dirty="0" smtClean="0"/>
              <a:t>ohoto prostoru</a:t>
            </a:r>
            <a:endParaRPr lang="cs-CZ" sz="1600" dirty="0"/>
          </a:p>
        </p:txBody>
      </p:sp>
      <p:graphicFrame>
        <p:nvGraphicFramePr>
          <p:cNvPr id="5" name="Tabulka 4"/>
          <p:cNvGraphicFramePr>
            <a:graphicFrameLocks noGrp="1"/>
          </p:cNvGraphicFramePr>
          <p:nvPr>
            <p:extLst>
              <p:ext uri="{D42A27DB-BD31-4B8C-83A1-F6EECF244321}">
                <p14:modId xmlns:p14="http://schemas.microsoft.com/office/powerpoint/2010/main" val="1331765775"/>
              </p:ext>
            </p:extLst>
          </p:nvPr>
        </p:nvGraphicFramePr>
        <p:xfrm>
          <a:off x="467544" y="1724033"/>
          <a:ext cx="4392488" cy="2671269"/>
        </p:xfrm>
        <a:graphic>
          <a:graphicData uri="http://schemas.openxmlformats.org/drawingml/2006/table">
            <a:tbl>
              <a:tblPr firstRow="1" bandRow="1">
                <a:tableStyleId>{5940675A-B579-460E-94D1-54222C63F5DA}</a:tableStyleId>
              </a:tblPr>
              <a:tblGrid>
                <a:gridCol w="2196244"/>
                <a:gridCol w="2196244"/>
              </a:tblGrid>
              <a:tr h="461634">
                <a:tc>
                  <a:txBody>
                    <a:bodyPr/>
                    <a:lstStyle/>
                    <a:p>
                      <a:r>
                        <a:rPr lang="cs-CZ" sz="1200" dirty="0" smtClean="0"/>
                        <a:t>záněty</a:t>
                      </a:r>
                      <a:endParaRPr lang="cs-CZ" sz="1200" dirty="0"/>
                    </a:p>
                  </a:txBody>
                  <a:tcPr/>
                </a:tc>
                <a:tc>
                  <a:txBody>
                    <a:bodyPr/>
                    <a:lstStyle/>
                    <a:p>
                      <a:r>
                        <a:rPr lang="cs-CZ" sz="1200" dirty="0" smtClean="0"/>
                        <a:t>parotitida, lymfadenitida, absces, </a:t>
                      </a:r>
                      <a:r>
                        <a:rPr lang="cs-CZ" sz="1200" dirty="0" err="1" smtClean="0"/>
                        <a:t>Sjogrenův</a:t>
                      </a:r>
                      <a:r>
                        <a:rPr lang="cs-CZ" sz="1200" dirty="0" smtClean="0"/>
                        <a:t> syndrom</a:t>
                      </a:r>
                      <a:endParaRPr lang="cs-CZ" sz="1200" dirty="0"/>
                    </a:p>
                  </a:txBody>
                  <a:tcPr/>
                </a:tc>
              </a:tr>
              <a:tr h="633106">
                <a:tc>
                  <a:txBody>
                    <a:bodyPr/>
                    <a:lstStyle/>
                    <a:p>
                      <a:r>
                        <a:rPr lang="cs-CZ" sz="1200" dirty="0" err="1" smtClean="0"/>
                        <a:t>pseudomasy</a:t>
                      </a:r>
                      <a:endParaRPr lang="cs-CZ"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přídatná </a:t>
                      </a:r>
                      <a:r>
                        <a:rPr lang="cs-CZ" sz="1200" dirty="0" err="1" smtClean="0"/>
                        <a:t>gl.parotis</a:t>
                      </a:r>
                      <a:r>
                        <a:rPr lang="cs-CZ" sz="1200" dirty="0" smtClean="0"/>
                        <a:t>, dilatace vývodu</a:t>
                      </a:r>
                    </a:p>
                    <a:p>
                      <a:endParaRPr lang="cs-CZ" sz="1200" dirty="0"/>
                    </a:p>
                  </a:txBody>
                  <a:tcPr/>
                </a:tc>
              </a:tr>
              <a:tr h="461634">
                <a:tc>
                  <a:txBody>
                    <a:bodyPr/>
                    <a:lstStyle/>
                    <a:p>
                      <a:r>
                        <a:rPr lang="cs-CZ" sz="1200" dirty="0" smtClean="0"/>
                        <a:t>benigní nádory </a:t>
                      </a:r>
                      <a:endParaRPr lang="cs-CZ" sz="1200" dirty="0"/>
                    </a:p>
                  </a:txBody>
                  <a:tcPr/>
                </a:tc>
                <a:tc>
                  <a:txBody>
                    <a:bodyPr/>
                    <a:lstStyle/>
                    <a:p>
                      <a:r>
                        <a:rPr lang="cs-CZ" sz="1200" dirty="0" smtClean="0"/>
                        <a:t>pleomorfní adenom, </a:t>
                      </a:r>
                      <a:r>
                        <a:rPr lang="cs-CZ" sz="1200" dirty="0" err="1" smtClean="0"/>
                        <a:t>Warthinův</a:t>
                      </a:r>
                      <a:r>
                        <a:rPr lang="cs-CZ" sz="1200" dirty="0" smtClean="0"/>
                        <a:t> tumor, </a:t>
                      </a:r>
                      <a:r>
                        <a:rPr lang="cs-CZ" sz="1200" dirty="0" err="1" smtClean="0"/>
                        <a:t>schwanom</a:t>
                      </a:r>
                      <a:r>
                        <a:rPr lang="cs-CZ" sz="1200" dirty="0" smtClean="0"/>
                        <a:t> </a:t>
                      </a:r>
                      <a:r>
                        <a:rPr lang="cs-CZ" sz="1200" dirty="0" err="1" smtClean="0"/>
                        <a:t>n.facialis</a:t>
                      </a:r>
                      <a:endParaRPr lang="cs-CZ" sz="1200" dirty="0"/>
                    </a:p>
                  </a:txBody>
                  <a:tcPr/>
                </a:tc>
              </a:tr>
              <a:tr h="461634">
                <a:tc>
                  <a:txBody>
                    <a:bodyPr/>
                    <a:lstStyle/>
                    <a:p>
                      <a:r>
                        <a:rPr lang="cs-CZ" sz="1200" dirty="0" smtClean="0"/>
                        <a:t>maligní nádory </a:t>
                      </a:r>
                      <a:endParaRPr lang="cs-CZ"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CA, NHL, metastázy uzlin</a:t>
                      </a:r>
                    </a:p>
                    <a:p>
                      <a:endParaRPr lang="cs-CZ" sz="1200" dirty="0"/>
                    </a:p>
                  </a:txBody>
                  <a:tcPr/>
                </a:tc>
              </a:tr>
              <a:tr h="646287">
                <a:tc>
                  <a:txBody>
                    <a:bodyPr/>
                    <a:lstStyle/>
                    <a:p>
                      <a:r>
                        <a:rPr lang="cs-CZ" sz="1200" dirty="0" smtClean="0"/>
                        <a:t>cévní</a:t>
                      </a:r>
                      <a:endParaRPr lang="cs-CZ"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aneurysma ACE, </a:t>
                      </a:r>
                      <a:r>
                        <a:rPr lang="cs-CZ" sz="1200" dirty="0" err="1" smtClean="0"/>
                        <a:t>tromboza</a:t>
                      </a:r>
                      <a:r>
                        <a:rPr lang="cs-CZ" sz="1200" dirty="0" smtClean="0"/>
                        <a:t> </a:t>
                      </a:r>
                      <a:r>
                        <a:rPr lang="cs-CZ" sz="1200" dirty="0" err="1" smtClean="0"/>
                        <a:t>v.retromandibularis</a:t>
                      </a:r>
                      <a:r>
                        <a:rPr lang="cs-CZ" sz="1200" dirty="0" smtClean="0"/>
                        <a:t>  </a:t>
                      </a:r>
                    </a:p>
                    <a:p>
                      <a:endParaRPr lang="cs-CZ" sz="1200" dirty="0"/>
                    </a:p>
                  </a:txBody>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628" y="-10794"/>
            <a:ext cx="4080631"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781" y="2636912"/>
            <a:ext cx="4013219" cy="331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676456" y="1052736"/>
            <a:ext cx="288862" cy="369332"/>
          </a:xfrm>
          <a:prstGeom prst="rect">
            <a:avLst/>
          </a:prstGeom>
        </p:spPr>
        <p:txBody>
          <a:bodyPr wrap="none">
            <a:spAutoFit/>
          </a:bodyPr>
          <a:lstStyle/>
          <a:p>
            <a:r>
              <a:rPr lang="cs-CZ" dirty="0"/>
              <a:t>1</a:t>
            </a:r>
          </a:p>
        </p:txBody>
      </p:sp>
      <p:sp>
        <p:nvSpPr>
          <p:cNvPr id="6" name="Obdélník 5"/>
          <p:cNvSpPr/>
          <p:nvPr/>
        </p:nvSpPr>
        <p:spPr>
          <a:xfrm>
            <a:off x="8773733" y="3059668"/>
            <a:ext cx="303288" cy="369332"/>
          </a:xfrm>
          <a:prstGeom prst="rect">
            <a:avLst/>
          </a:prstGeom>
        </p:spPr>
        <p:txBody>
          <a:bodyPr wrap="none">
            <a:spAutoFit/>
          </a:bodyPr>
          <a:lstStyle/>
          <a:p>
            <a:r>
              <a:rPr lang="cs-CZ" dirty="0" smtClean="0"/>
              <a:t>2</a:t>
            </a:r>
            <a:endParaRPr lang="cs-CZ"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923" y="3978354"/>
            <a:ext cx="3185077" cy="291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8855138" y="4318257"/>
            <a:ext cx="288862" cy="369332"/>
          </a:xfrm>
          <a:prstGeom prst="rect">
            <a:avLst/>
          </a:prstGeom>
        </p:spPr>
        <p:txBody>
          <a:bodyPr wrap="none">
            <a:spAutoFit/>
          </a:bodyPr>
          <a:lstStyle/>
          <a:p>
            <a:r>
              <a:rPr lang="cs-CZ" dirty="0"/>
              <a:t>3</a:t>
            </a: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85" y="4499125"/>
            <a:ext cx="3378381" cy="232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4824" y="4499125"/>
            <a:ext cx="3619171" cy="231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délník 7"/>
          <p:cNvSpPr/>
          <p:nvPr/>
        </p:nvSpPr>
        <p:spPr>
          <a:xfrm>
            <a:off x="4717206" y="6434754"/>
            <a:ext cx="827150" cy="307777"/>
          </a:xfrm>
          <a:prstGeom prst="rect">
            <a:avLst/>
          </a:prstGeom>
        </p:spPr>
        <p:txBody>
          <a:bodyPr wrap="none">
            <a:spAutoFit/>
          </a:bodyPr>
          <a:lstStyle/>
          <a:p>
            <a:r>
              <a:rPr lang="cs-CZ" sz="1400" dirty="0">
                <a:solidFill>
                  <a:srgbClr val="FFFF00"/>
                </a:solidFill>
              </a:rPr>
              <a:t>MR 2010</a:t>
            </a:r>
          </a:p>
        </p:txBody>
      </p:sp>
      <p:sp>
        <p:nvSpPr>
          <p:cNvPr id="9" name="Obdélník 8"/>
          <p:cNvSpPr/>
          <p:nvPr/>
        </p:nvSpPr>
        <p:spPr>
          <a:xfrm>
            <a:off x="5936877" y="6317736"/>
            <a:ext cx="1063728" cy="553998"/>
          </a:xfrm>
          <a:prstGeom prst="rect">
            <a:avLst/>
          </a:prstGeom>
        </p:spPr>
        <p:txBody>
          <a:bodyPr wrap="square">
            <a:spAutoFit/>
          </a:bodyPr>
          <a:lstStyle/>
          <a:p>
            <a:endParaRPr lang="cs-CZ" dirty="0"/>
          </a:p>
          <a:p>
            <a:r>
              <a:rPr lang="cs-CZ" sz="1200" b="1" dirty="0">
                <a:solidFill>
                  <a:srgbClr val="FFFF00"/>
                </a:solidFill>
              </a:rPr>
              <a:t>CT 2017</a:t>
            </a:r>
          </a:p>
        </p:txBody>
      </p:sp>
    </p:spTree>
    <p:extLst>
      <p:ext uri="{BB962C8B-B14F-4D97-AF65-F5344CB8AC3E}">
        <p14:creationId xmlns:p14="http://schemas.microsoft.com/office/powerpoint/2010/main" val="20209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7772400" cy="914400"/>
          </a:xfrm>
        </p:spPr>
        <p:txBody>
          <a:bodyPr>
            <a:normAutofit/>
          </a:bodyPr>
          <a:lstStyle/>
          <a:p>
            <a:r>
              <a:rPr lang="cs-CZ" sz="2600" dirty="0" err="1" smtClean="0">
                <a:solidFill>
                  <a:schemeClr val="tx1"/>
                </a:solidFill>
              </a:rPr>
              <a:t>Sublinguální</a:t>
            </a:r>
            <a:r>
              <a:rPr lang="cs-CZ" sz="2600" dirty="0" smtClean="0">
                <a:solidFill>
                  <a:schemeClr val="tx1"/>
                </a:solidFill>
              </a:rPr>
              <a:t> prostor (spodina dutiny ústní) </a:t>
            </a:r>
            <a:r>
              <a:rPr lang="cs-CZ" sz="2600" dirty="0" smtClean="0"/>
              <a:t/>
            </a:r>
            <a:br>
              <a:rPr lang="cs-CZ" sz="2600" dirty="0" smtClean="0"/>
            </a:br>
            <a:endParaRPr lang="cs-CZ" sz="2600" dirty="0"/>
          </a:p>
        </p:txBody>
      </p:sp>
      <p:sp>
        <p:nvSpPr>
          <p:cNvPr id="3" name="Zástupný symbol pro obsah 2"/>
          <p:cNvSpPr>
            <a:spLocks noGrp="1"/>
          </p:cNvSpPr>
          <p:nvPr>
            <p:ph idx="1"/>
          </p:nvPr>
        </p:nvSpPr>
        <p:spPr>
          <a:xfrm>
            <a:off x="433514" y="1078870"/>
            <a:ext cx="6550496" cy="1656184"/>
          </a:xfrm>
        </p:spPr>
        <p:txBody>
          <a:bodyPr>
            <a:normAutofit/>
          </a:bodyPr>
          <a:lstStyle/>
          <a:p>
            <a:r>
              <a:rPr lang="cs-CZ" sz="2000" dirty="0" smtClean="0"/>
              <a:t>Není ohraničen fasciemi</a:t>
            </a:r>
          </a:p>
          <a:p>
            <a:r>
              <a:rPr lang="cs-CZ" sz="2000" dirty="0" smtClean="0"/>
              <a:t>Komunikuje se </a:t>
            </a:r>
            <a:r>
              <a:rPr lang="cs-CZ" sz="2000" dirty="0" err="1" smtClean="0"/>
              <a:t>submandibulárním</a:t>
            </a:r>
            <a:endParaRPr lang="cs-CZ" sz="2000" dirty="0" smtClean="0"/>
          </a:p>
          <a:p>
            <a:r>
              <a:rPr lang="cs-CZ" sz="2000" dirty="0" smtClean="0"/>
              <a:t>Nejlépe v koronární rovině</a:t>
            </a:r>
            <a:endParaRPr lang="cs-CZ" sz="2000" dirty="0"/>
          </a:p>
        </p:txBody>
      </p:sp>
      <p:sp>
        <p:nvSpPr>
          <p:cNvPr id="4" name="Obdélník 3"/>
          <p:cNvSpPr/>
          <p:nvPr/>
        </p:nvSpPr>
        <p:spPr>
          <a:xfrm>
            <a:off x="5292080" y="980728"/>
            <a:ext cx="3600400" cy="1754326"/>
          </a:xfrm>
          <a:prstGeom prst="rect">
            <a:avLst/>
          </a:prstGeom>
          <a:solidFill>
            <a:schemeClr val="accent5">
              <a:lumMod val="40000"/>
              <a:lumOff val="60000"/>
            </a:schemeClr>
          </a:solidFill>
        </p:spPr>
        <p:txBody>
          <a:bodyPr wrap="square">
            <a:spAutoFit/>
          </a:bodyPr>
          <a:lstStyle/>
          <a:p>
            <a:pPr marL="285750" indent="-285750">
              <a:buFont typeface="Arial" pitchFamily="34" charset="0"/>
              <a:buChar char="•"/>
            </a:pPr>
            <a:r>
              <a:rPr lang="cs-CZ" dirty="0" err="1">
                <a:solidFill>
                  <a:schemeClr val="bg1"/>
                </a:solidFill>
              </a:rPr>
              <a:t>n.hypoglossus</a:t>
            </a:r>
            <a:r>
              <a:rPr lang="cs-CZ" dirty="0">
                <a:solidFill>
                  <a:schemeClr val="bg1"/>
                </a:solidFill>
              </a:rPr>
              <a:t> ant.</a:t>
            </a:r>
          </a:p>
          <a:p>
            <a:pPr marL="285750" indent="-285750">
              <a:buFont typeface="Arial" pitchFamily="34" charset="0"/>
              <a:buChar char="•"/>
            </a:pPr>
            <a:r>
              <a:rPr lang="cs-CZ" dirty="0">
                <a:solidFill>
                  <a:schemeClr val="bg1"/>
                </a:solidFill>
              </a:rPr>
              <a:t>a. a </a:t>
            </a:r>
            <a:r>
              <a:rPr lang="cs-CZ" dirty="0" err="1">
                <a:solidFill>
                  <a:schemeClr val="bg1"/>
                </a:solidFill>
              </a:rPr>
              <a:t>v.lingualis</a:t>
            </a:r>
            <a:endParaRPr lang="cs-CZ" dirty="0">
              <a:solidFill>
                <a:schemeClr val="bg1"/>
              </a:solidFill>
            </a:endParaRPr>
          </a:p>
          <a:p>
            <a:pPr marL="285750" indent="-285750">
              <a:buFont typeface="Arial" pitchFamily="34" charset="0"/>
              <a:buChar char="•"/>
            </a:pPr>
            <a:r>
              <a:rPr lang="cs-CZ" dirty="0" err="1">
                <a:solidFill>
                  <a:schemeClr val="bg1"/>
                </a:solidFill>
              </a:rPr>
              <a:t>n.IX,XII,n.lingualis</a:t>
            </a:r>
            <a:r>
              <a:rPr lang="cs-CZ" dirty="0">
                <a:solidFill>
                  <a:schemeClr val="bg1"/>
                </a:solidFill>
              </a:rPr>
              <a:t>(</a:t>
            </a:r>
            <a:r>
              <a:rPr lang="cs-CZ" dirty="0" err="1">
                <a:solidFill>
                  <a:schemeClr val="bg1"/>
                </a:solidFill>
              </a:rPr>
              <a:t>n.V</a:t>
            </a:r>
            <a:r>
              <a:rPr lang="cs-CZ" dirty="0">
                <a:solidFill>
                  <a:schemeClr val="bg1"/>
                </a:solidFill>
              </a:rPr>
              <a:t>)</a:t>
            </a:r>
          </a:p>
          <a:p>
            <a:pPr marL="285750" indent="-285750">
              <a:buFont typeface="Arial" pitchFamily="34" charset="0"/>
              <a:buChar char="•"/>
            </a:pPr>
            <a:r>
              <a:rPr lang="cs-CZ" dirty="0">
                <a:solidFill>
                  <a:schemeClr val="bg1"/>
                </a:solidFill>
              </a:rPr>
              <a:t>podjazyková slinná žláza</a:t>
            </a:r>
          </a:p>
          <a:p>
            <a:pPr marL="285750" indent="-285750">
              <a:buFont typeface="Arial" pitchFamily="34" charset="0"/>
              <a:buChar char="•"/>
            </a:pPr>
            <a:r>
              <a:rPr lang="cs-CZ" dirty="0">
                <a:solidFill>
                  <a:schemeClr val="bg1"/>
                </a:solidFill>
              </a:rPr>
              <a:t>hluboký lalok podčelistní žlázy</a:t>
            </a:r>
          </a:p>
          <a:p>
            <a:pPr marL="285750" indent="-285750">
              <a:buFont typeface="Arial" pitchFamily="34" charset="0"/>
              <a:buChar char="•"/>
            </a:pPr>
            <a:r>
              <a:rPr lang="cs-CZ" dirty="0">
                <a:solidFill>
                  <a:schemeClr val="bg1"/>
                </a:solidFill>
              </a:rPr>
              <a:t>podjazykové uzliny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37052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861048"/>
            <a:ext cx="24098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6067634" y="3545812"/>
            <a:ext cx="1722811" cy="276999"/>
          </a:xfrm>
          <a:prstGeom prst="rect">
            <a:avLst/>
          </a:prstGeom>
        </p:spPr>
        <p:txBody>
          <a:bodyPr wrap="square">
            <a:spAutoFit/>
          </a:bodyPr>
          <a:lstStyle/>
          <a:p>
            <a:r>
              <a:rPr lang="cs-CZ" sz="1200" dirty="0">
                <a:solidFill>
                  <a:srgbClr val="FFFF00"/>
                </a:solidFill>
              </a:rPr>
              <a:t>Podjazyková žláza </a:t>
            </a:r>
          </a:p>
        </p:txBody>
      </p:sp>
      <p:cxnSp>
        <p:nvCxnSpPr>
          <p:cNvPr id="9" name="Přímá spojnice 8"/>
          <p:cNvCxnSpPr/>
          <p:nvPr/>
        </p:nvCxnSpPr>
        <p:spPr>
          <a:xfrm flipV="1">
            <a:off x="6818090" y="3740916"/>
            <a:ext cx="0" cy="14401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bdélník 13"/>
          <p:cNvSpPr/>
          <p:nvPr/>
        </p:nvSpPr>
        <p:spPr>
          <a:xfrm>
            <a:off x="4547203" y="4077072"/>
            <a:ext cx="1176925" cy="276999"/>
          </a:xfrm>
          <a:prstGeom prst="rect">
            <a:avLst/>
          </a:prstGeom>
        </p:spPr>
        <p:txBody>
          <a:bodyPr wrap="none">
            <a:spAutoFit/>
          </a:bodyPr>
          <a:lstStyle/>
          <a:p>
            <a:r>
              <a:rPr lang="cs-CZ" sz="1200" dirty="0" err="1" smtClean="0">
                <a:solidFill>
                  <a:srgbClr val="FFFF00"/>
                </a:solidFill>
              </a:rPr>
              <a:t>m.genioglossus</a:t>
            </a:r>
            <a:endParaRPr lang="cs-CZ" sz="1200" dirty="0">
              <a:solidFill>
                <a:srgbClr val="FFFF00"/>
              </a:solidFill>
            </a:endParaRPr>
          </a:p>
        </p:txBody>
      </p:sp>
      <p:sp>
        <p:nvSpPr>
          <p:cNvPr id="16" name="Obdélník 15"/>
          <p:cNvSpPr/>
          <p:nvPr/>
        </p:nvSpPr>
        <p:spPr>
          <a:xfrm>
            <a:off x="4547203" y="4509120"/>
            <a:ext cx="1026243" cy="276999"/>
          </a:xfrm>
          <a:prstGeom prst="rect">
            <a:avLst/>
          </a:prstGeom>
        </p:spPr>
        <p:txBody>
          <a:bodyPr wrap="none">
            <a:spAutoFit/>
          </a:bodyPr>
          <a:lstStyle/>
          <a:p>
            <a:r>
              <a:rPr lang="cs-CZ" sz="1200" dirty="0" err="1">
                <a:solidFill>
                  <a:srgbClr val="FFFF00"/>
                </a:solidFill>
              </a:rPr>
              <a:t>m.mylohyoid</a:t>
            </a:r>
            <a:endParaRPr lang="cs-CZ" sz="1200" dirty="0">
              <a:solidFill>
                <a:srgbClr val="FFFF00"/>
              </a:solidFill>
            </a:endParaRPr>
          </a:p>
        </p:txBody>
      </p:sp>
      <p:sp>
        <p:nvSpPr>
          <p:cNvPr id="17" name="Obdélník 16"/>
          <p:cNvSpPr/>
          <p:nvPr/>
        </p:nvSpPr>
        <p:spPr>
          <a:xfrm>
            <a:off x="4585675" y="5373216"/>
            <a:ext cx="1138453" cy="276999"/>
          </a:xfrm>
          <a:prstGeom prst="rect">
            <a:avLst/>
          </a:prstGeom>
        </p:spPr>
        <p:txBody>
          <a:bodyPr wrap="none">
            <a:spAutoFit/>
          </a:bodyPr>
          <a:lstStyle/>
          <a:p>
            <a:r>
              <a:rPr lang="cs-CZ" sz="1200" dirty="0" err="1">
                <a:solidFill>
                  <a:srgbClr val="FFFF00"/>
                </a:solidFill>
              </a:rPr>
              <a:t>m.hypoglossus</a:t>
            </a:r>
            <a:endParaRPr lang="cs-CZ" sz="1200" dirty="0">
              <a:solidFill>
                <a:srgbClr val="FFFF00"/>
              </a:solidFill>
            </a:endParaRPr>
          </a:p>
        </p:txBody>
      </p:sp>
      <p:sp>
        <p:nvSpPr>
          <p:cNvPr id="18" name="Obdélník 17"/>
          <p:cNvSpPr/>
          <p:nvPr/>
        </p:nvSpPr>
        <p:spPr>
          <a:xfrm>
            <a:off x="7308304" y="3579345"/>
            <a:ext cx="1261564" cy="276999"/>
          </a:xfrm>
          <a:prstGeom prst="rect">
            <a:avLst/>
          </a:prstGeom>
        </p:spPr>
        <p:txBody>
          <a:bodyPr wrap="none">
            <a:spAutoFit/>
          </a:bodyPr>
          <a:lstStyle/>
          <a:p>
            <a:r>
              <a:rPr lang="cs-CZ" sz="1200" dirty="0">
                <a:solidFill>
                  <a:srgbClr val="FFC000"/>
                </a:solidFill>
              </a:rPr>
              <a:t>Podčelistní žláza </a:t>
            </a:r>
          </a:p>
        </p:txBody>
      </p:sp>
    </p:spTree>
    <p:extLst>
      <p:ext uri="{BB962C8B-B14F-4D97-AF65-F5344CB8AC3E}">
        <p14:creationId xmlns:p14="http://schemas.microsoft.com/office/powerpoint/2010/main" val="1299837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err="1" smtClean="0">
                <a:solidFill>
                  <a:schemeClr val="tx1"/>
                </a:solidFill>
              </a:rPr>
              <a:t>Sublinguální</a:t>
            </a:r>
            <a:r>
              <a:rPr lang="cs-CZ" sz="2800" dirty="0" smtClean="0">
                <a:solidFill>
                  <a:schemeClr val="tx1"/>
                </a:solidFill>
              </a:rPr>
              <a:t> prostor</a:t>
            </a:r>
            <a:endParaRPr lang="cs-CZ" sz="2800" dirty="0"/>
          </a:p>
        </p:txBody>
      </p:sp>
      <p:graphicFrame>
        <p:nvGraphicFramePr>
          <p:cNvPr id="5" name="Tabulka 4"/>
          <p:cNvGraphicFramePr>
            <a:graphicFrameLocks noGrp="1"/>
          </p:cNvGraphicFramePr>
          <p:nvPr>
            <p:extLst>
              <p:ext uri="{D42A27DB-BD31-4B8C-83A1-F6EECF244321}">
                <p14:modId xmlns:p14="http://schemas.microsoft.com/office/powerpoint/2010/main" val="3769137329"/>
              </p:ext>
            </p:extLst>
          </p:nvPr>
        </p:nvGraphicFramePr>
        <p:xfrm>
          <a:off x="1547664" y="1556792"/>
          <a:ext cx="6096000" cy="293624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cs-CZ" dirty="0" smtClean="0"/>
                        <a:t>záněty</a:t>
                      </a:r>
                      <a:endParaRPr lang="cs-CZ" dirty="0"/>
                    </a:p>
                  </a:txBody>
                  <a:tcPr/>
                </a:tc>
                <a:tc>
                  <a:txBody>
                    <a:bodyPr/>
                    <a:lstStyle/>
                    <a:p>
                      <a:r>
                        <a:rPr lang="cs-CZ" dirty="0" err="1" smtClean="0"/>
                        <a:t>odontogení</a:t>
                      </a:r>
                      <a:r>
                        <a:rPr lang="cs-CZ" dirty="0" smtClean="0"/>
                        <a:t> </a:t>
                      </a:r>
                      <a:r>
                        <a:rPr lang="cs-CZ" dirty="0" err="1" smtClean="0"/>
                        <a:t>celulitis</a:t>
                      </a:r>
                      <a:r>
                        <a:rPr lang="cs-CZ" dirty="0" smtClean="0"/>
                        <a:t>/absces</a:t>
                      </a:r>
                      <a:endParaRPr lang="cs-CZ" dirty="0"/>
                    </a:p>
                  </a:txBody>
                  <a:tcPr/>
                </a:tc>
              </a:tr>
              <a:tr h="370840">
                <a:tc>
                  <a:txBody>
                    <a:bodyPr/>
                    <a:lstStyle/>
                    <a:p>
                      <a:r>
                        <a:rPr lang="cs-CZ" dirty="0" err="1" smtClean="0"/>
                        <a:t>pseudomasy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dilatace vývodu slinné žlázy</a:t>
                      </a:r>
                    </a:p>
                    <a:p>
                      <a:endParaRPr lang="cs-CZ" dirty="0"/>
                    </a:p>
                  </a:txBody>
                  <a:tcPr/>
                </a:tc>
              </a:tr>
              <a:tr h="370840">
                <a:tc>
                  <a:txBody>
                    <a:bodyPr/>
                    <a:lstStyle/>
                    <a:p>
                      <a:r>
                        <a:rPr lang="cs-CZ" dirty="0" smtClean="0"/>
                        <a:t>cysty</a:t>
                      </a:r>
                      <a:endParaRPr lang="cs-CZ" dirty="0"/>
                    </a:p>
                  </a:txBody>
                  <a:tcPr/>
                </a:tc>
                <a:tc>
                  <a:txBody>
                    <a:bodyPr/>
                    <a:lstStyle/>
                    <a:p>
                      <a:r>
                        <a:rPr lang="cs-CZ" dirty="0" err="1" smtClean="0"/>
                        <a:t>lymfangiom</a:t>
                      </a:r>
                      <a:r>
                        <a:rPr lang="cs-CZ" dirty="0" smtClean="0"/>
                        <a:t>, ranula, </a:t>
                      </a:r>
                      <a:r>
                        <a:rPr lang="cs-CZ" dirty="0" err="1" smtClean="0"/>
                        <a:t>dermoid</a:t>
                      </a:r>
                      <a:endParaRPr lang="cs-CZ" dirty="0"/>
                    </a:p>
                  </a:txBody>
                  <a:tcPr/>
                </a:tc>
              </a:tr>
              <a:tr h="370840">
                <a:tc>
                  <a:txBody>
                    <a:bodyPr/>
                    <a:lstStyle/>
                    <a:p>
                      <a:r>
                        <a:rPr lang="cs-CZ" dirty="0" smtClean="0"/>
                        <a:t>benigní nádory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pleomorfní adenom, hemangiom</a:t>
                      </a:r>
                    </a:p>
                    <a:p>
                      <a:endParaRPr lang="cs-CZ" dirty="0"/>
                    </a:p>
                  </a:txBody>
                  <a:tcPr/>
                </a:tc>
              </a:tr>
              <a:tr h="370840">
                <a:tc>
                  <a:txBody>
                    <a:bodyPr/>
                    <a:lstStyle/>
                    <a:p>
                      <a:r>
                        <a:rPr lang="cs-CZ" dirty="0" smtClean="0"/>
                        <a:t>maligní nádory </a:t>
                      </a:r>
                      <a:endParaRPr lang="cs-CZ" dirty="0"/>
                    </a:p>
                  </a:txBody>
                  <a:tcPr/>
                </a:tc>
                <a:tc>
                  <a:txBody>
                    <a:bodyPr/>
                    <a:lstStyle/>
                    <a:p>
                      <a:r>
                        <a:rPr lang="cs-CZ" dirty="0" smtClean="0"/>
                        <a:t>karcinom jazyka, karcinom slinné žlázy, metastázy </a:t>
                      </a:r>
                      <a:r>
                        <a:rPr lang="cs-CZ" dirty="0" err="1" smtClean="0"/>
                        <a:t>uzlinv</a:t>
                      </a:r>
                      <a:endParaRPr lang="cs-CZ" dirty="0"/>
                    </a:p>
                  </a:txBody>
                  <a:tcPr/>
                </a:tc>
              </a:tr>
            </a:tbl>
          </a:graphicData>
        </a:graphic>
      </p:graphicFrame>
    </p:spTree>
    <p:extLst>
      <p:ext uri="{BB962C8B-B14F-4D97-AF65-F5344CB8AC3E}">
        <p14:creationId xmlns:p14="http://schemas.microsoft.com/office/powerpoint/2010/main" val="3596417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7772400" cy="914400"/>
          </a:xfrm>
        </p:spPr>
        <p:txBody>
          <a:bodyPr>
            <a:normAutofit fontScale="90000"/>
          </a:bodyPr>
          <a:lstStyle/>
          <a:p>
            <a:r>
              <a:rPr lang="cs-CZ" dirty="0" err="1" smtClean="0">
                <a:solidFill>
                  <a:schemeClr val="accent3">
                    <a:lumMod val="60000"/>
                    <a:lumOff val="40000"/>
                  </a:schemeClr>
                </a:solidFill>
              </a:rPr>
              <a:t>Submandibulární</a:t>
            </a:r>
            <a:r>
              <a:rPr lang="cs-CZ" dirty="0" smtClean="0">
                <a:solidFill>
                  <a:schemeClr val="accent3">
                    <a:lumMod val="60000"/>
                    <a:lumOff val="40000"/>
                  </a:schemeClr>
                </a:solidFill>
              </a:rPr>
              <a:t> prostor </a:t>
            </a:r>
            <a:br>
              <a:rPr lang="cs-CZ" dirty="0" smtClean="0">
                <a:solidFill>
                  <a:schemeClr val="accent3">
                    <a:lumMod val="60000"/>
                    <a:lumOff val="40000"/>
                  </a:schemeClr>
                </a:solidFill>
              </a:rPr>
            </a:br>
            <a:endParaRPr lang="cs-CZ" dirty="0">
              <a:solidFill>
                <a:schemeClr val="accent3">
                  <a:lumMod val="60000"/>
                  <a:lumOff val="40000"/>
                </a:schemeClr>
              </a:solidFill>
            </a:endParaRPr>
          </a:p>
        </p:txBody>
      </p:sp>
      <p:sp>
        <p:nvSpPr>
          <p:cNvPr id="3" name="Zástupný symbol pro obsah 2"/>
          <p:cNvSpPr>
            <a:spLocks noGrp="1"/>
          </p:cNvSpPr>
          <p:nvPr>
            <p:ph idx="1"/>
          </p:nvPr>
        </p:nvSpPr>
        <p:spPr>
          <a:xfrm>
            <a:off x="467544" y="700351"/>
            <a:ext cx="5025752" cy="1285400"/>
          </a:xfrm>
        </p:spPr>
        <p:txBody>
          <a:bodyPr>
            <a:normAutofit/>
          </a:bodyPr>
          <a:lstStyle/>
          <a:p>
            <a:r>
              <a:rPr lang="cs-CZ" sz="1800" dirty="0" smtClean="0"/>
              <a:t>Dorzálně přechází v </a:t>
            </a:r>
            <a:r>
              <a:rPr lang="cs-CZ" sz="1800" dirty="0" err="1" smtClean="0"/>
              <a:t>sublinguální</a:t>
            </a:r>
            <a:r>
              <a:rPr lang="cs-CZ" sz="1800" dirty="0" smtClean="0"/>
              <a:t> prostor</a:t>
            </a:r>
          </a:p>
          <a:p>
            <a:r>
              <a:rPr lang="cs-CZ" sz="1800" dirty="0" smtClean="0"/>
              <a:t>Ve výši jazylky přechází v přední krční prostor</a:t>
            </a:r>
            <a:endParaRPr lang="cs-CZ"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44" y="0"/>
            <a:ext cx="3284756" cy="337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6647509" y="1158385"/>
            <a:ext cx="308098" cy="369332"/>
          </a:xfrm>
          <a:prstGeom prst="rect">
            <a:avLst/>
          </a:prstGeom>
        </p:spPr>
        <p:txBody>
          <a:bodyPr wrap="none">
            <a:spAutoFit/>
          </a:bodyPr>
          <a:lstStyle/>
          <a:p>
            <a:r>
              <a:rPr lang="cs-CZ" dirty="0">
                <a:solidFill>
                  <a:schemeClr val="bg1"/>
                </a:solidFill>
              </a:rPr>
              <a:t>*</a:t>
            </a:r>
          </a:p>
        </p:txBody>
      </p:sp>
      <p:sp>
        <p:nvSpPr>
          <p:cNvPr id="6" name="Obdélník 5"/>
          <p:cNvSpPr/>
          <p:nvPr/>
        </p:nvSpPr>
        <p:spPr>
          <a:xfrm>
            <a:off x="7620044" y="1323228"/>
            <a:ext cx="308098" cy="369332"/>
          </a:xfrm>
          <a:prstGeom prst="rect">
            <a:avLst/>
          </a:prstGeom>
        </p:spPr>
        <p:txBody>
          <a:bodyPr wrap="none">
            <a:spAutoFit/>
          </a:bodyPr>
          <a:lstStyle/>
          <a:p>
            <a:r>
              <a:rPr lang="cs-CZ" dirty="0">
                <a:solidFill>
                  <a:schemeClr val="bg1"/>
                </a:solidFill>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60" y="3651198"/>
            <a:ext cx="4357068" cy="320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28" y="3284984"/>
            <a:ext cx="4527572"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611560" y="1560943"/>
            <a:ext cx="4572000" cy="1754326"/>
          </a:xfrm>
          <a:prstGeom prst="rect">
            <a:avLst/>
          </a:prstGeom>
          <a:solidFill>
            <a:schemeClr val="accent3">
              <a:lumMod val="60000"/>
              <a:lumOff val="40000"/>
            </a:schemeClr>
          </a:solidFill>
        </p:spPr>
        <p:txBody>
          <a:bodyPr>
            <a:spAutoFit/>
          </a:bodyPr>
          <a:lstStyle/>
          <a:p>
            <a:pPr marL="285750" indent="-285750">
              <a:buFont typeface="Arial" pitchFamily="34" charset="0"/>
              <a:buChar char="•"/>
            </a:pPr>
            <a:r>
              <a:rPr lang="cs-CZ" dirty="0">
                <a:solidFill>
                  <a:srgbClr val="FF0000"/>
                </a:solidFill>
              </a:rPr>
              <a:t>přední bříško </a:t>
            </a:r>
            <a:r>
              <a:rPr lang="cs-CZ" dirty="0" err="1">
                <a:solidFill>
                  <a:srgbClr val="FF0000"/>
                </a:solidFill>
              </a:rPr>
              <a:t>m.digastricus</a:t>
            </a:r>
            <a:r>
              <a:rPr lang="cs-CZ" dirty="0">
                <a:solidFill>
                  <a:srgbClr val="FF0000"/>
                </a:solidFill>
              </a:rPr>
              <a:t>  </a:t>
            </a:r>
          </a:p>
          <a:p>
            <a:pPr marL="285750" indent="-285750">
              <a:buFont typeface="Arial" pitchFamily="34" charset="0"/>
              <a:buChar char="•"/>
            </a:pPr>
            <a:r>
              <a:rPr lang="cs-CZ" dirty="0">
                <a:solidFill>
                  <a:srgbClr val="FF0000"/>
                </a:solidFill>
              </a:rPr>
              <a:t>a. a </a:t>
            </a:r>
            <a:r>
              <a:rPr lang="cs-CZ" dirty="0" err="1">
                <a:solidFill>
                  <a:srgbClr val="FF0000"/>
                </a:solidFill>
              </a:rPr>
              <a:t>v.facialis</a:t>
            </a:r>
            <a:endParaRPr lang="cs-CZ" dirty="0">
              <a:solidFill>
                <a:srgbClr val="FF0000"/>
              </a:solidFill>
            </a:endParaRPr>
          </a:p>
          <a:p>
            <a:pPr marL="285750" indent="-285750">
              <a:buFont typeface="Arial" pitchFamily="34" charset="0"/>
              <a:buChar char="•"/>
            </a:pPr>
            <a:r>
              <a:rPr lang="cs-CZ" dirty="0" err="1">
                <a:solidFill>
                  <a:srgbClr val="FF0000"/>
                </a:solidFill>
              </a:rPr>
              <a:t>n.,XII</a:t>
            </a:r>
            <a:endParaRPr lang="cs-CZ" dirty="0">
              <a:solidFill>
                <a:srgbClr val="FF0000"/>
              </a:solidFill>
            </a:endParaRPr>
          </a:p>
          <a:p>
            <a:pPr marL="285750" indent="-285750">
              <a:buFont typeface="Arial" pitchFamily="34" charset="0"/>
              <a:buChar char="•"/>
            </a:pPr>
            <a:r>
              <a:rPr lang="cs-CZ" dirty="0">
                <a:solidFill>
                  <a:srgbClr val="FF0000"/>
                </a:solidFill>
              </a:rPr>
              <a:t>povrchový lalok podčelistní žlázy</a:t>
            </a:r>
          </a:p>
          <a:p>
            <a:pPr marL="285750" indent="-285750">
              <a:buFont typeface="Arial" pitchFamily="34" charset="0"/>
              <a:buChar char="•"/>
            </a:pPr>
            <a:r>
              <a:rPr lang="cs-CZ" dirty="0" err="1">
                <a:solidFill>
                  <a:srgbClr val="FF0000"/>
                </a:solidFill>
              </a:rPr>
              <a:t>submandibulární</a:t>
            </a:r>
            <a:r>
              <a:rPr lang="cs-CZ" dirty="0">
                <a:solidFill>
                  <a:srgbClr val="FF0000"/>
                </a:solidFill>
              </a:rPr>
              <a:t> a </a:t>
            </a:r>
            <a:r>
              <a:rPr lang="cs-CZ" dirty="0" err="1">
                <a:solidFill>
                  <a:srgbClr val="FF0000"/>
                </a:solidFill>
              </a:rPr>
              <a:t>submentální</a:t>
            </a:r>
            <a:r>
              <a:rPr lang="cs-CZ" dirty="0">
                <a:solidFill>
                  <a:srgbClr val="FF0000"/>
                </a:solidFill>
              </a:rPr>
              <a:t> uzliny</a:t>
            </a:r>
          </a:p>
          <a:p>
            <a:pPr marL="285750" indent="-285750">
              <a:buFont typeface="Arial" pitchFamily="34" charset="0"/>
              <a:buChar char="•"/>
            </a:pPr>
            <a:r>
              <a:rPr lang="cs-CZ" dirty="0">
                <a:solidFill>
                  <a:srgbClr val="FF0000"/>
                </a:solidFill>
              </a:rPr>
              <a:t>tuk</a:t>
            </a:r>
          </a:p>
        </p:txBody>
      </p:sp>
    </p:spTree>
    <p:extLst>
      <p:ext uri="{BB962C8B-B14F-4D97-AF65-F5344CB8AC3E}">
        <p14:creationId xmlns:p14="http://schemas.microsoft.com/office/powerpoint/2010/main" val="3562972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6616"/>
            <a:ext cx="4896544" cy="263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395536" y="19472"/>
            <a:ext cx="7772400" cy="914400"/>
          </a:xfrm>
        </p:spPr>
        <p:txBody>
          <a:bodyPr/>
          <a:lstStyle/>
          <a:p>
            <a:r>
              <a:rPr lang="cs-CZ" sz="3200" dirty="0" err="1" smtClean="0">
                <a:solidFill>
                  <a:schemeClr val="accent3">
                    <a:lumMod val="60000"/>
                    <a:lumOff val="40000"/>
                  </a:schemeClr>
                </a:solidFill>
              </a:rPr>
              <a:t>Submandibulární</a:t>
            </a:r>
            <a:r>
              <a:rPr lang="cs-CZ" sz="3200" dirty="0" smtClean="0">
                <a:solidFill>
                  <a:schemeClr val="accent3">
                    <a:lumMod val="60000"/>
                    <a:lumOff val="40000"/>
                  </a:schemeClr>
                </a:solidFill>
              </a:rPr>
              <a:t> prostor  </a:t>
            </a:r>
            <a:r>
              <a:rPr lang="cs-CZ" dirty="0">
                <a:solidFill>
                  <a:schemeClr val="accent3">
                    <a:lumMod val="60000"/>
                    <a:lumOff val="40000"/>
                  </a:schemeClr>
                </a:solidFill>
              </a:rPr>
              <a:t/>
            </a:r>
            <a:br>
              <a:rPr lang="cs-CZ" dirty="0">
                <a:solidFill>
                  <a:schemeClr val="accent3">
                    <a:lumMod val="60000"/>
                    <a:lumOff val="40000"/>
                  </a:schemeClr>
                </a:solidFill>
              </a:rPr>
            </a:b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34275809"/>
              </p:ext>
            </p:extLst>
          </p:nvPr>
        </p:nvGraphicFramePr>
        <p:xfrm>
          <a:off x="5364088" y="735249"/>
          <a:ext cx="3098078" cy="4308629"/>
        </p:xfrm>
        <a:graphic>
          <a:graphicData uri="http://schemas.openxmlformats.org/drawingml/2006/table">
            <a:tbl>
              <a:tblPr firstRow="1" bandRow="1">
                <a:tableStyleId>{5940675A-B579-460E-94D1-54222C63F5DA}</a:tableStyleId>
              </a:tblPr>
              <a:tblGrid>
                <a:gridCol w="1549039"/>
                <a:gridCol w="1549039"/>
              </a:tblGrid>
              <a:tr h="620549">
                <a:tc>
                  <a:txBody>
                    <a:bodyPr/>
                    <a:lstStyle/>
                    <a:p>
                      <a:r>
                        <a:rPr lang="cs-CZ" sz="1600" dirty="0" smtClean="0"/>
                        <a:t>záněty</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err="1" smtClean="0"/>
                        <a:t>celulitis</a:t>
                      </a:r>
                      <a:r>
                        <a:rPr lang="cs-CZ" sz="1600" dirty="0" smtClean="0"/>
                        <a:t>/absces</a:t>
                      </a:r>
                    </a:p>
                    <a:p>
                      <a:endParaRPr lang="cs-CZ" sz="1600" dirty="0"/>
                    </a:p>
                  </a:txBody>
                  <a:tcPr/>
                </a:tc>
              </a:tr>
              <a:tr h="1279701">
                <a:tc>
                  <a:txBody>
                    <a:bodyPr/>
                    <a:lstStyle/>
                    <a:p>
                      <a:r>
                        <a:rPr lang="cs-CZ" sz="1600" dirty="0" smtClean="0"/>
                        <a:t>cysty</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err="1" smtClean="0"/>
                        <a:t>lymfangiom</a:t>
                      </a:r>
                      <a:r>
                        <a:rPr lang="cs-CZ" sz="1600" dirty="0" smtClean="0"/>
                        <a:t>, </a:t>
                      </a:r>
                      <a:r>
                        <a:rPr lang="cs-CZ" sz="1600" dirty="0" err="1" smtClean="0"/>
                        <a:t>dermoid,cysta</a:t>
                      </a:r>
                      <a:r>
                        <a:rPr lang="cs-CZ" sz="1600" dirty="0" smtClean="0"/>
                        <a:t> </a:t>
                      </a:r>
                      <a:r>
                        <a:rPr lang="cs-CZ" sz="1600" dirty="0" err="1" smtClean="0"/>
                        <a:t>d.thyreoglossus,ranula</a:t>
                      </a:r>
                      <a:endParaRPr lang="cs-CZ" sz="1600" dirty="0" smtClean="0"/>
                    </a:p>
                    <a:p>
                      <a:endParaRPr lang="cs-CZ" sz="1600" dirty="0"/>
                    </a:p>
                  </a:txBody>
                  <a:tcPr/>
                </a:tc>
              </a:tr>
              <a:tr h="1066377">
                <a:tc>
                  <a:txBody>
                    <a:bodyPr/>
                    <a:lstStyle/>
                    <a:p>
                      <a:r>
                        <a:rPr lang="cs-CZ" sz="1600" dirty="0" smtClean="0"/>
                        <a:t>benigní nádory </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pleomorfní adenom, hemangiom</a:t>
                      </a:r>
                    </a:p>
                    <a:p>
                      <a:endParaRPr lang="cs-CZ" sz="1600" dirty="0"/>
                    </a:p>
                  </a:txBody>
                  <a:tcPr/>
                </a:tc>
              </a:tr>
              <a:tr h="1066377">
                <a:tc>
                  <a:txBody>
                    <a:bodyPr/>
                    <a:lstStyle/>
                    <a:p>
                      <a:r>
                        <a:rPr lang="cs-CZ" sz="1600" dirty="0" smtClean="0"/>
                        <a:t>maligní nádory </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metastázy uzlin, karcinom slinné žlázy, lymfom</a:t>
                      </a:r>
                    </a:p>
                    <a:p>
                      <a:endParaRPr lang="cs-CZ" sz="1600" dirty="0"/>
                    </a:p>
                  </a:txBody>
                  <a:tcPr/>
                </a:tc>
              </a:tr>
            </a:tbl>
          </a:graphicData>
        </a:graphic>
      </p:graphicFrame>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13" y="908720"/>
            <a:ext cx="4139952" cy="275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Přímá spojnice se šipkou 10"/>
          <p:cNvCxnSpPr/>
          <p:nvPr/>
        </p:nvCxnSpPr>
        <p:spPr>
          <a:xfrm>
            <a:off x="3707904" y="5085184"/>
            <a:ext cx="144016" cy="21602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3491880" y="5301208"/>
            <a:ext cx="72008" cy="2411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3851920" y="5542308"/>
            <a:ext cx="291844"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H="1">
            <a:off x="1619672" y="5515976"/>
            <a:ext cx="291844" cy="27422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1043608" y="5749988"/>
            <a:ext cx="288032" cy="10801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940" y="5199305"/>
            <a:ext cx="4631060" cy="166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420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370" y="0"/>
            <a:ext cx="34099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err="1" smtClean="0"/>
              <a:t>Infrahyoidní</a:t>
            </a:r>
            <a:r>
              <a:rPr lang="cs-CZ" dirty="0"/>
              <a:t> </a:t>
            </a:r>
            <a:r>
              <a:rPr lang="cs-CZ" dirty="0" smtClean="0"/>
              <a:t>prostory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sz="2400" dirty="0">
                <a:solidFill>
                  <a:schemeClr val="accent4">
                    <a:lumMod val="75000"/>
                  </a:schemeClr>
                </a:solidFill>
              </a:rPr>
              <a:t>V</a:t>
            </a:r>
            <a:r>
              <a:rPr lang="cs-CZ" sz="2400" dirty="0" smtClean="0">
                <a:solidFill>
                  <a:schemeClr val="accent4">
                    <a:lumMod val="75000"/>
                  </a:schemeClr>
                </a:solidFill>
              </a:rPr>
              <a:t>iscerální</a:t>
            </a:r>
          </a:p>
          <a:p>
            <a:pPr>
              <a:buFont typeface="Wingdings" panose="05000000000000000000" pitchFamily="2" charset="2"/>
              <a:buChar char="§"/>
            </a:pPr>
            <a:r>
              <a:rPr lang="cs-CZ" sz="2400" dirty="0">
                <a:solidFill>
                  <a:srgbClr val="FFFF00"/>
                </a:solidFill>
              </a:rPr>
              <a:t>P</a:t>
            </a:r>
            <a:r>
              <a:rPr lang="cs-CZ" sz="2400" dirty="0" smtClean="0">
                <a:solidFill>
                  <a:srgbClr val="FFFF00"/>
                </a:solidFill>
              </a:rPr>
              <a:t>řední krční</a:t>
            </a:r>
          </a:p>
          <a:p>
            <a:pPr>
              <a:buFont typeface="Wingdings" panose="05000000000000000000" pitchFamily="2" charset="2"/>
              <a:buChar char="§"/>
            </a:pPr>
            <a:r>
              <a:rPr lang="cs-CZ" sz="1800" dirty="0">
                <a:solidFill>
                  <a:srgbClr val="FF0000"/>
                </a:solidFill>
              </a:rPr>
              <a:t>K</a:t>
            </a:r>
            <a:r>
              <a:rPr lang="cs-CZ" sz="1800" dirty="0" smtClean="0">
                <a:solidFill>
                  <a:srgbClr val="FF0000"/>
                </a:solidFill>
              </a:rPr>
              <a:t>arotický </a:t>
            </a:r>
          </a:p>
          <a:p>
            <a:pPr>
              <a:buFont typeface="Wingdings" panose="05000000000000000000" pitchFamily="2" charset="2"/>
              <a:buChar char="§"/>
            </a:pPr>
            <a:r>
              <a:rPr lang="cs-CZ" sz="2400" dirty="0">
                <a:solidFill>
                  <a:srgbClr val="00B050"/>
                </a:solidFill>
              </a:rPr>
              <a:t>Z</a:t>
            </a:r>
            <a:r>
              <a:rPr lang="cs-CZ" sz="2400" dirty="0" smtClean="0">
                <a:solidFill>
                  <a:srgbClr val="00B050"/>
                </a:solidFill>
              </a:rPr>
              <a:t>adní krční</a:t>
            </a:r>
          </a:p>
          <a:p>
            <a:pPr>
              <a:buFont typeface="Wingdings" panose="05000000000000000000" pitchFamily="2" charset="2"/>
              <a:buChar char="§"/>
            </a:pPr>
            <a:r>
              <a:rPr lang="cs-CZ" sz="1800" dirty="0" err="1">
                <a:solidFill>
                  <a:srgbClr val="7030A0"/>
                </a:solidFill>
              </a:rPr>
              <a:t>R</a:t>
            </a:r>
            <a:r>
              <a:rPr lang="cs-CZ" sz="1800" dirty="0" err="1" smtClean="0">
                <a:solidFill>
                  <a:srgbClr val="7030A0"/>
                </a:solidFill>
              </a:rPr>
              <a:t>etropharyngeální</a:t>
            </a:r>
            <a:endParaRPr lang="cs-CZ" sz="1800" dirty="0" smtClean="0">
              <a:solidFill>
                <a:srgbClr val="7030A0"/>
              </a:solidFill>
            </a:endParaRPr>
          </a:p>
          <a:p>
            <a:pPr>
              <a:buFont typeface="Wingdings" panose="05000000000000000000" pitchFamily="2" charset="2"/>
              <a:buChar char="§"/>
            </a:pPr>
            <a:r>
              <a:rPr lang="cs-CZ" sz="1800" dirty="0" err="1" smtClean="0">
                <a:solidFill>
                  <a:srgbClr val="0070C0"/>
                </a:solidFill>
              </a:rPr>
              <a:t>Prevertebrální</a:t>
            </a:r>
            <a:endParaRPr lang="cs-CZ" sz="1800" dirty="0" smtClean="0">
              <a:solidFill>
                <a:srgbClr val="0070C0"/>
              </a:solidFill>
            </a:endParaRPr>
          </a:p>
          <a:p>
            <a:endParaRPr lang="cs-CZ"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29000"/>
            <a:ext cx="41148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844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60600" y="496844"/>
            <a:ext cx="7772400" cy="914400"/>
          </a:xfrm>
        </p:spPr>
        <p:txBody>
          <a:bodyPr/>
          <a:lstStyle/>
          <a:p>
            <a:r>
              <a:rPr lang="cs-CZ" dirty="0">
                <a:solidFill>
                  <a:schemeClr val="tx2">
                    <a:lumMod val="75000"/>
                  </a:schemeClr>
                </a:solidFill>
              </a:rPr>
              <a:t>V</a:t>
            </a:r>
            <a:r>
              <a:rPr lang="cs-CZ" dirty="0" smtClean="0">
                <a:solidFill>
                  <a:schemeClr val="tx2">
                    <a:lumMod val="75000"/>
                  </a:schemeClr>
                </a:solidFill>
              </a:rPr>
              <a:t>iscerální</a:t>
            </a:r>
          </a:p>
        </p:txBody>
      </p:sp>
      <p:sp>
        <p:nvSpPr>
          <p:cNvPr id="3" name="Zástupný symbol pro obsah 2"/>
          <p:cNvSpPr>
            <a:spLocks noGrp="1"/>
          </p:cNvSpPr>
          <p:nvPr>
            <p:ph idx="1"/>
          </p:nvPr>
        </p:nvSpPr>
        <p:spPr>
          <a:xfrm>
            <a:off x="1259632" y="1462473"/>
            <a:ext cx="7772400" cy="1357408"/>
          </a:xfrm>
        </p:spPr>
        <p:txBody>
          <a:bodyPr>
            <a:normAutofit fontScale="62500" lnSpcReduction="20000"/>
          </a:bodyPr>
          <a:lstStyle/>
          <a:p>
            <a:r>
              <a:rPr lang="cs-CZ" dirty="0" err="1" smtClean="0"/>
              <a:t>Laryngeální</a:t>
            </a:r>
            <a:r>
              <a:rPr lang="cs-CZ" dirty="0" smtClean="0"/>
              <a:t> oblast</a:t>
            </a:r>
          </a:p>
          <a:p>
            <a:r>
              <a:rPr lang="cs-CZ" dirty="0" err="1" smtClean="0"/>
              <a:t>Thyroideální</a:t>
            </a:r>
            <a:r>
              <a:rPr lang="cs-CZ" dirty="0" smtClean="0"/>
              <a:t> oblast</a:t>
            </a:r>
          </a:p>
          <a:p>
            <a:r>
              <a:rPr lang="cs-CZ" dirty="0" err="1" smtClean="0"/>
              <a:t>Parathyroideálnín</a:t>
            </a:r>
            <a:r>
              <a:rPr lang="cs-CZ" dirty="0" smtClean="0"/>
              <a:t> oblast</a:t>
            </a:r>
          </a:p>
          <a:p>
            <a:r>
              <a:rPr lang="cs-CZ" dirty="0" err="1" smtClean="0"/>
              <a:t>Esophageální</a:t>
            </a:r>
            <a:r>
              <a:rPr lang="cs-CZ" dirty="0" smtClean="0"/>
              <a:t> oblast</a:t>
            </a:r>
            <a:endParaRPr lang="cs-CZ"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558" y="1"/>
            <a:ext cx="3125761"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7436006" y="980727"/>
            <a:ext cx="448361" cy="369332"/>
          </a:xfrm>
          <a:prstGeom prst="rect">
            <a:avLst/>
          </a:prstGeom>
        </p:spPr>
        <p:txBody>
          <a:bodyPr wrap="square">
            <a:spAutoFit/>
          </a:bodyPr>
          <a:lstStyle/>
          <a:p>
            <a:r>
              <a:rPr lang="cs-CZ" dirty="0" smtClean="0"/>
              <a:t>*</a:t>
            </a:r>
            <a:endParaRPr lang="cs-CZ" dirty="0"/>
          </a:p>
        </p:txBody>
      </p:sp>
      <p:sp>
        <p:nvSpPr>
          <p:cNvPr id="6" name="Obdélník 5"/>
          <p:cNvSpPr/>
          <p:nvPr/>
        </p:nvSpPr>
        <p:spPr>
          <a:xfrm>
            <a:off x="6131949" y="3212976"/>
            <a:ext cx="3011370" cy="2554545"/>
          </a:xfrm>
          <a:prstGeom prst="rect">
            <a:avLst/>
          </a:prstGeom>
          <a:solidFill>
            <a:schemeClr val="accent4">
              <a:lumMod val="75000"/>
            </a:schemeClr>
          </a:solidFill>
        </p:spPr>
        <p:txBody>
          <a:bodyPr wrap="square">
            <a:spAutoFit/>
          </a:bodyPr>
          <a:lstStyle/>
          <a:p>
            <a:pPr marL="285750" indent="-285750">
              <a:buFont typeface="Arial" pitchFamily="34" charset="0"/>
              <a:buChar char="•"/>
            </a:pPr>
            <a:r>
              <a:rPr lang="cs-CZ" sz="2000" b="1" dirty="0">
                <a:solidFill>
                  <a:schemeClr val="bg1"/>
                </a:solidFill>
              </a:rPr>
              <a:t>Štítná žláza</a:t>
            </a:r>
          </a:p>
          <a:p>
            <a:pPr marL="285750" indent="-285750">
              <a:buFont typeface="Arial" pitchFamily="34" charset="0"/>
              <a:buChar char="•"/>
            </a:pPr>
            <a:r>
              <a:rPr lang="cs-CZ" sz="2000" b="1" dirty="0" err="1">
                <a:solidFill>
                  <a:schemeClr val="bg1"/>
                </a:solidFill>
              </a:rPr>
              <a:t>Příštitná</a:t>
            </a:r>
            <a:r>
              <a:rPr lang="cs-CZ" sz="2000" b="1" dirty="0">
                <a:solidFill>
                  <a:schemeClr val="bg1"/>
                </a:solidFill>
              </a:rPr>
              <a:t> tělíska</a:t>
            </a:r>
          </a:p>
          <a:p>
            <a:pPr marL="285750" indent="-285750">
              <a:buFont typeface="Arial" pitchFamily="34" charset="0"/>
              <a:buChar char="•"/>
            </a:pPr>
            <a:r>
              <a:rPr lang="cs-CZ" sz="2000" b="1" dirty="0" err="1">
                <a:solidFill>
                  <a:schemeClr val="bg1"/>
                </a:solidFill>
              </a:rPr>
              <a:t>Paratracheální</a:t>
            </a:r>
            <a:r>
              <a:rPr lang="cs-CZ" sz="2000" b="1" dirty="0">
                <a:solidFill>
                  <a:schemeClr val="bg1"/>
                </a:solidFill>
              </a:rPr>
              <a:t> uzliny</a:t>
            </a:r>
          </a:p>
          <a:p>
            <a:pPr marL="285750" indent="-285750">
              <a:buFont typeface="Arial" pitchFamily="34" charset="0"/>
              <a:buChar char="•"/>
            </a:pPr>
            <a:r>
              <a:rPr lang="cs-CZ" sz="2000" b="1" dirty="0" err="1">
                <a:solidFill>
                  <a:schemeClr val="bg1"/>
                </a:solidFill>
              </a:rPr>
              <a:t>n.Laryngeus</a:t>
            </a:r>
            <a:r>
              <a:rPr lang="cs-CZ" sz="2000" b="1" dirty="0">
                <a:solidFill>
                  <a:schemeClr val="bg1"/>
                </a:solidFill>
              </a:rPr>
              <a:t> </a:t>
            </a:r>
            <a:r>
              <a:rPr lang="cs-CZ" sz="2000" b="1" dirty="0" err="1">
                <a:solidFill>
                  <a:schemeClr val="bg1"/>
                </a:solidFill>
              </a:rPr>
              <a:t>recurrens</a:t>
            </a:r>
            <a:endParaRPr lang="cs-CZ" sz="2000" b="1" dirty="0">
              <a:solidFill>
                <a:schemeClr val="bg1"/>
              </a:solidFill>
            </a:endParaRPr>
          </a:p>
          <a:p>
            <a:pPr marL="285750" indent="-285750">
              <a:buFont typeface="Arial" pitchFamily="34" charset="0"/>
              <a:buChar char="•"/>
            </a:pPr>
            <a:r>
              <a:rPr lang="cs-CZ" sz="2000" b="1" dirty="0" err="1">
                <a:solidFill>
                  <a:schemeClr val="bg1"/>
                </a:solidFill>
              </a:rPr>
              <a:t>Hypopharynx</a:t>
            </a:r>
            <a:endParaRPr lang="cs-CZ" sz="2000" b="1" dirty="0">
              <a:solidFill>
                <a:schemeClr val="bg1"/>
              </a:solidFill>
            </a:endParaRPr>
          </a:p>
          <a:p>
            <a:pPr marL="285750" indent="-285750">
              <a:buFont typeface="Arial" pitchFamily="34" charset="0"/>
              <a:buChar char="•"/>
            </a:pPr>
            <a:r>
              <a:rPr lang="cs-CZ" sz="2000" b="1" dirty="0">
                <a:solidFill>
                  <a:schemeClr val="bg1"/>
                </a:solidFill>
              </a:rPr>
              <a:t>Larynx </a:t>
            </a:r>
          </a:p>
          <a:p>
            <a:pPr marL="285750" indent="-285750">
              <a:buFont typeface="Arial" pitchFamily="34" charset="0"/>
              <a:buChar char="•"/>
            </a:pPr>
            <a:r>
              <a:rPr lang="cs-CZ" sz="2000" b="1" dirty="0">
                <a:solidFill>
                  <a:schemeClr val="bg1"/>
                </a:solidFill>
              </a:rPr>
              <a:t>Trachea</a:t>
            </a:r>
          </a:p>
          <a:p>
            <a:pPr marL="285750" indent="-285750">
              <a:buFont typeface="Arial" pitchFamily="34" charset="0"/>
              <a:buChar char="•"/>
            </a:pPr>
            <a:r>
              <a:rPr lang="cs-CZ" sz="2000" b="1" dirty="0">
                <a:solidFill>
                  <a:schemeClr val="bg1"/>
                </a:solidFill>
              </a:rPr>
              <a:t>Jícen </a:t>
            </a:r>
          </a:p>
        </p:txBody>
      </p:sp>
      <p:pic>
        <p:nvPicPr>
          <p:cNvPr id="7" name="Picture 4" descr="N:\RDK\Petrášová\2012Valtice-krk\absces-anterior visceral.space\22527203.jpg"/>
          <p:cNvPicPr>
            <a:picLocks noChangeAspect="1" noChangeArrowheads="1"/>
          </p:cNvPicPr>
          <p:nvPr/>
        </p:nvPicPr>
        <p:blipFill>
          <a:blip r:embed="rId4">
            <a:extLst>
              <a:ext uri="{28A0092B-C50C-407E-A947-70E740481C1C}">
                <a14:useLocalDpi xmlns:a14="http://schemas.microsoft.com/office/drawing/2010/main" val="0"/>
              </a:ext>
            </a:extLst>
          </a:blip>
          <a:srcRect l="23474" t="23474" r="20300" b="20300"/>
          <a:stretch>
            <a:fillRect/>
          </a:stretch>
        </p:blipFill>
        <p:spPr bwMode="auto">
          <a:xfrm>
            <a:off x="3375994" y="4086604"/>
            <a:ext cx="2741613" cy="27416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23635"/>
            <a:ext cx="25527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Přímá spojnice se šipkou 8"/>
          <p:cNvCxnSpPr/>
          <p:nvPr/>
        </p:nvCxnSpPr>
        <p:spPr>
          <a:xfrm>
            <a:off x="4211960" y="4086604"/>
            <a:ext cx="360040" cy="40364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5364088" y="4288426"/>
            <a:ext cx="216024" cy="273459"/>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flipV="1">
            <a:off x="5580112" y="5457410"/>
            <a:ext cx="216024" cy="3427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228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6" y="0"/>
            <a:ext cx="5347493" cy="528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284" y="0"/>
            <a:ext cx="412432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3910" y="3356991"/>
            <a:ext cx="5322699" cy="353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28386" y="5661248"/>
            <a:ext cx="4687630" cy="830997"/>
          </a:xfrm>
          <a:prstGeom prst="rect">
            <a:avLst/>
          </a:prstGeom>
          <a:solidFill>
            <a:srgbClr val="00B0F0"/>
          </a:solidFill>
        </p:spPr>
        <p:txBody>
          <a:bodyPr wrap="square">
            <a:spAutoFit/>
          </a:bodyPr>
          <a:lstStyle/>
          <a:p>
            <a:r>
              <a:rPr lang="cs-CZ" sz="2400" b="1" dirty="0" err="1">
                <a:solidFill>
                  <a:schemeClr val="bg1"/>
                </a:solidFill>
              </a:rPr>
              <a:t>Abscedující</a:t>
            </a:r>
            <a:r>
              <a:rPr lang="cs-CZ" sz="2400" b="1" dirty="0">
                <a:solidFill>
                  <a:schemeClr val="bg1"/>
                </a:solidFill>
              </a:rPr>
              <a:t> anaplastický karcinom štítnice</a:t>
            </a:r>
          </a:p>
        </p:txBody>
      </p:sp>
      <p:sp>
        <p:nvSpPr>
          <p:cNvPr id="5" name="Obdélník 4"/>
          <p:cNvSpPr/>
          <p:nvPr/>
        </p:nvSpPr>
        <p:spPr>
          <a:xfrm>
            <a:off x="8172400" y="6215246"/>
            <a:ext cx="1547664" cy="553998"/>
          </a:xfrm>
          <a:prstGeom prst="rect">
            <a:avLst/>
          </a:prstGeom>
        </p:spPr>
        <p:txBody>
          <a:bodyPr wrap="square">
            <a:spAutoFit/>
          </a:bodyPr>
          <a:lstStyle/>
          <a:p>
            <a:endParaRPr lang="cs-CZ" dirty="0"/>
          </a:p>
          <a:p>
            <a:r>
              <a:rPr lang="cs-CZ" sz="1200" b="1" dirty="0">
                <a:solidFill>
                  <a:srgbClr val="FFFF00"/>
                </a:solidFill>
              </a:rPr>
              <a:t>CT </a:t>
            </a:r>
            <a:r>
              <a:rPr lang="cs-CZ" sz="1200" b="1" dirty="0" err="1">
                <a:solidFill>
                  <a:srgbClr val="FFFF00"/>
                </a:solidFill>
              </a:rPr>
              <a:t>k.l</a:t>
            </a:r>
            <a:r>
              <a:rPr lang="cs-CZ" sz="1200" b="1" dirty="0">
                <a:solidFill>
                  <a:srgbClr val="FFFF00"/>
                </a:solidFill>
              </a:rPr>
              <a:t>. COR</a:t>
            </a:r>
          </a:p>
        </p:txBody>
      </p:sp>
      <p:sp>
        <p:nvSpPr>
          <p:cNvPr id="6" name="Obdélník 5"/>
          <p:cNvSpPr/>
          <p:nvPr/>
        </p:nvSpPr>
        <p:spPr>
          <a:xfrm>
            <a:off x="2658521" y="4831897"/>
            <a:ext cx="1045799" cy="307777"/>
          </a:xfrm>
          <a:prstGeom prst="rect">
            <a:avLst/>
          </a:prstGeom>
        </p:spPr>
        <p:txBody>
          <a:bodyPr wrap="none">
            <a:spAutoFit/>
          </a:bodyPr>
          <a:lstStyle/>
          <a:p>
            <a:r>
              <a:rPr lang="cs-CZ" sz="1400" b="1" dirty="0">
                <a:solidFill>
                  <a:srgbClr val="FFFF00"/>
                </a:solidFill>
              </a:rPr>
              <a:t>CT </a:t>
            </a:r>
            <a:r>
              <a:rPr lang="cs-CZ" sz="1400" b="1" dirty="0" err="1">
                <a:solidFill>
                  <a:srgbClr val="FFFF00"/>
                </a:solidFill>
              </a:rPr>
              <a:t>k.l</a:t>
            </a:r>
            <a:r>
              <a:rPr lang="cs-CZ" sz="1400" b="1" dirty="0">
                <a:solidFill>
                  <a:srgbClr val="FFFF00"/>
                </a:solidFill>
              </a:rPr>
              <a:t>. </a:t>
            </a:r>
            <a:r>
              <a:rPr lang="cs-CZ" sz="1400" b="1" dirty="0" smtClean="0">
                <a:solidFill>
                  <a:srgbClr val="FFFF00"/>
                </a:solidFill>
              </a:rPr>
              <a:t>SAG</a:t>
            </a:r>
            <a:endParaRPr lang="cs-CZ" sz="1400" b="1" dirty="0">
              <a:solidFill>
                <a:srgbClr val="FFFF00"/>
              </a:solidFill>
            </a:endParaRPr>
          </a:p>
        </p:txBody>
      </p:sp>
      <p:sp>
        <p:nvSpPr>
          <p:cNvPr id="7" name="Obdélník 6"/>
          <p:cNvSpPr/>
          <p:nvPr/>
        </p:nvSpPr>
        <p:spPr>
          <a:xfrm>
            <a:off x="8690579" y="2943874"/>
            <a:ext cx="486030" cy="369332"/>
          </a:xfrm>
          <a:prstGeom prst="rect">
            <a:avLst/>
          </a:prstGeom>
        </p:spPr>
        <p:txBody>
          <a:bodyPr wrap="none">
            <a:spAutoFit/>
          </a:bodyPr>
          <a:lstStyle/>
          <a:p>
            <a:r>
              <a:rPr lang="cs-CZ" b="1" dirty="0" smtClean="0">
                <a:solidFill>
                  <a:srgbClr val="FFFF00"/>
                </a:solidFill>
              </a:rPr>
              <a:t>UZ</a:t>
            </a:r>
            <a:endParaRPr lang="cs-CZ" b="1" dirty="0">
              <a:solidFill>
                <a:srgbClr val="FFFF00"/>
              </a:solidFill>
            </a:endParaRPr>
          </a:p>
        </p:txBody>
      </p:sp>
    </p:spTree>
    <p:extLst>
      <p:ext uri="{BB962C8B-B14F-4D97-AF65-F5344CB8AC3E}">
        <p14:creationId xmlns:p14="http://schemas.microsoft.com/office/powerpoint/2010/main" val="2692957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7772400" cy="914400"/>
          </a:xfrm>
        </p:spPr>
        <p:txBody>
          <a:bodyPr>
            <a:normAutofit fontScale="90000"/>
          </a:bodyPr>
          <a:lstStyle/>
          <a:p>
            <a:r>
              <a:rPr lang="cs-CZ" b="1" dirty="0" smtClean="0">
                <a:solidFill>
                  <a:srgbClr val="FFFF00"/>
                </a:solidFill>
              </a:rPr>
              <a:t>Přední</a:t>
            </a:r>
            <a:r>
              <a:rPr lang="cs-CZ" dirty="0" smtClean="0"/>
              <a:t> a </a:t>
            </a:r>
            <a:r>
              <a:rPr lang="cs-CZ" b="1" dirty="0" smtClean="0">
                <a:solidFill>
                  <a:srgbClr val="00B050"/>
                </a:solidFill>
              </a:rPr>
              <a:t>zadní</a:t>
            </a:r>
            <a:r>
              <a:rPr lang="cs-CZ" dirty="0" smtClean="0"/>
              <a:t> krční</a:t>
            </a:r>
            <a:br>
              <a:rPr lang="cs-CZ" dirty="0" smtClean="0"/>
            </a:br>
            <a:r>
              <a:rPr lang="cs-CZ" dirty="0" smtClean="0"/>
              <a:t>   prostor</a:t>
            </a:r>
            <a:br>
              <a:rPr lang="cs-CZ" dirty="0" smtClean="0"/>
            </a:br>
            <a:endParaRPr lang="cs-CZ" dirty="0"/>
          </a:p>
        </p:txBody>
      </p:sp>
      <p:sp>
        <p:nvSpPr>
          <p:cNvPr id="3" name="Zástupný symbol pro obsah 2"/>
          <p:cNvSpPr>
            <a:spLocks noGrp="1"/>
          </p:cNvSpPr>
          <p:nvPr>
            <p:ph idx="1"/>
          </p:nvPr>
        </p:nvSpPr>
        <p:spPr>
          <a:xfrm>
            <a:off x="478948" y="1556792"/>
            <a:ext cx="5601816" cy="1126360"/>
          </a:xfrm>
        </p:spPr>
        <p:txBody>
          <a:bodyPr>
            <a:normAutofit/>
          </a:bodyPr>
          <a:lstStyle/>
          <a:p>
            <a:r>
              <a:rPr lang="cs-CZ" sz="2000" dirty="0" smtClean="0"/>
              <a:t>Pokračují </a:t>
            </a:r>
            <a:r>
              <a:rPr lang="cs-CZ" sz="2000" dirty="0" err="1" smtClean="0"/>
              <a:t>suprahyoidně</a:t>
            </a:r>
            <a:r>
              <a:rPr lang="cs-CZ" sz="2000" dirty="0" smtClean="0"/>
              <a:t> (přední do </a:t>
            </a:r>
            <a:r>
              <a:rPr lang="cs-CZ" sz="2000" dirty="0" err="1" smtClean="0"/>
              <a:t>submandibulárního</a:t>
            </a:r>
            <a:r>
              <a:rPr lang="cs-CZ" sz="2000" dirty="0" smtClean="0"/>
              <a:t>)</a:t>
            </a:r>
            <a:endParaRPr lang="cs-CZ" sz="20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768" y="188640"/>
            <a:ext cx="3054232" cy="285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604104" y="2317038"/>
            <a:ext cx="4572000" cy="369332"/>
          </a:xfrm>
          <a:prstGeom prst="rect">
            <a:avLst/>
          </a:prstGeom>
          <a:solidFill>
            <a:srgbClr val="FFFF00"/>
          </a:solidFill>
        </p:spPr>
        <p:txBody>
          <a:bodyPr>
            <a:spAutoFit/>
          </a:bodyPr>
          <a:lstStyle/>
          <a:p>
            <a:pPr marL="285750" indent="-285750">
              <a:buFont typeface="Arial" pitchFamily="34" charset="0"/>
              <a:buChar char="•"/>
            </a:pPr>
            <a:r>
              <a:rPr lang="cs-CZ" b="1" dirty="0">
                <a:solidFill>
                  <a:schemeClr val="bg1"/>
                </a:solidFill>
              </a:rPr>
              <a:t>Přední – </a:t>
            </a:r>
            <a:r>
              <a:rPr lang="cs-CZ" b="1" dirty="0" smtClean="0">
                <a:solidFill>
                  <a:schemeClr val="bg1"/>
                </a:solidFill>
              </a:rPr>
              <a:t>tuk</a:t>
            </a:r>
            <a:endParaRPr lang="cs-CZ" b="1" dirty="0">
              <a:solidFill>
                <a:schemeClr val="bg1"/>
              </a:solidFill>
            </a:endParaRPr>
          </a:p>
        </p:txBody>
      </p:sp>
      <p:graphicFrame>
        <p:nvGraphicFramePr>
          <p:cNvPr id="7" name="Tabulka 6"/>
          <p:cNvGraphicFramePr>
            <a:graphicFrameLocks noGrp="1"/>
          </p:cNvGraphicFramePr>
          <p:nvPr>
            <p:extLst>
              <p:ext uri="{D42A27DB-BD31-4B8C-83A1-F6EECF244321}">
                <p14:modId xmlns:p14="http://schemas.microsoft.com/office/powerpoint/2010/main" val="2456481462"/>
              </p:ext>
            </p:extLst>
          </p:nvPr>
        </p:nvGraphicFramePr>
        <p:xfrm>
          <a:off x="2699792" y="3501008"/>
          <a:ext cx="6096000" cy="310896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cs-CZ" dirty="0" smtClean="0"/>
                        <a:t>záněty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celulitis</a:t>
                      </a:r>
                      <a:r>
                        <a:rPr lang="cs-CZ" dirty="0" smtClean="0"/>
                        <a:t>/absces</a:t>
                      </a:r>
                    </a:p>
                    <a:p>
                      <a:endParaRPr lang="cs-CZ" dirty="0"/>
                    </a:p>
                  </a:txBody>
                  <a:tcPr/>
                </a:tc>
              </a:tr>
              <a:tr h="370840">
                <a:tc>
                  <a:txBody>
                    <a:bodyPr/>
                    <a:lstStyle/>
                    <a:p>
                      <a:r>
                        <a:rPr lang="cs-CZ" dirty="0" smtClean="0"/>
                        <a:t>cysty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branchiogenní cysty</a:t>
                      </a:r>
                    </a:p>
                    <a:p>
                      <a:endParaRPr lang="cs-CZ" dirty="0"/>
                    </a:p>
                  </a:txBody>
                  <a:tcPr/>
                </a:tc>
              </a:tr>
              <a:tr h="370840">
                <a:tc>
                  <a:txBody>
                    <a:bodyPr/>
                    <a:lstStyle/>
                    <a:p>
                      <a:r>
                        <a:rPr lang="cs-CZ" dirty="0" smtClean="0"/>
                        <a:t>benigní nádory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lipom, hemangiom, neurogenní tumory (zadní)</a:t>
                      </a:r>
                    </a:p>
                    <a:p>
                      <a:endParaRPr lang="cs-CZ" dirty="0"/>
                    </a:p>
                  </a:txBody>
                  <a:tcPr/>
                </a:tc>
              </a:tr>
              <a:tr h="370840">
                <a:tc>
                  <a:txBody>
                    <a:bodyPr/>
                    <a:lstStyle/>
                    <a:p>
                      <a:r>
                        <a:rPr lang="cs-CZ" dirty="0" smtClean="0"/>
                        <a:t>maligní nádory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šíření z okolí,  metastázy uzlin, lymfom</a:t>
                      </a:r>
                    </a:p>
                    <a:p>
                      <a:endParaRPr lang="cs-CZ" dirty="0"/>
                    </a:p>
                  </a:txBody>
                  <a:tcPr/>
                </a:tc>
              </a:tr>
            </a:tbl>
          </a:graphicData>
        </a:graphic>
      </p:graphicFrame>
      <p:sp>
        <p:nvSpPr>
          <p:cNvPr id="8" name="Obdélník 7"/>
          <p:cNvSpPr/>
          <p:nvPr/>
        </p:nvSpPr>
        <p:spPr>
          <a:xfrm>
            <a:off x="617259" y="2723484"/>
            <a:ext cx="4572000" cy="646331"/>
          </a:xfrm>
          <a:prstGeom prst="rect">
            <a:avLst/>
          </a:prstGeom>
          <a:solidFill>
            <a:srgbClr val="92D050"/>
          </a:solidFill>
        </p:spPr>
        <p:txBody>
          <a:bodyPr>
            <a:spAutoFit/>
          </a:bodyPr>
          <a:lstStyle/>
          <a:p>
            <a:pPr marL="285750" indent="-285750">
              <a:buFont typeface="Arial" pitchFamily="34" charset="0"/>
              <a:buChar char="•"/>
            </a:pPr>
            <a:r>
              <a:rPr lang="cs-CZ" b="1" dirty="0">
                <a:solidFill>
                  <a:schemeClr val="bg1"/>
                </a:solidFill>
              </a:rPr>
              <a:t>Zadní – tuk, brachiální plexus, lymfatické uzliny</a:t>
            </a:r>
          </a:p>
        </p:txBody>
      </p:sp>
    </p:spTree>
    <p:extLst>
      <p:ext uri="{BB962C8B-B14F-4D97-AF65-F5344CB8AC3E}">
        <p14:creationId xmlns:p14="http://schemas.microsoft.com/office/powerpoint/2010/main" val="1732175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a:t>
            </a:r>
            <a:endParaRPr lang="cs-CZ" dirty="0"/>
          </a:p>
        </p:txBody>
      </p:sp>
      <p:sp>
        <p:nvSpPr>
          <p:cNvPr id="3" name="Zástupný symbol pro obsah 2"/>
          <p:cNvSpPr>
            <a:spLocks noGrp="1"/>
          </p:cNvSpPr>
          <p:nvPr>
            <p:ph idx="1"/>
          </p:nvPr>
        </p:nvSpPr>
        <p:spPr/>
        <p:txBody>
          <a:bodyPr/>
          <a:lstStyle/>
          <a:p>
            <a:r>
              <a:rPr lang="cs-CZ" dirty="0" smtClean="0"/>
              <a:t>Z jakého prostoru?</a:t>
            </a:r>
          </a:p>
          <a:p>
            <a:r>
              <a:rPr lang="cs-CZ" dirty="0" smtClean="0"/>
              <a:t>Co je normálním obsahem? </a:t>
            </a:r>
          </a:p>
          <a:p>
            <a:r>
              <a:rPr lang="cs-CZ" dirty="0" smtClean="0"/>
              <a:t>Jaké patologie přichází v úvahu ?</a:t>
            </a:r>
          </a:p>
          <a:p>
            <a:r>
              <a:rPr lang="cs-CZ" dirty="0" err="1" smtClean="0"/>
              <a:t>Diff</a:t>
            </a:r>
            <a:r>
              <a:rPr lang="cs-CZ" dirty="0" smtClean="0"/>
              <a:t> dg?</a:t>
            </a:r>
          </a:p>
          <a:p>
            <a:pPr marL="68580" indent="0">
              <a:buNone/>
            </a:pPr>
            <a:endParaRPr lang="cs-CZ" dirty="0" smtClean="0"/>
          </a:p>
          <a:p>
            <a:pPr marL="68580" indent="0">
              <a:buNone/>
            </a:pPr>
            <a:endParaRPr lang="cs-CZ" dirty="0"/>
          </a:p>
        </p:txBody>
      </p:sp>
    </p:spTree>
    <p:extLst>
      <p:ext uri="{BB962C8B-B14F-4D97-AF65-F5344CB8AC3E}">
        <p14:creationId xmlns:p14="http://schemas.microsoft.com/office/powerpoint/2010/main" val="129121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69110"/>
            <a:ext cx="31432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326331" y="147"/>
            <a:ext cx="8229600" cy="1143000"/>
          </a:xfrm>
        </p:spPr>
        <p:txBody>
          <a:bodyPr/>
          <a:lstStyle/>
          <a:p>
            <a:r>
              <a:rPr lang="cs-CZ" dirty="0" smtClean="0"/>
              <a:t>Hluboká krční fascie</a:t>
            </a:r>
            <a:r>
              <a:rPr lang="cs-CZ" dirty="0"/>
              <a:t>!</a:t>
            </a:r>
            <a:br>
              <a:rPr lang="cs-CZ" dirty="0"/>
            </a:br>
            <a:r>
              <a:rPr lang="cs-CZ" sz="1800" dirty="0" smtClean="0"/>
              <a:t>- </a:t>
            </a:r>
            <a:r>
              <a:rPr lang="cs-CZ" sz="1800" u="sng" dirty="0" smtClean="0"/>
              <a:t>hluboký, střední, povrchový list </a:t>
            </a:r>
            <a:endParaRPr lang="cs-CZ" u="sng"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72" y="980728"/>
            <a:ext cx="4797670" cy="26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631036"/>
            <a:ext cx="5100510" cy="283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270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647056"/>
            <a:ext cx="7772400" cy="4572000"/>
          </a:xfrm>
        </p:spPr>
        <p:txBody>
          <a:bodyPr>
            <a:normAutofit/>
          </a:bodyPr>
          <a:lstStyle/>
          <a:p>
            <a:endParaRPr lang="cs-CZ" dirty="0" smtClean="0"/>
          </a:p>
          <a:p>
            <a:r>
              <a:rPr lang="cs-CZ" sz="2800" dirty="0" err="1" smtClean="0"/>
              <a:t>Suprahyoidní</a:t>
            </a:r>
            <a:r>
              <a:rPr lang="cs-CZ" sz="2800" dirty="0" smtClean="0"/>
              <a:t> </a:t>
            </a:r>
          </a:p>
          <a:p>
            <a:pPr marL="68580" indent="0">
              <a:buNone/>
            </a:pPr>
            <a:r>
              <a:rPr lang="cs-CZ" sz="1500" dirty="0" smtClean="0"/>
              <a:t>(viscerální, </a:t>
            </a:r>
            <a:r>
              <a:rPr lang="cs-CZ" sz="1500" dirty="0" err="1" smtClean="0"/>
              <a:t>parafaryngeální</a:t>
            </a:r>
            <a:r>
              <a:rPr lang="cs-CZ" sz="1500" dirty="0" smtClean="0"/>
              <a:t>,  prostor </a:t>
            </a:r>
            <a:r>
              <a:rPr lang="cs-CZ" sz="1500" dirty="0"/>
              <a:t>žvýkacích </a:t>
            </a:r>
            <a:r>
              <a:rPr lang="cs-CZ" sz="1500" dirty="0" smtClean="0"/>
              <a:t>svalů, bukální,  </a:t>
            </a:r>
            <a:r>
              <a:rPr lang="cs-CZ" sz="1500" dirty="0" err="1" smtClean="0"/>
              <a:t>parotický</a:t>
            </a:r>
            <a:r>
              <a:rPr lang="cs-CZ" sz="1500" dirty="0" smtClean="0"/>
              <a:t>, </a:t>
            </a:r>
          </a:p>
          <a:p>
            <a:pPr marL="68580" indent="0">
              <a:buNone/>
            </a:pPr>
            <a:r>
              <a:rPr lang="cs-CZ" sz="1500" dirty="0" err="1" smtClean="0"/>
              <a:t>sublinguální,submandibulární</a:t>
            </a:r>
            <a:r>
              <a:rPr lang="cs-CZ" sz="1500" dirty="0" smtClean="0"/>
              <a:t> , </a:t>
            </a:r>
            <a:r>
              <a:rPr lang="cs-CZ" sz="1500" i="1" dirty="0" err="1">
                <a:solidFill>
                  <a:schemeClr val="accent3">
                    <a:lumMod val="60000"/>
                    <a:lumOff val="40000"/>
                  </a:schemeClr>
                </a:solidFill>
              </a:rPr>
              <a:t>retrofaryngeální</a:t>
            </a:r>
            <a:r>
              <a:rPr lang="cs-CZ" sz="1500" i="1" dirty="0">
                <a:solidFill>
                  <a:schemeClr val="accent3">
                    <a:lumMod val="60000"/>
                    <a:lumOff val="40000"/>
                  </a:schemeClr>
                </a:solidFill>
              </a:rPr>
              <a:t>,</a:t>
            </a:r>
            <a:r>
              <a:rPr lang="cs-CZ" sz="1500" dirty="0">
                <a:solidFill>
                  <a:schemeClr val="accent3">
                    <a:lumMod val="60000"/>
                    <a:lumOff val="40000"/>
                  </a:schemeClr>
                </a:solidFill>
              </a:rPr>
              <a:t> </a:t>
            </a:r>
            <a:r>
              <a:rPr lang="cs-CZ" sz="1500" i="1" dirty="0" err="1">
                <a:solidFill>
                  <a:schemeClr val="accent3">
                    <a:lumMod val="60000"/>
                    <a:lumOff val="40000"/>
                  </a:schemeClr>
                </a:solidFill>
              </a:rPr>
              <a:t>prevertebrální</a:t>
            </a:r>
            <a:r>
              <a:rPr lang="cs-CZ" sz="1500" i="1" dirty="0">
                <a:solidFill>
                  <a:schemeClr val="accent3">
                    <a:lumMod val="60000"/>
                    <a:lumOff val="40000"/>
                  </a:schemeClr>
                </a:solidFill>
              </a:rPr>
              <a:t> </a:t>
            </a:r>
            <a:r>
              <a:rPr lang="cs-CZ" sz="1500" i="1" dirty="0" smtClean="0">
                <a:solidFill>
                  <a:schemeClr val="accent3">
                    <a:lumMod val="60000"/>
                    <a:lumOff val="40000"/>
                  </a:schemeClr>
                </a:solidFill>
              </a:rPr>
              <a:t>, </a:t>
            </a:r>
          </a:p>
          <a:p>
            <a:pPr marL="68580" indent="0">
              <a:buNone/>
            </a:pPr>
            <a:r>
              <a:rPr lang="cs-CZ" sz="1500" i="1" dirty="0" smtClean="0">
                <a:solidFill>
                  <a:schemeClr val="accent3">
                    <a:lumMod val="60000"/>
                    <a:lumOff val="40000"/>
                  </a:schemeClr>
                </a:solidFill>
              </a:rPr>
              <a:t>karotický</a:t>
            </a:r>
            <a:r>
              <a:rPr lang="cs-CZ" sz="1500" dirty="0" smtClean="0">
                <a:solidFill>
                  <a:schemeClr val="accent3">
                    <a:lumMod val="60000"/>
                    <a:lumOff val="40000"/>
                  </a:schemeClr>
                </a:solidFill>
              </a:rPr>
              <a:t>)</a:t>
            </a:r>
            <a:endParaRPr lang="cs-CZ" sz="1500" dirty="0">
              <a:solidFill>
                <a:schemeClr val="accent3">
                  <a:lumMod val="60000"/>
                  <a:lumOff val="40000"/>
                </a:schemeClr>
              </a:solidFill>
            </a:endParaRPr>
          </a:p>
          <a:p>
            <a:pPr marL="68580" indent="0">
              <a:buNone/>
            </a:pPr>
            <a:endParaRPr lang="cs-CZ" dirty="0"/>
          </a:p>
          <a:p>
            <a:pPr>
              <a:buFont typeface="Wingdings" panose="05000000000000000000" pitchFamily="2" charset="2"/>
              <a:buChar char="§"/>
            </a:pPr>
            <a:r>
              <a:rPr lang="cs-CZ" dirty="0" err="1" smtClean="0"/>
              <a:t>Infrahyoidní</a:t>
            </a:r>
            <a:r>
              <a:rPr lang="cs-CZ" dirty="0" smtClean="0"/>
              <a:t> </a:t>
            </a:r>
          </a:p>
          <a:p>
            <a:pPr marL="68580" indent="0">
              <a:buNone/>
            </a:pPr>
            <a:r>
              <a:rPr lang="cs-CZ" sz="1500" dirty="0"/>
              <a:t>(</a:t>
            </a:r>
            <a:r>
              <a:rPr lang="cs-CZ" sz="1500" dirty="0" smtClean="0"/>
              <a:t>viscerální, přední krční</a:t>
            </a:r>
            <a:r>
              <a:rPr lang="cs-CZ" sz="1500" i="1" dirty="0" smtClean="0"/>
              <a:t>, </a:t>
            </a:r>
            <a:r>
              <a:rPr lang="cs-CZ" sz="1500" dirty="0" smtClean="0"/>
              <a:t>zadní krční, </a:t>
            </a:r>
            <a:r>
              <a:rPr lang="cs-CZ" sz="1500" i="1" dirty="0">
                <a:solidFill>
                  <a:schemeClr val="accent3">
                    <a:lumMod val="60000"/>
                    <a:lumOff val="40000"/>
                  </a:schemeClr>
                </a:solidFill>
              </a:rPr>
              <a:t>karotický</a:t>
            </a:r>
            <a:r>
              <a:rPr lang="cs-CZ" sz="1500" dirty="0">
                <a:solidFill>
                  <a:schemeClr val="accent3">
                    <a:lumMod val="60000"/>
                    <a:lumOff val="40000"/>
                  </a:schemeClr>
                </a:solidFill>
              </a:rPr>
              <a:t>, </a:t>
            </a:r>
            <a:r>
              <a:rPr lang="cs-CZ" sz="1500" i="1" dirty="0" err="1" smtClean="0">
                <a:solidFill>
                  <a:schemeClr val="accent3">
                    <a:lumMod val="60000"/>
                    <a:lumOff val="40000"/>
                  </a:schemeClr>
                </a:solidFill>
              </a:rPr>
              <a:t>retropharyngeální</a:t>
            </a:r>
            <a:r>
              <a:rPr lang="cs-CZ" sz="1500" i="1" dirty="0" smtClean="0">
                <a:solidFill>
                  <a:schemeClr val="accent3">
                    <a:lumMod val="60000"/>
                    <a:lumOff val="40000"/>
                  </a:schemeClr>
                </a:solidFill>
              </a:rPr>
              <a:t>,</a:t>
            </a:r>
          </a:p>
          <a:p>
            <a:pPr marL="68580" indent="0">
              <a:buNone/>
            </a:pPr>
            <a:r>
              <a:rPr lang="cs-CZ" sz="1500" i="1" dirty="0" smtClean="0">
                <a:solidFill>
                  <a:schemeClr val="accent3">
                    <a:lumMod val="60000"/>
                    <a:lumOff val="40000"/>
                  </a:schemeClr>
                </a:solidFill>
              </a:rPr>
              <a:t> </a:t>
            </a:r>
            <a:r>
              <a:rPr lang="cs-CZ" sz="1500" i="1" dirty="0" err="1" smtClean="0">
                <a:solidFill>
                  <a:schemeClr val="accent3">
                    <a:lumMod val="60000"/>
                    <a:lumOff val="40000"/>
                  </a:schemeClr>
                </a:solidFill>
              </a:rPr>
              <a:t>prevertebrální</a:t>
            </a:r>
            <a:r>
              <a:rPr lang="cs-CZ" sz="1500" dirty="0" smtClean="0">
                <a:solidFill>
                  <a:schemeClr val="accent3">
                    <a:lumMod val="60000"/>
                    <a:lumOff val="40000"/>
                  </a:schemeClr>
                </a:solidFill>
              </a:rPr>
              <a:t>)</a:t>
            </a:r>
            <a:endParaRPr lang="cs-CZ" sz="1500" dirty="0">
              <a:solidFill>
                <a:schemeClr val="accent3">
                  <a:lumMod val="60000"/>
                  <a:lumOff val="40000"/>
                </a:schemeClr>
              </a:solidFill>
            </a:endParaRPr>
          </a:p>
          <a:p>
            <a:pPr marL="68580" indent="0">
              <a:buNone/>
            </a:pPr>
            <a:endParaRPr lang="cs-CZ" dirty="0" smtClean="0"/>
          </a:p>
          <a:p>
            <a:pPr marL="68580" indent="0">
              <a:buNone/>
            </a:pPr>
            <a:endParaRPr lang="cs-CZ" dirty="0"/>
          </a:p>
        </p:txBody>
      </p:sp>
      <p:pic>
        <p:nvPicPr>
          <p:cNvPr id="4" name="Picture 2" descr="Výsledek obrázku pro supra and infrahyoid spac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638" y="1916832"/>
            <a:ext cx="3139362" cy="350562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5"/>
          <p:cNvCxnSpPr/>
          <p:nvPr/>
        </p:nvCxnSpPr>
        <p:spPr>
          <a:xfrm flipH="1">
            <a:off x="764372" y="4005064"/>
            <a:ext cx="488774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bdélník 4"/>
          <p:cNvSpPr/>
          <p:nvPr/>
        </p:nvSpPr>
        <p:spPr>
          <a:xfrm>
            <a:off x="323528" y="260647"/>
            <a:ext cx="8128108" cy="1015663"/>
          </a:xfrm>
          <a:prstGeom prst="rect">
            <a:avLst/>
          </a:prstGeom>
        </p:spPr>
        <p:txBody>
          <a:bodyPr wrap="square">
            <a:spAutoFit/>
          </a:bodyPr>
          <a:lstStyle/>
          <a:p>
            <a:pPr marL="457200" indent="-457200">
              <a:buFont typeface="Wingdings" pitchFamily="2" charset="2"/>
              <a:buChar char="§"/>
            </a:pPr>
            <a:r>
              <a:rPr lang="cs-CZ" sz="3000" dirty="0" smtClean="0">
                <a:solidFill>
                  <a:schemeClr val="accent3">
                    <a:lumMod val="60000"/>
                    <a:lumOff val="40000"/>
                  </a:schemeClr>
                </a:solidFill>
              </a:rPr>
              <a:t>Supra i </a:t>
            </a:r>
            <a:r>
              <a:rPr lang="cs-CZ" sz="3000" dirty="0" err="1" smtClean="0">
                <a:solidFill>
                  <a:schemeClr val="accent3">
                    <a:lumMod val="60000"/>
                    <a:lumOff val="40000"/>
                  </a:schemeClr>
                </a:solidFill>
              </a:rPr>
              <a:t>infrahyoidní</a:t>
            </a:r>
            <a:r>
              <a:rPr lang="cs-CZ" sz="3000" dirty="0" smtClean="0">
                <a:solidFill>
                  <a:schemeClr val="accent3">
                    <a:lumMod val="60000"/>
                    <a:lumOff val="40000"/>
                  </a:schemeClr>
                </a:solidFill>
              </a:rPr>
              <a:t> </a:t>
            </a:r>
            <a:r>
              <a:rPr lang="cs-CZ" sz="3000" dirty="0" smtClean="0"/>
              <a:t>( karotický, </a:t>
            </a:r>
            <a:r>
              <a:rPr lang="cs-CZ" sz="3000" dirty="0" err="1" smtClean="0"/>
              <a:t>retropharyngeální</a:t>
            </a:r>
            <a:r>
              <a:rPr lang="cs-CZ" sz="3000" dirty="0"/>
              <a:t>, </a:t>
            </a:r>
            <a:r>
              <a:rPr lang="cs-CZ" sz="3000" dirty="0" err="1" smtClean="0"/>
              <a:t>prevertebrální</a:t>
            </a:r>
            <a:r>
              <a:rPr lang="cs-CZ" sz="3000" dirty="0" smtClean="0"/>
              <a:t>)</a:t>
            </a:r>
            <a:endParaRPr lang="cs-CZ" sz="3000" dirty="0"/>
          </a:p>
        </p:txBody>
      </p:sp>
    </p:spTree>
    <p:extLst>
      <p:ext uri="{BB962C8B-B14F-4D97-AF65-F5344CB8AC3E}">
        <p14:creationId xmlns:p14="http://schemas.microsoft.com/office/powerpoint/2010/main" val="46488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5284" y="31639"/>
            <a:ext cx="7772400" cy="914400"/>
          </a:xfrm>
        </p:spPr>
        <p:txBody>
          <a:bodyPr>
            <a:normAutofit fontScale="90000"/>
          </a:bodyPr>
          <a:lstStyle/>
          <a:p>
            <a:r>
              <a:rPr lang="cs-CZ" dirty="0" smtClean="0">
                <a:solidFill>
                  <a:srgbClr val="FF0000"/>
                </a:solidFill>
              </a:rPr>
              <a:t> Karotický prostor </a:t>
            </a:r>
            <a:r>
              <a:rPr lang="cs-CZ" dirty="0" smtClean="0"/>
              <a:t/>
            </a:r>
            <a:br>
              <a:rPr lang="cs-CZ" dirty="0" smtClean="0"/>
            </a:br>
            <a:endParaRPr lang="cs-CZ" dirty="0"/>
          </a:p>
        </p:txBody>
      </p:sp>
      <p:sp>
        <p:nvSpPr>
          <p:cNvPr id="3" name="Zástupný symbol pro obsah 2"/>
          <p:cNvSpPr>
            <a:spLocks noGrp="1"/>
          </p:cNvSpPr>
          <p:nvPr>
            <p:ph idx="1"/>
          </p:nvPr>
        </p:nvSpPr>
        <p:spPr>
          <a:xfrm>
            <a:off x="395536" y="1484784"/>
            <a:ext cx="7772400" cy="565320"/>
          </a:xfrm>
        </p:spPr>
        <p:txBody>
          <a:bodyPr/>
          <a:lstStyle/>
          <a:p>
            <a:pPr marL="68580" indent="0">
              <a:buNone/>
            </a:pPr>
            <a:r>
              <a:rPr lang="cs-CZ" sz="2400" dirty="0"/>
              <a:t>Od </a:t>
            </a:r>
            <a:r>
              <a:rPr lang="cs-CZ" sz="2400" dirty="0" err="1"/>
              <a:t>foramen</a:t>
            </a:r>
            <a:r>
              <a:rPr lang="cs-CZ" sz="2400" dirty="0"/>
              <a:t> </a:t>
            </a:r>
            <a:r>
              <a:rPr lang="cs-CZ" sz="2400" dirty="0" err="1"/>
              <a:t>jugulare</a:t>
            </a:r>
            <a:r>
              <a:rPr lang="cs-CZ" sz="2400" dirty="0"/>
              <a:t> k oblouku aorty </a:t>
            </a:r>
          </a:p>
          <a:p>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145" y="11305"/>
            <a:ext cx="1988011" cy="213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944533" y="1056885"/>
            <a:ext cx="308098" cy="369332"/>
          </a:xfrm>
          <a:prstGeom prst="rect">
            <a:avLst/>
          </a:prstGeom>
        </p:spPr>
        <p:txBody>
          <a:bodyPr wrap="none">
            <a:spAutoFit/>
          </a:bodyPr>
          <a:lstStyle/>
          <a:p>
            <a:r>
              <a:rPr lang="cs-CZ" dirty="0"/>
              <a:t>*</a:t>
            </a:r>
          </a:p>
        </p:txBody>
      </p:sp>
      <p:sp>
        <p:nvSpPr>
          <p:cNvPr id="7" name="Obdélník 6"/>
          <p:cNvSpPr/>
          <p:nvPr/>
        </p:nvSpPr>
        <p:spPr>
          <a:xfrm>
            <a:off x="6574387" y="1053736"/>
            <a:ext cx="308098" cy="369332"/>
          </a:xfrm>
          <a:prstGeom prst="rect">
            <a:avLst/>
          </a:prstGeom>
        </p:spPr>
        <p:txBody>
          <a:bodyPr wrap="none">
            <a:spAutoFit/>
          </a:bodyPr>
          <a:lstStyle/>
          <a:p>
            <a:r>
              <a:rPr lang="cs-CZ" dirty="0"/>
              <a: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486025"/>
            <a:ext cx="482917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délník 7"/>
          <p:cNvSpPr/>
          <p:nvPr/>
        </p:nvSpPr>
        <p:spPr>
          <a:xfrm>
            <a:off x="5808243" y="4826675"/>
            <a:ext cx="3359826" cy="2031325"/>
          </a:xfrm>
          <a:prstGeom prst="rect">
            <a:avLst/>
          </a:prstGeom>
          <a:solidFill>
            <a:srgbClr val="FF0000"/>
          </a:solidFill>
        </p:spPr>
        <p:txBody>
          <a:bodyPr wrap="square">
            <a:spAutoFit/>
          </a:bodyPr>
          <a:lstStyle/>
          <a:p>
            <a:r>
              <a:rPr lang="cs-CZ" dirty="0"/>
              <a:t>Obsahuje: </a:t>
            </a:r>
            <a:endParaRPr lang="cs-CZ" dirty="0" smtClean="0"/>
          </a:p>
          <a:p>
            <a:endParaRPr lang="cs-CZ" dirty="0"/>
          </a:p>
          <a:p>
            <a:pPr marL="285750" indent="-285750">
              <a:buFont typeface="Arial" panose="020B0604020202020204" pitchFamily="34" charset="0"/>
              <a:buChar char="•"/>
            </a:pPr>
            <a:r>
              <a:rPr lang="cs-CZ" dirty="0" err="1"/>
              <a:t>a.carotis</a:t>
            </a:r>
            <a:r>
              <a:rPr lang="cs-CZ" dirty="0"/>
              <a:t> interna et </a:t>
            </a:r>
            <a:r>
              <a:rPr lang="cs-CZ" dirty="0" err="1"/>
              <a:t>comunnis</a:t>
            </a:r>
            <a:endParaRPr lang="cs-CZ" dirty="0"/>
          </a:p>
          <a:p>
            <a:pPr marL="285750" indent="-285750">
              <a:buFont typeface="Arial" panose="020B0604020202020204" pitchFamily="34" charset="0"/>
              <a:buChar char="•"/>
            </a:pPr>
            <a:r>
              <a:rPr lang="cs-CZ" dirty="0" err="1"/>
              <a:t>v.jugularis</a:t>
            </a:r>
            <a:r>
              <a:rPr lang="cs-CZ" dirty="0"/>
              <a:t> interna</a:t>
            </a:r>
          </a:p>
          <a:p>
            <a:pPr marL="285750" indent="-285750">
              <a:buFont typeface="Arial" panose="020B0604020202020204" pitchFamily="34" charset="0"/>
              <a:buChar char="•"/>
            </a:pPr>
            <a:r>
              <a:rPr lang="cs-CZ" dirty="0"/>
              <a:t>sympatický plexus</a:t>
            </a:r>
          </a:p>
          <a:p>
            <a:pPr marL="285750" indent="-285750">
              <a:buFont typeface="Arial" panose="020B0604020202020204" pitchFamily="34" charset="0"/>
              <a:buChar char="•"/>
            </a:pPr>
            <a:r>
              <a:rPr lang="cs-CZ" dirty="0"/>
              <a:t>IX.-XI. hlavový nerv</a:t>
            </a:r>
          </a:p>
          <a:p>
            <a:pPr marL="285750" indent="-285750">
              <a:buFont typeface="Arial" panose="020B0604020202020204" pitchFamily="34" charset="0"/>
              <a:buChar char="•"/>
            </a:pPr>
            <a:r>
              <a:rPr lang="cs-CZ" dirty="0"/>
              <a:t>hluboké krční uzliny</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800" y="31639"/>
            <a:ext cx="1988011" cy="204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6560" y="2166663"/>
            <a:ext cx="1837439" cy="171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4711" y="2116137"/>
            <a:ext cx="2102355" cy="175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bdélník 18"/>
          <p:cNvSpPr/>
          <p:nvPr/>
        </p:nvSpPr>
        <p:spPr>
          <a:xfrm>
            <a:off x="8154650" y="1839138"/>
            <a:ext cx="1013419" cy="261610"/>
          </a:xfrm>
          <a:prstGeom prst="rect">
            <a:avLst/>
          </a:prstGeom>
        </p:spPr>
        <p:txBody>
          <a:bodyPr wrap="none">
            <a:spAutoFit/>
          </a:bodyPr>
          <a:lstStyle/>
          <a:p>
            <a:r>
              <a:rPr lang="cs-CZ" sz="1100" b="1" dirty="0" err="1">
                <a:solidFill>
                  <a:schemeClr val="tx1">
                    <a:lumMod val="95000"/>
                  </a:schemeClr>
                </a:solidFill>
              </a:rPr>
              <a:t>suprahyoidně</a:t>
            </a:r>
            <a:endParaRPr lang="cs-CZ" sz="1100" b="1" dirty="0">
              <a:solidFill>
                <a:schemeClr val="tx1">
                  <a:lumMod val="95000"/>
                </a:schemeClr>
              </a:solidFill>
            </a:endParaRPr>
          </a:p>
        </p:txBody>
      </p:sp>
      <p:sp>
        <p:nvSpPr>
          <p:cNvPr id="20" name="Obdélník 19"/>
          <p:cNvSpPr/>
          <p:nvPr/>
        </p:nvSpPr>
        <p:spPr>
          <a:xfrm>
            <a:off x="8197684" y="3784806"/>
            <a:ext cx="960519" cy="261610"/>
          </a:xfrm>
          <a:prstGeom prst="rect">
            <a:avLst/>
          </a:prstGeom>
        </p:spPr>
        <p:txBody>
          <a:bodyPr wrap="none">
            <a:spAutoFit/>
          </a:bodyPr>
          <a:lstStyle/>
          <a:p>
            <a:r>
              <a:rPr lang="cs-CZ" sz="1100" b="1" dirty="0" err="1"/>
              <a:t>infrahyoidně</a:t>
            </a:r>
            <a:endParaRPr lang="cs-CZ" sz="1100" b="1" dirty="0"/>
          </a:p>
        </p:txBody>
      </p:sp>
    </p:spTree>
    <p:extLst>
      <p:ext uri="{BB962C8B-B14F-4D97-AF65-F5344CB8AC3E}">
        <p14:creationId xmlns:p14="http://schemas.microsoft.com/office/powerpoint/2010/main" val="824109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7772400" cy="914400"/>
          </a:xfrm>
        </p:spPr>
        <p:txBody>
          <a:bodyPr/>
          <a:lstStyle/>
          <a:p>
            <a:r>
              <a:rPr lang="cs-CZ" sz="3600" dirty="0" smtClean="0">
                <a:solidFill>
                  <a:srgbClr val="FF0000"/>
                </a:solidFill>
              </a:rPr>
              <a:t> Karotický prostor</a:t>
            </a:r>
            <a:endParaRPr lang="cs-CZ" sz="3600" dirty="0"/>
          </a:p>
        </p:txBody>
      </p:sp>
      <p:sp>
        <p:nvSpPr>
          <p:cNvPr id="3" name="Zástupný symbol pro obsah 2"/>
          <p:cNvSpPr>
            <a:spLocks noGrp="1"/>
          </p:cNvSpPr>
          <p:nvPr>
            <p:ph idx="1"/>
          </p:nvPr>
        </p:nvSpPr>
        <p:spPr>
          <a:xfrm>
            <a:off x="395536" y="764704"/>
            <a:ext cx="6120680" cy="1573432"/>
          </a:xfrm>
        </p:spPr>
        <p:txBody>
          <a:bodyPr>
            <a:normAutofit/>
          </a:bodyPr>
          <a:lstStyle/>
          <a:p>
            <a:r>
              <a:rPr lang="cs-CZ" sz="2000" dirty="0" smtClean="0"/>
              <a:t>Nejčastěji zvětšené uzliny</a:t>
            </a:r>
          </a:p>
          <a:p>
            <a:r>
              <a:rPr lang="cs-CZ" sz="2000" dirty="0" err="1" smtClean="0"/>
              <a:t>Cave</a:t>
            </a:r>
            <a:r>
              <a:rPr lang="cs-CZ" sz="2000" dirty="0" smtClean="0"/>
              <a:t> ! komunikace s </a:t>
            </a:r>
            <a:r>
              <a:rPr lang="cs-CZ" sz="2000" dirty="0" err="1" smtClean="0"/>
              <a:t>nitrolebím</a:t>
            </a:r>
            <a:r>
              <a:rPr lang="cs-CZ" sz="2000" dirty="0" smtClean="0"/>
              <a:t> (</a:t>
            </a:r>
            <a:r>
              <a:rPr lang="cs-CZ" sz="2000" dirty="0" err="1" smtClean="0"/>
              <a:t>perivaskulární</a:t>
            </a:r>
            <a:r>
              <a:rPr lang="cs-CZ" sz="2000" dirty="0" smtClean="0"/>
              <a:t> a </a:t>
            </a:r>
            <a:r>
              <a:rPr lang="cs-CZ" sz="2000" dirty="0" err="1" smtClean="0"/>
              <a:t>perineurální</a:t>
            </a:r>
            <a:r>
              <a:rPr lang="cs-CZ" sz="2000" dirty="0" smtClean="0"/>
              <a:t> šíření)</a:t>
            </a:r>
            <a:endParaRPr lang="cs-CZ" sz="2000" dirty="0"/>
          </a:p>
        </p:txBody>
      </p:sp>
      <p:graphicFrame>
        <p:nvGraphicFramePr>
          <p:cNvPr id="5" name="Tabulka 4"/>
          <p:cNvGraphicFramePr>
            <a:graphicFrameLocks noGrp="1"/>
          </p:cNvGraphicFramePr>
          <p:nvPr>
            <p:extLst>
              <p:ext uri="{D42A27DB-BD31-4B8C-83A1-F6EECF244321}">
                <p14:modId xmlns:p14="http://schemas.microsoft.com/office/powerpoint/2010/main" val="4133096909"/>
              </p:ext>
            </p:extLst>
          </p:nvPr>
        </p:nvGraphicFramePr>
        <p:xfrm>
          <a:off x="611560" y="2492896"/>
          <a:ext cx="4392488" cy="2879870"/>
        </p:xfrm>
        <a:graphic>
          <a:graphicData uri="http://schemas.openxmlformats.org/drawingml/2006/table">
            <a:tbl>
              <a:tblPr firstRow="1" bandRow="1">
                <a:tableStyleId>{5940675A-B579-460E-94D1-54222C63F5DA}</a:tableStyleId>
              </a:tblPr>
              <a:tblGrid>
                <a:gridCol w="2092473"/>
                <a:gridCol w="2300015"/>
              </a:tblGrid>
              <a:tr h="360040">
                <a:tc>
                  <a:txBody>
                    <a:bodyPr/>
                    <a:lstStyle/>
                    <a:p>
                      <a:r>
                        <a:rPr lang="cs-CZ" sz="1600" dirty="0" smtClean="0"/>
                        <a:t>záněty</a:t>
                      </a:r>
                      <a:endParaRPr lang="cs-CZ" sz="1600" dirty="0"/>
                    </a:p>
                  </a:txBody>
                  <a:tcPr/>
                </a:tc>
                <a:tc>
                  <a:txBody>
                    <a:bodyPr/>
                    <a:lstStyle/>
                    <a:p>
                      <a:r>
                        <a:rPr lang="cs-CZ" sz="1600" dirty="0" smtClean="0"/>
                        <a:t>absces, lymfadenitida</a:t>
                      </a:r>
                      <a:endParaRPr lang="cs-CZ" sz="1600" dirty="0"/>
                    </a:p>
                  </a:txBody>
                  <a:tcPr/>
                </a:tc>
              </a:tr>
              <a:tr h="900100">
                <a:tc>
                  <a:txBody>
                    <a:bodyPr/>
                    <a:lstStyle/>
                    <a:p>
                      <a:r>
                        <a:rPr lang="cs-CZ" sz="1600" dirty="0" smtClean="0"/>
                        <a:t>benigní nádory </a:t>
                      </a:r>
                      <a:endParaRPr lang="cs-CZ" sz="1600" dirty="0"/>
                    </a:p>
                  </a:txBody>
                  <a:tcPr/>
                </a:tc>
                <a:tc>
                  <a:txBody>
                    <a:bodyPr/>
                    <a:lstStyle/>
                    <a:p>
                      <a:r>
                        <a:rPr lang="cs-CZ" sz="1600" dirty="0" err="1" smtClean="0"/>
                        <a:t>paraganglion</a:t>
                      </a:r>
                      <a:r>
                        <a:rPr lang="cs-CZ" sz="1600" dirty="0" smtClean="0"/>
                        <a:t>, </a:t>
                      </a:r>
                      <a:r>
                        <a:rPr lang="cs-CZ" sz="1600" dirty="0" err="1" smtClean="0"/>
                        <a:t>meningeom</a:t>
                      </a:r>
                      <a:r>
                        <a:rPr lang="cs-CZ" sz="1600" dirty="0" smtClean="0"/>
                        <a:t> (skrz </a:t>
                      </a:r>
                      <a:r>
                        <a:rPr lang="cs-CZ" sz="1600" dirty="0" err="1" smtClean="0"/>
                        <a:t>for.jugulare</a:t>
                      </a:r>
                      <a:r>
                        <a:rPr lang="cs-CZ" sz="1600" dirty="0" smtClean="0"/>
                        <a:t>),neurogenní tumory</a:t>
                      </a:r>
                      <a:endParaRPr lang="cs-CZ" sz="1600" dirty="0"/>
                    </a:p>
                  </a:txBody>
                  <a:tcPr/>
                </a:tc>
              </a:tr>
              <a:tr h="630070">
                <a:tc>
                  <a:txBody>
                    <a:bodyPr/>
                    <a:lstStyle/>
                    <a:p>
                      <a:r>
                        <a:rPr lang="cs-CZ" sz="1600" dirty="0" smtClean="0"/>
                        <a:t>maligní nádory </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lymfom, uzlinové metastázy</a:t>
                      </a:r>
                    </a:p>
                    <a:p>
                      <a:endParaRPr lang="cs-CZ" sz="1600" dirty="0"/>
                    </a:p>
                  </a:txBody>
                  <a:tcPr/>
                </a:tc>
              </a:tr>
              <a:tr h="630070">
                <a:tc>
                  <a:txBody>
                    <a:bodyPr/>
                    <a:lstStyle/>
                    <a:p>
                      <a:r>
                        <a:rPr lang="cs-CZ" sz="1600" dirty="0" err="1" smtClean="0"/>
                        <a:t>Pseudomasy</a:t>
                      </a:r>
                      <a:r>
                        <a:rPr lang="cs-CZ" sz="1600" dirty="0" smtClean="0"/>
                        <a:t>, cévní</a:t>
                      </a:r>
                      <a:r>
                        <a:rPr lang="cs-CZ" sz="1600" baseline="0" dirty="0" smtClean="0"/>
                        <a:t>  patologie</a:t>
                      </a:r>
                      <a:endParaRPr lang="cs-CZ" sz="1600" dirty="0"/>
                    </a:p>
                  </a:txBody>
                  <a:tcPr/>
                </a:tc>
                <a:tc>
                  <a:txBody>
                    <a:bodyPr/>
                    <a:lstStyle/>
                    <a:p>
                      <a:endParaRPr lang="cs-CZ" sz="1600" dirty="0"/>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558" y="1556792"/>
            <a:ext cx="3508442" cy="242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6300192" y="1907587"/>
            <a:ext cx="865687" cy="1481686"/>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861" y="3977438"/>
            <a:ext cx="2199139" cy="192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a:off x="7165879" y="5301208"/>
            <a:ext cx="358449"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5206849" y="5968878"/>
            <a:ext cx="3918060" cy="369332"/>
          </a:xfrm>
          <a:prstGeom prst="rect">
            <a:avLst/>
          </a:prstGeom>
        </p:spPr>
        <p:txBody>
          <a:bodyPr wrap="none">
            <a:spAutoFit/>
          </a:bodyPr>
          <a:lstStyle/>
          <a:p>
            <a:r>
              <a:rPr lang="cs-CZ" dirty="0">
                <a:solidFill>
                  <a:srgbClr val="FF0000"/>
                </a:solidFill>
              </a:rPr>
              <a:t>metastáza </a:t>
            </a:r>
            <a:r>
              <a:rPr lang="cs-CZ" dirty="0" err="1">
                <a:solidFill>
                  <a:srgbClr val="FF0000"/>
                </a:solidFill>
              </a:rPr>
              <a:t>světebuněčného</a:t>
            </a:r>
            <a:r>
              <a:rPr lang="cs-CZ" dirty="0">
                <a:solidFill>
                  <a:srgbClr val="FF0000"/>
                </a:solidFill>
              </a:rPr>
              <a:t> karcinomu </a:t>
            </a:r>
          </a:p>
        </p:txBody>
      </p:sp>
    </p:spTree>
    <p:extLst>
      <p:ext uri="{BB962C8B-B14F-4D97-AF65-F5344CB8AC3E}">
        <p14:creationId xmlns:p14="http://schemas.microsoft.com/office/powerpoint/2010/main" val="2353928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16632"/>
            <a:ext cx="7772400" cy="914400"/>
          </a:xfrm>
        </p:spPr>
        <p:txBody>
          <a:bodyPr>
            <a:noAutofit/>
          </a:bodyPr>
          <a:lstStyle/>
          <a:p>
            <a:r>
              <a:rPr lang="cs-CZ" sz="2800" dirty="0" err="1" smtClean="0">
                <a:solidFill>
                  <a:srgbClr val="7030A0"/>
                </a:solidFill>
              </a:rPr>
              <a:t>Retrofaryngeální</a:t>
            </a:r>
            <a:r>
              <a:rPr lang="cs-CZ" sz="2800" dirty="0" smtClean="0">
                <a:solidFill>
                  <a:srgbClr val="7030A0"/>
                </a:solidFill>
              </a:rPr>
              <a:t> prostor</a:t>
            </a:r>
            <a:br>
              <a:rPr lang="cs-CZ" sz="2800" dirty="0" smtClean="0">
                <a:solidFill>
                  <a:srgbClr val="7030A0"/>
                </a:solidFill>
              </a:rPr>
            </a:br>
            <a:endParaRPr lang="cs-CZ" sz="2800" dirty="0">
              <a:solidFill>
                <a:srgbClr val="7030A0"/>
              </a:solidFill>
            </a:endParaRPr>
          </a:p>
        </p:txBody>
      </p:sp>
      <p:sp>
        <p:nvSpPr>
          <p:cNvPr id="3" name="Zástupný symbol pro obsah 2"/>
          <p:cNvSpPr>
            <a:spLocks noGrp="1"/>
          </p:cNvSpPr>
          <p:nvPr>
            <p:ph idx="1"/>
          </p:nvPr>
        </p:nvSpPr>
        <p:spPr>
          <a:xfrm>
            <a:off x="251520" y="836712"/>
            <a:ext cx="5400600" cy="1184365"/>
          </a:xfrm>
        </p:spPr>
        <p:txBody>
          <a:bodyPr>
            <a:noAutofit/>
          </a:bodyPr>
          <a:lstStyle/>
          <a:p>
            <a:r>
              <a:rPr lang="cs-CZ" sz="1800" dirty="0" smtClean="0"/>
              <a:t>Přední </a:t>
            </a:r>
            <a:r>
              <a:rPr lang="cs-CZ" sz="1800" dirty="0" err="1" smtClean="0"/>
              <a:t>kompartment</a:t>
            </a:r>
            <a:r>
              <a:rPr lang="cs-CZ" sz="1800" dirty="0" smtClean="0"/>
              <a:t> – od </a:t>
            </a:r>
            <a:r>
              <a:rPr lang="cs-CZ" sz="1800" dirty="0" err="1" smtClean="0"/>
              <a:t>baze</a:t>
            </a:r>
            <a:r>
              <a:rPr lang="cs-CZ" sz="1800" dirty="0" smtClean="0"/>
              <a:t> lební končí ve výši C6-C7</a:t>
            </a:r>
          </a:p>
          <a:p>
            <a:r>
              <a:rPr lang="cs-CZ" sz="1800" dirty="0" smtClean="0"/>
              <a:t>Zadní </a:t>
            </a:r>
            <a:r>
              <a:rPr lang="cs-CZ" sz="1800" dirty="0" err="1" smtClean="0"/>
              <a:t>kompartment</a:t>
            </a:r>
            <a:r>
              <a:rPr lang="cs-CZ" sz="1800" dirty="0" smtClean="0"/>
              <a:t> – pokračuje do zadního mediastina</a:t>
            </a:r>
          </a:p>
          <a:p>
            <a:r>
              <a:rPr lang="cs-CZ" sz="1800" dirty="0" smtClean="0"/>
              <a:t>   nebezpečný prostor, šíření zánětu      </a:t>
            </a: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0953"/>
            <a:ext cx="3087588" cy="378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5652120" y="27036"/>
            <a:ext cx="3312368" cy="369332"/>
          </a:xfrm>
          <a:prstGeom prst="rect">
            <a:avLst/>
          </a:prstGeom>
          <a:noFill/>
        </p:spPr>
        <p:txBody>
          <a:bodyPr wrap="square">
            <a:spAutoFit/>
          </a:bodyPr>
          <a:lstStyle/>
          <a:p>
            <a:r>
              <a:rPr lang="cs-CZ" dirty="0" err="1">
                <a:solidFill>
                  <a:srgbClr val="9F24AC"/>
                </a:solidFill>
              </a:rPr>
              <a:t>Fascia</a:t>
            </a:r>
            <a:r>
              <a:rPr lang="cs-CZ" dirty="0">
                <a:solidFill>
                  <a:srgbClr val="9F24AC"/>
                </a:solidFill>
              </a:rPr>
              <a:t> </a:t>
            </a:r>
            <a:r>
              <a:rPr lang="cs-CZ" dirty="0" err="1" smtClean="0">
                <a:solidFill>
                  <a:srgbClr val="9F24AC"/>
                </a:solidFill>
              </a:rPr>
              <a:t>alaris</a:t>
            </a:r>
            <a:r>
              <a:rPr lang="cs-CZ" dirty="0" smtClean="0">
                <a:solidFill>
                  <a:srgbClr val="9F24AC"/>
                </a:solidFill>
              </a:rPr>
              <a:t> (</a:t>
            </a:r>
            <a:r>
              <a:rPr lang="cs-CZ" dirty="0" err="1" smtClean="0">
                <a:solidFill>
                  <a:srgbClr val="9F24AC"/>
                </a:solidFill>
              </a:rPr>
              <a:t>intercarotica</a:t>
            </a:r>
            <a:r>
              <a:rPr lang="cs-CZ" dirty="0" smtClean="0">
                <a:solidFill>
                  <a:srgbClr val="9F24AC"/>
                </a:solidFill>
              </a:rPr>
              <a:t>)</a:t>
            </a:r>
            <a:endParaRPr lang="cs-CZ" dirty="0">
              <a:solidFill>
                <a:srgbClr val="9F24AC"/>
              </a:solidFill>
            </a:endParaRPr>
          </a:p>
        </p:txBody>
      </p:sp>
      <p:sp>
        <p:nvSpPr>
          <p:cNvPr id="5" name="Obdélník 4"/>
          <p:cNvSpPr/>
          <p:nvPr/>
        </p:nvSpPr>
        <p:spPr>
          <a:xfrm>
            <a:off x="7662504" y="4259721"/>
            <a:ext cx="1481496" cy="369332"/>
          </a:xfrm>
          <a:prstGeom prst="rect">
            <a:avLst/>
          </a:prstGeom>
        </p:spPr>
        <p:txBody>
          <a:bodyPr wrap="none">
            <a:spAutoFit/>
          </a:bodyPr>
          <a:lstStyle/>
          <a:p>
            <a:r>
              <a:rPr lang="cs-CZ" dirty="0" err="1">
                <a:solidFill>
                  <a:srgbClr val="7030A0"/>
                </a:solidFill>
              </a:rPr>
              <a:t>Danger</a:t>
            </a:r>
            <a:r>
              <a:rPr lang="cs-CZ" dirty="0">
                <a:solidFill>
                  <a:srgbClr val="7030A0"/>
                </a:solidFill>
              </a:rPr>
              <a:t> </a:t>
            </a:r>
            <a:r>
              <a:rPr lang="cs-CZ" dirty="0" err="1">
                <a:solidFill>
                  <a:srgbClr val="7030A0"/>
                </a:solidFill>
              </a:rPr>
              <a:t>space</a:t>
            </a:r>
            <a:endParaRPr lang="cs-CZ" dirty="0">
              <a:solidFill>
                <a:srgbClr val="7030A0"/>
              </a:solidFill>
            </a:endParaRPr>
          </a:p>
        </p:txBody>
      </p:sp>
      <p:graphicFrame>
        <p:nvGraphicFramePr>
          <p:cNvPr id="8" name="Tabulka 7"/>
          <p:cNvGraphicFramePr>
            <a:graphicFrameLocks noGrp="1"/>
          </p:cNvGraphicFramePr>
          <p:nvPr>
            <p:extLst>
              <p:ext uri="{D42A27DB-BD31-4B8C-83A1-F6EECF244321}">
                <p14:modId xmlns:p14="http://schemas.microsoft.com/office/powerpoint/2010/main" val="3680391204"/>
              </p:ext>
            </p:extLst>
          </p:nvPr>
        </p:nvGraphicFramePr>
        <p:xfrm>
          <a:off x="3571883" y="4248999"/>
          <a:ext cx="3990300" cy="2560320"/>
        </p:xfrm>
        <a:graphic>
          <a:graphicData uri="http://schemas.openxmlformats.org/drawingml/2006/table">
            <a:tbl>
              <a:tblPr firstRow="1" bandRow="1">
                <a:tableStyleId>{5940675A-B579-460E-94D1-54222C63F5DA}</a:tableStyleId>
              </a:tblPr>
              <a:tblGrid>
                <a:gridCol w="2016224"/>
                <a:gridCol w="1974076"/>
              </a:tblGrid>
              <a:tr h="489086">
                <a:tc>
                  <a:txBody>
                    <a:bodyPr/>
                    <a:lstStyle/>
                    <a:p>
                      <a:r>
                        <a:rPr lang="cs-CZ" sz="1600" dirty="0" smtClean="0"/>
                        <a:t>Záněty</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err="1" smtClean="0"/>
                        <a:t>celulilitis</a:t>
                      </a:r>
                      <a:r>
                        <a:rPr lang="cs-CZ" sz="1600" dirty="0" smtClean="0"/>
                        <a:t>/ absces</a:t>
                      </a:r>
                    </a:p>
                    <a:p>
                      <a:endParaRPr lang="cs-CZ" sz="1600" dirty="0"/>
                    </a:p>
                  </a:txBody>
                  <a:tcPr/>
                </a:tc>
              </a:tr>
              <a:tr h="489086">
                <a:tc>
                  <a:txBody>
                    <a:bodyPr/>
                    <a:lstStyle/>
                    <a:p>
                      <a:pPr marL="0" indent="0">
                        <a:buFont typeface="Arial" pitchFamily="34" charset="0"/>
                        <a:buNone/>
                      </a:pPr>
                      <a:r>
                        <a:rPr lang="cs-CZ" sz="1600" dirty="0" smtClean="0"/>
                        <a:t>Benigní nádory</a:t>
                      </a:r>
                    </a:p>
                    <a:p>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err="1" smtClean="0"/>
                        <a:t>hemagiom</a:t>
                      </a:r>
                      <a:r>
                        <a:rPr lang="cs-CZ" sz="1600" dirty="0" smtClean="0"/>
                        <a:t>, lipom</a:t>
                      </a:r>
                    </a:p>
                    <a:p>
                      <a:endParaRPr lang="cs-CZ" sz="1600" dirty="0"/>
                    </a:p>
                  </a:txBody>
                  <a:tcPr/>
                </a:tc>
              </a:tr>
              <a:tr h="546195">
                <a:tc>
                  <a:txBody>
                    <a:bodyPr/>
                    <a:lstStyle/>
                    <a:p>
                      <a:r>
                        <a:rPr lang="cs-CZ" sz="1600" dirty="0" smtClean="0"/>
                        <a:t>Maligní nádory </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Ca </a:t>
                      </a:r>
                      <a:r>
                        <a:rPr lang="cs-CZ" sz="1600" dirty="0" err="1" smtClean="0"/>
                        <a:t>pharyngu</a:t>
                      </a:r>
                      <a:r>
                        <a:rPr lang="cs-CZ" sz="1600" dirty="0" smtClean="0"/>
                        <a:t>, uzlinové metastázy</a:t>
                      </a:r>
                    </a:p>
                    <a:p>
                      <a:endParaRPr lang="cs-CZ" sz="1600" dirty="0"/>
                    </a:p>
                  </a:txBody>
                  <a:tcPr/>
                </a:tc>
              </a:tr>
              <a:tr h="489086">
                <a:tc>
                  <a:txBody>
                    <a:bodyPr/>
                    <a:lstStyle/>
                    <a:p>
                      <a:r>
                        <a:rPr lang="cs-CZ" sz="1600" dirty="0" smtClean="0"/>
                        <a:t>Trauma</a:t>
                      </a:r>
                      <a:endParaRPr lang="cs-C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hematom, plyn</a:t>
                      </a:r>
                    </a:p>
                    <a:p>
                      <a:endParaRPr lang="cs-CZ" sz="1600" dirty="0"/>
                    </a:p>
                  </a:txBody>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071715"/>
            <a:ext cx="314325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79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7772400" cy="914400"/>
          </a:xfrm>
        </p:spPr>
        <p:txBody>
          <a:bodyPr/>
          <a:lstStyle/>
          <a:p>
            <a:r>
              <a:rPr lang="cs-CZ" dirty="0" err="1" smtClean="0">
                <a:solidFill>
                  <a:srgbClr val="7030A0"/>
                </a:solidFill>
              </a:rPr>
              <a:t>Retrofaryngeální</a:t>
            </a:r>
            <a:r>
              <a:rPr lang="cs-CZ" dirty="0" smtClean="0">
                <a:solidFill>
                  <a:srgbClr val="7030A0"/>
                </a:solidFill>
              </a:rPr>
              <a:t> absces</a:t>
            </a:r>
            <a:r>
              <a:rPr lang="cs-CZ" dirty="0">
                <a:solidFill>
                  <a:srgbClr val="7030A0"/>
                </a:solidFill>
              </a:rPr>
              <a:t/>
            </a:r>
            <a:br>
              <a:rPr lang="cs-CZ" dirty="0">
                <a:solidFill>
                  <a:srgbClr val="7030A0"/>
                </a:solidFill>
              </a:rPr>
            </a:br>
            <a:endParaRPr lang="cs-CZ" dirty="0">
              <a:solidFill>
                <a:srgbClr val="7030A0"/>
              </a:solidFill>
            </a:endParaRPr>
          </a:p>
        </p:txBody>
      </p:sp>
      <p:pic>
        <p:nvPicPr>
          <p:cNvPr id="4" name="Picture 9" descr="34480585"/>
          <p:cNvPicPr>
            <a:picLocks noChangeAspect="1" noChangeArrowheads="1"/>
          </p:cNvPicPr>
          <p:nvPr/>
        </p:nvPicPr>
        <p:blipFill>
          <a:blip r:embed="rId3">
            <a:extLst>
              <a:ext uri="{28A0092B-C50C-407E-A947-70E740481C1C}">
                <a14:useLocalDpi xmlns:a14="http://schemas.microsoft.com/office/drawing/2010/main" val="0"/>
              </a:ext>
            </a:extLst>
          </a:blip>
          <a:srcRect l="30240" t="17291" r="29959" b="42822"/>
          <a:stretch>
            <a:fillRect/>
          </a:stretch>
        </p:blipFill>
        <p:spPr bwMode="auto">
          <a:xfrm>
            <a:off x="683568" y="849850"/>
            <a:ext cx="3048000" cy="2873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3448057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28212" t="20641" r="27899" b="37195"/>
          <a:stretch>
            <a:fillRect/>
          </a:stretch>
        </p:blipFill>
        <p:spPr bwMode="auto">
          <a:xfrm>
            <a:off x="827584" y="3751806"/>
            <a:ext cx="2990930" cy="2873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908720"/>
            <a:ext cx="3504232" cy="467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a:off x="2123728" y="4941168"/>
            <a:ext cx="83840" cy="28803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a:off x="2639616" y="4941168"/>
            <a:ext cx="132184" cy="28803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2659832" y="2286537"/>
            <a:ext cx="132184" cy="28803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063717" y="2296966"/>
            <a:ext cx="83840" cy="28803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a:off x="5209406" y="1856118"/>
            <a:ext cx="288032" cy="14401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5288132" y="2459415"/>
            <a:ext cx="315466" cy="12558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5389240" y="3645025"/>
            <a:ext cx="271264" cy="782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3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32656"/>
            <a:ext cx="7772400" cy="936104"/>
          </a:xfrm>
          <a:solidFill>
            <a:schemeClr val="bg1"/>
          </a:solidFill>
        </p:spPr>
        <p:txBody>
          <a:bodyPr>
            <a:noAutofit/>
          </a:bodyPr>
          <a:lstStyle/>
          <a:p>
            <a:r>
              <a:rPr lang="cs-CZ" sz="2800" dirty="0" err="1" smtClean="0">
                <a:solidFill>
                  <a:schemeClr val="tx2">
                    <a:lumMod val="50000"/>
                  </a:schemeClr>
                </a:solidFill>
              </a:rPr>
              <a:t>Prevertebrální</a:t>
            </a: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t>
            </a:r>
            <a:r>
              <a:rPr lang="cs-CZ" sz="2800" dirty="0" err="1" smtClean="0">
                <a:solidFill>
                  <a:schemeClr val="tx2">
                    <a:lumMod val="50000"/>
                  </a:schemeClr>
                </a:solidFill>
              </a:rPr>
              <a:t>perivertebrální</a:t>
            </a:r>
            <a:r>
              <a:rPr lang="cs-CZ" sz="2800" dirty="0" smtClean="0">
                <a:solidFill>
                  <a:schemeClr val="tx2">
                    <a:lumMod val="50000"/>
                  </a:schemeClr>
                </a:solidFill>
              </a:rPr>
              <a:t>) prostor</a:t>
            </a:r>
            <a:br>
              <a:rPr lang="cs-CZ" sz="2800" dirty="0" smtClean="0">
                <a:solidFill>
                  <a:schemeClr val="tx2">
                    <a:lumMod val="50000"/>
                  </a:schemeClr>
                </a:solidFill>
              </a:rPr>
            </a:br>
            <a:r>
              <a:rPr lang="cs-CZ" sz="2800" dirty="0" smtClean="0">
                <a:solidFill>
                  <a:schemeClr val="accent5">
                    <a:lumMod val="50000"/>
                  </a:schemeClr>
                </a:solidFill>
              </a:rPr>
              <a:t/>
            </a:r>
            <a:br>
              <a:rPr lang="cs-CZ" sz="2800" dirty="0" smtClean="0">
                <a:solidFill>
                  <a:schemeClr val="accent5">
                    <a:lumMod val="50000"/>
                  </a:schemeClr>
                </a:solidFill>
              </a:rPr>
            </a:br>
            <a:endParaRPr lang="cs-CZ" sz="2800" dirty="0">
              <a:solidFill>
                <a:schemeClr val="accent5">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066" y="3438525"/>
            <a:ext cx="47720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967311" y="17145"/>
            <a:ext cx="3192780" cy="342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603964" y="2336945"/>
            <a:ext cx="308098" cy="369332"/>
          </a:xfrm>
          <a:prstGeom prst="rect">
            <a:avLst/>
          </a:prstGeom>
        </p:spPr>
        <p:txBody>
          <a:bodyPr wrap="none">
            <a:spAutoFit/>
          </a:bodyPr>
          <a:lstStyle/>
          <a:p>
            <a:r>
              <a:rPr lang="cs-CZ" dirty="0" smtClean="0"/>
              <a:t>*</a:t>
            </a:r>
            <a:endParaRPr lang="cs-CZ" dirty="0"/>
          </a:p>
        </p:txBody>
      </p:sp>
      <p:sp>
        <p:nvSpPr>
          <p:cNvPr id="6" name="Obdélník 5"/>
          <p:cNvSpPr/>
          <p:nvPr/>
        </p:nvSpPr>
        <p:spPr>
          <a:xfrm>
            <a:off x="7020272" y="1986609"/>
            <a:ext cx="308098" cy="369332"/>
          </a:xfrm>
          <a:prstGeom prst="rect">
            <a:avLst/>
          </a:prstGeom>
        </p:spPr>
        <p:txBody>
          <a:bodyPr wrap="none">
            <a:spAutoFit/>
          </a:bodyPr>
          <a:lstStyle/>
          <a:p>
            <a:r>
              <a:rPr lang="cs-CZ" dirty="0"/>
              <a:t>*</a:t>
            </a:r>
          </a:p>
        </p:txBody>
      </p:sp>
      <p:sp>
        <p:nvSpPr>
          <p:cNvPr id="7" name="Obdélník 6"/>
          <p:cNvSpPr/>
          <p:nvPr/>
        </p:nvSpPr>
        <p:spPr>
          <a:xfrm>
            <a:off x="1475656" y="1636273"/>
            <a:ext cx="2887778" cy="523220"/>
          </a:xfrm>
          <a:prstGeom prst="rect">
            <a:avLst/>
          </a:prstGeom>
        </p:spPr>
        <p:txBody>
          <a:bodyPr wrap="none">
            <a:spAutoFit/>
          </a:bodyPr>
          <a:lstStyle/>
          <a:p>
            <a:r>
              <a:rPr lang="cs-CZ" sz="2800" dirty="0"/>
              <a:t>Sahá až ke kostrči </a:t>
            </a:r>
          </a:p>
        </p:txBody>
      </p:sp>
      <p:sp>
        <p:nvSpPr>
          <p:cNvPr id="9" name="Obdélník 8"/>
          <p:cNvSpPr/>
          <p:nvPr/>
        </p:nvSpPr>
        <p:spPr>
          <a:xfrm>
            <a:off x="971600" y="2706277"/>
            <a:ext cx="4572000" cy="2585323"/>
          </a:xfrm>
          <a:prstGeom prst="rect">
            <a:avLst/>
          </a:prstGeom>
        </p:spPr>
        <p:txBody>
          <a:bodyPr>
            <a:spAutoFit/>
          </a:bodyPr>
          <a:lstStyle/>
          <a:p>
            <a:r>
              <a:rPr lang="cs-CZ" dirty="0"/>
              <a:t>Obsahuje: </a:t>
            </a:r>
            <a:endParaRPr lang="cs-CZ" dirty="0" smtClean="0"/>
          </a:p>
          <a:p>
            <a:endParaRPr lang="cs-CZ" dirty="0"/>
          </a:p>
          <a:p>
            <a:pPr marL="285750" indent="-285750">
              <a:buFont typeface="Arial" panose="020B0604020202020204" pitchFamily="34" charset="0"/>
              <a:buChar char="•"/>
            </a:pPr>
            <a:r>
              <a:rPr lang="cs-CZ" dirty="0" err="1"/>
              <a:t>prevertebrální</a:t>
            </a:r>
            <a:r>
              <a:rPr lang="cs-CZ" dirty="0"/>
              <a:t> svaly</a:t>
            </a:r>
          </a:p>
          <a:p>
            <a:pPr marL="285750" indent="-285750">
              <a:buFont typeface="Arial" panose="020B0604020202020204" pitchFamily="34" charset="0"/>
              <a:buChar char="•"/>
            </a:pPr>
            <a:r>
              <a:rPr lang="cs-CZ" dirty="0" err="1"/>
              <a:t>paraspinální</a:t>
            </a:r>
            <a:r>
              <a:rPr lang="cs-CZ" dirty="0"/>
              <a:t> svaly</a:t>
            </a:r>
          </a:p>
          <a:p>
            <a:pPr marL="285750" indent="-285750">
              <a:buFont typeface="Arial" panose="020B0604020202020204" pitchFamily="34" charset="0"/>
              <a:buChar char="•"/>
            </a:pPr>
            <a:r>
              <a:rPr lang="cs-CZ" dirty="0"/>
              <a:t>vertebrální cévy</a:t>
            </a:r>
          </a:p>
          <a:p>
            <a:pPr marL="285750" indent="-285750">
              <a:buFont typeface="Arial" panose="020B0604020202020204" pitchFamily="34" charset="0"/>
              <a:buChar char="•"/>
            </a:pPr>
            <a:r>
              <a:rPr lang="cs-CZ" dirty="0" err="1"/>
              <a:t>mm.scaleni</a:t>
            </a:r>
            <a:endParaRPr lang="cs-CZ" dirty="0"/>
          </a:p>
          <a:p>
            <a:pPr marL="285750" indent="-285750">
              <a:buFont typeface="Arial" panose="020B0604020202020204" pitchFamily="34" charset="0"/>
              <a:buChar char="•"/>
            </a:pPr>
            <a:r>
              <a:rPr lang="cs-CZ" dirty="0"/>
              <a:t>krční páteř</a:t>
            </a:r>
          </a:p>
          <a:p>
            <a:pPr marL="285750" indent="-285750">
              <a:buFont typeface="Arial" panose="020B0604020202020204" pitchFamily="34" charset="0"/>
              <a:buChar char="•"/>
            </a:pPr>
            <a:r>
              <a:rPr lang="cs-CZ" dirty="0" err="1"/>
              <a:t>n.phrenicus</a:t>
            </a:r>
            <a:endParaRPr lang="cs-CZ" dirty="0"/>
          </a:p>
          <a:p>
            <a:pPr marL="285750" indent="-285750">
              <a:buFont typeface="Arial" panose="020B0604020202020204" pitchFamily="34" charset="0"/>
              <a:buChar char="•"/>
            </a:pPr>
            <a:r>
              <a:rPr lang="cs-CZ" dirty="0"/>
              <a:t>kořeny míšních nervů </a:t>
            </a:r>
          </a:p>
        </p:txBody>
      </p:sp>
    </p:spTree>
    <p:extLst>
      <p:ext uri="{BB962C8B-B14F-4D97-AF65-F5344CB8AC3E}">
        <p14:creationId xmlns:p14="http://schemas.microsoft.com/office/powerpoint/2010/main" val="3252855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1422</TotalTime>
  <Words>2167</Words>
  <Application>Microsoft Office PowerPoint</Application>
  <PresentationFormat>Předvádění na obrazovce (4:3)</PresentationFormat>
  <Paragraphs>543</Paragraphs>
  <Slides>29</Slides>
  <Notes>28</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Metro</vt:lpstr>
      <vt:lpstr>Fraňková, Šlaisová</vt:lpstr>
      <vt:lpstr>Členění prostor krku</vt:lpstr>
      <vt:lpstr>Hluboká krční fascie! - hluboký, střední, povrchový list </vt:lpstr>
      <vt:lpstr>Prezentace aplikace PowerPoint</vt:lpstr>
      <vt:lpstr> Karotický prostor  </vt:lpstr>
      <vt:lpstr> Karotický prostor</vt:lpstr>
      <vt:lpstr>Retrofaryngeální prostor </vt:lpstr>
      <vt:lpstr>Retrofaryngeální absces </vt:lpstr>
      <vt:lpstr>Prevertebrální  (perivertebrální) prostor  </vt:lpstr>
      <vt:lpstr> Prevertebrální  (perivertebrální)</vt:lpstr>
      <vt:lpstr>Suprahyoidní prostory</vt:lpstr>
      <vt:lpstr> Viscerální prostor </vt:lpstr>
      <vt:lpstr>Prezentace aplikace PowerPoint</vt:lpstr>
      <vt:lpstr>Parafaryngeální prostor   </vt:lpstr>
      <vt:lpstr>Prostor žvýkacích svalů </vt:lpstr>
      <vt:lpstr>Prostor žvýkacích svalů </vt:lpstr>
      <vt:lpstr> Bukální prostor</vt:lpstr>
      <vt:lpstr>Bukální prostor</vt:lpstr>
      <vt:lpstr>Parotický prostor </vt:lpstr>
      <vt:lpstr>Parotický prostor</vt:lpstr>
      <vt:lpstr>Sublinguální prostor (spodina dutiny ústní)  </vt:lpstr>
      <vt:lpstr>Sublinguální prostor</vt:lpstr>
      <vt:lpstr>Submandibulární prostor  </vt:lpstr>
      <vt:lpstr>Submandibulární prostor   </vt:lpstr>
      <vt:lpstr>Infrahyoidní prostory </vt:lpstr>
      <vt:lpstr>Viscerální</vt:lpstr>
      <vt:lpstr>Prezentace aplikace PowerPoint</vt:lpstr>
      <vt:lpstr>Přední a zadní krční    prostor </vt:lpstr>
      <vt:lpstr>Hodnocení</vt:lpstr>
    </vt:vector>
  </TitlesOfParts>
  <Company>FN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Hluboké krční prostory</dc:title>
  <dc:creator>Fraňková Petra</dc:creator>
  <cp:lastModifiedBy>Fraňková Petra</cp:lastModifiedBy>
  <cp:revision>155</cp:revision>
  <dcterms:created xsi:type="dcterms:W3CDTF">2018-09-25T14:22:48Z</dcterms:created>
  <dcterms:modified xsi:type="dcterms:W3CDTF">2018-10-15T09:28:02Z</dcterms:modified>
</cp:coreProperties>
</file>