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8" r:id="rId2"/>
    <p:sldId id="465" r:id="rId3"/>
    <p:sldId id="259" r:id="rId4"/>
    <p:sldId id="308" r:id="rId5"/>
    <p:sldId id="488" r:id="rId6"/>
    <p:sldId id="487" r:id="rId7"/>
    <p:sldId id="489" r:id="rId8"/>
    <p:sldId id="309" r:id="rId9"/>
    <p:sldId id="491" r:id="rId10"/>
    <p:sldId id="261" r:id="rId11"/>
    <p:sldId id="490" r:id="rId12"/>
    <p:sldId id="467" r:id="rId13"/>
    <p:sldId id="466" r:id="rId14"/>
    <p:sldId id="468" r:id="rId15"/>
    <p:sldId id="493" r:id="rId16"/>
    <p:sldId id="494" r:id="rId17"/>
    <p:sldId id="496" r:id="rId18"/>
    <p:sldId id="497" r:id="rId19"/>
    <p:sldId id="498" r:id="rId20"/>
    <p:sldId id="510" r:id="rId21"/>
    <p:sldId id="499" r:id="rId22"/>
    <p:sldId id="500" r:id="rId23"/>
    <p:sldId id="266" r:id="rId24"/>
    <p:sldId id="275" r:id="rId25"/>
    <p:sldId id="473" r:id="rId26"/>
    <p:sldId id="475" r:id="rId27"/>
    <p:sldId id="503" r:id="rId28"/>
    <p:sldId id="279" r:id="rId29"/>
    <p:sldId id="505" r:id="rId30"/>
    <p:sldId id="280" r:id="rId31"/>
    <p:sldId id="281" r:id="rId32"/>
    <p:sldId id="481" r:id="rId33"/>
    <p:sldId id="282" r:id="rId34"/>
    <p:sldId id="283" r:id="rId35"/>
    <p:sldId id="482" r:id="rId36"/>
    <p:sldId id="507" r:id="rId37"/>
    <p:sldId id="286" r:id="rId38"/>
    <p:sldId id="511" r:id="rId39"/>
    <p:sldId id="287" r:id="rId40"/>
    <p:sldId id="288" r:id="rId41"/>
    <p:sldId id="483" r:id="rId42"/>
    <p:sldId id="289" r:id="rId43"/>
    <p:sldId id="512" r:id="rId44"/>
    <p:sldId id="290" r:id="rId45"/>
    <p:sldId id="513" r:id="rId46"/>
    <p:sldId id="315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6" autoAdjust="0"/>
    <p:restoredTop sz="86433" autoAdjust="0"/>
  </p:normalViewPr>
  <p:slideViewPr>
    <p:cSldViewPr>
      <p:cViewPr varScale="1">
        <p:scale>
          <a:sx n="97" d="100"/>
          <a:sy n="97" d="100"/>
        </p:scale>
        <p:origin x="22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47432-24F1-46B2-B4B9-A65F08C49B95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6F48C-D9FD-45E2-94A7-034B28F8F8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400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6F48C-D9FD-45E2-94A7-034B28F8F8E8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2524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2700338" y="260350"/>
            <a:ext cx="5832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MEZINÁRODNÍ CENTRUM KLINICKÉHO VÝZKUMU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„TVOŘÍME BUDOUCNOST MEDICÍNY“</a:t>
            </a:r>
          </a:p>
        </p:txBody>
      </p:sp>
      <p:pic>
        <p:nvPicPr>
          <p:cNvPr id="5" name="Picture 4" descr="C:\Users\ing. Radomil Novak\Desktop\ICRC\propagace a marketing\PPT prezentace\Background\budova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33448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07904" y="1556792"/>
            <a:ext cx="5110336" cy="1470025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04048" y="3429000"/>
            <a:ext cx="388052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20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86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31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38200" y="2362200"/>
            <a:ext cx="3770313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838200" y="4300538"/>
            <a:ext cx="3770313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FF80D-95EA-42A4-87F0-C93B9ECECA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722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7DA39-C528-4171-B04A-4700F21542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33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84438" y="1125538"/>
            <a:ext cx="619125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552728" cy="936104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713387"/>
          </a:xfrm>
        </p:spPr>
        <p:txBody>
          <a:bodyPr/>
          <a:lstStyle>
            <a:lvl1pPr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E1253B"/>
              </a:buClr>
              <a:buFont typeface="Wingdings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29283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543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747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961063"/>
            <a:ext cx="320357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17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900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04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31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26.10.2020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01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2411413" y="188913"/>
            <a:ext cx="62753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323850" y="1600200"/>
            <a:ext cx="836295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28" name="Picture 6" descr="C:\Users\ing. Radomil Novak\Desktop\ICRC\propagace a marketing\loga\FNUSA - NEW!!\FNUSA_logo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160587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3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E1253B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8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Arial" pitchFamily="34" charset="0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4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s://www.sasspllc.com/wp-content/uploads/2014/02/Scope-in-Nose-e1507588476430.jp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hyperlink" Target="https://upload.wikimedia.org/wikipedia/commons/3/38/CameraZOOM-20120829233000620_2.jpg" TargetMode="Externa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nem-km.cz/149-odstraneni-krcnich-mandli-tonsilektomie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hyperlink" Target="https://www.otorrinomarbella.com/wp-content/uploads/2011/07/AMIGDALECTOMIA.jpg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sites.google.com/a/mtlstudents.net/homepage/home/pharynx-and-esophagus/205299.jpg?attredirects=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brnensky.denik.cz/galerie/kaple_u_sv_anny.html?photo=1&amp;back=2035190107-2244-5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07904" y="404664"/>
            <a:ext cx="5110336" cy="2736304"/>
          </a:xfrm>
        </p:spPr>
        <p:txBody>
          <a:bodyPr/>
          <a:lstStyle/>
          <a:p>
            <a:br>
              <a:rPr lang="cs-CZ" sz="4800" dirty="0"/>
            </a:br>
            <a:br>
              <a:rPr lang="cs-CZ" sz="4800" dirty="0"/>
            </a:br>
            <a:br>
              <a:rPr lang="cs-CZ" sz="4800" dirty="0"/>
            </a:br>
            <a:br>
              <a:rPr lang="cs-CZ" sz="4800" dirty="0"/>
            </a:br>
            <a:r>
              <a:rPr lang="cs-CZ" sz="4800" dirty="0"/>
              <a:t>DUTINA ÚSTNÍ </a:t>
            </a:r>
            <a:br>
              <a:rPr lang="cs-CZ" sz="4800" dirty="0"/>
            </a:br>
            <a:r>
              <a:rPr lang="cs-CZ" sz="4800" dirty="0"/>
              <a:t>A HLTAN</a:t>
            </a:r>
            <a:br>
              <a:rPr lang="cs-CZ" sz="4800" dirty="0"/>
            </a:br>
            <a:br>
              <a:rPr lang="cs-CZ" sz="4800" dirty="0"/>
            </a:br>
            <a:r>
              <a:rPr lang="cs-CZ" sz="2800" dirty="0"/>
              <a:t>Otorinolaryngologie</a:t>
            </a:r>
            <a:br>
              <a:rPr lang="cs-CZ" sz="2800" dirty="0"/>
            </a:br>
            <a:r>
              <a:rPr lang="cs-CZ" sz="1800" dirty="0"/>
              <a:t>Magisterský studijní program VL a ZL LF MU</a:t>
            </a:r>
            <a:br>
              <a:rPr lang="cs-CZ" sz="4000" dirty="0"/>
            </a:br>
            <a:endParaRPr lang="cs-CZ" sz="2400" i="1" dirty="0"/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4031432" y="5157192"/>
            <a:ext cx="5112568" cy="1368152"/>
          </a:xfrm>
        </p:spPr>
        <p:txBody>
          <a:bodyPr/>
          <a:lstStyle/>
          <a:p>
            <a:pPr algn="l"/>
            <a:r>
              <a:rPr lang="cs-CZ" sz="1200" dirty="0">
                <a:latin typeface="+mj-lt"/>
              </a:rPr>
              <a:t>Klinika otorinolaryngologie a chirurgie hlavy a krku</a:t>
            </a:r>
          </a:p>
          <a:p>
            <a:pPr algn="l"/>
            <a:r>
              <a:rPr lang="cs-CZ" sz="1200" dirty="0">
                <a:latin typeface="+mj-lt"/>
              </a:rPr>
              <a:t>Fakultní nemocnice u sv. Anny a LF MU v Brně</a:t>
            </a:r>
          </a:p>
          <a:p>
            <a:pPr algn="l"/>
            <a:r>
              <a:rPr lang="cs-CZ" sz="1200" dirty="0">
                <a:latin typeface="+mj-lt"/>
              </a:rPr>
              <a:t>Přednosta: Doc. MUDr. Gál  Břetislav, Ph.D.</a:t>
            </a:r>
          </a:p>
          <a:p>
            <a:pPr algn="l"/>
            <a:r>
              <a:rPr lang="en-US" sz="1200" dirty="0">
                <a:latin typeface="+mj-lt"/>
              </a:rPr>
              <a:t>Pekařská  53</a:t>
            </a:r>
            <a:r>
              <a:rPr lang="cs-CZ" sz="1200" dirty="0">
                <a:latin typeface="+mj-lt"/>
              </a:rPr>
              <a:t>, Brno , </a:t>
            </a:r>
            <a:r>
              <a:rPr lang="en-US" sz="1200" dirty="0">
                <a:latin typeface="+mj-lt"/>
              </a:rPr>
              <a:t>656 91</a:t>
            </a:r>
            <a:endParaRPr lang="cs-CZ" sz="12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075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35A49C0-F799-F84E-98EF-D678E7029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974" y="1356500"/>
            <a:ext cx="8496944" cy="5517939"/>
          </a:xfrm>
        </p:spPr>
        <p:txBody>
          <a:bodyPr/>
          <a:lstStyle/>
          <a:p>
            <a:r>
              <a:rPr lang="cs-CZ" sz="1800" dirty="0">
                <a:solidFill>
                  <a:srgbClr val="FF0000"/>
                </a:solidFill>
              </a:rPr>
              <a:t>Polykání</a:t>
            </a:r>
          </a:p>
          <a:p>
            <a:pPr lvl="1"/>
            <a:r>
              <a:rPr lang="cs-CZ" sz="1400" dirty="0"/>
              <a:t>Fáze polykání</a:t>
            </a:r>
          </a:p>
          <a:p>
            <a:pPr lvl="2"/>
            <a:r>
              <a:rPr lang="cs-CZ" sz="1400" dirty="0"/>
              <a:t>Volní fáze:</a:t>
            </a:r>
          </a:p>
          <a:p>
            <a:pPr lvl="3"/>
            <a:r>
              <a:rPr lang="cs-CZ" sz="1100" dirty="0"/>
              <a:t>Orální přípravná </a:t>
            </a:r>
          </a:p>
          <a:p>
            <a:pPr lvl="4"/>
            <a:r>
              <a:rPr lang="cs-CZ" sz="1400" dirty="0"/>
              <a:t> Žvýkání</a:t>
            </a:r>
          </a:p>
          <a:p>
            <a:pPr lvl="3"/>
            <a:r>
              <a:rPr lang="cs-CZ" sz="1100" dirty="0"/>
              <a:t>Orální transportní</a:t>
            </a:r>
          </a:p>
          <a:p>
            <a:pPr lvl="4"/>
            <a:r>
              <a:rPr lang="cs-CZ" sz="1400" dirty="0"/>
              <a:t>Posunutí sousta do hltanového vchodu</a:t>
            </a:r>
            <a:endParaRPr lang="cs-CZ" sz="1800" dirty="0"/>
          </a:p>
          <a:p>
            <a:pPr lvl="2"/>
            <a:r>
              <a:rPr lang="cs-CZ" sz="1400" dirty="0"/>
              <a:t>Reflexní fáze: </a:t>
            </a:r>
          </a:p>
          <a:p>
            <a:pPr lvl="3"/>
            <a:r>
              <a:rPr lang="cs-CZ" sz="1100" dirty="0"/>
              <a:t>Hltanová </a:t>
            </a:r>
          </a:p>
          <a:p>
            <a:pPr lvl="4"/>
            <a:r>
              <a:rPr lang="cs-CZ" sz="1100" dirty="0"/>
              <a:t>Posun od hltanového vchodu (kořene jazyka) do jícnu</a:t>
            </a:r>
          </a:p>
          <a:p>
            <a:pPr lvl="4"/>
            <a:r>
              <a:rPr lang="cs-CZ" sz="1100" dirty="0"/>
              <a:t>Oddělení hltanu od dýchacích cest (uzavření </a:t>
            </a:r>
            <a:r>
              <a:rPr lang="cs-CZ" sz="1100" dirty="0" err="1"/>
              <a:t>velofaryngeálního</a:t>
            </a:r>
            <a:r>
              <a:rPr lang="cs-CZ" sz="1100" dirty="0"/>
              <a:t> uzávěru a vchodu do hrtanu)</a:t>
            </a:r>
          </a:p>
          <a:p>
            <a:pPr lvl="3"/>
            <a:r>
              <a:rPr lang="cs-CZ" sz="1100" dirty="0"/>
              <a:t>Jícnová</a:t>
            </a:r>
          </a:p>
          <a:p>
            <a:pPr lvl="1"/>
            <a:r>
              <a:rPr lang="cs-CZ" sz="1400" dirty="0"/>
              <a:t>Vyšetření polykání</a:t>
            </a:r>
          </a:p>
          <a:p>
            <a:pPr lvl="2"/>
            <a:r>
              <a:rPr lang="cs-CZ" sz="1400" dirty="0"/>
              <a:t>FEES </a:t>
            </a:r>
            <a:r>
              <a:rPr lang="cs-CZ" sz="1400" b="1" dirty="0"/>
              <a:t>(funkční endoskopické vyšetření polykání)</a:t>
            </a:r>
          </a:p>
          <a:p>
            <a:pPr lvl="3"/>
            <a:r>
              <a:rPr lang="cs-CZ" sz="1100" dirty="0"/>
              <a:t>Polykání pyré, tekutin a piškotu za </a:t>
            </a:r>
            <a:r>
              <a:rPr lang="cs-CZ" sz="1100" dirty="0" err="1"/>
              <a:t>transanzální</a:t>
            </a:r>
            <a:r>
              <a:rPr lang="cs-CZ" sz="1100" dirty="0"/>
              <a:t> endoskopické kontroly </a:t>
            </a:r>
          </a:p>
          <a:p>
            <a:pPr marL="1371600" lvl="3" indent="0">
              <a:buNone/>
            </a:pPr>
            <a:r>
              <a:rPr lang="cs-CZ" sz="1100" dirty="0"/>
              <a:t>       </a:t>
            </a:r>
            <a:r>
              <a:rPr lang="cs-CZ" sz="1100" dirty="0" err="1"/>
              <a:t>orofaryngu</a:t>
            </a:r>
            <a:r>
              <a:rPr lang="cs-CZ" sz="1100" dirty="0"/>
              <a:t> a laryngu</a:t>
            </a:r>
          </a:p>
          <a:p>
            <a:pPr lvl="3"/>
            <a:endParaRPr lang="cs-CZ" sz="1100" dirty="0"/>
          </a:p>
          <a:p>
            <a:r>
              <a:rPr lang="cs-CZ" sz="1800" dirty="0">
                <a:solidFill>
                  <a:srgbClr val="FF0000"/>
                </a:solidFill>
              </a:rPr>
              <a:t>Imunitní </a:t>
            </a:r>
            <a:r>
              <a:rPr lang="cs-CZ" sz="1600" dirty="0">
                <a:solidFill>
                  <a:srgbClr val="FF0000"/>
                </a:solidFill>
              </a:rPr>
              <a:t>(</a:t>
            </a:r>
            <a:r>
              <a:rPr lang="cs-CZ" sz="1600" dirty="0" err="1">
                <a:solidFill>
                  <a:srgbClr val="FF0000"/>
                </a:solidFill>
              </a:rPr>
              <a:t>Waldeyerův</a:t>
            </a:r>
            <a:r>
              <a:rPr lang="cs-CZ" sz="1600" dirty="0">
                <a:solidFill>
                  <a:srgbClr val="FF0000"/>
                </a:solidFill>
              </a:rPr>
              <a:t> lymfatický okruh) </a:t>
            </a:r>
          </a:p>
          <a:p>
            <a:r>
              <a:rPr lang="cs-CZ" sz="1800" dirty="0">
                <a:solidFill>
                  <a:srgbClr val="FF0000"/>
                </a:solidFill>
              </a:rPr>
              <a:t>Jiné funkce:</a:t>
            </a:r>
          </a:p>
          <a:p>
            <a:pPr lvl="1"/>
            <a:r>
              <a:rPr lang="cs-CZ" sz="1400" dirty="0"/>
              <a:t>dýchání, fonace, chuť, obranné reflexy (dávení, kašel, kýchání), tlak vyrovnávající funkce Eustachovy tuby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6902B63-F62F-2949-A564-F68988C00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9954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C5CF71A-1F41-2141-8D01-3D29F1949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40769"/>
            <a:ext cx="3528392" cy="130017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6905D62-C1C4-994A-8069-6D7F049F419B}"/>
              </a:ext>
            </a:extLst>
          </p:cNvPr>
          <p:cNvSpPr txBox="1"/>
          <p:nvPr/>
        </p:nvSpPr>
        <p:spPr>
          <a:xfrm>
            <a:off x="5436096" y="2724242"/>
            <a:ext cx="3976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a) Fáze orální,	b) fáze hltanová  c) fáze jícnová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1FDB843-8B6B-9E4F-80D9-0E96414839F4}"/>
              </a:ext>
            </a:extLst>
          </p:cNvPr>
          <p:cNvSpPr txBox="1"/>
          <p:nvPr/>
        </p:nvSpPr>
        <p:spPr>
          <a:xfrm>
            <a:off x="5465611" y="3102058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P. Komínek a kol. Záněty hltanu, Tobiáš, </a:t>
            </a:r>
          </a:p>
          <a:p>
            <a:r>
              <a:rPr lang="cs-CZ" sz="1200" i="1" dirty="0"/>
              <a:t>r. 2016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42CF05CE-D47D-C142-B109-B02C7AA4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 DUTINA ÚSTNÍ A HLTAN  </a:t>
            </a:r>
            <a:br>
              <a:rPr lang="cs-CZ" sz="2800" dirty="0"/>
            </a:br>
            <a:r>
              <a:rPr lang="cs-CZ" sz="2800" dirty="0"/>
              <a:t>Funkce hltanu        </a:t>
            </a:r>
          </a:p>
        </p:txBody>
      </p:sp>
      <p:pic>
        <p:nvPicPr>
          <p:cNvPr id="4098" name="Picture 2" descr="Scope in Nose">
            <a:hlinkClick r:id="rId4"/>
            <a:extLst>
              <a:ext uri="{FF2B5EF4-FFF2-40B4-BE49-F238E27FC236}">
                <a16:creationId xmlns:a16="http://schemas.microsoft.com/office/drawing/2014/main" id="{DE712A50-215F-2C45-A6F0-A25D267F4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75325"/>
            <a:ext cx="2808312" cy="196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3E8CF48-0805-D246-8362-24CAC03D90C6}"/>
              </a:ext>
            </a:extLst>
          </p:cNvPr>
          <p:cNvSpPr txBox="1"/>
          <p:nvPr/>
        </p:nvSpPr>
        <p:spPr>
          <a:xfrm>
            <a:off x="6995396" y="5945990"/>
            <a:ext cx="24169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 dirty="0"/>
              <a:t>Zdroj obr.: </a:t>
            </a:r>
            <a:r>
              <a:rPr lang="cs-CZ" sz="1100" i="1" dirty="0" err="1"/>
              <a:t>www.sassplic.com</a:t>
            </a:r>
            <a:endParaRPr lang="cs-CZ" sz="1100" i="1" dirty="0"/>
          </a:p>
        </p:txBody>
      </p:sp>
    </p:spTree>
    <p:extLst>
      <p:ext uri="{BB962C8B-B14F-4D97-AF65-F5344CB8AC3E}">
        <p14:creationId xmlns:p14="http://schemas.microsoft.com/office/powerpoint/2010/main" val="3845804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7CB439-8759-274A-BB54-70D98B761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70564"/>
            <a:ext cx="8496944" cy="5616625"/>
          </a:xfrm>
        </p:spPr>
        <p:txBody>
          <a:bodyPr/>
          <a:lstStyle/>
          <a:p>
            <a:pPr marL="0" indent="0">
              <a:buNone/>
            </a:pPr>
            <a:r>
              <a:rPr lang="cs-CZ" sz="1600" b="1" dirty="0" err="1">
                <a:solidFill>
                  <a:srgbClr val="FF0000"/>
                </a:solidFill>
              </a:rPr>
              <a:t>Waldeyerův</a:t>
            </a:r>
            <a:r>
              <a:rPr lang="cs-CZ" sz="1600" b="1" dirty="0">
                <a:solidFill>
                  <a:srgbClr val="FF0000"/>
                </a:solidFill>
              </a:rPr>
              <a:t> lymfatický okruh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Komplexní imunitní a ochranný systém hltanu </a:t>
            </a:r>
          </a:p>
          <a:p>
            <a:pPr lvl="2"/>
            <a:r>
              <a:rPr lang="cs-CZ" sz="1200" dirty="0"/>
              <a:t>Součástí systému MALT (</a:t>
            </a:r>
            <a:r>
              <a:rPr lang="cs-CZ" sz="1200" dirty="0" err="1"/>
              <a:t>mucous</a:t>
            </a:r>
            <a:r>
              <a:rPr lang="cs-CZ" sz="1200" dirty="0"/>
              <a:t> </a:t>
            </a:r>
            <a:r>
              <a:rPr lang="cs-CZ" sz="1200" dirty="0" err="1"/>
              <a:t>associated</a:t>
            </a:r>
            <a:r>
              <a:rPr lang="cs-CZ" sz="1200" dirty="0"/>
              <a:t> </a:t>
            </a:r>
            <a:r>
              <a:rPr lang="cs-CZ" sz="1200" dirty="0" err="1"/>
              <a:t>lymphoid</a:t>
            </a:r>
            <a:r>
              <a:rPr lang="cs-CZ" sz="1200" dirty="0"/>
              <a:t> </a:t>
            </a:r>
            <a:r>
              <a:rPr lang="cs-CZ" sz="1200" dirty="0" err="1"/>
              <a:t>tissue</a:t>
            </a:r>
            <a:r>
              <a:rPr lang="cs-CZ" sz="1200" dirty="0"/>
              <a:t>)</a:t>
            </a:r>
          </a:p>
          <a:p>
            <a:pPr lvl="2"/>
            <a:r>
              <a:rPr lang="cs-CZ" sz="1200" dirty="0"/>
              <a:t>První linie ochrany proti infekci</a:t>
            </a:r>
          </a:p>
          <a:p>
            <a:pPr lvl="2"/>
            <a:r>
              <a:rPr lang="cs-CZ" sz="1200" dirty="0"/>
              <a:t>Antigenní stimulace, tvorba protilátek, T a B lymfocyty</a:t>
            </a:r>
            <a:endParaRPr lang="cs-CZ" sz="1600" dirty="0"/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Tvořen tonzilami a lymfatickými folikuly hltanu </a:t>
            </a:r>
          </a:p>
          <a:p>
            <a:pPr marL="457200" lvl="1" indent="0">
              <a:buNone/>
            </a:pPr>
            <a:r>
              <a:rPr lang="cs-CZ" sz="1600" dirty="0"/>
              <a:t>	Tonzily:</a:t>
            </a:r>
          </a:p>
          <a:p>
            <a:pPr lvl="2"/>
            <a:r>
              <a:rPr lang="cs-CZ" sz="1450" dirty="0" err="1"/>
              <a:t>Tonsillae</a:t>
            </a:r>
            <a:r>
              <a:rPr lang="cs-CZ" sz="1450" dirty="0"/>
              <a:t> </a:t>
            </a:r>
            <a:r>
              <a:rPr lang="cs-CZ" sz="1450" dirty="0" err="1"/>
              <a:t>palatinae</a:t>
            </a:r>
            <a:r>
              <a:rPr lang="cs-CZ" sz="1450" dirty="0"/>
              <a:t> (patrové mandle)</a:t>
            </a:r>
          </a:p>
          <a:p>
            <a:pPr lvl="3"/>
            <a:r>
              <a:rPr lang="cs-CZ" sz="1100" dirty="0"/>
              <a:t>Zásadní role WLO</a:t>
            </a:r>
          </a:p>
          <a:p>
            <a:pPr lvl="3"/>
            <a:r>
              <a:rPr lang="cs-CZ" sz="1100" dirty="0"/>
              <a:t>specifický povrch a struktura: krypty, </a:t>
            </a:r>
            <a:r>
              <a:rPr lang="cs-CZ" sz="1100" dirty="0" err="1"/>
              <a:t>lymfoepitel</a:t>
            </a:r>
            <a:endParaRPr lang="cs-CZ" sz="1100" dirty="0"/>
          </a:p>
          <a:p>
            <a:pPr lvl="3"/>
            <a:r>
              <a:rPr lang="cs-CZ" sz="1100" dirty="0"/>
              <a:t>fyziologický detritus (čepy):  epitel, lymfocyty, bakterie, zbytky jídla </a:t>
            </a:r>
          </a:p>
          <a:p>
            <a:pPr marL="1371600" lvl="3" indent="0">
              <a:buNone/>
            </a:pPr>
            <a:endParaRPr lang="cs-CZ" sz="1100" dirty="0"/>
          </a:p>
          <a:p>
            <a:pPr lvl="2"/>
            <a:r>
              <a:rPr lang="cs-CZ" sz="1050" dirty="0" err="1"/>
              <a:t>Tonsilla</a:t>
            </a:r>
            <a:r>
              <a:rPr lang="cs-CZ" sz="1050" dirty="0"/>
              <a:t> </a:t>
            </a:r>
            <a:r>
              <a:rPr lang="cs-CZ" sz="1050" dirty="0" err="1"/>
              <a:t>pharyngea</a:t>
            </a:r>
            <a:r>
              <a:rPr lang="cs-CZ" sz="1050" dirty="0"/>
              <a:t> (hltanová mandle)</a:t>
            </a:r>
          </a:p>
          <a:p>
            <a:pPr lvl="2"/>
            <a:r>
              <a:rPr lang="cs-CZ" sz="1050" dirty="0" err="1"/>
              <a:t>Tonsillae</a:t>
            </a:r>
            <a:r>
              <a:rPr lang="cs-CZ" sz="1050" dirty="0"/>
              <a:t> </a:t>
            </a:r>
            <a:r>
              <a:rPr lang="cs-CZ" sz="1050" dirty="0" err="1"/>
              <a:t>tubarie</a:t>
            </a:r>
            <a:r>
              <a:rPr lang="cs-CZ" sz="1050" dirty="0"/>
              <a:t> </a:t>
            </a:r>
          </a:p>
          <a:p>
            <a:pPr lvl="2"/>
            <a:r>
              <a:rPr lang="cs-CZ" sz="1050" dirty="0" err="1"/>
              <a:t>Tonsilla</a:t>
            </a:r>
            <a:r>
              <a:rPr lang="cs-CZ" sz="1050" dirty="0"/>
              <a:t> </a:t>
            </a:r>
            <a:r>
              <a:rPr lang="cs-CZ" sz="1050" dirty="0" err="1"/>
              <a:t>lingualis</a:t>
            </a:r>
            <a:endParaRPr lang="cs-CZ" sz="1050" dirty="0"/>
          </a:p>
          <a:p>
            <a:pPr lvl="2"/>
            <a:r>
              <a:rPr lang="cs-CZ" sz="1050" dirty="0" err="1"/>
              <a:t>Tonsilla</a:t>
            </a:r>
            <a:r>
              <a:rPr lang="cs-CZ" sz="1050" dirty="0"/>
              <a:t> </a:t>
            </a:r>
            <a:r>
              <a:rPr lang="cs-CZ" sz="1050" dirty="0" err="1"/>
              <a:t>ventriculi</a:t>
            </a:r>
            <a:r>
              <a:rPr lang="cs-CZ" sz="1050" dirty="0"/>
              <a:t> </a:t>
            </a:r>
            <a:r>
              <a:rPr lang="cs-CZ" sz="1050" dirty="0" err="1"/>
              <a:t>laryngis</a:t>
            </a:r>
            <a:endParaRPr lang="cs-CZ" sz="1050" dirty="0"/>
          </a:p>
          <a:p>
            <a:pPr marL="914400" lvl="2" indent="0">
              <a:buNone/>
            </a:pPr>
            <a:endParaRPr lang="cs-CZ" sz="1050" dirty="0"/>
          </a:p>
          <a:p>
            <a:pPr marL="914400" lvl="2" indent="0">
              <a:buNone/>
            </a:pPr>
            <a:r>
              <a:rPr lang="cs-CZ" sz="1600" dirty="0"/>
              <a:t>Lymfatické folikuly rozesety v podslizniční vrstvě sliznice</a:t>
            </a:r>
          </a:p>
          <a:p>
            <a:pPr lvl="2"/>
            <a:r>
              <a:rPr lang="cs-CZ" sz="1050" dirty="0"/>
              <a:t>především laterální  a zadní stěna hltanu </a:t>
            </a:r>
          </a:p>
          <a:p>
            <a:pPr lvl="2"/>
            <a:endParaRPr lang="cs-CZ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87BC7B-71EE-FC42-B97F-BC8514592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967" y="188641"/>
            <a:ext cx="108021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2CF05CE-D47D-C142-B109-B02C7AA4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 DUTINA ÚSTNÍ A HLTAN  </a:t>
            </a:r>
            <a:br>
              <a:rPr lang="cs-CZ" sz="2800" dirty="0"/>
            </a:br>
            <a:r>
              <a:rPr lang="cs-CZ" sz="2800" dirty="0"/>
              <a:t>Funkce hltanu        </a:t>
            </a:r>
          </a:p>
        </p:txBody>
      </p:sp>
    </p:spTree>
    <p:extLst>
      <p:ext uri="{BB962C8B-B14F-4D97-AF65-F5344CB8AC3E}">
        <p14:creationId xmlns:p14="http://schemas.microsoft.com/office/powerpoint/2010/main" val="3628176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C27FA4-22AE-4943-A078-815164975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r>
              <a:rPr lang="cs-CZ" sz="1800" dirty="0"/>
              <a:t>komplexní děj, vzniká smícháním vjemů čichových, termických, mechanických a dotykových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Chuťové pohárky </a:t>
            </a:r>
          </a:p>
          <a:p>
            <a:pPr lvl="2"/>
            <a:r>
              <a:rPr lang="cs-CZ" sz="1400" dirty="0"/>
              <a:t>v hrazených, nitkovitých a houbovitých papilách jazyka</a:t>
            </a:r>
          </a:p>
          <a:p>
            <a:pPr lvl="2"/>
            <a:r>
              <a:rPr lang="cs-CZ" sz="1400" dirty="0"/>
              <a:t>na tvrdém patře, předních patrových obloucích, patrových mandlích,  zadní stěně hltanu, sliznici tváří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Chuťové vjemy</a:t>
            </a:r>
            <a:endParaRPr lang="cs-CZ" sz="1800" dirty="0"/>
          </a:p>
          <a:p>
            <a:pPr lvl="2"/>
            <a:r>
              <a:rPr lang="cs-CZ" sz="1400" dirty="0"/>
              <a:t>sladké, slané, kyselé, hořké, </a:t>
            </a:r>
            <a:r>
              <a:rPr lang="cs-CZ" sz="1400" dirty="0" err="1"/>
              <a:t>umami</a:t>
            </a:r>
            <a:endParaRPr lang="cs-CZ" sz="1400" dirty="0"/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Senzorická inervace </a:t>
            </a:r>
          </a:p>
          <a:p>
            <a:pPr lvl="2"/>
            <a:r>
              <a:rPr lang="cs-CZ" sz="1400" dirty="0" err="1"/>
              <a:t>n.VII</a:t>
            </a:r>
            <a:r>
              <a:rPr lang="cs-CZ" sz="1400" dirty="0"/>
              <a:t> (chorda </a:t>
            </a:r>
            <a:r>
              <a:rPr lang="cs-CZ" sz="1400" dirty="0" err="1"/>
              <a:t>tympani</a:t>
            </a:r>
            <a:r>
              <a:rPr lang="cs-CZ" sz="1400" dirty="0"/>
              <a:t>) – přední 2/3 jazyka</a:t>
            </a:r>
          </a:p>
          <a:p>
            <a:pPr lvl="2"/>
            <a:r>
              <a:rPr lang="cs-CZ" sz="1400" dirty="0" err="1"/>
              <a:t>n.IX</a:t>
            </a:r>
            <a:r>
              <a:rPr lang="cs-CZ" sz="1400" dirty="0"/>
              <a:t>  - zadní 1/3 jazyka (kořen jazyka),</a:t>
            </a:r>
          </a:p>
          <a:p>
            <a:pPr marL="914400" lvl="2" indent="0">
              <a:buNone/>
            </a:pPr>
            <a:r>
              <a:rPr lang="cs-CZ" sz="1400" dirty="0"/>
              <a:t>                 měkké patro, zadní stěna </a:t>
            </a:r>
            <a:r>
              <a:rPr lang="cs-CZ" sz="1400" dirty="0" err="1"/>
              <a:t>orofaryngu</a:t>
            </a:r>
            <a:endParaRPr lang="cs-CZ" sz="1400" dirty="0"/>
          </a:p>
          <a:p>
            <a:pPr lvl="2"/>
            <a:r>
              <a:rPr lang="cs-CZ" sz="1400" dirty="0" err="1"/>
              <a:t>n.X</a:t>
            </a:r>
            <a:r>
              <a:rPr lang="cs-CZ" sz="1400" dirty="0"/>
              <a:t> – </a:t>
            </a:r>
            <a:r>
              <a:rPr lang="cs-CZ" sz="1400" dirty="0" err="1"/>
              <a:t>glosoepiglotické</a:t>
            </a:r>
            <a:r>
              <a:rPr lang="cs-CZ" sz="1400" dirty="0"/>
              <a:t> </a:t>
            </a:r>
            <a:r>
              <a:rPr lang="cs-CZ" sz="1400" dirty="0" err="1"/>
              <a:t>valekuly</a:t>
            </a:r>
            <a:r>
              <a:rPr lang="cs-CZ" sz="1400" dirty="0"/>
              <a:t>, </a:t>
            </a:r>
            <a:r>
              <a:rPr lang="cs-CZ" sz="1400" dirty="0" err="1"/>
              <a:t>hypofarynx</a:t>
            </a:r>
            <a:r>
              <a:rPr lang="cs-CZ" sz="1400" dirty="0"/>
              <a:t>  </a:t>
            </a:r>
          </a:p>
          <a:p>
            <a:pPr marL="914400" lvl="2" indent="0">
              <a:buNone/>
            </a:pPr>
            <a:r>
              <a:rPr lang="cs-CZ" sz="1400" dirty="0"/>
              <a:t>                </a:t>
            </a:r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0B2B34F-E3D1-B54E-96FB-F0308DCE7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315"/>
            <a:ext cx="1152128" cy="121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 descr="4.jpg">
            <a:extLst>
              <a:ext uri="{FF2B5EF4-FFF2-40B4-BE49-F238E27FC236}">
                <a16:creationId xmlns:a16="http://schemas.microsoft.com/office/drawing/2014/main" id="{91B2BB57-F7E8-6F4A-A0F1-ED8C991D0AB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148064" y="3401339"/>
            <a:ext cx="3672408" cy="287466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79D4244-7573-8A47-8B19-A2A5FADB556E}"/>
              </a:ext>
            </a:extLst>
          </p:cNvPr>
          <p:cNvSpPr txBox="1"/>
          <p:nvPr/>
        </p:nvSpPr>
        <p:spPr>
          <a:xfrm>
            <a:off x="5724128" y="6318476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www.medicinenet.com</a:t>
            </a:r>
            <a:endParaRPr lang="cs-CZ" sz="1200" i="1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42CF05CE-D47D-C142-B109-B02C7AA4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 DUTINA ÚSTNÍ A HLTAN  </a:t>
            </a:r>
            <a:br>
              <a:rPr lang="cs-CZ" sz="2800" dirty="0"/>
            </a:br>
            <a:r>
              <a:rPr lang="cs-CZ" sz="2800" dirty="0"/>
              <a:t>Chuť        </a:t>
            </a:r>
          </a:p>
        </p:txBody>
      </p:sp>
    </p:spTree>
    <p:extLst>
      <p:ext uri="{BB962C8B-B14F-4D97-AF65-F5344CB8AC3E}">
        <p14:creationId xmlns:p14="http://schemas.microsoft.com/office/powerpoint/2010/main" val="227108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75C621-7DF9-4F06-9162-F7DDA2BD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215056"/>
            <a:ext cx="5051251" cy="936625"/>
          </a:xfrm>
        </p:spPr>
        <p:txBody>
          <a:bodyPr/>
          <a:lstStyle/>
          <a:p>
            <a:r>
              <a:rPr lang="cs-CZ" dirty="0"/>
              <a:t>DUTINA ÚSTNÍ A HLTAN: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DD1AB-8FC5-4157-AC4F-632760024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4176464" cy="496855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Anatomie a funkce dutiny ústní a hltanu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klinická anatomie dutiny ústní a hltanu ( anatomie dutiny ústní a hltanu, </a:t>
            </a:r>
            <a:r>
              <a:rPr lang="cs-CZ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Waldayerův</a:t>
            </a: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lymfatický okruh, topografické vztahy)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funkce hltanu ( funkce polykací, funkce </a:t>
            </a:r>
            <a:r>
              <a:rPr lang="cs-CZ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Waldayerova</a:t>
            </a: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okruhu, polykání, chuť)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rgbClr val="FF0000"/>
                </a:solidFill>
              </a:rPr>
              <a:t>vyšetření dutiny ústní , hltanu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rgbClr val="FF0000"/>
                </a:solidFill>
              </a:rPr>
              <a:t>fyziologický nález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rgbClr val="FF0000"/>
                </a:solidFill>
              </a:rPr>
              <a:t>fyzikální vyšetření , endoskopie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rgbClr val="FF0000"/>
                </a:solidFill>
              </a:rPr>
              <a:t>zobrazovací vyšetření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rgbClr val="FF0000"/>
                </a:solidFill>
              </a:rPr>
              <a:t>vyšetření chuti 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Hypertrofie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lymfoepiteliálního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hltanového okruhu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Adenotomie			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Záněty hltanu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obecné rozdělení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akutní faryngitida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chronická faryngitida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Akutní záněty Waldeyerova lymfatického okruhu 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akutní tonzilitidy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symptomatické tonzilitidy (infekční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mononukleóza,spála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herpangina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, spalničky 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932040" y="1412776"/>
            <a:ext cx="4038600" cy="45259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Chronické záněty hltanu  (chronická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tonsillitis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Tonzilektomie ( indikace, princip TE, komplikace,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tonsilotomie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Komplikace angín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Flegmóna a absces peritonzilární </a:t>
            </a:r>
          </a:p>
          <a:p>
            <a:pPr lvl="1">
              <a:lnSpc>
                <a:spcPct val="100000"/>
              </a:lnSpc>
            </a:pP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tonsilogenní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sepse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retro- a paraf. absces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Nádory nosohltanu 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benigní nádory (Juvenilní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angiofibrom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karcinom nosohltanu 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Nádory orofaryngu  a dutiny ústní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histologie, symptomatologie, diagnostika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Operační postupy u nádorů orofaryngu 		</a:t>
            </a:r>
          </a:p>
          <a:p>
            <a:pPr lvl="1">
              <a:lnSpc>
                <a:spcPct val="100000"/>
              </a:lnSpc>
            </a:pP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transorální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přístupy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zevní přístupy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Ronchopatie a syndrom spánkové apnoe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diagnostika, léčba			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40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6F1C46-1289-5643-AECE-6DC7DE41D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8707394" cy="5272124"/>
          </a:xfrm>
        </p:spPr>
        <p:txBody>
          <a:bodyPr/>
          <a:lstStyle/>
          <a:p>
            <a:r>
              <a:rPr lang="cs-CZ" sz="1800" dirty="0">
                <a:solidFill>
                  <a:srgbClr val="FF0000"/>
                </a:solidFill>
              </a:rPr>
              <a:t>Vyšetření</a:t>
            </a:r>
          </a:p>
          <a:p>
            <a:pPr lvl="1"/>
            <a:r>
              <a:rPr lang="cs-CZ" sz="1800" dirty="0"/>
              <a:t>Anamnéza</a:t>
            </a:r>
          </a:p>
          <a:p>
            <a:pPr lvl="2"/>
            <a:r>
              <a:rPr lang="cs-CZ" sz="1400" dirty="0"/>
              <a:t>informace o příznacích, jejich vývoji a délce trvání (dny: zánět, týdny až měsíce: nádor)</a:t>
            </a:r>
          </a:p>
          <a:p>
            <a:pPr lvl="2"/>
            <a:r>
              <a:rPr lang="cs-CZ" sz="1400" dirty="0"/>
              <a:t>rizikové faktory (nádorových onemocnění): kouření, alkohol</a:t>
            </a:r>
          </a:p>
          <a:p>
            <a:pPr lvl="2"/>
            <a:r>
              <a:rPr lang="cs-CZ" sz="1400" dirty="0"/>
              <a:t>hltanové parestezie, dysfagie, odynofagie, trismus, </a:t>
            </a:r>
            <a:r>
              <a:rPr lang="cs-CZ" sz="1400" dirty="0" err="1"/>
              <a:t>foetor</a:t>
            </a:r>
            <a:r>
              <a:rPr lang="cs-CZ" sz="1400" dirty="0"/>
              <a:t> ex </a:t>
            </a:r>
            <a:r>
              <a:rPr lang="cs-CZ" sz="1400" dirty="0" err="1"/>
              <a:t>ore</a:t>
            </a:r>
            <a:endParaRPr lang="cs-CZ" sz="1400" dirty="0"/>
          </a:p>
          <a:p>
            <a:pPr lvl="2"/>
            <a:r>
              <a:rPr lang="cs-CZ" sz="1400" dirty="0" err="1">
                <a:solidFill>
                  <a:srgbClr val="FF0000"/>
                </a:solidFill>
              </a:rPr>
              <a:t>cave</a:t>
            </a:r>
            <a:r>
              <a:rPr lang="cs-CZ" sz="1400" dirty="0">
                <a:solidFill>
                  <a:srgbClr val="FF0000"/>
                </a:solidFill>
              </a:rPr>
              <a:t>: jednostrannost obtíží</a:t>
            </a:r>
            <a:r>
              <a:rPr lang="cs-CZ" sz="1400" dirty="0"/>
              <a:t>, </a:t>
            </a:r>
            <a:r>
              <a:rPr lang="cs-CZ" sz="1400" dirty="0">
                <a:solidFill>
                  <a:srgbClr val="FF0000"/>
                </a:solidFill>
              </a:rPr>
              <a:t>krev ve slinách, váhový úbytek</a:t>
            </a:r>
          </a:p>
          <a:p>
            <a:pPr lvl="1"/>
            <a:r>
              <a:rPr lang="cs-CZ" sz="1800" dirty="0"/>
              <a:t>Fyzikální vyšetření </a:t>
            </a:r>
          </a:p>
          <a:p>
            <a:pPr lvl="2"/>
            <a:r>
              <a:rPr lang="cs-CZ" sz="1400" dirty="0"/>
              <a:t>aspekce, palpace</a:t>
            </a:r>
          </a:p>
          <a:p>
            <a:pPr lvl="2"/>
            <a:r>
              <a:rPr lang="cs-CZ" sz="1400" dirty="0"/>
              <a:t>endoskopie</a:t>
            </a:r>
          </a:p>
          <a:p>
            <a:pPr lvl="1"/>
            <a:r>
              <a:rPr lang="cs-CZ" sz="1800" dirty="0"/>
              <a:t>Zobrazovací metody</a:t>
            </a:r>
          </a:p>
          <a:p>
            <a:pPr lvl="2"/>
            <a:r>
              <a:rPr lang="cs-CZ" sz="1400" dirty="0"/>
              <a:t>RTG, CT/MRI, UZ  </a:t>
            </a:r>
          </a:p>
          <a:p>
            <a:pPr lvl="1"/>
            <a:r>
              <a:rPr lang="cs-CZ" sz="1800" dirty="0"/>
              <a:t>Doplňující vyšetření</a:t>
            </a:r>
          </a:p>
          <a:p>
            <a:pPr lvl="2"/>
            <a:r>
              <a:rPr lang="cs-CZ" sz="1400" dirty="0"/>
              <a:t>Laboratorní  testy, mikrobiologické testy </a:t>
            </a:r>
          </a:p>
          <a:p>
            <a:pPr lvl="1"/>
            <a:endParaRPr lang="cs-CZ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rgbClr val="FF00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3E85A7F-E77E-5549-82D3-2665604FA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6185"/>
            <a:ext cx="1091723" cy="103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2CF05CE-D47D-C142-B109-B02C7AA4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 DUTINA ÚSTNÍ A HLTAN  </a:t>
            </a:r>
            <a:br>
              <a:rPr lang="cs-CZ" sz="2800" dirty="0"/>
            </a:br>
            <a:r>
              <a:rPr lang="cs-CZ" sz="2800" dirty="0"/>
              <a:t>Vyšetření</a:t>
            </a:r>
          </a:p>
        </p:txBody>
      </p:sp>
    </p:spTree>
    <p:extLst>
      <p:ext uri="{BB962C8B-B14F-4D97-AF65-F5344CB8AC3E}">
        <p14:creationId xmlns:p14="http://schemas.microsoft.com/office/powerpoint/2010/main" val="2546929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8361340-7C29-444A-B0ED-C2665DC9B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317" y="1244968"/>
            <a:ext cx="5802843" cy="5425622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Technika vyšetření dutiny ústní</a:t>
            </a:r>
          </a:p>
          <a:p>
            <a:pPr lvl="1"/>
            <a:r>
              <a:rPr lang="cs-CZ" sz="1600" dirty="0" err="1"/>
              <a:t>Aspekce</a:t>
            </a:r>
            <a:r>
              <a:rPr lang="cs-CZ" sz="1600" dirty="0"/>
              <a:t> (čelní reflektor, ústní lopatka)</a:t>
            </a:r>
          </a:p>
          <a:p>
            <a:pPr lvl="1"/>
            <a:r>
              <a:rPr lang="cs-CZ" sz="1600" dirty="0"/>
              <a:t>Palpace (důležité v ORL onkologii)</a:t>
            </a:r>
          </a:p>
          <a:p>
            <a:pPr marL="457200" lvl="1" indent="0">
              <a:buNone/>
            </a:pPr>
            <a:endParaRPr lang="cs-CZ" sz="1600" dirty="0"/>
          </a:p>
          <a:p>
            <a:r>
              <a:rPr lang="cs-CZ" sz="2000" dirty="0">
                <a:solidFill>
                  <a:srgbClr val="FF0000"/>
                </a:solidFill>
              </a:rPr>
              <a:t>Vyšetřované struktury</a:t>
            </a:r>
          </a:p>
          <a:p>
            <a:pPr lvl="1"/>
            <a:r>
              <a:rPr lang="cs-CZ" sz="1400" dirty="0">
                <a:solidFill>
                  <a:srgbClr val="FF0000"/>
                </a:solidFill>
              </a:rPr>
              <a:t>spodina dutiny ústní:  </a:t>
            </a:r>
          </a:p>
          <a:p>
            <a:pPr lvl="2"/>
            <a:r>
              <a:rPr lang="cs-CZ" sz="1400" dirty="0"/>
              <a:t>aspekce sliznice  (povrchové  slizniční léze), vývody podčelistních žláz (při palpaci vývodu hmatné konkrementy, při zevní masáži žlázy hodnocení slinné sekrece)</a:t>
            </a:r>
          </a:p>
          <a:p>
            <a:pPr lvl="1"/>
            <a:r>
              <a:rPr lang="cs-CZ" sz="1400" dirty="0">
                <a:solidFill>
                  <a:srgbClr val="FF0000"/>
                </a:solidFill>
              </a:rPr>
              <a:t>tělo jazyka </a:t>
            </a:r>
          </a:p>
          <a:p>
            <a:pPr lvl="2"/>
            <a:r>
              <a:rPr lang="cs-CZ" sz="1400" dirty="0"/>
              <a:t>aspekce povrchu (povrchové záněty), asymetrie plazení (potuchy inervace, nádory), </a:t>
            </a:r>
            <a:r>
              <a:rPr lang="cs-CZ" sz="1400" b="1" dirty="0"/>
              <a:t>palpace</a:t>
            </a:r>
            <a:r>
              <a:rPr lang="cs-CZ" sz="1400" dirty="0"/>
              <a:t> (nádory)</a:t>
            </a:r>
          </a:p>
          <a:p>
            <a:pPr lvl="1"/>
            <a:r>
              <a:rPr lang="cs-CZ" sz="1400" dirty="0">
                <a:solidFill>
                  <a:srgbClr val="FF0000"/>
                </a:solidFill>
              </a:rPr>
              <a:t>bukální sliznice</a:t>
            </a:r>
          </a:p>
          <a:p>
            <a:pPr lvl="2"/>
            <a:r>
              <a:rPr lang="cs-CZ" sz="1400" dirty="0"/>
              <a:t>aspekce sliznice  (povrchové  slizniční léze), vývody parotických žláz (při zevní masáži žlázy hodnocení slinné sekrece)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DF1B17-872A-E849-B1E4-0CDCC7982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152128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page6image552543952">
            <a:extLst>
              <a:ext uri="{FF2B5EF4-FFF2-40B4-BE49-F238E27FC236}">
                <a16:creationId xmlns:a16="http://schemas.microsoft.com/office/drawing/2014/main" id="{7C11891B-CA58-7149-9A3C-C28B2B633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46" y="1485858"/>
            <a:ext cx="2625426" cy="148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0779FED-E852-7245-AA75-EC8E85AE56AD}"/>
              </a:ext>
            </a:extLst>
          </p:cNvPr>
          <p:cNvSpPr txBox="1"/>
          <p:nvPr/>
        </p:nvSpPr>
        <p:spPr>
          <a:xfrm>
            <a:off x="6372200" y="3149617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Karcinom hrany jazyka vlevo</a:t>
            </a:r>
          </a:p>
        </p:txBody>
      </p:sp>
      <p:pic>
        <p:nvPicPr>
          <p:cNvPr id="7" name="Picture 1" descr="page8image557699632">
            <a:extLst>
              <a:ext uri="{FF2B5EF4-FFF2-40B4-BE49-F238E27FC236}">
                <a16:creationId xmlns:a16="http://schemas.microsoft.com/office/drawing/2014/main" id="{1D6A326F-FDEF-514E-ADD0-05F7EAA32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45" y="3789040"/>
            <a:ext cx="2647565" cy="153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18A3988-C02A-3146-95B3-8E8D45E3A99B}"/>
              </a:ext>
            </a:extLst>
          </p:cNvPr>
          <p:cNvSpPr txBox="1"/>
          <p:nvPr/>
        </p:nvSpPr>
        <p:spPr>
          <a:xfrm>
            <a:off x="6228184" y="5610684"/>
            <a:ext cx="379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cs-CZ" dirty="0" err="1"/>
              <a:t>Bimanuální</a:t>
            </a:r>
            <a:r>
              <a:rPr lang="cs-CZ" dirty="0"/>
              <a:t> palpace spodiny </a:t>
            </a:r>
            <a:r>
              <a:rPr lang="cs-CZ" dirty="0" err="1"/>
              <a:t>dut.ústní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40F9376-AC40-0B47-AB49-411C64592A14}"/>
              </a:ext>
            </a:extLst>
          </p:cNvPr>
          <p:cNvSpPr txBox="1"/>
          <p:nvPr/>
        </p:nvSpPr>
        <p:spPr>
          <a:xfrm>
            <a:off x="5364535" y="6152116"/>
            <a:ext cx="3659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 dirty="0"/>
              <a:t>Zdroj obr.: oba Fotoarchív KOCHHK FN u sv. Anny a LF MU 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42CF05CE-D47D-C142-B109-B02C7AA4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 DUTINA ÚSTNÍ</a:t>
            </a:r>
            <a:br>
              <a:rPr lang="cs-CZ" sz="2800" dirty="0"/>
            </a:br>
            <a:r>
              <a:rPr lang="cs-CZ" sz="2800" dirty="0"/>
              <a:t>Vyšetření</a:t>
            </a:r>
          </a:p>
        </p:txBody>
      </p:sp>
    </p:spTree>
    <p:extLst>
      <p:ext uri="{BB962C8B-B14F-4D97-AF65-F5344CB8AC3E}">
        <p14:creationId xmlns:p14="http://schemas.microsoft.com/office/powerpoint/2010/main" val="3532719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65A7AE-93F5-E749-8ADC-54917B971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84785"/>
            <a:ext cx="5472608" cy="4032448"/>
          </a:xfrm>
        </p:spPr>
        <p:txBody>
          <a:bodyPr/>
          <a:lstStyle/>
          <a:p>
            <a:r>
              <a:rPr lang="cs-CZ" sz="1800" dirty="0">
                <a:solidFill>
                  <a:srgbClr val="FF0000"/>
                </a:solidFill>
              </a:rPr>
              <a:t>Fyziologický status </a:t>
            </a:r>
            <a:r>
              <a:rPr lang="cs-CZ" sz="1800" dirty="0" err="1">
                <a:solidFill>
                  <a:srgbClr val="FF0000"/>
                </a:solidFill>
              </a:rPr>
              <a:t>localis</a:t>
            </a:r>
            <a:endParaRPr lang="cs-CZ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rgbClr val="FF0000"/>
              </a:solidFill>
            </a:endParaRPr>
          </a:p>
          <a:p>
            <a:pPr lvl="1"/>
            <a:r>
              <a:rPr lang="cs-CZ" sz="1400" dirty="0"/>
              <a:t>sliznice ústního vestibula klidná</a:t>
            </a:r>
          </a:p>
          <a:p>
            <a:pPr lvl="1"/>
            <a:r>
              <a:rPr lang="cs-CZ" sz="1400" b="1" dirty="0"/>
              <a:t>spodina dutiny ústní </a:t>
            </a:r>
            <a:r>
              <a:rPr lang="cs-CZ" sz="1400" dirty="0"/>
              <a:t>s klidnou sliznicí, palpačně měkká, vývody podčelistních žláz klidné, při zevní masáži podčelistní žlázy vývody s čirou slinnou sekrecí</a:t>
            </a:r>
          </a:p>
          <a:p>
            <a:pPr lvl="1"/>
            <a:r>
              <a:rPr lang="cs-CZ" sz="1400" dirty="0"/>
              <a:t>povrch</a:t>
            </a:r>
            <a:r>
              <a:rPr lang="cs-CZ" sz="1400" b="1" dirty="0"/>
              <a:t> jazyka </a:t>
            </a:r>
            <a:r>
              <a:rPr lang="cs-CZ" sz="1400" dirty="0"/>
              <a:t>klidný, jazyk plazí středem, </a:t>
            </a:r>
            <a:r>
              <a:rPr lang="cs-CZ" sz="1400" dirty="0">
                <a:solidFill>
                  <a:srgbClr val="FF0000"/>
                </a:solidFill>
              </a:rPr>
              <a:t>palpačně</a:t>
            </a:r>
            <a:r>
              <a:rPr lang="cs-CZ" sz="1400" dirty="0"/>
              <a:t> měkký, </a:t>
            </a:r>
            <a:r>
              <a:rPr lang="cs-CZ" sz="1400" dirty="0" err="1"/>
              <a:t>prohmatný</a:t>
            </a:r>
            <a:r>
              <a:rPr lang="cs-CZ" sz="1400" dirty="0"/>
              <a:t>, bez hmatné rezistence</a:t>
            </a:r>
          </a:p>
          <a:p>
            <a:pPr lvl="1"/>
            <a:r>
              <a:rPr lang="cs-CZ" sz="1400" dirty="0"/>
              <a:t>bukální sliznice klidná, bez patologických povrchových lézí, vývody parotických žláz klidné, při zevní masáži žlázy s čirou slinnou sekrecí </a:t>
            </a:r>
          </a:p>
          <a:p>
            <a:pPr lvl="1"/>
            <a:r>
              <a:rPr lang="cs-CZ" sz="1400" dirty="0"/>
              <a:t>doplňující:  stav chrupu, alveolární výběžek, tvrdé patro, rty </a:t>
            </a:r>
          </a:p>
          <a:p>
            <a:endParaRPr lang="cs-CZ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BCD242E-16BB-5D41-952F-A4E3CD6B1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152128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2CF05CE-D47D-C142-B109-B02C7AA4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 DUTINA ÚSTNÍ</a:t>
            </a:r>
            <a:br>
              <a:rPr lang="cs-CZ" sz="2800" dirty="0"/>
            </a:br>
            <a:r>
              <a:rPr lang="cs-CZ" sz="2800" dirty="0"/>
              <a:t>Vyšetření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76617" y="2379493"/>
            <a:ext cx="246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accent3"/>
                </a:solidFill>
              </a:rPr>
              <a:t>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F4B1884-EC8C-2C4B-92AD-C6E639049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381" y="1276572"/>
            <a:ext cx="2046368" cy="272849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6475997-E328-CE41-BCBB-464DFB66B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347" y="4228246"/>
            <a:ext cx="2644402" cy="248573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ADFA12F-975E-5942-B560-9469036ECEEA}"/>
              </a:ext>
            </a:extLst>
          </p:cNvPr>
          <p:cNvSpPr txBox="1"/>
          <p:nvPr/>
        </p:nvSpPr>
        <p:spPr>
          <a:xfrm>
            <a:off x="4294245" y="1347927"/>
            <a:ext cx="254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1 – </a:t>
            </a:r>
            <a:r>
              <a:rPr lang="cs-CZ" sz="1200" dirty="0" err="1"/>
              <a:t>Stenonský</a:t>
            </a:r>
            <a:r>
              <a:rPr lang="cs-CZ" sz="1200" dirty="0"/>
              <a:t> vývod příušní slinné žlázy </a:t>
            </a:r>
          </a:p>
          <a:p>
            <a:r>
              <a:rPr lang="cs-CZ" sz="1200" dirty="0"/>
              <a:t>2 – bukální sliznice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8690E7C-06AE-0F4B-BEB4-F4A64D163091}"/>
              </a:ext>
            </a:extLst>
          </p:cNvPr>
          <p:cNvSpPr txBox="1"/>
          <p:nvPr/>
        </p:nvSpPr>
        <p:spPr>
          <a:xfrm>
            <a:off x="3420791" y="5369442"/>
            <a:ext cx="2784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1 – spodina jazyka, 2 – uzdička jazyka, </a:t>
            </a:r>
          </a:p>
          <a:p>
            <a:r>
              <a:rPr lang="cs-CZ" sz="1200" dirty="0"/>
              <a:t>3 – spodina </a:t>
            </a:r>
            <a:r>
              <a:rPr lang="cs-CZ" sz="1200" dirty="0" err="1"/>
              <a:t>dut.ústní</a:t>
            </a:r>
            <a:r>
              <a:rPr lang="cs-CZ" sz="1200" dirty="0"/>
              <a:t> s podjazykovou  slinou žlázou </a:t>
            </a:r>
          </a:p>
          <a:p>
            <a:r>
              <a:rPr lang="cs-CZ" sz="1200" dirty="0"/>
              <a:t>4 – </a:t>
            </a:r>
            <a:r>
              <a:rPr lang="cs-CZ" sz="1200" dirty="0" err="1"/>
              <a:t>Warthonský</a:t>
            </a:r>
            <a:r>
              <a:rPr lang="cs-CZ" sz="1200" dirty="0"/>
              <a:t> vývod podčelistní slinné žlázy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58D59C0-DD31-AE49-AE76-FAF601F95E85}"/>
              </a:ext>
            </a:extLst>
          </p:cNvPr>
          <p:cNvSpPr txBox="1"/>
          <p:nvPr/>
        </p:nvSpPr>
        <p:spPr>
          <a:xfrm>
            <a:off x="2546478" y="6583179"/>
            <a:ext cx="3659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 dirty="0"/>
              <a:t>Zdroj obr.: oba Fotoarchív KOCHHK FN u sv. Anny a LF MU </a:t>
            </a:r>
          </a:p>
        </p:txBody>
      </p:sp>
    </p:spTree>
    <p:extLst>
      <p:ext uri="{BB962C8B-B14F-4D97-AF65-F5344CB8AC3E}">
        <p14:creationId xmlns:p14="http://schemas.microsoft.com/office/powerpoint/2010/main" val="77953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196BF7-F02B-7B4C-8192-575FF1BA3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862" y="1109699"/>
            <a:ext cx="6048672" cy="5282254"/>
          </a:xfrm>
        </p:spPr>
        <p:txBody>
          <a:bodyPr/>
          <a:lstStyle/>
          <a:p>
            <a:r>
              <a:rPr lang="cs-CZ" sz="1600" dirty="0">
                <a:solidFill>
                  <a:srgbClr val="FF0000"/>
                </a:solidFill>
              </a:rPr>
              <a:t>Anamnéza </a:t>
            </a:r>
          </a:p>
          <a:p>
            <a:pPr lvl="1"/>
            <a:r>
              <a:rPr lang="cs-CZ" sz="1200" dirty="0" err="1"/>
              <a:t>uni</a:t>
            </a:r>
            <a:r>
              <a:rPr lang="cs-CZ" sz="1200" dirty="0"/>
              <a:t>/bilaterální nosní neprůchodnost, krvácení z nosu, patologická sekrece z nosu, chrápání, insuficience funkce ET (nedoslýchavost, </a:t>
            </a:r>
            <a:r>
              <a:rPr lang="cs-CZ" sz="1200" dirty="0" err="1"/>
              <a:t>recid</a:t>
            </a:r>
            <a:r>
              <a:rPr lang="cs-CZ" sz="1200" dirty="0"/>
              <a:t>. středoušní záněty)</a:t>
            </a:r>
          </a:p>
          <a:p>
            <a:pPr lvl="1"/>
            <a:r>
              <a:rPr lang="cs-CZ" sz="1200" dirty="0"/>
              <a:t>huhňavost</a:t>
            </a:r>
          </a:p>
          <a:p>
            <a:pPr lvl="2"/>
            <a:r>
              <a:rPr lang="cs-CZ" sz="1200" dirty="0"/>
              <a:t>otevřená (</a:t>
            </a:r>
            <a:r>
              <a:rPr lang="cs-CZ" sz="1200" dirty="0" err="1"/>
              <a:t>rhinolalia</a:t>
            </a:r>
            <a:r>
              <a:rPr lang="cs-CZ" sz="1200" dirty="0"/>
              <a:t> </a:t>
            </a:r>
            <a:r>
              <a:rPr lang="cs-CZ" sz="1200" dirty="0" err="1"/>
              <a:t>aperta</a:t>
            </a:r>
            <a:r>
              <a:rPr lang="cs-CZ" sz="1200" dirty="0"/>
              <a:t>): insuficience </a:t>
            </a:r>
            <a:r>
              <a:rPr lang="cs-CZ" sz="1200" dirty="0" err="1"/>
              <a:t>velofaryngeálního</a:t>
            </a:r>
            <a:r>
              <a:rPr lang="cs-CZ" sz="1200" dirty="0"/>
              <a:t> uzávěru (rozštěpové vady)</a:t>
            </a:r>
          </a:p>
          <a:p>
            <a:pPr lvl="2"/>
            <a:r>
              <a:rPr lang="cs-CZ" sz="1200" dirty="0"/>
              <a:t>zavřená (</a:t>
            </a:r>
            <a:r>
              <a:rPr lang="cs-CZ" sz="1200" dirty="0" err="1"/>
              <a:t>rhinolalia</a:t>
            </a:r>
            <a:r>
              <a:rPr lang="cs-CZ" sz="1200" dirty="0"/>
              <a:t> </a:t>
            </a:r>
            <a:r>
              <a:rPr lang="cs-CZ" sz="1200" dirty="0" err="1"/>
              <a:t>clausa</a:t>
            </a:r>
            <a:r>
              <a:rPr lang="cs-CZ" sz="1200" dirty="0"/>
              <a:t>): neprůchodnost nosu a nosohltanu</a:t>
            </a:r>
          </a:p>
          <a:p>
            <a:pPr marL="342900" lvl="1" indent="-342900">
              <a:buFont typeface="Wingdings" pitchFamily="2" charset="2"/>
              <a:buChar char="§"/>
            </a:pPr>
            <a:r>
              <a:rPr lang="cs-CZ" sz="1600" dirty="0">
                <a:solidFill>
                  <a:srgbClr val="FF0000"/>
                </a:solidFill>
              </a:rPr>
              <a:t>Vyšetřované struktury</a:t>
            </a:r>
          </a:p>
          <a:p>
            <a:pPr marL="742950" lvl="2" indent="-342900"/>
            <a:r>
              <a:rPr lang="cs-CZ" sz="1200" dirty="0"/>
              <a:t>klenba nosohltanu ( děti: hltanová mandle </a:t>
            </a:r>
            <a:r>
              <a:rPr lang="cs-CZ" sz="1200" dirty="0" err="1"/>
              <a:t>v.s</a:t>
            </a:r>
            <a:r>
              <a:rPr lang="cs-CZ" sz="1200" dirty="0"/>
              <a:t>. adenoidní vegetace, dospělí: </a:t>
            </a:r>
            <a:r>
              <a:rPr lang="cs-CZ" sz="1200" dirty="0" err="1"/>
              <a:t>bursa</a:t>
            </a:r>
            <a:r>
              <a:rPr lang="cs-CZ" sz="1200" dirty="0"/>
              <a:t> </a:t>
            </a:r>
            <a:r>
              <a:rPr lang="cs-CZ" sz="1200" dirty="0" err="1"/>
              <a:t>pharyngica</a:t>
            </a:r>
            <a:r>
              <a:rPr lang="cs-CZ" sz="1200" dirty="0"/>
              <a:t>, nádor)</a:t>
            </a:r>
          </a:p>
          <a:p>
            <a:pPr marL="742950" lvl="2" indent="-342900"/>
            <a:r>
              <a:rPr lang="cs-CZ" sz="1200" dirty="0"/>
              <a:t>nosohltanové ústí Eustachovy tuby, </a:t>
            </a:r>
            <a:r>
              <a:rPr lang="cs-CZ" sz="1200" dirty="0" err="1"/>
              <a:t>tubární</a:t>
            </a:r>
            <a:r>
              <a:rPr lang="cs-CZ" sz="1200" dirty="0"/>
              <a:t> torus, </a:t>
            </a:r>
            <a:r>
              <a:rPr lang="cs-CZ" sz="1200" dirty="0" err="1"/>
              <a:t>recessus</a:t>
            </a:r>
            <a:r>
              <a:rPr lang="cs-CZ" sz="1200" dirty="0"/>
              <a:t> </a:t>
            </a:r>
            <a:r>
              <a:rPr lang="cs-CZ" sz="1200" dirty="0" err="1"/>
              <a:t>Rosenmulleri</a:t>
            </a:r>
            <a:endParaRPr lang="cs-CZ" sz="1200" dirty="0"/>
          </a:p>
          <a:p>
            <a:pPr marL="742950" lvl="2" indent="-342900"/>
            <a:r>
              <a:rPr lang="cs-CZ" sz="1200" dirty="0"/>
              <a:t>choany , zadní konce dolních skořep (hypertrofie, polypy, </a:t>
            </a:r>
            <a:r>
              <a:rPr lang="cs-CZ" sz="1200" dirty="0" err="1"/>
              <a:t>antrochoanální</a:t>
            </a:r>
            <a:r>
              <a:rPr lang="cs-CZ" sz="1200" dirty="0"/>
              <a:t> polyp)</a:t>
            </a:r>
          </a:p>
          <a:p>
            <a:r>
              <a:rPr lang="cs-CZ" sz="1600" dirty="0">
                <a:solidFill>
                  <a:srgbClr val="FF0000"/>
                </a:solidFill>
              </a:rPr>
              <a:t>Technika vyšetření </a:t>
            </a:r>
          </a:p>
          <a:p>
            <a:pPr lvl="1"/>
            <a:r>
              <a:rPr lang="cs-CZ" sz="1400" b="1" dirty="0"/>
              <a:t>zadní rinoskopie</a:t>
            </a:r>
          </a:p>
          <a:p>
            <a:pPr lvl="2"/>
            <a:r>
              <a:rPr lang="cs-CZ" sz="1200" dirty="0"/>
              <a:t>čelní reflektor, ústní lopatka, nahřáté nosohltanové zrcátko</a:t>
            </a:r>
          </a:p>
          <a:p>
            <a:pPr lvl="2"/>
            <a:r>
              <a:rPr lang="cs-CZ" sz="1200" dirty="0"/>
              <a:t>standardní ambulantní vyšetření </a:t>
            </a:r>
          </a:p>
          <a:p>
            <a:pPr lvl="1"/>
            <a:r>
              <a:rPr lang="cs-CZ" sz="1400" b="1" dirty="0"/>
              <a:t>rigidní / flexibilní  endoskopická (</a:t>
            </a:r>
            <a:r>
              <a:rPr lang="cs-CZ" sz="1400" b="1" dirty="0" err="1"/>
              <a:t>rino</a:t>
            </a:r>
            <a:r>
              <a:rPr lang="cs-CZ" sz="1400" b="1" dirty="0"/>
              <a:t>)epifaryngoskopie</a:t>
            </a:r>
          </a:p>
          <a:p>
            <a:pPr lvl="2"/>
            <a:r>
              <a:rPr lang="cs-CZ" sz="1200" dirty="0"/>
              <a:t>detailní přehlédnutí struktur dutiny nosní a nosohltanu</a:t>
            </a:r>
          </a:p>
          <a:p>
            <a:pPr lvl="2"/>
            <a:r>
              <a:rPr lang="cs-CZ" sz="1200" dirty="0"/>
              <a:t>dnes již dostupný standard v ambulantním provozu zlatým standardem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6156D5E-A951-AF4F-9EEE-1BCA44009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152128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age16image3789449120">
            <a:extLst>
              <a:ext uri="{FF2B5EF4-FFF2-40B4-BE49-F238E27FC236}">
                <a16:creationId xmlns:a16="http://schemas.microsoft.com/office/drawing/2014/main" id="{1393D993-4EC6-B94F-9C73-7D9A17FA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901" y="3051860"/>
            <a:ext cx="1434623" cy="139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6B2272-A2EB-C049-B57F-88ADAE031F8C}"/>
              </a:ext>
            </a:extLst>
          </p:cNvPr>
          <p:cNvSpPr txBox="1"/>
          <p:nvPr/>
        </p:nvSpPr>
        <p:spPr>
          <a:xfrm>
            <a:off x="6084168" y="4158741"/>
            <a:ext cx="16808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 dirty="0"/>
              <a:t>1 – hltanová mandle </a:t>
            </a:r>
          </a:p>
          <a:p>
            <a:r>
              <a:rPr lang="cs-CZ" sz="1100" i="1" dirty="0"/>
              <a:t>2 – měkké patro s čípkem  </a:t>
            </a:r>
          </a:p>
          <a:p>
            <a:r>
              <a:rPr lang="cs-CZ" sz="1100" i="1" dirty="0"/>
              <a:t>3 – ústí  Eustachovy tuby</a:t>
            </a:r>
          </a:p>
        </p:txBody>
      </p:sp>
      <p:pic>
        <p:nvPicPr>
          <p:cNvPr id="7" name="Picture 4" descr="page15image3790305504">
            <a:extLst>
              <a:ext uri="{FF2B5EF4-FFF2-40B4-BE49-F238E27FC236}">
                <a16:creationId xmlns:a16="http://schemas.microsoft.com/office/drawing/2014/main" id="{F22A3131-AD4D-9B46-A338-6A3BC723C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41" y="1217701"/>
            <a:ext cx="1452515" cy="153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Moderní endoskopické vyšetřovací metody v ORL">
            <a:extLst>
              <a:ext uri="{FF2B5EF4-FFF2-40B4-BE49-F238E27FC236}">
                <a16:creationId xmlns:a16="http://schemas.microsoft.com/office/drawing/2014/main" id="{D0F6073F-7E48-9C4A-8500-8C2FADCB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534" y="5130526"/>
            <a:ext cx="2532886" cy="8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60DBC6BC-2F91-DC47-B1CA-EEBC6B988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250" y="113090"/>
            <a:ext cx="5112568" cy="936104"/>
          </a:xfrm>
        </p:spPr>
        <p:txBody>
          <a:bodyPr/>
          <a:lstStyle/>
          <a:p>
            <a:r>
              <a:rPr lang="cs-CZ" sz="3200" dirty="0"/>
              <a:t>NOSOHLTAN</a:t>
            </a:r>
            <a:br>
              <a:rPr lang="cs-CZ" sz="3200" dirty="0"/>
            </a:br>
            <a:r>
              <a:rPr lang="cs-CZ" sz="3200" dirty="0"/>
              <a:t>vyšetření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66B2272-A2EB-C049-B57F-88ADAE031F8C}"/>
              </a:ext>
            </a:extLst>
          </p:cNvPr>
          <p:cNvSpPr txBox="1"/>
          <p:nvPr/>
        </p:nvSpPr>
        <p:spPr>
          <a:xfrm>
            <a:off x="6174120" y="6021338"/>
            <a:ext cx="2533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 dirty="0"/>
              <a:t>Endoskop pro rigidní </a:t>
            </a:r>
            <a:r>
              <a:rPr lang="cs-CZ" sz="1100" i="1" dirty="0" err="1"/>
              <a:t>rinoepifaryngoskopii</a:t>
            </a:r>
            <a:endParaRPr lang="cs-CZ" sz="1100" i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66B2272-A2EB-C049-B57F-88ADAE031F8C}"/>
              </a:ext>
            </a:extLst>
          </p:cNvPr>
          <p:cNvSpPr txBox="1"/>
          <p:nvPr/>
        </p:nvSpPr>
        <p:spPr>
          <a:xfrm>
            <a:off x="6084168" y="2752167"/>
            <a:ext cx="2533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 dirty="0"/>
              <a:t>Indirektní vyšetření nosohltanu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D4BD179-A414-4A41-8215-D62C7EF384D5}"/>
              </a:ext>
            </a:extLst>
          </p:cNvPr>
          <p:cNvSpPr txBox="1"/>
          <p:nvPr/>
        </p:nvSpPr>
        <p:spPr>
          <a:xfrm>
            <a:off x="6291367" y="6351120"/>
            <a:ext cx="233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oba Fotoarchív KOCHHK FN u sv. Anny a LF MU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5459B5D-EBB3-1B41-BD5A-0E02414912F1}"/>
              </a:ext>
            </a:extLst>
          </p:cNvPr>
          <p:cNvSpPr txBox="1"/>
          <p:nvPr/>
        </p:nvSpPr>
        <p:spPr>
          <a:xfrm>
            <a:off x="7060519" y="4696592"/>
            <a:ext cx="239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www.eorl.cz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3426284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9C7ABFA-B657-4740-86FF-BB8B342CC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solidFill>
                  <a:srgbClr val="FF0000"/>
                </a:solidFill>
              </a:rPr>
              <a:t>Fyziologický status </a:t>
            </a:r>
            <a:r>
              <a:rPr lang="cs-CZ" sz="1800" dirty="0" err="1">
                <a:solidFill>
                  <a:srgbClr val="FF0000"/>
                </a:solidFill>
              </a:rPr>
              <a:t>localis</a:t>
            </a:r>
            <a:endParaRPr lang="cs-CZ" sz="1800" dirty="0">
              <a:solidFill>
                <a:srgbClr val="FF0000"/>
              </a:solidFill>
            </a:endParaRP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zadní rinoskopie / epifaryngoskopie</a:t>
            </a:r>
          </a:p>
          <a:p>
            <a:pPr lvl="2"/>
            <a:r>
              <a:rPr lang="cs-CZ" sz="1400" dirty="0"/>
              <a:t>klenba nosohltanu volná, choany volné, zadní koce dolních skořep </a:t>
            </a:r>
            <a:r>
              <a:rPr lang="cs-CZ" sz="1400" dirty="0" err="1"/>
              <a:t>normoplastické</a:t>
            </a:r>
            <a:r>
              <a:rPr lang="cs-CZ" sz="1400" dirty="0"/>
              <a:t>, </a:t>
            </a:r>
            <a:r>
              <a:rPr lang="cs-CZ" sz="1400" dirty="0" err="1"/>
              <a:t>tubární</a:t>
            </a:r>
            <a:r>
              <a:rPr lang="cs-CZ" sz="1400" dirty="0"/>
              <a:t>  tory symetrické, </a:t>
            </a:r>
            <a:r>
              <a:rPr lang="cs-CZ" sz="1400" dirty="0" err="1"/>
              <a:t>Rosenmullerské</a:t>
            </a:r>
            <a:r>
              <a:rPr lang="cs-CZ" sz="1400" dirty="0"/>
              <a:t> recesy volné, ústí Eustachových tub volná, sliznice bledá, bez patologické sekrece či infiltrace</a:t>
            </a:r>
          </a:p>
          <a:p>
            <a:pPr lvl="2"/>
            <a:endParaRPr lang="cs-CZ" sz="1400" dirty="0">
              <a:solidFill>
                <a:srgbClr val="FF0000"/>
              </a:solidFill>
            </a:endParaRPr>
          </a:p>
          <a:p>
            <a:endParaRPr lang="cs-CZ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8116240-4C50-734E-90EC-B237A2856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152128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DB524BA-24B4-8F45-AAB4-A09D1C7166C1}"/>
              </a:ext>
            </a:extLst>
          </p:cNvPr>
          <p:cNvSpPr txBox="1"/>
          <p:nvPr/>
        </p:nvSpPr>
        <p:spPr>
          <a:xfrm>
            <a:off x="4543400" y="5100267"/>
            <a:ext cx="22121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1 – (volná) klenba nosohltanu</a:t>
            </a:r>
          </a:p>
          <a:p>
            <a:r>
              <a:rPr lang="cs-CZ" sz="1200" dirty="0"/>
              <a:t>2 – </a:t>
            </a:r>
            <a:r>
              <a:rPr lang="cs-CZ" sz="1200" dirty="0" err="1"/>
              <a:t>Rossenmullerský</a:t>
            </a:r>
            <a:r>
              <a:rPr lang="cs-CZ" sz="1200" dirty="0"/>
              <a:t> </a:t>
            </a:r>
            <a:r>
              <a:rPr lang="cs-CZ" sz="1200" dirty="0" err="1"/>
              <a:t>recessus</a:t>
            </a:r>
            <a:endParaRPr lang="cs-CZ" sz="1200" dirty="0"/>
          </a:p>
          <a:p>
            <a:r>
              <a:rPr lang="cs-CZ" sz="1200" dirty="0"/>
              <a:t>3 – </a:t>
            </a:r>
            <a:r>
              <a:rPr lang="cs-CZ" sz="1200" dirty="0" err="1"/>
              <a:t>tubární</a:t>
            </a:r>
            <a:r>
              <a:rPr lang="cs-CZ" sz="1200" dirty="0"/>
              <a:t> torus </a:t>
            </a:r>
          </a:p>
          <a:p>
            <a:r>
              <a:rPr lang="cs-CZ" sz="1200" dirty="0"/>
              <a:t>4 – ústí Eustachovy tuby</a:t>
            </a:r>
          </a:p>
          <a:p>
            <a:r>
              <a:rPr lang="cs-CZ" sz="1200" dirty="0"/>
              <a:t>5 – nosní septum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60DBC6BC-2F91-DC47-B1CA-EEBC6B988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250" y="113090"/>
            <a:ext cx="5112568" cy="936104"/>
          </a:xfrm>
        </p:spPr>
        <p:txBody>
          <a:bodyPr/>
          <a:lstStyle/>
          <a:p>
            <a:r>
              <a:rPr lang="cs-CZ" sz="3200" dirty="0"/>
              <a:t>NOSOHLTAN</a:t>
            </a:r>
            <a:br>
              <a:rPr lang="cs-CZ" sz="3200" dirty="0"/>
            </a:br>
            <a:r>
              <a:rPr lang="cs-CZ" sz="3200" dirty="0"/>
              <a:t>vyšetření</a:t>
            </a:r>
          </a:p>
        </p:txBody>
      </p:sp>
      <p:pic>
        <p:nvPicPr>
          <p:cNvPr id="10" name="Obrázek 9" descr="1.jpg">
            <a:extLst>
              <a:ext uri="{FF2B5EF4-FFF2-40B4-BE49-F238E27FC236}">
                <a16:creationId xmlns:a16="http://schemas.microsoft.com/office/drawing/2014/main" id="{A2F5C50D-8B4D-B041-9927-E479E3FB187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4088" y="3192144"/>
            <a:ext cx="3829050" cy="290512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6B7ADE0-E7C2-EE4E-A480-9C3A83FFA070}"/>
              </a:ext>
            </a:extLst>
          </p:cNvPr>
          <p:cNvSpPr txBox="1"/>
          <p:nvPr/>
        </p:nvSpPr>
        <p:spPr>
          <a:xfrm>
            <a:off x="4572000" y="4653136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err="1"/>
              <a:t>Transanzální</a:t>
            </a:r>
            <a:r>
              <a:rPr lang="cs-CZ" sz="1200" b="1" dirty="0"/>
              <a:t> pohled (rigidní </a:t>
            </a:r>
            <a:r>
              <a:rPr lang="cs-CZ" sz="1200" b="1" dirty="0" err="1"/>
              <a:t>epifaryngoskopií</a:t>
            </a:r>
            <a:r>
              <a:rPr lang="cs-CZ" sz="1200" b="1" dirty="0"/>
              <a:t>) na pravou polovinu nosohltanu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7666D5A-3162-F749-BE8C-C8162935FCD4}"/>
              </a:ext>
            </a:extLst>
          </p:cNvPr>
          <p:cNvSpPr txBox="1"/>
          <p:nvPr/>
        </p:nvSpPr>
        <p:spPr>
          <a:xfrm>
            <a:off x="425227" y="6126163"/>
            <a:ext cx="414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Fotoarchív KOCHHK FN u </a:t>
            </a:r>
            <a:r>
              <a:rPr lang="cs-CZ" sz="1200" i="1" dirty="0" err="1"/>
              <a:t>sv.Anny</a:t>
            </a:r>
            <a:r>
              <a:rPr lang="cs-CZ" sz="1200" i="1" dirty="0"/>
              <a:t> a LF MU</a:t>
            </a:r>
          </a:p>
        </p:txBody>
      </p:sp>
    </p:spTree>
    <p:extLst>
      <p:ext uri="{BB962C8B-B14F-4D97-AF65-F5344CB8AC3E}">
        <p14:creationId xmlns:p14="http://schemas.microsoft.com/office/powerpoint/2010/main" val="544256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97E4BC-6100-5048-8CC1-D88DB5E57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6192688" cy="5328592"/>
          </a:xfrm>
        </p:spPr>
        <p:txBody>
          <a:bodyPr/>
          <a:lstStyle/>
          <a:p>
            <a:r>
              <a:rPr lang="cs-CZ" sz="1800" dirty="0">
                <a:solidFill>
                  <a:srgbClr val="FF0000"/>
                </a:solidFill>
              </a:rPr>
              <a:t>Technika vyšetření dutiny ústní</a:t>
            </a:r>
          </a:p>
          <a:p>
            <a:pPr lvl="1"/>
            <a:r>
              <a:rPr lang="cs-CZ" sz="1400" dirty="0"/>
              <a:t>čelní reflektor, ústní lopatka</a:t>
            </a:r>
          </a:p>
          <a:p>
            <a:r>
              <a:rPr lang="cs-CZ" sz="1800" dirty="0">
                <a:solidFill>
                  <a:srgbClr val="FF0000"/>
                </a:solidFill>
              </a:rPr>
              <a:t>Vyšetřované struktury</a:t>
            </a:r>
          </a:p>
          <a:p>
            <a:pPr lvl="1"/>
            <a:r>
              <a:rPr lang="cs-CZ" sz="1200" dirty="0">
                <a:solidFill>
                  <a:srgbClr val="FF0000"/>
                </a:solidFill>
              </a:rPr>
              <a:t>patrové tonzily</a:t>
            </a:r>
          </a:p>
          <a:p>
            <a:pPr lvl="2"/>
            <a:r>
              <a:rPr lang="cs-CZ" sz="1200" dirty="0"/>
              <a:t>symetrie hltanové branky (tonzil a patrových oblouků), velikost, povrch patrových tonzil (čepy, povlaky, ulcerace, </a:t>
            </a:r>
            <a:r>
              <a:rPr lang="cs-CZ" sz="1200" dirty="0" err="1"/>
              <a:t>exofytické</a:t>
            </a:r>
            <a:r>
              <a:rPr lang="cs-CZ" sz="1200" dirty="0"/>
              <a:t> tumory) </a:t>
            </a:r>
          </a:p>
          <a:p>
            <a:pPr lvl="2"/>
            <a:r>
              <a:rPr lang="cs-CZ" sz="1200" b="1" dirty="0">
                <a:solidFill>
                  <a:srgbClr val="FF0000"/>
                </a:solidFill>
              </a:rPr>
              <a:t>exprese tonzil: </a:t>
            </a:r>
            <a:r>
              <a:rPr lang="cs-CZ" sz="1200" dirty="0"/>
              <a:t>lopatkou vytváříme tlak na dolní okraj patrového oblouku – posuzujeme luxaci tonzily z lůžka a vytlačení obsahu krypt ( fixace a patologický obsah příznakem chronické tonzilitidy)</a:t>
            </a:r>
          </a:p>
          <a:p>
            <a:pPr lvl="2"/>
            <a:r>
              <a:rPr lang="cs-CZ" sz="1200" dirty="0"/>
              <a:t>Velikost tonzil - </a:t>
            </a:r>
            <a:r>
              <a:rPr lang="cs-CZ" sz="1200" dirty="0" err="1"/>
              <a:t>I.stupeň</a:t>
            </a:r>
            <a:r>
              <a:rPr lang="cs-CZ" sz="1200" dirty="0"/>
              <a:t> do 25%, </a:t>
            </a:r>
            <a:r>
              <a:rPr lang="cs-CZ" sz="1200" dirty="0" err="1"/>
              <a:t>II.stupeň</a:t>
            </a:r>
            <a:r>
              <a:rPr lang="cs-CZ" sz="1200" dirty="0"/>
              <a:t> do 50%, </a:t>
            </a:r>
            <a:r>
              <a:rPr lang="cs-CZ" sz="1200" dirty="0" err="1"/>
              <a:t>III.stupeň</a:t>
            </a:r>
            <a:r>
              <a:rPr lang="cs-CZ" sz="1200" dirty="0"/>
              <a:t> nad 50% </a:t>
            </a:r>
          </a:p>
          <a:p>
            <a:pPr marL="914400" lvl="2" indent="0">
              <a:buNone/>
            </a:pPr>
            <a:r>
              <a:rPr lang="cs-CZ" sz="1200" dirty="0"/>
              <a:t>                                  šíře </a:t>
            </a:r>
            <a:r>
              <a:rPr lang="cs-CZ" sz="1200" dirty="0" err="1"/>
              <a:t>orofarxngu</a:t>
            </a:r>
            <a:r>
              <a:rPr lang="cs-CZ" sz="1200" dirty="0"/>
              <a:t> , </a:t>
            </a:r>
            <a:r>
              <a:rPr lang="cs-CZ" sz="1200" dirty="0" err="1"/>
              <a:t>IV.stupeň</a:t>
            </a:r>
            <a:r>
              <a:rPr lang="cs-CZ" sz="1200" dirty="0"/>
              <a:t> </a:t>
            </a:r>
            <a:r>
              <a:rPr lang="cs-CZ" sz="1200" dirty="0" err="1"/>
              <a:t>kissing</a:t>
            </a:r>
            <a:r>
              <a:rPr lang="cs-CZ" sz="1200" dirty="0"/>
              <a:t> </a:t>
            </a:r>
            <a:r>
              <a:rPr lang="cs-CZ" sz="1200" dirty="0" err="1"/>
              <a:t>tonsils</a:t>
            </a:r>
            <a:endParaRPr lang="cs-CZ" sz="900" dirty="0">
              <a:solidFill>
                <a:srgbClr val="FF0000"/>
              </a:solidFill>
            </a:endParaRPr>
          </a:p>
          <a:p>
            <a:pPr lvl="1"/>
            <a:r>
              <a:rPr lang="cs-CZ" sz="1200" dirty="0">
                <a:solidFill>
                  <a:srgbClr val="FF0000"/>
                </a:solidFill>
              </a:rPr>
              <a:t>měkké patro  </a:t>
            </a:r>
          </a:p>
          <a:p>
            <a:pPr lvl="2"/>
            <a:r>
              <a:rPr lang="cs-CZ" sz="1200" dirty="0"/>
              <a:t>aspekce sliznice  (povrchové  slizniční léze), tvar měkkého patra a uvuly </a:t>
            </a:r>
          </a:p>
          <a:p>
            <a:pPr marL="914400" lvl="2" indent="0">
              <a:buNone/>
            </a:pPr>
            <a:r>
              <a:rPr lang="cs-CZ" sz="1200" dirty="0"/>
              <a:t>      ( rozštěpové tvary, otoky u zánětů)</a:t>
            </a:r>
          </a:p>
          <a:p>
            <a:pPr lvl="1"/>
            <a:r>
              <a:rPr lang="cs-CZ" sz="1200" dirty="0">
                <a:solidFill>
                  <a:srgbClr val="FF0000"/>
                </a:solidFill>
              </a:rPr>
              <a:t>kořen jazyka </a:t>
            </a:r>
          </a:p>
          <a:p>
            <a:pPr lvl="2"/>
            <a:r>
              <a:rPr lang="cs-CZ" sz="1200" dirty="0"/>
              <a:t>aspekce lépe přehledná při indirektní laryngoskopie</a:t>
            </a:r>
          </a:p>
          <a:p>
            <a:pPr lvl="2"/>
            <a:r>
              <a:rPr lang="cs-CZ" sz="1200" dirty="0">
                <a:solidFill>
                  <a:srgbClr val="FF0000"/>
                </a:solidFill>
              </a:rPr>
              <a:t>palpace kořene jazyka </a:t>
            </a:r>
            <a:r>
              <a:rPr lang="cs-CZ" sz="1200" dirty="0"/>
              <a:t>prstem s gumovou rukavicí (nádory)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4E77242-96E8-6447-B54D-6D3824C63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152128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E8CBD3C-19B5-A042-8B24-E43B5F55762B}"/>
              </a:ext>
            </a:extLst>
          </p:cNvPr>
          <p:cNvSpPr txBox="1"/>
          <p:nvPr/>
        </p:nvSpPr>
        <p:spPr>
          <a:xfrm>
            <a:off x="2568011" y="6502753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   Zdroj obr.: Archív KOCHHK FN u </a:t>
            </a:r>
            <a:r>
              <a:rPr lang="cs-CZ" sz="1200" i="1" dirty="0" err="1"/>
              <a:t>sv.Anny</a:t>
            </a:r>
            <a:r>
              <a:rPr lang="cs-CZ" sz="1200" i="1" dirty="0"/>
              <a:t> a LF MU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60DBC6BC-2F91-DC47-B1CA-EEBC6B988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250" y="113090"/>
            <a:ext cx="5112568" cy="936104"/>
          </a:xfrm>
        </p:spPr>
        <p:txBody>
          <a:bodyPr/>
          <a:lstStyle/>
          <a:p>
            <a:r>
              <a:rPr lang="cs-CZ" sz="3200" dirty="0"/>
              <a:t>OROFARYNX</a:t>
            </a:r>
            <a:br>
              <a:rPr lang="cs-CZ" sz="3200" dirty="0"/>
            </a:br>
            <a:r>
              <a:rPr lang="cs-CZ" sz="3200" dirty="0"/>
              <a:t>vyšetření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B5D4695-5F6D-964E-ACA3-A35544EAC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57" y="1488239"/>
            <a:ext cx="2748164" cy="206112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BC07D6A-C70A-D240-8689-27610C40D655}"/>
              </a:ext>
            </a:extLst>
          </p:cNvPr>
          <p:cNvSpPr txBox="1"/>
          <p:nvPr/>
        </p:nvSpPr>
        <p:spPr>
          <a:xfrm>
            <a:off x="6674872" y="1180196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Exprese tonzily vpravo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45A0B5A-99F0-EB45-8D32-DC0488BCC9C5}"/>
              </a:ext>
            </a:extLst>
          </p:cNvPr>
          <p:cNvSpPr txBox="1"/>
          <p:nvPr/>
        </p:nvSpPr>
        <p:spPr>
          <a:xfrm>
            <a:off x="6084168" y="5950787"/>
            <a:ext cx="3642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1 – patrová tonzila, 2 – přední patrový oblouk, </a:t>
            </a:r>
          </a:p>
          <a:p>
            <a:r>
              <a:rPr lang="cs-CZ" sz="1200" dirty="0"/>
              <a:t>3 – zadní patrový oblouk, 4 – uvula, </a:t>
            </a:r>
          </a:p>
          <a:p>
            <a:r>
              <a:rPr lang="cs-CZ" sz="1200" dirty="0"/>
              <a:t>5 – měkké patro, </a:t>
            </a:r>
          </a:p>
          <a:p>
            <a:r>
              <a:rPr lang="cs-CZ" sz="1200" dirty="0"/>
              <a:t>6 – zadní stěna </a:t>
            </a:r>
            <a:r>
              <a:rPr lang="cs-CZ" sz="1200" dirty="0" err="1"/>
              <a:t>orofaryngu</a:t>
            </a:r>
            <a:endParaRPr lang="cs-CZ" sz="1200" dirty="0"/>
          </a:p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66B5872B-8821-8D47-9C19-2417EC455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57" y="3912944"/>
            <a:ext cx="2748164" cy="1975951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1CD9E99E-322D-A04B-8F64-F5ADB90B9DA6}"/>
              </a:ext>
            </a:extLst>
          </p:cNvPr>
          <p:cNvSpPr txBox="1"/>
          <p:nvPr/>
        </p:nvSpPr>
        <p:spPr>
          <a:xfrm>
            <a:off x="6865525" y="3580406"/>
            <a:ext cx="230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Pohled na </a:t>
            </a:r>
            <a:r>
              <a:rPr lang="cs-CZ" sz="1200" b="1" dirty="0" err="1"/>
              <a:t>orofarynx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2985110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75C621-7DF9-4F06-9162-F7DDA2BD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215056"/>
            <a:ext cx="5051251" cy="936625"/>
          </a:xfrm>
        </p:spPr>
        <p:txBody>
          <a:bodyPr/>
          <a:lstStyle/>
          <a:p>
            <a:r>
              <a:rPr lang="cs-CZ" dirty="0"/>
              <a:t>DUTINA ÚSTNÍ A HLTAN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DD1AB-8FC5-4157-AC4F-632760024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4176464" cy="496855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rgbClr val="FF0000"/>
                </a:solidFill>
              </a:rPr>
              <a:t>Anatomie a funkce dutiny ústní a hltanu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rgbClr val="FF0000"/>
                </a:solidFill>
              </a:rPr>
              <a:t>klinická anatomie dutiny ústní a hltanu ( anatomie dutiny ústní a hltanu, </a:t>
            </a:r>
            <a:r>
              <a:rPr lang="cs-CZ" sz="1000" dirty="0" err="1">
                <a:solidFill>
                  <a:srgbClr val="FF0000"/>
                </a:solidFill>
              </a:rPr>
              <a:t>Waldayerův</a:t>
            </a:r>
            <a:r>
              <a:rPr lang="cs-CZ" sz="1000" dirty="0">
                <a:solidFill>
                  <a:srgbClr val="FF0000"/>
                </a:solidFill>
              </a:rPr>
              <a:t> lymfatický okruh, topografické vztahy)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rgbClr val="FF0000"/>
                </a:solidFill>
              </a:rPr>
              <a:t>funkce hltanu ( funkce polykací, funkce </a:t>
            </a:r>
            <a:r>
              <a:rPr lang="cs-CZ" sz="1000" dirty="0" err="1">
                <a:solidFill>
                  <a:srgbClr val="FF0000"/>
                </a:solidFill>
              </a:rPr>
              <a:t>Waldayerova</a:t>
            </a:r>
            <a:r>
              <a:rPr lang="cs-CZ" sz="1000" dirty="0">
                <a:solidFill>
                  <a:srgbClr val="FF0000"/>
                </a:solidFill>
              </a:rPr>
              <a:t> okruhu, polykání, chuť)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vyšetření dutiny ústní , hltanu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fyziologický nález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fyzikální vyšetření , endoskopie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zobrazovací vyšetření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vyšetření chuti 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Hypertrofie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lymfoepiteliálního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hltanového okruhu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Adenotomie			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Záněty hltanu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obecné rozdělení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akutní faryngitida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chronická faryngitida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Akutní záněty Waldeyerova lymfatického okruhu 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akutní tonzilitidy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symptomatické tonzilitidy (infekční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mononukleóza,spála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herpangina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, spalničky 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932040" y="1412776"/>
            <a:ext cx="4038600" cy="45259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Chronické záněty hltanu  (chronická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tonsillitis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Tonzilektomie ( indikace, princip TE, komplikace,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tonsilotomie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Komplikace angín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Flegmóna a absces peritonzilární </a:t>
            </a:r>
          </a:p>
          <a:p>
            <a:pPr lvl="1">
              <a:lnSpc>
                <a:spcPct val="100000"/>
              </a:lnSpc>
            </a:pP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tonsilogenní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sepse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retro- a paraf. absces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Nádory nosohltanu 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benigní nádory (Juvenilní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angiofibrom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karcinom nosohltanu 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Nádory orofaryngu  a dutiny ústní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histologie, symptomatologie, diagnostika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Operační postupy u nádorů orofaryngu 		</a:t>
            </a:r>
          </a:p>
          <a:p>
            <a:pPr lvl="1">
              <a:lnSpc>
                <a:spcPct val="100000"/>
              </a:lnSpc>
            </a:pP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transorální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přístupy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zevní přístupy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Ronchopatie a syndrom spánkové apnoe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diagnostika, léčba			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013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97E4BC-6100-5048-8CC1-D88DB5E57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84784"/>
            <a:ext cx="5472608" cy="5256584"/>
          </a:xfrm>
        </p:spPr>
        <p:txBody>
          <a:bodyPr/>
          <a:lstStyle/>
          <a:p>
            <a:pPr lvl="2"/>
            <a:endParaRPr lang="cs-CZ" sz="1400" dirty="0"/>
          </a:p>
          <a:p>
            <a:pPr marL="342900" lvl="1" indent="-342900">
              <a:buFont typeface="Wingdings" pitchFamily="2" charset="2"/>
              <a:buChar char="§"/>
            </a:pPr>
            <a:r>
              <a:rPr lang="cs-CZ" sz="1800" dirty="0">
                <a:solidFill>
                  <a:srgbClr val="FF0000"/>
                </a:solidFill>
              </a:rPr>
              <a:t>Fyziologický status </a:t>
            </a:r>
            <a:r>
              <a:rPr lang="cs-CZ" sz="1800" dirty="0" err="1">
                <a:solidFill>
                  <a:srgbClr val="FF0000"/>
                </a:solidFill>
              </a:rPr>
              <a:t>localis</a:t>
            </a:r>
            <a:endParaRPr lang="cs-CZ" sz="1800" dirty="0">
              <a:solidFill>
                <a:srgbClr val="FF0000"/>
              </a:solidFill>
            </a:endParaRPr>
          </a:p>
          <a:p>
            <a:pPr marL="742950" lvl="2" indent="-342900"/>
            <a:r>
              <a:rPr lang="cs-CZ" sz="1400" dirty="0"/>
              <a:t>hltanová branka symetrická, měkké patro s klidnou, bledou sliznicí, bez otoku  </a:t>
            </a:r>
          </a:p>
          <a:p>
            <a:pPr marL="742950" lvl="2" indent="-342900"/>
            <a:r>
              <a:rPr lang="cs-CZ" sz="1400" dirty="0"/>
              <a:t>patrové tonzily  fyziologické velikosti (atrofické, hypertrofické), povrch kryt bledou sliznicí, bez povlaků, </a:t>
            </a:r>
            <a:r>
              <a:rPr lang="cs-CZ" sz="1400" dirty="0" err="1"/>
              <a:t>luxovatelné</a:t>
            </a:r>
            <a:r>
              <a:rPr lang="cs-CZ" sz="1400" dirty="0"/>
              <a:t> (</a:t>
            </a:r>
            <a:r>
              <a:rPr lang="cs-CZ" sz="1400" dirty="0" err="1"/>
              <a:t>polofixované</a:t>
            </a:r>
            <a:r>
              <a:rPr lang="cs-CZ" sz="1400" dirty="0"/>
              <a:t>, fixované při chronické tonzilitidě), </a:t>
            </a:r>
            <a:r>
              <a:rPr lang="cs-CZ" sz="1400" b="1" dirty="0">
                <a:solidFill>
                  <a:srgbClr val="FF0000"/>
                </a:solidFill>
              </a:rPr>
              <a:t>při expresi</a:t>
            </a:r>
            <a:r>
              <a:rPr lang="cs-CZ" sz="1400" dirty="0"/>
              <a:t> bez patologického obsahu (zapáchající detritus, hnis při </a:t>
            </a:r>
            <a:r>
              <a:rPr lang="cs-CZ" sz="1400" dirty="0" err="1"/>
              <a:t>chron</a:t>
            </a:r>
            <a:r>
              <a:rPr lang="cs-CZ" sz="1400" dirty="0"/>
              <a:t>. tonzilitidě), </a:t>
            </a:r>
            <a:r>
              <a:rPr lang="cs-CZ" sz="1400" b="1" dirty="0">
                <a:solidFill>
                  <a:srgbClr val="FF0000"/>
                </a:solidFill>
              </a:rPr>
              <a:t>palpačně </a:t>
            </a:r>
            <a:r>
              <a:rPr lang="cs-CZ" sz="1400" dirty="0"/>
              <a:t>měkké, bez hmatné rezistence (nádory)</a:t>
            </a:r>
          </a:p>
          <a:p>
            <a:pPr marL="742950" lvl="2" indent="-342900"/>
            <a:r>
              <a:rPr lang="cs-CZ" sz="1400" dirty="0"/>
              <a:t>zadní stěna s bledou, klidnou sliznicí (hypertrofie lymfatických folikulů )</a:t>
            </a:r>
          </a:p>
          <a:p>
            <a:pPr lvl="2"/>
            <a:endParaRPr lang="cs-CZ" sz="1400" dirty="0">
              <a:solidFill>
                <a:srgbClr val="FF0000"/>
              </a:solidFill>
            </a:endParaRPr>
          </a:p>
          <a:p>
            <a:pPr lvl="1"/>
            <a:endParaRPr lang="cs-CZ" sz="1800" dirty="0"/>
          </a:p>
          <a:p>
            <a:pPr lvl="2"/>
            <a:endParaRPr lang="cs-CZ" sz="1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4E77242-96E8-6447-B54D-6D3824C63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152128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60DBC6BC-2F91-DC47-B1CA-EEBC6B988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250" y="113090"/>
            <a:ext cx="5112568" cy="936104"/>
          </a:xfrm>
        </p:spPr>
        <p:txBody>
          <a:bodyPr/>
          <a:lstStyle/>
          <a:p>
            <a:r>
              <a:rPr lang="cs-CZ" sz="3200" dirty="0"/>
              <a:t>OROFARYNX</a:t>
            </a:r>
            <a:br>
              <a:rPr lang="cs-CZ" sz="3200" dirty="0"/>
            </a:br>
            <a:r>
              <a:rPr lang="cs-CZ" sz="3200" dirty="0"/>
              <a:t>vyšetření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F0C2F08-E180-E745-B34D-F90830085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276872"/>
            <a:ext cx="3016022" cy="216854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A42237E-6CD0-5B4D-92D9-9832FB5AE579}"/>
              </a:ext>
            </a:extLst>
          </p:cNvPr>
          <p:cNvSpPr txBox="1"/>
          <p:nvPr/>
        </p:nvSpPr>
        <p:spPr>
          <a:xfrm>
            <a:off x="5868144" y="4581128"/>
            <a:ext cx="2754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1 – patrová tonzila, </a:t>
            </a:r>
          </a:p>
          <a:p>
            <a:r>
              <a:rPr lang="cs-CZ" sz="1200" dirty="0"/>
              <a:t>2 – přední patrový oblouk, </a:t>
            </a:r>
          </a:p>
          <a:p>
            <a:r>
              <a:rPr lang="cs-CZ" sz="1200" dirty="0"/>
              <a:t>3 – zadní patrový oblouk, </a:t>
            </a:r>
          </a:p>
          <a:p>
            <a:r>
              <a:rPr lang="cs-CZ" sz="1200" dirty="0"/>
              <a:t>4 – uvula, </a:t>
            </a:r>
          </a:p>
          <a:p>
            <a:r>
              <a:rPr lang="cs-CZ" sz="1200" dirty="0"/>
              <a:t>5 – měkké patro, </a:t>
            </a:r>
          </a:p>
          <a:p>
            <a:r>
              <a:rPr lang="cs-CZ" sz="1200" dirty="0"/>
              <a:t>6 – zadní stěna </a:t>
            </a:r>
            <a:r>
              <a:rPr lang="cs-CZ" sz="1200" dirty="0" err="1"/>
              <a:t>orofaryngu</a:t>
            </a:r>
            <a:endParaRPr lang="cs-CZ" sz="1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40975C6-78FA-4440-8C8B-8D47BE8D2030}"/>
              </a:ext>
            </a:extLst>
          </p:cNvPr>
          <p:cNvSpPr txBox="1"/>
          <p:nvPr/>
        </p:nvSpPr>
        <p:spPr>
          <a:xfrm>
            <a:off x="5796136" y="5949280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 Zdroj obr.: Archív KOCHHK FN u </a:t>
            </a:r>
            <a:r>
              <a:rPr lang="cs-CZ" sz="1200" i="1" dirty="0" err="1"/>
              <a:t>sv.Anny</a:t>
            </a:r>
            <a:r>
              <a:rPr lang="cs-CZ" sz="1200" i="1" dirty="0"/>
              <a:t> a LF MU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636556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E2B3028-BE6B-AC46-9826-8FCD251D3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1200293"/>
            <a:ext cx="6552728" cy="4713387"/>
          </a:xfrm>
        </p:spPr>
        <p:txBody>
          <a:bodyPr/>
          <a:lstStyle/>
          <a:p>
            <a:r>
              <a:rPr lang="cs-CZ" sz="1400" dirty="0">
                <a:solidFill>
                  <a:srgbClr val="FF0000"/>
                </a:solidFill>
              </a:rPr>
              <a:t>Anamnéza </a:t>
            </a:r>
          </a:p>
          <a:p>
            <a:pPr lvl="1"/>
            <a:r>
              <a:rPr lang="cs-CZ" sz="1200" dirty="0"/>
              <a:t>dysfagie, odynofagie, aspirace do dýchacích cest, dysfonie, váhový úbytek</a:t>
            </a:r>
          </a:p>
          <a:p>
            <a:r>
              <a:rPr lang="cs-CZ" sz="1400" dirty="0">
                <a:solidFill>
                  <a:srgbClr val="FF0000"/>
                </a:solidFill>
              </a:rPr>
              <a:t>Technika vyšetření</a:t>
            </a:r>
          </a:p>
          <a:p>
            <a:pPr lvl="1"/>
            <a:r>
              <a:rPr lang="cs-CZ" sz="1200" dirty="0"/>
              <a:t>vyšetření </a:t>
            </a:r>
            <a:r>
              <a:rPr lang="cs-CZ" sz="1200" dirty="0" err="1"/>
              <a:t>hypofaryngu</a:t>
            </a:r>
            <a:r>
              <a:rPr lang="cs-CZ" sz="1200" dirty="0"/>
              <a:t> součástí </a:t>
            </a:r>
            <a:r>
              <a:rPr lang="cs-CZ" sz="1200" dirty="0">
                <a:solidFill>
                  <a:srgbClr val="FF0000"/>
                </a:solidFill>
              </a:rPr>
              <a:t>indirektní laryngoskopie </a:t>
            </a:r>
          </a:p>
          <a:p>
            <a:pPr lvl="2"/>
            <a:r>
              <a:rPr lang="cs-CZ" sz="1200" dirty="0"/>
              <a:t>   čelní reflektor, hrtanové zrcátko, gáza na jazyk, vyplazení jazyka</a:t>
            </a:r>
          </a:p>
          <a:p>
            <a:pPr lvl="1"/>
            <a:r>
              <a:rPr lang="cs-CZ" sz="1600" b="1" dirty="0"/>
              <a:t>Flexibilní/rigidní endoskopie </a:t>
            </a:r>
            <a:r>
              <a:rPr lang="cs-CZ" sz="1600" b="1" dirty="0" err="1"/>
              <a:t>hypofaryngu</a:t>
            </a:r>
            <a:r>
              <a:rPr lang="cs-CZ" sz="1200" dirty="0"/>
              <a:t>  </a:t>
            </a:r>
          </a:p>
          <a:p>
            <a:pPr lvl="2"/>
            <a:r>
              <a:rPr lang="cs-CZ" sz="1200" dirty="0"/>
              <a:t>flexibilní </a:t>
            </a:r>
            <a:r>
              <a:rPr lang="cs-CZ" sz="1200" dirty="0" err="1"/>
              <a:t>hypofaryngoskopie</a:t>
            </a:r>
            <a:r>
              <a:rPr lang="cs-CZ" sz="1200" dirty="0"/>
              <a:t>: flexibilní vyšetření v lokální anestesii, ambulantní vyšetření </a:t>
            </a:r>
          </a:p>
          <a:p>
            <a:pPr lvl="2"/>
            <a:r>
              <a:rPr lang="cs-CZ" sz="1200" dirty="0"/>
              <a:t>rigidní </a:t>
            </a:r>
            <a:r>
              <a:rPr lang="cs-CZ" sz="1200" dirty="0" err="1"/>
              <a:t>hypofaryngoskopie</a:t>
            </a:r>
            <a:r>
              <a:rPr lang="cs-CZ" sz="1200" dirty="0"/>
              <a:t>:  v celkové anestezii (s/bez biopsie), suspekce na cizí těleso či nádor, umožňuje detailní vyšetření </a:t>
            </a:r>
            <a:r>
              <a:rPr lang="cs-CZ" sz="1200" dirty="0" err="1"/>
              <a:t>piriformních</a:t>
            </a:r>
            <a:r>
              <a:rPr lang="cs-CZ" sz="1200" dirty="0"/>
              <a:t> sinů a </a:t>
            </a:r>
            <a:r>
              <a:rPr lang="cs-CZ" sz="1200"/>
              <a:t>krční části jícnu</a:t>
            </a:r>
            <a:endParaRPr lang="cs-CZ" sz="1200" dirty="0"/>
          </a:p>
          <a:p>
            <a:r>
              <a:rPr lang="cs-CZ" sz="1600" dirty="0">
                <a:solidFill>
                  <a:srgbClr val="FF0000"/>
                </a:solidFill>
              </a:rPr>
              <a:t>Vyšetřované struktury</a:t>
            </a:r>
          </a:p>
          <a:p>
            <a:pPr lvl="1"/>
            <a:r>
              <a:rPr lang="cs-CZ" sz="1100" dirty="0" err="1">
                <a:solidFill>
                  <a:srgbClr val="FF0000"/>
                </a:solidFill>
              </a:rPr>
              <a:t>piriformní</a:t>
            </a:r>
            <a:r>
              <a:rPr lang="cs-CZ" sz="1100" dirty="0">
                <a:solidFill>
                  <a:srgbClr val="FF0000"/>
                </a:solidFill>
              </a:rPr>
              <a:t> recesy</a:t>
            </a:r>
          </a:p>
          <a:p>
            <a:pPr lvl="2"/>
            <a:r>
              <a:rPr lang="cs-CZ" sz="1200" dirty="0"/>
              <a:t>symetrie recesů, při fonaci se rozevírají , stagnace slin jednostranná (nádor </a:t>
            </a:r>
            <a:r>
              <a:rPr lang="cs-CZ" sz="1200" dirty="0" err="1"/>
              <a:t>hypofaryngu</a:t>
            </a:r>
            <a:r>
              <a:rPr lang="cs-CZ" sz="1200" dirty="0"/>
              <a:t>), stagnace slin oboustranná (patologie jícnu)</a:t>
            </a:r>
          </a:p>
          <a:p>
            <a:pPr lvl="1"/>
            <a:r>
              <a:rPr lang="cs-CZ" sz="1100" dirty="0">
                <a:solidFill>
                  <a:srgbClr val="FF0000"/>
                </a:solidFill>
              </a:rPr>
              <a:t>zadní stěna  </a:t>
            </a:r>
            <a:r>
              <a:rPr lang="cs-CZ" sz="1100" dirty="0" err="1">
                <a:solidFill>
                  <a:srgbClr val="FF0000"/>
                </a:solidFill>
              </a:rPr>
              <a:t>hypofaryngu</a:t>
            </a:r>
            <a:r>
              <a:rPr lang="cs-CZ" sz="1100" dirty="0">
                <a:solidFill>
                  <a:srgbClr val="FF0000"/>
                </a:solidFill>
              </a:rPr>
              <a:t>   </a:t>
            </a:r>
          </a:p>
          <a:p>
            <a:r>
              <a:rPr lang="cs-CZ" sz="1600" dirty="0">
                <a:solidFill>
                  <a:srgbClr val="FF0000"/>
                </a:solidFill>
              </a:rPr>
              <a:t>Fyziologický nález</a:t>
            </a:r>
          </a:p>
          <a:p>
            <a:pPr lvl="1"/>
            <a:r>
              <a:rPr lang="cs-CZ" sz="1200" dirty="0" err="1"/>
              <a:t>piriformní</a:t>
            </a:r>
            <a:r>
              <a:rPr lang="cs-CZ" sz="1200" dirty="0"/>
              <a:t> recesy se symetricky rozevírají bez stagnace slin, sliznice recesů i zadní stěny bledá, klidná</a:t>
            </a:r>
          </a:p>
          <a:p>
            <a:endParaRPr lang="cs-CZ" sz="1600" dirty="0"/>
          </a:p>
          <a:p>
            <a:pPr marL="914400" lvl="2" indent="0">
              <a:buNone/>
            </a:pPr>
            <a:r>
              <a:rPr lang="cs-CZ" sz="1200" dirty="0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A1CBE7F-1CA8-AD4E-A9A3-BE86CD8E1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152128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60DBC6BC-2F91-DC47-B1CA-EEBC6B988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250" y="113090"/>
            <a:ext cx="5112568" cy="936104"/>
          </a:xfrm>
        </p:spPr>
        <p:txBody>
          <a:bodyPr/>
          <a:lstStyle/>
          <a:p>
            <a:r>
              <a:rPr lang="cs-CZ" sz="3200" dirty="0"/>
              <a:t>HYPOFARYNX</a:t>
            </a:r>
            <a:br>
              <a:rPr lang="cs-CZ" sz="3200" dirty="0"/>
            </a:br>
            <a:r>
              <a:rPr lang="cs-CZ" sz="3200" dirty="0"/>
              <a:t>vyšetření</a:t>
            </a:r>
          </a:p>
        </p:txBody>
      </p:sp>
      <p:pic>
        <p:nvPicPr>
          <p:cNvPr id="7" name="Picture 1" descr="page25image3623258976">
            <a:extLst>
              <a:ext uri="{FF2B5EF4-FFF2-40B4-BE49-F238E27FC236}">
                <a16:creationId xmlns:a16="http://schemas.microsoft.com/office/drawing/2014/main" id="{85C5CC64-DB3F-AD49-8A01-B0D77CF0A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959" y="1200293"/>
            <a:ext cx="1822416" cy="185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55D2338-26D6-8E46-9DDA-F3E4C3CDAE10}"/>
              </a:ext>
            </a:extLst>
          </p:cNvPr>
          <p:cNvSpPr txBox="1"/>
          <p:nvPr/>
        </p:nvSpPr>
        <p:spPr>
          <a:xfrm>
            <a:off x="6936764" y="3058725"/>
            <a:ext cx="2251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 obr.: </a:t>
            </a:r>
            <a:r>
              <a:rPr lang="cs-CZ" sz="1100" dirty="0" err="1"/>
              <a:t>www.eorl.cz</a:t>
            </a:r>
            <a:endParaRPr lang="cs-CZ" sz="11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C3FC18B-8372-044D-A1A3-109FFDB2CA11}"/>
              </a:ext>
            </a:extLst>
          </p:cNvPr>
          <p:cNvSpPr txBox="1"/>
          <p:nvPr/>
        </p:nvSpPr>
        <p:spPr>
          <a:xfrm>
            <a:off x="5724128" y="6573023"/>
            <a:ext cx="3633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Fotoarchív KOCHHK FN u </a:t>
            </a:r>
            <a:r>
              <a:rPr lang="cs-CZ" sz="1200" i="1" dirty="0" err="1"/>
              <a:t>sv.Anny</a:t>
            </a:r>
            <a:r>
              <a:rPr lang="cs-CZ" sz="1200" i="1" dirty="0"/>
              <a:t>  a LF MU</a:t>
            </a:r>
          </a:p>
        </p:txBody>
      </p:sp>
      <p:pic>
        <p:nvPicPr>
          <p:cNvPr id="11" name="Obrázek 10" descr="3.jpg">
            <a:extLst>
              <a:ext uri="{FF2B5EF4-FFF2-40B4-BE49-F238E27FC236}">
                <a16:creationId xmlns:a16="http://schemas.microsoft.com/office/drawing/2014/main" id="{95DAC5E7-68D1-6F4F-852E-A4C4175080A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05857" y="3389357"/>
            <a:ext cx="2448619" cy="194050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4B4D4B5-C19D-BC49-A1B2-5AD898E7C00C}"/>
              </a:ext>
            </a:extLst>
          </p:cNvPr>
          <p:cNvSpPr txBox="1"/>
          <p:nvPr/>
        </p:nvSpPr>
        <p:spPr>
          <a:xfrm>
            <a:off x="6695845" y="5418448"/>
            <a:ext cx="23586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Hypofarynx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vlevo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– laterální stěna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piriformíno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sinu, 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–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aryepiglotická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řasa, 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– arytenoidní hrbol, 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– dno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piriformního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sinu , 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–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postkrikoidní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krajina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2230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A80868-3605-8345-BF8F-ECF1E2DA1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713388"/>
          </a:xfrm>
        </p:spPr>
        <p:txBody>
          <a:bodyPr/>
          <a:lstStyle/>
          <a:p>
            <a:r>
              <a:rPr lang="cs-CZ" sz="1800" dirty="0">
                <a:solidFill>
                  <a:srgbClr val="FF0000"/>
                </a:solidFill>
              </a:rPr>
              <a:t>Zobrazovací vyšetření</a:t>
            </a:r>
          </a:p>
          <a:p>
            <a:pPr lvl="1"/>
            <a:r>
              <a:rPr lang="cs-CZ" sz="1800" dirty="0"/>
              <a:t>RTG </a:t>
            </a:r>
          </a:p>
          <a:p>
            <a:pPr lvl="2"/>
            <a:r>
              <a:rPr lang="cs-CZ" sz="1400" dirty="0"/>
              <a:t>z ORL hlediska velmi omezené indikace</a:t>
            </a:r>
          </a:p>
          <a:p>
            <a:pPr lvl="2"/>
            <a:r>
              <a:rPr lang="cs-CZ" sz="1400" dirty="0"/>
              <a:t>Dutina ústní:</a:t>
            </a:r>
          </a:p>
          <a:p>
            <a:pPr lvl="3"/>
            <a:r>
              <a:rPr lang="cs-CZ" sz="1200" dirty="0"/>
              <a:t>stomatologické indikace (panoramatický snímek čelisti, </a:t>
            </a:r>
            <a:r>
              <a:rPr lang="cs-CZ" sz="1200" dirty="0" err="1"/>
              <a:t>temporomandibulárního</a:t>
            </a:r>
            <a:r>
              <a:rPr lang="cs-CZ" sz="1200" dirty="0"/>
              <a:t> kloubu)</a:t>
            </a:r>
          </a:p>
          <a:p>
            <a:pPr lvl="2"/>
            <a:r>
              <a:rPr lang="cs-CZ" sz="1400" dirty="0"/>
              <a:t>Hltan :</a:t>
            </a:r>
          </a:p>
          <a:p>
            <a:pPr lvl="3"/>
            <a:r>
              <a:rPr lang="cs-CZ" sz="1100" dirty="0"/>
              <a:t>RTG kontrastní vyšetření polykacího aktu kontrastní látkou </a:t>
            </a:r>
          </a:p>
          <a:p>
            <a:pPr marL="1371600" lvl="3" indent="0">
              <a:buNone/>
            </a:pPr>
            <a:endParaRPr lang="cs-CZ" sz="1100" dirty="0"/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CT (s kontrastní látkou)/ MRI (s kontrastní látkou)</a:t>
            </a:r>
          </a:p>
          <a:p>
            <a:pPr lvl="2"/>
            <a:r>
              <a:rPr lang="cs-CZ" sz="1400" dirty="0"/>
              <a:t>dominantní vyšetřovací metody (komplikace zánětů hltanu, nádory hltanu)</a:t>
            </a:r>
          </a:p>
          <a:p>
            <a:pPr lvl="1"/>
            <a:r>
              <a:rPr lang="cs-CZ" sz="1800" dirty="0"/>
              <a:t>UZ</a:t>
            </a:r>
          </a:p>
          <a:p>
            <a:pPr lvl="2"/>
            <a:r>
              <a:rPr lang="cs-CZ" sz="1400" dirty="0"/>
              <a:t>vyšetření krku (krčních lymfatických uzlin, slinných žláz)</a:t>
            </a:r>
          </a:p>
          <a:p>
            <a:pPr lvl="2"/>
            <a:r>
              <a:rPr lang="cs-CZ" sz="1400" dirty="0"/>
              <a:t>rychlý, dostupný, absence radiačního záření</a:t>
            </a:r>
            <a:r>
              <a:rPr lang="cs-CZ" sz="1100" dirty="0"/>
              <a:t>  </a:t>
            </a:r>
          </a:p>
          <a:p>
            <a:pPr lvl="2"/>
            <a:endParaRPr lang="cs-CZ" sz="1400" dirty="0"/>
          </a:p>
          <a:p>
            <a:pPr lvl="2"/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169E2CD-8643-D44A-8100-0A1E6EA55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152128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2CF05CE-D47D-C142-B109-B02C7AA4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 DUTINA ÚSTNÍ A HLTAN  </a:t>
            </a:r>
            <a:br>
              <a:rPr lang="cs-CZ" sz="2800" dirty="0"/>
            </a:br>
            <a:r>
              <a:rPr lang="cs-CZ" sz="2800" dirty="0"/>
              <a:t>Zobrazovací vyšetření</a:t>
            </a:r>
          </a:p>
        </p:txBody>
      </p:sp>
    </p:spTree>
    <p:extLst>
      <p:ext uri="{BB962C8B-B14F-4D97-AF65-F5344CB8AC3E}">
        <p14:creationId xmlns:p14="http://schemas.microsoft.com/office/powerpoint/2010/main" val="2837447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625108-DE38-4340-A8F8-904ED9966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200293"/>
            <a:ext cx="5688632" cy="5465525"/>
          </a:xfrm>
        </p:spPr>
        <p:txBody>
          <a:bodyPr/>
          <a:lstStyle/>
          <a:p>
            <a:r>
              <a:rPr lang="cs-CZ" sz="1600" dirty="0">
                <a:solidFill>
                  <a:srgbClr val="FF0000"/>
                </a:solidFill>
              </a:rPr>
              <a:t>CT s/bez kontrastu</a:t>
            </a:r>
          </a:p>
          <a:p>
            <a:pPr lvl="1"/>
            <a:r>
              <a:rPr lang="cs-CZ" sz="1400" dirty="0"/>
              <a:t>Indikace:</a:t>
            </a:r>
          </a:p>
          <a:p>
            <a:pPr lvl="2"/>
            <a:r>
              <a:rPr lang="cs-CZ" sz="1200" b="1" dirty="0"/>
              <a:t>Onkologická indikace </a:t>
            </a:r>
            <a:r>
              <a:rPr lang="cs-CZ" sz="1200" dirty="0"/>
              <a:t>(CT hlavy a krku):  základní zobrazovací vyšetření  pro hodnocení  rozsahu tumoru a </a:t>
            </a:r>
            <a:r>
              <a:rPr lang="cs-CZ" sz="1200" dirty="0" err="1"/>
              <a:t>lokoregionálního</a:t>
            </a:r>
            <a:r>
              <a:rPr lang="cs-CZ" sz="1200" dirty="0"/>
              <a:t> šíření (dutina ústní, hltan, lymfatické krční uzliny)</a:t>
            </a:r>
          </a:p>
          <a:p>
            <a:pPr lvl="2"/>
            <a:r>
              <a:rPr lang="cs-CZ" sz="1200" b="1" dirty="0"/>
              <a:t>Zánětlivé komplikace :  </a:t>
            </a:r>
            <a:r>
              <a:rPr lang="cs-CZ" sz="1200" dirty="0"/>
              <a:t>lokalizace zánětu, rozsah, šíření do okolních struktur (</a:t>
            </a:r>
            <a:r>
              <a:rPr lang="cs-CZ" sz="1200" dirty="0" err="1"/>
              <a:t>perimandibulární</a:t>
            </a:r>
            <a:r>
              <a:rPr lang="cs-CZ" sz="1200" dirty="0"/>
              <a:t> oblast,  </a:t>
            </a:r>
            <a:r>
              <a:rPr lang="cs-CZ" sz="1200" dirty="0" err="1"/>
              <a:t>parafaryngeální</a:t>
            </a:r>
            <a:r>
              <a:rPr lang="cs-CZ" sz="1200" dirty="0"/>
              <a:t>  prostor, krční oblast : lymf. uzliny, VJI, AC) </a:t>
            </a:r>
          </a:p>
          <a:p>
            <a:pPr lvl="1"/>
            <a:r>
              <a:rPr lang="cs-CZ" sz="1400" dirty="0"/>
              <a:t>Pozitiva</a:t>
            </a:r>
          </a:p>
          <a:p>
            <a:pPr lvl="2"/>
            <a:r>
              <a:rPr lang="cs-CZ" sz="1200" dirty="0"/>
              <a:t>zobrazení měkkých tkání a kostí (</a:t>
            </a:r>
            <a:r>
              <a:rPr lang="cs-CZ" sz="1200" dirty="0" err="1"/>
              <a:t>osteodestrukce</a:t>
            </a:r>
            <a:r>
              <a:rPr lang="cs-CZ" sz="1200" dirty="0"/>
              <a:t>), dostupnost </a:t>
            </a:r>
          </a:p>
          <a:p>
            <a:pPr lvl="1"/>
            <a:r>
              <a:rPr lang="cs-CZ" sz="1400" dirty="0"/>
              <a:t>Negativa </a:t>
            </a:r>
          </a:p>
          <a:p>
            <a:pPr lvl="2"/>
            <a:r>
              <a:rPr lang="cs-CZ" sz="1200" dirty="0"/>
              <a:t>časté artefakty ze zubních výplní (MRI)</a:t>
            </a:r>
          </a:p>
          <a:p>
            <a:pPr marL="914400" lvl="2" indent="0">
              <a:buNone/>
            </a:pPr>
            <a:endParaRPr lang="cs-CZ" sz="1200" dirty="0"/>
          </a:p>
          <a:p>
            <a:r>
              <a:rPr lang="cs-CZ" sz="1600" dirty="0">
                <a:solidFill>
                  <a:srgbClr val="FF0000"/>
                </a:solidFill>
              </a:rPr>
              <a:t>MRI </a:t>
            </a:r>
          </a:p>
          <a:p>
            <a:pPr lvl="1"/>
            <a:r>
              <a:rPr lang="cs-CZ" sz="1400" dirty="0"/>
              <a:t>vyhrazena jako rezervní modalita CT při potřebě detailnějšího vyšetření měkkých tkání (nevhodné pro kostní skelet) </a:t>
            </a:r>
            <a:endParaRPr lang="cs-CZ" sz="1600" b="1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cs-CZ" sz="1400" dirty="0"/>
              <a:t>Pozitiva:  a</a:t>
            </a:r>
            <a:r>
              <a:rPr lang="cs-CZ" sz="1200" dirty="0"/>
              <a:t>bsence radiace , vysoce senzitivní na měkké tkáně  </a:t>
            </a:r>
          </a:p>
          <a:p>
            <a:pPr lvl="1"/>
            <a:r>
              <a:rPr lang="cs-CZ" sz="1400" dirty="0"/>
              <a:t>Negativa: </a:t>
            </a:r>
            <a:r>
              <a:rPr lang="cs-CZ" sz="1200" dirty="0"/>
              <a:t>Méně dostupný, Délka trvání vyšetření, limitující hodnocení kosti (čelisti)</a:t>
            </a:r>
          </a:p>
          <a:p>
            <a:pPr marL="0" indent="0">
              <a:buNone/>
            </a:pPr>
            <a:endParaRPr lang="cs-CZ" sz="1600" dirty="0"/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B1D60D4-27B6-0C4A-8806-F92EE75AE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3090"/>
            <a:ext cx="1152128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1AF8D2-DA60-B044-AFD7-E7F0CFC327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263851"/>
            <a:ext cx="2288965" cy="228896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3B8B644-82BD-FA40-810A-8FD96192953D}"/>
              </a:ext>
            </a:extLst>
          </p:cNvPr>
          <p:cNvSpPr txBox="1"/>
          <p:nvPr/>
        </p:nvSpPr>
        <p:spPr>
          <a:xfrm>
            <a:off x="5868144" y="6522728"/>
            <a:ext cx="3528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i="1" dirty="0"/>
              <a:t>Zdroj obr.: Fotoarchív KZM FN u sv. Anny a LF MU </a:t>
            </a:r>
            <a:endParaRPr lang="cs-CZ" sz="105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B7DB2A9-F614-BE40-BB24-17F14DF435AF}"/>
              </a:ext>
            </a:extLst>
          </p:cNvPr>
          <p:cNvSpPr txBox="1"/>
          <p:nvPr/>
        </p:nvSpPr>
        <p:spPr>
          <a:xfrm>
            <a:off x="6468752" y="5899918"/>
            <a:ext cx="25215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CT hlavy a krku: tumor levé patrové tonzily s metastázou do krčních uzlin vlevo (</a:t>
            </a:r>
            <a:r>
              <a:rPr lang="cs-CZ" sz="1100" b="1" dirty="0"/>
              <a:t>koronární a axiální projekce</a:t>
            </a:r>
            <a:r>
              <a:rPr lang="cs-CZ" sz="1100" dirty="0"/>
              <a:t>)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42CF05CE-D47D-C142-B109-B02C7AA4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 DUTINA ÚSTNÍ A HLTAN  </a:t>
            </a:r>
            <a:br>
              <a:rPr lang="cs-CZ" sz="2800" dirty="0"/>
            </a:br>
            <a:r>
              <a:rPr lang="cs-CZ" sz="2800" dirty="0"/>
              <a:t>Zobrazovací vyšetření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1BAE480-FB79-6646-8BC3-87A252322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576808"/>
            <a:ext cx="2300464" cy="230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14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B6DBAF-18EB-F742-BC36-C9CF3DD77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188640"/>
            <a:ext cx="4968552" cy="936104"/>
          </a:xfrm>
        </p:spPr>
        <p:txBody>
          <a:bodyPr/>
          <a:lstStyle/>
          <a:p>
            <a:r>
              <a:rPr lang="cs-CZ" sz="2800" dirty="0"/>
              <a:t>DUTINA ÚSTNÍ A HLTAN </a:t>
            </a:r>
            <a:br>
              <a:rPr lang="cs-CZ" sz="2800" dirty="0"/>
            </a:br>
            <a:r>
              <a:rPr lang="cs-CZ" sz="2800" dirty="0"/>
              <a:t>vyšetření chuti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99C5B6-EBD3-4E43-8B92-9119DD6EC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628800"/>
            <a:ext cx="8496944" cy="5582157"/>
          </a:xfrm>
        </p:spPr>
        <p:txBody>
          <a:bodyPr/>
          <a:lstStyle/>
          <a:p>
            <a:r>
              <a:rPr lang="cs-CZ" sz="1600" dirty="0" err="1">
                <a:solidFill>
                  <a:srgbClr val="FF0000"/>
                </a:solidFill>
              </a:rPr>
              <a:t>Gustometrie</a:t>
            </a:r>
            <a:endParaRPr lang="cs-CZ" sz="1600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chemeClr val="bg1">
                    <a:lumMod val="50000"/>
                  </a:schemeClr>
                </a:solidFill>
              </a:rPr>
              <a:t>Technika provedení </a:t>
            </a:r>
          </a:p>
          <a:p>
            <a:pPr lvl="1"/>
            <a:r>
              <a:rPr lang="cs-CZ" sz="1600" dirty="0"/>
              <a:t>postupně štětičkou na jazyk dáváme roztoky různých koncentrací</a:t>
            </a:r>
          </a:p>
          <a:p>
            <a:pPr lvl="2"/>
            <a:r>
              <a:rPr lang="cs-CZ" sz="1200" dirty="0"/>
              <a:t>Cukru</a:t>
            </a:r>
          </a:p>
          <a:p>
            <a:pPr lvl="2"/>
            <a:r>
              <a:rPr lang="cs-CZ" sz="1200" dirty="0"/>
              <a:t>Soli</a:t>
            </a:r>
          </a:p>
          <a:p>
            <a:pPr lvl="2"/>
            <a:r>
              <a:rPr lang="cs-CZ" sz="1200" dirty="0"/>
              <a:t>citronové kyseliny </a:t>
            </a:r>
          </a:p>
          <a:p>
            <a:pPr lvl="2"/>
            <a:r>
              <a:rPr lang="cs-CZ" sz="1200" dirty="0"/>
              <a:t>chininu</a:t>
            </a:r>
          </a:p>
          <a:p>
            <a:pPr lvl="1"/>
            <a:r>
              <a:rPr lang="cs-CZ" sz="1600" dirty="0"/>
              <a:t>podněty na obě strany chuťových oblastí</a:t>
            </a:r>
          </a:p>
          <a:p>
            <a:pPr lvl="1"/>
            <a:r>
              <a:rPr lang="cs-CZ" sz="1600" dirty="0"/>
              <a:t>vyplachování úst mezi podněty</a:t>
            </a:r>
          </a:p>
          <a:p>
            <a:endParaRPr lang="cs-CZ" sz="16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1025" name="Picture 1" descr="page11image2522580336">
            <a:extLst>
              <a:ext uri="{FF2B5EF4-FFF2-40B4-BE49-F238E27FC236}">
                <a16:creationId xmlns:a16="http://schemas.microsoft.com/office/drawing/2014/main" id="{CF20339F-A325-604B-84F0-99BFC87D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24944"/>
            <a:ext cx="246778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95D38F-818A-8243-9538-44EA8004E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3090"/>
            <a:ext cx="1152128" cy="10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272780D-4EDE-2542-8346-52AA46AD6239}"/>
              </a:ext>
            </a:extLst>
          </p:cNvPr>
          <p:cNvSpPr txBox="1"/>
          <p:nvPr/>
        </p:nvSpPr>
        <p:spPr>
          <a:xfrm>
            <a:off x="6444208" y="5951255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www.eorl.cz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9903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75C621-7DF9-4F06-9162-F7DDA2BD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856" y="215056"/>
            <a:ext cx="5627315" cy="936625"/>
          </a:xfrm>
        </p:spPr>
        <p:txBody>
          <a:bodyPr/>
          <a:lstStyle/>
          <a:p>
            <a:r>
              <a:rPr lang="cs-CZ" sz="2800" dirty="0"/>
              <a:t>DUTINA ÚSTNÍ A HLTAN</a:t>
            </a:r>
            <a:br>
              <a:rPr lang="cs-CZ" sz="2800" dirty="0"/>
            </a:br>
            <a:r>
              <a:rPr lang="cs-CZ" sz="2800" dirty="0"/>
              <a:t>Přednášky KDORL FN Brno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DD1AB-8FC5-4157-AC4F-632760024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4176464" cy="496855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Anatomie a funkce dutiny ústní a hltanu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klinická anatomie dutiny ústní a hltanu ( anatomie dutiny ústní a hltanu, </a:t>
            </a:r>
            <a:r>
              <a:rPr lang="cs-CZ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Waldayerův</a:t>
            </a: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lymfatický okruh, topografické vztahy)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funkce hltanu ( funkce polykací, funkce </a:t>
            </a:r>
            <a:r>
              <a:rPr lang="cs-CZ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Waldayerova</a:t>
            </a: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okruhu, polykání, chuť)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vyšetření dutiny ústní , hltanu a jícnu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fyziologický nález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fyzikální vyšetření , endoskopie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zobrazovací vyšetření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vyšetření chuti 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rgbClr val="FF0000"/>
                </a:solidFill>
              </a:rPr>
              <a:t>Hypertrofie </a:t>
            </a:r>
            <a:r>
              <a:rPr lang="cs-CZ" sz="1000" dirty="0" err="1">
                <a:solidFill>
                  <a:srgbClr val="FF0000"/>
                </a:solidFill>
              </a:rPr>
              <a:t>lymfoepiteliálního</a:t>
            </a:r>
            <a:r>
              <a:rPr lang="cs-CZ" sz="1000" dirty="0">
                <a:solidFill>
                  <a:srgbClr val="FF0000"/>
                </a:solidFill>
              </a:rPr>
              <a:t> hltanového okruhu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rgbClr val="FF0000"/>
                </a:solidFill>
              </a:rPr>
              <a:t>Adenotomie			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rgbClr val="FF0000"/>
                </a:solidFill>
              </a:rPr>
              <a:t> Záněty hltanu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rgbClr val="FF0000"/>
                </a:solidFill>
              </a:rPr>
              <a:t>obecné rozdělení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rgbClr val="FF0000"/>
                </a:solidFill>
              </a:rPr>
              <a:t>akutní faryngitida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rgbClr val="FF0000"/>
                </a:solidFill>
              </a:rPr>
              <a:t>chronická faryngitida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sz="10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rgbClr val="FF0000"/>
                </a:solidFill>
              </a:rPr>
              <a:t>Akutní záněty Waldeyerova lymfatického okruhu 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rgbClr val="FF0000"/>
                </a:solidFill>
              </a:rPr>
              <a:t>akutní tonzilitidy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rgbClr val="FF0000"/>
                </a:solidFill>
              </a:rPr>
              <a:t>symptomatické tonzilitidy (infekční </a:t>
            </a:r>
            <a:r>
              <a:rPr lang="cs-CZ" sz="1000" dirty="0" err="1">
                <a:solidFill>
                  <a:srgbClr val="FF0000"/>
                </a:solidFill>
              </a:rPr>
              <a:t>mononukleóza,spála</a:t>
            </a:r>
            <a:r>
              <a:rPr lang="cs-CZ" sz="1000" dirty="0">
                <a:solidFill>
                  <a:srgbClr val="FF0000"/>
                </a:solidFill>
              </a:rPr>
              <a:t>, </a:t>
            </a:r>
            <a:r>
              <a:rPr lang="cs-CZ" sz="1000" dirty="0" err="1">
                <a:solidFill>
                  <a:srgbClr val="FF0000"/>
                </a:solidFill>
              </a:rPr>
              <a:t>herpangina</a:t>
            </a:r>
            <a:r>
              <a:rPr lang="cs-CZ" sz="1000" dirty="0">
                <a:solidFill>
                  <a:srgbClr val="FF0000"/>
                </a:solidFill>
              </a:rPr>
              <a:t>, spalničky 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96979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932040" y="1412776"/>
            <a:ext cx="4038600" cy="45259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Chronické záněty hltanu  (chronická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tonsillitis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Tonzilektomie ( indikace, princip TE, komplikace,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tonsilotomie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Komplikace angín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Flegmóna a absces peritonzilární </a:t>
            </a:r>
          </a:p>
          <a:p>
            <a:pPr lvl="1">
              <a:lnSpc>
                <a:spcPct val="100000"/>
              </a:lnSpc>
            </a:pP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tonsilogenní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sepse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retro- a paraf. absces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Nádory nosohltanu 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benigní nádory (Juvenilní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angiofibrom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karcinom nosohltanu 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Nádory orofaryngu  a dutiny ústní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histologie, symptomatologie, diagnostika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Operační postupy u nádorů orofaryngu 		</a:t>
            </a:r>
          </a:p>
          <a:p>
            <a:pPr lvl="1">
              <a:lnSpc>
                <a:spcPct val="100000"/>
              </a:lnSpc>
            </a:pP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transorální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přístupy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zevní přístupy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Ronchopatie a syndrom spánkové apnoe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diagnostika, léčba			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24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75C621-7DF9-4F06-9162-F7DDA2BD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215056"/>
            <a:ext cx="5051251" cy="936625"/>
          </a:xfrm>
        </p:spPr>
        <p:txBody>
          <a:bodyPr/>
          <a:lstStyle/>
          <a:p>
            <a:r>
              <a:rPr lang="cs-CZ" dirty="0"/>
              <a:t>DUTINA ÚSTNÍ A HLTAN: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DD1AB-8FC5-4157-AC4F-632760024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4176464" cy="496855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Anatomie a funkce dutiny ústní a hltanu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klinická anatomie dutiny ústní a hltanu ( anatomie dutiny ústní a hltanu, </a:t>
            </a:r>
            <a:r>
              <a:rPr lang="cs-CZ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Waldayerův</a:t>
            </a: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lymfatický okruh, topografické vztahy)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funkce hltanu ( funkce polykací, funkce </a:t>
            </a:r>
            <a:r>
              <a:rPr lang="cs-CZ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Waldayerova</a:t>
            </a: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okruhu, polykání, chuť)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vyšetření dutiny ústní , hltanu a jícnu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fyziologický nález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fyzikální vyšetření , endoskopie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zobrazovací vyšetření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vyšetření chuti 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Hypertrofie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lymfoepiteliálního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hltanového okruhu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Adenotomie			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Záněty hltanu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obecné rozdělení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akutní faryngitida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chronická faryngitida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Akutní záněty Waldeyerova lymfatického okruhu 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akutní tonzilitidy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symptomatické tonzilitidy (infekční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mononukleóza,spála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herpangina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, spalničky 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932040" y="1412776"/>
            <a:ext cx="4038600" cy="45259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rgbClr val="FF0000"/>
                </a:solidFill>
              </a:rPr>
              <a:t>Chronické záněty hltanu  (chronická </a:t>
            </a:r>
            <a:r>
              <a:rPr lang="cs-CZ" sz="1000" dirty="0" err="1">
                <a:solidFill>
                  <a:srgbClr val="FF0000"/>
                </a:solidFill>
              </a:rPr>
              <a:t>tonsillitis</a:t>
            </a:r>
            <a:r>
              <a:rPr lang="cs-CZ" sz="1000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Tonzilektomie ( indikace, princip TE, komplikace,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tonsilotomie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Komplikace angín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Flegmóna a absces peritonzilární </a:t>
            </a:r>
          </a:p>
          <a:p>
            <a:pPr lvl="1">
              <a:lnSpc>
                <a:spcPct val="100000"/>
              </a:lnSpc>
            </a:pP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tonsilogenní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sepse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retro- a paraf. absces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Nádory nosohltanu 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benigní nádory (Juvenilní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angiofibrom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karcinom nosohltanu 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Nádory orofaryngu  a dutiny ústní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histologie, symptomatologie, diagnostika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Operační postupy u nádorů orofaryngu 		</a:t>
            </a:r>
          </a:p>
          <a:p>
            <a:pPr lvl="1">
              <a:lnSpc>
                <a:spcPct val="100000"/>
              </a:lnSpc>
            </a:pP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transorální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přístupy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zevní přístupy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Ronchopatie a syndrom spánkové apnoe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diagnostika, léčba			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26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8B7AE8-0BA9-0C49-8E09-C451C65A7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494" y="188640"/>
            <a:ext cx="4946978" cy="936104"/>
          </a:xfrm>
        </p:spPr>
        <p:txBody>
          <a:bodyPr/>
          <a:lstStyle/>
          <a:p>
            <a:r>
              <a:rPr lang="cs-CZ" sz="2800" dirty="0"/>
              <a:t>DUTINA ÚSTNÍ A HLTAN </a:t>
            </a:r>
            <a:br>
              <a:rPr lang="cs-CZ" sz="2800" dirty="0"/>
            </a:br>
            <a:r>
              <a:rPr lang="cs-CZ" sz="2800" dirty="0"/>
              <a:t>Záněty hltanu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B6AE8B-FD44-7D43-A206-9652A262B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5112568" cy="4713387"/>
          </a:xfrm>
        </p:spPr>
        <p:txBody>
          <a:bodyPr/>
          <a:lstStyle/>
          <a:p>
            <a:r>
              <a:rPr lang="cs-CZ" sz="1600" dirty="0">
                <a:solidFill>
                  <a:srgbClr val="FF0000"/>
                </a:solidFill>
              </a:rPr>
              <a:t>Faryngitidy</a:t>
            </a:r>
          </a:p>
          <a:p>
            <a:pPr lvl="1"/>
            <a:r>
              <a:rPr lang="cs-CZ" sz="1600" dirty="0"/>
              <a:t>Zánět sliznice hltanu bez postižení tonzil</a:t>
            </a:r>
          </a:p>
          <a:p>
            <a:pPr lvl="2"/>
            <a:r>
              <a:rPr lang="cs-CZ" sz="1200" dirty="0"/>
              <a:t>akutní </a:t>
            </a:r>
          </a:p>
          <a:p>
            <a:pPr lvl="3"/>
            <a:r>
              <a:rPr lang="cs-CZ" sz="1050" dirty="0"/>
              <a:t>Výuka ve FDN</a:t>
            </a:r>
          </a:p>
          <a:p>
            <a:pPr lvl="2"/>
            <a:r>
              <a:rPr lang="cs-CZ" sz="1200" dirty="0"/>
              <a:t>chronické</a:t>
            </a:r>
          </a:p>
          <a:p>
            <a:r>
              <a:rPr lang="cs-CZ" sz="1600" dirty="0">
                <a:solidFill>
                  <a:srgbClr val="FF0000"/>
                </a:solidFill>
              </a:rPr>
              <a:t>Tonzilitidy</a:t>
            </a:r>
          </a:p>
          <a:p>
            <a:pPr lvl="1"/>
            <a:r>
              <a:rPr lang="cs-CZ" sz="1600" dirty="0"/>
              <a:t>Zánět </a:t>
            </a:r>
            <a:r>
              <a:rPr lang="cs-CZ" sz="1600" dirty="0" err="1"/>
              <a:t>lymfoepiteliálního</a:t>
            </a:r>
            <a:r>
              <a:rPr lang="cs-CZ" sz="1600" dirty="0"/>
              <a:t> orgánu (mandlí)</a:t>
            </a:r>
          </a:p>
          <a:p>
            <a:pPr lvl="2"/>
            <a:r>
              <a:rPr lang="cs-CZ" sz="1200" dirty="0"/>
              <a:t>akutní (angíny)</a:t>
            </a:r>
          </a:p>
          <a:p>
            <a:pPr lvl="3"/>
            <a:r>
              <a:rPr lang="cs-CZ" sz="1050" dirty="0"/>
              <a:t>Výuka ve FDN</a:t>
            </a:r>
          </a:p>
          <a:p>
            <a:pPr lvl="2"/>
            <a:r>
              <a:rPr lang="cs-CZ" sz="1200" dirty="0"/>
              <a:t>chronické</a:t>
            </a:r>
          </a:p>
          <a:p>
            <a:r>
              <a:rPr lang="cs-CZ" sz="1600" dirty="0" err="1">
                <a:solidFill>
                  <a:srgbClr val="FF0000"/>
                </a:solidFill>
              </a:rPr>
              <a:t>Tonzilofaryngitidy</a:t>
            </a:r>
            <a:endParaRPr lang="cs-CZ" sz="1600" dirty="0">
              <a:solidFill>
                <a:srgbClr val="FF0000"/>
              </a:solidFill>
            </a:endParaRPr>
          </a:p>
          <a:p>
            <a:pPr lvl="1"/>
            <a:r>
              <a:rPr lang="cs-CZ" sz="1600" dirty="0"/>
              <a:t>Zánět sliznice hltanu a současně mandlí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2F42C1C-21D0-4740-9756-273ABF935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D8FA5BF-ED7D-D540-9F90-8113CD6579C0}"/>
              </a:ext>
            </a:extLst>
          </p:cNvPr>
          <p:cNvSpPr txBox="1"/>
          <p:nvPr/>
        </p:nvSpPr>
        <p:spPr>
          <a:xfrm>
            <a:off x="6674294" y="5412468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 akutní </a:t>
            </a:r>
            <a:r>
              <a:rPr lang="cs-CZ" sz="1200" b="1" dirty="0" err="1"/>
              <a:t>tonzilofaryngitida</a:t>
            </a:r>
            <a:endParaRPr lang="cs-CZ" sz="1200" b="1" dirty="0"/>
          </a:p>
          <a:p>
            <a:endParaRPr lang="cs-CZ" sz="1200" b="1" dirty="0"/>
          </a:p>
          <a:p>
            <a:endParaRPr lang="cs-CZ" sz="1200" b="1" dirty="0"/>
          </a:p>
          <a:p>
            <a:endParaRPr lang="cs-CZ" sz="1200" b="1" dirty="0"/>
          </a:p>
          <a:p>
            <a:endParaRPr lang="cs-CZ" sz="1200" b="1" dirty="0"/>
          </a:p>
          <a:p>
            <a:r>
              <a:rPr lang="cs-CZ" sz="1200" i="1" dirty="0"/>
              <a:t>Zdroj obr.: </a:t>
            </a:r>
            <a:r>
              <a:rPr lang="cs-CZ" sz="1200" i="1" dirty="0" err="1"/>
              <a:t>www.europeanreview.org</a:t>
            </a:r>
            <a:endParaRPr lang="cs-CZ" sz="1200" i="1" dirty="0"/>
          </a:p>
        </p:txBody>
      </p:sp>
      <p:pic>
        <p:nvPicPr>
          <p:cNvPr id="5122" name="Picture 2" descr="page3image852045024">
            <a:extLst>
              <a:ext uri="{FF2B5EF4-FFF2-40B4-BE49-F238E27FC236}">
                <a16:creationId xmlns:a16="http://schemas.microsoft.com/office/drawing/2014/main" id="{18B37B8E-0CDE-994F-AD47-A39FC46A6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925" y="3018875"/>
            <a:ext cx="2263398" cy="183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D104CCD-BEC4-514D-8859-49574B8A6364}"/>
              </a:ext>
            </a:extLst>
          </p:cNvPr>
          <p:cNvSpPr txBox="1"/>
          <p:nvPr/>
        </p:nvSpPr>
        <p:spPr>
          <a:xfrm>
            <a:off x="5395015" y="3769469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Akutní tonzilitida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615A637-63A5-F641-9721-4A912BFD7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6679" y="1304200"/>
            <a:ext cx="79057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DDDAA4B-FB36-0144-B723-C0F3CB74F7A3}"/>
              </a:ext>
            </a:extLst>
          </p:cNvPr>
          <p:cNvSpPr txBox="1"/>
          <p:nvPr/>
        </p:nvSpPr>
        <p:spPr>
          <a:xfrm>
            <a:off x="6875907" y="1212154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Akutní faryngitida</a:t>
            </a:r>
          </a:p>
        </p:txBody>
      </p:sp>
      <p:pic>
        <p:nvPicPr>
          <p:cNvPr id="1026" name="Picture 2" descr="/var/folders/03/xt2tvnrs4y7ffspqs4x7p4km0000gn/T/com.microsoft.Powerpoint/WebArchiveCopyPasteTempFiles/F1.large.jpg?width=800&amp;height=600&amp;carousel=1">
            <a:extLst>
              <a:ext uri="{FF2B5EF4-FFF2-40B4-BE49-F238E27FC236}">
                <a16:creationId xmlns:a16="http://schemas.microsoft.com/office/drawing/2014/main" id="{E6AEB10F-A0EA-8C40-A0EE-F6F614D37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731" y="4396080"/>
            <a:ext cx="2158563" cy="227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ile:CameraZOOM-20120829233000620 2.jpg">
            <a:hlinkClick r:id="rId5"/>
            <a:extLst>
              <a:ext uri="{FF2B5EF4-FFF2-40B4-BE49-F238E27FC236}">
                <a16:creationId xmlns:a16="http://schemas.microsoft.com/office/drawing/2014/main" id="{04E3EB69-1C3F-4C48-B838-D22F31713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01" y="1224750"/>
            <a:ext cx="2196467" cy="166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668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2615D1-9943-A54D-9868-75ABA7F1F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sz="3200" dirty="0"/>
              <a:t>DUTINA ÚSTNÍ A HLTAN: </a:t>
            </a:r>
            <a:br>
              <a:rPr lang="cs-CZ" sz="3200" dirty="0"/>
            </a:br>
            <a:r>
              <a:rPr lang="cs-CZ" sz="3200" dirty="0"/>
              <a:t>Chronické záněty hltanu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FC9E523-7803-5244-AB6B-84970348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50106"/>
            <a:ext cx="5825889" cy="5391869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 err="1">
                <a:solidFill>
                  <a:srgbClr val="FF0000"/>
                </a:solidFill>
              </a:rPr>
              <a:t>Pharyngitis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 err="1">
                <a:solidFill>
                  <a:srgbClr val="FF0000"/>
                </a:solidFill>
              </a:rPr>
              <a:t>chronica</a:t>
            </a:r>
            <a:r>
              <a:rPr lang="cs-CZ" sz="2000" dirty="0">
                <a:solidFill>
                  <a:srgbClr val="FF0000"/>
                </a:solidFill>
              </a:rPr>
              <a:t> (chronická faryngitida)</a:t>
            </a:r>
          </a:p>
          <a:p>
            <a:pPr lvl="1"/>
            <a:r>
              <a:rPr lang="cs-CZ" sz="1500" dirty="0"/>
              <a:t>chronický zánět sliznice hltanu bez postižení tonzil</a:t>
            </a:r>
          </a:p>
          <a:p>
            <a:r>
              <a:rPr lang="cs-CZ" sz="1400" b="1" dirty="0"/>
              <a:t>Příznaky:</a:t>
            </a:r>
          </a:p>
          <a:p>
            <a:pPr lvl="1"/>
            <a:r>
              <a:rPr lang="cs-CZ" sz="1200" dirty="0">
                <a:solidFill>
                  <a:srgbClr val="FF0000"/>
                </a:solidFill>
              </a:rPr>
              <a:t>Polymorfní a měnlivé </a:t>
            </a:r>
            <a:r>
              <a:rPr lang="cs-CZ" sz="1200" dirty="0"/>
              <a:t>(pocit cizího tělesa a škrabání v krku, paradoxní pocit zahlenění a suchosti v krku), absence  celkových příznaků</a:t>
            </a:r>
          </a:p>
          <a:p>
            <a:pPr marL="342900" lvl="1" indent="-342900">
              <a:buFont typeface="Wingdings" pitchFamily="2" charset="2"/>
              <a:buChar char="§"/>
            </a:pPr>
            <a:r>
              <a:rPr lang="cs-CZ" sz="1400" b="1" dirty="0"/>
              <a:t>Etiologie: </a:t>
            </a:r>
          </a:p>
          <a:p>
            <a:pPr lvl="1"/>
            <a:r>
              <a:rPr lang="cs-CZ" sz="1200" dirty="0"/>
              <a:t>vlivy zevního prostředí (prach, suché prostředí, ústřední topení, klimatizace)</a:t>
            </a:r>
          </a:p>
          <a:p>
            <a:pPr lvl="1"/>
            <a:r>
              <a:rPr lang="cs-CZ" sz="1200" dirty="0"/>
              <a:t>kouření: u silných kuřáků vyloučit nádor </a:t>
            </a:r>
          </a:p>
          <a:p>
            <a:pPr lvl="1"/>
            <a:r>
              <a:rPr lang="cs-CZ" sz="1200" dirty="0"/>
              <a:t>věk: ve stáří atrofické slizniční změny </a:t>
            </a:r>
            <a:endParaRPr lang="cs-CZ" sz="1100" b="1" dirty="0"/>
          </a:p>
          <a:p>
            <a:pPr marL="342900" lvl="1" indent="-342900">
              <a:buFont typeface="Wingdings" pitchFamily="2" charset="2"/>
              <a:buChar char="§"/>
            </a:pPr>
            <a:r>
              <a:rPr lang="cs-CZ" sz="1400" b="1" dirty="0"/>
              <a:t>Lokální nález:</a:t>
            </a:r>
          </a:p>
          <a:p>
            <a:pPr lvl="1"/>
            <a:r>
              <a:rPr lang="cs-CZ" sz="1200" dirty="0"/>
              <a:t>Atrofická faryngitida:  suchá, vyhlazená sliznice s hustým zasychajícím hlenem</a:t>
            </a:r>
          </a:p>
          <a:p>
            <a:pPr lvl="1"/>
            <a:r>
              <a:rPr lang="cs-CZ" sz="1200" dirty="0"/>
              <a:t>Hypertrofická faryngitida: zmnožené folikuly/pruhy na zadní a laterální stěně faryngu</a:t>
            </a:r>
            <a:endParaRPr lang="cs-CZ" sz="1100" dirty="0"/>
          </a:p>
          <a:p>
            <a:pPr marL="342900" lvl="1" indent="-342900">
              <a:buFont typeface="Wingdings" pitchFamily="2" charset="2"/>
              <a:buChar char="§"/>
            </a:pPr>
            <a:r>
              <a:rPr lang="cs-CZ" sz="1400" b="1" dirty="0"/>
              <a:t>Léčba: </a:t>
            </a:r>
          </a:p>
          <a:p>
            <a:pPr lvl="1"/>
            <a:r>
              <a:rPr lang="cs-CZ" sz="1200" dirty="0"/>
              <a:t>režimová opatření:  redukce  faktorů  a návyků přispívající k suchosti sliznic (káva, alkohol,  kouření), zvlhčování vdech. vzduchu (lok. léčba, inhalace, </a:t>
            </a:r>
            <a:r>
              <a:rPr lang="cs-CZ" sz="1200" dirty="0" err="1"/>
              <a:t>laváže</a:t>
            </a:r>
            <a:r>
              <a:rPr lang="cs-CZ" sz="1200" dirty="0"/>
              <a:t>, </a:t>
            </a:r>
            <a:r>
              <a:rPr lang="cs-CZ" sz="1200"/>
              <a:t>...), balneoterapie</a:t>
            </a:r>
            <a:endParaRPr lang="cs-CZ" sz="1000" dirty="0"/>
          </a:p>
          <a:p>
            <a:endParaRPr lang="cs-CZ" sz="11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219B4DA-43BA-7142-A555-C4B8AD9D6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/var/folders/03/xt2tvnrs4y7ffspqs4x7p4km0000gn/T/com.microsoft.Powerpoint/WebArchiveCopyPasteTempFiles/1.jpg">
            <a:extLst>
              <a:ext uri="{FF2B5EF4-FFF2-40B4-BE49-F238E27FC236}">
                <a16:creationId xmlns:a16="http://schemas.microsoft.com/office/drawing/2014/main" id="{07379B2D-00DD-8748-95FD-33F9B5FFF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36" y="1340768"/>
            <a:ext cx="1995989" cy="250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 známky faryngitidy u dětí">
            <a:extLst>
              <a:ext uri="{FF2B5EF4-FFF2-40B4-BE49-F238E27FC236}">
                <a16:creationId xmlns:a16="http://schemas.microsoft.com/office/drawing/2014/main" id="{728AE29B-57D8-8945-B0E0-19626C7F3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6"/>
          <a:stretch/>
        </p:blipFill>
        <p:spPr bwMode="auto">
          <a:xfrm>
            <a:off x="6274058" y="4077072"/>
            <a:ext cx="2452114" cy="160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237AC90-5E74-2E4F-9E02-19DE642753DA}"/>
              </a:ext>
            </a:extLst>
          </p:cNvPr>
          <p:cNvSpPr txBox="1"/>
          <p:nvPr/>
        </p:nvSpPr>
        <p:spPr>
          <a:xfrm>
            <a:off x="6732240" y="5773632"/>
            <a:ext cx="2627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is.muni.cz</a:t>
            </a:r>
            <a:endParaRPr lang="cs-CZ" sz="1200" i="1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219B4DA-43BA-7142-A555-C4B8AD9D6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891" y="116631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799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E4AA27-071C-9949-84B6-4EDA53529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821" y="1256776"/>
            <a:ext cx="4464496" cy="4929411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Tonzilitidy</a:t>
            </a:r>
          </a:p>
          <a:p>
            <a:pPr lvl="1"/>
            <a:r>
              <a:rPr lang="cs-CZ" sz="1800" dirty="0"/>
              <a:t>Chronické</a:t>
            </a:r>
          </a:p>
          <a:p>
            <a:pPr lvl="1"/>
            <a:r>
              <a:rPr lang="cs-CZ" sz="1800" dirty="0"/>
              <a:t>Akutní = </a:t>
            </a:r>
            <a:r>
              <a:rPr lang="cs-CZ" sz="1800" dirty="0">
                <a:solidFill>
                  <a:srgbClr val="FF0000"/>
                </a:solidFill>
              </a:rPr>
              <a:t>angína</a:t>
            </a:r>
            <a:r>
              <a:rPr lang="cs-CZ" sz="1800" dirty="0"/>
              <a:t> = akutní zánět tonzil</a:t>
            </a:r>
          </a:p>
          <a:p>
            <a:pPr marL="457200" lvl="1" indent="0">
              <a:buNone/>
            </a:pPr>
            <a:endParaRPr lang="cs-CZ" sz="1800" dirty="0"/>
          </a:p>
          <a:p>
            <a:pPr lvl="2"/>
            <a:r>
              <a:rPr lang="cs-CZ" sz="1400" dirty="0"/>
              <a:t>Dělení mikrobiologické</a:t>
            </a:r>
          </a:p>
          <a:p>
            <a:pPr lvl="3"/>
            <a:r>
              <a:rPr lang="cs-CZ" sz="1200" dirty="0"/>
              <a:t>Bakteriální</a:t>
            </a:r>
          </a:p>
          <a:p>
            <a:pPr lvl="3"/>
            <a:r>
              <a:rPr lang="cs-CZ" sz="1200" dirty="0"/>
              <a:t>Virové</a:t>
            </a:r>
          </a:p>
          <a:p>
            <a:pPr lvl="3"/>
            <a:r>
              <a:rPr lang="cs-CZ" sz="1200" dirty="0"/>
              <a:t>Mykotické</a:t>
            </a:r>
          </a:p>
          <a:p>
            <a:pPr lvl="3"/>
            <a:endParaRPr lang="cs-CZ" sz="1200" dirty="0"/>
          </a:p>
          <a:p>
            <a:pPr lvl="2"/>
            <a:r>
              <a:rPr lang="cs-CZ" sz="1400" dirty="0"/>
              <a:t>Dělení anatomické</a:t>
            </a:r>
          </a:p>
          <a:p>
            <a:pPr lvl="3"/>
            <a:r>
              <a:rPr lang="cs-CZ" sz="1200" dirty="0"/>
              <a:t>Palatinální</a:t>
            </a:r>
          </a:p>
          <a:p>
            <a:pPr lvl="3"/>
            <a:r>
              <a:rPr lang="cs-CZ" sz="1200" dirty="0" err="1"/>
              <a:t>Retronazální</a:t>
            </a:r>
            <a:endParaRPr lang="cs-CZ" sz="1200" dirty="0"/>
          </a:p>
          <a:p>
            <a:pPr lvl="3"/>
            <a:r>
              <a:rPr lang="cs-CZ" sz="1200" dirty="0"/>
              <a:t>Lingvální</a:t>
            </a:r>
          </a:p>
          <a:p>
            <a:endParaRPr lang="cs-CZ" sz="2400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1544392-1D18-2346-9680-A8A807870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99792" y="2564904"/>
            <a:ext cx="4038600" cy="4209331"/>
          </a:xfrm>
        </p:spPr>
        <p:txBody>
          <a:bodyPr/>
          <a:lstStyle/>
          <a:p>
            <a:pPr marL="914400" lvl="2" indent="0">
              <a:buNone/>
            </a:pPr>
            <a:endParaRPr lang="cs-CZ" sz="1400" dirty="0"/>
          </a:p>
          <a:p>
            <a:pPr lvl="2"/>
            <a:r>
              <a:rPr lang="cs-CZ" sz="1400" dirty="0"/>
              <a:t>Dělení patologickoanatomické</a:t>
            </a:r>
          </a:p>
          <a:p>
            <a:pPr lvl="3"/>
            <a:r>
              <a:rPr lang="cs-CZ" sz="1200" dirty="0"/>
              <a:t>Katarální</a:t>
            </a:r>
          </a:p>
          <a:p>
            <a:pPr lvl="3"/>
            <a:r>
              <a:rPr lang="cs-CZ" sz="1200" dirty="0"/>
              <a:t>Lakunární</a:t>
            </a:r>
          </a:p>
          <a:p>
            <a:pPr lvl="3"/>
            <a:r>
              <a:rPr lang="cs-CZ" sz="1200" dirty="0"/>
              <a:t>Folikulární</a:t>
            </a:r>
          </a:p>
          <a:p>
            <a:pPr lvl="3"/>
            <a:r>
              <a:rPr lang="cs-CZ" sz="1200" dirty="0"/>
              <a:t>Vezikulózní</a:t>
            </a:r>
          </a:p>
          <a:p>
            <a:pPr lvl="3"/>
            <a:r>
              <a:rPr lang="cs-CZ" sz="1200" dirty="0" err="1"/>
              <a:t>Pseudomembranózní</a:t>
            </a:r>
            <a:endParaRPr lang="cs-CZ" sz="1200" dirty="0"/>
          </a:p>
          <a:p>
            <a:pPr lvl="3"/>
            <a:r>
              <a:rPr lang="cs-CZ" sz="1200" dirty="0" err="1"/>
              <a:t>Ulceromembranózní</a:t>
            </a:r>
            <a:endParaRPr lang="cs-CZ" sz="1200" dirty="0"/>
          </a:p>
          <a:p>
            <a:pPr lvl="3"/>
            <a:r>
              <a:rPr lang="cs-CZ" sz="1200" dirty="0" err="1"/>
              <a:t>Flegmonozní</a:t>
            </a:r>
            <a:endParaRPr lang="cs-CZ" sz="1200" dirty="0"/>
          </a:p>
          <a:p>
            <a:pPr lvl="3"/>
            <a:r>
              <a:rPr lang="cs-CZ" sz="1200" dirty="0"/>
              <a:t>gangrenózní</a:t>
            </a:r>
          </a:p>
          <a:p>
            <a:pPr marL="1371600" lvl="3" indent="0">
              <a:buNone/>
            </a:pPr>
            <a:endParaRPr lang="cs-CZ" sz="1200" dirty="0"/>
          </a:p>
          <a:p>
            <a:pPr lvl="2"/>
            <a:r>
              <a:rPr lang="cs-CZ" sz="1400" dirty="0"/>
              <a:t>Patogeneticky</a:t>
            </a:r>
          </a:p>
          <a:p>
            <a:pPr lvl="3"/>
            <a:r>
              <a:rPr lang="cs-CZ" sz="1200" dirty="0"/>
              <a:t>Samostatné</a:t>
            </a:r>
          </a:p>
          <a:p>
            <a:pPr lvl="3"/>
            <a:r>
              <a:rPr lang="cs-CZ" sz="1200" dirty="0"/>
              <a:t>Symptomatické</a:t>
            </a:r>
          </a:p>
          <a:p>
            <a:pPr lvl="3"/>
            <a:r>
              <a:rPr lang="cs-CZ" sz="1200" dirty="0"/>
              <a:t>Druhotné</a:t>
            </a:r>
          </a:p>
          <a:p>
            <a:pPr lvl="2"/>
            <a:endParaRPr lang="cs-CZ" sz="140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F68B7AE8-0BA9-0C49-8E09-C451C65A7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494" y="188640"/>
            <a:ext cx="4946978" cy="936104"/>
          </a:xfrm>
        </p:spPr>
        <p:txBody>
          <a:bodyPr/>
          <a:lstStyle/>
          <a:p>
            <a:r>
              <a:rPr lang="cs-CZ" sz="2800" dirty="0"/>
              <a:t>DUTINA ÚSTNÍ A HLTAN </a:t>
            </a:r>
            <a:br>
              <a:rPr lang="cs-CZ" sz="2800" dirty="0"/>
            </a:br>
            <a:r>
              <a:rPr lang="cs-CZ" sz="2800" dirty="0"/>
              <a:t>Záněty hltanu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219B4DA-43BA-7142-A555-C4B8AD9D6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219B4DA-43BA-7142-A555-C4B8AD9D6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891" y="116631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/var/folders/03/xt2tvnrs4y7ffspqs4x7p4km0000gn/T/com.microsoft.Powerpoint/WebArchiveCopyPasteTempFiles/kak-vyglyadit-angina-v-gorle-u-rebenka-21.jpg">
            <a:extLst>
              <a:ext uri="{FF2B5EF4-FFF2-40B4-BE49-F238E27FC236}">
                <a16:creationId xmlns:a16="http://schemas.microsoft.com/office/drawing/2014/main" id="{687C93AD-4154-2747-B429-827172001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944908"/>
            <a:ext cx="2990807" cy="182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337C2A9-B423-1C49-A207-7517F68C5EB5}"/>
              </a:ext>
            </a:extLst>
          </p:cNvPr>
          <p:cNvSpPr txBox="1"/>
          <p:nvPr/>
        </p:nvSpPr>
        <p:spPr>
          <a:xfrm>
            <a:off x="6586264" y="443873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Lakunární angína</a:t>
            </a:r>
          </a:p>
          <a:p>
            <a:r>
              <a:rPr lang="cs-CZ" sz="1200" i="1" dirty="0"/>
              <a:t>Zdroj obr.: cs2.htgetrid.com</a:t>
            </a:r>
          </a:p>
        </p:txBody>
      </p:sp>
    </p:spTree>
    <p:extLst>
      <p:ext uri="{BB962C8B-B14F-4D97-AF65-F5344CB8AC3E}">
        <p14:creationId xmlns:p14="http://schemas.microsoft.com/office/powerpoint/2010/main" val="2018357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CF05CE-D47D-C142-B109-B02C7AA4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 DUTINA ÚSTNÍ A HLTAN  </a:t>
            </a:r>
            <a:br>
              <a:rPr lang="cs-CZ" sz="2800" dirty="0"/>
            </a:br>
            <a:r>
              <a:rPr lang="cs-CZ" sz="2800" dirty="0"/>
              <a:t>Anatomie dutiny ústní       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A2B0B3-4010-CF48-AE6D-EF7F849E5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06" y="1340767"/>
            <a:ext cx="8530966" cy="5487545"/>
          </a:xfrm>
        </p:spPr>
        <p:txBody>
          <a:bodyPr/>
          <a:lstStyle/>
          <a:p>
            <a:r>
              <a:rPr lang="cs-CZ" sz="1800" dirty="0">
                <a:solidFill>
                  <a:srgbClr val="FF0000"/>
                </a:solidFill>
              </a:rPr>
              <a:t>Dutina ústní (</a:t>
            </a:r>
            <a:r>
              <a:rPr lang="cs-CZ" sz="1800" dirty="0" err="1">
                <a:solidFill>
                  <a:srgbClr val="FF0000"/>
                </a:solidFill>
              </a:rPr>
              <a:t>Cavitas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 err="1">
                <a:solidFill>
                  <a:srgbClr val="FF0000"/>
                </a:solidFill>
              </a:rPr>
              <a:t>oris</a:t>
            </a:r>
            <a:r>
              <a:rPr lang="cs-CZ" sz="1800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cs-CZ" sz="1800" dirty="0"/>
              <a:t>Iniciální část trávicího traktu, artikulace, okluze</a:t>
            </a:r>
          </a:p>
          <a:p>
            <a:pPr lvl="1"/>
            <a:r>
              <a:rPr lang="cs-CZ" sz="1800" b="1" dirty="0"/>
              <a:t>Ohraničení: </a:t>
            </a:r>
          </a:p>
          <a:p>
            <a:pPr lvl="2"/>
            <a:r>
              <a:rPr lang="cs-CZ" sz="1400" dirty="0"/>
              <a:t>Ventrálně: ústní štěrbina (</a:t>
            </a:r>
            <a:r>
              <a:rPr lang="cs-CZ" sz="1400" dirty="0" err="1"/>
              <a:t>rima</a:t>
            </a:r>
            <a:r>
              <a:rPr lang="cs-CZ" sz="1400" dirty="0"/>
              <a:t> </a:t>
            </a:r>
            <a:r>
              <a:rPr lang="cs-CZ" sz="1400" dirty="0" err="1"/>
              <a:t>oris</a:t>
            </a:r>
            <a:r>
              <a:rPr lang="cs-CZ" sz="1400" dirty="0"/>
              <a:t>)</a:t>
            </a:r>
          </a:p>
          <a:p>
            <a:pPr lvl="2"/>
            <a:r>
              <a:rPr lang="cs-CZ" sz="1400" dirty="0"/>
              <a:t>Dorzálně: istmus </a:t>
            </a:r>
            <a:r>
              <a:rPr lang="cs-CZ" sz="1400" dirty="0" err="1"/>
              <a:t>faucium</a:t>
            </a:r>
            <a:endParaRPr lang="cs-CZ" sz="1400" dirty="0"/>
          </a:p>
          <a:p>
            <a:pPr lvl="1"/>
            <a:r>
              <a:rPr lang="cs-CZ" sz="1800" b="1" dirty="0"/>
              <a:t>Důležité </a:t>
            </a:r>
            <a:r>
              <a:rPr lang="cs-CZ" sz="1800" b="1" dirty="0" err="1"/>
              <a:t>sublokality</a:t>
            </a:r>
            <a:r>
              <a:rPr lang="cs-CZ" sz="1800" b="1" dirty="0"/>
              <a:t>:</a:t>
            </a:r>
            <a:endParaRPr lang="cs-CZ" sz="1400" b="1" dirty="0"/>
          </a:p>
          <a:p>
            <a:pPr lvl="2"/>
            <a:r>
              <a:rPr lang="cs-CZ" sz="1400" dirty="0"/>
              <a:t>Tělo jazyka</a:t>
            </a:r>
          </a:p>
          <a:p>
            <a:pPr lvl="3"/>
            <a:r>
              <a:rPr lang="cs-CZ" sz="1100" dirty="0"/>
              <a:t>Hranice: hrazené papily (</a:t>
            </a:r>
            <a:r>
              <a:rPr lang="cs-CZ" sz="1100" dirty="0" err="1"/>
              <a:t>papillae</a:t>
            </a:r>
            <a:r>
              <a:rPr lang="cs-CZ" sz="1100" dirty="0"/>
              <a:t> </a:t>
            </a:r>
            <a:r>
              <a:rPr lang="cs-CZ" sz="1100" dirty="0" err="1"/>
              <a:t>circumvallate</a:t>
            </a:r>
            <a:r>
              <a:rPr lang="cs-CZ" sz="1100" dirty="0"/>
              <a:t>)</a:t>
            </a:r>
          </a:p>
          <a:p>
            <a:pPr lvl="3"/>
            <a:r>
              <a:rPr lang="cs-CZ" sz="1100" dirty="0">
                <a:solidFill>
                  <a:srgbClr val="FF0000"/>
                </a:solidFill>
              </a:rPr>
              <a:t>Kořen jazyka součást </a:t>
            </a:r>
            <a:r>
              <a:rPr lang="cs-CZ" sz="1100" dirty="0" err="1">
                <a:solidFill>
                  <a:srgbClr val="FF0000"/>
                </a:solidFill>
              </a:rPr>
              <a:t>orofaryngu</a:t>
            </a:r>
            <a:endParaRPr lang="cs-CZ" sz="11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Spodina dutiny ústní </a:t>
            </a:r>
          </a:p>
          <a:p>
            <a:pPr lvl="3"/>
            <a:r>
              <a:rPr lang="cs-CZ" sz="1100" dirty="0"/>
              <a:t>vývody </a:t>
            </a:r>
            <a:r>
              <a:rPr lang="cs-CZ" sz="1100" dirty="0" err="1"/>
              <a:t>submandibulárních</a:t>
            </a:r>
            <a:r>
              <a:rPr lang="cs-CZ" sz="1100" dirty="0"/>
              <a:t> žláz</a:t>
            </a:r>
            <a:endParaRPr lang="cs-CZ" sz="1400" dirty="0"/>
          </a:p>
          <a:p>
            <a:pPr lvl="2"/>
            <a:r>
              <a:rPr lang="cs-CZ" sz="1400" dirty="0"/>
              <a:t>Bukální sliznice </a:t>
            </a:r>
          </a:p>
          <a:p>
            <a:pPr lvl="3"/>
            <a:r>
              <a:rPr lang="cs-CZ" sz="1100" dirty="0"/>
              <a:t>vývody </a:t>
            </a:r>
            <a:r>
              <a:rPr lang="cs-CZ" sz="1100" dirty="0" err="1"/>
              <a:t>parotických</a:t>
            </a:r>
            <a:r>
              <a:rPr lang="cs-CZ" sz="1100" dirty="0"/>
              <a:t> žláz</a:t>
            </a:r>
          </a:p>
          <a:p>
            <a:pPr lvl="2"/>
            <a:r>
              <a:rPr lang="cs-CZ" sz="1400" dirty="0"/>
              <a:t>Tvrdé patro </a:t>
            </a:r>
          </a:p>
          <a:p>
            <a:pPr lvl="3"/>
            <a:r>
              <a:rPr lang="cs-CZ" sz="1100" dirty="0"/>
              <a:t>Měkké patro součást </a:t>
            </a:r>
            <a:r>
              <a:rPr lang="cs-CZ" sz="1100" dirty="0" err="1"/>
              <a:t>orofaryngu</a:t>
            </a:r>
            <a:endParaRPr lang="cs-CZ" sz="1100" dirty="0"/>
          </a:p>
          <a:p>
            <a:pPr lvl="2"/>
            <a:r>
              <a:rPr lang="cs-CZ" sz="1400" dirty="0"/>
              <a:t>Ostatní </a:t>
            </a:r>
            <a:r>
              <a:rPr lang="cs-CZ" sz="1400" dirty="0" err="1"/>
              <a:t>sublokality</a:t>
            </a:r>
            <a:endParaRPr lang="cs-CZ" sz="1400" dirty="0"/>
          </a:p>
          <a:p>
            <a:pPr lvl="3"/>
            <a:r>
              <a:rPr lang="cs-CZ" sz="1100" dirty="0"/>
              <a:t>Rty, zuby, alveolární výběžky, slinné žlázy</a:t>
            </a:r>
          </a:p>
          <a:p>
            <a:pPr lvl="2"/>
            <a:endParaRPr lang="cs-CZ" sz="1400" dirty="0"/>
          </a:p>
          <a:p>
            <a:pPr lvl="2"/>
            <a:endParaRPr lang="cs-CZ" sz="1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603EBE0-9304-0B42-80F6-0E2BC4D57FAF}"/>
              </a:ext>
            </a:extLst>
          </p:cNvPr>
          <p:cNvSpPr txBox="1"/>
          <p:nvPr/>
        </p:nvSpPr>
        <p:spPr>
          <a:xfrm flipH="1">
            <a:off x="5426149" y="5841866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i="1" dirty="0"/>
              <a:t>Zdroj obr.: </a:t>
            </a:r>
            <a:r>
              <a:rPr lang="cs-CZ" sz="1200" i="1" dirty="0" err="1"/>
              <a:t>is.muni.cz</a:t>
            </a:r>
            <a:endParaRPr lang="cs-CZ" sz="1200" i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DB432C6-B79F-6148-AD04-FF012E60E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906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1.jpg">
            <a:extLst>
              <a:ext uri="{FF2B5EF4-FFF2-40B4-BE49-F238E27FC236}">
                <a16:creationId xmlns:a16="http://schemas.microsoft.com/office/drawing/2014/main" id="{7961BFDE-A336-114B-A9F0-786F428A9B4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44108" y="1844824"/>
            <a:ext cx="3384376" cy="399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64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93C0A3-33E4-0445-AB30-2312A957B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64" y="1412776"/>
            <a:ext cx="6162744" cy="5328592"/>
          </a:xfrm>
        </p:spPr>
        <p:txBody>
          <a:bodyPr/>
          <a:lstStyle/>
          <a:p>
            <a:pPr marL="0" indent="0">
              <a:buNone/>
            </a:pPr>
            <a:r>
              <a:rPr lang="cs-CZ" sz="1600" b="1" dirty="0" err="1">
                <a:solidFill>
                  <a:srgbClr val="FF0000"/>
                </a:solidFill>
              </a:rPr>
              <a:t>tonsillitis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 err="1">
                <a:solidFill>
                  <a:srgbClr val="FF0000"/>
                </a:solidFill>
              </a:rPr>
              <a:t>chronica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dirty="0"/>
              <a:t>(chronický zánět patrových mandlí)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b="1" dirty="0"/>
              <a:t>definice</a:t>
            </a:r>
            <a:r>
              <a:rPr lang="cs-CZ" sz="1400" dirty="0"/>
              <a:t> (Přecechtěl 1959</a:t>
            </a:r>
            <a:r>
              <a:rPr lang="cs-CZ" sz="1600" dirty="0"/>
              <a:t>):</a:t>
            </a:r>
          </a:p>
          <a:p>
            <a:pPr lvl="1"/>
            <a:r>
              <a:rPr lang="cs-CZ" sz="1200" dirty="0"/>
              <a:t>dlouhotrvající zánět podmíněný progresivními a regresivními fázemi aktivního zánětu společně s  následky předchozích zánětů</a:t>
            </a: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infekční fokus:  </a:t>
            </a:r>
            <a:r>
              <a:rPr lang="cs-CZ" sz="1200" dirty="0"/>
              <a:t>časté chronické osídlení patogenními mikroby (</a:t>
            </a:r>
            <a:r>
              <a:rPr lang="cs-CZ" sz="1200" dirty="0" err="1"/>
              <a:t>cave</a:t>
            </a:r>
            <a:r>
              <a:rPr lang="cs-CZ" sz="1200" dirty="0"/>
              <a:t> pyogenní streptokok: metatonzilární projevy)</a:t>
            </a:r>
          </a:p>
          <a:p>
            <a:r>
              <a:rPr lang="cs-CZ" sz="1600" b="1" dirty="0"/>
              <a:t>anamnéza + symptomy:</a:t>
            </a:r>
          </a:p>
          <a:p>
            <a:pPr lvl="1"/>
            <a:r>
              <a:rPr lang="cs-CZ" sz="1200" dirty="0"/>
              <a:t>typické recidivující anginy v anamnéze</a:t>
            </a:r>
          </a:p>
          <a:p>
            <a:pPr lvl="1"/>
            <a:r>
              <a:rPr lang="cs-CZ" sz="1200" b="1" dirty="0"/>
              <a:t>místní: </a:t>
            </a:r>
            <a:r>
              <a:rPr lang="cs-CZ" sz="1200" dirty="0">
                <a:solidFill>
                  <a:srgbClr val="FF0000"/>
                </a:solidFill>
              </a:rPr>
              <a:t>nevýrazné</a:t>
            </a:r>
            <a:r>
              <a:rPr lang="cs-CZ" sz="1200" dirty="0"/>
              <a:t>, měnlivé, intermitentní bolesti v krku, zápach z úst, tvorba tonzilární čepů </a:t>
            </a:r>
          </a:p>
          <a:p>
            <a:pPr lvl="1"/>
            <a:r>
              <a:rPr lang="cs-CZ" sz="1200" b="1" dirty="0"/>
              <a:t>celkové: </a:t>
            </a:r>
            <a:r>
              <a:rPr lang="cs-CZ" sz="1200" dirty="0"/>
              <a:t>únava, subfebrilie bolesti kloubů, tendence k nachlazení, subfebrilie</a:t>
            </a: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metatonzilární</a:t>
            </a:r>
            <a:r>
              <a:rPr lang="cs-CZ" sz="1200" dirty="0"/>
              <a:t>:  bolesti kloubů, dermatitidy, zánětlivé postižení srdce nebo ledvin</a:t>
            </a:r>
            <a:endParaRPr lang="cs-CZ" sz="1600" dirty="0"/>
          </a:p>
          <a:p>
            <a:r>
              <a:rPr lang="cs-CZ" sz="1600" dirty="0"/>
              <a:t>typický klinický nález</a:t>
            </a:r>
          </a:p>
          <a:p>
            <a:r>
              <a:rPr lang="cs-CZ" sz="1600" dirty="0"/>
              <a:t>jedna ze základních indikací k tonzilektomii</a:t>
            </a:r>
          </a:p>
          <a:p>
            <a:endParaRPr lang="cs-CZ" sz="1600" dirty="0"/>
          </a:p>
          <a:p>
            <a:pPr marL="0" indent="0">
              <a:buNone/>
            </a:pPr>
            <a:r>
              <a:rPr lang="cs-CZ" sz="1800" dirty="0"/>
              <a:t>                                   </a:t>
            </a:r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92D4D67-A547-DC45-A117-8AB9206E3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68B7AE8-0BA9-0C49-8E09-C451C65A7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494" y="188640"/>
            <a:ext cx="4946978" cy="936104"/>
          </a:xfrm>
        </p:spPr>
        <p:txBody>
          <a:bodyPr/>
          <a:lstStyle/>
          <a:p>
            <a:r>
              <a:rPr lang="cs-CZ" sz="2800" dirty="0"/>
              <a:t>DUTINA ÚSTNÍ A HLTAN </a:t>
            </a:r>
            <a:br>
              <a:rPr lang="cs-CZ" sz="2800" dirty="0"/>
            </a:br>
            <a:r>
              <a:rPr lang="cs-CZ" sz="2800" dirty="0"/>
              <a:t>Chronická tonzilitida</a:t>
            </a:r>
          </a:p>
        </p:txBody>
      </p:sp>
    </p:spTree>
    <p:extLst>
      <p:ext uri="{BB962C8B-B14F-4D97-AF65-F5344CB8AC3E}">
        <p14:creationId xmlns:p14="http://schemas.microsoft.com/office/powerpoint/2010/main" val="520573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A9FC76-07A1-7C4B-8DE1-D3A72B9E8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82" y="1412776"/>
            <a:ext cx="7416824" cy="5256584"/>
          </a:xfrm>
        </p:spPr>
        <p:txBody>
          <a:bodyPr/>
          <a:lstStyle/>
          <a:p>
            <a:r>
              <a:rPr lang="cs-CZ" sz="1400" dirty="0">
                <a:solidFill>
                  <a:srgbClr val="FF0000"/>
                </a:solidFill>
              </a:rPr>
              <a:t>Lokální nález</a:t>
            </a:r>
          </a:p>
          <a:p>
            <a:pPr lvl="1"/>
            <a:r>
              <a:rPr lang="cs-CZ" sz="1400" dirty="0"/>
              <a:t>evidentní známky chronické tonzilitidy:</a:t>
            </a:r>
          </a:p>
          <a:p>
            <a:pPr lvl="2"/>
            <a:r>
              <a:rPr lang="cs-CZ" sz="1200" b="1" dirty="0">
                <a:solidFill>
                  <a:srgbClr val="FF0000"/>
                </a:solidFill>
              </a:rPr>
              <a:t>fixace tonzil</a:t>
            </a:r>
            <a:r>
              <a:rPr lang="cs-CZ" sz="1200" b="1" dirty="0"/>
              <a:t> v tonzilárním lůžku: </a:t>
            </a:r>
            <a:r>
              <a:rPr lang="cs-CZ" sz="1200" dirty="0"/>
              <a:t> zatlačením lopatky  na přední patrový oblouk nedochází k fyziologické </a:t>
            </a:r>
            <a:r>
              <a:rPr lang="cs-CZ" sz="1200" dirty="0" err="1"/>
              <a:t>medioluxaci</a:t>
            </a:r>
            <a:r>
              <a:rPr lang="cs-CZ" sz="1200" dirty="0"/>
              <a:t> tonzily</a:t>
            </a:r>
          </a:p>
          <a:p>
            <a:pPr lvl="2"/>
            <a:r>
              <a:rPr lang="cs-CZ" sz="1200" b="1" dirty="0"/>
              <a:t>Při </a:t>
            </a:r>
            <a:r>
              <a:rPr lang="cs-CZ" sz="1200" b="1" dirty="0">
                <a:solidFill>
                  <a:srgbClr val="FF0000"/>
                </a:solidFill>
              </a:rPr>
              <a:t>expresi </a:t>
            </a:r>
            <a:r>
              <a:rPr lang="cs-CZ" sz="1200" b="1" dirty="0"/>
              <a:t>vytlačen</a:t>
            </a:r>
            <a:r>
              <a:rPr lang="cs-CZ" sz="1200" dirty="0"/>
              <a:t> </a:t>
            </a:r>
            <a:r>
              <a:rPr lang="cs-CZ" sz="1200" b="1" dirty="0"/>
              <a:t>z tonzilárních krypt patologický obsah (hnis, zapáchající detritus): </a:t>
            </a:r>
            <a:r>
              <a:rPr lang="cs-CZ" sz="1200" dirty="0"/>
              <a:t>expresi provádíme  tlakem lopatky na dolní okraj patrového oblouku – posuzujeme luxaci tonzily z lůžka a vytlačení obsahu krypt – </a:t>
            </a:r>
            <a:r>
              <a:rPr lang="cs-CZ" sz="1200" dirty="0">
                <a:solidFill>
                  <a:srgbClr val="FF0000"/>
                </a:solidFill>
              </a:rPr>
              <a:t>stěr na kultivační vyšetření  </a:t>
            </a:r>
            <a:r>
              <a:rPr lang="cs-CZ" sz="1200" dirty="0"/>
              <a:t>(čep může být projevem fyziologické stagnace epitelu, zvláště u dětí)</a:t>
            </a:r>
          </a:p>
          <a:p>
            <a:pPr lvl="2"/>
            <a:r>
              <a:rPr lang="cs-CZ" sz="1200" dirty="0"/>
              <a:t>Povrch tonzil:  rozeklaný, rozbrázděný nebo zajizvený</a:t>
            </a:r>
          </a:p>
          <a:p>
            <a:pPr lvl="2"/>
            <a:r>
              <a:rPr lang="cs-CZ" sz="1200" dirty="0"/>
              <a:t>Překrvení předních patrových oblouků</a:t>
            </a:r>
          </a:p>
          <a:p>
            <a:pPr lvl="2"/>
            <a:r>
              <a:rPr lang="cs-CZ" sz="1200" dirty="0"/>
              <a:t>Zvětšení regionálních </a:t>
            </a:r>
            <a:r>
              <a:rPr lang="cs-CZ" sz="1200" dirty="0" err="1"/>
              <a:t>jugulodigastrických</a:t>
            </a:r>
            <a:r>
              <a:rPr lang="cs-CZ" sz="1200" dirty="0"/>
              <a:t> mízních uzlin</a:t>
            </a:r>
          </a:p>
          <a:p>
            <a:pPr lvl="2"/>
            <a:r>
              <a:rPr lang="cs-CZ" sz="1200" dirty="0"/>
              <a:t>Velikost  tonzil není rozhodující: atrofické i hypertrofické formy</a:t>
            </a:r>
          </a:p>
          <a:p>
            <a:r>
              <a:rPr lang="cs-CZ" sz="1400" dirty="0">
                <a:solidFill>
                  <a:srgbClr val="FF0000"/>
                </a:solidFill>
              </a:rPr>
              <a:t>Diagnóza</a:t>
            </a:r>
          </a:p>
          <a:p>
            <a:pPr lvl="1"/>
            <a:r>
              <a:rPr lang="cs-CZ" sz="1200" dirty="0"/>
              <a:t>anamnéza, </a:t>
            </a:r>
            <a:r>
              <a:rPr lang="cs-CZ" sz="1200" b="1" dirty="0"/>
              <a:t>typický klinický nález</a:t>
            </a:r>
            <a:r>
              <a:rPr lang="cs-CZ" sz="1200" dirty="0"/>
              <a:t>, mikrobiologické vyšetření (</a:t>
            </a:r>
            <a:r>
              <a:rPr lang="cs-CZ" sz="1200" dirty="0" err="1"/>
              <a:t>cave</a:t>
            </a:r>
            <a:r>
              <a:rPr lang="cs-CZ" sz="1200" dirty="0"/>
              <a:t> </a:t>
            </a:r>
            <a:r>
              <a:rPr lang="cs-CZ" sz="1200" dirty="0">
                <a:solidFill>
                  <a:srgbClr val="FF0000"/>
                </a:solidFill>
              </a:rPr>
              <a:t>pyogenní streptokok</a:t>
            </a:r>
            <a:r>
              <a:rPr lang="cs-CZ" sz="1200" dirty="0"/>
              <a:t>), laboratorní vyš. (FW, </a:t>
            </a:r>
            <a:r>
              <a:rPr lang="cs-CZ" sz="1200" dirty="0" err="1"/>
              <a:t>KO+diff</a:t>
            </a:r>
            <a:r>
              <a:rPr lang="cs-CZ" sz="1200" dirty="0"/>
              <a:t>, CRP, </a:t>
            </a:r>
            <a:r>
              <a:rPr lang="cs-CZ" sz="1200" dirty="0" err="1"/>
              <a:t>cave</a:t>
            </a:r>
            <a:r>
              <a:rPr lang="cs-CZ" sz="1200" dirty="0"/>
              <a:t> </a:t>
            </a:r>
            <a:r>
              <a:rPr lang="cs-CZ" sz="1200" dirty="0">
                <a:solidFill>
                  <a:srgbClr val="FF0000"/>
                </a:solidFill>
              </a:rPr>
              <a:t>elevace ASLO </a:t>
            </a:r>
            <a:r>
              <a:rPr lang="cs-CZ" sz="1200" dirty="0"/>
              <a:t>) </a:t>
            </a:r>
          </a:p>
          <a:p>
            <a:r>
              <a:rPr lang="cs-CZ" sz="1400" dirty="0">
                <a:solidFill>
                  <a:srgbClr val="FF0000"/>
                </a:solidFill>
              </a:rPr>
              <a:t>Terapie</a:t>
            </a:r>
          </a:p>
          <a:p>
            <a:pPr lvl="1"/>
            <a:r>
              <a:rPr lang="cs-CZ" sz="1200" dirty="0"/>
              <a:t>konzervativní (ATB): jen přechodný efekt,  </a:t>
            </a:r>
            <a:r>
              <a:rPr lang="cs-CZ" sz="1200" b="1" dirty="0"/>
              <a:t>standard: tonzilektomie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98BD48-09CB-3845-9112-BE73BBE0A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0" y="3292475"/>
            <a:ext cx="34734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Roboto"/>
                <a:hlinkClick r:id="rId2"/>
              </a:rPr>
              <a:t>Close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29D968-AC75-BA44-B999-CA893A324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F219B45-B826-B64C-8407-EE61B525D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/var/folders/03/xt2tvnrs4y7ffspqs4x7p4km0000gn/T/com.microsoft.Powerpoint/WebArchiveCopyPasteTempFiles/1b.jpg">
            <a:extLst>
              <a:ext uri="{FF2B5EF4-FFF2-40B4-BE49-F238E27FC236}">
                <a16:creationId xmlns:a16="http://schemas.microsoft.com/office/drawing/2014/main" id="{74201C9B-4CF7-0C48-B2F0-C022D5598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92475"/>
            <a:ext cx="2400628" cy="168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F68B7AE8-0BA9-0C49-8E09-C451C65A7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494" y="188640"/>
            <a:ext cx="4946978" cy="936104"/>
          </a:xfrm>
        </p:spPr>
        <p:txBody>
          <a:bodyPr/>
          <a:lstStyle/>
          <a:p>
            <a:r>
              <a:rPr lang="cs-CZ" sz="2800" dirty="0"/>
              <a:t>DUTINA ÚSTNÍ A HLTAN </a:t>
            </a:r>
            <a:br>
              <a:rPr lang="cs-CZ" sz="2800" dirty="0"/>
            </a:br>
            <a:r>
              <a:rPr lang="cs-CZ" sz="2800" dirty="0"/>
              <a:t>Chronická tonzilitida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1640BC6-9151-8440-AE6F-A447E1EB10CA}"/>
              </a:ext>
            </a:extLst>
          </p:cNvPr>
          <p:cNvSpPr txBox="1"/>
          <p:nvPr/>
        </p:nvSpPr>
        <p:spPr>
          <a:xfrm>
            <a:off x="4178444" y="6334125"/>
            <a:ext cx="2472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obr: Fotoarchív KOCHHK FN u </a:t>
            </a:r>
            <a:r>
              <a:rPr lang="cs-CZ" sz="1200" i="1" dirty="0" err="1"/>
              <a:t>sv.Anny</a:t>
            </a:r>
            <a:r>
              <a:rPr lang="cs-CZ" sz="1200" i="1" dirty="0"/>
              <a:t> a LF MU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AC63394-DFBF-D74C-9DC7-67C5D1801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80" y="5204986"/>
            <a:ext cx="2169392" cy="162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87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75C621-7DF9-4F06-9162-F7DDA2BD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215056"/>
            <a:ext cx="5051251" cy="936625"/>
          </a:xfrm>
        </p:spPr>
        <p:txBody>
          <a:bodyPr/>
          <a:lstStyle/>
          <a:p>
            <a:r>
              <a:rPr lang="cs-CZ" dirty="0"/>
              <a:t>DUTINA ÚSTNÍ A HLTAN: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DD1AB-8FC5-4157-AC4F-632760024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4176464" cy="496855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Anatomie a funkce dutiny ústní a hltanu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klinická anatomie dutiny ústní a hltanu ( anatomie dutiny ústní a hltanu, </a:t>
            </a:r>
            <a:r>
              <a:rPr lang="cs-CZ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Waldayerův</a:t>
            </a: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lymfatický okruh, topografické vztahy)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funkce hltanu ( funkce polykací, funkce </a:t>
            </a:r>
            <a:r>
              <a:rPr lang="cs-CZ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Waldayerova</a:t>
            </a: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okruhu, polykání, chuť)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vyšetření dutiny ústní , hltanu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fyziologický nález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fyzikální vyšetření , endoskopie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zobrazovací vyšetření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vyšetření chuti 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Hypertrofie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lymfoepiteliálního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hltanového okruhu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Adenotomie			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Záněty hltanu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obecné rozdělení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akutní faryngitida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chronická faryngitida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Akutní záněty Waldeyerova lymfatického okruhu 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akutní tonzilitidy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symptomatické tonzilitidy (infekční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mononukleóza,spála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herpangina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, spalničky 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932040" y="1412776"/>
            <a:ext cx="4038600" cy="45259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Chronické záněty hltanu  (chronická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tonsillitis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rgbClr val="FF0000"/>
                </a:solidFill>
              </a:rPr>
              <a:t>Tonzilektomie ( indikace, princip TE, komplikace, </a:t>
            </a:r>
            <a:r>
              <a:rPr lang="cs-CZ" sz="1000" dirty="0" err="1">
                <a:solidFill>
                  <a:srgbClr val="FF0000"/>
                </a:solidFill>
              </a:rPr>
              <a:t>tonsilotomie</a:t>
            </a:r>
            <a:r>
              <a:rPr lang="cs-CZ" sz="1000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Komplikace angín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Flegmóna a absces peritonzilární </a:t>
            </a:r>
          </a:p>
          <a:p>
            <a:pPr lvl="1">
              <a:lnSpc>
                <a:spcPct val="100000"/>
              </a:lnSpc>
            </a:pP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tonsilogenní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sepse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retro- a paraf. absces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Nádory nosohltanu 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benigní nádory (Juvenilní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angiofibrom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karcinom nosohltanu 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Nádory orofaryngu  a dutiny ústní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histologie, symptomatologie, diagnostika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Operační postupy u nádorů orofaryngu 		</a:t>
            </a:r>
          </a:p>
          <a:p>
            <a:pPr lvl="1">
              <a:lnSpc>
                <a:spcPct val="100000"/>
              </a:lnSpc>
            </a:pP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transorální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přístupy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zevní přístupy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Ronchopatie a syndrom spánkové apnoe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diagnostika, léčba			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78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D81E6E-E412-C040-95C0-C42CB36D7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131623"/>
            <a:ext cx="4392488" cy="936104"/>
          </a:xfrm>
        </p:spPr>
        <p:txBody>
          <a:bodyPr/>
          <a:lstStyle/>
          <a:p>
            <a:r>
              <a:rPr lang="cs-CZ" sz="2800" dirty="0"/>
              <a:t>DUTINA ÚSTNÍ A HLTAN </a:t>
            </a:r>
            <a:br>
              <a:rPr lang="cs-CZ" sz="2800" dirty="0"/>
            </a:br>
            <a:r>
              <a:rPr lang="cs-CZ" sz="2800" dirty="0"/>
              <a:t>Tonzilektomie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1360C4-BF49-A942-A54E-4DA9FF722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67727"/>
            <a:ext cx="8496944" cy="5685487"/>
          </a:xfrm>
        </p:spPr>
        <p:txBody>
          <a:bodyPr/>
          <a:lstStyle/>
          <a:p>
            <a:r>
              <a:rPr lang="cs-CZ" sz="1200" b="1" dirty="0"/>
              <a:t>Definice:  </a:t>
            </a:r>
          </a:p>
          <a:p>
            <a:pPr lvl="1"/>
            <a:r>
              <a:rPr lang="cs-CZ" sz="1200" dirty="0"/>
              <a:t>tonzilektomie: úplné odstranění patrové mandle </a:t>
            </a:r>
          </a:p>
          <a:p>
            <a:pPr lvl="1"/>
            <a:r>
              <a:rPr lang="cs-CZ" sz="1200" dirty="0" err="1"/>
              <a:t>tonzilotomie</a:t>
            </a:r>
            <a:r>
              <a:rPr lang="cs-CZ" sz="1200" dirty="0"/>
              <a:t>:  částečné odstranění patrové mandle</a:t>
            </a:r>
          </a:p>
          <a:p>
            <a:pPr marL="457200" lvl="1" indent="0">
              <a:buNone/>
            </a:pPr>
            <a:endParaRPr lang="cs-CZ" sz="1200" dirty="0"/>
          </a:p>
          <a:p>
            <a:r>
              <a:rPr lang="cs-CZ" sz="1200" dirty="0">
                <a:solidFill>
                  <a:srgbClr val="FF0000"/>
                </a:solidFill>
              </a:rPr>
              <a:t>Základní indikace </a:t>
            </a:r>
            <a:r>
              <a:rPr lang="cs-CZ" sz="1200" dirty="0"/>
              <a:t>k bilaterální tonzilektomii</a:t>
            </a:r>
          </a:p>
          <a:p>
            <a:pPr lvl="1"/>
            <a:r>
              <a:rPr lang="cs-CZ" sz="1200" dirty="0"/>
              <a:t>Chronická tonzilitida</a:t>
            </a:r>
          </a:p>
          <a:p>
            <a:pPr lvl="1"/>
            <a:r>
              <a:rPr lang="cs-CZ" sz="1200" dirty="0"/>
              <a:t>Opakované angíny </a:t>
            </a:r>
          </a:p>
          <a:p>
            <a:pPr lvl="2"/>
            <a:r>
              <a:rPr lang="cs-CZ" sz="1100" dirty="0"/>
              <a:t>dle </a:t>
            </a:r>
            <a:r>
              <a:rPr lang="cs-CZ" sz="1100" dirty="0" err="1"/>
              <a:t>Pittsburgského</a:t>
            </a:r>
            <a:r>
              <a:rPr lang="cs-CZ" sz="1100" dirty="0"/>
              <a:t> protokolu (7/rok 1 rok, 5/rok po 2 roky, 3/rok po 3 roky)</a:t>
            </a:r>
          </a:p>
          <a:p>
            <a:pPr lvl="1"/>
            <a:r>
              <a:rPr lang="cs-CZ" sz="1200" dirty="0"/>
              <a:t>Peritonzilární absces</a:t>
            </a:r>
          </a:p>
          <a:p>
            <a:pPr lvl="1"/>
            <a:r>
              <a:rPr lang="cs-CZ" sz="1200" dirty="0"/>
              <a:t>Podezření na nádor</a:t>
            </a:r>
          </a:p>
          <a:p>
            <a:pPr lvl="1"/>
            <a:r>
              <a:rPr lang="cs-CZ" sz="1200" dirty="0"/>
              <a:t>Hypertrofie tonzil s apnoickým spánkovým syndromem,</a:t>
            </a:r>
          </a:p>
          <a:p>
            <a:pPr marL="457200" lvl="1" indent="0">
              <a:buNone/>
            </a:pPr>
            <a:r>
              <a:rPr lang="cs-CZ" sz="1200" dirty="0"/>
              <a:t>         /</a:t>
            </a:r>
            <a:r>
              <a:rPr lang="cs-CZ" sz="1200" dirty="0" err="1"/>
              <a:t>tonzilotomie</a:t>
            </a:r>
            <a:r>
              <a:rPr lang="cs-CZ" sz="1200" dirty="0"/>
              <a:t> u dětí</a:t>
            </a:r>
          </a:p>
          <a:p>
            <a:pPr lvl="1"/>
            <a:endParaRPr lang="cs-CZ" sz="1200" dirty="0"/>
          </a:p>
          <a:p>
            <a:r>
              <a:rPr lang="cs-CZ" sz="1200" dirty="0">
                <a:solidFill>
                  <a:srgbClr val="FF0000"/>
                </a:solidFill>
              </a:rPr>
              <a:t>Kontraindikace</a:t>
            </a:r>
            <a:r>
              <a:rPr lang="cs-CZ" sz="1200" dirty="0"/>
              <a:t> tonzilektomie a </a:t>
            </a:r>
            <a:r>
              <a:rPr lang="cs-CZ" sz="1200" dirty="0" err="1"/>
              <a:t>tonzilotomie</a:t>
            </a:r>
            <a:endParaRPr lang="cs-CZ" sz="1200" dirty="0"/>
          </a:p>
          <a:p>
            <a:pPr lvl="1"/>
            <a:r>
              <a:rPr lang="cs-CZ" sz="1200" dirty="0"/>
              <a:t>porucha hemostázy nebo anémie</a:t>
            </a:r>
          </a:p>
          <a:p>
            <a:pPr lvl="1"/>
            <a:r>
              <a:rPr lang="cs-CZ" sz="1200" dirty="0"/>
              <a:t>rozštěpové vady  patra</a:t>
            </a:r>
          </a:p>
          <a:p>
            <a:pPr lvl="1"/>
            <a:r>
              <a:rPr lang="cs-CZ" sz="1200" dirty="0"/>
              <a:t>chronická atrofická faryngitida</a:t>
            </a:r>
          </a:p>
          <a:p>
            <a:pPr lvl="1"/>
            <a:r>
              <a:rPr lang="cs-CZ" sz="1200" dirty="0"/>
              <a:t>neschopnost celkové anestezie, krátká doba přežití z důvodu</a:t>
            </a:r>
          </a:p>
          <a:p>
            <a:pPr marL="457200" lvl="1" indent="0">
              <a:buNone/>
            </a:pPr>
            <a:r>
              <a:rPr lang="cs-CZ" sz="1200" dirty="0"/>
              <a:t>         vážného onemocnění </a:t>
            </a:r>
          </a:p>
        </p:txBody>
      </p:sp>
      <p:sp>
        <p:nvSpPr>
          <p:cNvPr id="4" name="AutoShape 2" descr="Cicatrización después de la Amigdalectomía">
            <a:extLst>
              <a:ext uri="{FF2B5EF4-FFF2-40B4-BE49-F238E27FC236}">
                <a16:creationId xmlns:a16="http://schemas.microsoft.com/office/drawing/2014/main" id="{B83952CB-2CB6-1448-BD5D-04F0998704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E63B6B8-3385-B149-B6DC-D454A5D2B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1"/>
            <a:ext cx="1461734" cy="110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C928107-3BD5-1444-A220-DADB298E1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187980"/>
            <a:ext cx="2503575" cy="187768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694F82C-0173-2045-85C2-F824B8EEE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979" y="1801967"/>
            <a:ext cx="1754493" cy="233932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BDF6ECBD-657B-2041-8170-28469C6C9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22" y="3644597"/>
            <a:ext cx="1868960" cy="2491947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22A649CB-4B14-D540-AF2A-7D8B5C5760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085" y="4444589"/>
            <a:ext cx="1574167" cy="2098889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9DF52E1A-9C34-0B4B-8129-AED1DCA5B1D1}"/>
              </a:ext>
            </a:extLst>
          </p:cNvPr>
          <p:cNvSpPr txBox="1"/>
          <p:nvPr/>
        </p:nvSpPr>
        <p:spPr>
          <a:xfrm>
            <a:off x="5017625" y="629155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Fotoarchív KOCHHK FN u sv. Anny a LF MU</a:t>
            </a:r>
          </a:p>
        </p:txBody>
      </p:sp>
    </p:spTree>
    <p:extLst>
      <p:ext uri="{BB962C8B-B14F-4D97-AF65-F5344CB8AC3E}">
        <p14:creationId xmlns:p14="http://schemas.microsoft.com/office/powerpoint/2010/main" val="3238939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E7FF22-41F3-E146-98AF-7D4BFD7DF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950" y="1067727"/>
            <a:ext cx="8618002" cy="5601633"/>
          </a:xfrm>
        </p:spPr>
        <p:txBody>
          <a:bodyPr/>
          <a:lstStyle/>
          <a:p>
            <a:r>
              <a:rPr lang="cs-CZ" sz="1400" b="1" dirty="0"/>
              <a:t>Technika:</a:t>
            </a:r>
          </a:p>
          <a:p>
            <a:pPr lvl="1"/>
            <a:r>
              <a:rPr lang="cs-CZ" sz="1200" dirty="0"/>
              <a:t>celková anestezie, </a:t>
            </a:r>
            <a:r>
              <a:rPr lang="cs-CZ" sz="1200" dirty="0" err="1"/>
              <a:t>orotracheální</a:t>
            </a:r>
            <a:r>
              <a:rPr lang="cs-CZ" sz="1200" dirty="0"/>
              <a:t> intubace (riziko aspirace krve do dýchacích cest)</a:t>
            </a:r>
          </a:p>
          <a:p>
            <a:pPr lvl="1"/>
            <a:r>
              <a:rPr lang="cs-CZ" sz="1200" dirty="0"/>
              <a:t>fixace ústního rozvěrače,  šetrná </a:t>
            </a:r>
            <a:r>
              <a:rPr lang="cs-CZ" sz="1200" dirty="0">
                <a:solidFill>
                  <a:srgbClr val="FF0000"/>
                </a:solidFill>
              </a:rPr>
              <a:t>tupá preparace </a:t>
            </a:r>
            <a:r>
              <a:rPr lang="cs-CZ" sz="1200" dirty="0"/>
              <a:t>tonzil s ohledem na svalovinu tonzilárního lůžka a patrových oblouků (riziko krvácení), pečlivá </a:t>
            </a:r>
            <a:r>
              <a:rPr lang="cs-CZ" sz="1200" dirty="0" err="1"/>
              <a:t>hemostzáza</a:t>
            </a:r>
            <a:r>
              <a:rPr lang="cs-CZ" sz="1200" dirty="0"/>
              <a:t> ( elektrokoagulace / opichy)</a:t>
            </a:r>
          </a:p>
          <a:p>
            <a:pPr lvl="1"/>
            <a:r>
              <a:rPr lang="cs-CZ" sz="1200" dirty="0"/>
              <a:t>preference </a:t>
            </a:r>
            <a:r>
              <a:rPr lang="cs-CZ" sz="1200" b="1" dirty="0"/>
              <a:t>studené techniky </a:t>
            </a:r>
            <a:r>
              <a:rPr lang="cs-CZ" sz="1200" dirty="0"/>
              <a:t>/ horkých techniky (</a:t>
            </a:r>
            <a:r>
              <a:rPr lang="cs-CZ" sz="1200" dirty="0" err="1"/>
              <a:t>elektronůž</a:t>
            </a:r>
            <a:r>
              <a:rPr lang="cs-CZ" sz="1200" dirty="0"/>
              <a:t>, laser, radiofrekvenční </a:t>
            </a:r>
            <a:r>
              <a:rPr lang="cs-CZ" sz="1200" dirty="0" err="1"/>
              <a:t>termoablace</a:t>
            </a:r>
            <a:r>
              <a:rPr lang="cs-CZ" sz="1200" dirty="0"/>
              <a:t>): 1,5–3krát vyšší riziko pozdního krvácení (tepelné poškození tkání - prolongované hojení) </a:t>
            </a:r>
          </a:p>
          <a:p>
            <a:r>
              <a:rPr lang="cs-CZ" sz="1400" b="1" dirty="0"/>
              <a:t>Komplikace </a:t>
            </a:r>
          </a:p>
          <a:p>
            <a:pPr lvl="1"/>
            <a:r>
              <a:rPr lang="cs-CZ" sz="1400" dirty="0">
                <a:solidFill>
                  <a:srgbClr val="FF0000"/>
                </a:solidFill>
              </a:rPr>
              <a:t>Pooperační krvácení:</a:t>
            </a:r>
          </a:p>
          <a:p>
            <a:pPr lvl="2"/>
            <a:r>
              <a:rPr lang="cs-CZ" sz="1200" dirty="0"/>
              <a:t>nejčastější pooperační komplikace ( až 40 %)</a:t>
            </a:r>
          </a:p>
          <a:p>
            <a:pPr lvl="2"/>
            <a:r>
              <a:rPr lang="cs-CZ" sz="1200" dirty="0"/>
              <a:t>časné (do 24 hodin), pozdní (po 24 hodinách)</a:t>
            </a:r>
          </a:p>
          <a:p>
            <a:pPr lvl="2"/>
            <a:r>
              <a:rPr lang="cs-CZ" sz="1200" dirty="0" err="1"/>
              <a:t>nejč</a:t>
            </a:r>
            <a:r>
              <a:rPr lang="cs-CZ" sz="1200" dirty="0"/>
              <a:t>.  5.-7. den (odlučování fibrinových  povlaků v lůžku)</a:t>
            </a:r>
          </a:p>
          <a:p>
            <a:pPr lvl="2"/>
            <a:r>
              <a:rPr lang="cs-CZ" sz="1200" dirty="0"/>
              <a:t>možnosti řešení pooperačního krvácení: </a:t>
            </a:r>
          </a:p>
          <a:p>
            <a:pPr lvl="3"/>
            <a:r>
              <a:rPr lang="cs-CZ" sz="1000" dirty="0"/>
              <a:t>výplachy, cílená aspirace  koagul ,</a:t>
            </a:r>
          </a:p>
          <a:p>
            <a:pPr lvl="3"/>
            <a:r>
              <a:rPr lang="cs-CZ" sz="1000" dirty="0"/>
              <a:t>komprese lůžka tamponem,   elektrokoagulace</a:t>
            </a:r>
          </a:p>
          <a:p>
            <a:pPr lvl="3"/>
            <a:r>
              <a:rPr lang="cs-CZ" sz="1000" dirty="0"/>
              <a:t>revize:  opichová ligatura,  sešití patrových oblouků, podvaz zevní </a:t>
            </a:r>
            <a:r>
              <a:rPr lang="cs-CZ" sz="1200" dirty="0"/>
              <a:t>krkavice</a:t>
            </a:r>
          </a:p>
          <a:p>
            <a:pPr lvl="1"/>
            <a:r>
              <a:rPr lang="cs-CZ" sz="1400" dirty="0"/>
              <a:t>Ostatní : </a:t>
            </a:r>
          </a:p>
          <a:p>
            <a:pPr lvl="2"/>
            <a:r>
              <a:rPr lang="cs-CZ" sz="1000" dirty="0" err="1"/>
              <a:t>velofaryngeální</a:t>
            </a:r>
            <a:r>
              <a:rPr lang="cs-CZ" sz="1000" dirty="0"/>
              <a:t> insuficience, infekce okolních měkkých tkání, porucha chuti</a:t>
            </a:r>
            <a:endParaRPr lang="cs-CZ" sz="1200" dirty="0"/>
          </a:p>
          <a:p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Pooperační péče</a:t>
            </a:r>
          </a:p>
          <a:p>
            <a:pPr lvl="1"/>
            <a:r>
              <a:rPr lang="cs-CZ" sz="1400" dirty="0">
                <a:solidFill>
                  <a:srgbClr val="FF0000"/>
                </a:solidFill>
              </a:rPr>
              <a:t>pooperační bolest</a:t>
            </a:r>
            <a:r>
              <a:rPr lang="cs-CZ" sz="1400" dirty="0"/>
              <a:t>: </a:t>
            </a:r>
            <a:r>
              <a:rPr lang="cs-CZ" sz="1200" dirty="0"/>
              <a:t>analgetika, nesteroidní antirevmatika, opiáty, studené obklady na krk</a:t>
            </a:r>
          </a:p>
          <a:p>
            <a:pPr lvl="1"/>
            <a:r>
              <a:rPr lang="cs-CZ" sz="1400" dirty="0"/>
              <a:t>dostatečný příjem tekutin a zajištění adekvátní výživy:  </a:t>
            </a:r>
            <a:r>
              <a:rPr lang="cs-CZ" sz="1200" dirty="0"/>
              <a:t>tekutiny, perorální příjem, </a:t>
            </a:r>
          </a:p>
          <a:p>
            <a:pPr marL="457200" lvl="1" indent="0">
              <a:buNone/>
            </a:pPr>
            <a:r>
              <a:rPr lang="cs-CZ" sz="1200" dirty="0"/>
              <a:t>         intravenózní aplikace tekutin,  tekutá, kašovitá a nedráždivá strava</a:t>
            </a:r>
            <a:endParaRPr lang="cs-CZ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5" name="Picture 1" descr="page2image3108777200">
            <a:extLst>
              <a:ext uri="{FF2B5EF4-FFF2-40B4-BE49-F238E27FC236}">
                <a16:creationId xmlns:a16="http://schemas.microsoft.com/office/drawing/2014/main" id="{F042833C-49E9-3D44-9171-EFE4C1372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057" y="2665421"/>
            <a:ext cx="3729112" cy="156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BA535C5-6428-EF43-B84B-5E0F7DD07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206" y="188640"/>
            <a:ext cx="855019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C4CE79B-5AE0-4A4B-8422-44BA1488D2F8}"/>
              </a:ext>
            </a:extLst>
          </p:cNvPr>
          <p:cNvSpPr txBox="1"/>
          <p:nvPr/>
        </p:nvSpPr>
        <p:spPr>
          <a:xfrm>
            <a:off x="5459793" y="4283610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i="1" dirty="0"/>
              <a:t>Zdroj obr.: </a:t>
            </a:r>
            <a:r>
              <a:rPr lang="cs-CZ" sz="1200" i="1" dirty="0" err="1"/>
              <a:t>www.solen.cz</a:t>
            </a:r>
            <a:endParaRPr lang="cs-CZ" sz="1200" i="1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89D81E6E-E412-C040-95C0-C42CB36D7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131623"/>
            <a:ext cx="4392488" cy="936104"/>
          </a:xfrm>
        </p:spPr>
        <p:txBody>
          <a:bodyPr/>
          <a:lstStyle/>
          <a:p>
            <a:r>
              <a:rPr lang="cs-CZ" sz="2800" dirty="0"/>
              <a:t>DUTINA ÚSTNÍ A HLTAN </a:t>
            </a:r>
            <a:br>
              <a:rPr lang="cs-CZ" sz="2800" dirty="0"/>
            </a:br>
            <a:r>
              <a:rPr lang="cs-CZ" sz="2800" dirty="0"/>
              <a:t>Tonzilektomie</a:t>
            </a:r>
          </a:p>
        </p:txBody>
      </p:sp>
      <p:pic>
        <p:nvPicPr>
          <p:cNvPr id="7" name="Picture 4" descr="AMIGDALECTOMIA">
            <a:hlinkClick r:id="rId4"/>
            <a:extLst>
              <a:ext uri="{FF2B5EF4-FFF2-40B4-BE49-F238E27FC236}">
                <a16:creationId xmlns:a16="http://schemas.microsoft.com/office/drawing/2014/main" id="{8C3D711C-E6E8-E641-AA23-C2FB61EAA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554" y="4676117"/>
            <a:ext cx="1935832" cy="19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012DB74-4690-0B40-8186-2E51E511F4F6}"/>
              </a:ext>
            </a:extLst>
          </p:cNvPr>
          <p:cNvSpPr txBox="1"/>
          <p:nvPr/>
        </p:nvSpPr>
        <p:spPr>
          <a:xfrm>
            <a:off x="6997554" y="658827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www.orl-lfuk.sk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1157177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75C621-7DF9-4F06-9162-F7DDA2BD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215056"/>
            <a:ext cx="5051251" cy="936625"/>
          </a:xfrm>
        </p:spPr>
        <p:txBody>
          <a:bodyPr/>
          <a:lstStyle/>
          <a:p>
            <a:r>
              <a:rPr lang="cs-CZ" dirty="0"/>
              <a:t>DUTINA ÚSTNÍ A HLTAN: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DD1AB-8FC5-4157-AC4F-632760024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4176464" cy="496855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Anatomie a funkce dutiny ústní a hltanu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klinická anatomie dutiny ústní a hltanu ( anatomie dutiny ústní a hltanu, </a:t>
            </a:r>
            <a:r>
              <a:rPr lang="cs-CZ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Waldayerův</a:t>
            </a: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lymfatický okruh, topografické vztahy)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funkce hltanu ( funkce polykací, funkce </a:t>
            </a:r>
            <a:r>
              <a:rPr lang="cs-CZ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Waldayerova</a:t>
            </a: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okruhu, polykání, chuť)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vyšetření dutiny ústní , hltanu 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fyziologický nález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fyzikální vyšetření , endoskopie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zobrazovací vyšetření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vyšetření chuti 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Hypertrofie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lymfoepiteliálního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hltanového okruhu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Adenotomie			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Záněty hltanu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obecné rozdělení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akutní faryngitida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chronická faryngitida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Akutní záněty Waldeyerova lymfatického okruhu 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akutní tonzilitidy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symptomatické tonzilitidy (infekční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mononukleóza,spála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herpangina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, spalničky 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932040" y="1412776"/>
            <a:ext cx="4038600" cy="45259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Chronické záněty hltanu  (chronická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tonsillitis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Tonzilektomie ( indikace, princip TE, komplikace,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tonsilotomie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rgbClr val="FF0000"/>
                </a:solidFill>
              </a:rPr>
              <a:t>Komplikace angín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rgbClr val="FF0000"/>
                </a:solidFill>
              </a:rPr>
              <a:t>Flegmóna a absces peritonzilární </a:t>
            </a:r>
          </a:p>
          <a:p>
            <a:pPr lvl="1">
              <a:lnSpc>
                <a:spcPct val="100000"/>
              </a:lnSpc>
            </a:pPr>
            <a:r>
              <a:rPr lang="cs-CZ" sz="1000" dirty="0" err="1">
                <a:solidFill>
                  <a:srgbClr val="FF0000"/>
                </a:solidFill>
              </a:rPr>
              <a:t>tonsilogenní</a:t>
            </a:r>
            <a:r>
              <a:rPr lang="cs-CZ" sz="1000" dirty="0">
                <a:solidFill>
                  <a:srgbClr val="FF0000"/>
                </a:solidFill>
              </a:rPr>
              <a:t> sepse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rgbClr val="FF0000"/>
                </a:solidFill>
              </a:rPr>
              <a:t>retro- a paraf. absces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Nádory nosohltanu 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benigní nádory (Juvenilní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angiofibrom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karcinom nosohltanu 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Nádory orofaryngu  a dutiny ústní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histologie, symptomatologie, diagnostika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Operační postupy u nádorů orofaryngu 		</a:t>
            </a:r>
          </a:p>
          <a:p>
            <a:pPr lvl="1">
              <a:lnSpc>
                <a:spcPct val="100000"/>
              </a:lnSpc>
            </a:pP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transorální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přístupy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zevní přístupy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Ronchopatie a syndrom spánkové apnoe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diagnostika, léčba			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91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6E5D39-70C7-8748-8AB7-33D75FE0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188913"/>
            <a:ext cx="4762872" cy="936625"/>
          </a:xfrm>
        </p:spPr>
        <p:txBody>
          <a:bodyPr/>
          <a:lstStyle/>
          <a:p>
            <a:r>
              <a:rPr lang="cs-CZ" sz="2800" dirty="0"/>
              <a:t>DUTINA ÚSTNÍ A HLTAN </a:t>
            </a:r>
            <a:br>
              <a:rPr lang="cs-CZ" sz="2800" dirty="0"/>
            </a:br>
            <a:r>
              <a:rPr lang="cs-CZ" sz="2800" dirty="0"/>
              <a:t>Komplikace zánětů hltanu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2396DE-2BBF-A74F-BA71-5E9727D6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536" y="1274029"/>
            <a:ext cx="5400600" cy="5112568"/>
          </a:xfrm>
        </p:spPr>
        <p:txBody>
          <a:bodyPr/>
          <a:lstStyle/>
          <a:p>
            <a:r>
              <a:rPr lang="cs-CZ" sz="1600" dirty="0">
                <a:solidFill>
                  <a:srgbClr val="FF0000"/>
                </a:solidFill>
              </a:rPr>
              <a:t>Komplikace angín:</a:t>
            </a:r>
          </a:p>
          <a:p>
            <a:pPr lvl="1"/>
            <a:r>
              <a:rPr lang="cs-CZ" sz="1600" b="1" dirty="0"/>
              <a:t>Místní</a:t>
            </a:r>
          </a:p>
          <a:p>
            <a:pPr lvl="2"/>
            <a:r>
              <a:rPr lang="cs-CZ" sz="1200" dirty="0"/>
              <a:t>Peritonzilární flegmóna a absces</a:t>
            </a:r>
          </a:p>
          <a:p>
            <a:pPr lvl="2"/>
            <a:r>
              <a:rPr lang="cs-CZ" sz="1200" dirty="0"/>
              <a:t>Parafaryngeální / retrofaryngeální flegmóna a absces</a:t>
            </a:r>
          </a:p>
          <a:p>
            <a:pPr lvl="2"/>
            <a:r>
              <a:rPr lang="cs-CZ" sz="1200" dirty="0"/>
              <a:t>Hluboká krční infekce</a:t>
            </a:r>
          </a:p>
          <a:p>
            <a:pPr lvl="2"/>
            <a:r>
              <a:rPr lang="cs-CZ" sz="1200" dirty="0" err="1"/>
              <a:t>Mediastinitida</a:t>
            </a:r>
            <a:endParaRPr lang="cs-CZ" sz="1200" dirty="0"/>
          </a:p>
          <a:p>
            <a:pPr lvl="1"/>
            <a:r>
              <a:rPr lang="cs-CZ" sz="1600" b="1" dirty="0"/>
              <a:t>Celkové</a:t>
            </a:r>
          </a:p>
          <a:p>
            <a:pPr lvl="2"/>
            <a:r>
              <a:rPr lang="cs-CZ" sz="1200" dirty="0" err="1"/>
              <a:t>Tonzilogenní</a:t>
            </a:r>
            <a:r>
              <a:rPr lang="cs-CZ" sz="1200" dirty="0"/>
              <a:t> sepse</a:t>
            </a:r>
          </a:p>
          <a:p>
            <a:pPr lvl="2"/>
            <a:r>
              <a:rPr lang="cs-CZ" sz="1200" dirty="0"/>
              <a:t>Vzdálená metatonzilární onemocnění </a:t>
            </a:r>
          </a:p>
          <a:p>
            <a:r>
              <a:rPr lang="cs-CZ" sz="1600" dirty="0">
                <a:solidFill>
                  <a:srgbClr val="FF0000"/>
                </a:solidFill>
              </a:rPr>
              <a:t>Způsoby šíření zánětů mimo hltan</a:t>
            </a:r>
          </a:p>
          <a:p>
            <a:pPr lvl="1"/>
            <a:r>
              <a:rPr lang="cs-CZ" sz="1200" dirty="0"/>
              <a:t>Štěrbinami v pouzdře mandle</a:t>
            </a:r>
          </a:p>
          <a:p>
            <a:pPr lvl="1"/>
            <a:r>
              <a:rPr lang="cs-CZ" sz="1200" dirty="0"/>
              <a:t>Přímý přestup do prostor komunikujících s hltanem</a:t>
            </a:r>
          </a:p>
          <a:p>
            <a:pPr lvl="1"/>
            <a:r>
              <a:rPr lang="cs-CZ" sz="1200" dirty="0" err="1"/>
              <a:t>Lymfogenně</a:t>
            </a:r>
            <a:r>
              <a:rPr lang="cs-CZ" sz="1200" dirty="0"/>
              <a:t> do lymfatických uzlin</a:t>
            </a:r>
          </a:p>
          <a:p>
            <a:pPr lvl="1"/>
            <a:r>
              <a:rPr lang="cs-CZ" sz="1200" dirty="0"/>
              <a:t>Hematogenně (</a:t>
            </a:r>
            <a:r>
              <a:rPr lang="cs-CZ" sz="1050" dirty="0"/>
              <a:t>tromboflebitida tonzilárních žil)</a:t>
            </a:r>
          </a:p>
          <a:p>
            <a:endParaRPr lang="cs-CZ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3C7E77F-D6C3-3241-B90D-882917FC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221BA60-721A-274C-86C5-F905FC1AD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89" y="2636912"/>
            <a:ext cx="3744416" cy="264233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1CE5606-AF51-2343-BD94-A2689E675424}"/>
              </a:ext>
            </a:extLst>
          </p:cNvPr>
          <p:cNvSpPr txBox="1"/>
          <p:nvPr/>
        </p:nvSpPr>
        <p:spPr>
          <a:xfrm>
            <a:off x="4916489" y="5445224"/>
            <a:ext cx="37444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Šíření zánětu z patrové tonzily </a:t>
            </a:r>
          </a:p>
          <a:p>
            <a:endParaRPr lang="cs-CZ" sz="1200" i="1" dirty="0"/>
          </a:p>
          <a:p>
            <a:r>
              <a:rPr lang="cs-CZ" sz="1200" i="1" dirty="0"/>
              <a:t>Zdroj obr.: P. Komínek a kol.  Záněty hltanu, Tobiáš, </a:t>
            </a:r>
          </a:p>
          <a:p>
            <a:r>
              <a:rPr lang="cs-CZ" sz="1200" i="1" dirty="0"/>
              <a:t>r. 2016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6208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A6D72A-3730-CD43-B88A-F42A6028B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98747"/>
            <a:ext cx="8712968" cy="5559253"/>
          </a:xfrm>
        </p:spPr>
        <p:txBody>
          <a:bodyPr/>
          <a:lstStyle/>
          <a:p>
            <a:r>
              <a:rPr lang="cs-CZ" sz="1600" dirty="0">
                <a:solidFill>
                  <a:srgbClr val="FF0000"/>
                </a:solidFill>
              </a:rPr>
              <a:t>Peritonzilární flegmona a peritonzilární absces</a:t>
            </a:r>
          </a:p>
          <a:p>
            <a:pPr lvl="1"/>
            <a:r>
              <a:rPr lang="cs-CZ" sz="1600" b="1" dirty="0"/>
              <a:t>Definice:  </a:t>
            </a:r>
            <a:r>
              <a:rPr lang="cs-CZ" sz="1400" dirty="0"/>
              <a:t>hnisavý zánět v peritonzilárním prostoru</a:t>
            </a:r>
            <a:endParaRPr lang="cs-CZ" sz="1400" dirty="0">
              <a:solidFill>
                <a:srgbClr val="FF0000"/>
              </a:solidFill>
            </a:endParaRPr>
          </a:p>
          <a:p>
            <a:pPr lvl="2"/>
            <a:r>
              <a:rPr lang="cs-CZ" sz="1200" dirty="0"/>
              <a:t>přestup zánětu z krypt do řídkého vaziva mezi pouzdro tonzily a stěnou hltanu</a:t>
            </a:r>
          </a:p>
          <a:p>
            <a:pPr lvl="2"/>
            <a:r>
              <a:rPr lang="cs-CZ" sz="1200" dirty="0"/>
              <a:t>nejčastější místní komplikace akutní i chronické tonzilitidy</a:t>
            </a:r>
            <a:endParaRPr lang="cs-CZ" sz="800" dirty="0"/>
          </a:p>
          <a:p>
            <a:pPr lvl="1"/>
            <a:r>
              <a:rPr lang="cs-CZ" sz="1600" b="1" dirty="0"/>
              <a:t>Příznaky</a:t>
            </a:r>
          </a:p>
          <a:p>
            <a:pPr lvl="2"/>
            <a:r>
              <a:rPr lang="cs-CZ" sz="1200" dirty="0"/>
              <a:t>rychle se rozvíjející </a:t>
            </a:r>
            <a:r>
              <a:rPr lang="cs-CZ" sz="1200" dirty="0">
                <a:solidFill>
                  <a:srgbClr val="FF0000"/>
                </a:solidFill>
              </a:rPr>
              <a:t>jednostranná bolest  v krku, </a:t>
            </a:r>
            <a:r>
              <a:rPr lang="cs-CZ" sz="1200" dirty="0"/>
              <a:t>odynofagie (bolestivé polykání), trismus, celkové příznaky</a:t>
            </a:r>
          </a:p>
          <a:p>
            <a:pPr lvl="2"/>
            <a:r>
              <a:rPr lang="cs-CZ" sz="1200" dirty="0"/>
              <a:t>infratonzilární  lokalizace abscesu: otok vchodu hrtanu, riziko dušnosti</a:t>
            </a:r>
          </a:p>
          <a:p>
            <a:pPr lvl="1"/>
            <a:r>
              <a:rPr lang="cs-CZ" sz="1600" b="1" dirty="0"/>
              <a:t>Lokální nález</a:t>
            </a:r>
          </a:p>
          <a:p>
            <a:pPr lvl="2"/>
            <a:r>
              <a:rPr lang="cs-CZ" sz="1200" dirty="0"/>
              <a:t>asymetrie hltanové branky podmíněná </a:t>
            </a:r>
            <a:r>
              <a:rPr lang="cs-CZ" sz="1200" dirty="0">
                <a:solidFill>
                  <a:srgbClr val="FF0000"/>
                </a:solidFill>
              </a:rPr>
              <a:t>jednostranným zánětlivým vyklenutím </a:t>
            </a:r>
            <a:r>
              <a:rPr lang="cs-CZ" sz="1200" dirty="0"/>
              <a:t>peritonzilárního prostoru, luxace tonzily</a:t>
            </a:r>
          </a:p>
          <a:p>
            <a:pPr lvl="2"/>
            <a:r>
              <a:rPr lang="cs-CZ" sz="1200" dirty="0"/>
              <a:t>lokalizace abscesu:  paratonzilární (mediální luxace tonzily) , retrotonzilární (ventrální luxace tonzily) , infratonzilární (riziko otoku hrtanu a dušnosti)</a:t>
            </a:r>
          </a:p>
          <a:p>
            <a:pPr lvl="1"/>
            <a:r>
              <a:rPr lang="cs-CZ" sz="1600" b="1" dirty="0"/>
              <a:t>Diagnostika</a:t>
            </a:r>
          </a:p>
          <a:p>
            <a:pPr lvl="2"/>
            <a:r>
              <a:rPr lang="cs-CZ" sz="1200" dirty="0"/>
              <a:t>anamnéza</a:t>
            </a:r>
          </a:p>
          <a:p>
            <a:pPr lvl="2"/>
            <a:r>
              <a:rPr lang="cs-CZ" sz="1200" dirty="0"/>
              <a:t>typický </a:t>
            </a:r>
            <a:r>
              <a:rPr lang="cs-CZ" sz="1200" b="1" dirty="0"/>
              <a:t>klinický nález</a:t>
            </a:r>
            <a:r>
              <a:rPr lang="cs-CZ" sz="1200" dirty="0"/>
              <a:t>,  nutné vyšetření vchodu hrtanu (otok), zevní vyšetření krku (zvětšené LU, palpační citlivost na velkých krčních cévách (známky šíření zánětu </a:t>
            </a:r>
            <a:r>
              <a:rPr lang="cs-CZ" sz="1200" dirty="0" err="1"/>
              <a:t>parafaryngeálně</a:t>
            </a:r>
            <a:r>
              <a:rPr lang="cs-CZ" sz="1200" dirty="0"/>
              <a:t>)</a:t>
            </a:r>
          </a:p>
          <a:p>
            <a:pPr lvl="2"/>
            <a:r>
              <a:rPr lang="cs-CZ" sz="1200" b="1" dirty="0"/>
              <a:t>laboratorní vyšetření: </a:t>
            </a:r>
            <a:r>
              <a:rPr lang="cs-CZ" sz="1200" dirty="0"/>
              <a:t>elevace zánětlivých markerů (FW, leukocytóza, elevace CRP)</a:t>
            </a:r>
          </a:p>
          <a:p>
            <a:pPr lvl="2"/>
            <a:r>
              <a:rPr lang="cs-CZ" sz="1200" dirty="0">
                <a:solidFill>
                  <a:srgbClr val="FF0000"/>
                </a:solidFill>
              </a:rPr>
              <a:t>diagnostická punkce </a:t>
            </a:r>
            <a:r>
              <a:rPr lang="cs-CZ" sz="1200" dirty="0"/>
              <a:t>a aspirace peritonzilárního prostoru (ověření lokalizace abscesu) + </a:t>
            </a:r>
            <a:r>
              <a:rPr lang="cs-CZ" sz="1200" dirty="0">
                <a:solidFill>
                  <a:srgbClr val="FF0000"/>
                </a:solidFill>
              </a:rPr>
              <a:t>kultivace </a:t>
            </a:r>
            <a:r>
              <a:rPr lang="cs-CZ" sz="1200" dirty="0"/>
              <a:t>na bakteriologii</a:t>
            </a:r>
          </a:p>
          <a:p>
            <a:pPr lvl="2"/>
            <a:r>
              <a:rPr lang="cs-CZ" sz="1200" dirty="0"/>
              <a:t>zobrazovací vyšetření (CT/MRI): není standardem, jen při podezření na šíření do parafaryngeálního  prostoru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A0C7B0-2CD4-9B4E-86A7-DB9F2B878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1"/>
            <a:ext cx="1461734" cy="110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206E5D39-70C7-8748-8AB7-33D75FE0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188913"/>
            <a:ext cx="4762872" cy="936625"/>
          </a:xfrm>
        </p:spPr>
        <p:txBody>
          <a:bodyPr/>
          <a:lstStyle/>
          <a:p>
            <a:r>
              <a:rPr lang="cs-CZ" sz="2800" dirty="0"/>
              <a:t>DUTINA ÚSTNÍ A HLTAN </a:t>
            </a:r>
            <a:br>
              <a:rPr lang="cs-CZ" sz="2800" dirty="0"/>
            </a:br>
            <a:r>
              <a:rPr lang="cs-CZ" sz="2800" dirty="0"/>
              <a:t>Komplikace zánětů hltanu</a:t>
            </a:r>
          </a:p>
        </p:txBody>
      </p:sp>
    </p:spTree>
    <p:extLst>
      <p:ext uri="{BB962C8B-B14F-4D97-AF65-F5344CB8AC3E}">
        <p14:creationId xmlns:p14="http://schemas.microsoft.com/office/powerpoint/2010/main" val="2152027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A6D72A-3730-CD43-B88A-F42A6028B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02194"/>
            <a:ext cx="6336704" cy="5228766"/>
          </a:xfrm>
        </p:spPr>
        <p:txBody>
          <a:bodyPr/>
          <a:lstStyle/>
          <a:p>
            <a:r>
              <a:rPr lang="cs-CZ" sz="1400" dirty="0">
                <a:solidFill>
                  <a:srgbClr val="FF0000"/>
                </a:solidFill>
              </a:rPr>
              <a:t>Peritonzilární flegmona a peritonzilární absces</a:t>
            </a:r>
          </a:p>
          <a:p>
            <a:pPr lvl="1"/>
            <a:r>
              <a:rPr lang="cs-CZ" sz="1400" b="1" dirty="0"/>
              <a:t>Terapie</a:t>
            </a:r>
          </a:p>
          <a:p>
            <a:pPr lvl="2"/>
            <a:r>
              <a:rPr lang="cs-CZ" sz="1200" dirty="0"/>
              <a:t>Konzervativní (ATB)  </a:t>
            </a:r>
          </a:p>
          <a:p>
            <a:pPr lvl="2"/>
            <a:r>
              <a:rPr lang="cs-CZ" sz="1200" dirty="0"/>
              <a:t>Chirurgická: cílem  evakuace a drenáž abscesu</a:t>
            </a:r>
          </a:p>
          <a:p>
            <a:pPr lvl="3"/>
            <a:r>
              <a:rPr lang="cs-CZ" sz="1200" dirty="0"/>
              <a:t>Diagnostická punkce jehlou a aspirace (ověření lokalizace abscesu) </a:t>
            </a:r>
          </a:p>
          <a:p>
            <a:pPr lvl="3"/>
            <a:r>
              <a:rPr lang="cs-CZ" sz="1200" dirty="0"/>
              <a:t>následně </a:t>
            </a:r>
            <a:r>
              <a:rPr lang="cs-CZ" sz="1200" dirty="0">
                <a:solidFill>
                  <a:srgbClr val="FF0000"/>
                </a:solidFill>
              </a:rPr>
              <a:t>cílená incize + evakuace abscesu </a:t>
            </a:r>
            <a:r>
              <a:rPr lang="cs-CZ" sz="1200" dirty="0"/>
              <a:t>(hnis na kultivační vyšetření)</a:t>
            </a:r>
          </a:p>
          <a:p>
            <a:pPr lvl="3"/>
            <a:r>
              <a:rPr lang="cs-CZ" sz="1200" dirty="0"/>
              <a:t>opakované dilatace  incize (5-7 dní)</a:t>
            </a:r>
          </a:p>
          <a:p>
            <a:pPr lvl="3"/>
            <a:r>
              <a:rPr lang="cs-CZ" sz="1200" dirty="0"/>
              <a:t>výhody: ambulantní postup, rychlá subjektivní úleva </a:t>
            </a:r>
          </a:p>
          <a:p>
            <a:pPr lvl="3"/>
            <a:r>
              <a:rPr lang="cs-CZ" sz="1200" dirty="0"/>
              <a:t>nevýhoda:  jizvení v peritonzilárním prostoru (vyšší riziko recidivy a komplikovaného průběhu)</a:t>
            </a:r>
          </a:p>
          <a:p>
            <a:pPr marL="1371600" lvl="3" indent="0">
              <a:buNone/>
            </a:pPr>
            <a:endParaRPr lang="cs-CZ" sz="1200" dirty="0"/>
          </a:p>
          <a:p>
            <a:pPr lvl="2"/>
            <a:r>
              <a:rPr lang="cs-CZ" sz="1200" b="1" dirty="0"/>
              <a:t>tonzilektomie „za horka“ </a:t>
            </a:r>
          </a:p>
          <a:p>
            <a:pPr lvl="3"/>
            <a:r>
              <a:rPr lang="cs-CZ" sz="1200" dirty="0"/>
              <a:t> </a:t>
            </a:r>
            <a:r>
              <a:rPr lang="cs-CZ" sz="1200" dirty="0" err="1"/>
              <a:t>tozilektomie</a:t>
            </a:r>
            <a:r>
              <a:rPr lang="cs-CZ" sz="1200" dirty="0"/>
              <a:t> a  současně  drenáž abscesu </a:t>
            </a:r>
          </a:p>
          <a:p>
            <a:pPr lvl="3"/>
            <a:r>
              <a:rPr lang="cs-CZ" sz="1200" dirty="0"/>
              <a:t>výhoda: definitivní řešení, nevýhody: celková anestezie, hospitalizace, operace v zánětlivém terénu (riziko komplikací)</a:t>
            </a:r>
          </a:p>
          <a:p>
            <a:pPr lvl="3"/>
            <a:r>
              <a:rPr lang="cs-CZ" sz="1200" dirty="0"/>
              <a:t>Tonzilektomie „za </a:t>
            </a:r>
            <a:r>
              <a:rPr lang="cs-CZ" sz="1200" dirty="0" err="1"/>
              <a:t>vlažna</a:t>
            </a:r>
            <a:r>
              <a:rPr lang="cs-CZ" sz="1200" dirty="0"/>
              <a:t>“:  2-3 dny po punkci či incizi abscesu</a:t>
            </a:r>
          </a:p>
          <a:p>
            <a:pPr marL="1371600" lvl="3" indent="0">
              <a:buNone/>
            </a:pPr>
            <a:endParaRPr lang="cs-CZ" sz="1200" dirty="0"/>
          </a:p>
          <a:p>
            <a:pPr lvl="2"/>
            <a:r>
              <a:rPr lang="cs-CZ" sz="1200" b="1" dirty="0"/>
              <a:t>Tonzilektomie „za studena“</a:t>
            </a:r>
          </a:p>
          <a:p>
            <a:pPr lvl="3"/>
            <a:r>
              <a:rPr lang="cs-CZ" sz="1200" dirty="0"/>
              <a:t>odložená tonzilektomie po odeznění akutních zánětlivých změn </a:t>
            </a:r>
          </a:p>
          <a:p>
            <a:pPr lvl="3"/>
            <a:r>
              <a:rPr lang="cs-CZ" sz="1200" dirty="0"/>
              <a:t>nejdříve 6-8 týdnů od incize abscesu</a:t>
            </a:r>
          </a:p>
          <a:p>
            <a:pPr marL="914400" lvl="2" indent="0">
              <a:buNone/>
            </a:pPr>
            <a:endParaRPr lang="cs-CZ" sz="1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A0C7B0-2CD4-9B4E-86A7-DB9F2B878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1"/>
            <a:ext cx="1461734" cy="110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206E5D39-70C7-8748-8AB7-33D75FE0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188913"/>
            <a:ext cx="4762872" cy="936625"/>
          </a:xfrm>
        </p:spPr>
        <p:txBody>
          <a:bodyPr/>
          <a:lstStyle/>
          <a:p>
            <a:r>
              <a:rPr lang="cs-CZ" sz="2800" dirty="0"/>
              <a:t>DUTINA ÚSTNÍ A HLTAN </a:t>
            </a:r>
            <a:br>
              <a:rPr lang="cs-CZ" sz="2800" dirty="0"/>
            </a:br>
            <a:r>
              <a:rPr lang="cs-CZ" sz="2800" dirty="0"/>
              <a:t>Komplikace zánětů hltanu</a:t>
            </a:r>
          </a:p>
        </p:txBody>
      </p:sp>
      <p:pic>
        <p:nvPicPr>
          <p:cNvPr id="8" name="Picture 2" descr="Parastonsilární absces">
            <a:extLst>
              <a:ext uri="{FF2B5EF4-FFF2-40B4-BE49-F238E27FC236}">
                <a16:creationId xmlns:a16="http://schemas.microsoft.com/office/drawing/2014/main" id="{8CE115D8-978C-784F-9A95-8259B1EF7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701" y="1399244"/>
            <a:ext cx="2460584" cy="185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2BB078A-103E-D34B-81D1-944D03C9B462}"/>
              </a:ext>
            </a:extLst>
          </p:cNvPr>
          <p:cNvSpPr txBox="1"/>
          <p:nvPr/>
        </p:nvSpPr>
        <p:spPr>
          <a:xfrm>
            <a:off x="6479093" y="3246652"/>
            <a:ext cx="2942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www.medic-attention.com</a:t>
            </a:r>
            <a:endParaRPr lang="cs-CZ" sz="1200" i="1" dirty="0"/>
          </a:p>
        </p:txBody>
      </p:sp>
      <p:pic>
        <p:nvPicPr>
          <p:cNvPr id="11" name="Picture 3" descr="absces peritonsil-incise">
            <a:extLst>
              <a:ext uri="{FF2B5EF4-FFF2-40B4-BE49-F238E27FC236}">
                <a16:creationId xmlns:a16="http://schemas.microsoft.com/office/drawing/2014/main" id="{F753CE84-47DE-C74C-A6A8-4DA5583FE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52" y="3717032"/>
            <a:ext cx="1852682" cy="250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452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0B5854-F360-C549-AFFA-8B5685651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10627"/>
            <a:ext cx="8640960" cy="5516798"/>
          </a:xfrm>
        </p:spPr>
        <p:txBody>
          <a:bodyPr/>
          <a:lstStyle/>
          <a:p>
            <a:r>
              <a:rPr lang="cs-CZ" sz="1800" dirty="0" err="1">
                <a:solidFill>
                  <a:srgbClr val="FF0000"/>
                </a:solidFill>
              </a:rPr>
              <a:t>Tonzilogenní</a:t>
            </a:r>
            <a:r>
              <a:rPr lang="cs-CZ" sz="1800" dirty="0">
                <a:solidFill>
                  <a:srgbClr val="FF0000"/>
                </a:solidFill>
              </a:rPr>
              <a:t> sepse</a:t>
            </a:r>
          </a:p>
          <a:p>
            <a:pPr lvl="1"/>
            <a:r>
              <a:rPr lang="cs-CZ" sz="1200" dirty="0"/>
              <a:t>systémová komplikace hnisavých zánětů hltanu: periodické vyplavování mikrobů do krevního oběhu</a:t>
            </a:r>
          </a:p>
          <a:p>
            <a:pPr lvl="1"/>
            <a:r>
              <a:rPr lang="cs-CZ" sz="1600" b="1" dirty="0"/>
              <a:t>Etiopatogeneze</a:t>
            </a:r>
          </a:p>
          <a:p>
            <a:pPr lvl="2"/>
            <a:r>
              <a:rPr lang="cs-CZ" sz="1200" dirty="0"/>
              <a:t>přestup bakterií z hltanu hematogenně, </a:t>
            </a:r>
            <a:r>
              <a:rPr lang="cs-CZ" sz="1200" dirty="0" err="1"/>
              <a:t>lymfogenně</a:t>
            </a:r>
            <a:r>
              <a:rPr lang="cs-CZ" sz="1200" dirty="0"/>
              <a:t>  nebo per </a:t>
            </a:r>
            <a:r>
              <a:rPr lang="cs-CZ" sz="1200" dirty="0" err="1"/>
              <a:t>continuitatem</a:t>
            </a:r>
            <a:r>
              <a:rPr lang="cs-CZ" sz="1200" dirty="0"/>
              <a:t>  - </a:t>
            </a:r>
            <a:r>
              <a:rPr lang="cs-CZ" sz="1200" dirty="0" err="1"/>
              <a:t>periflebitida</a:t>
            </a:r>
            <a:r>
              <a:rPr lang="cs-CZ" sz="1200" dirty="0"/>
              <a:t>  VJI – </a:t>
            </a:r>
            <a:r>
              <a:rPr lang="cs-CZ" sz="1200" dirty="0" err="1"/>
              <a:t>trombflebitida</a:t>
            </a:r>
            <a:r>
              <a:rPr lang="cs-CZ" sz="1200" dirty="0"/>
              <a:t> VJI  -  </a:t>
            </a:r>
            <a:r>
              <a:rPr lang="cs-CZ" sz="1200" b="1" dirty="0">
                <a:solidFill>
                  <a:srgbClr val="FF0000"/>
                </a:solidFill>
              </a:rPr>
              <a:t>septická trombóza VJI</a:t>
            </a:r>
          </a:p>
          <a:p>
            <a:pPr lvl="1"/>
            <a:r>
              <a:rPr lang="cs-CZ" sz="1600" b="1" dirty="0"/>
              <a:t>Příznaky</a:t>
            </a:r>
          </a:p>
          <a:p>
            <a:pPr lvl="2"/>
            <a:r>
              <a:rPr lang="cs-CZ" sz="1200" dirty="0"/>
              <a:t>Šokový stav  (</a:t>
            </a:r>
            <a:r>
              <a:rPr lang="cs-CZ" sz="1050" dirty="0"/>
              <a:t>febrilie, třesavka, slabost, bledost, hypotenze, tachykardie,…) </a:t>
            </a:r>
          </a:p>
          <a:p>
            <a:pPr lvl="1"/>
            <a:r>
              <a:rPr lang="cs-CZ" sz="1600" b="1" dirty="0"/>
              <a:t>Lokální nález</a:t>
            </a:r>
          </a:p>
          <a:p>
            <a:pPr lvl="2"/>
            <a:r>
              <a:rPr lang="cs-CZ" sz="1200" dirty="0"/>
              <a:t>stav po  hnisavé tonzilitidě či místní komplikaci</a:t>
            </a:r>
          </a:p>
          <a:p>
            <a:pPr lvl="2"/>
            <a:r>
              <a:rPr lang="cs-CZ" sz="1200" dirty="0"/>
              <a:t>typická </a:t>
            </a:r>
            <a:r>
              <a:rPr lang="cs-CZ" sz="1200" b="1" dirty="0">
                <a:solidFill>
                  <a:srgbClr val="FF0000"/>
                </a:solidFill>
              </a:rPr>
              <a:t>bolestivost na velkých krčních cévách </a:t>
            </a:r>
            <a:r>
              <a:rPr lang="cs-CZ" sz="1200" dirty="0"/>
              <a:t>v </a:t>
            </a:r>
            <a:r>
              <a:rPr lang="cs-CZ" sz="1200" dirty="0" err="1"/>
              <a:t>trigonum</a:t>
            </a:r>
            <a:r>
              <a:rPr lang="cs-CZ" sz="1200" dirty="0"/>
              <a:t> </a:t>
            </a:r>
            <a:r>
              <a:rPr lang="cs-CZ" sz="1200" dirty="0" err="1"/>
              <a:t>caroticum</a:t>
            </a:r>
            <a:r>
              <a:rPr lang="cs-CZ" sz="1200" dirty="0"/>
              <a:t>, bolestivé  zatuhnutí v horní třetině kývače </a:t>
            </a:r>
          </a:p>
          <a:p>
            <a:pPr lvl="1"/>
            <a:r>
              <a:rPr lang="cs-CZ" sz="1600" b="1" dirty="0"/>
              <a:t>Diagnostika</a:t>
            </a:r>
          </a:p>
          <a:p>
            <a:pPr lvl="2"/>
            <a:r>
              <a:rPr lang="cs-CZ" sz="1200" dirty="0"/>
              <a:t> trombóza VJI a okolní zánětlivá reakce na krku s lymfadenopatií (UZ Doppler, CT/MRI, CT/MRI </a:t>
            </a:r>
            <a:r>
              <a:rPr lang="cs-CZ" sz="1200" dirty="0" err="1"/>
              <a:t>angio</a:t>
            </a:r>
            <a:r>
              <a:rPr lang="cs-CZ" sz="1200" dirty="0"/>
              <a:t>)</a:t>
            </a:r>
          </a:p>
          <a:p>
            <a:pPr lvl="2"/>
            <a:r>
              <a:rPr lang="cs-CZ" sz="1200" dirty="0"/>
              <a:t> Hemokultury</a:t>
            </a:r>
          </a:p>
          <a:p>
            <a:pPr lvl="2"/>
            <a:r>
              <a:rPr lang="cs-CZ" sz="1200" dirty="0"/>
              <a:t>laboratorní nález  (elevace </a:t>
            </a:r>
            <a:r>
              <a:rPr lang="cs-CZ" sz="1200" dirty="0" err="1"/>
              <a:t>zánětl</a:t>
            </a:r>
            <a:r>
              <a:rPr lang="cs-CZ" sz="1200" dirty="0"/>
              <a:t>. markerů FW, Leu, CRP)</a:t>
            </a:r>
          </a:p>
          <a:p>
            <a:pPr lvl="1"/>
            <a:r>
              <a:rPr lang="cs-CZ" sz="1600" b="1" dirty="0"/>
              <a:t>Terapie</a:t>
            </a:r>
          </a:p>
          <a:p>
            <a:pPr lvl="2"/>
            <a:r>
              <a:rPr lang="cs-CZ" sz="1200" b="1" dirty="0"/>
              <a:t>konzervativní: </a:t>
            </a:r>
            <a:r>
              <a:rPr lang="cs-CZ" sz="1200" dirty="0"/>
              <a:t>intenzivní léčba a  monitorace na JIP,  ATB, </a:t>
            </a:r>
            <a:r>
              <a:rPr lang="cs-CZ" sz="1200" dirty="0" err="1"/>
              <a:t>antikoagulace</a:t>
            </a:r>
            <a:r>
              <a:rPr lang="cs-CZ" sz="1200" dirty="0"/>
              <a:t> </a:t>
            </a:r>
          </a:p>
          <a:p>
            <a:pPr lvl="2"/>
            <a:r>
              <a:rPr lang="cs-CZ" sz="1200" b="1" dirty="0"/>
              <a:t>chirurgická</a:t>
            </a:r>
            <a:r>
              <a:rPr lang="cs-CZ" sz="1200" dirty="0"/>
              <a:t>: eliminace primárního ložiska (TE) a septického trombu ve VJI (revize krční krajiny a ligatura či  resekce VJI)</a:t>
            </a:r>
          </a:p>
          <a:p>
            <a:pPr lvl="1"/>
            <a:endParaRPr lang="cs-CZ" sz="1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20BAC8A-48BB-1A40-8CC0-73B347366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1"/>
            <a:ext cx="1461734" cy="110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06E5D39-70C7-8748-8AB7-33D75FE0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188913"/>
            <a:ext cx="4762872" cy="936625"/>
          </a:xfrm>
        </p:spPr>
        <p:txBody>
          <a:bodyPr/>
          <a:lstStyle/>
          <a:p>
            <a:r>
              <a:rPr lang="cs-CZ" sz="2800" dirty="0"/>
              <a:t>DUTINA ÚSTNÍ A HLTAN </a:t>
            </a:r>
            <a:br>
              <a:rPr lang="cs-CZ" sz="2800" dirty="0"/>
            </a:br>
            <a:r>
              <a:rPr lang="cs-CZ" sz="2800" dirty="0"/>
              <a:t>Komplikace zánětů hltanu</a:t>
            </a:r>
          </a:p>
        </p:txBody>
      </p:sp>
    </p:spTree>
    <p:extLst>
      <p:ext uri="{BB962C8B-B14F-4D97-AF65-F5344CB8AC3E}">
        <p14:creationId xmlns:p14="http://schemas.microsoft.com/office/powerpoint/2010/main" val="711672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361694"/>
            <a:ext cx="8739726" cy="5328592"/>
          </a:xfrm>
        </p:spPr>
        <p:txBody>
          <a:bodyPr/>
          <a:lstStyle/>
          <a:p>
            <a:pPr>
              <a:defRPr/>
            </a:pPr>
            <a:r>
              <a:rPr lang="cs-CZ" sz="1800" dirty="0">
                <a:solidFill>
                  <a:srgbClr val="FF0000"/>
                </a:solidFill>
              </a:rPr>
              <a:t>Hltan (</a:t>
            </a:r>
            <a:r>
              <a:rPr lang="cs-CZ" sz="1800" dirty="0" err="1">
                <a:solidFill>
                  <a:srgbClr val="FF0000"/>
                </a:solidFill>
              </a:rPr>
              <a:t>Pharynx</a:t>
            </a:r>
            <a:r>
              <a:rPr lang="cs-CZ" sz="1800" dirty="0">
                <a:solidFill>
                  <a:srgbClr val="FF0000"/>
                </a:solidFill>
              </a:rPr>
              <a:t>)</a:t>
            </a:r>
          </a:p>
          <a:p>
            <a:pPr lvl="1">
              <a:defRPr/>
            </a:pPr>
            <a:r>
              <a:rPr lang="cs-CZ" sz="1800" dirty="0"/>
              <a:t>Dutý svalový orgán: polykání, dýchání </a:t>
            </a:r>
          </a:p>
          <a:p>
            <a:pPr lvl="1">
              <a:defRPr/>
            </a:pPr>
            <a:r>
              <a:rPr lang="cs-CZ" sz="1800" dirty="0"/>
              <a:t>Lokalizace: </a:t>
            </a:r>
            <a:r>
              <a:rPr lang="cs-CZ" sz="1800" dirty="0" err="1"/>
              <a:t>baze</a:t>
            </a:r>
            <a:r>
              <a:rPr lang="cs-CZ" sz="1800" dirty="0"/>
              <a:t> lební - dolní okraj prstencové chrupavky (C6)</a:t>
            </a:r>
          </a:p>
          <a:p>
            <a:pPr lvl="1">
              <a:defRPr/>
            </a:pPr>
            <a:r>
              <a:rPr lang="cs-CZ" sz="1800" b="1" dirty="0"/>
              <a:t>Dělení:</a:t>
            </a:r>
          </a:p>
          <a:p>
            <a:pPr lvl="2">
              <a:defRPr/>
            </a:pPr>
            <a:r>
              <a:rPr lang="cs-CZ" sz="1400" dirty="0"/>
              <a:t>Horizontální dělení:</a:t>
            </a:r>
          </a:p>
          <a:p>
            <a:pPr lvl="3">
              <a:defRPr/>
            </a:pPr>
            <a:r>
              <a:rPr lang="cs-CZ" sz="1400" dirty="0"/>
              <a:t>rovina měkkého patra</a:t>
            </a:r>
          </a:p>
          <a:p>
            <a:pPr lvl="3">
              <a:defRPr/>
            </a:pPr>
            <a:r>
              <a:rPr lang="cs-CZ" sz="1400" dirty="0"/>
              <a:t>rovina jazylky </a:t>
            </a:r>
          </a:p>
          <a:p>
            <a:pPr marL="1371600" lvl="3" indent="0">
              <a:buNone/>
              <a:defRPr/>
            </a:pPr>
            <a:endParaRPr lang="cs-CZ" sz="1200" dirty="0"/>
          </a:p>
          <a:p>
            <a:pPr lvl="1">
              <a:defRPr/>
            </a:pPr>
            <a:r>
              <a:rPr lang="cs-CZ" sz="1400" dirty="0" err="1"/>
              <a:t>Pars</a:t>
            </a:r>
            <a:r>
              <a:rPr lang="cs-CZ" sz="1400" dirty="0"/>
              <a:t> </a:t>
            </a:r>
            <a:r>
              <a:rPr lang="cs-CZ" sz="1400" dirty="0" err="1"/>
              <a:t>nasalis</a:t>
            </a:r>
            <a:r>
              <a:rPr lang="cs-CZ" sz="1400" dirty="0"/>
              <a:t> </a:t>
            </a:r>
            <a:r>
              <a:rPr lang="cs-CZ" sz="1400" dirty="0" err="1"/>
              <a:t>pharyngis</a:t>
            </a:r>
            <a:r>
              <a:rPr lang="cs-CZ" sz="1400" dirty="0"/>
              <a:t> (</a:t>
            </a:r>
            <a:r>
              <a:rPr lang="cs-CZ" sz="1400" dirty="0" err="1"/>
              <a:t>nasofarynx</a:t>
            </a:r>
            <a:r>
              <a:rPr lang="cs-CZ" sz="1400" dirty="0"/>
              <a:t>, </a:t>
            </a:r>
            <a:r>
              <a:rPr lang="cs-CZ" sz="1400" dirty="0" err="1"/>
              <a:t>epipharynx</a:t>
            </a:r>
            <a:r>
              <a:rPr lang="cs-CZ" sz="1400" dirty="0"/>
              <a:t>, nosohltan)  </a:t>
            </a:r>
          </a:p>
          <a:p>
            <a:pPr lvl="1">
              <a:defRPr/>
            </a:pPr>
            <a:r>
              <a:rPr lang="cs-CZ" sz="1400" dirty="0" err="1"/>
              <a:t>Pars</a:t>
            </a:r>
            <a:r>
              <a:rPr lang="cs-CZ" sz="1400" dirty="0"/>
              <a:t> </a:t>
            </a:r>
            <a:r>
              <a:rPr lang="cs-CZ" sz="1400" dirty="0" err="1"/>
              <a:t>oralis</a:t>
            </a:r>
            <a:r>
              <a:rPr lang="cs-CZ" sz="1400" dirty="0"/>
              <a:t> </a:t>
            </a:r>
            <a:r>
              <a:rPr lang="cs-CZ" sz="1400" dirty="0" err="1"/>
              <a:t>pharyngis</a:t>
            </a:r>
            <a:r>
              <a:rPr lang="cs-CZ" sz="1400" dirty="0"/>
              <a:t> (</a:t>
            </a:r>
            <a:r>
              <a:rPr lang="cs-CZ" sz="1400" dirty="0" err="1"/>
              <a:t>mesopharynx</a:t>
            </a:r>
            <a:r>
              <a:rPr lang="cs-CZ" sz="1400" dirty="0"/>
              <a:t>, </a:t>
            </a:r>
            <a:r>
              <a:rPr lang="cs-CZ" sz="1400" dirty="0" err="1"/>
              <a:t>oropharynx</a:t>
            </a:r>
            <a:r>
              <a:rPr lang="cs-CZ" sz="1400" dirty="0"/>
              <a:t>)</a:t>
            </a:r>
          </a:p>
          <a:p>
            <a:pPr lvl="1">
              <a:defRPr/>
            </a:pPr>
            <a:r>
              <a:rPr lang="cs-CZ" sz="1400" dirty="0" err="1"/>
              <a:t>Pars</a:t>
            </a:r>
            <a:r>
              <a:rPr lang="cs-CZ" sz="1400" dirty="0"/>
              <a:t> </a:t>
            </a:r>
            <a:r>
              <a:rPr lang="cs-CZ" sz="1400" dirty="0" err="1"/>
              <a:t>laryngea</a:t>
            </a:r>
            <a:r>
              <a:rPr lang="cs-CZ" sz="1400" dirty="0"/>
              <a:t> </a:t>
            </a:r>
            <a:r>
              <a:rPr lang="cs-CZ" sz="1400" dirty="0" err="1"/>
              <a:t>pharyngis</a:t>
            </a:r>
            <a:r>
              <a:rPr lang="cs-CZ" sz="1400" dirty="0"/>
              <a:t> (</a:t>
            </a:r>
            <a:r>
              <a:rPr lang="cs-CZ" sz="1400" dirty="0" err="1"/>
              <a:t>hypopharynx</a:t>
            </a:r>
            <a:r>
              <a:rPr lang="cs-CZ" sz="1400" dirty="0"/>
              <a:t>)                     </a:t>
            </a:r>
          </a:p>
          <a:p>
            <a:pPr>
              <a:defRPr/>
            </a:pPr>
            <a:endParaRPr lang="cs-CZ" sz="2400" dirty="0"/>
          </a:p>
          <a:p>
            <a:pPr marL="0" indent="0">
              <a:buNone/>
              <a:defRPr/>
            </a:pPr>
            <a:endParaRPr lang="cs-CZ" sz="24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C752435-BCED-B341-99F7-B0A9F67F2374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cs-CZ" dirty="0"/>
            </a:br>
            <a:endParaRPr lang="cs-CZ" dirty="0"/>
          </a:p>
        </p:txBody>
      </p:sp>
      <p:pic>
        <p:nvPicPr>
          <p:cNvPr id="2051" name="Picture 3" descr="/var/folders/03/xt2tvnrs4y7ffspqs4x7p4km0000gn/T/com.microsoft.Powerpoint/WebArchiveCopyPasteTempFiles/205299.jpg">
            <a:hlinkClick r:id="rId2"/>
            <a:extLst>
              <a:ext uri="{FF2B5EF4-FFF2-40B4-BE49-F238E27FC236}">
                <a16:creationId xmlns:a16="http://schemas.microsoft.com/office/drawing/2014/main" id="{8789305F-A0AD-5343-8C5E-7E8564AFE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79" y="2806404"/>
            <a:ext cx="3200693" cy="230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F53EFDC-2653-D945-8882-412C66A1BFAB}"/>
              </a:ext>
            </a:extLst>
          </p:cNvPr>
          <p:cNvSpPr txBox="1"/>
          <p:nvPr/>
        </p:nvSpPr>
        <p:spPr>
          <a:xfrm>
            <a:off x="5580112" y="522790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                     </a:t>
            </a:r>
            <a:r>
              <a:rPr lang="cs-CZ" sz="1200" i="1" dirty="0"/>
              <a:t>Zdroj obr.: </a:t>
            </a:r>
            <a:r>
              <a:rPr lang="cs-CZ" sz="1200" i="1" dirty="0" err="1"/>
              <a:t>is.cuni.cz</a:t>
            </a:r>
            <a:endParaRPr lang="cs-CZ" sz="1200" i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A289989-DBA2-804A-95B6-45386492F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678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42CF05CE-D47D-C142-B109-B02C7AA4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 DUTINA ÚSTNÍ A HLTAN  </a:t>
            </a:r>
            <a:br>
              <a:rPr lang="cs-CZ" sz="2800" dirty="0"/>
            </a:br>
            <a:r>
              <a:rPr lang="cs-CZ" sz="2800" dirty="0"/>
              <a:t>Anatomie hltanu        </a:t>
            </a:r>
          </a:p>
        </p:txBody>
      </p:sp>
    </p:spTree>
    <p:extLst>
      <p:ext uri="{BB962C8B-B14F-4D97-AF65-F5344CB8AC3E}">
        <p14:creationId xmlns:p14="http://schemas.microsoft.com/office/powerpoint/2010/main" val="30203817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6635154-A6B1-774D-9F01-416F5EC92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25538"/>
            <a:ext cx="8856984" cy="5543821"/>
          </a:xfrm>
        </p:spPr>
        <p:txBody>
          <a:bodyPr/>
          <a:lstStyle/>
          <a:p>
            <a:r>
              <a:rPr lang="cs-CZ" sz="2000" dirty="0">
                <a:solidFill>
                  <a:srgbClr val="FF0000"/>
                </a:solidFill>
              </a:rPr>
              <a:t>Parafaryngeální absces </a:t>
            </a:r>
          </a:p>
          <a:p>
            <a:pPr lvl="1"/>
            <a:r>
              <a:rPr lang="cs-CZ" sz="1400" dirty="0"/>
              <a:t>přestup zánětu do </a:t>
            </a:r>
            <a:r>
              <a:rPr lang="cs-CZ" sz="1400" dirty="0" err="1"/>
              <a:t>parafaryngeálního</a:t>
            </a:r>
            <a:r>
              <a:rPr lang="cs-CZ" sz="1400" dirty="0"/>
              <a:t> prostoru</a:t>
            </a:r>
          </a:p>
          <a:p>
            <a:pPr lvl="1"/>
            <a:endParaRPr lang="cs-CZ" sz="1400" dirty="0"/>
          </a:p>
          <a:p>
            <a:pPr lvl="1"/>
            <a:r>
              <a:rPr lang="cs-CZ" sz="1600" b="1" dirty="0"/>
              <a:t>Etiologie </a:t>
            </a:r>
            <a:r>
              <a:rPr lang="cs-CZ" sz="1200" dirty="0"/>
              <a:t>(dle primární lokalizace zánětu): </a:t>
            </a:r>
            <a:endParaRPr lang="cs-CZ" sz="1600" dirty="0"/>
          </a:p>
          <a:p>
            <a:pPr lvl="2"/>
            <a:r>
              <a:rPr lang="cs-CZ" sz="1200" dirty="0" err="1"/>
              <a:t>odontogenní</a:t>
            </a:r>
            <a:r>
              <a:rPr lang="cs-CZ" sz="1200" dirty="0"/>
              <a:t> /  </a:t>
            </a:r>
            <a:r>
              <a:rPr lang="cs-CZ" sz="1200" dirty="0" err="1"/>
              <a:t>tonzilogenní</a:t>
            </a:r>
            <a:r>
              <a:rPr lang="cs-CZ" sz="1200" dirty="0"/>
              <a:t> (peritonzilární)  </a:t>
            </a:r>
          </a:p>
          <a:p>
            <a:pPr lvl="1"/>
            <a:r>
              <a:rPr lang="cs-CZ" sz="1600" b="1" dirty="0"/>
              <a:t>Příznaky</a:t>
            </a:r>
          </a:p>
          <a:p>
            <a:pPr lvl="2"/>
            <a:r>
              <a:rPr lang="cs-CZ" sz="1200" b="1" dirty="0"/>
              <a:t>místní: </a:t>
            </a:r>
            <a:r>
              <a:rPr lang="cs-CZ" sz="1200" dirty="0"/>
              <a:t>výrazná jednostranná bolestivost krku, </a:t>
            </a:r>
          </a:p>
          <a:p>
            <a:pPr marL="914400" lvl="2" indent="0">
              <a:buNone/>
            </a:pPr>
            <a:r>
              <a:rPr lang="cs-CZ" sz="1200" dirty="0"/>
              <a:t>      </a:t>
            </a:r>
            <a:r>
              <a:rPr lang="cs-CZ" sz="1200" dirty="0" err="1"/>
              <a:t>antalgické</a:t>
            </a:r>
            <a:r>
              <a:rPr lang="cs-CZ" sz="1200" dirty="0"/>
              <a:t> postavení krku (</a:t>
            </a:r>
            <a:r>
              <a:rPr lang="cs-CZ" sz="1200" dirty="0" err="1"/>
              <a:t>torticollis</a:t>
            </a:r>
            <a:r>
              <a:rPr lang="cs-CZ" sz="1200" dirty="0"/>
              <a:t>), edém vchodu hrtanu (riziko dyspnoe),  </a:t>
            </a:r>
            <a:r>
              <a:rPr lang="cs-CZ" sz="1200" b="1" dirty="0"/>
              <a:t>celkové:  </a:t>
            </a:r>
            <a:r>
              <a:rPr lang="cs-CZ" sz="1200" dirty="0"/>
              <a:t>schvácenost, febrilie</a:t>
            </a:r>
          </a:p>
          <a:p>
            <a:pPr lvl="1"/>
            <a:r>
              <a:rPr lang="cs-CZ" sz="1600" b="1" dirty="0"/>
              <a:t>Klinický nález</a:t>
            </a:r>
          </a:p>
          <a:p>
            <a:pPr lvl="2"/>
            <a:r>
              <a:rPr lang="cs-CZ" sz="1200" dirty="0"/>
              <a:t>primární ložisko (</a:t>
            </a:r>
            <a:r>
              <a:rPr lang="cs-CZ" sz="1200" dirty="0" err="1"/>
              <a:t>odontogenní</a:t>
            </a:r>
            <a:r>
              <a:rPr lang="cs-CZ" sz="1200" dirty="0"/>
              <a:t>: </a:t>
            </a:r>
            <a:r>
              <a:rPr lang="cs-CZ" sz="1200" dirty="0" err="1"/>
              <a:t>periapilkální</a:t>
            </a:r>
            <a:r>
              <a:rPr lang="cs-CZ" sz="1200" dirty="0"/>
              <a:t> absces /</a:t>
            </a:r>
            <a:r>
              <a:rPr lang="cs-CZ" sz="1200" dirty="0" err="1"/>
              <a:t>tonzilogenní</a:t>
            </a:r>
            <a:r>
              <a:rPr lang="cs-CZ" sz="1200" dirty="0"/>
              <a:t>: </a:t>
            </a:r>
            <a:r>
              <a:rPr lang="cs-CZ" sz="1200" dirty="0" err="1"/>
              <a:t>peritoznilární</a:t>
            </a:r>
            <a:r>
              <a:rPr lang="cs-CZ" sz="1200" dirty="0"/>
              <a:t> absces)</a:t>
            </a:r>
          </a:p>
          <a:p>
            <a:pPr lvl="2"/>
            <a:r>
              <a:rPr lang="cs-CZ" sz="1200" dirty="0"/>
              <a:t>Zevně: </a:t>
            </a:r>
            <a:r>
              <a:rPr lang="cs-CZ" sz="1200" dirty="0">
                <a:solidFill>
                  <a:srgbClr val="FF0000"/>
                </a:solidFill>
              </a:rPr>
              <a:t>zánětlivé zduření horní třetiny krku, výrazná palpační citlivost</a:t>
            </a:r>
            <a:r>
              <a:rPr lang="cs-CZ" sz="1200" dirty="0"/>
              <a:t>, palpační citlivost na velkých krčních cévách </a:t>
            </a:r>
          </a:p>
          <a:p>
            <a:pPr lvl="2"/>
            <a:r>
              <a:rPr lang="cs-CZ" sz="1200" dirty="0"/>
              <a:t>Vždy nutné vyšetření hrtanu:  riziko otoku, dyspnoe a obtížné intubace (flexibilní intubace)</a:t>
            </a:r>
          </a:p>
          <a:p>
            <a:pPr lvl="1"/>
            <a:r>
              <a:rPr lang="cs-CZ" sz="1600" b="1" dirty="0"/>
              <a:t>Diagnostika</a:t>
            </a:r>
          </a:p>
          <a:p>
            <a:pPr lvl="2"/>
            <a:r>
              <a:rPr lang="cs-CZ" sz="1200" dirty="0"/>
              <a:t>Anamnéza, klinické vyšetření: typické palpačně bolestivé zduření na krku, laboratorní vyšetření </a:t>
            </a:r>
          </a:p>
          <a:p>
            <a:pPr lvl="2"/>
            <a:r>
              <a:rPr lang="cs-CZ" sz="1200" dirty="0">
                <a:solidFill>
                  <a:srgbClr val="FF0000"/>
                </a:solidFill>
              </a:rPr>
              <a:t>CT (s kontrastem) popř.  MRI: </a:t>
            </a:r>
            <a:r>
              <a:rPr lang="cs-CZ" sz="1200" dirty="0"/>
              <a:t>vždy indikovány při podezření na </a:t>
            </a:r>
            <a:r>
              <a:rPr lang="cs-CZ" sz="1200" dirty="0" err="1"/>
              <a:t>parafaryngeální</a:t>
            </a:r>
            <a:r>
              <a:rPr lang="cs-CZ" sz="1200" dirty="0"/>
              <a:t> absces </a:t>
            </a:r>
          </a:p>
          <a:p>
            <a:pPr lvl="1"/>
            <a:r>
              <a:rPr lang="cs-CZ" sz="1600" b="1" dirty="0"/>
              <a:t>Terapie:  </a:t>
            </a:r>
          </a:p>
          <a:p>
            <a:pPr lvl="2"/>
            <a:r>
              <a:rPr lang="cs-CZ" sz="1200" dirty="0"/>
              <a:t>krom konzervativní léčby (ATB  a antiedematózní terapii </a:t>
            </a:r>
            <a:r>
              <a:rPr lang="cs-CZ" sz="1200" b="1" dirty="0">
                <a:solidFill>
                  <a:srgbClr val="FF0000"/>
                </a:solidFill>
              </a:rPr>
              <a:t>) vždy indikována chirurgická terapie</a:t>
            </a:r>
          </a:p>
          <a:p>
            <a:pPr lvl="2"/>
            <a:r>
              <a:rPr lang="cs-CZ" sz="1200" dirty="0"/>
              <a:t>chirurgie:  sanace prim. ložiska  a evakuace abscesu: zevní přístup , zajištění účinné drenáže, revize VJI  </a:t>
            </a:r>
            <a:r>
              <a:rPr lang="cs-CZ" sz="1200" dirty="0" err="1"/>
              <a:t>trombflebitida</a:t>
            </a:r>
            <a:r>
              <a:rPr lang="cs-CZ" sz="1200" dirty="0"/>
              <a:t>) </a:t>
            </a:r>
          </a:p>
          <a:p>
            <a:pPr lvl="1"/>
            <a:endParaRPr lang="cs-CZ" sz="1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1417BF2-A19E-1E4D-B9DB-FF9025A80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1"/>
            <a:ext cx="1461734" cy="110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06E5D39-70C7-8748-8AB7-33D75FE0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188913"/>
            <a:ext cx="4762872" cy="936625"/>
          </a:xfrm>
        </p:spPr>
        <p:txBody>
          <a:bodyPr/>
          <a:lstStyle/>
          <a:p>
            <a:r>
              <a:rPr lang="cs-CZ" sz="2800" dirty="0"/>
              <a:t>DUTINA ÚSTNÍ A HLTAN </a:t>
            </a:r>
            <a:br>
              <a:rPr lang="cs-CZ" sz="2800" dirty="0"/>
            </a:br>
            <a:r>
              <a:rPr lang="cs-CZ" sz="2800" dirty="0"/>
              <a:t>Komplikace zánětů hltanu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AA8C018-6ADB-FA46-99AA-5CD70954B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1142677"/>
            <a:ext cx="2006352" cy="200635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FE05341-28C8-5D4D-AE22-DF2B2A966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304" y="1142677"/>
            <a:ext cx="2012083" cy="201208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C1EF8B1-FFD9-2A4E-9A88-91454A782F33}"/>
              </a:ext>
            </a:extLst>
          </p:cNvPr>
          <p:cNvSpPr txBox="1"/>
          <p:nvPr/>
        </p:nvSpPr>
        <p:spPr>
          <a:xfrm>
            <a:off x="4499992" y="3166168"/>
            <a:ext cx="4788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err="1"/>
              <a:t>Parafaryngeální</a:t>
            </a:r>
            <a:r>
              <a:rPr lang="cs-CZ" sz="1200" b="1" dirty="0"/>
              <a:t> absces vpravo</a:t>
            </a:r>
            <a:r>
              <a:rPr lang="cs-CZ" sz="1200" dirty="0"/>
              <a:t>, </a:t>
            </a:r>
            <a:r>
              <a:rPr lang="cs-CZ" sz="1200" i="1" dirty="0"/>
              <a:t>Zdroj obr.: KZM FN u </a:t>
            </a:r>
            <a:r>
              <a:rPr lang="cs-CZ" sz="1200" i="1" dirty="0" err="1"/>
              <a:t>sv.Anny</a:t>
            </a:r>
            <a:r>
              <a:rPr lang="cs-CZ" sz="1200" i="1" dirty="0"/>
              <a:t> a LF MU</a:t>
            </a:r>
          </a:p>
        </p:txBody>
      </p:sp>
    </p:spTree>
    <p:extLst>
      <p:ext uri="{BB962C8B-B14F-4D97-AF65-F5344CB8AC3E}">
        <p14:creationId xmlns:p14="http://schemas.microsoft.com/office/powerpoint/2010/main" val="39887262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75C621-7DF9-4F06-9162-F7DDA2BD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215056"/>
            <a:ext cx="5051251" cy="936625"/>
          </a:xfrm>
        </p:spPr>
        <p:txBody>
          <a:bodyPr/>
          <a:lstStyle/>
          <a:p>
            <a:r>
              <a:rPr lang="cs-CZ" dirty="0"/>
              <a:t>DUTINA ÚSTNÍ A HLTAN: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DD1AB-8FC5-4157-AC4F-632760024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4176464" cy="496855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Anatomie a funkce dutiny ústní a hltanu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klinická anatomie dutiny ústní a hltanu ( anatomie dutiny ústní a hltanu, </a:t>
            </a:r>
            <a:r>
              <a:rPr lang="cs-CZ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Waldayerův</a:t>
            </a: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lymfatický okruh, topografické vztahy)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funkce hltanu ( funkce polykací, funkce </a:t>
            </a:r>
            <a:r>
              <a:rPr lang="cs-CZ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Waldayerova</a:t>
            </a:r>
            <a:r>
              <a:rPr lang="cs-CZ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okruhu, polykání, chuť)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vyšetření dutiny ústní , hltanu 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fyziologický nález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fyzikální vyšetření , endoskopie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zobrazovací vyšetření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vyšetření chuti 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Hypertrofie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lymfoepiteliálního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hltanového okruhu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Adenotomie			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Záněty hltanu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obecné rozdělení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akutní faryngitida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chronická faryngitida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Akutní záněty Waldeyerova lymfatického okruhu 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akutní tonzilitidy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symptomatické tonzilitidy (infekční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mononukleóza,spála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herpangina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, spalničky 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932040" y="1412776"/>
            <a:ext cx="4038600" cy="45259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Chronické záněty hltanu  (chronická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tonsillitis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Tonzilektomie ( indikace, princip TE, komplikace, </a:t>
            </a: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tonsilotomie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Komplikace angín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Flegmóna a absces peritonzilární </a:t>
            </a:r>
          </a:p>
          <a:p>
            <a:pPr lvl="1">
              <a:lnSpc>
                <a:spcPct val="100000"/>
              </a:lnSpc>
            </a:pP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tonsilogenní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sepse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retro- a paraf. absces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rgbClr val="FF0000"/>
                </a:solidFill>
              </a:rPr>
              <a:t>Nádory nosohltanu 	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rgbClr val="FF0000"/>
                </a:solidFill>
              </a:rPr>
              <a:t>benigní nádory (Juvenilní </a:t>
            </a:r>
            <a:r>
              <a:rPr lang="cs-CZ" sz="1000" dirty="0" err="1">
                <a:solidFill>
                  <a:srgbClr val="FF0000"/>
                </a:solidFill>
              </a:rPr>
              <a:t>angiofibrom</a:t>
            </a:r>
            <a:r>
              <a:rPr lang="cs-CZ" sz="1000" dirty="0">
                <a:solidFill>
                  <a:srgbClr val="FF0000"/>
                </a:solidFill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rgbClr val="FF0000"/>
                </a:solidFill>
              </a:rPr>
              <a:t>karcinom nosohltanu 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Nádory orofaryngu  a dutiny ústní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histologie, symptomatologie, diagnostika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Operační postupy u nádorů orofaryngu 		</a:t>
            </a:r>
          </a:p>
          <a:p>
            <a:pPr lvl="1">
              <a:lnSpc>
                <a:spcPct val="100000"/>
              </a:lnSpc>
            </a:pPr>
            <a:r>
              <a:rPr lang="cs-CZ" sz="1000" dirty="0" err="1">
                <a:solidFill>
                  <a:schemeClr val="bg1">
                    <a:lumMod val="50000"/>
                  </a:schemeClr>
                </a:solidFill>
              </a:rPr>
              <a:t>transorální</a:t>
            </a: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 přístupy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zevní přístupy</a:t>
            </a:r>
          </a:p>
          <a:p>
            <a:pPr lvl="1">
              <a:lnSpc>
                <a:spcPct val="100000"/>
              </a:lnSpc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Ronchopatie a syndrom spánkové apnoe		</a:t>
            </a:r>
          </a:p>
          <a:p>
            <a:pPr lvl="1">
              <a:lnSpc>
                <a:spcPct val="100000"/>
              </a:lnSpc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diagnostika, léčba			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98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1C1257-9E0C-D248-A0CA-3B1D0EAD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494" y="131623"/>
            <a:ext cx="4730954" cy="936104"/>
          </a:xfrm>
        </p:spPr>
        <p:txBody>
          <a:bodyPr/>
          <a:lstStyle/>
          <a:p>
            <a:r>
              <a:rPr lang="cs-CZ" sz="2400" dirty="0"/>
              <a:t>DUTINA ÚSTNÍ A HLTAN</a:t>
            </a:r>
            <a:br>
              <a:rPr lang="cs-CZ" sz="2400" dirty="0"/>
            </a:br>
            <a:r>
              <a:rPr lang="cs-CZ" sz="2400" dirty="0"/>
              <a:t>Nádory nosohltanu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A8946A-AE26-E943-B5EA-FEACF2199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85727"/>
            <a:ext cx="5688632" cy="5614738"/>
          </a:xfrm>
        </p:spPr>
        <p:txBody>
          <a:bodyPr/>
          <a:lstStyle/>
          <a:p>
            <a:r>
              <a:rPr lang="cs-CZ" sz="1800" dirty="0">
                <a:solidFill>
                  <a:srgbClr val="FF0000"/>
                </a:solidFill>
              </a:rPr>
              <a:t>Juvenilní </a:t>
            </a:r>
            <a:r>
              <a:rPr lang="cs-CZ" sz="1800" dirty="0" err="1">
                <a:solidFill>
                  <a:srgbClr val="FF0000"/>
                </a:solidFill>
              </a:rPr>
              <a:t>angiofibrom</a:t>
            </a:r>
            <a:r>
              <a:rPr lang="cs-CZ" sz="1800" dirty="0">
                <a:solidFill>
                  <a:srgbClr val="FF0000"/>
                </a:solidFill>
              </a:rPr>
              <a:t> (JA)</a:t>
            </a:r>
          </a:p>
          <a:p>
            <a:pPr lvl="1"/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Charakteristika</a:t>
            </a:r>
          </a:p>
          <a:p>
            <a:pPr lvl="2"/>
            <a:r>
              <a:rPr lang="cs-CZ" sz="1100" dirty="0"/>
              <a:t>Nejčastější benigní nádor nosohltanu, vysoce vaskularizovaný,  lokálně destruktivní, recidivující</a:t>
            </a:r>
          </a:p>
          <a:p>
            <a:pPr lvl="2"/>
            <a:r>
              <a:rPr lang="cs-CZ" sz="1100" dirty="0"/>
              <a:t>nejčastěji  mladiství muži (15-25 let) , </a:t>
            </a:r>
            <a:r>
              <a:rPr lang="cs-CZ" sz="1100" dirty="0" err="1">
                <a:solidFill>
                  <a:srgbClr val="FF0000"/>
                </a:solidFill>
              </a:rPr>
              <a:t>cave</a:t>
            </a:r>
            <a:r>
              <a:rPr lang="cs-CZ" sz="1100" dirty="0">
                <a:solidFill>
                  <a:srgbClr val="FF0000"/>
                </a:solidFill>
              </a:rPr>
              <a:t>: záměna s  adenoidní vegetací  </a:t>
            </a:r>
          </a:p>
          <a:p>
            <a:pPr lvl="2"/>
            <a:r>
              <a:rPr lang="cs-CZ" sz="1100" dirty="0"/>
              <a:t>Cévní zásobení: </a:t>
            </a:r>
            <a:r>
              <a:rPr lang="cs-CZ" sz="1100" b="1" dirty="0"/>
              <a:t>ACE</a:t>
            </a:r>
            <a:r>
              <a:rPr lang="cs-CZ" sz="1100" dirty="0"/>
              <a:t> (</a:t>
            </a:r>
            <a:r>
              <a:rPr lang="cs-CZ" sz="1100" dirty="0" err="1"/>
              <a:t>a.maxillaris</a:t>
            </a:r>
            <a:r>
              <a:rPr lang="cs-CZ" sz="1100" dirty="0"/>
              <a:t>, </a:t>
            </a:r>
            <a:r>
              <a:rPr lang="cs-CZ" sz="1100" dirty="0" err="1"/>
              <a:t>a.pharyngica</a:t>
            </a:r>
            <a:r>
              <a:rPr lang="cs-CZ" sz="1100" dirty="0"/>
              <a:t> </a:t>
            </a:r>
            <a:r>
              <a:rPr lang="cs-CZ" sz="1100" dirty="0" err="1"/>
              <a:t>asc</a:t>
            </a:r>
            <a:r>
              <a:rPr lang="cs-CZ" sz="1100" dirty="0"/>
              <a:t>.),  </a:t>
            </a:r>
            <a:r>
              <a:rPr lang="cs-CZ" sz="1100" dirty="0">
                <a:solidFill>
                  <a:srgbClr val="FF0000"/>
                </a:solidFill>
              </a:rPr>
              <a:t>ACI </a:t>
            </a:r>
            <a:r>
              <a:rPr lang="cs-CZ" sz="1100" dirty="0"/>
              <a:t>(</a:t>
            </a:r>
            <a:r>
              <a:rPr lang="cs-CZ" sz="1100" dirty="0" err="1"/>
              <a:t>a.opthalmica</a:t>
            </a:r>
            <a:r>
              <a:rPr lang="cs-CZ" sz="1100" dirty="0"/>
              <a:t>) – omezená možnost vaskulární </a:t>
            </a:r>
            <a:r>
              <a:rPr lang="cs-CZ" sz="1100" dirty="0" err="1"/>
              <a:t>emboilizace</a:t>
            </a:r>
            <a:endParaRPr lang="cs-CZ" sz="1100" dirty="0"/>
          </a:p>
          <a:p>
            <a:pPr lvl="1"/>
            <a:r>
              <a:rPr lang="cs-CZ" sz="1400" dirty="0"/>
              <a:t>Klasifikace:  </a:t>
            </a:r>
          </a:p>
          <a:p>
            <a:pPr lvl="2"/>
            <a:r>
              <a:rPr lang="cs-CZ" sz="1100" b="1" dirty="0"/>
              <a:t>lokalizované formy: </a:t>
            </a:r>
            <a:r>
              <a:rPr lang="cs-CZ" sz="1100" dirty="0"/>
              <a:t>omezený na nosohltan či šíření do dutiny nosní nebo do sfenoidu</a:t>
            </a:r>
          </a:p>
          <a:p>
            <a:pPr lvl="2"/>
            <a:r>
              <a:rPr lang="cs-CZ" sz="1100" b="1" dirty="0"/>
              <a:t>pokročilé formy:  </a:t>
            </a:r>
            <a:r>
              <a:rPr lang="cs-CZ" sz="1100" dirty="0" err="1"/>
              <a:t>fossa</a:t>
            </a:r>
            <a:r>
              <a:rPr lang="cs-CZ" sz="1100" dirty="0"/>
              <a:t> </a:t>
            </a:r>
            <a:r>
              <a:rPr lang="cs-CZ" sz="1100" dirty="0" err="1"/>
              <a:t>pterygopalatina</a:t>
            </a:r>
            <a:r>
              <a:rPr lang="cs-CZ" sz="1100" dirty="0"/>
              <a:t>, </a:t>
            </a:r>
            <a:r>
              <a:rPr lang="cs-CZ" sz="1100" dirty="0" err="1"/>
              <a:t>orbita</a:t>
            </a:r>
            <a:r>
              <a:rPr lang="cs-CZ" sz="1100" dirty="0"/>
              <a:t>, </a:t>
            </a:r>
            <a:r>
              <a:rPr lang="cs-CZ" sz="1100" dirty="0" err="1"/>
              <a:t>intrakranium</a:t>
            </a:r>
            <a:r>
              <a:rPr lang="cs-CZ" sz="1100" dirty="0"/>
              <a:t> </a:t>
            </a:r>
          </a:p>
          <a:p>
            <a:pPr lvl="1"/>
            <a:r>
              <a:rPr lang="cs-CZ" sz="1400" dirty="0"/>
              <a:t>Symptomy</a:t>
            </a:r>
          </a:p>
          <a:p>
            <a:pPr lvl="2"/>
            <a:r>
              <a:rPr lang="cs-CZ" sz="1100" dirty="0">
                <a:solidFill>
                  <a:srgbClr val="FF0000"/>
                </a:solidFill>
              </a:rPr>
              <a:t>recidivující </a:t>
            </a:r>
            <a:r>
              <a:rPr lang="cs-CZ" sz="1100" b="1" dirty="0">
                <a:solidFill>
                  <a:srgbClr val="FF0000"/>
                </a:solidFill>
              </a:rPr>
              <a:t>epistaxe</a:t>
            </a:r>
            <a:r>
              <a:rPr lang="cs-CZ" sz="1100" dirty="0">
                <a:solidFill>
                  <a:srgbClr val="FF0000"/>
                </a:solidFill>
              </a:rPr>
              <a:t> (u mladistvých myslet na  </a:t>
            </a:r>
            <a:r>
              <a:rPr lang="cs-CZ" sz="1100" dirty="0" err="1">
                <a:solidFill>
                  <a:srgbClr val="FF0000"/>
                </a:solidFill>
              </a:rPr>
              <a:t>angiofibrom</a:t>
            </a:r>
            <a:r>
              <a:rPr lang="cs-CZ" sz="1100" dirty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lang="cs-CZ" sz="1100" dirty="0"/>
              <a:t>další příznaky nespecifické ( </a:t>
            </a:r>
            <a:r>
              <a:rPr lang="cs-CZ" sz="1100" dirty="0" err="1"/>
              <a:t>uni</a:t>
            </a:r>
            <a:r>
              <a:rPr lang="cs-CZ" sz="1100" dirty="0"/>
              <a:t>/</a:t>
            </a:r>
            <a:r>
              <a:rPr lang="cs-CZ" sz="1100" dirty="0" err="1"/>
              <a:t>bilat</a:t>
            </a:r>
            <a:r>
              <a:rPr lang="cs-CZ" sz="1100" dirty="0"/>
              <a:t>. nosní obturace, </a:t>
            </a:r>
            <a:r>
              <a:rPr lang="cs-CZ" sz="1100" dirty="0" err="1"/>
              <a:t>insuf</a:t>
            </a:r>
            <a:r>
              <a:rPr lang="cs-CZ" sz="1100" dirty="0"/>
              <a:t>. ET)</a:t>
            </a:r>
          </a:p>
          <a:p>
            <a:pPr lvl="2"/>
            <a:r>
              <a:rPr lang="cs-CZ" sz="1100" dirty="0"/>
              <a:t>u pokročilých forem ( orbitální a intrakraniální symptomatologie) </a:t>
            </a:r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10243" name="Picture 3" descr="image">
            <a:extLst>
              <a:ext uri="{FF2B5EF4-FFF2-40B4-BE49-F238E27FC236}">
                <a16:creationId xmlns:a16="http://schemas.microsoft.com/office/drawing/2014/main" id="{940A4B5E-A67A-1E42-B920-FF966AF79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34" y="1239149"/>
            <a:ext cx="2537037" cy="204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5D7074F-2D95-F341-956C-A30ED6A1C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1"/>
            <a:ext cx="1461734" cy="110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41F6BAE-4DDC-5A47-ADC8-26C6B8E223A5}"/>
              </a:ext>
            </a:extLst>
          </p:cNvPr>
          <p:cNvSpPr txBox="1"/>
          <p:nvPr/>
        </p:nvSpPr>
        <p:spPr>
          <a:xfrm>
            <a:off x="6513755" y="3272408"/>
            <a:ext cx="2704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MT – střední nosní skořepa</a:t>
            </a:r>
          </a:p>
          <a:p>
            <a:r>
              <a:rPr lang="cs-CZ" sz="1200" dirty="0"/>
              <a:t> IT – dolní nosní skořepa,</a:t>
            </a:r>
          </a:p>
          <a:p>
            <a:r>
              <a:rPr lang="cs-CZ" sz="1200" dirty="0"/>
              <a:t>JNA – juvenilní </a:t>
            </a:r>
            <a:r>
              <a:rPr lang="cs-CZ" sz="1200" dirty="0" err="1"/>
              <a:t>angiofibrom</a:t>
            </a:r>
            <a:endParaRPr lang="cs-CZ" sz="1200" dirty="0"/>
          </a:p>
          <a:p>
            <a:r>
              <a:rPr lang="cs-CZ" sz="1200" dirty="0"/>
              <a:t>S – septum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8BB8063-08B2-D542-A806-792963E2A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865" y="4091031"/>
            <a:ext cx="2462887" cy="245442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B320B05-2F9A-E04C-8FE3-7CF044CA9D93}"/>
              </a:ext>
            </a:extLst>
          </p:cNvPr>
          <p:cNvSpPr txBox="1"/>
          <p:nvPr/>
        </p:nvSpPr>
        <p:spPr>
          <a:xfrm>
            <a:off x="5508105" y="6560194"/>
            <a:ext cx="3640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Archív KOCHHK a KZM FN u </a:t>
            </a:r>
            <a:r>
              <a:rPr lang="cs-CZ" sz="1200" i="1" dirty="0" err="1"/>
              <a:t>sv.Anny</a:t>
            </a:r>
            <a:r>
              <a:rPr lang="cs-CZ" sz="1200" i="1" dirty="0"/>
              <a:t> a LF MU</a:t>
            </a:r>
          </a:p>
        </p:txBody>
      </p:sp>
    </p:spTree>
    <p:extLst>
      <p:ext uri="{BB962C8B-B14F-4D97-AF65-F5344CB8AC3E}">
        <p14:creationId xmlns:p14="http://schemas.microsoft.com/office/powerpoint/2010/main" val="6591404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1C1257-9E0C-D248-A0CA-3B1D0EAD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494" y="131623"/>
            <a:ext cx="4730954" cy="936104"/>
          </a:xfrm>
        </p:spPr>
        <p:txBody>
          <a:bodyPr/>
          <a:lstStyle/>
          <a:p>
            <a:r>
              <a:rPr lang="cs-CZ" sz="2400" dirty="0"/>
              <a:t>DUTINA ÚSTNÍ A HLTAN</a:t>
            </a:r>
            <a:br>
              <a:rPr lang="cs-CZ" sz="2400" dirty="0"/>
            </a:br>
            <a:r>
              <a:rPr lang="cs-CZ" sz="2400" dirty="0"/>
              <a:t>Nádory nosohltanu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A8946A-AE26-E943-B5EA-FEACF2199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5614738"/>
          </a:xfrm>
        </p:spPr>
        <p:txBody>
          <a:bodyPr/>
          <a:lstStyle/>
          <a:p>
            <a:r>
              <a:rPr lang="cs-CZ" sz="1800" dirty="0">
                <a:solidFill>
                  <a:srgbClr val="FF0000"/>
                </a:solidFill>
              </a:rPr>
              <a:t>Juvenilní </a:t>
            </a:r>
            <a:r>
              <a:rPr lang="cs-CZ" sz="1800" dirty="0" err="1">
                <a:solidFill>
                  <a:srgbClr val="FF0000"/>
                </a:solidFill>
              </a:rPr>
              <a:t>angiofibrom</a:t>
            </a:r>
            <a:r>
              <a:rPr lang="cs-CZ" sz="1800" dirty="0">
                <a:solidFill>
                  <a:srgbClr val="FF0000"/>
                </a:solidFill>
              </a:rPr>
              <a:t> (JA)</a:t>
            </a:r>
            <a:endParaRPr lang="cs-CZ" sz="1800" dirty="0"/>
          </a:p>
          <a:p>
            <a:pPr lvl="1"/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Diagnostika</a:t>
            </a:r>
          </a:p>
          <a:p>
            <a:pPr lvl="2"/>
            <a:r>
              <a:rPr lang="cs-CZ" sz="1100" dirty="0"/>
              <a:t>anamnéza: věk, recidivující epistaxe</a:t>
            </a:r>
          </a:p>
          <a:p>
            <a:pPr lvl="2"/>
            <a:r>
              <a:rPr lang="cs-CZ" sz="1100" dirty="0"/>
              <a:t>zadní rinoskopie / epifaryngoskopie:  </a:t>
            </a:r>
            <a:r>
              <a:rPr lang="cs-CZ" sz="1100" b="1" dirty="0"/>
              <a:t>vaskularizovaný infiltrát</a:t>
            </a:r>
            <a:r>
              <a:rPr lang="cs-CZ" sz="1100" dirty="0"/>
              <a:t>, fragilní, na dotek krvácející </a:t>
            </a:r>
          </a:p>
          <a:p>
            <a:pPr lvl="2"/>
            <a:r>
              <a:rPr lang="cs-CZ" sz="1100" dirty="0"/>
              <a:t>při </a:t>
            </a:r>
            <a:r>
              <a:rPr lang="cs-CZ" sz="1100" dirty="0" err="1"/>
              <a:t>suspekci</a:t>
            </a:r>
            <a:r>
              <a:rPr lang="cs-CZ" sz="1100" dirty="0"/>
              <a:t> na </a:t>
            </a:r>
            <a:r>
              <a:rPr lang="cs-CZ" sz="1100" dirty="0" err="1"/>
              <a:t>angiofibrom</a:t>
            </a:r>
            <a:r>
              <a:rPr lang="cs-CZ" sz="1100" dirty="0"/>
              <a:t>: </a:t>
            </a:r>
          </a:p>
          <a:p>
            <a:pPr lvl="3"/>
            <a:r>
              <a:rPr lang="cs-CZ" sz="1100" dirty="0">
                <a:solidFill>
                  <a:srgbClr val="FF0000"/>
                </a:solidFill>
              </a:rPr>
              <a:t>neprovádět biopsii v lokální anestesii </a:t>
            </a:r>
            <a:r>
              <a:rPr lang="cs-CZ" sz="1100" dirty="0"/>
              <a:t>(riziko významného krvácení)</a:t>
            </a:r>
          </a:p>
          <a:p>
            <a:pPr lvl="3"/>
            <a:r>
              <a:rPr lang="cs-CZ" sz="1100" dirty="0">
                <a:solidFill>
                  <a:srgbClr val="FF0000"/>
                </a:solidFill>
                <a:sym typeface="Wingdings" pitchFamily="2" charset="2"/>
              </a:rPr>
              <a:t>indikace k CT (MRI)  s kontrastem</a:t>
            </a:r>
          </a:p>
          <a:p>
            <a:pPr lvl="3"/>
            <a:r>
              <a:rPr lang="cs-CZ" sz="1100" dirty="0">
                <a:sym typeface="Wingdings" pitchFamily="2" charset="2"/>
              </a:rPr>
              <a:t>upřesnění vaskularizace tumoru ( angiografie DSA)</a:t>
            </a:r>
          </a:p>
          <a:p>
            <a:pPr lvl="3"/>
            <a:endParaRPr lang="cs-CZ" sz="1100" dirty="0">
              <a:sym typeface="Wingdings" pitchFamily="2" charset="2"/>
            </a:endParaRPr>
          </a:p>
          <a:p>
            <a:pPr marL="1371600" lvl="3" indent="0">
              <a:buNone/>
            </a:pPr>
            <a:endParaRPr lang="cs-CZ" sz="1100" dirty="0">
              <a:sym typeface="Wingdings" pitchFamily="2" charset="2"/>
            </a:endParaRPr>
          </a:p>
          <a:p>
            <a:pPr marL="1371600" lvl="3" indent="0">
              <a:buNone/>
            </a:pPr>
            <a:endParaRPr lang="cs-CZ" sz="1100" dirty="0">
              <a:sym typeface="Wingdings" pitchFamily="2" charset="2"/>
            </a:endParaRPr>
          </a:p>
          <a:p>
            <a:pPr lvl="1"/>
            <a:r>
              <a:rPr lang="cs-CZ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Léčba</a:t>
            </a:r>
          </a:p>
          <a:p>
            <a:pPr lvl="2"/>
            <a:r>
              <a:rPr lang="cs-CZ" sz="1100" dirty="0">
                <a:solidFill>
                  <a:srgbClr val="FF0000"/>
                </a:solidFill>
              </a:rPr>
              <a:t>selektivní předoperační </a:t>
            </a:r>
            <a:r>
              <a:rPr lang="cs-CZ" sz="1100" dirty="0" err="1">
                <a:solidFill>
                  <a:srgbClr val="FF0000"/>
                </a:solidFill>
              </a:rPr>
              <a:t>endovaskulární</a:t>
            </a:r>
            <a:r>
              <a:rPr lang="cs-CZ" sz="1100" dirty="0">
                <a:solidFill>
                  <a:srgbClr val="FF0000"/>
                </a:solidFill>
              </a:rPr>
              <a:t> embolizace </a:t>
            </a:r>
          </a:p>
          <a:p>
            <a:pPr lvl="3"/>
            <a:r>
              <a:rPr lang="cs-CZ" sz="1100" dirty="0"/>
              <a:t>cíl redukce nádoru a snížení </a:t>
            </a:r>
            <a:r>
              <a:rPr lang="cs-CZ" sz="1100" dirty="0" err="1"/>
              <a:t>peroper</a:t>
            </a:r>
            <a:r>
              <a:rPr lang="cs-CZ" sz="1100" dirty="0"/>
              <a:t>. krvácení)</a:t>
            </a:r>
          </a:p>
          <a:p>
            <a:pPr lvl="3"/>
            <a:r>
              <a:rPr lang="cs-CZ" sz="1100" dirty="0"/>
              <a:t>časté limitace (spojky s ACI povodí- </a:t>
            </a:r>
            <a:r>
              <a:rPr lang="cs-CZ" sz="1100" dirty="0" err="1"/>
              <a:t>a.ophtalmica</a:t>
            </a:r>
            <a:r>
              <a:rPr lang="cs-CZ" sz="1100" dirty="0"/>
              <a:t>, intrakraniální tepny - ohrožení </a:t>
            </a:r>
            <a:r>
              <a:rPr lang="cs-CZ" sz="1100" dirty="0" err="1"/>
              <a:t>vizu</a:t>
            </a:r>
            <a:r>
              <a:rPr lang="cs-CZ" sz="1100" dirty="0"/>
              <a:t> a mozkové příhody</a:t>
            </a:r>
          </a:p>
          <a:p>
            <a:pPr lvl="2"/>
            <a:r>
              <a:rPr lang="cs-CZ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chirurgická </a:t>
            </a:r>
          </a:p>
          <a:p>
            <a:pPr lvl="3"/>
            <a:r>
              <a:rPr lang="cs-CZ" sz="1100" dirty="0"/>
              <a:t>Přístupy:</a:t>
            </a:r>
          </a:p>
          <a:p>
            <a:pPr lvl="4"/>
            <a:r>
              <a:rPr lang="cs-CZ" sz="1100" b="1" dirty="0" err="1"/>
              <a:t>Transanzální</a:t>
            </a:r>
            <a:r>
              <a:rPr lang="cs-CZ" sz="1100" b="1" dirty="0"/>
              <a:t> endoskopické:  </a:t>
            </a:r>
            <a:r>
              <a:rPr lang="cs-CZ" sz="1100" dirty="0"/>
              <a:t>lokalizované formy nádory (nosohltan, dutiny nosní, PND)</a:t>
            </a:r>
          </a:p>
          <a:p>
            <a:pPr lvl="4"/>
            <a:r>
              <a:rPr lang="cs-CZ" sz="1100" dirty="0"/>
              <a:t>Otevřené: laterální </a:t>
            </a:r>
            <a:r>
              <a:rPr lang="cs-CZ" sz="1100" dirty="0" err="1"/>
              <a:t>rinotomie</a:t>
            </a:r>
            <a:r>
              <a:rPr lang="cs-CZ" sz="1100" dirty="0"/>
              <a:t>,  </a:t>
            </a:r>
            <a:r>
              <a:rPr lang="cs-CZ" sz="1100" dirty="0" err="1"/>
              <a:t>transorálně</a:t>
            </a:r>
            <a:r>
              <a:rPr lang="cs-CZ" sz="1100" dirty="0"/>
              <a:t>, kombinace s NCH přístupy </a:t>
            </a:r>
          </a:p>
          <a:p>
            <a:pPr lvl="3"/>
            <a:r>
              <a:rPr lang="cs-CZ" sz="1100" dirty="0"/>
              <a:t>Časté recidivy (20-50%): příčinou často neradikální resekce vzhledem ke složité anatom. lokalizaci  (očnice, </a:t>
            </a:r>
            <a:r>
              <a:rPr lang="cs-CZ" sz="1100" dirty="0" err="1"/>
              <a:t>intrakŕanium</a:t>
            </a:r>
            <a:r>
              <a:rPr lang="cs-CZ" sz="1100" dirty="0"/>
              <a:t>)</a:t>
            </a:r>
          </a:p>
          <a:p>
            <a:pPr lvl="3"/>
            <a:endParaRPr lang="cs-CZ" sz="1800" dirty="0"/>
          </a:p>
          <a:p>
            <a:pPr lvl="2"/>
            <a:r>
              <a:rPr lang="cs-CZ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Aktinoterapie</a:t>
            </a:r>
            <a:r>
              <a:rPr lang="cs-CZ" sz="1100" dirty="0"/>
              <a:t>: inoperabilní nálezy,  adjuvantní režim :histologicky </a:t>
            </a:r>
            <a:r>
              <a:rPr lang="cs-CZ" sz="1100" dirty="0" err="1"/>
              <a:t>zvýš</a:t>
            </a:r>
            <a:r>
              <a:rPr lang="cs-CZ" sz="1100" dirty="0"/>
              <a:t>. mitotická aktivita</a:t>
            </a:r>
            <a:endParaRPr lang="cs-CZ" sz="1800" dirty="0"/>
          </a:p>
          <a:p>
            <a:pPr lvl="1" indent="-342900"/>
            <a:endParaRPr lang="cs-CZ" sz="1800" dirty="0">
              <a:sym typeface="Wingdings" pitchFamily="2" charset="2"/>
            </a:endParaRPr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5D7074F-2D95-F341-956C-A30ED6A1C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1"/>
            <a:ext cx="1461734" cy="110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B530AAD-2DF9-B24D-AB32-17DF469B3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96" y="2891299"/>
            <a:ext cx="1313779" cy="131377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712E357-1F6D-0644-889C-BBA551F14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944" y="2893471"/>
            <a:ext cx="1317053" cy="131705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91FF07B-8BD8-704B-8A86-96043AFC9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941" y="1229745"/>
            <a:ext cx="2181056" cy="159889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DB5F499-E7E0-7640-831A-4D5B193D6604}"/>
              </a:ext>
            </a:extLst>
          </p:cNvPr>
          <p:cNvSpPr txBox="1"/>
          <p:nvPr/>
        </p:nvSpPr>
        <p:spPr>
          <a:xfrm>
            <a:off x="5927698" y="4229569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err="1"/>
              <a:t>Angiofibrom</a:t>
            </a:r>
            <a:r>
              <a:rPr lang="cs-CZ" sz="1200" b="1" dirty="0"/>
              <a:t> před a po embolizaci</a:t>
            </a:r>
          </a:p>
          <a:p>
            <a:r>
              <a:rPr lang="cs-CZ" sz="1200" i="1" dirty="0"/>
              <a:t>Zdroj obr.: Archív KZM FN u </a:t>
            </a:r>
            <a:r>
              <a:rPr lang="cs-CZ" sz="1200" i="1" dirty="0" err="1"/>
              <a:t>sv.Anny</a:t>
            </a:r>
            <a:r>
              <a:rPr lang="cs-CZ" sz="1200" i="1" dirty="0"/>
              <a:t> a LF MU</a:t>
            </a:r>
          </a:p>
        </p:txBody>
      </p:sp>
    </p:spTree>
    <p:extLst>
      <p:ext uri="{BB962C8B-B14F-4D97-AF65-F5344CB8AC3E}">
        <p14:creationId xmlns:p14="http://schemas.microsoft.com/office/powerpoint/2010/main" val="4052170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0D2C9A-5A35-C246-B00F-87647D874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67727"/>
            <a:ext cx="6408712" cy="5530059"/>
          </a:xfrm>
        </p:spPr>
        <p:txBody>
          <a:bodyPr/>
          <a:lstStyle/>
          <a:p>
            <a:r>
              <a:rPr lang="cs-CZ" sz="1600" dirty="0">
                <a:solidFill>
                  <a:srgbClr val="FF0000"/>
                </a:solidFill>
              </a:rPr>
              <a:t>Karcinom nosohltanu</a:t>
            </a:r>
          </a:p>
          <a:p>
            <a:pPr lvl="1"/>
            <a:r>
              <a:rPr lang="cs-CZ" sz="1600" b="1" dirty="0"/>
              <a:t>Epidemiologie</a:t>
            </a:r>
          </a:p>
          <a:p>
            <a:pPr lvl="2"/>
            <a:r>
              <a:rPr lang="cs-CZ" sz="1200" dirty="0"/>
              <a:t>vysoká prevalence v asijských zemích, v EU  mezi vzácné nádory </a:t>
            </a:r>
          </a:p>
          <a:p>
            <a:pPr lvl="2"/>
            <a:r>
              <a:rPr lang="cs-CZ" sz="1200" dirty="0"/>
              <a:t>etiologie:  1) vir  </a:t>
            </a:r>
            <a:r>
              <a:rPr lang="cs-CZ" sz="1200" dirty="0" err="1"/>
              <a:t>Ebstein</a:t>
            </a:r>
            <a:r>
              <a:rPr lang="cs-CZ" sz="1200" dirty="0"/>
              <a:t> –</a:t>
            </a:r>
            <a:r>
              <a:rPr lang="cs-CZ" sz="1200" dirty="0" err="1"/>
              <a:t>Barrové</a:t>
            </a:r>
            <a:r>
              <a:rPr lang="cs-CZ" sz="1200" dirty="0"/>
              <a:t> </a:t>
            </a:r>
          </a:p>
          <a:p>
            <a:pPr marL="914400" lvl="2" indent="0">
              <a:buNone/>
            </a:pPr>
            <a:r>
              <a:rPr lang="cs-CZ" sz="1200" dirty="0"/>
              <a:t>                         2) kouření, alkohol</a:t>
            </a:r>
          </a:p>
          <a:p>
            <a:pPr lvl="2"/>
            <a:r>
              <a:rPr lang="cs-CZ" sz="1200" b="1" dirty="0"/>
              <a:t>histologické typy : </a:t>
            </a:r>
            <a:r>
              <a:rPr lang="cs-CZ" sz="1200" dirty="0"/>
              <a:t>I – </a:t>
            </a:r>
            <a:r>
              <a:rPr lang="cs-CZ" sz="1200" dirty="0" err="1"/>
              <a:t>spinocelulární</a:t>
            </a:r>
            <a:r>
              <a:rPr lang="cs-CZ" sz="1200" dirty="0"/>
              <a:t> karcinom s rohověním, II – málo diferencovaný </a:t>
            </a:r>
            <a:r>
              <a:rPr lang="cs-CZ" sz="1200" dirty="0" err="1"/>
              <a:t>spinocelulární</a:t>
            </a:r>
            <a:r>
              <a:rPr lang="cs-CZ" sz="1200" dirty="0"/>
              <a:t> karcinom bez rohovění, III – </a:t>
            </a:r>
            <a:r>
              <a:rPr lang="cs-CZ" sz="1200"/>
              <a:t>nediferencovaný karcinom ( </a:t>
            </a:r>
            <a:r>
              <a:rPr lang="cs-CZ" sz="1200" dirty="0" err="1"/>
              <a:t>lymfoepiteliom</a:t>
            </a:r>
            <a:r>
              <a:rPr lang="cs-CZ" sz="1200" dirty="0"/>
              <a:t> - vztah k EBV infekci)</a:t>
            </a:r>
          </a:p>
          <a:p>
            <a:pPr lvl="1"/>
            <a:r>
              <a:rPr lang="cs-CZ" sz="2000" b="1" dirty="0"/>
              <a:t>Příznaky</a:t>
            </a:r>
          </a:p>
          <a:p>
            <a:pPr lvl="2"/>
            <a:r>
              <a:rPr lang="cs-CZ" sz="1200" dirty="0"/>
              <a:t>často prvním příznakem </a:t>
            </a:r>
            <a:r>
              <a:rPr lang="cs-CZ" sz="1200" dirty="0">
                <a:solidFill>
                  <a:srgbClr val="FF0000"/>
                </a:solidFill>
              </a:rPr>
              <a:t>zvětšené krční uzliny oboustranně </a:t>
            </a:r>
          </a:p>
          <a:p>
            <a:pPr lvl="2"/>
            <a:r>
              <a:rPr lang="cs-CZ" sz="1200" dirty="0" err="1"/>
              <a:t>uni</a:t>
            </a:r>
            <a:r>
              <a:rPr lang="cs-CZ" sz="1200" dirty="0"/>
              <a:t> / </a:t>
            </a:r>
            <a:r>
              <a:rPr lang="cs-CZ" sz="1200" dirty="0" err="1"/>
              <a:t>bilat</a:t>
            </a:r>
            <a:r>
              <a:rPr lang="cs-CZ" sz="1200" dirty="0"/>
              <a:t>. nosní obstrukce, </a:t>
            </a:r>
            <a:r>
              <a:rPr lang="cs-CZ" sz="1200" dirty="0" err="1">
                <a:solidFill>
                  <a:srgbClr val="FF0000"/>
                </a:solidFill>
              </a:rPr>
              <a:t>recid</a:t>
            </a:r>
            <a:r>
              <a:rPr lang="cs-CZ" sz="1200" dirty="0">
                <a:solidFill>
                  <a:srgbClr val="FF0000"/>
                </a:solidFill>
              </a:rPr>
              <a:t>. epistaxe</a:t>
            </a:r>
          </a:p>
          <a:p>
            <a:pPr lvl="2"/>
            <a:r>
              <a:rPr lang="cs-CZ" sz="1200" dirty="0"/>
              <a:t>insuficience ET  (vždy vyšetření nosohltanu)</a:t>
            </a:r>
          </a:p>
          <a:p>
            <a:pPr lvl="2"/>
            <a:r>
              <a:rPr lang="cs-CZ" sz="1200" dirty="0"/>
              <a:t>pokročilé tumory:  orbitální symptomy, intrakraniální symptomy </a:t>
            </a:r>
          </a:p>
          <a:p>
            <a:pPr lvl="1"/>
            <a:r>
              <a:rPr lang="cs-CZ" sz="1600" b="1" dirty="0"/>
              <a:t>Diagnostika</a:t>
            </a:r>
          </a:p>
          <a:p>
            <a:pPr lvl="2"/>
            <a:r>
              <a:rPr lang="cs-CZ" sz="1200" b="1" dirty="0"/>
              <a:t>anamnéza:  </a:t>
            </a:r>
            <a:r>
              <a:rPr lang="cs-CZ" sz="1200" b="1" dirty="0">
                <a:solidFill>
                  <a:srgbClr val="FF0000"/>
                </a:solidFill>
              </a:rPr>
              <a:t>recidivující epistaxe a jednostranná nedoslýchavost</a:t>
            </a:r>
            <a:r>
              <a:rPr lang="cs-CZ" sz="1200" b="1" dirty="0"/>
              <a:t> </a:t>
            </a:r>
            <a:r>
              <a:rPr lang="cs-CZ" sz="1200" dirty="0"/>
              <a:t>u dospělého pacienta: </a:t>
            </a:r>
            <a:r>
              <a:rPr lang="cs-CZ" sz="1200" b="1" dirty="0"/>
              <a:t>  ORL vyšetření nosohltanu </a:t>
            </a:r>
          </a:p>
          <a:p>
            <a:pPr lvl="2"/>
            <a:r>
              <a:rPr lang="cs-CZ" sz="1200" b="1" dirty="0"/>
              <a:t>zadní rinoskopie:</a:t>
            </a:r>
            <a:r>
              <a:rPr lang="cs-CZ" sz="1200" dirty="0"/>
              <a:t> fyziologicky klenba nosohltanu v dospělosti volná – jakýkoliv patologický nález (asymetrie klenby, patologická tkáň - </a:t>
            </a:r>
            <a:r>
              <a:rPr lang="cs-CZ" sz="1200" dirty="0">
                <a:solidFill>
                  <a:srgbClr val="FF0000"/>
                </a:solidFill>
              </a:rPr>
              <a:t>suspekce na nádor </a:t>
            </a:r>
          </a:p>
          <a:p>
            <a:pPr lvl="2"/>
            <a:r>
              <a:rPr lang="cs-CZ" sz="1200" dirty="0"/>
              <a:t>Suspekce na nádor: vždy indikována </a:t>
            </a:r>
            <a:r>
              <a:rPr lang="cs-CZ" sz="1200" dirty="0">
                <a:solidFill>
                  <a:srgbClr val="FF0000"/>
                </a:solidFill>
              </a:rPr>
              <a:t>endoskopie (</a:t>
            </a:r>
            <a:r>
              <a:rPr lang="cs-CZ" sz="1200" dirty="0" err="1">
                <a:solidFill>
                  <a:srgbClr val="FF0000"/>
                </a:solidFill>
              </a:rPr>
              <a:t>rhinoepifaryngoskopie</a:t>
            </a:r>
            <a:r>
              <a:rPr lang="cs-CZ" sz="1200" dirty="0">
                <a:solidFill>
                  <a:srgbClr val="FF0000"/>
                </a:solidFill>
              </a:rPr>
              <a:t>) +  </a:t>
            </a:r>
            <a:r>
              <a:rPr lang="cs-CZ" sz="1200" dirty="0"/>
              <a:t>Biopsie  (LA /CA) – cíl vyloučení tumoru / </a:t>
            </a:r>
            <a:r>
              <a:rPr lang="cs-CZ" sz="1200" b="1" dirty="0"/>
              <a:t>histopatologická verifikace tumoru</a:t>
            </a:r>
          </a:p>
          <a:p>
            <a:pPr marL="457200" lvl="1" indent="0">
              <a:buNone/>
            </a:pPr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A14B53-BAE7-C843-90CA-7EF3F83D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1"/>
            <a:ext cx="1461734" cy="110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/var/folders/03/xt2tvnrs4y7ffspqs4x7p4km0000gn/T/com.microsoft.Powerpoint/WebArchiveCopyPasteTempFiles/C34-FF1-2.gif">
            <a:extLst>
              <a:ext uri="{FF2B5EF4-FFF2-40B4-BE49-F238E27FC236}">
                <a16:creationId xmlns:a16="http://schemas.microsoft.com/office/drawing/2014/main" id="{6E0E0DF6-EC77-CB4A-ACEE-6758D4DA3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245" y="2628913"/>
            <a:ext cx="2531321" cy="23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369EC02-B07B-3149-98C5-BF88178D02D4}"/>
              </a:ext>
            </a:extLst>
          </p:cNvPr>
          <p:cNvSpPr txBox="1"/>
          <p:nvPr/>
        </p:nvSpPr>
        <p:spPr>
          <a:xfrm>
            <a:off x="6602333" y="5018480"/>
            <a:ext cx="2526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www.sciencedirect.com</a:t>
            </a:r>
            <a:endParaRPr lang="cs-CZ" sz="1200" i="1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3D1C1257-9E0C-D248-A0CA-3B1D0EAD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494" y="131623"/>
            <a:ext cx="4730954" cy="936104"/>
          </a:xfrm>
        </p:spPr>
        <p:txBody>
          <a:bodyPr/>
          <a:lstStyle/>
          <a:p>
            <a:r>
              <a:rPr lang="cs-CZ" sz="2400" dirty="0"/>
              <a:t>DUTINA ÚSTNÍ A HLTAN</a:t>
            </a:r>
            <a:br>
              <a:rPr lang="cs-CZ" sz="2400" dirty="0"/>
            </a:br>
            <a:r>
              <a:rPr lang="cs-CZ" sz="2400" dirty="0"/>
              <a:t>Nádory nosohltanu</a:t>
            </a:r>
          </a:p>
        </p:txBody>
      </p:sp>
    </p:spTree>
    <p:extLst>
      <p:ext uri="{BB962C8B-B14F-4D97-AF65-F5344CB8AC3E}">
        <p14:creationId xmlns:p14="http://schemas.microsoft.com/office/powerpoint/2010/main" val="8956083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0D2C9A-5A35-C246-B00F-87647D874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50068"/>
            <a:ext cx="8424936" cy="5373216"/>
          </a:xfrm>
        </p:spPr>
        <p:txBody>
          <a:bodyPr/>
          <a:lstStyle/>
          <a:p>
            <a:r>
              <a:rPr lang="cs-CZ" sz="1600" dirty="0">
                <a:solidFill>
                  <a:srgbClr val="FF0000"/>
                </a:solidFill>
              </a:rPr>
              <a:t>Karcinom nosohltanu</a:t>
            </a:r>
          </a:p>
          <a:p>
            <a:pPr lvl="1"/>
            <a:r>
              <a:rPr lang="cs-CZ" sz="1600" b="1" dirty="0"/>
              <a:t>Diagnostika</a:t>
            </a:r>
          </a:p>
          <a:p>
            <a:pPr lvl="2"/>
            <a:r>
              <a:rPr lang="cs-CZ" sz="1200" b="1" dirty="0"/>
              <a:t>histopatologicky verifikovaný karcinom  nosohltanu</a:t>
            </a:r>
          </a:p>
          <a:p>
            <a:pPr lvl="2"/>
            <a:r>
              <a:rPr lang="cs-CZ" sz="1200" dirty="0"/>
              <a:t>stanovení </a:t>
            </a:r>
            <a:r>
              <a:rPr lang="cs-CZ" sz="1200" b="1" dirty="0">
                <a:solidFill>
                  <a:srgbClr val="FF0000"/>
                </a:solidFill>
              </a:rPr>
              <a:t>TNM klasifikace:</a:t>
            </a:r>
          </a:p>
          <a:p>
            <a:pPr lvl="3"/>
            <a:r>
              <a:rPr lang="cs-CZ" sz="1200" dirty="0"/>
              <a:t>T:  velikost, rozsah a šíření tumoru</a:t>
            </a:r>
            <a:r>
              <a:rPr lang="cs-CZ" sz="1200" dirty="0">
                <a:solidFill>
                  <a:srgbClr val="FF0000"/>
                </a:solidFill>
              </a:rPr>
              <a:t>:  CT hlavy a krku (MRI)</a:t>
            </a:r>
          </a:p>
          <a:p>
            <a:pPr lvl="3"/>
            <a:r>
              <a:rPr lang="cs-CZ" sz="1200" dirty="0"/>
              <a:t>N:  rozsah postižení regionálních lymfatických uzlin:  CT hlavy a krku (UZ)</a:t>
            </a:r>
          </a:p>
          <a:p>
            <a:pPr lvl="3"/>
            <a:r>
              <a:rPr lang="cs-CZ" sz="1200" dirty="0"/>
              <a:t>M:  vzdálené metastázy </a:t>
            </a:r>
          </a:p>
          <a:p>
            <a:pPr lvl="4"/>
            <a:r>
              <a:rPr lang="cs-CZ" sz="1200" dirty="0"/>
              <a:t>vyšetření plic: </a:t>
            </a:r>
            <a:r>
              <a:rPr lang="cs-CZ" sz="1200" b="1" dirty="0"/>
              <a:t>RTG plic </a:t>
            </a:r>
            <a:r>
              <a:rPr lang="cs-CZ" sz="1200" dirty="0"/>
              <a:t>(CT)</a:t>
            </a:r>
          </a:p>
          <a:p>
            <a:pPr lvl="4"/>
            <a:r>
              <a:rPr lang="cs-CZ" sz="1200" dirty="0"/>
              <a:t>vyšetření břišních orgánů:  </a:t>
            </a:r>
            <a:r>
              <a:rPr lang="cs-CZ" sz="1200" b="1" dirty="0"/>
              <a:t>UZ břicha  </a:t>
            </a:r>
          </a:p>
          <a:p>
            <a:pPr lvl="3"/>
            <a:r>
              <a:rPr lang="cs-CZ" sz="1200" dirty="0"/>
              <a:t>další vyšetření:  urologie (PSA)  /gynekologie, stomatologie (sanace chrupu)</a:t>
            </a:r>
          </a:p>
          <a:p>
            <a:pPr lvl="3"/>
            <a:endParaRPr lang="cs-CZ" sz="1200" dirty="0"/>
          </a:p>
          <a:p>
            <a:pPr lvl="1"/>
            <a:r>
              <a:rPr lang="cs-CZ" sz="1600" b="1" dirty="0"/>
              <a:t>Léčba</a:t>
            </a:r>
            <a:endParaRPr lang="cs-CZ" sz="1200" dirty="0"/>
          </a:p>
          <a:p>
            <a:pPr lvl="2"/>
            <a:r>
              <a:rPr lang="cs-CZ" sz="1400" b="1" dirty="0">
                <a:solidFill>
                  <a:srgbClr val="FF0000"/>
                </a:solidFill>
              </a:rPr>
              <a:t>radioterapie</a:t>
            </a:r>
            <a:r>
              <a:rPr lang="cs-CZ" sz="1400" dirty="0"/>
              <a:t>:  </a:t>
            </a:r>
            <a:r>
              <a:rPr lang="cs-CZ" sz="1200" dirty="0"/>
              <a:t>standard u časných stádií: cílená na primární tumor a regionální LU, celková dávka: 60 </a:t>
            </a:r>
            <a:r>
              <a:rPr lang="cs-CZ" sz="1200" dirty="0" err="1"/>
              <a:t>Gy</a:t>
            </a:r>
            <a:r>
              <a:rPr lang="cs-CZ" sz="1200" dirty="0"/>
              <a:t>, standardní režim:  (5x týdně, 6 týdnů) </a:t>
            </a:r>
          </a:p>
          <a:p>
            <a:pPr lvl="2"/>
            <a:r>
              <a:rPr lang="cs-CZ" sz="1400" b="1" dirty="0">
                <a:solidFill>
                  <a:srgbClr val="FF0000"/>
                </a:solidFill>
              </a:rPr>
              <a:t>konkomitantní radiochemoterapie</a:t>
            </a:r>
            <a:r>
              <a:rPr lang="cs-CZ" sz="1400" b="1" dirty="0"/>
              <a:t>: </a:t>
            </a:r>
            <a:r>
              <a:rPr lang="cs-CZ" sz="1400" dirty="0"/>
              <a:t> standard  pro pokročilý primární a metastazující tumor</a:t>
            </a:r>
          </a:p>
          <a:p>
            <a:pPr lvl="2"/>
            <a:r>
              <a:rPr lang="cs-CZ" sz="1400" b="1" dirty="0"/>
              <a:t>chirurgie</a:t>
            </a:r>
            <a:r>
              <a:rPr lang="cs-CZ" sz="1600" b="1" dirty="0"/>
              <a:t>: </a:t>
            </a:r>
          </a:p>
          <a:p>
            <a:pPr lvl="3"/>
            <a:r>
              <a:rPr lang="cs-CZ" sz="1200" dirty="0"/>
              <a:t>vzhledem k anatomické lokalizaci (</a:t>
            </a:r>
            <a:r>
              <a:rPr lang="cs-CZ" sz="1200" dirty="0" err="1"/>
              <a:t>baze</a:t>
            </a:r>
            <a:r>
              <a:rPr lang="cs-CZ" sz="1200" dirty="0"/>
              <a:t> lební) limitovaná modalita v oblasti primárního tumoru</a:t>
            </a:r>
          </a:p>
          <a:p>
            <a:pPr lvl="3"/>
            <a:r>
              <a:rPr lang="cs-CZ" sz="1200" dirty="0"/>
              <a:t>často záchranná modalita  pro řešení perzistujících krčních metastáz:  </a:t>
            </a:r>
            <a:r>
              <a:rPr lang="cs-CZ" sz="1200" dirty="0" err="1"/>
              <a:t>uni</a:t>
            </a:r>
            <a:r>
              <a:rPr lang="cs-CZ" sz="1200" dirty="0"/>
              <a:t>/</a:t>
            </a:r>
            <a:r>
              <a:rPr lang="cs-CZ" sz="1200" dirty="0" err="1"/>
              <a:t>bilat</a:t>
            </a:r>
            <a:r>
              <a:rPr lang="cs-CZ" sz="1200" dirty="0"/>
              <a:t>. krční disekce lymfatických uzlin </a:t>
            </a:r>
          </a:p>
          <a:p>
            <a:pPr lvl="1"/>
            <a:endParaRPr lang="cs-CZ" sz="1600" b="1" dirty="0"/>
          </a:p>
          <a:p>
            <a:pPr marL="457200" lvl="1" indent="0">
              <a:buNone/>
            </a:pPr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A14B53-BAE7-C843-90CA-7EF3F83D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1"/>
            <a:ext cx="1461734" cy="110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3D1C1257-9E0C-D248-A0CA-3B1D0EAD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494" y="131623"/>
            <a:ext cx="4730954" cy="936104"/>
          </a:xfrm>
        </p:spPr>
        <p:txBody>
          <a:bodyPr/>
          <a:lstStyle/>
          <a:p>
            <a:r>
              <a:rPr lang="cs-CZ" sz="2400" dirty="0"/>
              <a:t>DUTINA ÚSTNÍ A HLTAN</a:t>
            </a:r>
            <a:br>
              <a:rPr lang="cs-CZ" sz="2400" dirty="0"/>
            </a:br>
            <a:r>
              <a:rPr lang="cs-CZ" sz="2400" dirty="0"/>
              <a:t>Nádory nosohltanu</a:t>
            </a:r>
          </a:p>
        </p:txBody>
      </p:sp>
    </p:spTree>
    <p:extLst>
      <p:ext uri="{BB962C8B-B14F-4D97-AF65-F5344CB8AC3E}">
        <p14:creationId xmlns:p14="http://schemas.microsoft.com/office/powerpoint/2010/main" val="22991697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6A2AF-46A6-E949-860B-5CCE5BE65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 </a:t>
            </a:r>
          </a:p>
        </p:txBody>
      </p:sp>
      <p:pic>
        <p:nvPicPr>
          <p:cNvPr id="7170" name="Picture 2" descr="Kaple u sv. Anny">
            <a:hlinkClick r:id="rId2"/>
            <a:extLst>
              <a:ext uri="{FF2B5EF4-FFF2-40B4-BE49-F238E27FC236}">
                <a16:creationId xmlns:a16="http://schemas.microsoft.com/office/drawing/2014/main" id="{92B31B98-3BB2-D24D-8858-C3FD650DDB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9" y="1521618"/>
            <a:ext cx="8776786" cy="49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866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704E1E-AF1B-AD49-9B6F-20C4D141A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5760640" cy="4713387"/>
          </a:xfrm>
        </p:spPr>
        <p:txBody>
          <a:bodyPr/>
          <a:lstStyle/>
          <a:p>
            <a:pPr>
              <a:defRPr/>
            </a:pPr>
            <a:r>
              <a:rPr lang="cs-CZ" sz="2000" dirty="0">
                <a:solidFill>
                  <a:srgbClr val="FF0000"/>
                </a:solidFill>
              </a:rPr>
              <a:t>Stěna hltanu</a:t>
            </a:r>
          </a:p>
          <a:p>
            <a:pPr lvl="1">
              <a:defRPr/>
            </a:pPr>
            <a:r>
              <a:rPr lang="cs-CZ" sz="1800" dirty="0"/>
              <a:t>Sliznice (tunica </a:t>
            </a:r>
            <a:r>
              <a:rPr lang="cs-CZ" sz="1800" dirty="0" err="1"/>
              <a:t>mucosa</a:t>
            </a:r>
            <a:r>
              <a:rPr lang="cs-CZ" sz="1800" dirty="0"/>
              <a:t>)</a:t>
            </a:r>
          </a:p>
          <a:p>
            <a:pPr lvl="2">
              <a:defRPr/>
            </a:pPr>
            <a:r>
              <a:rPr lang="cs-CZ" sz="1400" dirty="0" err="1"/>
              <a:t>nasopharynx</a:t>
            </a:r>
            <a:r>
              <a:rPr lang="cs-CZ" sz="1400" dirty="0"/>
              <a:t> :  pokračování nosní sliznice (cylindrický řasinkový epitel)</a:t>
            </a:r>
          </a:p>
          <a:p>
            <a:pPr lvl="2">
              <a:defRPr/>
            </a:pPr>
            <a:r>
              <a:rPr lang="cs-CZ" sz="1400" dirty="0"/>
              <a:t>přechod do orofaryngu :  epitel přechodný (oblast </a:t>
            </a:r>
            <a:r>
              <a:rPr lang="cs-CZ" sz="1400" dirty="0" err="1"/>
              <a:t>fossae</a:t>
            </a:r>
            <a:r>
              <a:rPr lang="cs-CZ" sz="1400" dirty="0"/>
              <a:t> </a:t>
            </a:r>
            <a:r>
              <a:rPr lang="cs-CZ" sz="1400" dirty="0" err="1"/>
              <a:t>Rossenmulleri</a:t>
            </a:r>
            <a:r>
              <a:rPr lang="cs-CZ" sz="1400" dirty="0"/>
              <a:t>)</a:t>
            </a:r>
          </a:p>
          <a:p>
            <a:pPr lvl="2">
              <a:defRPr/>
            </a:pPr>
            <a:r>
              <a:rPr lang="cs-CZ" sz="1400" dirty="0" err="1"/>
              <a:t>orofarynx</a:t>
            </a:r>
            <a:r>
              <a:rPr lang="cs-CZ" sz="1400" dirty="0"/>
              <a:t> a </a:t>
            </a:r>
            <a:r>
              <a:rPr lang="cs-CZ" sz="1400" dirty="0" err="1"/>
              <a:t>hypofarynx</a:t>
            </a:r>
            <a:r>
              <a:rPr lang="cs-CZ" sz="1400" dirty="0"/>
              <a:t> :  </a:t>
            </a:r>
            <a:r>
              <a:rPr lang="cs-CZ" sz="1400" dirty="0">
                <a:solidFill>
                  <a:srgbClr val="FF0000"/>
                </a:solidFill>
              </a:rPr>
              <a:t>epitel nerohovějící </a:t>
            </a:r>
            <a:r>
              <a:rPr lang="cs-CZ" sz="1400" dirty="0" err="1">
                <a:solidFill>
                  <a:srgbClr val="FF0000"/>
                </a:solidFill>
              </a:rPr>
              <a:t>dlaždicobuněčný</a:t>
            </a:r>
            <a:endParaRPr lang="cs-CZ" sz="1400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cs-CZ" sz="1800" dirty="0" err="1"/>
              <a:t>Submukóza</a:t>
            </a:r>
            <a:r>
              <a:rPr lang="cs-CZ" sz="1800" dirty="0"/>
              <a:t> (tunica </a:t>
            </a:r>
            <a:r>
              <a:rPr lang="cs-CZ" sz="1800" dirty="0" err="1"/>
              <a:t>submucosa</a:t>
            </a:r>
            <a:r>
              <a:rPr lang="cs-CZ" sz="1800" dirty="0"/>
              <a:t>)</a:t>
            </a:r>
          </a:p>
          <a:p>
            <a:pPr lvl="2">
              <a:defRPr/>
            </a:pPr>
            <a:r>
              <a:rPr lang="cs-CZ" sz="1400" dirty="0"/>
              <a:t>Řídké pojivo: </a:t>
            </a:r>
            <a:r>
              <a:rPr lang="cs-CZ" sz="1400" dirty="0">
                <a:solidFill>
                  <a:srgbClr val="FF0000"/>
                </a:solidFill>
              </a:rPr>
              <a:t>šíření zánětů, nádorů</a:t>
            </a:r>
          </a:p>
          <a:p>
            <a:pPr lvl="1">
              <a:defRPr/>
            </a:pPr>
            <a:r>
              <a:rPr lang="cs-CZ" sz="1800" dirty="0"/>
              <a:t>Svalová vrstva  (tunica </a:t>
            </a:r>
            <a:r>
              <a:rPr lang="cs-CZ" sz="1800" dirty="0" err="1"/>
              <a:t>muscularis</a:t>
            </a:r>
            <a:r>
              <a:rPr lang="cs-CZ" sz="1800" dirty="0"/>
              <a:t>)</a:t>
            </a:r>
          </a:p>
          <a:p>
            <a:pPr lvl="2">
              <a:defRPr/>
            </a:pPr>
            <a:r>
              <a:rPr lang="cs-CZ" sz="1400" dirty="0"/>
              <a:t>Svěrače (horní ,střední, dolní /Kiliánův/: </a:t>
            </a:r>
            <a:r>
              <a:rPr lang="cs-CZ" sz="1400" dirty="0">
                <a:solidFill>
                  <a:srgbClr val="FF0000"/>
                </a:solidFill>
              </a:rPr>
              <a:t>vchod do jícnu</a:t>
            </a:r>
            <a:r>
              <a:rPr lang="cs-CZ" sz="1400" dirty="0"/>
              <a:t>)</a:t>
            </a:r>
          </a:p>
          <a:p>
            <a:pPr lvl="2">
              <a:defRPr/>
            </a:pPr>
            <a:r>
              <a:rPr lang="cs-CZ" sz="1400" dirty="0"/>
              <a:t>Zdvihače</a:t>
            </a:r>
          </a:p>
          <a:p>
            <a:pPr lvl="1">
              <a:defRPr/>
            </a:pPr>
            <a:r>
              <a:rPr lang="cs-CZ" sz="1800" dirty="0"/>
              <a:t>Vazivová vrstva (</a:t>
            </a:r>
            <a:r>
              <a:rPr lang="cs-CZ" sz="1800" dirty="0" err="1"/>
              <a:t>adventitia</a:t>
            </a:r>
            <a:r>
              <a:rPr lang="cs-CZ" sz="1800" dirty="0"/>
              <a:t>)</a:t>
            </a:r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BF0BC8-F078-8B45-815F-63C199AE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678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page7image1835918288">
            <a:extLst>
              <a:ext uri="{FF2B5EF4-FFF2-40B4-BE49-F238E27FC236}">
                <a16:creationId xmlns:a16="http://schemas.microsoft.com/office/drawing/2014/main" id="{93AC4845-69A1-2846-89C2-47FDC606E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95308"/>
            <a:ext cx="2899475" cy="362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770CD4E-1474-3040-B81A-E718E8DBBF14}"/>
              </a:ext>
            </a:extLst>
          </p:cNvPr>
          <p:cNvSpPr txBox="1"/>
          <p:nvPr/>
        </p:nvSpPr>
        <p:spPr>
          <a:xfrm>
            <a:off x="6718014" y="5571900"/>
            <a:ext cx="2422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is.muni.cz</a:t>
            </a:r>
            <a:r>
              <a:rPr lang="cs-CZ" sz="1200" i="1" dirty="0"/>
              <a:t>. 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42CF05CE-D47D-C142-B109-B02C7AA4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 DUTINA ÚSTNÍ A HLTAN  </a:t>
            </a:r>
            <a:br>
              <a:rPr lang="cs-CZ" sz="2800" dirty="0"/>
            </a:br>
            <a:r>
              <a:rPr lang="cs-CZ" sz="2800" dirty="0"/>
              <a:t>Stěna hltanu</a:t>
            </a:r>
          </a:p>
        </p:txBody>
      </p:sp>
    </p:spTree>
    <p:extLst>
      <p:ext uri="{BB962C8B-B14F-4D97-AF65-F5344CB8AC3E}">
        <p14:creationId xmlns:p14="http://schemas.microsoft.com/office/powerpoint/2010/main" val="721271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C3043B-4AFD-B14B-B27B-592C26F4E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25" y="1404116"/>
            <a:ext cx="6192688" cy="543620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sz="1600" dirty="0">
                <a:solidFill>
                  <a:srgbClr val="FF0000"/>
                </a:solidFill>
              </a:rPr>
              <a:t>       </a:t>
            </a:r>
            <a:r>
              <a:rPr lang="cs-CZ" sz="1600" dirty="0" err="1">
                <a:solidFill>
                  <a:srgbClr val="FF0000"/>
                </a:solidFill>
              </a:rPr>
              <a:t>Pars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nasalis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pharyngis</a:t>
            </a:r>
            <a:r>
              <a:rPr lang="cs-CZ" sz="1600" dirty="0">
                <a:solidFill>
                  <a:srgbClr val="FF0000"/>
                </a:solidFill>
              </a:rPr>
              <a:t> (</a:t>
            </a:r>
            <a:r>
              <a:rPr lang="cs-CZ" sz="1600" dirty="0" err="1">
                <a:solidFill>
                  <a:srgbClr val="FF0000"/>
                </a:solidFill>
              </a:rPr>
              <a:t>epipharynx</a:t>
            </a:r>
            <a:r>
              <a:rPr lang="cs-CZ" sz="1600" dirty="0">
                <a:solidFill>
                  <a:srgbClr val="FF0000"/>
                </a:solidFill>
              </a:rPr>
              <a:t>, </a:t>
            </a:r>
            <a:r>
              <a:rPr lang="cs-CZ" sz="1600" dirty="0" err="1">
                <a:solidFill>
                  <a:srgbClr val="FF0000"/>
                </a:solidFill>
              </a:rPr>
              <a:t>nasopharynx</a:t>
            </a:r>
            <a:r>
              <a:rPr lang="cs-CZ" sz="1600" dirty="0">
                <a:solidFill>
                  <a:srgbClr val="FF0000"/>
                </a:solidFill>
              </a:rPr>
              <a:t>, nosohltan) </a:t>
            </a:r>
          </a:p>
          <a:p>
            <a:pPr lvl="1">
              <a:defRPr/>
            </a:pPr>
            <a:r>
              <a:rPr lang="cs-CZ" sz="1600" b="1" dirty="0"/>
              <a:t>Ohraničení: </a:t>
            </a:r>
          </a:p>
          <a:p>
            <a:pPr lvl="2">
              <a:defRPr/>
            </a:pPr>
            <a:r>
              <a:rPr lang="cs-CZ" sz="1200" dirty="0"/>
              <a:t>Kraniální:  spodina lební (</a:t>
            </a:r>
            <a:r>
              <a:rPr lang="cs-CZ" sz="1200" dirty="0" err="1"/>
              <a:t>klivus</a:t>
            </a:r>
            <a:r>
              <a:rPr lang="cs-CZ" sz="1200" dirty="0"/>
              <a:t> týlní kosti)</a:t>
            </a:r>
          </a:p>
          <a:p>
            <a:pPr lvl="2">
              <a:defRPr/>
            </a:pPr>
            <a:r>
              <a:rPr lang="cs-CZ" sz="1200" dirty="0"/>
              <a:t>Ventrální: choany  (komunikace s dutinou nosní)</a:t>
            </a:r>
          </a:p>
          <a:p>
            <a:pPr lvl="2">
              <a:defRPr/>
            </a:pPr>
            <a:r>
              <a:rPr lang="cs-CZ" sz="1200" dirty="0"/>
              <a:t>Dorzální: krční obratle </a:t>
            </a:r>
          </a:p>
          <a:p>
            <a:pPr lvl="2">
              <a:defRPr/>
            </a:pPr>
            <a:r>
              <a:rPr lang="cs-CZ" sz="1200" dirty="0"/>
              <a:t>Kaudální: horizontální rovina měkkého patra (</a:t>
            </a:r>
            <a:r>
              <a:rPr lang="cs-CZ" sz="1200" dirty="0" err="1">
                <a:solidFill>
                  <a:srgbClr val="FF0000"/>
                </a:solidFill>
              </a:rPr>
              <a:t>velofaryngeální</a:t>
            </a:r>
            <a:r>
              <a:rPr lang="cs-CZ" sz="1200" dirty="0">
                <a:solidFill>
                  <a:srgbClr val="FF0000"/>
                </a:solidFill>
              </a:rPr>
              <a:t> uzávěr</a:t>
            </a:r>
            <a:r>
              <a:rPr lang="cs-CZ" sz="1200" dirty="0"/>
              <a:t>)</a:t>
            </a:r>
          </a:p>
          <a:p>
            <a:pPr lvl="1">
              <a:defRPr/>
            </a:pPr>
            <a:r>
              <a:rPr lang="cs-CZ" sz="1600" b="1" dirty="0"/>
              <a:t>Obsah:</a:t>
            </a:r>
          </a:p>
          <a:p>
            <a:pPr lvl="2">
              <a:defRPr/>
            </a:pPr>
            <a:r>
              <a:rPr lang="cs-CZ" sz="1200" dirty="0"/>
              <a:t>Laterální stěna </a:t>
            </a:r>
          </a:p>
          <a:p>
            <a:pPr lvl="3">
              <a:defRPr/>
            </a:pPr>
            <a:r>
              <a:rPr lang="cs-CZ" sz="1050" dirty="0"/>
              <a:t>Ostium </a:t>
            </a:r>
            <a:r>
              <a:rPr lang="cs-CZ" sz="1050" dirty="0" err="1"/>
              <a:t>pharyngeum</a:t>
            </a:r>
            <a:r>
              <a:rPr lang="cs-CZ" sz="1050" dirty="0"/>
              <a:t> </a:t>
            </a:r>
            <a:r>
              <a:rPr lang="cs-CZ" sz="1050" dirty="0" err="1"/>
              <a:t>tubae</a:t>
            </a:r>
            <a:r>
              <a:rPr lang="cs-CZ" sz="1050" dirty="0"/>
              <a:t> </a:t>
            </a:r>
            <a:r>
              <a:rPr lang="cs-CZ" sz="1050" dirty="0" err="1"/>
              <a:t>auditivae</a:t>
            </a:r>
            <a:r>
              <a:rPr lang="cs-CZ" sz="1050" dirty="0"/>
              <a:t> </a:t>
            </a:r>
          </a:p>
          <a:p>
            <a:pPr lvl="3">
              <a:defRPr/>
            </a:pPr>
            <a:r>
              <a:rPr lang="cs-CZ" sz="1050" dirty="0"/>
              <a:t>Torus </a:t>
            </a:r>
            <a:r>
              <a:rPr lang="cs-CZ" sz="1050" dirty="0" err="1"/>
              <a:t>tubarius</a:t>
            </a:r>
            <a:r>
              <a:rPr lang="cs-CZ" sz="1050" dirty="0"/>
              <a:t> (podkladem je volný konec chrupavky sluchové trubice)</a:t>
            </a:r>
          </a:p>
          <a:p>
            <a:pPr lvl="3">
              <a:defRPr/>
            </a:pPr>
            <a:r>
              <a:rPr lang="cs-CZ" sz="1050" dirty="0" err="1"/>
              <a:t>Fossa</a:t>
            </a:r>
            <a:r>
              <a:rPr lang="cs-CZ" sz="1050" dirty="0"/>
              <a:t> </a:t>
            </a:r>
            <a:r>
              <a:rPr lang="cs-CZ" sz="1050" dirty="0" err="1"/>
              <a:t>Rosenmulleri</a:t>
            </a:r>
            <a:r>
              <a:rPr lang="cs-CZ" sz="1050" dirty="0"/>
              <a:t> </a:t>
            </a:r>
          </a:p>
          <a:p>
            <a:pPr lvl="3">
              <a:defRPr/>
            </a:pPr>
            <a:r>
              <a:rPr lang="cs-CZ" sz="1050" dirty="0" err="1"/>
              <a:t>Tonsilla</a:t>
            </a:r>
            <a:r>
              <a:rPr lang="cs-CZ" sz="1050" dirty="0"/>
              <a:t> </a:t>
            </a:r>
            <a:r>
              <a:rPr lang="cs-CZ" sz="1050" dirty="0" err="1"/>
              <a:t>tubaris</a:t>
            </a:r>
            <a:r>
              <a:rPr lang="cs-CZ" sz="1050" dirty="0"/>
              <a:t> (</a:t>
            </a:r>
            <a:r>
              <a:rPr lang="cs-CZ" sz="1050" dirty="0" err="1"/>
              <a:t>Gerlachova</a:t>
            </a:r>
            <a:r>
              <a:rPr lang="cs-CZ" sz="1050" dirty="0"/>
              <a:t> tonzila)</a:t>
            </a:r>
          </a:p>
          <a:p>
            <a:pPr lvl="3">
              <a:defRPr/>
            </a:pPr>
            <a:endParaRPr lang="cs-CZ" sz="1050" dirty="0"/>
          </a:p>
          <a:p>
            <a:pPr lvl="2">
              <a:defRPr/>
            </a:pPr>
            <a:r>
              <a:rPr lang="cs-CZ" sz="1200" dirty="0" err="1">
                <a:solidFill>
                  <a:srgbClr val="FF0000"/>
                </a:solidFill>
              </a:rPr>
              <a:t>Tonsilla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  <a:r>
              <a:rPr lang="cs-CZ" sz="1200" dirty="0" err="1">
                <a:solidFill>
                  <a:srgbClr val="FF0000"/>
                </a:solidFill>
              </a:rPr>
              <a:t>pharyngea</a:t>
            </a:r>
            <a:r>
              <a:rPr lang="cs-CZ" sz="1200" dirty="0">
                <a:solidFill>
                  <a:srgbClr val="FF0000"/>
                </a:solidFill>
              </a:rPr>
              <a:t> (hltanová mandle)</a:t>
            </a:r>
          </a:p>
          <a:p>
            <a:pPr lvl="3">
              <a:defRPr/>
            </a:pPr>
            <a:r>
              <a:rPr lang="cs-CZ" sz="1050" b="1" dirty="0"/>
              <a:t>U dětí  </a:t>
            </a:r>
            <a:r>
              <a:rPr lang="cs-CZ" sz="1050" dirty="0"/>
              <a:t>- hltanová mandle - fyziologický nález </a:t>
            </a:r>
          </a:p>
          <a:p>
            <a:pPr lvl="3">
              <a:defRPr/>
            </a:pPr>
            <a:r>
              <a:rPr lang="cs-CZ" sz="1050" dirty="0"/>
              <a:t>vs. adenoidní vegetace  - patologické zvětšení  (viz obr.)</a:t>
            </a:r>
          </a:p>
          <a:p>
            <a:pPr lvl="3">
              <a:defRPr/>
            </a:pPr>
            <a:r>
              <a:rPr lang="cs-CZ" sz="1050" b="1" dirty="0"/>
              <a:t>U dospělých  </a:t>
            </a:r>
            <a:r>
              <a:rPr lang="cs-CZ" sz="1050" dirty="0"/>
              <a:t>- klenba nosohltanu volná (fyziologický nález – viz obr.)</a:t>
            </a:r>
          </a:p>
          <a:p>
            <a:pPr lvl="3">
              <a:defRPr/>
            </a:pPr>
            <a:r>
              <a:rPr lang="cs-CZ" sz="1050" dirty="0"/>
              <a:t>Bursa </a:t>
            </a:r>
            <a:r>
              <a:rPr lang="cs-CZ" sz="1050" dirty="0" err="1"/>
              <a:t>pharyngica</a:t>
            </a:r>
            <a:r>
              <a:rPr lang="cs-CZ" sz="1050" dirty="0"/>
              <a:t>:  reziduum tonzily u dospělých</a:t>
            </a:r>
          </a:p>
          <a:p>
            <a:pPr lvl="1"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</a:t>
            </a:r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C1102D-3B75-7246-A5A7-BC67548CF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678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 descr="2.jpg">
            <a:extLst>
              <a:ext uri="{FF2B5EF4-FFF2-40B4-BE49-F238E27FC236}">
                <a16:creationId xmlns:a16="http://schemas.microsoft.com/office/drawing/2014/main" id="{92E4A991-8DDF-F44B-BE3C-68467D20BF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37297" y="3990999"/>
            <a:ext cx="2520280" cy="194004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A979719-7E95-1542-898A-86913CBBE287}"/>
              </a:ext>
            </a:extLst>
          </p:cNvPr>
          <p:cNvSpPr txBox="1"/>
          <p:nvPr/>
        </p:nvSpPr>
        <p:spPr>
          <a:xfrm>
            <a:off x="6333207" y="5931047"/>
            <a:ext cx="221215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Klenba nosohltanu - dospělý</a:t>
            </a:r>
          </a:p>
          <a:p>
            <a:r>
              <a:rPr lang="cs-CZ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1 - klenba nosohltanu, </a:t>
            </a:r>
          </a:p>
          <a:p>
            <a:r>
              <a:rPr lang="cs-CZ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– </a:t>
            </a:r>
            <a:r>
              <a:rPr lang="cs-CZ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Rossenmullerská</a:t>
            </a:r>
            <a:r>
              <a:rPr lang="cs-CZ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jamka </a:t>
            </a:r>
          </a:p>
          <a:p>
            <a:r>
              <a:rPr lang="cs-CZ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– </a:t>
            </a:r>
            <a:r>
              <a:rPr lang="cs-CZ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tubární</a:t>
            </a:r>
            <a:r>
              <a:rPr lang="cs-CZ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torus, </a:t>
            </a:r>
          </a:p>
          <a:p>
            <a:r>
              <a:rPr lang="cs-CZ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– Eustachova trubice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43F0C33-F26A-2747-A2A9-4E73B7F54E2D}"/>
              </a:ext>
            </a:extLst>
          </p:cNvPr>
          <p:cNvSpPr txBox="1"/>
          <p:nvPr/>
        </p:nvSpPr>
        <p:spPr>
          <a:xfrm>
            <a:off x="3840550" y="6460164"/>
            <a:ext cx="2492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www.sciencedirect.com</a:t>
            </a:r>
            <a:endParaRPr lang="cs-CZ" sz="1200" i="1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42CF05CE-D47D-C142-B109-B02C7AA4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 DUTINA ÚSTNÍ A HLTAN  </a:t>
            </a:r>
            <a:br>
              <a:rPr lang="cs-CZ" sz="2800" dirty="0"/>
            </a:br>
            <a:r>
              <a:rPr lang="cs-CZ" sz="2800" dirty="0"/>
              <a:t>Anatomie hltanu        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1B4A557E-DC42-0B43-B493-5876EEE08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7297" y="1211354"/>
            <a:ext cx="2423939" cy="221764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E3E58BE-6B88-F44B-A971-783DEE33CFBE}"/>
              </a:ext>
            </a:extLst>
          </p:cNvPr>
          <p:cNvSpPr txBox="1"/>
          <p:nvPr/>
        </p:nvSpPr>
        <p:spPr>
          <a:xfrm>
            <a:off x="6286478" y="3429000"/>
            <a:ext cx="275001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Klenba nosohltanu - děti</a:t>
            </a:r>
          </a:p>
          <a:p>
            <a:r>
              <a:rPr lang="cs-CZ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– adenoidní vegetace, V – </a:t>
            </a:r>
            <a:r>
              <a:rPr lang="cs-CZ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vomer</a:t>
            </a:r>
            <a:r>
              <a:rPr lang="cs-CZ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septum,</a:t>
            </a:r>
          </a:p>
          <a:p>
            <a:r>
              <a:rPr lang="cs-CZ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TT – torus </a:t>
            </a:r>
            <a:r>
              <a:rPr lang="cs-CZ" sz="105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tubární</a:t>
            </a:r>
            <a:r>
              <a:rPr lang="cs-CZ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 – dolní nosní skořepa</a:t>
            </a:r>
          </a:p>
        </p:txBody>
      </p:sp>
    </p:spTree>
    <p:extLst>
      <p:ext uri="{BB962C8B-B14F-4D97-AF65-F5344CB8AC3E}">
        <p14:creationId xmlns:p14="http://schemas.microsoft.com/office/powerpoint/2010/main" val="1581541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F6AC83-7783-5D4E-B387-A4E58E261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77263"/>
            <a:ext cx="8712968" cy="5616624"/>
          </a:xfrm>
        </p:spPr>
        <p:txBody>
          <a:bodyPr/>
          <a:lstStyle/>
          <a:p>
            <a:pPr>
              <a:defRPr/>
            </a:pPr>
            <a:r>
              <a:rPr lang="cs-CZ" sz="1600" dirty="0" err="1">
                <a:solidFill>
                  <a:srgbClr val="FF0000"/>
                </a:solidFill>
              </a:rPr>
              <a:t>Pars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oralis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pharyngis</a:t>
            </a:r>
            <a:r>
              <a:rPr lang="cs-CZ" sz="1600" dirty="0">
                <a:solidFill>
                  <a:srgbClr val="FF0000"/>
                </a:solidFill>
              </a:rPr>
              <a:t> (</a:t>
            </a:r>
            <a:r>
              <a:rPr lang="cs-CZ" sz="1600" dirty="0" err="1">
                <a:solidFill>
                  <a:srgbClr val="FF0000"/>
                </a:solidFill>
              </a:rPr>
              <a:t>mezofarynx</a:t>
            </a:r>
            <a:r>
              <a:rPr lang="cs-CZ" sz="1600" dirty="0">
                <a:solidFill>
                  <a:srgbClr val="FF0000"/>
                </a:solidFill>
              </a:rPr>
              <a:t>, </a:t>
            </a:r>
            <a:r>
              <a:rPr lang="cs-CZ" sz="1600" dirty="0" err="1">
                <a:solidFill>
                  <a:srgbClr val="FF0000"/>
                </a:solidFill>
              </a:rPr>
              <a:t>oropharynx</a:t>
            </a:r>
            <a:r>
              <a:rPr lang="cs-CZ" sz="1600" dirty="0">
                <a:solidFill>
                  <a:srgbClr val="FF0000"/>
                </a:solidFill>
              </a:rPr>
              <a:t>) </a:t>
            </a:r>
          </a:p>
          <a:p>
            <a:pPr lvl="1">
              <a:defRPr/>
            </a:pPr>
            <a:r>
              <a:rPr lang="cs-CZ" sz="1600" b="1" dirty="0"/>
              <a:t>Ohraničení: </a:t>
            </a:r>
          </a:p>
          <a:p>
            <a:pPr lvl="2">
              <a:defRPr/>
            </a:pPr>
            <a:r>
              <a:rPr lang="cs-CZ" sz="1200" dirty="0"/>
              <a:t>Kraniální: </a:t>
            </a:r>
          </a:p>
          <a:p>
            <a:pPr lvl="3">
              <a:defRPr/>
            </a:pPr>
            <a:r>
              <a:rPr lang="cs-CZ" sz="1200" dirty="0"/>
              <a:t>horizontální rovina měkkého patra (C2)</a:t>
            </a:r>
          </a:p>
          <a:p>
            <a:pPr lvl="3">
              <a:defRPr/>
            </a:pPr>
            <a:r>
              <a:rPr lang="cs-CZ" sz="1200" dirty="0" err="1">
                <a:solidFill>
                  <a:srgbClr val="FF0000"/>
                </a:solidFill>
              </a:rPr>
              <a:t>velofaryngeální</a:t>
            </a:r>
            <a:r>
              <a:rPr lang="cs-CZ" sz="1200" dirty="0">
                <a:solidFill>
                  <a:srgbClr val="FF0000"/>
                </a:solidFill>
              </a:rPr>
              <a:t> uzávěr: </a:t>
            </a:r>
            <a:r>
              <a:rPr lang="cs-CZ" sz="1200" dirty="0"/>
              <a:t>na zadní stěně </a:t>
            </a:r>
            <a:r>
              <a:rPr lang="cs-CZ" sz="1200" dirty="0" err="1"/>
              <a:t>Passavantův</a:t>
            </a:r>
            <a:r>
              <a:rPr lang="cs-CZ" sz="1200" dirty="0"/>
              <a:t> val (podmíněn horním svěračem hltanu)</a:t>
            </a:r>
          </a:p>
          <a:p>
            <a:pPr lvl="2">
              <a:defRPr/>
            </a:pPr>
            <a:r>
              <a:rPr lang="cs-CZ" sz="1200" dirty="0"/>
              <a:t>kaudální: horní okraj epiglottis (C4) </a:t>
            </a:r>
          </a:p>
          <a:p>
            <a:pPr lvl="2">
              <a:defRPr/>
            </a:pPr>
            <a:r>
              <a:rPr lang="cs-CZ" sz="1200" dirty="0"/>
              <a:t>Ventrální: </a:t>
            </a:r>
            <a:r>
              <a:rPr lang="cs-CZ" sz="1200" dirty="0">
                <a:solidFill>
                  <a:srgbClr val="FF0000"/>
                </a:solidFill>
              </a:rPr>
              <a:t>istmus </a:t>
            </a:r>
            <a:r>
              <a:rPr lang="cs-CZ" sz="1200" dirty="0" err="1">
                <a:solidFill>
                  <a:srgbClr val="FF0000"/>
                </a:solidFill>
              </a:rPr>
              <a:t>faucium</a:t>
            </a:r>
            <a:r>
              <a:rPr lang="cs-CZ" sz="1200" dirty="0">
                <a:solidFill>
                  <a:srgbClr val="FF0000"/>
                </a:solidFill>
              </a:rPr>
              <a:t>  </a:t>
            </a:r>
            <a:r>
              <a:rPr lang="cs-CZ" sz="1200" dirty="0"/>
              <a:t>(hltanová branka, ventrálně přecházející do dutiny ústní)</a:t>
            </a:r>
          </a:p>
          <a:p>
            <a:pPr lvl="2">
              <a:defRPr/>
            </a:pPr>
            <a:r>
              <a:rPr lang="cs-CZ" sz="1200" dirty="0"/>
              <a:t> dorzální:  krční páteř</a:t>
            </a:r>
          </a:p>
          <a:p>
            <a:pPr lvl="1">
              <a:defRPr/>
            </a:pPr>
            <a:r>
              <a:rPr lang="cs-CZ" sz="1600" b="1" dirty="0"/>
              <a:t>Obsah: </a:t>
            </a:r>
          </a:p>
          <a:p>
            <a:pPr lvl="2">
              <a:defRPr/>
            </a:pPr>
            <a:r>
              <a:rPr lang="cs-CZ" sz="1200" dirty="0"/>
              <a:t>Laterální stěna  - </a:t>
            </a:r>
            <a:r>
              <a:rPr lang="cs-CZ" sz="1200" dirty="0">
                <a:solidFill>
                  <a:srgbClr val="FF0000"/>
                </a:solidFill>
              </a:rPr>
              <a:t>patrové tonzily a patrové oblouky </a:t>
            </a:r>
          </a:p>
          <a:p>
            <a:pPr lvl="3">
              <a:defRPr/>
            </a:pPr>
            <a:r>
              <a:rPr lang="cs-CZ" sz="1050" dirty="0"/>
              <a:t>Laterálně peritonzilární a </a:t>
            </a:r>
            <a:r>
              <a:rPr lang="cs-CZ" sz="1050" dirty="0" err="1"/>
              <a:t>parafaryngeální</a:t>
            </a:r>
            <a:r>
              <a:rPr lang="cs-CZ" sz="1050" dirty="0"/>
              <a:t> prostor</a:t>
            </a:r>
          </a:p>
          <a:p>
            <a:pPr lvl="3">
              <a:defRPr/>
            </a:pPr>
            <a:r>
              <a:rPr lang="cs-CZ" sz="1050" dirty="0"/>
              <a:t>řídké podslizniční pojivo: šíření infekce a nádorů </a:t>
            </a:r>
          </a:p>
          <a:p>
            <a:pPr lvl="2">
              <a:defRPr/>
            </a:pPr>
            <a:r>
              <a:rPr lang="cs-CZ" sz="1200" dirty="0"/>
              <a:t>měkké patro </a:t>
            </a:r>
          </a:p>
          <a:p>
            <a:pPr lvl="2">
              <a:defRPr/>
            </a:pPr>
            <a:r>
              <a:rPr lang="cs-CZ" sz="1200" dirty="0"/>
              <a:t>kořen jazyka</a:t>
            </a:r>
          </a:p>
          <a:p>
            <a:pPr lvl="2">
              <a:defRPr/>
            </a:pPr>
            <a:r>
              <a:rPr lang="cs-CZ" sz="1200" dirty="0" err="1"/>
              <a:t>glosoepiglotické</a:t>
            </a:r>
            <a:r>
              <a:rPr lang="cs-CZ" sz="1200" dirty="0"/>
              <a:t> </a:t>
            </a:r>
            <a:r>
              <a:rPr lang="cs-CZ" sz="1200" dirty="0" err="1"/>
              <a:t>valekuly</a:t>
            </a:r>
            <a:endParaRPr lang="cs-CZ" sz="1200" dirty="0"/>
          </a:p>
          <a:p>
            <a:pPr lvl="2">
              <a:defRPr/>
            </a:pPr>
            <a:r>
              <a:rPr lang="cs-CZ" sz="1200" dirty="0"/>
              <a:t>zadní stěna hltanu</a:t>
            </a:r>
          </a:p>
          <a:p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42C82C-168B-F647-B0B4-176B0256B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838" y="99678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F6607E1-D1CE-B947-931E-2DEADE03A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20" y="4725144"/>
            <a:ext cx="2962921" cy="20022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0FF9189-CDB3-4C43-8DE4-F530A537ED64}"/>
              </a:ext>
            </a:extLst>
          </p:cNvPr>
          <p:cNvSpPr txBox="1"/>
          <p:nvPr/>
        </p:nvSpPr>
        <p:spPr>
          <a:xfrm>
            <a:off x="1331640" y="6259040"/>
            <a:ext cx="2808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 dirty="0"/>
              <a:t>Zdroj obr.: P. Komínek a kol. </a:t>
            </a:r>
          </a:p>
          <a:p>
            <a:r>
              <a:rPr lang="cs-CZ" sz="1100" i="1" dirty="0"/>
              <a:t>Záněty hltanu, Tobiáš, r. 2016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42CF05CE-D47D-C142-B109-B02C7AA4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 DUTINA ÚSTNÍ A HLTAN  </a:t>
            </a:r>
            <a:br>
              <a:rPr lang="cs-CZ" sz="2800" dirty="0"/>
            </a:br>
            <a:r>
              <a:rPr lang="cs-CZ" sz="2800" dirty="0"/>
              <a:t>Anatomie hltanu        </a:t>
            </a:r>
          </a:p>
        </p:txBody>
      </p:sp>
      <p:sp>
        <p:nvSpPr>
          <p:cNvPr id="2" name="AutoShape 2" descr="Normal anatomy of the oropharyngeal area">
            <a:extLst>
              <a:ext uri="{FF2B5EF4-FFF2-40B4-BE49-F238E27FC236}">
                <a16:creationId xmlns:a16="http://schemas.microsoft.com/office/drawing/2014/main" id="{168D57E3-31A8-EC43-B3F0-B58D5E60BF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Normal anatomy of the oropharyngeal area">
            <a:extLst>
              <a:ext uri="{FF2B5EF4-FFF2-40B4-BE49-F238E27FC236}">
                <a16:creationId xmlns:a16="http://schemas.microsoft.com/office/drawing/2014/main" id="{8ABCEE6A-8C95-5444-AAA0-25B413C799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16016" y="326549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EE628B8-F65A-DD4B-89CD-0620B9C88BA0}"/>
              </a:ext>
            </a:extLst>
          </p:cNvPr>
          <p:cNvSpPr txBox="1"/>
          <p:nvPr/>
        </p:nvSpPr>
        <p:spPr>
          <a:xfrm>
            <a:off x="6444208" y="5517232"/>
            <a:ext cx="2417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1 – patrová tonzila, 2 – přední patrový oblouk, 3 – zadní patrový oblouk, </a:t>
            </a:r>
          </a:p>
          <a:p>
            <a:r>
              <a:rPr lang="cs-CZ" sz="1050" dirty="0"/>
              <a:t>4 – uvula, 5 – měkké patro, </a:t>
            </a:r>
          </a:p>
          <a:p>
            <a:r>
              <a:rPr lang="cs-CZ" sz="1050" dirty="0"/>
              <a:t>6 – tvrdé patro (patří již do dut. ústní)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5134AA3-5C49-094B-BFE5-EF8F47EBBD6C}"/>
              </a:ext>
            </a:extLst>
          </p:cNvPr>
          <p:cNvSpPr txBox="1"/>
          <p:nvPr/>
        </p:nvSpPr>
        <p:spPr>
          <a:xfrm>
            <a:off x="6551735" y="6343679"/>
            <a:ext cx="2468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 dirty="0"/>
              <a:t>Zdroj obr.: </a:t>
            </a:r>
            <a:r>
              <a:rPr lang="cs-CZ" sz="1100" i="1" dirty="0" err="1"/>
              <a:t>www.sciencedirect.com</a:t>
            </a:r>
            <a:endParaRPr lang="cs-CZ" sz="1100" i="1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B73797B-82D7-9C42-88D3-E22A5FF84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46" y="3368400"/>
            <a:ext cx="2709750" cy="207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89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/var/folders/03/xt2tvnrs4y7ffspqs4x7p4km0000gn/T/com.microsoft.Powerpoint/WebArchiveCopyPasteTempFiles/3-s2.0-B9780323240987000356-f035-002-9780323240987.jpg?_">
            <a:extLst>
              <a:ext uri="{FF2B5EF4-FFF2-40B4-BE49-F238E27FC236}">
                <a16:creationId xmlns:a16="http://schemas.microsoft.com/office/drawing/2014/main" id="{AFA9B5B4-D5D3-FD46-A90F-0D808FF6F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6" t="968" r="546" b="13938"/>
          <a:stretch/>
        </p:blipFill>
        <p:spPr bwMode="auto">
          <a:xfrm>
            <a:off x="5696270" y="2585185"/>
            <a:ext cx="3409821" cy="310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EB664B-E155-C34A-8FBA-11900657F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5445224"/>
          </a:xfrm>
        </p:spPr>
        <p:txBody>
          <a:bodyPr/>
          <a:lstStyle/>
          <a:p>
            <a:r>
              <a:rPr lang="cs-CZ" sz="1600" dirty="0" err="1">
                <a:solidFill>
                  <a:srgbClr val="FF0000"/>
                </a:solidFill>
              </a:rPr>
              <a:t>Pars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laryngea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FF0000"/>
                </a:solidFill>
              </a:rPr>
              <a:t>pharyngis</a:t>
            </a:r>
            <a:r>
              <a:rPr lang="cs-CZ" sz="1600" dirty="0">
                <a:solidFill>
                  <a:srgbClr val="FF0000"/>
                </a:solidFill>
              </a:rPr>
              <a:t> (</a:t>
            </a:r>
            <a:r>
              <a:rPr lang="cs-CZ" sz="1600" dirty="0" err="1">
                <a:solidFill>
                  <a:srgbClr val="FF0000"/>
                </a:solidFill>
              </a:rPr>
              <a:t>hypofarynx</a:t>
            </a:r>
            <a:r>
              <a:rPr lang="cs-CZ" sz="1600" dirty="0">
                <a:solidFill>
                  <a:srgbClr val="FF0000"/>
                </a:solidFill>
              </a:rPr>
              <a:t>) </a:t>
            </a:r>
          </a:p>
          <a:p>
            <a:pPr lvl="1"/>
            <a:r>
              <a:rPr lang="cs-CZ" sz="1600" b="1" dirty="0"/>
              <a:t>Ohraničení:</a:t>
            </a:r>
          </a:p>
          <a:p>
            <a:pPr lvl="2"/>
            <a:r>
              <a:rPr lang="cs-CZ" sz="1200" dirty="0"/>
              <a:t> Kraniální: horní okraj epiglottis (C4) </a:t>
            </a:r>
          </a:p>
          <a:p>
            <a:pPr lvl="2"/>
            <a:r>
              <a:rPr lang="cs-CZ" sz="1200" dirty="0"/>
              <a:t> Kaudální: dolní okraj prstencové chrupavky (C6) - Kiliánův (</a:t>
            </a:r>
            <a:r>
              <a:rPr lang="cs-CZ" sz="1200" dirty="0" err="1"/>
              <a:t>krikofaryngeální</a:t>
            </a:r>
            <a:r>
              <a:rPr lang="cs-CZ" sz="1200" dirty="0"/>
              <a:t>) svěrač</a:t>
            </a:r>
          </a:p>
          <a:p>
            <a:pPr lvl="2"/>
            <a:r>
              <a:rPr lang="cs-CZ" sz="1200" dirty="0"/>
              <a:t> Ventrálně: struktury hrtanu</a:t>
            </a:r>
          </a:p>
          <a:p>
            <a:pPr lvl="1"/>
            <a:r>
              <a:rPr lang="cs-CZ" sz="1600" b="1" dirty="0" err="1"/>
              <a:t>Sublokality</a:t>
            </a:r>
            <a:r>
              <a:rPr lang="cs-CZ" sz="1600" b="1" dirty="0"/>
              <a:t>:  </a:t>
            </a:r>
          </a:p>
          <a:p>
            <a:pPr lvl="2"/>
            <a:r>
              <a:rPr lang="cs-CZ" sz="1200" dirty="0" err="1"/>
              <a:t>piriformní</a:t>
            </a:r>
            <a:r>
              <a:rPr lang="cs-CZ" sz="1200" dirty="0"/>
              <a:t> siny </a:t>
            </a:r>
          </a:p>
          <a:p>
            <a:pPr lvl="2"/>
            <a:r>
              <a:rPr lang="cs-CZ" sz="1200" dirty="0" err="1"/>
              <a:t>postkrikoidní</a:t>
            </a:r>
            <a:r>
              <a:rPr lang="cs-CZ" sz="1200" dirty="0"/>
              <a:t> krajina</a:t>
            </a:r>
          </a:p>
          <a:p>
            <a:pPr lvl="2"/>
            <a:r>
              <a:rPr lang="cs-CZ" sz="1200" dirty="0"/>
              <a:t>zadní stěna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9CE549A-543F-9648-89A9-8B83FF44A986}"/>
              </a:ext>
            </a:extLst>
          </p:cNvPr>
          <p:cNvSpPr txBox="1"/>
          <p:nvPr/>
        </p:nvSpPr>
        <p:spPr>
          <a:xfrm>
            <a:off x="6084168" y="1984263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www.sciencedirect.com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9965DE0-0A83-7A43-858D-090773026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9954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42CF05CE-D47D-C142-B109-B02C7AA4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 DUTINA ÚSTNÍ A HLTAN  </a:t>
            </a:r>
            <a:br>
              <a:rPr lang="cs-CZ" sz="2800" dirty="0"/>
            </a:br>
            <a:r>
              <a:rPr lang="cs-CZ" sz="2800" dirty="0"/>
              <a:t>Anatomie hltanu        </a:t>
            </a:r>
          </a:p>
        </p:txBody>
      </p:sp>
      <p:pic>
        <p:nvPicPr>
          <p:cNvPr id="10" name="Obrázek 9" descr="2.jpg">
            <a:extLst>
              <a:ext uri="{FF2B5EF4-FFF2-40B4-BE49-F238E27FC236}">
                <a16:creationId xmlns:a16="http://schemas.microsoft.com/office/drawing/2014/main" id="{32130CD3-7B35-3E41-8C68-B59BC2821FC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41177" y="4833730"/>
            <a:ext cx="2537693" cy="1940509"/>
          </a:xfrm>
          <a:prstGeom prst="rect">
            <a:avLst/>
          </a:prstGeom>
        </p:spPr>
      </p:pic>
      <p:pic>
        <p:nvPicPr>
          <p:cNvPr id="12" name="Obrázek 11" descr="3.jpg">
            <a:extLst>
              <a:ext uri="{FF2B5EF4-FFF2-40B4-BE49-F238E27FC236}">
                <a16:creationId xmlns:a16="http://schemas.microsoft.com/office/drawing/2014/main" id="{9399032B-38B4-6D49-A842-F8472D603F2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682875" y="4833729"/>
            <a:ext cx="2448619" cy="194050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383E32F-8FCE-9F40-BD57-4042ED81A5FA}"/>
              </a:ext>
            </a:extLst>
          </p:cNvPr>
          <p:cNvSpPr txBox="1"/>
          <p:nvPr/>
        </p:nvSpPr>
        <p:spPr>
          <a:xfrm>
            <a:off x="5131494" y="5758575"/>
            <a:ext cx="3693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– laterální stěna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piriformíno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sinu, 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–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aryepiglotická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řasa, 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– arytenoidní hrbol, 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– dno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piriformního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sinu , 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–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postkrikoidní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krajina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D4EDF53-EDAF-124E-B05E-F09229812C46}"/>
              </a:ext>
            </a:extLst>
          </p:cNvPr>
          <p:cNvSpPr txBox="1"/>
          <p:nvPr/>
        </p:nvSpPr>
        <p:spPr>
          <a:xfrm>
            <a:off x="85585" y="4372063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Hypofarynx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vlevo při ventilaci a při fonaci</a:t>
            </a:r>
          </a:p>
          <a:p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Fotoarchív KOCHHK FN u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sv.Anny</a:t>
            </a:r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LF MU</a:t>
            </a:r>
          </a:p>
        </p:txBody>
      </p:sp>
    </p:spTree>
    <p:extLst>
      <p:ext uri="{BB962C8B-B14F-4D97-AF65-F5344CB8AC3E}">
        <p14:creationId xmlns:p14="http://schemas.microsoft.com/office/powerpoint/2010/main" val="3100462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072A221-C585-6641-A69D-095B19A63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734370" cy="5256584"/>
          </a:xfrm>
        </p:spPr>
        <p:txBody>
          <a:bodyPr/>
          <a:lstStyle/>
          <a:p>
            <a:r>
              <a:rPr lang="cs-CZ" sz="1800" dirty="0">
                <a:solidFill>
                  <a:srgbClr val="FF0000"/>
                </a:solidFill>
              </a:rPr>
              <a:t>Topografické vztahy k okolním tkáním</a:t>
            </a:r>
          </a:p>
          <a:p>
            <a:pPr lvl="1"/>
            <a:r>
              <a:rPr lang="cs-CZ" sz="1600" dirty="0"/>
              <a:t>klinicky důležité prostory  (šíření zánětů , šíření nádorů)</a:t>
            </a:r>
          </a:p>
          <a:p>
            <a:pPr lvl="2"/>
            <a:r>
              <a:rPr lang="cs-CZ" sz="1400" dirty="0"/>
              <a:t>Peritonzilární  prostor</a:t>
            </a:r>
          </a:p>
          <a:p>
            <a:pPr lvl="3"/>
            <a:r>
              <a:rPr lang="cs-CZ" sz="1100" dirty="0"/>
              <a:t>mezi pouzdrem patrové tonzily a vnitřní částí svaloviny hltanu (peritonzilární flegmóna/absces)</a:t>
            </a:r>
          </a:p>
          <a:p>
            <a:pPr marL="1371600" lvl="3" indent="0">
              <a:buNone/>
            </a:pPr>
            <a:endParaRPr lang="cs-CZ" sz="1100" dirty="0"/>
          </a:p>
          <a:p>
            <a:pPr lvl="2"/>
            <a:r>
              <a:rPr lang="cs-CZ" sz="1400" dirty="0"/>
              <a:t>Parafaryngeální prostor</a:t>
            </a:r>
          </a:p>
          <a:p>
            <a:pPr lvl="3"/>
            <a:r>
              <a:rPr lang="cs-CZ" sz="1100" dirty="0"/>
              <a:t>tvar obrácené pyramidy, leží po stranách hltanu od spodiny lebeční k úrovni jazylky </a:t>
            </a:r>
          </a:p>
          <a:p>
            <a:pPr lvl="3"/>
            <a:r>
              <a:rPr lang="cs-CZ" sz="1100" dirty="0"/>
              <a:t>vyplněn řídkým pojivem</a:t>
            </a:r>
          </a:p>
          <a:p>
            <a:pPr lvl="3"/>
            <a:r>
              <a:rPr lang="cs-CZ" sz="1100" dirty="0"/>
              <a:t>obsahuje životně důležité nervově-cévní struktury </a:t>
            </a:r>
          </a:p>
          <a:p>
            <a:pPr marL="1371600" lvl="3" indent="0">
              <a:buNone/>
            </a:pPr>
            <a:r>
              <a:rPr lang="cs-CZ" sz="1100" dirty="0"/>
              <a:t>       (AC, VJ, </a:t>
            </a:r>
            <a:r>
              <a:rPr lang="cs-CZ" sz="1100" dirty="0" err="1"/>
              <a:t>n.IX</a:t>
            </a:r>
            <a:r>
              <a:rPr lang="cs-CZ" sz="1100" dirty="0"/>
              <a:t>, </a:t>
            </a:r>
            <a:r>
              <a:rPr lang="cs-CZ" sz="1100" dirty="0" err="1"/>
              <a:t>n.X</a:t>
            </a:r>
            <a:r>
              <a:rPr lang="cs-CZ" sz="1100" dirty="0"/>
              <a:t>, </a:t>
            </a:r>
            <a:r>
              <a:rPr lang="cs-CZ" sz="1100" dirty="0" err="1"/>
              <a:t>n.XI</a:t>
            </a:r>
            <a:r>
              <a:rPr lang="cs-CZ" sz="1100" dirty="0"/>
              <a:t>) </a:t>
            </a:r>
          </a:p>
          <a:p>
            <a:pPr lvl="3"/>
            <a:r>
              <a:rPr lang="cs-CZ" sz="1100" dirty="0" err="1"/>
              <a:t>parafaryngeální</a:t>
            </a:r>
            <a:r>
              <a:rPr lang="cs-CZ" sz="1100" dirty="0"/>
              <a:t> flegmona/absces, </a:t>
            </a:r>
            <a:r>
              <a:rPr lang="cs-CZ" sz="1100" dirty="0" err="1"/>
              <a:t>parafaryngeální</a:t>
            </a:r>
            <a:r>
              <a:rPr lang="cs-CZ" sz="1100" dirty="0"/>
              <a:t> šíření nádorů </a:t>
            </a:r>
          </a:p>
          <a:p>
            <a:pPr marL="1371600" lvl="3" indent="0">
              <a:buNone/>
            </a:pPr>
            <a:endParaRPr lang="cs-CZ" sz="1100" dirty="0"/>
          </a:p>
          <a:p>
            <a:pPr lvl="2"/>
            <a:r>
              <a:rPr lang="cs-CZ" sz="1400" dirty="0"/>
              <a:t>Retrofaryngeální  prostor</a:t>
            </a:r>
          </a:p>
          <a:p>
            <a:pPr lvl="3"/>
            <a:r>
              <a:rPr lang="cs-CZ" sz="1100" dirty="0"/>
              <a:t>obecně prostor mezi zadní stěnou hltanu a krční páteří</a:t>
            </a:r>
          </a:p>
          <a:p>
            <a:pPr lvl="3"/>
            <a:r>
              <a:rPr lang="cs-CZ" sz="1100" dirty="0"/>
              <a:t>při  průniku zánětu riziko rychlé propagace do zadního mediastina</a:t>
            </a:r>
          </a:p>
          <a:p>
            <a:pPr lvl="3"/>
            <a:r>
              <a:rPr lang="cs-CZ" sz="1100" dirty="0"/>
              <a:t>Součástí je „</a:t>
            </a:r>
            <a:r>
              <a:rPr lang="cs-CZ" sz="1100" dirty="0" err="1"/>
              <a:t>Danger</a:t>
            </a:r>
            <a:r>
              <a:rPr lang="cs-CZ" sz="1100" dirty="0"/>
              <a:t> </a:t>
            </a:r>
            <a:r>
              <a:rPr lang="cs-CZ" sz="1100" dirty="0" err="1"/>
              <a:t>space</a:t>
            </a:r>
            <a:r>
              <a:rPr lang="cs-CZ" sz="1100" dirty="0"/>
              <a:t> „ -  mezi </a:t>
            </a:r>
            <a:r>
              <a:rPr lang="cs-CZ" sz="1100" dirty="0" err="1"/>
              <a:t>alárním</a:t>
            </a:r>
            <a:r>
              <a:rPr lang="cs-CZ" sz="1100" dirty="0"/>
              <a:t> listem a </a:t>
            </a:r>
          </a:p>
          <a:p>
            <a:pPr marL="1371600" lvl="3" indent="0">
              <a:buNone/>
            </a:pPr>
            <a:r>
              <a:rPr lang="cs-CZ" sz="1100" dirty="0"/>
              <a:t>       </a:t>
            </a:r>
            <a:r>
              <a:rPr lang="cs-CZ" sz="1100" dirty="0" err="1"/>
              <a:t>prevertebrálním</a:t>
            </a:r>
            <a:r>
              <a:rPr lang="cs-CZ" sz="1100" dirty="0"/>
              <a:t> listem  hluboké krční fascie,  ohraničen </a:t>
            </a:r>
          </a:p>
          <a:p>
            <a:pPr marL="1371600" lvl="3" indent="0">
              <a:buNone/>
            </a:pPr>
            <a:r>
              <a:rPr lang="cs-CZ" sz="1100" dirty="0"/>
              <a:t>       kraniálně </a:t>
            </a:r>
            <a:r>
              <a:rPr lang="cs-CZ" sz="1100" dirty="0" err="1"/>
              <a:t>bazi</a:t>
            </a:r>
            <a:r>
              <a:rPr lang="cs-CZ" sz="1100" dirty="0"/>
              <a:t> lební, kaudálně  bránicí</a:t>
            </a:r>
          </a:p>
          <a:p>
            <a:pPr lvl="3"/>
            <a:endParaRPr lang="cs-CZ" sz="1100" dirty="0"/>
          </a:p>
          <a:p>
            <a:pPr lvl="3"/>
            <a:endParaRPr lang="cs-CZ" sz="1100" dirty="0"/>
          </a:p>
          <a:p>
            <a:pPr lvl="1"/>
            <a:endParaRPr lang="cs-CZ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965DE0-0A83-7A43-858D-090773026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9954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2CF05CE-D47D-C142-B109-B02C7AA4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 DUTINA ÚSTNÍ A HLTAN  </a:t>
            </a:r>
            <a:br>
              <a:rPr lang="cs-CZ" sz="2800" dirty="0"/>
            </a:br>
            <a:r>
              <a:rPr lang="cs-CZ" sz="2800" dirty="0"/>
              <a:t>Topografické vztahy  </a:t>
            </a:r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4F12240E-D014-8148-A371-013A51FA3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3564270"/>
            <a:ext cx="3189754" cy="329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2B38FFD-F1B9-4B4A-82C8-9E8567B0A664}"/>
              </a:ext>
            </a:extLst>
          </p:cNvPr>
          <p:cNvSpPr txBox="1"/>
          <p:nvPr/>
        </p:nvSpPr>
        <p:spPr>
          <a:xfrm>
            <a:off x="4572000" y="6381328"/>
            <a:ext cx="20938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i="1" dirty="0"/>
              <a:t>Zdroj obr.: </a:t>
            </a:r>
            <a:r>
              <a:rPr lang="cs-CZ" sz="1100" i="1" dirty="0" err="1"/>
              <a:t>www.somepomed.org</a:t>
            </a:r>
            <a:endParaRPr lang="cs-CZ" sz="1100" i="1" dirty="0"/>
          </a:p>
        </p:txBody>
      </p:sp>
    </p:spTree>
    <p:extLst>
      <p:ext uri="{BB962C8B-B14F-4D97-AF65-F5344CB8AC3E}">
        <p14:creationId xmlns:p14="http://schemas.microsoft.com/office/powerpoint/2010/main" val="26661633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5030</TotalTime>
  <Words>6262</Words>
  <Application>Microsoft Macintosh PowerPoint</Application>
  <PresentationFormat>Předvádění na obrazovce (4:3)</PresentationFormat>
  <Paragraphs>1002</Paragraphs>
  <Slides>46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1" baseType="lpstr">
      <vt:lpstr>Arial</vt:lpstr>
      <vt:lpstr>Calibri</vt:lpstr>
      <vt:lpstr>Roboto</vt:lpstr>
      <vt:lpstr>Wingdings</vt:lpstr>
      <vt:lpstr>Motiv1</vt:lpstr>
      <vt:lpstr>    DUTINA ÚSTNÍ  A HLTAN  Otorinolaryngologie Magisterský studijní program VL a ZL LF MU </vt:lpstr>
      <vt:lpstr>DUTINA ÚSTNÍ A HLTAN</vt:lpstr>
      <vt:lpstr> DUTINA ÚSTNÍ A HLTAN   Anatomie dutiny ústní        </vt:lpstr>
      <vt:lpstr> DUTINA ÚSTNÍ A HLTAN   Anatomie hltanu        </vt:lpstr>
      <vt:lpstr> DUTINA ÚSTNÍ A HLTAN   Stěna hltanu</vt:lpstr>
      <vt:lpstr> DUTINA ÚSTNÍ A HLTAN   Anatomie hltanu        </vt:lpstr>
      <vt:lpstr> DUTINA ÚSTNÍ A HLTAN   Anatomie hltanu        </vt:lpstr>
      <vt:lpstr> DUTINA ÚSTNÍ A HLTAN   Anatomie hltanu        </vt:lpstr>
      <vt:lpstr> DUTINA ÚSTNÍ A HLTAN   Topografické vztahy  </vt:lpstr>
      <vt:lpstr> DUTINA ÚSTNÍ A HLTAN   Funkce hltanu        </vt:lpstr>
      <vt:lpstr> DUTINA ÚSTNÍ A HLTAN   Funkce hltanu        </vt:lpstr>
      <vt:lpstr> DUTINA ÚSTNÍ A HLTAN   Chuť        </vt:lpstr>
      <vt:lpstr>DUTINA ÚSTNÍ A HLTAN:</vt:lpstr>
      <vt:lpstr> DUTINA ÚSTNÍ A HLTAN   Vyšetření</vt:lpstr>
      <vt:lpstr> DUTINA ÚSTNÍ Vyšetření</vt:lpstr>
      <vt:lpstr> DUTINA ÚSTNÍ Vyšetření</vt:lpstr>
      <vt:lpstr>NOSOHLTAN vyšetření</vt:lpstr>
      <vt:lpstr>NOSOHLTAN vyšetření</vt:lpstr>
      <vt:lpstr>OROFARYNX vyšetření</vt:lpstr>
      <vt:lpstr>OROFARYNX vyšetření</vt:lpstr>
      <vt:lpstr>HYPOFARYNX vyšetření</vt:lpstr>
      <vt:lpstr> DUTINA ÚSTNÍ A HLTAN   Zobrazovací vyšetření</vt:lpstr>
      <vt:lpstr> DUTINA ÚSTNÍ A HLTAN   Zobrazovací vyšetření</vt:lpstr>
      <vt:lpstr>DUTINA ÚSTNÍ A HLTAN  vyšetření chuti</vt:lpstr>
      <vt:lpstr>DUTINA ÚSTNÍ A HLTAN Přednášky KDORL FN Brno</vt:lpstr>
      <vt:lpstr>DUTINA ÚSTNÍ A HLTAN:</vt:lpstr>
      <vt:lpstr>DUTINA ÚSTNÍ A HLTAN  Záněty hltanu</vt:lpstr>
      <vt:lpstr>DUTINA ÚSTNÍ A HLTAN:  Chronické záněty hltanu</vt:lpstr>
      <vt:lpstr>DUTINA ÚSTNÍ A HLTAN  Záněty hltanu</vt:lpstr>
      <vt:lpstr>DUTINA ÚSTNÍ A HLTAN  Chronická tonzilitida</vt:lpstr>
      <vt:lpstr>DUTINA ÚSTNÍ A HLTAN  Chronická tonzilitida</vt:lpstr>
      <vt:lpstr>DUTINA ÚSTNÍ A HLTAN:</vt:lpstr>
      <vt:lpstr>DUTINA ÚSTNÍ A HLTAN  Tonzilektomie</vt:lpstr>
      <vt:lpstr>DUTINA ÚSTNÍ A HLTAN  Tonzilektomie</vt:lpstr>
      <vt:lpstr>DUTINA ÚSTNÍ A HLTAN:</vt:lpstr>
      <vt:lpstr>DUTINA ÚSTNÍ A HLTAN  Komplikace zánětů hltanu</vt:lpstr>
      <vt:lpstr>DUTINA ÚSTNÍ A HLTAN  Komplikace zánětů hltanu</vt:lpstr>
      <vt:lpstr>DUTINA ÚSTNÍ A HLTAN  Komplikace zánětů hltanu</vt:lpstr>
      <vt:lpstr>DUTINA ÚSTNÍ A HLTAN  Komplikace zánětů hltanu</vt:lpstr>
      <vt:lpstr>DUTINA ÚSTNÍ A HLTAN  Komplikace zánětů hltanu</vt:lpstr>
      <vt:lpstr>DUTINA ÚSTNÍ A HLTAN:</vt:lpstr>
      <vt:lpstr>DUTINA ÚSTNÍ A HLTAN Nádory nosohltanu</vt:lpstr>
      <vt:lpstr>DUTINA ÚSTNÍ A HLTAN Nádory nosohltanu</vt:lpstr>
      <vt:lpstr>DUTINA ÚSTNÍ A HLTAN Nádory nosohltanu</vt:lpstr>
      <vt:lpstr>DUTINA ÚSTNÍ A HLTAN Nádory nosohltanu</vt:lpstr>
      <vt:lpstr>Děkuji za pozornost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Břetislav</dc:creator>
  <cp:lastModifiedBy>Tereza Hložková</cp:lastModifiedBy>
  <cp:revision>416</cp:revision>
  <dcterms:created xsi:type="dcterms:W3CDTF">2016-05-29T18:14:43Z</dcterms:created>
  <dcterms:modified xsi:type="dcterms:W3CDTF">2020-10-26T18:10:51Z</dcterms:modified>
</cp:coreProperties>
</file>