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86"/>
  </p:notesMasterIdLst>
  <p:sldIdLst>
    <p:sldId id="256" r:id="rId2"/>
    <p:sldId id="468" r:id="rId3"/>
    <p:sldId id="484" r:id="rId4"/>
    <p:sldId id="263" r:id="rId5"/>
    <p:sldId id="485" r:id="rId6"/>
    <p:sldId id="486" r:id="rId7"/>
    <p:sldId id="487" r:id="rId8"/>
    <p:sldId id="488" r:id="rId9"/>
    <p:sldId id="489" r:id="rId10"/>
    <p:sldId id="490" r:id="rId11"/>
    <p:sldId id="491" r:id="rId12"/>
    <p:sldId id="492" r:id="rId13"/>
    <p:sldId id="493" r:id="rId14"/>
    <p:sldId id="494" r:id="rId15"/>
    <p:sldId id="495" r:id="rId16"/>
    <p:sldId id="508" r:id="rId17"/>
    <p:sldId id="509" r:id="rId18"/>
    <p:sldId id="512" r:id="rId19"/>
    <p:sldId id="511" r:id="rId20"/>
    <p:sldId id="513" r:id="rId21"/>
    <p:sldId id="514" r:id="rId22"/>
    <p:sldId id="515" r:id="rId23"/>
    <p:sldId id="279" r:id="rId24"/>
    <p:sldId id="518" r:id="rId25"/>
    <p:sldId id="519" r:id="rId26"/>
    <p:sldId id="516" r:id="rId27"/>
    <p:sldId id="520" r:id="rId28"/>
    <p:sldId id="521" r:id="rId29"/>
    <p:sldId id="525" r:id="rId30"/>
    <p:sldId id="522" r:id="rId31"/>
    <p:sldId id="523" r:id="rId32"/>
    <p:sldId id="524" r:id="rId33"/>
    <p:sldId id="526" r:id="rId34"/>
    <p:sldId id="527" r:id="rId35"/>
    <p:sldId id="528" r:id="rId36"/>
    <p:sldId id="496" r:id="rId37"/>
    <p:sldId id="529" r:id="rId38"/>
    <p:sldId id="530" r:id="rId39"/>
    <p:sldId id="531" r:id="rId40"/>
    <p:sldId id="535" r:id="rId41"/>
    <p:sldId id="533" r:id="rId42"/>
    <p:sldId id="532" r:id="rId43"/>
    <p:sldId id="534" r:id="rId44"/>
    <p:sldId id="536" r:id="rId45"/>
    <p:sldId id="497" r:id="rId46"/>
    <p:sldId id="502" r:id="rId47"/>
    <p:sldId id="503" r:id="rId48"/>
    <p:sldId id="504" r:id="rId49"/>
    <p:sldId id="505" r:id="rId50"/>
    <p:sldId id="506" r:id="rId51"/>
    <p:sldId id="507" r:id="rId52"/>
    <p:sldId id="498" r:id="rId53"/>
    <p:sldId id="259" r:id="rId54"/>
    <p:sldId id="272" r:id="rId55"/>
    <p:sldId id="273" r:id="rId56"/>
    <p:sldId id="274" r:id="rId57"/>
    <p:sldId id="275" r:id="rId58"/>
    <p:sldId id="276" r:id="rId59"/>
    <p:sldId id="277" r:id="rId60"/>
    <p:sldId id="499" r:id="rId61"/>
    <p:sldId id="331" r:id="rId62"/>
    <p:sldId id="337" r:id="rId63"/>
    <p:sldId id="345" r:id="rId64"/>
    <p:sldId id="260" r:id="rId65"/>
    <p:sldId id="339" r:id="rId66"/>
    <p:sldId id="537" r:id="rId67"/>
    <p:sldId id="538" r:id="rId68"/>
    <p:sldId id="548" r:id="rId69"/>
    <p:sldId id="500" r:id="rId70"/>
    <p:sldId id="539" r:id="rId71"/>
    <p:sldId id="540" r:id="rId72"/>
    <p:sldId id="545" r:id="rId73"/>
    <p:sldId id="541" r:id="rId74"/>
    <p:sldId id="542" r:id="rId75"/>
    <p:sldId id="544" r:id="rId76"/>
    <p:sldId id="543" r:id="rId77"/>
    <p:sldId id="546" r:id="rId78"/>
    <p:sldId id="501" r:id="rId79"/>
    <p:sldId id="323" r:id="rId80"/>
    <p:sldId id="324" r:id="rId81"/>
    <p:sldId id="329" r:id="rId82"/>
    <p:sldId id="330" r:id="rId83"/>
    <p:sldId id="547" r:id="rId84"/>
    <p:sldId id="301" r:id="rId8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41" autoAdjust="0"/>
    <p:restoredTop sz="94665"/>
  </p:normalViewPr>
  <p:slideViewPr>
    <p:cSldViewPr snapToGrid="0">
      <p:cViewPr varScale="1">
        <p:scale>
          <a:sx n="107" d="100"/>
          <a:sy n="107" d="100"/>
        </p:scale>
        <p:origin x="2296" y="1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13872B-CF19-48DA-B7C6-D3E4AABBF158}" type="datetimeFigureOut">
              <a:rPr lang="cs-CZ" smtClean="0"/>
              <a:t>13.06.2021</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E2098-A646-4DE6-B241-22C57608F44C}" type="slidenum">
              <a:rPr lang="cs-CZ" smtClean="0"/>
              <a:t>‹#›</a:t>
            </a:fld>
            <a:endParaRPr lang="cs-CZ"/>
          </a:p>
        </p:txBody>
      </p:sp>
    </p:spTree>
    <p:extLst>
      <p:ext uri="{BB962C8B-B14F-4D97-AF65-F5344CB8AC3E}">
        <p14:creationId xmlns:p14="http://schemas.microsoft.com/office/powerpoint/2010/main" val="177007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a:spLocks noGrp="1"/>
          </p:cNvSpPr>
          <p:nvPr>
            <p:ph type="body" idx="1"/>
          </p:nvPr>
        </p:nvSpPr>
        <p:spPr/>
        <p:txBody>
          <a:bodyPr/>
          <a:lstStyle/>
          <a:p>
            <a:r>
              <a:rPr lang="cs-CZ" dirty="0"/>
              <a:t>60min otázky 5/1,2,3,4,5 4/12,13 (mimo </a:t>
            </a:r>
            <a:r>
              <a:rPr lang="cs-CZ" dirty="0" err="1"/>
              <a:t>ot</a:t>
            </a:r>
            <a:r>
              <a:rPr lang="cs-CZ" dirty="0"/>
              <a:t>. 6- BKD)  30-40 slidů </a:t>
            </a:r>
          </a:p>
        </p:txBody>
      </p:sp>
      <p:sp>
        <p:nvSpPr>
          <p:cNvPr id="4" name="Zástupný symbol pro číslo snímku 3"/>
          <p:cNvSpPr>
            <a:spLocks noGrp="1"/>
          </p:cNvSpPr>
          <p:nvPr>
            <p:ph type="sldNum" sz="quarter" idx="5"/>
          </p:nvPr>
        </p:nvSpPr>
        <p:spPr/>
        <p:txBody>
          <a:bodyPr/>
          <a:lstStyle/>
          <a:p>
            <a:fld id="{75DE2098-A646-4DE6-B241-22C57608F44C}" type="slidenum">
              <a:rPr lang="cs-CZ" smtClean="0"/>
              <a:t>1</a:t>
            </a:fld>
            <a:endParaRPr lang="cs-CZ"/>
          </a:p>
        </p:txBody>
      </p:sp>
    </p:spTree>
    <p:extLst>
      <p:ext uri="{BB962C8B-B14F-4D97-AF65-F5344CB8AC3E}">
        <p14:creationId xmlns:p14="http://schemas.microsoft.com/office/powerpoint/2010/main" val="2426735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4" name="TextovéPole 3"/>
          <p:cNvSpPr txBox="1">
            <a:spLocks noChangeArrowheads="1"/>
          </p:cNvSpPr>
          <p:nvPr/>
        </p:nvSpPr>
        <p:spPr bwMode="auto">
          <a:xfrm>
            <a:off x="2700339" y="260352"/>
            <a:ext cx="583247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defRPr/>
            </a:pPr>
            <a:r>
              <a:rPr lang="cs-CZ" sz="1350">
                <a:solidFill>
                  <a:prstClr val="white"/>
                </a:solidFill>
              </a:rPr>
              <a:t>MEZINÁRODNÍ CENTRUM KLINICKÉHO VÝZKUMU</a:t>
            </a:r>
          </a:p>
          <a:p>
            <a:pPr algn="ctr" eaLnBrk="1" fontAlgn="base" hangingPunct="1">
              <a:spcBef>
                <a:spcPct val="0"/>
              </a:spcBef>
              <a:spcAft>
                <a:spcPct val="0"/>
              </a:spcAft>
              <a:defRPr/>
            </a:pPr>
            <a:endParaRPr lang="cs-CZ" sz="1350">
              <a:solidFill>
                <a:prstClr val="white"/>
              </a:solidFill>
            </a:endParaRPr>
          </a:p>
          <a:p>
            <a:pPr algn="ctr" eaLnBrk="1" fontAlgn="base" hangingPunct="1">
              <a:spcBef>
                <a:spcPct val="0"/>
              </a:spcBef>
              <a:spcAft>
                <a:spcPct val="0"/>
              </a:spcAft>
              <a:defRPr/>
            </a:pPr>
            <a:r>
              <a:rPr lang="cs-CZ" sz="1350">
                <a:solidFill>
                  <a:prstClr val="white"/>
                </a:solidFill>
              </a:rPr>
              <a:t>„TVOŘÍME BUDOUCNOST MEDICÍNY“</a:t>
            </a:r>
          </a:p>
        </p:txBody>
      </p:sp>
      <p:pic>
        <p:nvPicPr>
          <p:cNvPr id="5" name="Picture 4" descr="C:\Users\ing. Radomil Novak\Desktop\ICRC\propagace a marketing\PPT prezentace\Background\budovajpe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84313"/>
            <a:ext cx="334486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3707904" y="1556794"/>
            <a:ext cx="5110336" cy="1470025"/>
          </a:xfrm>
        </p:spPr>
        <p:txBody>
          <a:bodyPr/>
          <a:lstStyle>
            <a:lvl1pPr>
              <a:defRPr sz="2700">
                <a:solidFill>
                  <a:srgbClr val="E1253B"/>
                </a:solidFill>
              </a:defRPr>
            </a:lvl1pPr>
          </a:lstStyle>
          <a:p>
            <a:r>
              <a:rPr lang="cs-CZ"/>
              <a:t>Kliknutím lze upravit styl.</a:t>
            </a:r>
            <a:endParaRPr lang="cs-CZ" dirty="0"/>
          </a:p>
        </p:txBody>
      </p:sp>
      <p:sp>
        <p:nvSpPr>
          <p:cNvPr id="3" name="Podnadpis 2"/>
          <p:cNvSpPr>
            <a:spLocks noGrp="1"/>
          </p:cNvSpPr>
          <p:nvPr>
            <p:ph type="subTitle" idx="1"/>
          </p:nvPr>
        </p:nvSpPr>
        <p:spPr>
          <a:xfrm>
            <a:off x="5004049" y="3429000"/>
            <a:ext cx="3880520" cy="1752600"/>
          </a:xfrm>
        </p:spPr>
        <p:txBody>
          <a:bodyPr/>
          <a:lstStyle>
            <a:lvl1pPr marL="0" indent="0" algn="ctr">
              <a:buNone/>
              <a:defRPr sz="2100">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cs-CZ"/>
              <a:t>Kliknutím můžete upravit styl předlohy.</a:t>
            </a:r>
            <a:endParaRPr lang="cs-CZ" dirty="0"/>
          </a:p>
        </p:txBody>
      </p:sp>
    </p:spTree>
    <p:extLst>
      <p:ext uri="{BB962C8B-B14F-4D97-AF65-F5344CB8AC3E}">
        <p14:creationId xmlns:p14="http://schemas.microsoft.com/office/powerpoint/2010/main" val="3860767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cxnSp>
        <p:nvCxnSpPr>
          <p:cNvPr id="4" name="Přímá spojovací čára 4"/>
          <p:cNvCxnSpPr/>
          <p:nvPr/>
        </p:nvCxnSpPr>
        <p:spPr>
          <a:xfrm>
            <a:off x="2411414" y="1125538"/>
            <a:ext cx="6264275"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fld id="{02D0BC65-55D1-4A70-907C-9D04E21F8E68}" type="datetimeFigureOut">
              <a:rPr lang="cs-CZ" smtClean="0"/>
              <a:t>13.06.2021</a:t>
            </a:fld>
            <a:endParaRPr lang="cs-CZ"/>
          </a:p>
        </p:txBody>
      </p:sp>
      <p:sp>
        <p:nvSpPr>
          <p:cNvPr id="6" name="Zástupný symbol pro zápatí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endParaRPr lang="cs-CZ"/>
          </a:p>
        </p:txBody>
      </p:sp>
      <p:sp>
        <p:nvSpPr>
          <p:cNvPr id="7" name="Zástupný symbol pro číslo snímku 5"/>
          <p:cNvSpPr>
            <a:spLocks noGrp="1"/>
          </p:cNvSpPr>
          <p:nvPr>
            <p:ph type="sldNum" sz="quarter" idx="12"/>
          </p:nvPr>
        </p:nvSpPr>
        <p:spPr>
          <a:xfrm>
            <a:off x="6553200" y="6356352"/>
            <a:ext cx="2133600" cy="365125"/>
          </a:xfrm>
          <a:prstGeom prst="rect">
            <a:avLst/>
          </a:prstGeom>
        </p:spPr>
        <p:txBody>
          <a:bodyPr/>
          <a:lstStyle>
            <a:lvl1pPr>
              <a:defRPr>
                <a:latin typeface="Arial" charset="0"/>
              </a:defRPr>
            </a:lvl1pPr>
          </a:lstStyle>
          <a:p>
            <a:fld id="{8A29EDDB-024C-4973-B3ED-90AD3C326A93}" type="slidenum">
              <a:rPr lang="cs-CZ" smtClean="0"/>
              <a:t>‹#›</a:t>
            </a:fld>
            <a:endParaRPr lang="cs-CZ"/>
          </a:p>
        </p:txBody>
      </p:sp>
    </p:spTree>
    <p:extLst>
      <p:ext uri="{BB962C8B-B14F-4D97-AF65-F5344CB8AC3E}">
        <p14:creationId xmlns:p14="http://schemas.microsoft.com/office/powerpoint/2010/main" val="3340035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cxnSp>
        <p:nvCxnSpPr>
          <p:cNvPr id="4" name="Přímá spojovací čára 4"/>
          <p:cNvCxnSpPr/>
          <p:nvPr/>
        </p:nvCxnSpPr>
        <p:spPr>
          <a:xfrm>
            <a:off x="2411414" y="1125538"/>
            <a:ext cx="6264275"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Svislý nadpis 1"/>
          <p:cNvSpPr>
            <a:spLocks noGrp="1"/>
          </p:cNvSpPr>
          <p:nvPr>
            <p:ph type="title" orient="vert"/>
          </p:nvPr>
        </p:nvSpPr>
        <p:spPr>
          <a:xfrm>
            <a:off x="6629400" y="274640"/>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40"/>
            <a:ext cx="6019800" cy="585152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fld id="{02D0BC65-55D1-4A70-907C-9D04E21F8E68}" type="datetimeFigureOut">
              <a:rPr lang="cs-CZ" smtClean="0"/>
              <a:t>13.06.2021</a:t>
            </a:fld>
            <a:endParaRPr lang="cs-CZ"/>
          </a:p>
        </p:txBody>
      </p:sp>
      <p:sp>
        <p:nvSpPr>
          <p:cNvPr id="6" name="Zástupný symbol pro zápatí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endParaRPr lang="cs-CZ"/>
          </a:p>
        </p:txBody>
      </p:sp>
      <p:sp>
        <p:nvSpPr>
          <p:cNvPr id="7" name="Zástupný symbol pro číslo snímku 5"/>
          <p:cNvSpPr>
            <a:spLocks noGrp="1"/>
          </p:cNvSpPr>
          <p:nvPr>
            <p:ph type="sldNum" sz="quarter" idx="12"/>
          </p:nvPr>
        </p:nvSpPr>
        <p:spPr>
          <a:xfrm>
            <a:off x="6553200" y="6356352"/>
            <a:ext cx="2133600" cy="365125"/>
          </a:xfrm>
          <a:prstGeom prst="rect">
            <a:avLst/>
          </a:prstGeom>
        </p:spPr>
        <p:txBody>
          <a:bodyPr/>
          <a:lstStyle>
            <a:lvl1pPr>
              <a:defRPr>
                <a:latin typeface="Arial" charset="0"/>
              </a:defRPr>
            </a:lvl1pPr>
          </a:lstStyle>
          <a:p>
            <a:fld id="{8A29EDDB-024C-4973-B3ED-90AD3C326A93}" type="slidenum">
              <a:rPr lang="cs-CZ" smtClean="0"/>
              <a:t>‹#›</a:t>
            </a:fld>
            <a:endParaRPr lang="cs-CZ"/>
          </a:p>
        </p:txBody>
      </p:sp>
    </p:spTree>
    <p:extLst>
      <p:ext uri="{BB962C8B-B14F-4D97-AF65-F5344CB8AC3E}">
        <p14:creationId xmlns:p14="http://schemas.microsoft.com/office/powerpoint/2010/main" val="1748529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762000" y="762000"/>
            <a:ext cx="7924800" cy="1143000"/>
          </a:xfrm>
        </p:spPr>
        <p:txBody>
          <a:bodyPr/>
          <a:lstStyle/>
          <a:p>
            <a:r>
              <a:rPr lang="cs-CZ"/>
              <a:t>Kliknutím lze upravit styl.</a:t>
            </a:r>
          </a:p>
        </p:txBody>
      </p:sp>
      <p:sp>
        <p:nvSpPr>
          <p:cNvPr id="3" name="Zástupný symbol pro obsah 2"/>
          <p:cNvSpPr>
            <a:spLocks noGrp="1"/>
          </p:cNvSpPr>
          <p:nvPr>
            <p:ph sz="quarter" idx="1"/>
          </p:nvPr>
        </p:nvSpPr>
        <p:spPr>
          <a:xfrm>
            <a:off x="838201" y="2362200"/>
            <a:ext cx="3770313" cy="17859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760914" y="2362200"/>
            <a:ext cx="3770312" cy="17859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838201" y="4300540"/>
            <a:ext cx="3770313" cy="178593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760914" y="4300540"/>
            <a:ext cx="3770312" cy="178593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11"/>
          <p:cNvSpPr>
            <a:spLocks noGrp="1" noChangeArrowheads="1"/>
          </p:cNvSpPr>
          <p:nvPr>
            <p:ph type="dt" sz="half" idx="10"/>
          </p:nvPr>
        </p:nvSpPr>
        <p:spPr>
          <a:xfrm>
            <a:off x="2438401" y="6248402"/>
            <a:ext cx="2130425" cy="474663"/>
          </a:xfrm>
          <a:prstGeom prst="rect">
            <a:avLst/>
          </a:prstGeom>
          <a:ln/>
        </p:spPr>
        <p:txBody>
          <a:bodyPr/>
          <a:lstStyle>
            <a:lvl1pPr>
              <a:defRPr/>
            </a:lvl1pPr>
          </a:lstStyle>
          <a:p>
            <a:fld id="{02D0BC65-55D1-4A70-907C-9D04E21F8E68}" type="datetimeFigureOut">
              <a:rPr lang="cs-CZ" smtClean="0"/>
              <a:t>13.06.2021</a:t>
            </a:fld>
            <a:endParaRPr lang="cs-CZ"/>
          </a:p>
        </p:txBody>
      </p:sp>
      <p:sp>
        <p:nvSpPr>
          <p:cNvPr id="8" name="Rectangle 12"/>
          <p:cNvSpPr>
            <a:spLocks noGrp="1" noChangeArrowheads="1"/>
          </p:cNvSpPr>
          <p:nvPr>
            <p:ph type="ftr" sz="quarter" idx="11"/>
          </p:nvPr>
        </p:nvSpPr>
        <p:spPr>
          <a:xfrm>
            <a:off x="5791200" y="6248402"/>
            <a:ext cx="2897188" cy="474663"/>
          </a:xfrm>
          <a:prstGeom prst="rect">
            <a:avLst/>
          </a:prstGeom>
          <a:ln/>
        </p:spPr>
        <p:txBody>
          <a:bodyPr/>
          <a:lstStyle>
            <a:lvl1pPr>
              <a:defRPr/>
            </a:lvl1pPr>
          </a:lstStyle>
          <a:p>
            <a:endParaRPr lang="cs-CZ"/>
          </a:p>
        </p:txBody>
      </p:sp>
      <p:sp>
        <p:nvSpPr>
          <p:cNvPr id="9" name="Rectangle 13"/>
          <p:cNvSpPr>
            <a:spLocks noGrp="1" noChangeArrowheads="1"/>
          </p:cNvSpPr>
          <p:nvPr>
            <p:ph type="sldNum" sz="quarter" idx="12"/>
          </p:nvPr>
        </p:nvSpPr>
        <p:spPr>
          <a:xfrm>
            <a:off x="84139" y="6242050"/>
            <a:ext cx="587375" cy="488950"/>
          </a:xfrm>
          <a:prstGeom prst="rect">
            <a:avLst/>
          </a:prstGeom>
          <a:ln/>
        </p:spPr>
        <p:txBody>
          <a:bodyPr/>
          <a:lstStyle>
            <a:lvl1pPr>
              <a:defRPr/>
            </a:lvl1pPr>
          </a:lstStyle>
          <a:p>
            <a:fld id="{8A29EDDB-024C-4973-B3ED-90AD3C326A93}" type="slidenum">
              <a:rPr lang="cs-CZ" smtClean="0"/>
              <a:t>‹#›</a:t>
            </a:fld>
            <a:endParaRPr lang="cs-CZ"/>
          </a:p>
        </p:txBody>
      </p:sp>
    </p:spTree>
    <p:extLst>
      <p:ext uri="{BB962C8B-B14F-4D97-AF65-F5344CB8AC3E}">
        <p14:creationId xmlns:p14="http://schemas.microsoft.com/office/powerpoint/2010/main" val="328065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cxnSp>
        <p:nvCxnSpPr>
          <p:cNvPr id="4" name="Přímá spojovací čára 4"/>
          <p:cNvCxnSpPr/>
          <p:nvPr/>
        </p:nvCxnSpPr>
        <p:spPr>
          <a:xfrm>
            <a:off x="2484438" y="1125538"/>
            <a:ext cx="61912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Přímá spojovací čára 5"/>
          <p:cNvCxnSpPr/>
          <p:nvPr/>
        </p:nvCxnSpPr>
        <p:spPr>
          <a:xfrm>
            <a:off x="2411414" y="1125538"/>
            <a:ext cx="6264275"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2267745" y="188640"/>
            <a:ext cx="6552728" cy="936104"/>
          </a:xfrm>
        </p:spPr>
        <p:txBody>
          <a:bodyPr/>
          <a:lstStyle>
            <a:lvl1pPr>
              <a:defRPr sz="2700">
                <a:solidFill>
                  <a:srgbClr val="E1253B"/>
                </a:solidFill>
              </a:defRPr>
            </a:lvl1pPr>
          </a:lstStyle>
          <a:p>
            <a:r>
              <a:rPr lang="cs-CZ"/>
              <a:t>Kliknutím lze upravit styl.</a:t>
            </a:r>
            <a:endParaRPr lang="cs-CZ" dirty="0"/>
          </a:p>
        </p:txBody>
      </p:sp>
      <p:sp>
        <p:nvSpPr>
          <p:cNvPr id="3" name="Zástupný symbol pro obsah 2"/>
          <p:cNvSpPr>
            <a:spLocks noGrp="1"/>
          </p:cNvSpPr>
          <p:nvPr>
            <p:ph idx="1"/>
          </p:nvPr>
        </p:nvSpPr>
        <p:spPr>
          <a:xfrm>
            <a:off x="323529" y="1412778"/>
            <a:ext cx="8496944" cy="4713387"/>
          </a:xfrm>
        </p:spPr>
        <p:txBody>
          <a:bodyPr/>
          <a:lstStyle>
            <a:lvl1pPr>
              <a:buClr>
                <a:srgbClr val="E1253B"/>
              </a:buClr>
              <a:buFont typeface="Wingdings" pitchFamily="2" charset="2"/>
              <a:buChar char="§"/>
              <a:defRPr sz="2100">
                <a:solidFill>
                  <a:schemeClr val="tx1">
                    <a:lumMod val="65000"/>
                    <a:lumOff val="35000"/>
                  </a:schemeClr>
                </a:solidFill>
              </a:defRPr>
            </a:lvl1pPr>
            <a:lvl2pPr>
              <a:buClr>
                <a:srgbClr val="E1253B"/>
              </a:buClr>
              <a:defRPr>
                <a:solidFill>
                  <a:schemeClr val="tx1">
                    <a:lumMod val="65000"/>
                    <a:lumOff val="35000"/>
                  </a:schemeClr>
                </a:solidFill>
              </a:defRPr>
            </a:lvl2pPr>
            <a:lvl3pPr>
              <a:buClr>
                <a:srgbClr val="E1253B"/>
              </a:buClr>
              <a:buFont typeface="Wingdings" pitchFamily="2" charset="2"/>
              <a:buChar char="§"/>
              <a:defRPr>
                <a:solidFill>
                  <a:schemeClr val="tx1">
                    <a:lumMod val="65000"/>
                    <a:lumOff val="35000"/>
                  </a:schemeClr>
                </a:solidFill>
              </a:defRPr>
            </a:lvl3pPr>
            <a:lvl4pPr>
              <a:buClr>
                <a:srgbClr val="E1253B"/>
              </a:buClr>
              <a:defRPr>
                <a:solidFill>
                  <a:schemeClr val="tx1">
                    <a:lumMod val="65000"/>
                    <a:lumOff val="35000"/>
                  </a:schemeClr>
                </a:solidFill>
              </a:defRPr>
            </a:lvl4pPr>
            <a:lvl5pPr>
              <a:buClr>
                <a:srgbClr val="E1253B"/>
              </a:buClr>
              <a:defRPr>
                <a:solidFill>
                  <a:schemeClr val="tx1">
                    <a:lumMod val="65000"/>
                    <a:lumOff val="35000"/>
                  </a:schemeClr>
                </a:solidFill>
              </a:defRPr>
            </a:lvl5pPr>
          </a:lstStyle>
          <a:p>
            <a:pPr lvl="0"/>
            <a:r>
              <a:rPr lang="cs-CZ"/>
              <a:t>Po kliknutí můžete upravovat styly textu v předloze.</a:t>
            </a:r>
          </a:p>
          <a:p>
            <a:pPr lvl="1"/>
            <a:r>
              <a:rPr lang="cs-CZ"/>
              <a:t>Druhá úroveň</a:t>
            </a:r>
          </a:p>
          <a:p>
            <a:pPr lvl="2"/>
            <a:r>
              <a:rPr lang="cs-CZ"/>
              <a:t>Třetí úroveň</a:t>
            </a:r>
          </a:p>
        </p:txBody>
      </p:sp>
    </p:spTree>
    <p:extLst>
      <p:ext uri="{BB962C8B-B14F-4D97-AF65-F5344CB8AC3E}">
        <p14:creationId xmlns:p14="http://schemas.microsoft.com/office/powerpoint/2010/main" val="65406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cxnSp>
        <p:nvCxnSpPr>
          <p:cNvPr id="4" name="Přímá spojovací čára 4"/>
          <p:cNvCxnSpPr/>
          <p:nvPr/>
        </p:nvCxnSpPr>
        <p:spPr>
          <a:xfrm>
            <a:off x="2411414" y="1125538"/>
            <a:ext cx="6264275"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722313" y="4406902"/>
            <a:ext cx="7772400" cy="1362075"/>
          </a:xfrm>
        </p:spPr>
        <p:txBody>
          <a:bodyPr anchor="t"/>
          <a:lstStyle>
            <a:lvl1pPr algn="l">
              <a:defRPr sz="3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cs-CZ"/>
              <a:t>Po kliknutí můžete upravovat styly textu v předloze.</a:t>
            </a:r>
          </a:p>
        </p:txBody>
      </p:sp>
      <p:sp>
        <p:nvSpPr>
          <p:cNvPr id="5" name="Zástupný symbol pro datum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fld id="{02D0BC65-55D1-4A70-907C-9D04E21F8E68}" type="datetimeFigureOut">
              <a:rPr lang="cs-CZ" smtClean="0"/>
              <a:t>13.06.2021</a:t>
            </a:fld>
            <a:endParaRPr lang="cs-CZ"/>
          </a:p>
        </p:txBody>
      </p:sp>
      <p:sp>
        <p:nvSpPr>
          <p:cNvPr id="6" name="Zástupný symbol pro zápatí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endParaRPr lang="cs-CZ"/>
          </a:p>
        </p:txBody>
      </p:sp>
      <p:sp>
        <p:nvSpPr>
          <p:cNvPr id="7" name="Zástupný symbol pro číslo snímku 5"/>
          <p:cNvSpPr>
            <a:spLocks noGrp="1"/>
          </p:cNvSpPr>
          <p:nvPr>
            <p:ph type="sldNum" sz="quarter" idx="12"/>
          </p:nvPr>
        </p:nvSpPr>
        <p:spPr>
          <a:xfrm>
            <a:off x="6553200" y="6356352"/>
            <a:ext cx="2133600" cy="365125"/>
          </a:xfrm>
          <a:prstGeom prst="rect">
            <a:avLst/>
          </a:prstGeom>
        </p:spPr>
        <p:txBody>
          <a:bodyPr/>
          <a:lstStyle>
            <a:lvl1pPr>
              <a:defRPr>
                <a:latin typeface="Arial" charset="0"/>
              </a:defRPr>
            </a:lvl1pPr>
          </a:lstStyle>
          <a:p>
            <a:fld id="{8A29EDDB-024C-4973-B3ED-90AD3C326A93}" type="slidenum">
              <a:rPr lang="cs-CZ" smtClean="0"/>
              <a:t>‹#›</a:t>
            </a:fld>
            <a:endParaRPr lang="cs-CZ"/>
          </a:p>
        </p:txBody>
      </p:sp>
    </p:spTree>
    <p:extLst>
      <p:ext uri="{BB962C8B-B14F-4D97-AF65-F5344CB8AC3E}">
        <p14:creationId xmlns:p14="http://schemas.microsoft.com/office/powerpoint/2010/main" val="1191126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cxnSp>
        <p:nvCxnSpPr>
          <p:cNvPr id="5" name="Přímá spojovací čára 4"/>
          <p:cNvCxnSpPr/>
          <p:nvPr/>
        </p:nvCxnSpPr>
        <p:spPr>
          <a:xfrm>
            <a:off x="2411414" y="1125538"/>
            <a:ext cx="6264275"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fld id="{02D0BC65-55D1-4A70-907C-9D04E21F8E68}" type="datetimeFigureOut">
              <a:rPr lang="cs-CZ" smtClean="0"/>
              <a:t>13.06.2021</a:t>
            </a:fld>
            <a:endParaRPr lang="cs-CZ"/>
          </a:p>
        </p:txBody>
      </p:sp>
      <p:sp>
        <p:nvSpPr>
          <p:cNvPr id="7" name="Zástupný symbol pro zápatí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endParaRPr lang="cs-CZ"/>
          </a:p>
        </p:txBody>
      </p:sp>
      <p:sp>
        <p:nvSpPr>
          <p:cNvPr id="8" name="Zástupný symbol pro číslo snímku 5"/>
          <p:cNvSpPr>
            <a:spLocks noGrp="1"/>
          </p:cNvSpPr>
          <p:nvPr>
            <p:ph type="sldNum" sz="quarter" idx="12"/>
          </p:nvPr>
        </p:nvSpPr>
        <p:spPr>
          <a:xfrm>
            <a:off x="6553200" y="6356352"/>
            <a:ext cx="2133600" cy="365125"/>
          </a:xfrm>
          <a:prstGeom prst="rect">
            <a:avLst/>
          </a:prstGeom>
        </p:spPr>
        <p:txBody>
          <a:bodyPr/>
          <a:lstStyle>
            <a:lvl1pPr>
              <a:defRPr>
                <a:latin typeface="Arial" charset="0"/>
              </a:defRPr>
            </a:lvl1pPr>
          </a:lstStyle>
          <a:p>
            <a:fld id="{8A29EDDB-024C-4973-B3ED-90AD3C326A93}" type="slidenum">
              <a:rPr lang="cs-CZ" smtClean="0"/>
              <a:t>‹#›</a:t>
            </a:fld>
            <a:endParaRPr lang="cs-CZ"/>
          </a:p>
        </p:txBody>
      </p:sp>
    </p:spTree>
    <p:extLst>
      <p:ext uri="{BB962C8B-B14F-4D97-AF65-F5344CB8AC3E}">
        <p14:creationId xmlns:p14="http://schemas.microsoft.com/office/powerpoint/2010/main" val="2382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6" y="5961065"/>
            <a:ext cx="320357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Přímá spojovací čára 5"/>
          <p:cNvCxnSpPr/>
          <p:nvPr/>
        </p:nvCxnSpPr>
        <p:spPr>
          <a:xfrm>
            <a:off x="2411414" y="1125538"/>
            <a:ext cx="6264275"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Po kliknutí můžete upravovat styly textu v předloze.</a:t>
            </a:r>
          </a:p>
        </p:txBody>
      </p:sp>
      <p:sp>
        <p:nvSpPr>
          <p:cNvPr id="4" name="Zástupný symbol pro obsah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Po kliknutí můžete upravovat styly textu v předloze.</a:t>
            </a:r>
          </a:p>
        </p:txBody>
      </p:sp>
      <p:sp>
        <p:nvSpPr>
          <p:cNvPr id="6" name="Zástupný symbol pro obsah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9" name="Zástupný symbol pro datum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fld id="{02D0BC65-55D1-4A70-907C-9D04E21F8E68}" type="datetimeFigureOut">
              <a:rPr lang="cs-CZ" smtClean="0"/>
              <a:t>13.06.2021</a:t>
            </a:fld>
            <a:endParaRPr lang="cs-CZ"/>
          </a:p>
        </p:txBody>
      </p:sp>
      <p:sp>
        <p:nvSpPr>
          <p:cNvPr id="10" name="Zástupný symbol pro zápatí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endParaRPr lang="cs-CZ"/>
          </a:p>
        </p:txBody>
      </p:sp>
      <p:sp>
        <p:nvSpPr>
          <p:cNvPr id="11" name="Zástupný symbol pro číslo snímku 5"/>
          <p:cNvSpPr>
            <a:spLocks noGrp="1"/>
          </p:cNvSpPr>
          <p:nvPr>
            <p:ph type="sldNum" sz="quarter" idx="12"/>
          </p:nvPr>
        </p:nvSpPr>
        <p:spPr>
          <a:xfrm>
            <a:off x="6553200" y="6356352"/>
            <a:ext cx="2133600" cy="365125"/>
          </a:xfrm>
          <a:prstGeom prst="rect">
            <a:avLst/>
          </a:prstGeom>
        </p:spPr>
        <p:txBody>
          <a:bodyPr/>
          <a:lstStyle>
            <a:lvl1pPr>
              <a:defRPr>
                <a:latin typeface="Arial" charset="0"/>
              </a:defRPr>
            </a:lvl1pPr>
          </a:lstStyle>
          <a:p>
            <a:fld id="{8A29EDDB-024C-4973-B3ED-90AD3C326A93}" type="slidenum">
              <a:rPr lang="cs-CZ" smtClean="0"/>
              <a:t>‹#›</a:t>
            </a:fld>
            <a:endParaRPr lang="cs-CZ"/>
          </a:p>
        </p:txBody>
      </p:sp>
    </p:spTree>
    <p:extLst>
      <p:ext uri="{BB962C8B-B14F-4D97-AF65-F5344CB8AC3E}">
        <p14:creationId xmlns:p14="http://schemas.microsoft.com/office/powerpoint/2010/main" val="3657464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cxnSp>
        <p:nvCxnSpPr>
          <p:cNvPr id="3" name="Přímá spojovací čára 4"/>
          <p:cNvCxnSpPr/>
          <p:nvPr/>
        </p:nvCxnSpPr>
        <p:spPr>
          <a:xfrm>
            <a:off x="2411414" y="1125538"/>
            <a:ext cx="6264275"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p:txBody>
          <a:bodyPr/>
          <a:lstStyle/>
          <a:p>
            <a:r>
              <a:rPr lang="cs-CZ"/>
              <a:t>Kliknutím lze upravit styl.</a:t>
            </a:r>
          </a:p>
        </p:txBody>
      </p:sp>
      <p:sp>
        <p:nvSpPr>
          <p:cNvPr id="4" name="Zástupný symbol pro datum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fld id="{02D0BC65-55D1-4A70-907C-9D04E21F8E68}" type="datetimeFigureOut">
              <a:rPr lang="cs-CZ" smtClean="0"/>
              <a:t>13.06.2021</a:t>
            </a:fld>
            <a:endParaRPr lang="cs-CZ"/>
          </a:p>
        </p:txBody>
      </p:sp>
      <p:sp>
        <p:nvSpPr>
          <p:cNvPr id="5" name="Zástupný symbol pro zápatí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endParaRPr lang="cs-CZ"/>
          </a:p>
        </p:txBody>
      </p:sp>
      <p:sp>
        <p:nvSpPr>
          <p:cNvPr id="6" name="Zástupný symbol pro číslo snímku 5"/>
          <p:cNvSpPr>
            <a:spLocks noGrp="1"/>
          </p:cNvSpPr>
          <p:nvPr>
            <p:ph type="sldNum" sz="quarter" idx="12"/>
          </p:nvPr>
        </p:nvSpPr>
        <p:spPr>
          <a:xfrm>
            <a:off x="6553200" y="6356352"/>
            <a:ext cx="2133600" cy="365125"/>
          </a:xfrm>
          <a:prstGeom prst="rect">
            <a:avLst/>
          </a:prstGeom>
        </p:spPr>
        <p:txBody>
          <a:bodyPr/>
          <a:lstStyle>
            <a:lvl1pPr>
              <a:defRPr>
                <a:latin typeface="Arial" charset="0"/>
              </a:defRPr>
            </a:lvl1pPr>
          </a:lstStyle>
          <a:p>
            <a:fld id="{8A29EDDB-024C-4973-B3ED-90AD3C326A93}" type="slidenum">
              <a:rPr lang="cs-CZ" smtClean="0"/>
              <a:t>‹#›</a:t>
            </a:fld>
            <a:endParaRPr lang="cs-CZ"/>
          </a:p>
        </p:txBody>
      </p:sp>
    </p:spTree>
    <p:extLst>
      <p:ext uri="{BB962C8B-B14F-4D97-AF65-F5344CB8AC3E}">
        <p14:creationId xmlns:p14="http://schemas.microsoft.com/office/powerpoint/2010/main" val="542661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cxnSp>
        <p:nvCxnSpPr>
          <p:cNvPr id="2" name="Přímá spojovací čára 4"/>
          <p:cNvCxnSpPr/>
          <p:nvPr/>
        </p:nvCxnSpPr>
        <p:spPr>
          <a:xfrm>
            <a:off x="2411414" y="1125538"/>
            <a:ext cx="6264275"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Zástupný symbol pro datum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fld id="{02D0BC65-55D1-4A70-907C-9D04E21F8E68}" type="datetimeFigureOut">
              <a:rPr lang="cs-CZ" smtClean="0"/>
              <a:t>13.06.2021</a:t>
            </a:fld>
            <a:endParaRPr lang="cs-CZ"/>
          </a:p>
        </p:txBody>
      </p:sp>
      <p:sp>
        <p:nvSpPr>
          <p:cNvPr id="4" name="Zástupný symbol pro zápatí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endParaRPr lang="cs-CZ"/>
          </a:p>
        </p:txBody>
      </p:sp>
      <p:sp>
        <p:nvSpPr>
          <p:cNvPr id="5" name="Zástupný symbol pro číslo snímku 5"/>
          <p:cNvSpPr>
            <a:spLocks noGrp="1"/>
          </p:cNvSpPr>
          <p:nvPr>
            <p:ph type="sldNum" sz="quarter" idx="12"/>
          </p:nvPr>
        </p:nvSpPr>
        <p:spPr>
          <a:xfrm>
            <a:off x="6553200" y="6356352"/>
            <a:ext cx="2133600" cy="365125"/>
          </a:xfrm>
          <a:prstGeom prst="rect">
            <a:avLst/>
          </a:prstGeom>
        </p:spPr>
        <p:txBody>
          <a:bodyPr/>
          <a:lstStyle>
            <a:lvl1pPr>
              <a:defRPr>
                <a:latin typeface="Arial" charset="0"/>
              </a:defRPr>
            </a:lvl1pPr>
          </a:lstStyle>
          <a:p>
            <a:fld id="{8A29EDDB-024C-4973-B3ED-90AD3C326A93}" type="slidenum">
              <a:rPr lang="cs-CZ" smtClean="0"/>
              <a:t>‹#›</a:t>
            </a:fld>
            <a:endParaRPr lang="cs-CZ"/>
          </a:p>
        </p:txBody>
      </p:sp>
    </p:spTree>
    <p:extLst>
      <p:ext uri="{BB962C8B-B14F-4D97-AF65-F5344CB8AC3E}">
        <p14:creationId xmlns:p14="http://schemas.microsoft.com/office/powerpoint/2010/main" val="1828728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cxnSp>
        <p:nvCxnSpPr>
          <p:cNvPr id="5" name="Přímá spojovací čára 4"/>
          <p:cNvCxnSpPr/>
          <p:nvPr/>
        </p:nvCxnSpPr>
        <p:spPr>
          <a:xfrm>
            <a:off x="2411414" y="1125538"/>
            <a:ext cx="6264275"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457201" y="273050"/>
            <a:ext cx="3008313" cy="1162050"/>
          </a:xfrm>
        </p:spPr>
        <p:txBody>
          <a:bodyPr anchor="b"/>
          <a:lstStyle>
            <a:lvl1pPr algn="l">
              <a:defRPr sz="1500" b="1"/>
            </a:lvl1pPr>
          </a:lstStyle>
          <a:p>
            <a:r>
              <a:rPr lang="cs-CZ"/>
              <a:t>Kliknutím lze upravit styl.</a:t>
            </a:r>
          </a:p>
        </p:txBody>
      </p:sp>
      <p:sp>
        <p:nvSpPr>
          <p:cNvPr id="3" name="Zástupný symbol pro obsah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Po kliknutí můžete upravovat styly textu v předloze.</a:t>
            </a:r>
          </a:p>
        </p:txBody>
      </p:sp>
      <p:sp>
        <p:nvSpPr>
          <p:cNvPr id="6" name="Zástupný symbol pro datum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fld id="{02D0BC65-55D1-4A70-907C-9D04E21F8E68}" type="datetimeFigureOut">
              <a:rPr lang="cs-CZ" smtClean="0"/>
              <a:t>13.06.2021</a:t>
            </a:fld>
            <a:endParaRPr lang="cs-CZ"/>
          </a:p>
        </p:txBody>
      </p:sp>
      <p:sp>
        <p:nvSpPr>
          <p:cNvPr id="7" name="Zástupný symbol pro zápatí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endParaRPr lang="cs-CZ"/>
          </a:p>
        </p:txBody>
      </p:sp>
      <p:sp>
        <p:nvSpPr>
          <p:cNvPr id="8" name="Zástupný symbol pro číslo snímku 5"/>
          <p:cNvSpPr>
            <a:spLocks noGrp="1"/>
          </p:cNvSpPr>
          <p:nvPr>
            <p:ph type="sldNum" sz="quarter" idx="12"/>
          </p:nvPr>
        </p:nvSpPr>
        <p:spPr>
          <a:xfrm>
            <a:off x="6553200" y="6356352"/>
            <a:ext cx="2133600" cy="365125"/>
          </a:xfrm>
          <a:prstGeom prst="rect">
            <a:avLst/>
          </a:prstGeom>
        </p:spPr>
        <p:txBody>
          <a:bodyPr/>
          <a:lstStyle>
            <a:lvl1pPr>
              <a:defRPr>
                <a:latin typeface="Arial" charset="0"/>
              </a:defRPr>
            </a:lvl1pPr>
          </a:lstStyle>
          <a:p>
            <a:fld id="{8A29EDDB-024C-4973-B3ED-90AD3C326A93}" type="slidenum">
              <a:rPr lang="cs-CZ" smtClean="0"/>
              <a:t>‹#›</a:t>
            </a:fld>
            <a:endParaRPr lang="cs-CZ"/>
          </a:p>
        </p:txBody>
      </p:sp>
    </p:spTree>
    <p:extLst>
      <p:ext uri="{BB962C8B-B14F-4D97-AF65-F5344CB8AC3E}">
        <p14:creationId xmlns:p14="http://schemas.microsoft.com/office/powerpoint/2010/main" val="815757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cxnSp>
        <p:nvCxnSpPr>
          <p:cNvPr id="5" name="Přímá spojovací čára 4"/>
          <p:cNvCxnSpPr/>
          <p:nvPr/>
        </p:nvCxnSpPr>
        <p:spPr>
          <a:xfrm>
            <a:off x="2411414" y="1125538"/>
            <a:ext cx="6264275"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1792288" y="4800600"/>
            <a:ext cx="5486400" cy="566738"/>
          </a:xfrm>
        </p:spPr>
        <p:txBody>
          <a:bodyPr anchor="b"/>
          <a:lstStyle>
            <a:lvl1pPr algn="l">
              <a:defRPr sz="15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cs-CZ" noProof="0"/>
              <a:t>Kliknutím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Po kliknutí můžete upravovat styly textu v předloze.</a:t>
            </a:r>
          </a:p>
        </p:txBody>
      </p:sp>
      <p:sp>
        <p:nvSpPr>
          <p:cNvPr id="6" name="Zástupný symbol pro datum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fld id="{02D0BC65-55D1-4A70-907C-9D04E21F8E68}" type="datetimeFigureOut">
              <a:rPr lang="cs-CZ" smtClean="0"/>
              <a:t>13.06.2021</a:t>
            </a:fld>
            <a:endParaRPr lang="cs-CZ"/>
          </a:p>
        </p:txBody>
      </p:sp>
      <p:sp>
        <p:nvSpPr>
          <p:cNvPr id="7" name="Zástupný symbol pro zápatí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endParaRPr lang="cs-CZ"/>
          </a:p>
        </p:txBody>
      </p:sp>
      <p:sp>
        <p:nvSpPr>
          <p:cNvPr id="8" name="Zástupný symbol pro číslo snímku 5"/>
          <p:cNvSpPr>
            <a:spLocks noGrp="1"/>
          </p:cNvSpPr>
          <p:nvPr>
            <p:ph type="sldNum" sz="quarter" idx="12"/>
          </p:nvPr>
        </p:nvSpPr>
        <p:spPr>
          <a:xfrm>
            <a:off x="6553200" y="6356352"/>
            <a:ext cx="2133600" cy="365125"/>
          </a:xfrm>
          <a:prstGeom prst="rect">
            <a:avLst/>
          </a:prstGeom>
        </p:spPr>
        <p:txBody>
          <a:bodyPr/>
          <a:lstStyle>
            <a:lvl1pPr>
              <a:defRPr>
                <a:latin typeface="Arial" charset="0"/>
              </a:defRPr>
            </a:lvl1pPr>
          </a:lstStyle>
          <a:p>
            <a:fld id="{8A29EDDB-024C-4973-B3ED-90AD3C326A93}" type="slidenum">
              <a:rPr lang="cs-CZ" smtClean="0"/>
              <a:t>‹#›</a:t>
            </a:fld>
            <a:endParaRPr lang="cs-CZ"/>
          </a:p>
        </p:txBody>
      </p:sp>
    </p:spTree>
    <p:extLst>
      <p:ext uri="{BB962C8B-B14F-4D97-AF65-F5344CB8AC3E}">
        <p14:creationId xmlns:p14="http://schemas.microsoft.com/office/powerpoint/2010/main" val="2320395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000"/>
          </a:schemeClr>
        </a:soli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2411414" y="188915"/>
            <a:ext cx="62753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Zástupný symbol pro text 2"/>
          <p:cNvSpPr>
            <a:spLocks noGrp="1"/>
          </p:cNvSpPr>
          <p:nvPr>
            <p:ph type="body" idx="1"/>
          </p:nvPr>
        </p:nvSpPr>
        <p:spPr bwMode="auto">
          <a:xfrm>
            <a:off x="323850" y="1600200"/>
            <a:ext cx="836295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p:txBody>
      </p:sp>
      <p:pic>
        <p:nvPicPr>
          <p:cNvPr id="1028" name="Picture 6" descr="C:\Users\ing. Radomil Novak\Desktop\ICRC\propagace a marketing\loga\FNUSA - NEW!!\FNUSA_logo.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389" y="188913"/>
            <a:ext cx="2160587"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30609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1" fontAlgn="base" hangingPunct="1">
        <a:spcBef>
          <a:spcPct val="0"/>
        </a:spcBef>
        <a:spcAft>
          <a:spcPct val="0"/>
        </a:spcAft>
        <a:defRPr sz="2700" kern="1200">
          <a:solidFill>
            <a:srgbClr val="E1253B"/>
          </a:solidFill>
          <a:latin typeface="+mj-lt"/>
          <a:ea typeface="+mj-ea"/>
          <a:cs typeface="+mj-cs"/>
        </a:defRPr>
      </a:lvl1pPr>
      <a:lvl2pPr algn="ctr" rtl="0" eaLnBrk="1" fontAlgn="base" hangingPunct="1">
        <a:spcBef>
          <a:spcPct val="0"/>
        </a:spcBef>
        <a:spcAft>
          <a:spcPct val="0"/>
        </a:spcAft>
        <a:defRPr sz="2700">
          <a:solidFill>
            <a:srgbClr val="E1253B"/>
          </a:solidFill>
          <a:latin typeface="Calibri" pitchFamily="34" charset="0"/>
        </a:defRPr>
      </a:lvl2pPr>
      <a:lvl3pPr algn="ctr" rtl="0" eaLnBrk="1" fontAlgn="base" hangingPunct="1">
        <a:spcBef>
          <a:spcPct val="0"/>
        </a:spcBef>
        <a:spcAft>
          <a:spcPct val="0"/>
        </a:spcAft>
        <a:defRPr sz="2700">
          <a:solidFill>
            <a:srgbClr val="E1253B"/>
          </a:solidFill>
          <a:latin typeface="Calibri" pitchFamily="34" charset="0"/>
        </a:defRPr>
      </a:lvl3pPr>
      <a:lvl4pPr algn="ctr" rtl="0" eaLnBrk="1" fontAlgn="base" hangingPunct="1">
        <a:spcBef>
          <a:spcPct val="0"/>
        </a:spcBef>
        <a:spcAft>
          <a:spcPct val="0"/>
        </a:spcAft>
        <a:defRPr sz="2700">
          <a:solidFill>
            <a:srgbClr val="E1253B"/>
          </a:solidFill>
          <a:latin typeface="Calibri" pitchFamily="34" charset="0"/>
        </a:defRPr>
      </a:lvl4pPr>
      <a:lvl5pPr algn="ctr" rtl="0" eaLnBrk="1" fontAlgn="base" hangingPunct="1">
        <a:spcBef>
          <a:spcPct val="0"/>
        </a:spcBef>
        <a:spcAft>
          <a:spcPct val="0"/>
        </a:spcAft>
        <a:defRPr sz="2700">
          <a:solidFill>
            <a:srgbClr val="E1253B"/>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lnSpc>
          <a:spcPct val="114000"/>
        </a:lnSpc>
        <a:spcBef>
          <a:spcPct val="0"/>
        </a:spcBef>
        <a:spcAft>
          <a:spcPts val="450"/>
        </a:spcAft>
        <a:buClr>
          <a:srgbClr val="E1253B"/>
        </a:buClr>
        <a:buFont typeface="Wingdings" pitchFamily="2" charset="2"/>
        <a:buChar char="§"/>
        <a:defRPr sz="2100" kern="1200">
          <a:solidFill>
            <a:srgbClr val="595959"/>
          </a:solidFill>
          <a:latin typeface="+mn-lt"/>
          <a:ea typeface="+mn-ea"/>
          <a:cs typeface="+mn-cs"/>
        </a:defRPr>
      </a:lvl1pPr>
      <a:lvl2pPr marL="557213" indent="-214313" algn="l" rtl="0" eaLnBrk="1" fontAlgn="base" hangingPunct="1">
        <a:lnSpc>
          <a:spcPct val="114000"/>
        </a:lnSpc>
        <a:spcBef>
          <a:spcPct val="0"/>
        </a:spcBef>
        <a:spcAft>
          <a:spcPts val="450"/>
        </a:spcAft>
        <a:buClr>
          <a:srgbClr val="E1253B"/>
        </a:buClr>
        <a:buFont typeface="Arial" pitchFamily="34" charset="0"/>
        <a:buChar char="–"/>
        <a:defRPr sz="2100" kern="1200">
          <a:solidFill>
            <a:srgbClr val="595959"/>
          </a:solidFill>
          <a:latin typeface="+mn-lt"/>
          <a:ea typeface="+mn-ea"/>
          <a:cs typeface="+mn-cs"/>
        </a:defRPr>
      </a:lvl2pPr>
      <a:lvl3pPr marL="857250" indent="-171450" algn="l" rtl="0" eaLnBrk="1" fontAlgn="base" hangingPunct="1">
        <a:lnSpc>
          <a:spcPct val="114000"/>
        </a:lnSpc>
        <a:spcBef>
          <a:spcPct val="0"/>
        </a:spcBef>
        <a:spcAft>
          <a:spcPts val="450"/>
        </a:spcAft>
        <a:buClr>
          <a:srgbClr val="E1253B"/>
        </a:buClr>
        <a:buFont typeface="Wingdings" pitchFamily="2" charset="2"/>
        <a:buChar char="§"/>
        <a:defRPr sz="1800" kern="1200">
          <a:solidFill>
            <a:srgbClr val="595959"/>
          </a:solidFill>
          <a:latin typeface="+mn-lt"/>
          <a:ea typeface="+mn-ea"/>
          <a:cs typeface="+mn-cs"/>
        </a:defRPr>
      </a:lvl3pPr>
      <a:lvl4pPr marL="1200150" indent="-171450" algn="l" rtl="0" eaLnBrk="1" fontAlgn="base" hangingPunct="1">
        <a:spcBef>
          <a:spcPct val="20000"/>
        </a:spcBef>
        <a:spcAft>
          <a:spcPct val="0"/>
        </a:spcAft>
        <a:buClr>
          <a:srgbClr val="E1253B"/>
        </a:buClr>
        <a:buFont typeface="Arial" pitchFamily="34"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Clr>
          <a:srgbClr val="E1253B"/>
        </a:buClr>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6.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brnensky.denik.cz/galerie/kaple_u_sv_anny.html?photo=1&amp;back=2035190107-2244-50"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07B8F8-2D44-4ED4-ADA4-CE560FBA5970}"/>
              </a:ext>
            </a:extLst>
          </p:cNvPr>
          <p:cNvSpPr>
            <a:spLocks noGrp="1"/>
          </p:cNvSpPr>
          <p:nvPr>
            <p:ph type="ctrTitle"/>
          </p:nvPr>
        </p:nvSpPr>
        <p:spPr>
          <a:xfrm>
            <a:off x="4033665" y="1791290"/>
            <a:ext cx="5110336" cy="1102519"/>
          </a:xfrm>
        </p:spPr>
        <p:txBody>
          <a:bodyPr/>
          <a:lstStyle/>
          <a:p>
            <a:r>
              <a:rPr lang="cs-CZ" sz="4050" b="1" dirty="0"/>
              <a:t>JÍCEN A ZEVNÍ KRK</a:t>
            </a:r>
            <a:endParaRPr lang="cs-CZ" dirty="0"/>
          </a:p>
        </p:txBody>
      </p:sp>
      <p:sp>
        <p:nvSpPr>
          <p:cNvPr id="3" name="Podnadpis 2">
            <a:extLst>
              <a:ext uri="{FF2B5EF4-FFF2-40B4-BE49-F238E27FC236}">
                <a16:creationId xmlns:a16="http://schemas.microsoft.com/office/drawing/2014/main" id="{5B1DF386-A57A-4B81-9923-F948CDD87F34}"/>
              </a:ext>
            </a:extLst>
          </p:cNvPr>
          <p:cNvSpPr>
            <a:spLocks noGrp="1"/>
          </p:cNvSpPr>
          <p:nvPr>
            <p:ph type="subTitle" idx="1"/>
          </p:nvPr>
        </p:nvSpPr>
        <p:spPr>
          <a:xfrm>
            <a:off x="4128611" y="4457723"/>
            <a:ext cx="4872884" cy="1314450"/>
          </a:xfrm>
        </p:spPr>
        <p:txBody>
          <a:bodyPr/>
          <a:lstStyle/>
          <a:p>
            <a:pPr algn="l"/>
            <a:r>
              <a:rPr lang="cs-CZ" sz="1500" dirty="0"/>
              <a:t>Klinika otorinolaryngologie a chirurgie hlavy a krku</a:t>
            </a:r>
          </a:p>
          <a:p>
            <a:pPr algn="l"/>
            <a:r>
              <a:rPr lang="cs-CZ" sz="1500" dirty="0"/>
              <a:t>Fakultní nemocnice u sv. Anny a LF MU v Brně</a:t>
            </a:r>
          </a:p>
          <a:p>
            <a:pPr algn="l"/>
            <a:r>
              <a:rPr lang="cs-CZ" sz="1500" dirty="0"/>
              <a:t>Přednosta: Doc. MUDr. Gál  Břetislav, Ph.D.</a:t>
            </a:r>
          </a:p>
          <a:p>
            <a:pPr algn="l"/>
            <a:r>
              <a:rPr lang="en-US" sz="1500" dirty="0" err="1"/>
              <a:t>Pekařská</a:t>
            </a:r>
            <a:r>
              <a:rPr lang="en-US" sz="1500" dirty="0"/>
              <a:t>  53</a:t>
            </a:r>
            <a:r>
              <a:rPr lang="cs-CZ" sz="1500" dirty="0"/>
              <a:t>, Brno , </a:t>
            </a:r>
            <a:r>
              <a:rPr lang="en-US" sz="1500" dirty="0"/>
              <a:t>656 91</a:t>
            </a:r>
            <a:endParaRPr lang="cs-CZ" sz="1500" dirty="0"/>
          </a:p>
        </p:txBody>
      </p:sp>
      <p:pic>
        <p:nvPicPr>
          <p:cNvPr id="4" name="Picture 2">
            <a:extLst>
              <a:ext uri="{FF2B5EF4-FFF2-40B4-BE49-F238E27FC236}">
                <a16:creationId xmlns:a16="http://schemas.microsoft.com/office/drawing/2014/main" id="{289500E3-735F-4715-BD7A-56FFDA23C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188" y="209779"/>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Nadpis 1">
            <a:extLst>
              <a:ext uri="{FF2B5EF4-FFF2-40B4-BE49-F238E27FC236}">
                <a16:creationId xmlns:a16="http://schemas.microsoft.com/office/drawing/2014/main" id="{E7328D69-BF53-4A50-A482-97D5664195CC}"/>
              </a:ext>
            </a:extLst>
          </p:cNvPr>
          <p:cNvSpPr txBox="1">
            <a:spLocks/>
          </p:cNvSpPr>
          <p:nvPr/>
        </p:nvSpPr>
        <p:spPr bwMode="auto">
          <a:xfrm>
            <a:off x="4128610" y="2691645"/>
            <a:ext cx="4872885"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3600" kern="1200">
                <a:solidFill>
                  <a:srgbClr val="E1253B"/>
                </a:solidFill>
                <a:latin typeface="+mj-lt"/>
                <a:ea typeface="+mj-ea"/>
                <a:cs typeface="+mj-cs"/>
              </a:defRPr>
            </a:lvl1pPr>
            <a:lvl2pPr algn="ctr" rtl="0" eaLnBrk="1" fontAlgn="base" hangingPunct="1">
              <a:spcBef>
                <a:spcPct val="0"/>
              </a:spcBef>
              <a:spcAft>
                <a:spcPct val="0"/>
              </a:spcAft>
              <a:defRPr sz="3600">
                <a:solidFill>
                  <a:srgbClr val="E1253B"/>
                </a:solidFill>
                <a:latin typeface="Calibri" pitchFamily="34" charset="0"/>
              </a:defRPr>
            </a:lvl2pPr>
            <a:lvl3pPr algn="ctr" rtl="0" eaLnBrk="1" fontAlgn="base" hangingPunct="1">
              <a:spcBef>
                <a:spcPct val="0"/>
              </a:spcBef>
              <a:spcAft>
                <a:spcPct val="0"/>
              </a:spcAft>
              <a:defRPr sz="3600">
                <a:solidFill>
                  <a:srgbClr val="E1253B"/>
                </a:solidFill>
                <a:latin typeface="Calibri" pitchFamily="34" charset="0"/>
              </a:defRPr>
            </a:lvl3pPr>
            <a:lvl4pPr algn="ctr" rtl="0" eaLnBrk="1" fontAlgn="base" hangingPunct="1">
              <a:spcBef>
                <a:spcPct val="0"/>
              </a:spcBef>
              <a:spcAft>
                <a:spcPct val="0"/>
              </a:spcAft>
              <a:defRPr sz="3600">
                <a:solidFill>
                  <a:srgbClr val="E1253B"/>
                </a:solidFill>
                <a:latin typeface="Calibri" pitchFamily="34" charset="0"/>
              </a:defRPr>
            </a:lvl4pPr>
            <a:lvl5pPr algn="ctr" rtl="0" eaLnBrk="1" fontAlgn="base" hangingPunct="1">
              <a:spcBef>
                <a:spcPct val="0"/>
              </a:spcBef>
              <a:spcAft>
                <a:spcPct val="0"/>
              </a:spcAft>
              <a:defRPr sz="3600">
                <a:solidFill>
                  <a:srgbClr val="E1253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br>
              <a:rPr lang="cs-CZ" sz="4050" dirty="0"/>
            </a:br>
            <a:r>
              <a:rPr lang="cs-CZ" sz="2400" dirty="0"/>
              <a:t>Otorinolaryngologie</a:t>
            </a:r>
            <a:br>
              <a:rPr lang="cs-CZ" sz="2400" dirty="0"/>
            </a:br>
            <a:br>
              <a:rPr lang="cs-CZ" sz="2400" dirty="0"/>
            </a:br>
            <a:r>
              <a:rPr lang="cs-CZ" sz="1500" dirty="0"/>
              <a:t>Magisterský studijní program VL a ZL LF MU </a:t>
            </a:r>
          </a:p>
        </p:txBody>
      </p:sp>
    </p:spTree>
    <p:extLst>
      <p:ext uri="{BB962C8B-B14F-4D97-AF65-F5344CB8AC3E}">
        <p14:creationId xmlns:p14="http://schemas.microsoft.com/office/powerpoint/2010/main" val="733790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5858F5-4CE9-4048-A5CB-4A679055ED4B}"/>
              </a:ext>
            </a:extLst>
          </p:cNvPr>
          <p:cNvSpPr>
            <a:spLocks noGrp="1"/>
          </p:cNvSpPr>
          <p:nvPr>
            <p:ph type="title"/>
          </p:nvPr>
        </p:nvSpPr>
        <p:spPr/>
        <p:txBody>
          <a:bodyPr/>
          <a:lstStyle/>
          <a:p>
            <a:r>
              <a:rPr lang="cs-CZ" sz="2800" dirty="0"/>
              <a:t>JÍCEN A ZEVNÍ KRK</a:t>
            </a:r>
            <a:br>
              <a:rPr lang="cs-CZ" sz="2800" dirty="0"/>
            </a:br>
            <a:r>
              <a:rPr lang="cs-CZ" sz="2800" dirty="0"/>
              <a:t>Vyšetření jícnu</a:t>
            </a:r>
          </a:p>
        </p:txBody>
      </p:sp>
      <p:sp>
        <p:nvSpPr>
          <p:cNvPr id="3" name="Zástupný symbol pro obsah 2">
            <a:extLst>
              <a:ext uri="{FF2B5EF4-FFF2-40B4-BE49-F238E27FC236}">
                <a16:creationId xmlns:a16="http://schemas.microsoft.com/office/drawing/2014/main" id="{CF6A2EC7-53D4-984F-BCE4-2C62B63A0D18}"/>
              </a:ext>
            </a:extLst>
          </p:cNvPr>
          <p:cNvSpPr>
            <a:spLocks noGrp="1"/>
          </p:cNvSpPr>
          <p:nvPr>
            <p:ph idx="1"/>
          </p:nvPr>
        </p:nvSpPr>
        <p:spPr/>
        <p:txBody>
          <a:bodyPr/>
          <a:lstStyle/>
          <a:p>
            <a:r>
              <a:rPr lang="cs-CZ" sz="2000" b="1" dirty="0"/>
              <a:t>Funkční vyšetření jícnu</a:t>
            </a:r>
          </a:p>
          <a:p>
            <a:pPr lvl="1"/>
            <a:r>
              <a:rPr lang="cs-CZ" sz="1600" dirty="0">
                <a:solidFill>
                  <a:srgbClr val="FF0000"/>
                </a:solidFill>
              </a:rPr>
              <a:t>Jícnová manometrie</a:t>
            </a:r>
          </a:p>
          <a:p>
            <a:pPr lvl="2"/>
            <a:r>
              <a:rPr lang="cs-CZ" sz="1400" dirty="0"/>
              <a:t>Vyšetření motility jícnu</a:t>
            </a:r>
          </a:p>
          <a:p>
            <a:pPr lvl="2"/>
            <a:r>
              <a:rPr lang="cs-CZ" sz="1400" dirty="0"/>
              <a:t>Zhodnocení jícnové peristaltiky i obou jícnových svěračů</a:t>
            </a:r>
          </a:p>
          <a:p>
            <a:pPr lvl="2"/>
            <a:r>
              <a:rPr lang="cs-CZ" sz="1400" dirty="0"/>
              <a:t>Princip</a:t>
            </a:r>
          </a:p>
          <a:p>
            <a:pPr lvl="3"/>
            <a:r>
              <a:rPr lang="cs-CZ" sz="1400" dirty="0"/>
              <a:t>Tenký katetr  s rovnoměrně umístěnými tlakovými senzory zaveden </a:t>
            </a:r>
            <a:r>
              <a:rPr lang="cs-CZ" sz="1400" dirty="0" err="1"/>
              <a:t>transnazálně</a:t>
            </a:r>
            <a:r>
              <a:rPr lang="cs-CZ" sz="1400" dirty="0"/>
              <a:t> do jícnu</a:t>
            </a:r>
          </a:p>
          <a:p>
            <a:pPr lvl="3"/>
            <a:r>
              <a:rPr lang="cs-CZ" sz="1400" dirty="0"/>
              <a:t>Záznam tlakovým změn v průběhu celého jícnu</a:t>
            </a:r>
          </a:p>
          <a:p>
            <a:pPr lvl="2"/>
            <a:r>
              <a:rPr lang="cs-CZ" sz="1400" dirty="0"/>
              <a:t>Indikace</a:t>
            </a:r>
          </a:p>
          <a:p>
            <a:pPr lvl="3"/>
            <a:r>
              <a:rPr lang="cs-CZ" sz="1400" dirty="0"/>
              <a:t>Před plánovanou </a:t>
            </a:r>
            <a:r>
              <a:rPr lang="cs-CZ" sz="1400" dirty="0" err="1"/>
              <a:t>antirefluxní</a:t>
            </a:r>
            <a:r>
              <a:rPr lang="cs-CZ" sz="1400" dirty="0"/>
              <a:t> </a:t>
            </a:r>
            <a:r>
              <a:rPr lang="cs-CZ" sz="1400" dirty="0" err="1"/>
              <a:t>fundoplikací</a:t>
            </a:r>
            <a:endParaRPr lang="cs-CZ" sz="1400" dirty="0"/>
          </a:p>
          <a:p>
            <a:pPr lvl="3"/>
            <a:r>
              <a:rPr lang="cs-CZ" sz="1400" dirty="0"/>
              <a:t>U poruch motility jícnu </a:t>
            </a:r>
          </a:p>
          <a:p>
            <a:pPr lvl="4"/>
            <a:r>
              <a:rPr lang="cs-CZ" sz="1400" dirty="0" err="1"/>
              <a:t>achalázie</a:t>
            </a:r>
            <a:r>
              <a:rPr lang="cs-CZ" sz="1400" dirty="0"/>
              <a:t>, difuzní spazmy</a:t>
            </a:r>
          </a:p>
        </p:txBody>
      </p:sp>
      <p:pic>
        <p:nvPicPr>
          <p:cNvPr id="4" name="Picture 2">
            <a:extLst>
              <a:ext uri="{FF2B5EF4-FFF2-40B4-BE49-F238E27FC236}">
                <a16:creationId xmlns:a16="http://schemas.microsoft.com/office/drawing/2014/main" id="{2BAAE623-7CEA-CC47-8623-EAA47D932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90" y="89454"/>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Obrázek 6">
            <a:extLst>
              <a:ext uri="{FF2B5EF4-FFF2-40B4-BE49-F238E27FC236}">
                <a16:creationId xmlns:a16="http://schemas.microsoft.com/office/drawing/2014/main" id="{5CA56063-4F2D-1446-8C7D-BB9BC6266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109" y="3769471"/>
            <a:ext cx="3367352" cy="2521617"/>
          </a:xfrm>
          <a:prstGeom prst="rect">
            <a:avLst/>
          </a:prstGeom>
        </p:spPr>
      </p:pic>
      <p:sp>
        <p:nvSpPr>
          <p:cNvPr id="8" name="TextovéPole 7">
            <a:extLst>
              <a:ext uri="{FF2B5EF4-FFF2-40B4-BE49-F238E27FC236}">
                <a16:creationId xmlns:a16="http://schemas.microsoft.com/office/drawing/2014/main" id="{11CC00FD-5079-E047-9DCB-2A2EA77790E6}"/>
              </a:ext>
            </a:extLst>
          </p:cNvPr>
          <p:cNvSpPr txBox="1"/>
          <p:nvPr/>
        </p:nvSpPr>
        <p:spPr>
          <a:xfrm>
            <a:off x="6296084" y="6403847"/>
            <a:ext cx="3276364" cy="246221"/>
          </a:xfrm>
          <a:prstGeom prst="rect">
            <a:avLst/>
          </a:prstGeom>
          <a:noFill/>
        </p:spPr>
        <p:txBody>
          <a:bodyPr wrap="square" rtlCol="0">
            <a:spAutoFit/>
          </a:bodyPr>
          <a:lstStyle/>
          <a:p>
            <a:r>
              <a:rPr lang="cs-CZ" sz="1000" i="1" dirty="0"/>
              <a:t>Zdroj obr.: </a:t>
            </a:r>
            <a:r>
              <a:rPr lang="cs-CZ" sz="1000" i="1" dirty="0" err="1"/>
              <a:t>www.researchgate.net</a:t>
            </a:r>
            <a:endParaRPr lang="cs-CZ" sz="1000" i="1" dirty="0"/>
          </a:p>
        </p:txBody>
      </p:sp>
    </p:spTree>
    <p:extLst>
      <p:ext uri="{BB962C8B-B14F-4D97-AF65-F5344CB8AC3E}">
        <p14:creationId xmlns:p14="http://schemas.microsoft.com/office/powerpoint/2010/main" val="3971797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80021E-DCA4-9340-BFE7-81E5A37A9316}"/>
              </a:ext>
            </a:extLst>
          </p:cNvPr>
          <p:cNvSpPr>
            <a:spLocks noGrp="1"/>
          </p:cNvSpPr>
          <p:nvPr>
            <p:ph type="title"/>
          </p:nvPr>
        </p:nvSpPr>
        <p:spPr/>
        <p:txBody>
          <a:bodyPr/>
          <a:lstStyle/>
          <a:p>
            <a:r>
              <a:rPr lang="cs-CZ" sz="2800" dirty="0"/>
              <a:t>JÍCEN A ZEVNÍ KRK</a:t>
            </a:r>
            <a:br>
              <a:rPr lang="cs-CZ" sz="2800" dirty="0"/>
            </a:br>
            <a:r>
              <a:rPr lang="cs-CZ" sz="2800" dirty="0"/>
              <a:t>Vyšetření jícnu</a:t>
            </a:r>
          </a:p>
        </p:txBody>
      </p:sp>
      <p:sp>
        <p:nvSpPr>
          <p:cNvPr id="3" name="Zástupný symbol pro obsah 2">
            <a:extLst>
              <a:ext uri="{FF2B5EF4-FFF2-40B4-BE49-F238E27FC236}">
                <a16:creationId xmlns:a16="http://schemas.microsoft.com/office/drawing/2014/main" id="{F02AA367-EAAF-BD43-BC6F-144CE9FA9031}"/>
              </a:ext>
            </a:extLst>
          </p:cNvPr>
          <p:cNvSpPr>
            <a:spLocks noGrp="1"/>
          </p:cNvSpPr>
          <p:nvPr>
            <p:ph idx="1"/>
          </p:nvPr>
        </p:nvSpPr>
        <p:spPr>
          <a:xfrm>
            <a:off x="323529" y="1223930"/>
            <a:ext cx="8496944" cy="4902235"/>
          </a:xfrm>
        </p:spPr>
        <p:txBody>
          <a:bodyPr/>
          <a:lstStyle/>
          <a:p>
            <a:r>
              <a:rPr lang="cs-CZ" sz="2000" b="1" dirty="0"/>
              <a:t>Funkční vyšetření jícnu</a:t>
            </a:r>
          </a:p>
          <a:p>
            <a:pPr lvl="1"/>
            <a:r>
              <a:rPr lang="cs-CZ" sz="1600" dirty="0">
                <a:solidFill>
                  <a:srgbClr val="FF0000"/>
                </a:solidFill>
              </a:rPr>
              <a:t>24hodinová </a:t>
            </a:r>
            <a:r>
              <a:rPr lang="cs-CZ" sz="1600" dirty="0" err="1">
                <a:solidFill>
                  <a:srgbClr val="FF0000"/>
                </a:solidFill>
              </a:rPr>
              <a:t>dvouknálová</a:t>
            </a:r>
            <a:r>
              <a:rPr lang="cs-CZ" sz="1600" dirty="0">
                <a:solidFill>
                  <a:srgbClr val="FF0000"/>
                </a:solidFill>
              </a:rPr>
              <a:t> pH-</a:t>
            </a:r>
            <a:r>
              <a:rPr lang="cs-CZ" sz="1600" dirty="0" err="1">
                <a:solidFill>
                  <a:srgbClr val="FF0000"/>
                </a:solidFill>
              </a:rPr>
              <a:t>metrie</a:t>
            </a:r>
            <a:r>
              <a:rPr lang="cs-CZ" sz="1600" dirty="0">
                <a:solidFill>
                  <a:srgbClr val="FF0000"/>
                </a:solidFill>
              </a:rPr>
              <a:t> s impedancí</a:t>
            </a:r>
          </a:p>
          <a:p>
            <a:pPr lvl="2"/>
            <a:r>
              <a:rPr lang="cs-CZ" sz="1400" dirty="0"/>
              <a:t>Indikace</a:t>
            </a:r>
          </a:p>
          <a:p>
            <a:pPr lvl="3"/>
            <a:r>
              <a:rPr lang="cs-CZ" sz="1400" dirty="0"/>
              <a:t>diagnostika </a:t>
            </a:r>
            <a:r>
              <a:rPr lang="cs-CZ" sz="1400" dirty="0" err="1"/>
              <a:t>gastroezofageálního</a:t>
            </a:r>
            <a:r>
              <a:rPr lang="cs-CZ" sz="1400" dirty="0"/>
              <a:t> (GERD) a </a:t>
            </a:r>
            <a:r>
              <a:rPr lang="cs-CZ" sz="1400" dirty="0" err="1"/>
              <a:t>extraezofageálního</a:t>
            </a:r>
            <a:r>
              <a:rPr lang="cs-CZ" sz="1400" dirty="0"/>
              <a:t> (EER) refluxu</a:t>
            </a:r>
          </a:p>
          <a:p>
            <a:pPr lvl="2"/>
            <a:r>
              <a:rPr lang="cs-CZ" sz="1400" dirty="0"/>
              <a:t>Princip </a:t>
            </a:r>
          </a:p>
          <a:p>
            <a:pPr lvl="3"/>
            <a:r>
              <a:rPr lang="cs-CZ" sz="1400" dirty="0"/>
              <a:t>Zavedení tenkého katetru </a:t>
            </a:r>
            <a:r>
              <a:rPr lang="cs-CZ" sz="1400" dirty="0" err="1"/>
              <a:t>transnazálně</a:t>
            </a:r>
            <a:r>
              <a:rPr lang="cs-CZ" sz="1400" dirty="0"/>
              <a:t> do jícnu</a:t>
            </a:r>
          </a:p>
          <a:p>
            <a:pPr lvl="3"/>
            <a:r>
              <a:rPr lang="cs-CZ" sz="1400" dirty="0"/>
              <a:t>Uložení horního senzoru  těsně nad horní jícnový svěrač </a:t>
            </a:r>
          </a:p>
          <a:p>
            <a:pPr marL="1028700" lvl="3" indent="0">
              <a:buNone/>
            </a:pPr>
            <a:r>
              <a:rPr lang="cs-CZ" sz="1400" dirty="0"/>
              <a:t>    ( pod endoskopickou kontrolou)</a:t>
            </a:r>
          </a:p>
          <a:p>
            <a:pPr lvl="2"/>
            <a:r>
              <a:rPr lang="cs-CZ" sz="1400" dirty="0"/>
              <a:t>Diagnostika kyselých, slabě kyselých , zásaditých refluxních epizod</a:t>
            </a:r>
          </a:p>
          <a:p>
            <a:pPr lvl="2"/>
            <a:r>
              <a:rPr lang="cs-CZ" sz="1400" dirty="0"/>
              <a:t>Charakter </a:t>
            </a:r>
            <a:r>
              <a:rPr lang="cs-CZ" sz="1400" dirty="0" err="1"/>
              <a:t>refluxátu</a:t>
            </a:r>
            <a:r>
              <a:rPr lang="cs-CZ" sz="1400" dirty="0"/>
              <a:t> (tekutina , plyn)</a:t>
            </a:r>
          </a:p>
        </p:txBody>
      </p:sp>
      <p:pic>
        <p:nvPicPr>
          <p:cNvPr id="4" name="Picture 2">
            <a:extLst>
              <a:ext uri="{FF2B5EF4-FFF2-40B4-BE49-F238E27FC236}">
                <a16:creationId xmlns:a16="http://schemas.microsoft.com/office/drawing/2014/main" id="{9A98E425-06E2-3441-8608-13C4F2EAF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90" y="89454"/>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Obrázek 7">
            <a:extLst>
              <a:ext uri="{FF2B5EF4-FFF2-40B4-BE49-F238E27FC236}">
                <a16:creationId xmlns:a16="http://schemas.microsoft.com/office/drawing/2014/main" id="{2CA369E8-5CD7-D742-B525-B8FF0B280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70270" y="3953695"/>
            <a:ext cx="3024249" cy="2268187"/>
          </a:xfrm>
          <a:prstGeom prst="rect">
            <a:avLst/>
          </a:prstGeom>
        </p:spPr>
      </p:pic>
      <p:pic>
        <p:nvPicPr>
          <p:cNvPr id="10" name="Obrázek 9">
            <a:extLst>
              <a:ext uri="{FF2B5EF4-FFF2-40B4-BE49-F238E27FC236}">
                <a16:creationId xmlns:a16="http://schemas.microsoft.com/office/drawing/2014/main" id="{BDD75838-97F5-5842-B8C3-C27A019DF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4648" y="4290162"/>
            <a:ext cx="3079668" cy="2309751"/>
          </a:xfrm>
          <a:prstGeom prst="rect">
            <a:avLst/>
          </a:prstGeom>
        </p:spPr>
      </p:pic>
      <p:sp>
        <p:nvSpPr>
          <p:cNvPr id="12" name="TextovéPole 11">
            <a:extLst>
              <a:ext uri="{FF2B5EF4-FFF2-40B4-BE49-F238E27FC236}">
                <a16:creationId xmlns:a16="http://schemas.microsoft.com/office/drawing/2014/main" id="{2459466D-C029-4D47-9294-89AFE76A1A79}"/>
              </a:ext>
            </a:extLst>
          </p:cNvPr>
          <p:cNvSpPr txBox="1"/>
          <p:nvPr/>
        </p:nvSpPr>
        <p:spPr>
          <a:xfrm>
            <a:off x="4916473" y="6638709"/>
            <a:ext cx="2675732" cy="438582"/>
          </a:xfrm>
          <a:prstGeom prst="rect">
            <a:avLst/>
          </a:prstGeom>
          <a:noFill/>
        </p:spPr>
        <p:txBody>
          <a:bodyPr wrap="none" rtlCol="0">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a:p>
            <a:endParaRPr lang="cs-CZ" sz="1350" dirty="0"/>
          </a:p>
        </p:txBody>
      </p:sp>
    </p:spTree>
    <p:extLst>
      <p:ext uri="{BB962C8B-B14F-4D97-AF65-F5344CB8AC3E}">
        <p14:creationId xmlns:p14="http://schemas.microsoft.com/office/powerpoint/2010/main" val="4033513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F77E95-2A37-7845-9C60-4F6498F0CF53}"/>
              </a:ext>
            </a:extLst>
          </p:cNvPr>
          <p:cNvSpPr>
            <a:spLocks noGrp="1"/>
          </p:cNvSpPr>
          <p:nvPr>
            <p:ph type="title"/>
          </p:nvPr>
        </p:nvSpPr>
        <p:spPr/>
        <p:txBody>
          <a:bodyPr/>
          <a:lstStyle/>
          <a:p>
            <a:r>
              <a:rPr lang="cs-CZ" sz="2800" dirty="0"/>
              <a:t>JÍCEN A ZEVNÍ KRK</a:t>
            </a:r>
            <a:br>
              <a:rPr lang="cs-CZ" sz="2800" dirty="0"/>
            </a:br>
            <a:r>
              <a:rPr lang="cs-CZ" sz="2800" dirty="0"/>
              <a:t>Kongenitální stenózy a </a:t>
            </a:r>
            <a:r>
              <a:rPr lang="cs-CZ" sz="2800" dirty="0" err="1"/>
              <a:t>aplázie</a:t>
            </a:r>
            <a:endParaRPr lang="cs-CZ" sz="2800" dirty="0"/>
          </a:p>
        </p:txBody>
      </p:sp>
      <p:sp>
        <p:nvSpPr>
          <p:cNvPr id="3" name="Zástupný symbol pro obsah 2">
            <a:extLst>
              <a:ext uri="{FF2B5EF4-FFF2-40B4-BE49-F238E27FC236}">
                <a16:creationId xmlns:a16="http://schemas.microsoft.com/office/drawing/2014/main" id="{C9730EB4-3456-C945-8679-1A8F17904358}"/>
              </a:ext>
            </a:extLst>
          </p:cNvPr>
          <p:cNvSpPr>
            <a:spLocks noGrp="1"/>
          </p:cNvSpPr>
          <p:nvPr>
            <p:ph idx="1"/>
          </p:nvPr>
        </p:nvSpPr>
        <p:spPr/>
        <p:txBody>
          <a:bodyPr/>
          <a:lstStyle/>
          <a:p>
            <a:pPr>
              <a:lnSpc>
                <a:spcPct val="104000"/>
              </a:lnSpc>
            </a:pPr>
            <a:r>
              <a:rPr lang="cs-CZ" sz="2000" b="1" dirty="0"/>
              <a:t>Etiopatogeneze</a:t>
            </a:r>
          </a:p>
          <a:p>
            <a:pPr lvl="1">
              <a:lnSpc>
                <a:spcPct val="104000"/>
              </a:lnSpc>
            </a:pPr>
            <a:r>
              <a:rPr lang="cs-CZ" sz="1600" dirty="0"/>
              <a:t>Porucha </a:t>
            </a:r>
            <a:r>
              <a:rPr lang="cs-CZ" sz="1600" dirty="0" err="1"/>
              <a:t>rekanalizace</a:t>
            </a:r>
            <a:r>
              <a:rPr lang="cs-CZ" sz="1600" dirty="0"/>
              <a:t> jícnu během vývoje</a:t>
            </a:r>
          </a:p>
          <a:p>
            <a:pPr lvl="1">
              <a:lnSpc>
                <a:spcPct val="104000"/>
              </a:lnSpc>
            </a:pPr>
            <a:r>
              <a:rPr lang="cs-CZ" sz="1600" b="1" dirty="0" err="1"/>
              <a:t>Aplázie</a:t>
            </a:r>
            <a:endParaRPr lang="cs-CZ" sz="1600" b="1" dirty="0"/>
          </a:p>
          <a:p>
            <a:pPr lvl="2">
              <a:lnSpc>
                <a:spcPct val="104000"/>
              </a:lnSpc>
            </a:pPr>
            <a:r>
              <a:rPr lang="cs-CZ" sz="1400" dirty="0"/>
              <a:t>novorozenec nemůže polykat sliny ani potravu, ihned po narození zvrací/ zakašlává se pří kojení</a:t>
            </a:r>
          </a:p>
          <a:p>
            <a:pPr lvl="1">
              <a:lnSpc>
                <a:spcPct val="104000"/>
              </a:lnSpc>
            </a:pPr>
            <a:r>
              <a:rPr lang="cs-CZ" sz="1600" b="1" dirty="0"/>
              <a:t>Striktury </a:t>
            </a:r>
          </a:p>
          <a:p>
            <a:pPr lvl="2">
              <a:lnSpc>
                <a:spcPct val="104000"/>
              </a:lnSpc>
            </a:pPr>
            <a:r>
              <a:rPr lang="cs-CZ" sz="1400" dirty="0"/>
              <a:t>dysfagie při přechodu na tužší stravu</a:t>
            </a:r>
          </a:p>
          <a:p>
            <a:pPr>
              <a:lnSpc>
                <a:spcPct val="104000"/>
              </a:lnSpc>
            </a:pPr>
            <a:r>
              <a:rPr lang="cs-CZ" sz="2000" b="1" dirty="0"/>
              <a:t>Diagnostika</a:t>
            </a:r>
            <a:r>
              <a:rPr lang="cs-CZ" sz="2000" dirty="0"/>
              <a:t> </a:t>
            </a:r>
          </a:p>
          <a:p>
            <a:pPr lvl="1">
              <a:lnSpc>
                <a:spcPct val="104000"/>
              </a:lnSpc>
            </a:pPr>
            <a:r>
              <a:rPr lang="cs-CZ" sz="1600" dirty="0"/>
              <a:t>RTG ev. s kontrastní náplní (jodové kontrastní látky), CT, MR, </a:t>
            </a:r>
          </a:p>
          <a:p>
            <a:pPr lvl="1">
              <a:lnSpc>
                <a:spcPct val="104000"/>
              </a:lnSpc>
            </a:pPr>
            <a:r>
              <a:rPr lang="cs-CZ" sz="1600" dirty="0" err="1"/>
              <a:t>Ezofagoskopie</a:t>
            </a:r>
            <a:r>
              <a:rPr lang="cs-CZ" sz="1600" dirty="0"/>
              <a:t>, bronchoskopie</a:t>
            </a:r>
          </a:p>
          <a:p>
            <a:pPr>
              <a:lnSpc>
                <a:spcPct val="104000"/>
              </a:lnSpc>
            </a:pPr>
            <a:r>
              <a:rPr lang="cs-CZ" sz="2000" b="1" dirty="0"/>
              <a:t>Terapie</a:t>
            </a:r>
          </a:p>
          <a:p>
            <a:pPr lvl="1">
              <a:lnSpc>
                <a:spcPct val="104000"/>
              </a:lnSpc>
            </a:pPr>
            <a:r>
              <a:rPr lang="cs-CZ" sz="1600" dirty="0"/>
              <a:t>Dilatace (stenózy)</a:t>
            </a:r>
          </a:p>
          <a:p>
            <a:pPr lvl="1">
              <a:lnSpc>
                <a:spcPct val="104000"/>
              </a:lnSpc>
            </a:pPr>
            <a:r>
              <a:rPr lang="cs-CZ" sz="1600" dirty="0"/>
              <a:t>Chirurgická léčba (atrézie)</a:t>
            </a:r>
          </a:p>
          <a:p>
            <a:endParaRPr lang="cs-CZ" dirty="0"/>
          </a:p>
        </p:txBody>
      </p:sp>
      <p:pic>
        <p:nvPicPr>
          <p:cNvPr id="4" name="Picture 2">
            <a:extLst>
              <a:ext uri="{FF2B5EF4-FFF2-40B4-BE49-F238E27FC236}">
                <a16:creationId xmlns:a16="http://schemas.microsoft.com/office/drawing/2014/main" id="{B713A073-AC25-EF4A-BD6C-654FC259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5" y="188640"/>
            <a:ext cx="1021720" cy="77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Plain x-ray with contrast in the upper esophagus above the atresia.">
            <a:extLst>
              <a:ext uri="{FF2B5EF4-FFF2-40B4-BE49-F238E27FC236}">
                <a16:creationId xmlns:a16="http://schemas.microsoft.com/office/drawing/2014/main" id="{FBC60710-62FD-4E41-B192-DB76BED40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018" y="3267653"/>
            <a:ext cx="2292186" cy="314654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EEAF9DC-34E9-FE46-A974-E2127171EA4B}"/>
              </a:ext>
            </a:extLst>
          </p:cNvPr>
          <p:cNvSpPr txBox="1"/>
          <p:nvPr/>
        </p:nvSpPr>
        <p:spPr>
          <a:xfrm>
            <a:off x="6578931" y="6414199"/>
            <a:ext cx="2933205" cy="246221"/>
          </a:xfrm>
          <a:prstGeom prst="rect">
            <a:avLst/>
          </a:prstGeom>
          <a:noFill/>
        </p:spPr>
        <p:txBody>
          <a:bodyPr wrap="square" rtlCol="0">
            <a:spAutoFit/>
          </a:bodyPr>
          <a:lstStyle/>
          <a:p>
            <a:r>
              <a:rPr lang="cs-CZ" sz="1000" i="1" dirty="0"/>
              <a:t>Zdroj obr.: </a:t>
            </a:r>
            <a:r>
              <a:rPr lang="cs-CZ" sz="1000" i="1" dirty="0" err="1"/>
              <a:t>www.researchgate.net</a:t>
            </a:r>
            <a:endParaRPr lang="cs-CZ" sz="1000" i="1" dirty="0"/>
          </a:p>
        </p:txBody>
      </p:sp>
    </p:spTree>
    <p:extLst>
      <p:ext uri="{BB962C8B-B14F-4D97-AF65-F5344CB8AC3E}">
        <p14:creationId xmlns:p14="http://schemas.microsoft.com/office/powerpoint/2010/main" val="3525045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A77DA4-812F-C742-9F74-C24A3650B3FD}"/>
              </a:ext>
            </a:extLst>
          </p:cNvPr>
          <p:cNvSpPr>
            <a:spLocks noGrp="1"/>
          </p:cNvSpPr>
          <p:nvPr>
            <p:ph type="title"/>
          </p:nvPr>
        </p:nvSpPr>
        <p:spPr/>
        <p:txBody>
          <a:bodyPr/>
          <a:lstStyle/>
          <a:p>
            <a:r>
              <a:rPr lang="cs-CZ" sz="2800" dirty="0"/>
              <a:t>JÍCEN A ZEVNÍ KRK</a:t>
            </a:r>
            <a:br>
              <a:rPr lang="cs-CZ" sz="2800" dirty="0"/>
            </a:br>
            <a:r>
              <a:rPr lang="cs-CZ" sz="2800" dirty="0" err="1"/>
              <a:t>Tracheoezofageální</a:t>
            </a:r>
            <a:r>
              <a:rPr lang="cs-CZ" sz="2800" dirty="0"/>
              <a:t> </a:t>
            </a:r>
            <a:r>
              <a:rPr lang="cs-CZ" sz="2800" dirty="0" err="1"/>
              <a:t>píštele</a:t>
            </a:r>
            <a:endParaRPr lang="cs-CZ" sz="2800" dirty="0"/>
          </a:p>
        </p:txBody>
      </p:sp>
      <p:sp>
        <p:nvSpPr>
          <p:cNvPr id="3" name="Zástupný symbol pro obsah 2">
            <a:extLst>
              <a:ext uri="{FF2B5EF4-FFF2-40B4-BE49-F238E27FC236}">
                <a16:creationId xmlns:a16="http://schemas.microsoft.com/office/drawing/2014/main" id="{39BCD245-3EF8-9241-88CE-D2596006125F}"/>
              </a:ext>
            </a:extLst>
          </p:cNvPr>
          <p:cNvSpPr>
            <a:spLocks noGrp="1"/>
          </p:cNvSpPr>
          <p:nvPr>
            <p:ph idx="1"/>
          </p:nvPr>
        </p:nvSpPr>
        <p:spPr>
          <a:xfrm>
            <a:off x="323529" y="1124744"/>
            <a:ext cx="8496944" cy="5733256"/>
          </a:xfrm>
        </p:spPr>
        <p:txBody>
          <a:bodyPr/>
          <a:lstStyle/>
          <a:p>
            <a:r>
              <a:rPr lang="cs-CZ" sz="1800" b="1" dirty="0"/>
              <a:t>Etiologie</a:t>
            </a:r>
          </a:p>
          <a:p>
            <a:pPr lvl="1"/>
            <a:r>
              <a:rPr lang="cs-CZ" sz="1400" dirty="0"/>
              <a:t>vznikají poruchou v </a:t>
            </a:r>
            <a:r>
              <a:rPr lang="cs-CZ" sz="1400" dirty="0" err="1"/>
              <a:t>zaškrcovacím</a:t>
            </a:r>
            <a:r>
              <a:rPr lang="cs-CZ" sz="1400" dirty="0"/>
              <a:t> procesu a ve vytváření </a:t>
            </a:r>
            <a:r>
              <a:rPr lang="cs-CZ" sz="1400" dirty="0" err="1"/>
              <a:t>tracheoezofageálního</a:t>
            </a:r>
            <a:r>
              <a:rPr lang="cs-CZ" sz="1400" dirty="0"/>
              <a:t> septa</a:t>
            </a:r>
            <a:endParaRPr lang="cs-CZ" sz="1400" b="1" dirty="0"/>
          </a:p>
          <a:p>
            <a:r>
              <a:rPr lang="cs-CZ" sz="1800" b="1" dirty="0"/>
              <a:t>Klasifikace dle </a:t>
            </a:r>
            <a:r>
              <a:rPr lang="cs-CZ" sz="1800" b="1" dirty="0" err="1"/>
              <a:t>Vogta</a:t>
            </a:r>
            <a:endParaRPr lang="cs-CZ" sz="1800" b="1" dirty="0"/>
          </a:p>
          <a:p>
            <a:pPr lvl="1">
              <a:spcAft>
                <a:spcPts val="0"/>
              </a:spcAft>
            </a:pPr>
            <a:r>
              <a:rPr lang="cs-CZ" sz="1400" dirty="0"/>
              <a:t>typ I: úplné chybění jícnu nebo místo jícnu vazivový pruh,&lt;1%</a:t>
            </a:r>
          </a:p>
          <a:p>
            <a:pPr lvl="1">
              <a:spcAft>
                <a:spcPts val="0"/>
              </a:spcAft>
            </a:pPr>
            <a:r>
              <a:rPr lang="cs-CZ" sz="1400" dirty="0"/>
              <a:t>typ II: dva vzdálené pahýly, bez píštěl nepřítomna, 8%</a:t>
            </a:r>
          </a:p>
          <a:p>
            <a:pPr lvl="1">
              <a:spcAft>
                <a:spcPts val="0"/>
              </a:spcAft>
            </a:pPr>
            <a:r>
              <a:rPr lang="cs-CZ" sz="1400" dirty="0"/>
              <a:t>typ </a:t>
            </a:r>
            <a:r>
              <a:rPr lang="cs-CZ" sz="1400" dirty="0" err="1"/>
              <a:t>IIIa</a:t>
            </a:r>
            <a:r>
              <a:rPr lang="cs-CZ" sz="1400" dirty="0"/>
              <a:t>: horní </a:t>
            </a:r>
            <a:r>
              <a:rPr lang="cs-CZ" sz="1400" dirty="0" err="1"/>
              <a:t>ezofagotracheální</a:t>
            </a:r>
            <a:r>
              <a:rPr lang="cs-CZ" sz="1400" dirty="0"/>
              <a:t> píštěl, dolní slepý vak 1%</a:t>
            </a:r>
          </a:p>
          <a:p>
            <a:pPr lvl="1">
              <a:spcAft>
                <a:spcPts val="0"/>
              </a:spcAft>
            </a:pPr>
            <a:r>
              <a:rPr lang="cs-CZ" sz="1400" dirty="0"/>
              <a:t>typ </a:t>
            </a:r>
            <a:r>
              <a:rPr lang="cs-CZ" sz="1400" dirty="0" err="1"/>
              <a:t>IIIb</a:t>
            </a:r>
            <a:r>
              <a:rPr lang="cs-CZ" sz="1400" dirty="0"/>
              <a:t>: dolní </a:t>
            </a:r>
            <a:r>
              <a:rPr lang="cs-CZ" sz="1400" dirty="0" err="1"/>
              <a:t>ezofagotracheální</a:t>
            </a:r>
            <a:r>
              <a:rPr lang="cs-CZ" sz="1400" dirty="0"/>
              <a:t> píštěl, horní slepý vak, nejčastější (85-90%)</a:t>
            </a:r>
          </a:p>
          <a:p>
            <a:pPr lvl="1">
              <a:spcAft>
                <a:spcPts val="0"/>
              </a:spcAft>
            </a:pPr>
            <a:r>
              <a:rPr lang="cs-CZ" sz="1400" dirty="0"/>
              <a:t>typ </a:t>
            </a:r>
            <a:r>
              <a:rPr lang="cs-CZ" sz="1400" dirty="0" err="1"/>
              <a:t>IIIc</a:t>
            </a:r>
            <a:r>
              <a:rPr lang="cs-CZ" sz="1400" dirty="0"/>
              <a:t>: horní a dolní </a:t>
            </a:r>
            <a:r>
              <a:rPr lang="cs-CZ" sz="1400" dirty="0" err="1"/>
              <a:t>ezofagotracheální</a:t>
            </a:r>
            <a:r>
              <a:rPr lang="cs-CZ" sz="1400" dirty="0"/>
              <a:t> píštěl 1%</a:t>
            </a:r>
          </a:p>
          <a:p>
            <a:pPr lvl="1">
              <a:spcAft>
                <a:spcPts val="0"/>
              </a:spcAft>
            </a:pPr>
            <a:r>
              <a:rPr lang="cs-CZ" sz="1400" dirty="0"/>
              <a:t>H-píštěl: jícen průchodný, přítomna píštěl ve tvaru H mezi jícnem a tracheou 5%</a:t>
            </a:r>
            <a:endParaRPr lang="cs-CZ" sz="1050" b="1" dirty="0"/>
          </a:p>
          <a:p>
            <a:pPr>
              <a:spcAft>
                <a:spcPts val="0"/>
              </a:spcAft>
            </a:pPr>
            <a:r>
              <a:rPr lang="cs-CZ" sz="1800" b="1" dirty="0"/>
              <a:t>Příznaky</a:t>
            </a:r>
            <a:r>
              <a:rPr lang="cs-CZ" sz="1800" dirty="0"/>
              <a:t> </a:t>
            </a:r>
          </a:p>
          <a:p>
            <a:pPr lvl="1">
              <a:spcAft>
                <a:spcPts val="0"/>
              </a:spcAft>
            </a:pPr>
            <a:r>
              <a:rPr lang="cs-CZ" sz="1400" dirty="0"/>
              <a:t>přítomnost zpěněného hlenu v ústech i nose, který přetrvává i po odsátí</a:t>
            </a:r>
          </a:p>
          <a:p>
            <a:pPr lvl="1">
              <a:spcAft>
                <a:spcPts val="0"/>
              </a:spcAft>
            </a:pPr>
            <a:r>
              <a:rPr lang="cs-CZ" sz="1400" dirty="0"/>
              <a:t>záchvaty dušení a cyanózy, asfyxie při pokusu o krmení</a:t>
            </a:r>
          </a:p>
          <a:p>
            <a:pPr lvl="1">
              <a:spcAft>
                <a:spcPts val="0"/>
              </a:spcAft>
            </a:pPr>
            <a:r>
              <a:rPr lang="cs-CZ" sz="1400" dirty="0"/>
              <a:t>Nápadný meteorismus</a:t>
            </a:r>
          </a:p>
          <a:p>
            <a:pPr>
              <a:spcAft>
                <a:spcPts val="0"/>
              </a:spcAft>
            </a:pPr>
            <a:r>
              <a:rPr lang="cs-CZ" sz="1800" b="1" dirty="0"/>
              <a:t>Diagnostika</a:t>
            </a:r>
          </a:p>
          <a:p>
            <a:pPr lvl="1">
              <a:spcAft>
                <a:spcPts val="0"/>
              </a:spcAft>
            </a:pPr>
            <a:r>
              <a:rPr lang="cs-CZ" sz="1350" dirty="0"/>
              <a:t>RTG ev. s kontrastní náplní (jodové kontrastní látky), CT, MR, </a:t>
            </a:r>
          </a:p>
          <a:p>
            <a:pPr lvl="1">
              <a:spcAft>
                <a:spcPts val="0"/>
              </a:spcAft>
            </a:pPr>
            <a:r>
              <a:rPr lang="cs-CZ" sz="1350" dirty="0" err="1"/>
              <a:t>ezofagoskopie</a:t>
            </a:r>
            <a:r>
              <a:rPr lang="cs-CZ" sz="1350" dirty="0"/>
              <a:t>, bronchoskopie</a:t>
            </a:r>
          </a:p>
          <a:p>
            <a:r>
              <a:rPr lang="cs-CZ" sz="1800" b="1" dirty="0"/>
              <a:t>Terapie</a:t>
            </a:r>
          </a:p>
          <a:p>
            <a:pPr lvl="1"/>
            <a:r>
              <a:rPr lang="cs-CZ" sz="1350" dirty="0"/>
              <a:t>chirurgická</a:t>
            </a:r>
          </a:p>
          <a:p>
            <a:endParaRPr lang="cs-CZ" sz="2000" dirty="0"/>
          </a:p>
        </p:txBody>
      </p:sp>
      <p:pic>
        <p:nvPicPr>
          <p:cNvPr id="4" name="Picture 2">
            <a:extLst>
              <a:ext uri="{FF2B5EF4-FFF2-40B4-BE49-F238E27FC236}">
                <a16:creationId xmlns:a16="http://schemas.microsoft.com/office/drawing/2014/main" id="{B0B3A271-1913-F24B-B549-9B53697A2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5" y="188640"/>
            <a:ext cx="1021720" cy="77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a:extLst>
              <a:ext uri="{FF2B5EF4-FFF2-40B4-BE49-F238E27FC236}">
                <a16:creationId xmlns:a16="http://schemas.microsoft.com/office/drawing/2014/main" id="{C9CCD074-96D2-E44E-ACD9-55A38BDEE78A}"/>
              </a:ext>
            </a:extLst>
          </p:cNvPr>
          <p:cNvPicPr>
            <a:picLocks noChangeAspect="1"/>
          </p:cNvPicPr>
          <p:nvPr/>
        </p:nvPicPr>
        <p:blipFill>
          <a:blip r:embed="rId3"/>
          <a:stretch>
            <a:fillRect/>
          </a:stretch>
        </p:blipFill>
        <p:spPr>
          <a:xfrm>
            <a:off x="3985269" y="5296395"/>
            <a:ext cx="5119652" cy="1410516"/>
          </a:xfrm>
          <a:prstGeom prst="rect">
            <a:avLst/>
          </a:prstGeom>
        </p:spPr>
      </p:pic>
      <p:sp>
        <p:nvSpPr>
          <p:cNvPr id="7" name="TextovéPole 6">
            <a:extLst>
              <a:ext uri="{FF2B5EF4-FFF2-40B4-BE49-F238E27FC236}">
                <a16:creationId xmlns:a16="http://schemas.microsoft.com/office/drawing/2014/main" id="{410D6444-BA29-4D46-BB17-CE0CE13993EF}"/>
              </a:ext>
            </a:extLst>
          </p:cNvPr>
          <p:cNvSpPr txBox="1"/>
          <p:nvPr/>
        </p:nvSpPr>
        <p:spPr>
          <a:xfrm>
            <a:off x="5673741" y="6638709"/>
            <a:ext cx="3217985" cy="438582"/>
          </a:xfrm>
          <a:prstGeom prst="rect">
            <a:avLst/>
          </a:prstGeom>
          <a:noFill/>
        </p:spPr>
        <p:txBody>
          <a:bodyPr wrap="square" rtlCol="0">
            <a:spAutoFit/>
          </a:bodyPr>
          <a:lstStyle/>
          <a:p>
            <a:pPr lvl="0" algn="r"/>
            <a:r>
              <a:rPr lang="cs-CZ" sz="900" i="1" dirty="0">
                <a:solidFill>
                  <a:prstClr val="black"/>
                </a:solidFill>
              </a:rPr>
              <a:t>Zdroj obr.: </a:t>
            </a:r>
            <a:r>
              <a:rPr lang="cs-CZ" sz="900" i="1" dirty="0" err="1">
                <a:solidFill>
                  <a:prstClr val="black"/>
                </a:solidFill>
              </a:rPr>
              <a:t>www.wikiskripta.eu</a:t>
            </a:r>
            <a:endParaRPr lang="cs-CZ" sz="900" i="1" dirty="0">
              <a:solidFill>
                <a:prstClr val="black"/>
              </a:solidFill>
            </a:endParaRPr>
          </a:p>
          <a:p>
            <a:pPr algn="r"/>
            <a:endParaRPr lang="cs-CZ" sz="1350" dirty="0"/>
          </a:p>
        </p:txBody>
      </p:sp>
    </p:spTree>
    <p:extLst>
      <p:ext uri="{BB962C8B-B14F-4D97-AF65-F5344CB8AC3E}">
        <p14:creationId xmlns:p14="http://schemas.microsoft.com/office/powerpoint/2010/main" val="2297800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A7F8D0-54F1-9848-9D82-7056A27EC661}"/>
              </a:ext>
            </a:extLst>
          </p:cNvPr>
          <p:cNvSpPr>
            <a:spLocks noGrp="1"/>
          </p:cNvSpPr>
          <p:nvPr>
            <p:ph type="title"/>
          </p:nvPr>
        </p:nvSpPr>
        <p:spPr/>
        <p:txBody>
          <a:bodyPr/>
          <a:lstStyle/>
          <a:p>
            <a:r>
              <a:rPr lang="cs-CZ" sz="2800" dirty="0"/>
              <a:t>JÍCEN A ZEVNÍ KRK</a:t>
            </a:r>
            <a:br>
              <a:rPr lang="cs-CZ" sz="2800" dirty="0"/>
            </a:br>
            <a:r>
              <a:rPr lang="cs-CZ" sz="2800" dirty="0" err="1"/>
              <a:t>Achalázie</a:t>
            </a:r>
            <a:r>
              <a:rPr lang="cs-CZ" sz="2800" dirty="0"/>
              <a:t> jícnu</a:t>
            </a:r>
          </a:p>
        </p:txBody>
      </p:sp>
      <p:sp>
        <p:nvSpPr>
          <p:cNvPr id="3" name="Zástupný symbol pro obsah 2">
            <a:extLst>
              <a:ext uri="{FF2B5EF4-FFF2-40B4-BE49-F238E27FC236}">
                <a16:creationId xmlns:a16="http://schemas.microsoft.com/office/drawing/2014/main" id="{59FDCC52-F451-9D49-89CE-2DDE98E9627B}"/>
              </a:ext>
            </a:extLst>
          </p:cNvPr>
          <p:cNvSpPr>
            <a:spLocks noGrp="1"/>
          </p:cNvSpPr>
          <p:nvPr>
            <p:ph idx="1"/>
          </p:nvPr>
        </p:nvSpPr>
        <p:spPr>
          <a:xfrm>
            <a:off x="323529" y="1246910"/>
            <a:ext cx="6801666" cy="5486400"/>
          </a:xfrm>
        </p:spPr>
        <p:txBody>
          <a:bodyPr/>
          <a:lstStyle/>
          <a:p>
            <a:pPr>
              <a:lnSpc>
                <a:spcPct val="104000"/>
              </a:lnSpc>
            </a:pPr>
            <a:r>
              <a:rPr lang="cs-CZ" sz="1800" b="1" dirty="0"/>
              <a:t>Definice</a:t>
            </a:r>
            <a:r>
              <a:rPr lang="cs-CZ" sz="1800" dirty="0"/>
              <a:t> </a:t>
            </a:r>
          </a:p>
          <a:p>
            <a:pPr lvl="1">
              <a:lnSpc>
                <a:spcPct val="104000"/>
              </a:lnSpc>
            </a:pPr>
            <a:r>
              <a:rPr lang="cs-CZ" sz="1400" dirty="0"/>
              <a:t>syndrom neorganické obstrukce kardie spojené se značnou dilatací a hypertrofií jícnu</a:t>
            </a:r>
          </a:p>
          <a:p>
            <a:pPr lvl="1">
              <a:lnSpc>
                <a:spcPct val="104000"/>
              </a:lnSpc>
            </a:pPr>
            <a:r>
              <a:rPr lang="cs-CZ" sz="1400" dirty="0"/>
              <a:t>Chybí primární peristaltika, nedochází k relaxaci DJS</a:t>
            </a:r>
            <a:endParaRPr lang="cs-CZ" sz="2400" b="1" dirty="0"/>
          </a:p>
          <a:p>
            <a:pPr>
              <a:lnSpc>
                <a:spcPct val="104000"/>
              </a:lnSpc>
            </a:pPr>
            <a:r>
              <a:rPr lang="cs-CZ" sz="1800" b="1" dirty="0"/>
              <a:t>Etiologie</a:t>
            </a:r>
            <a:r>
              <a:rPr lang="cs-CZ" sz="2400" b="1" dirty="0"/>
              <a:t> </a:t>
            </a:r>
          </a:p>
          <a:p>
            <a:pPr lvl="1">
              <a:lnSpc>
                <a:spcPct val="104000"/>
              </a:lnSpc>
            </a:pPr>
            <a:r>
              <a:rPr lang="cs-CZ" sz="1400" dirty="0"/>
              <a:t>chybný vývoj nebo atrofie </a:t>
            </a:r>
            <a:r>
              <a:rPr lang="cs-CZ" sz="1400" dirty="0" err="1"/>
              <a:t>Auerbachova</a:t>
            </a:r>
            <a:r>
              <a:rPr lang="cs-CZ" sz="1400" dirty="0"/>
              <a:t> </a:t>
            </a:r>
            <a:r>
              <a:rPr lang="cs-CZ" sz="1400" dirty="0" err="1"/>
              <a:t>parasympatikosympatického</a:t>
            </a:r>
            <a:r>
              <a:rPr lang="cs-CZ" sz="1400" dirty="0"/>
              <a:t> plexu ve svalovině</a:t>
            </a:r>
          </a:p>
          <a:p>
            <a:pPr lvl="1">
              <a:lnSpc>
                <a:spcPct val="104000"/>
              </a:lnSpc>
            </a:pPr>
            <a:r>
              <a:rPr lang="cs-CZ" sz="1400" dirty="0"/>
              <a:t>Dysfunkce parasympatických vláken vede k převaze sympatiku - sfinkterová kontraktura kardie </a:t>
            </a:r>
            <a:endParaRPr lang="cs-CZ" sz="2400" b="1" dirty="0"/>
          </a:p>
          <a:p>
            <a:pPr>
              <a:lnSpc>
                <a:spcPct val="104000"/>
              </a:lnSpc>
            </a:pPr>
            <a:r>
              <a:rPr lang="cs-CZ" sz="1800" b="1" dirty="0"/>
              <a:t>Příznaky</a:t>
            </a:r>
            <a:r>
              <a:rPr lang="cs-CZ" sz="2400" b="1" dirty="0"/>
              <a:t> </a:t>
            </a:r>
          </a:p>
          <a:p>
            <a:pPr lvl="1">
              <a:lnSpc>
                <a:spcPct val="104000"/>
              </a:lnSpc>
            </a:pPr>
            <a:r>
              <a:rPr lang="cs-CZ" sz="1400" dirty="0"/>
              <a:t>zvracení po několika soustech, později i starší natrávené potravy, regurgitace, mechanická dysfagie, bolest na hrudi</a:t>
            </a:r>
          </a:p>
          <a:p>
            <a:pPr lvl="1">
              <a:lnSpc>
                <a:spcPct val="104000"/>
              </a:lnSpc>
            </a:pPr>
            <a:r>
              <a:rPr lang="cs-CZ" sz="1400" dirty="0"/>
              <a:t>Tlakem na bronchus může vznikat </a:t>
            </a:r>
            <a:r>
              <a:rPr lang="cs-CZ" sz="1400" dirty="0" err="1"/>
              <a:t>stridor</a:t>
            </a:r>
            <a:endParaRPr lang="cs-CZ" sz="2400" b="1" dirty="0"/>
          </a:p>
          <a:p>
            <a:pPr>
              <a:lnSpc>
                <a:spcPct val="104000"/>
              </a:lnSpc>
            </a:pPr>
            <a:r>
              <a:rPr lang="cs-CZ" sz="1800" b="1" dirty="0"/>
              <a:t>Diagnostika</a:t>
            </a:r>
            <a:r>
              <a:rPr lang="cs-CZ" sz="2400" dirty="0"/>
              <a:t> </a:t>
            </a:r>
          </a:p>
          <a:p>
            <a:pPr lvl="1">
              <a:lnSpc>
                <a:spcPct val="104000"/>
              </a:lnSpc>
            </a:pPr>
            <a:r>
              <a:rPr lang="cs-CZ" sz="1400" dirty="0"/>
              <a:t>RTG pasáž jícnem (vakovitá dilatace jícnu)</a:t>
            </a:r>
          </a:p>
          <a:p>
            <a:pPr lvl="1">
              <a:lnSpc>
                <a:spcPct val="104000"/>
              </a:lnSpc>
            </a:pPr>
            <a:r>
              <a:rPr lang="cs-CZ" sz="1400" dirty="0" err="1"/>
              <a:t>ezofagoskopie</a:t>
            </a:r>
            <a:r>
              <a:rPr lang="cs-CZ" sz="1400" dirty="0"/>
              <a:t>  (nenajdeme-li organické změny, je podezření na neurogenní příčinu)</a:t>
            </a:r>
            <a:endParaRPr lang="cs-CZ" sz="2400" b="1" dirty="0"/>
          </a:p>
          <a:p>
            <a:pPr>
              <a:lnSpc>
                <a:spcPct val="104000"/>
              </a:lnSpc>
            </a:pPr>
            <a:r>
              <a:rPr lang="cs-CZ" sz="1800" b="1" dirty="0"/>
              <a:t>Terapie</a:t>
            </a:r>
          </a:p>
          <a:p>
            <a:pPr lvl="1">
              <a:lnSpc>
                <a:spcPct val="104000"/>
              </a:lnSpc>
            </a:pPr>
            <a:r>
              <a:rPr lang="cs-CZ" sz="1400" dirty="0"/>
              <a:t>dilatace, </a:t>
            </a:r>
            <a:r>
              <a:rPr lang="cs-CZ" sz="1400" dirty="0" err="1"/>
              <a:t>kardiomyotomie</a:t>
            </a:r>
            <a:r>
              <a:rPr lang="cs-CZ" sz="1400" dirty="0"/>
              <a:t> dle Hellera</a:t>
            </a:r>
          </a:p>
          <a:p>
            <a:endParaRPr lang="cs-CZ" sz="2000" dirty="0"/>
          </a:p>
        </p:txBody>
      </p:sp>
      <p:pic>
        <p:nvPicPr>
          <p:cNvPr id="4" name="Zástupný obsah 5" descr="Obsah obrázku bílá, černá, vsedě, stůl&#10;&#10;Popis byl vytvořen automaticky">
            <a:extLst>
              <a:ext uri="{FF2B5EF4-FFF2-40B4-BE49-F238E27FC236}">
                <a16:creationId xmlns:a16="http://schemas.microsoft.com/office/drawing/2014/main" id="{7FAF9A89-8D40-E345-B859-4D4C33796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8664" y="1995054"/>
            <a:ext cx="1911020" cy="3586349"/>
          </a:xfrm>
          <a:prstGeom prst="rect">
            <a:avLst/>
          </a:prstGeom>
          <a:noFill/>
        </p:spPr>
      </p:pic>
      <p:sp>
        <p:nvSpPr>
          <p:cNvPr id="5" name="TextovéPole 4">
            <a:extLst>
              <a:ext uri="{FF2B5EF4-FFF2-40B4-BE49-F238E27FC236}">
                <a16:creationId xmlns:a16="http://schemas.microsoft.com/office/drawing/2014/main" id="{A934379A-3886-A146-9E3D-68668E101212}"/>
              </a:ext>
            </a:extLst>
          </p:cNvPr>
          <p:cNvSpPr txBox="1"/>
          <p:nvPr/>
        </p:nvSpPr>
        <p:spPr>
          <a:xfrm>
            <a:off x="5602488" y="5634842"/>
            <a:ext cx="3217985" cy="438582"/>
          </a:xfrm>
          <a:prstGeom prst="rect">
            <a:avLst/>
          </a:prstGeom>
          <a:noFill/>
        </p:spPr>
        <p:txBody>
          <a:bodyPr wrap="square" rtlCol="0">
            <a:spAutoFit/>
          </a:bodyPr>
          <a:lstStyle/>
          <a:p>
            <a:pPr lvl="0" algn="r"/>
            <a:r>
              <a:rPr lang="cs-CZ" sz="900" i="1" dirty="0">
                <a:solidFill>
                  <a:prstClr val="black"/>
                </a:solidFill>
              </a:rPr>
              <a:t>Zdroj obr.: </a:t>
            </a:r>
            <a:r>
              <a:rPr lang="cs-CZ" sz="900" i="1" dirty="0" err="1">
                <a:solidFill>
                  <a:prstClr val="black"/>
                </a:solidFill>
              </a:rPr>
              <a:t>www.wikiskripta.eu</a:t>
            </a:r>
            <a:endParaRPr lang="cs-CZ" sz="900" i="1" dirty="0">
              <a:solidFill>
                <a:prstClr val="black"/>
              </a:solidFill>
            </a:endParaRPr>
          </a:p>
          <a:p>
            <a:pPr algn="r"/>
            <a:endParaRPr lang="cs-CZ" sz="1350" dirty="0"/>
          </a:p>
        </p:txBody>
      </p:sp>
    </p:spTree>
    <p:extLst>
      <p:ext uri="{BB962C8B-B14F-4D97-AF65-F5344CB8AC3E}">
        <p14:creationId xmlns:p14="http://schemas.microsoft.com/office/powerpoint/2010/main" val="2670059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AA1EA-CD2A-48B0-8249-41AE01796302}"/>
              </a:ext>
            </a:extLst>
          </p:cNvPr>
          <p:cNvSpPr>
            <a:spLocks noGrp="1"/>
          </p:cNvSpPr>
          <p:nvPr>
            <p:ph type="title"/>
          </p:nvPr>
        </p:nvSpPr>
        <p:spPr/>
        <p:txBody>
          <a:bodyPr/>
          <a:lstStyle/>
          <a:p>
            <a:r>
              <a:rPr lang="cs-CZ" sz="3600" dirty="0"/>
              <a:t>JÍCEN A ZEVNÍ KRK</a:t>
            </a:r>
          </a:p>
        </p:txBody>
      </p:sp>
      <p:sp>
        <p:nvSpPr>
          <p:cNvPr id="3" name="Zástupný obsah 2">
            <a:extLst>
              <a:ext uri="{FF2B5EF4-FFF2-40B4-BE49-F238E27FC236}">
                <a16:creationId xmlns:a16="http://schemas.microsoft.com/office/drawing/2014/main" id="{320C3D17-4A4F-49D8-8FE3-C49EFF635C1A}"/>
              </a:ext>
            </a:extLst>
          </p:cNvPr>
          <p:cNvSpPr>
            <a:spLocks noGrp="1"/>
          </p:cNvSpPr>
          <p:nvPr>
            <p:ph sz="half" idx="1"/>
          </p:nvPr>
        </p:nvSpPr>
        <p:spPr>
          <a:xfrm>
            <a:off x="446648" y="1436914"/>
            <a:ext cx="4038600" cy="5011387"/>
          </a:xfrm>
        </p:spPr>
        <p:txBody>
          <a:bodyPr/>
          <a:lstStyle/>
          <a:p>
            <a:r>
              <a:rPr lang="cs-CZ" sz="1200" dirty="0">
                <a:solidFill>
                  <a:schemeClr val="tx1">
                    <a:lumMod val="65000"/>
                    <a:lumOff val="35000"/>
                  </a:schemeClr>
                </a:solidFill>
              </a:rPr>
              <a:t>Jícen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jícnu ( zobrazovací metody, endoskopie, </a:t>
            </a:r>
            <a:r>
              <a:rPr lang="cs-CZ" sz="1200" dirty="0" err="1">
                <a:solidFill>
                  <a:schemeClr val="tx1">
                    <a:lumMod val="65000"/>
                    <a:lumOff val="35000"/>
                  </a:schemeClr>
                </a:solidFill>
              </a:rPr>
              <a:t>manomerie</a:t>
            </a:r>
            <a:r>
              <a:rPr lang="cs-CZ" sz="1200" dirty="0">
                <a:solidFill>
                  <a:schemeClr val="tx1">
                    <a:lumMod val="65000"/>
                    <a:lumOff val="35000"/>
                  </a:schemeClr>
                </a:solidFill>
              </a:rPr>
              <a:t>)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kongenitální </a:t>
            </a:r>
            <a:r>
              <a:rPr lang="cs-CZ" sz="1200" dirty="0" err="1">
                <a:solidFill>
                  <a:schemeClr val="tx1">
                    <a:lumMod val="65000"/>
                    <a:lumOff val="35000"/>
                  </a:schemeClr>
                </a:solidFill>
              </a:rPr>
              <a:t>stenozy</a:t>
            </a:r>
            <a:r>
              <a:rPr lang="cs-CZ" sz="1200" dirty="0">
                <a:solidFill>
                  <a:schemeClr val="tx1">
                    <a:lumMod val="65000"/>
                    <a:lumOff val="35000"/>
                  </a:schemeClr>
                </a:solidFill>
              </a:rPr>
              <a:t> a fistuly, </a:t>
            </a:r>
            <a:r>
              <a:rPr lang="cs-CZ" sz="1200" dirty="0" err="1">
                <a:solidFill>
                  <a:schemeClr val="tx1">
                    <a:lumMod val="65000"/>
                    <a:lumOff val="35000"/>
                  </a:schemeClr>
                </a:solidFill>
              </a:rPr>
              <a:t>achalasie</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rgbClr val="FF0000"/>
                </a:solidFill>
              </a:rPr>
              <a:t>Choroby  jícnu			</a:t>
            </a:r>
            <a:endParaRPr lang="cs-CZ" sz="1200" b="1" i="1" dirty="0">
              <a:solidFill>
                <a:srgbClr val="FF0000"/>
              </a:solidFill>
            </a:endParaRPr>
          </a:p>
          <a:p>
            <a:pPr lvl="1"/>
            <a:r>
              <a:rPr lang="cs-CZ" sz="1200" dirty="0">
                <a:solidFill>
                  <a:srgbClr val="FF0000"/>
                </a:solidFill>
              </a:rPr>
              <a:t>poleptání jícnu</a:t>
            </a:r>
            <a:endParaRPr lang="cs-CZ" sz="1200" b="1" i="1" dirty="0">
              <a:solidFill>
                <a:srgbClr val="FF0000"/>
              </a:solidFill>
            </a:endParaRPr>
          </a:p>
          <a:p>
            <a:pPr lvl="1"/>
            <a:r>
              <a:rPr lang="cs-CZ" sz="1200" dirty="0">
                <a:solidFill>
                  <a:srgbClr val="FF0000"/>
                </a:solidFill>
              </a:rPr>
              <a:t>cizí tělesa v jícnu</a:t>
            </a:r>
            <a:endParaRPr lang="cs-CZ" sz="1200" b="1" i="1" dirty="0">
              <a:solidFill>
                <a:srgbClr val="FF0000"/>
              </a:solidFill>
            </a:endParaRPr>
          </a:p>
          <a:p>
            <a:pPr lvl="1"/>
            <a:r>
              <a:rPr lang="cs-CZ" sz="1200" dirty="0">
                <a:solidFill>
                  <a:srgbClr val="FF0000"/>
                </a:solidFill>
              </a:rPr>
              <a:t>Divertikly </a:t>
            </a:r>
            <a:r>
              <a:rPr lang="cs-CZ" sz="1200" dirty="0" err="1">
                <a:solidFill>
                  <a:srgbClr val="FF0000"/>
                </a:solidFill>
              </a:rPr>
              <a:t>hypofaryngu</a:t>
            </a:r>
            <a:r>
              <a:rPr lang="cs-CZ" sz="1200" dirty="0">
                <a:solidFill>
                  <a:srgbClr val="FF0000"/>
                </a:solidFill>
              </a:rPr>
              <a:t> a jícnu</a:t>
            </a:r>
            <a:endParaRPr lang="cs-CZ" sz="1200" b="1" i="1" dirty="0">
              <a:solidFill>
                <a:srgbClr val="FF0000"/>
              </a:solidFill>
            </a:endParaRPr>
          </a:p>
          <a:p>
            <a:pPr lvl="1"/>
            <a:r>
              <a:rPr lang="cs-CZ" sz="1200" dirty="0">
                <a:solidFill>
                  <a:srgbClr val="FF0000"/>
                </a:solidFill>
              </a:rPr>
              <a:t>Krvácení z </a:t>
            </a:r>
            <a:r>
              <a:rPr lang="cs-CZ" sz="1200" dirty="0" err="1">
                <a:solidFill>
                  <a:srgbClr val="FF0000"/>
                </a:solidFill>
              </a:rPr>
              <a:t>hypofaryngu</a:t>
            </a:r>
            <a:r>
              <a:rPr lang="cs-CZ" sz="1200" dirty="0">
                <a:solidFill>
                  <a:srgbClr val="FF0000"/>
                </a:solidFill>
              </a:rPr>
              <a:t> a jícnu </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Anatomie a vyšetřovací metody zevního  krku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zevního krku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krční krajiny</a:t>
            </a:r>
            <a:endParaRPr lang="cs-CZ" sz="1200" b="1" i="1" dirty="0">
              <a:solidFill>
                <a:schemeClr val="tx1">
                  <a:lumMod val="65000"/>
                  <a:lumOff val="35000"/>
                </a:schemeClr>
              </a:solidFill>
            </a:endParaRPr>
          </a:p>
          <a:p>
            <a:endParaRPr lang="cs-CZ" sz="1200" dirty="0"/>
          </a:p>
          <a:p>
            <a:r>
              <a:rPr lang="cs-CZ" sz="1200" dirty="0">
                <a:solidFill>
                  <a:schemeClr val="tx1">
                    <a:lumMod val="65000"/>
                    <a:lumOff val="35000"/>
                  </a:schemeClr>
                </a:solidFill>
              </a:rPr>
              <a:t>Píštěle a cysty krční krajiny	</a:t>
            </a:r>
            <a:endParaRPr lang="cs-CZ" sz="1200" dirty="0"/>
          </a:p>
        </p:txBody>
      </p:sp>
      <p:sp>
        <p:nvSpPr>
          <p:cNvPr id="6" name="Zástupný obsah 5">
            <a:extLst>
              <a:ext uri="{FF2B5EF4-FFF2-40B4-BE49-F238E27FC236}">
                <a16:creationId xmlns:a16="http://schemas.microsoft.com/office/drawing/2014/main" id="{3CF6D436-8EB0-4E68-A445-872F48310DCA}"/>
              </a:ext>
            </a:extLst>
          </p:cNvPr>
          <p:cNvSpPr>
            <a:spLocks noGrp="1"/>
          </p:cNvSpPr>
          <p:nvPr>
            <p:ph sz="half" idx="2"/>
          </p:nvPr>
        </p:nvSpPr>
        <p:spPr>
          <a:xfrm>
            <a:off x="4648202" y="1436913"/>
            <a:ext cx="4038600" cy="5011387"/>
          </a:xfrm>
        </p:spPr>
        <p:txBody>
          <a:bodyPr/>
          <a:lstStyle/>
          <a:p>
            <a:r>
              <a:rPr lang="cs-CZ" sz="1200" dirty="0">
                <a:solidFill>
                  <a:schemeClr val="tx1">
                    <a:lumMod val="65000"/>
                    <a:lumOff val="35000"/>
                  </a:schemeClr>
                </a:solidFill>
              </a:rPr>
              <a:t>Krční lymfadenopatie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krční lymfadenitida nespecifická</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lymfadenitida se změnami v krevním obraze</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specifická lymfadenitida</a:t>
            </a:r>
            <a:endParaRPr lang="cs-CZ" sz="1200" b="1" i="1" dirty="0">
              <a:solidFill>
                <a:schemeClr val="tx1">
                  <a:lumMod val="65000"/>
                  <a:lumOff val="35000"/>
                </a:schemeClr>
              </a:solidFill>
            </a:endParaRPr>
          </a:p>
          <a:p>
            <a:pPr marL="0" indent="0">
              <a:buNone/>
            </a:pPr>
            <a:endParaRPr lang="cs-CZ" sz="1200" b="1" i="1" dirty="0">
              <a:solidFill>
                <a:schemeClr val="tx1">
                  <a:lumMod val="65000"/>
                  <a:lumOff val="35000"/>
                </a:schemeClr>
              </a:solidFill>
            </a:endParaRPr>
          </a:p>
          <a:p>
            <a:r>
              <a:rPr lang="cs-CZ" sz="1200" dirty="0">
                <a:solidFill>
                  <a:schemeClr val="tx1">
                    <a:lumMod val="65000"/>
                    <a:lumOff val="35000"/>
                  </a:schemeClr>
                </a:solidFill>
              </a:rPr>
              <a:t>Nádory krční krajiny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benigní tumory ( lipom, karotický </a:t>
            </a:r>
            <a:r>
              <a:rPr lang="cs-CZ" sz="1200" dirty="0" err="1">
                <a:solidFill>
                  <a:schemeClr val="tx1">
                    <a:lumMod val="65000"/>
                    <a:lumOff val="35000"/>
                  </a:schemeClr>
                </a:solidFill>
              </a:rPr>
              <a:t>glomus</a:t>
            </a:r>
            <a:r>
              <a:rPr lang="cs-CZ" sz="1200" dirty="0">
                <a:solidFill>
                  <a:schemeClr val="tx1">
                    <a:lumMod val="65000"/>
                    <a:lumOff val="35000"/>
                  </a:schemeClr>
                </a:solidFill>
              </a:rPr>
              <a:t> tumor)</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maligní nádory primární</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sekundární při neznámé primární lokalizaci </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Hluboké krční infekce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a diagnostika</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obecné principy léčby</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Krční disekce lymfatických uzlin</a:t>
            </a:r>
          </a:p>
          <a:p>
            <a:pPr lvl="1"/>
            <a:r>
              <a:rPr lang="cs-CZ" sz="1200" dirty="0">
                <a:solidFill>
                  <a:schemeClr val="tx1">
                    <a:lumMod val="65000"/>
                    <a:lumOff val="35000"/>
                  </a:schemeClr>
                </a:solidFill>
              </a:rPr>
              <a:t>Klasifikace krčních disekcí</a:t>
            </a:r>
          </a:p>
          <a:p>
            <a:pPr marL="0" indent="0">
              <a:buNone/>
            </a:pPr>
            <a:r>
              <a:rPr lang="en-GB" b="1" i="1" dirty="0">
                <a:solidFill>
                  <a:schemeClr val="tx1"/>
                </a:solidFill>
              </a:rPr>
              <a:t> </a:t>
            </a:r>
            <a:endParaRPr lang="cs-CZ" sz="3000" b="1" i="1" dirty="0">
              <a:solidFill>
                <a:schemeClr val="tx1"/>
              </a:solidFill>
            </a:endParaRPr>
          </a:p>
          <a:p>
            <a:pPr marL="0" indent="0">
              <a:spcAft>
                <a:spcPts val="0"/>
              </a:spcAft>
              <a:buNone/>
            </a:pPr>
            <a:endParaRPr lang="cs-CZ" sz="3000" b="1" i="1" dirty="0">
              <a:latin typeface="Times New Roman" panose="02020603050405020304" pitchFamily="18" charset="0"/>
              <a:ea typeface="Times New Roman" panose="02020603050405020304" pitchFamily="18" charset="0"/>
            </a:endParaRPr>
          </a:p>
          <a:p>
            <a:endParaRPr lang="cs-CZ" dirty="0"/>
          </a:p>
        </p:txBody>
      </p:sp>
      <p:pic>
        <p:nvPicPr>
          <p:cNvPr id="5" name="Picture 2">
            <a:extLst>
              <a:ext uri="{FF2B5EF4-FFF2-40B4-BE49-F238E27FC236}">
                <a16:creationId xmlns:a16="http://schemas.microsoft.com/office/drawing/2014/main" id="{1B6189A8-B51C-4BF5-8836-37772BC9A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7122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772B7A-7EAC-854A-AE8B-FCEEE7C34D7D}"/>
              </a:ext>
            </a:extLst>
          </p:cNvPr>
          <p:cNvSpPr>
            <a:spLocks noGrp="1"/>
          </p:cNvSpPr>
          <p:nvPr>
            <p:ph type="title"/>
          </p:nvPr>
        </p:nvSpPr>
        <p:spPr/>
        <p:txBody>
          <a:bodyPr/>
          <a:lstStyle/>
          <a:p>
            <a:r>
              <a:rPr lang="cs-CZ" sz="2800" dirty="0"/>
              <a:t>JÍCEN A ZEVNÍ KRK</a:t>
            </a:r>
            <a:br>
              <a:rPr lang="cs-CZ" sz="2800" dirty="0"/>
            </a:br>
            <a:r>
              <a:rPr lang="cs-CZ" sz="2800" dirty="0"/>
              <a:t>Poleptání jícnu</a:t>
            </a:r>
          </a:p>
        </p:txBody>
      </p:sp>
      <p:sp>
        <p:nvSpPr>
          <p:cNvPr id="3" name="Zástupný symbol pro obsah 2">
            <a:extLst>
              <a:ext uri="{FF2B5EF4-FFF2-40B4-BE49-F238E27FC236}">
                <a16:creationId xmlns:a16="http://schemas.microsoft.com/office/drawing/2014/main" id="{BD917181-9596-474E-B375-5B7BBF24CCE4}"/>
              </a:ext>
            </a:extLst>
          </p:cNvPr>
          <p:cNvSpPr>
            <a:spLocks noGrp="1"/>
          </p:cNvSpPr>
          <p:nvPr>
            <p:ph idx="1"/>
          </p:nvPr>
        </p:nvSpPr>
        <p:spPr>
          <a:xfrm>
            <a:off x="323529" y="1412778"/>
            <a:ext cx="8496944" cy="5356157"/>
          </a:xfrm>
        </p:spPr>
        <p:txBody>
          <a:bodyPr/>
          <a:lstStyle/>
          <a:p>
            <a:r>
              <a:rPr lang="cs-CZ" sz="2000" b="1" dirty="0"/>
              <a:t>Etiologie</a:t>
            </a:r>
          </a:p>
          <a:p>
            <a:pPr lvl="1"/>
            <a:r>
              <a:rPr lang="cs-CZ" sz="1600" dirty="0"/>
              <a:t>Po požití tekutých /pevných žíravin </a:t>
            </a:r>
          </a:p>
          <a:p>
            <a:pPr lvl="2"/>
            <a:r>
              <a:rPr lang="cs-CZ" sz="1400" dirty="0"/>
              <a:t>kyseliny, louhy, jiné agresivní chemikálie – dezinfekční prostředky </a:t>
            </a:r>
          </a:p>
          <a:p>
            <a:pPr lvl="1"/>
            <a:r>
              <a:rPr lang="cs-CZ" sz="1700" dirty="0"/>
              <a:t>Omyl / </a:t>
            </a:r>
            <a:r>
              <a:rPr lang="cs-CZ" sz="1700" dirty="0" err="1"/>
              <a:t>suicidium</a:t>
            </a:r>
            <a:endParaRPr lang="cs-CZ" sz="1700" dirty="0"/>
          </a:p>
          <a:p>
            <a:pPr lvl="1"/>
            <a:r>
              <a:rPr lang="cs-CZ" sz="1600" dirty="0">
                <a:solidFill>
                  <a:srgbClr val="FF0000"/>
                </a:solidFill>
              </a:rPr>
              <a:t>Poleptání zásadou</a:t>
            </a:r>
          </a:p>
          <a:p>
            <a:pPr lvl="2"/>
            <a:r>
              <a:rPr lang="cs-CZ" sz="1400" dirty="0" err="1"/>
              <a:t>NaOH</a:t>
            </a:r>
            <a:r>
              <a:rPr lang="cs-CZ" sz="1400" dirty="0"/>
              <a:t>, KOH, amoniak v čističích</a:t>
            </a:r>
          </a:p>
          <a:p>
            <a:pPr lvl="2"/>
            <a:r>
              <a:rPr lang="cs-CZ" sz="1400" dirty="0"/>
              <a:t>Kolikvační nekróza – </a:t>
            </a:r>
            <a:r>
              <a:rPr lang="cs-CZ" sz="1400" b="1" dirty="0"/>
              <a:t>riziko perforace </a:t>
            </a:r>
            <a:r>
              <a:rPr lang="cs-CZ" sz="1400" dirty="0"/>
              <a:t>(</a:t>
            </a:r>
            <a:r>
              <a:rPr lang="cs-CZ" sz="1400" dirty="0" err="1"/>
              <a:t>mediastinitida</a:t>
            </a:r>
            <a:r>
              <a:rPr lang="cs-CZ" sz="1400" dirty="0"/>
              <a:t>, peritonitida)</a:t>
            </a:r>
          </a:p>
          <a:p>
            <a:pPr lvl="1"/>
            <a:r>
              <a:rPr lang="cs-CZ" sz="1600" dirty="0">
                <a:solidFill>
                  <a:srgbClr val="FF0000"/>
                </a:solidFill>
              </a:rPr>
              <a:t>Poleptání kyselinou</a:t>
            </a:r>
          </a:p>
          <a:p>
            <a:pPr lvl="2"/>
            <a:r>
              <a:rPr lang="cs-CZ" sz="1400" dirty="0" err="1"/>
              <a:t>HCl</a:t>
            </a:r>
            <a:r>
              <a:rPr lang="cs-CZ" sz="1400" dirty="0"/>
              <a:t>, H2SO4, </a:t>
            </a:r>
          </a:p>
          <a:p>
            <a:pPr lvl="2"/>
            <a:r>
              <a:rPr lang="cs-CZ" sz="1400" dirty="0"/>
              <a:t>Koagulační nekróza, která redukuje další průnik a poškození svaloviny jícnu</a:t>
            </a:r>
          </a:p>
          <a:p>
            <a:pPr lvl="1"/>
            <a:r>
              <a:rPr lang="cs-CZ" sz="1600" dirty="0">
                <a:solidFill>
                  <a:srgbClr val="FF0000"/>
                </a:solidFill>
              </a:rPr>
              <a:t>Diskové baterie</a:t>
            </a:r>
          </a:p>
          <a:p>
            <a:pPr lvl="2"/>
            <a:r>
              <a:rPr lang="cs-CZ" sz="1400" dirty="0"/>
              <a:t>Působí poranění alkáliemi, elektricky a tlakem</a:t>
            </a:r>
          </a:p>
          <a:p>
            <a:pPr lvl="2"/>
            <a:r>
              <a:rPr lang="cs-CZ" sz="1400" dirty="0"/>
              <a:t>Koncentrovaný roztok </a:t>
            </a:r>
            <a:r>
              <a:rPr lang="cs-CZ" sz="1400" dirty="0" err="1"/>
              <a:t>NaOH</a:t>
            </a:r>
            <a:r>
              <a:rPr lang="cs-CZ" sz="1400" dirty="0"/>
              <a:t>/KOH </a:t>
            </a:r>
          </a:p>
          <a:p>
            <a:pPr lvl="2"/>
            <a:r>
              <a:rPr lang="cs-CZ" sz="1400" dirty="0"/>
              <a:t>Poranění sliznice do 1 hodiny</a:t>
            </a:r>
          </a:p>
          <a:p>
            <a:pPr lvl="2"/>
            <a:r>
              <a:rPr lang="cs-CZ" sz="1400" dirty="0"/>
              <a:t>Perforace  do 4 hodin </a:t>
            </a:r>
          </a:p>
        </p:txBody>
      </p:sp>
      <p:pic>
        <p:nvPicPr>
          <p:cNvPr id="4" name="Picture 2">
            <a:extLst>
              <a:ext uri="{FF2B5EF4-FFF2-40B4-BE49-F238E27FC236}">
                <a16:creationId xmlns:a16="http://schemas.microsoft.com/office/drawing/2014/main" id="{63591585-5B28-EB44-ADC4-2FEE3DF2A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descr="Obsah obrázku stůl, vsedě, jídlo&#10;&#10;Popis byl vytvořen automaticky">
            <a:extLst>
              <a:ext uri="{FF2B5EF4-FFF2-40B4-BE49-F238E27FC236}">
                <a16:creationId xmlns:a16="http://schemas.microsoft.com/office/drawing/2014/main" id="{1181F749-ED6C-5742-8933-799B6EE51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959" y="1412778"/>
            <a:ext cx="1146514" cy="2339825"/>
          </a:xfrm>
          <a:prstGeom prst="rect">
            <a:avLst/>
          </a:prstGeom>
          <a:noFill/>
        </p:spPr>
      </p:pic>
      <p:pic>
        <p:nvPicPr>
          <p:cNvPr id="6" name="Obrázek 5" descr="Obsah obrázku jídlo&#10;&#10;Popis byl vytvořen automaticky">
            <a:extLst>
              <a:ext uri="{FF2B5EF4-FFF2-40B4-BE49-F238E27FC236}">
                <a16:creationId xmlns:a16="http://schemas.microsoft.com/office/drawing/2014/main" id="{520ACC76-E51A-DF42-9713-280BD7646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2846" y="5084508"/>
            <a:ext cx="1413211" cy="1074428"/>
          </a:xfrm>
          <a:prstGeom prst="rect">
            <a:avLst/>
          </a:prstGeom>
        </p:spPr>
      </p:pic>
      <p:pic>
        <p:nvPicPr>
          <p:cNvPr id="7" name="Obrázek 6" descr="Obsah obrázku jídlo, pleťová voda&#10;&#10;Popis byl vytvořen automaticky">
            <a:extLst>
              <a:ext uri="{FF2B5EF4-FFF2-40B4-BE49-F238E27FC236}">
                <a16:creationId xmlns:a16="http://schemas.microsoft.com/office/drawing/2014/main" id="{5FA9E615-68D7-AA40-9D61-A8EF13954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3681" y="3918857"/>
            <a:ext cx="1627070" cy="2441958"/>
          </a:xfrm>
          <a:prstGeom prst="rect">
            <a:avLst/>
          </a:prstGeom>
        </p:spPr>
      </p:pic>
      <p:sp>
        <p:nvSpPr>
          <p:cNvPr id="8" name="TextovéPole 7">
            <a:extLst>
              <a:ext uri="{FF2B5EF4-FFF2-40B4-BE49-F238E27FC236}">
                <a16:creationId xmlns:a16="http://schemas.microsoft.com/office/drawing/2014/main" id="{E4197B78-E471-5246-8DB4-C40EFC74CA0C}"/>
              </a:ext>
            </a:extLst>
          </p:cNvPr>
          <p:cNvSpPr txBox="1"/>
          <p:nvPr/>
        </p:nvSpPr>
        <p:spPr>
          <a:xfrm>
            <a:off x="7276680" y="6360815"/>
            <a:ext cx="3087585" cy="246221"/>
          </a:xfrm>
          <a:prstGeom prst="rect">
            <a:avLst/>
          </a:prstGeom>
          <a:noFill/>
        </p:spPr>
        <p:txBody>
          <a:bodyPr wrap="square" rtlCol="0">
            <a:spAutoFit/>
          </a:bodyPr>
          <a:lstStyle/>
          <a:p>
            <a:r>
              <a:rPr lang="cs-CZ" sz="1000" i="1" dirty="0"/>
              <a:t>Zdroj obr.: </a:t>
            </a:r>
            <a:r>
              <a:rPr lang="cs-CZ" sz="1000" i="1" dirty="0" err="1"/>
              <a:t>www.wikipedia.cz</a:t>
            </a:r>
            <a:endParaRPr lang="cs-CZ" sz="1000" i="1" dirty="0"/>
          </a:p>
        </p:txBody>
      </p:sp>
    </p:spTree>
    <p:extLst>
      <p:ext uri="{BB962C8B-B14F-4D97-AF65-F5344CB8AC3E}">
        <p14:creationId xmlns:p14="http://schemas.microsoft.com/office/powerpoint/2010/main" val="328054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C85E60-894F-B241-9481-6C67890C911B}"/>
              </a:ext>
            </a:extLst>
          </p:cNvPr>
          <p:cNvSpPr>
            <a:spLocks noGrp="1"/>
          </p:cNvSpPr>
          <p:nvPr>
            <p:ph type="title"/>
          </p:nvPr>
        </p:nvSpPr>
        <p:spPr/>
        <p:txBody>
          <a:bodyPr/>
          <a:lstStyle/>
          <a:p>
            <a:r>
              <a:rPr lang="cs-CZ" sz="2800" dirty="0"/>
              <a:t>JÍCEN A ZEVNÍ KRK</a:t>
            </a:r>
            <a:br>
              <a:rPr lang="cs-CZ" sz="2800" dirty="0"/>
            </a:br>
            <a:r>
              <a:rPr lang="cs-CZ" sz="2800" dirty="0"/>
              <a:t>Poleptání jícnu</a:t>
            </a:r>
          </a:p>
        </p:txBody>
      </p:sp>
      <p:sp>
        <p:nvSpPr>
          <p:cNvPr id="3" name="Zástupný symbol pro obsah 2">
            <a:extLst>
              <a:ext uri="{FF2B5EF4-FFF2-40B4-BE49-F238E27FC236}">
                <a16:creationId xmlns:a16="http://schemas.microsoft.com/office/drawing/2014/main" id="{A0686E50-123F-C142-A6E6-1B1B76AC1998}"/>
              </a:ext>
            </a:extLst>
          </p:cNvPr>
          <p:cNvSpPr>
            <a:spLocks noGrp="1"/>
          </p:cNvSpPr>
          <p:nvPr>
            <p:ph idx="1"/>
          </p:nvPr>
        </p:nvSpPr>
        <p:spPr>
          <a:xfrm>
            <a:off x="323529" y="1282535"/>
            <a:ext cx="8496944" cy="5474525"/>
          </a:xfrm>
        </p:spPr>
        <p:txBody>
          <a:bodyPr/>
          <a:lstStyle/>
          <a:p>
            <a:r>
              <a:rPr lang="cs-CZ" sz="2000" b="1" dirty="0"/>
              <a:t>Etiologie</a:t>
            </a:r>
          </a:p>
          <a:p>
            <a:pPr lvl="1"/>
            <a:r>
              <a:rPr lang="cs-CZ" sz="1600" dirty="0">
                <a:solidFill>
                  <a:srgbClr val="FF0000"/>
                </a:solidFill>
              </a:rPr>
              <a:t>Termální poranění</a:t>
            </a:r>
          </a:p>
          <a:p>
            <a:pPr lvl="2"/>
            <a:r>
              <a:rPr lang="cs-CZ" sz="1400" dirty="0"/>
              <a:t>Horké tekutiny / pizza / rajčata</a:t>
            </a:r>
          </a:p>
          <a:p>
            <a:pPr lvl="2"/>
            <a:r>
              <a:rPr lang="cs-CZ" sz="1400" dirty="0"/>
              <a:t>Způsobí popálení sliznice </a:t>
            </a:r>
            <a:r>
              <a:rPr lang="cs-CZ" sz="1400" dirty="0" err="1"/>
              <a:t>dut.ústní</a:t>
            </a:r>
            <a:r>
              <a:rPr lang="cs-CZ" sz="1400" dirty="0"/>
              <a:t> a </a:t>
            </a:r>
            <a:r>
              <a:rPr lang="cs-CZ" sz="1400" dirty="0" err="1"/>
              <a:t>supraglotis</a:t>
            </a:r>
            <a:r>
              <a:rPr lang="cs-CZ" sz="1400" dirty="0"/>
              <a:t> (otok), poranění jícnu je vzácné</a:t>
            </a:r>
          </a:p>
          <a:p>
            <a:pPr lvl="1"/>
            <a:r>
              <a:rPr lang="cs-CZ" sz="1600" dirty="0">
                <a:solidFill>
                  <a:srgbClr val="FF0000"/>
                </a:solidFill>
              </a:rPr>
              <a:t>Poleptání léky</a:t>
            </a:r>
          </a:p>
          <a:p>
            <a:pPr lvl="2"/>
            <a:r>
              <a:rPr lang="cs-CZ" sz="1400" dirty="0"/>
              <a:t>Tetracykliny, </a:t>
            </a:r>
            <a:r>
              <a:rPr lang="cs-CZ" sz="1400" dirty="0" err="1"/>
              <a:t>NSAIDs</a:t>
            </a:r>
            <a:endParaRPr lang="cs-CZ" sz="1400" dirty="0"/>
          </a:p>
          <a:p>
            <a:pPr lvl="3"/>
            <a:r>
              <a:rPr lang="cs-CZ" sz="1400" dirty="0"/>
              <a:t>Hemoragie, striktury jícnu</a:t>
            </a:r>
          </a:p>
          <a:p>
            <a:pPr lvl="3"/>
            <a:endParaRPr lang="cs-CZ" sz="1400" dirty="0"/>
          </a:p>
          <a:p>
            <a:r>
              <a:rPr lang="cs-CZ" sz="2000" b="1" dirty="0"/>
              <a:t>Patogeneze</a:t>
            </a:r>
          </a:p>
          <a:p>
            <a:pPr lvl="1"/>
            <a:r>
              <a:rPr lang="cs-CZ" sz="1600" dirty="0"/>
              <a:t>Stupeň poškození sliznice závisí na koncentraci  a množství požité látky</a:t>
            </a:r>
          </a:p>
          <a:p>
            <a:pPr lvl="2"/>
            <a:r>
              <a:rPr lang="cs-CZ" sz="1400" dirty="0"/>
              <a:t>Kritické hodnoty pH působící ulcerace jícnu</a:t>
            </a:r>
          </a:p>
          <a:p>
            <a:pPr lvl="3"/>
            <a:r>
              <a:rPr lang="cs-CZ" sz="1400" dirty="0"/>
              <a:t>12,5 u zásad</a:t>
            </a:r>
          </a:p>
          <a:p>
            <a:pPr lvl="3"/>
            <a:r>
              <a:rPr lang="cs-CZ" sz="1400" dirty="0"/>
              <a:t>2 u kyselin</a:t>
            </a:r>
          </a:p>
          <a:p>
            <a:pPr lvl="1"/>
            <a:r>
              <a:rPr lang="cs-CZ" sz="1600" dirty="0"/>
              <a:t>Nejčastější poškození </a:t>
            </a:r>
            <a:r>
              <a:rPr lang="cs-CZ" sz="1600" dirty="0">
                <a:solidFill>
                  <a:srgbClr val="FF0000"/>
                </a:solidFill>
              </a:rPr>
              <a:t>v místě fyziologických zúžení jícnu</a:t>
            </a:r>
          </a:p>
          <a:p>
            <a:pPr lvl="1"/>
            <a:r>
              <a:rPr lang="cs-CZ" sz="1600" dirty="0">
                <a:solidFill>
                  <a:srgbClr val="FF0000"/>
                </a:solidFill>
              </a:rPr>
              <a:t>Žaludek postižen až v 80% </a:t>
            </a:r>
            <a:r>
              <a:rPr lang="cs-CZ" sz="1600" dirty="0"/>
              <a:t>(stagnace požité látky)</a:t>
            </a:r>
          </a:p>
          <a:p>
            <a:pPr lvl="1"/>
            <a:r>
              <a:rPr lang="cs-CZ" sz="1600" dirty="0"/>
              <a:t>CAVE celkové příznaky</a:t>
            </a:r>
          </a:p>
          <a:p>
            <a:pPr lvl="2"/>
            <a:r>
              <a:rPr lang="cs-CZ" sz="1400" dirty="0"/>
              <a:t>Intoxikace, šok</a:t>
            </a:r>
          </a:p>
        </p:txBody>
      </p:sp>
      <p:pic>
        <p:nvPicPr>
          <p:cNvPr id="4" name="Picture 2">
            <a:extLst>
              <a:ext uri="{FF2B5EF4-FFF2-40B4-BE49-F238E27FC236}">
                <a16:creationId xmlns:a16="http://schemas.microsoft.com/office/drawing/2014/main" id="{B1E6221B-4A6E-454C-833C-BAB524593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6932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A2353E-335E-F447-9286-F6208870EAB1}"/>
              </a:ext>
            </a:extLst>
          </p:cNvPr>
          <p:cNvSpPr>
            <a:spLocks noGrp="1"/>
          </p:cNvSpPr>
          <p:nvPr>
            <p:ph type="title"/>
          </p:nvPr>
        </p:nvSpPr>
        <p:spPr/>
        <p:txBody>
          <a:bodyPr/>
          <a:lstStyle/>
          <a:p>
            <a:r>
              <a:rPr lang="cs-CZ" sz="2800" dirty="0"/>
              <a:t>JÍCEN A ZEVNÍ KRK</a:t>
            </a:r>
            <a:br>
              <a:rPr lang="cs-CZ" sz="2800" dirty="0"/>
            </a:br>
            <a:r>
              <a:rPr lang="cs-CZ" sz="2800" dirty="0"/>
              <a:t>Poleptání jícnu</a:t>
            </a:r>
          </a:p>
        </p:txBody>
      </p:sp>
      <p:sp>
        <p:nvSpPr>
          <p:cNvPr id="3" name="Zástupný symbol pro obsah 2">
            <a:extLst>
              <a:ext uri="{FF2B5EF4-FFF2-40B4-BE49-F238E27FC236}">
                <a16:creationId xmlns:a16="http://schemas.microsoft.com/office/drawing/2014/main" id="{C2A967FD-5C0E-4341-8859-36DACA64BC6A}"/>
              </a:ext>
            </a:extLst>
          </p:cNvPr>
          <p:cNvSpPr>
            <a:spLocks noGrp="1"/>
          </p:cNvSpPr>
          <p:nvPr>
            <p:ph idx="1"/>
          </p:nvPr>
        </p:nvSpPr>
        <p:spPr/>
        <p:txBody>
          <a:bodyPr/>
          <a:lstStyle/>
          <a:p>
            <a:r>
              <a:rPr lang="cs-CZ" sz="2000" b="1" dirty="0"/>
              <a:t>Fáze poranění</a:t>
            </a:r>
          </a:p>
          <a:p>
            <a:pPr lvl="1"/>
            <a:r>
              <a:rPr lang="cs-CZ" sz="1600" dirty="0">
                <a:solidFill>
                  <a:srgbClr val="FF0000"/>
                </a:solidFill>
              </a:rPr>
              <a:t>Akutní</a:t>
            </a:r>
          </a:p>
          <a:p>
            <a:pPr lvl="2"/>
            <a:r>
              <a:rPr lang="cs-CZ" sz="1400" dirty="0"/>
              <a:t>Zarudlá a cyanotická sliznice </a:t>
            </a:r>
          </a:p>
          <a:p>
            <a:pPr lvl="2"/>
            <a:r>
              <a:rPr lang="cs-CZ" sz="1400" dirty="0"/>
              <a:t>Poškození epitelu s možnou hlubší extenzí, trombóza cév, infiltrace </a:t>
            </a:r>
            <a:r>
              <a:rPr lang="cs-CZ" sz="1400" dirty="0" err="1"/>
              <a:t>polynukleáry</a:t>
            </a:r>
            <a:r>
              <a:rPr lang="cs-CZ" sz="1400" dirty="0"/>
              <a:t> a bakteriemi </a:t>
            </a:r>
          </a:p>
          <a:p>
            <a:pPr lvl="2"/>
            <a:r>
              <a:rPr lang="cs-CZ" sz="1400" dirty="0"/>
              <a:t>do 48 hod.</a:t>
            </a:r>
          </a:p>
          <a:p>
            <a:pPr lvl="1"/>
            <a:r>
              <a:rPr lang="cs-CZ" sz="1600" dirty="0">
                <a:solidFill>
                  <a:srgbClr val="FF0000"/>
                </a:solidFill>
              </a:rPr>
              <a:t>Reparativní</a:t>
            </a:r>
          </a:p>
          <a:p>
            <a:pPr lvl="2"/>
            <a:r>
              <a:rPr lang="cs-CZ" sz="1400" dirty="0"/>
              <a:t>Za  5 dní</a:t>
            </a:r>
          </a:p>
          <a:p>
            <a:pPr lvl="2"/>
            <a:r>
              <a:rPr lang="cs-CZ" sz="1400" dirty="0"/>
              <a:t>Tvorba granulací , depozita fibroblastů a kolagenu  </a:t>
            </a:r>
          </a:p>
          <a:p>
            <a:pPr lvl="1"/>
            <a:r>
              <a:rPr lang="cs-CZ" sz="1600" dirty="0">
                <a:solidFill>
                  <a:srgbClr val="FF0000"/>
                </a:solidFill>
              </a:rPr>
              <a:t>Jizevnatá</a:t>
            </a:r>
          </a:p>
          <a:p>
            <a:pPr lvl="2"/>
            <a:r>
              <a:rPr lang="cs-CZ" sz="1400" dirty="0"/>
              <a:t>2-3.týden </a:t>
            </a:r>
          </a:p>
          <a:p>
            <a:pPr lvl="2"/>
            <a:r>
              <a:rPr lang="cs-CZ" sz="1400" dirty="0"/>
              <a:t>Při cirkulárním poranění jícnu hrozí striktury</a:t>
            </a:r>
          </a:p>
          <a:p>
            <a:endParaRPr lang="cs-CZ" sz="2000" dirty="0"/>
          </a:p>
        </p:txBody>
      </p:sp>
      <p:pic>
        <p:nvPicPr>
          <p:cNvPr id="4" name="Picture 2">
            <a:extLst>
              <a:ext uri="{FF2B5EF4-FFF2-40B4-BE49-F238E27FC236}">
                <a16:creationId xmlns:a16="http://schemas.microsoft.com/office/drawing/2014/main" id="{140219D5-BEB4-B44D-8BFE-013635BD3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290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BBC272-8EEF-C443-B1FE-C057EF21B6FC}"/>
              </a:ext>
            </a:extLst>
          </p:cNvPr>
          <p:cNvSpPr>
            <a:spLocks noGrp="1"/>
          </p:cNvSpPr>
          <p:nvPr>
            <p:ph type="title"/>
          </p:nvPr>
        </p:nvSpPr>
        <p:spPr/>
        <p:txBody>
          <a:bodyPr/>
          <a:lstStyle/>
          <a:p>
            <a:r>
              <a:rPr lang="cs-CZ" sz="2800" dirty="0"/>
              <a:t>JÍCEN A ZEVNÍ KRK</a:t>
            </a:r>
            <a:br>
              <a:rPr lang="cs-CZ" sz="2800" dirty="0"/>
            </a:br>
            <a:r>
              <a:rPr lang="cs-CZ" sz="2800" dirty="0"/>
              <a:t>Poleptání jícnu</a:t>
            </a:r>
          </a:p>
        </p:txBody>
      </p:sp>
      <p:sp>
        <p:nvSpPr>
          <p:cNvPr id="3" name="Zástupný symbol pro obsah 2">
            <a:extLst>
              <a:ext uri="{FF2B5EF4-FFF2-40B4-BE49-F238E27FC236}">
                <a16:creationId xmlns:a16="http://schemas.microsoft.com/office/drawing/2014/main" id="{468D7B43-A10F-6342-B3D7-B65AC64741F7}"/>
              </a:ext>
            </a:extLst>
          </p:cNvPr>
          <p:cNvSpPr>
            <a:spLocks noGrp="1"/>
          </p:cNvSpPr>
          <p:nvPr>
            <p:ph idx="1"/>
          </p:nvPr>
        </p:nvSpPr>
        <p:spPr>
          <a:xfrm>
            <a:off x="323529" y="1171971"/>
            <a:ext cx="8496944" cy="5549463"/>
          </a:xfrm>
        </p:spPr>
        <p:txBody>
          <a:bodyPr/>
          <a:lstStyle/>
          <a:p>
            <a:r>
              <a:rPr lang="cs-CZ" sz="2000" b="1" dirty="0"/>
              <a:t>Diagnostika</a:t>
            </a:r>
          </a:p>
          <a:p>
            <a:pPr lvl="1"/>
            <a:r>
              <a:rPr lang="cs-CZ" sz="1600" dirty="0"/>
              <a:t>Anamnéza – koncentrace a množství požité látky - konzultace toxikologického centra</a:t>
            </a:r>
          </a:p>
          <a:p>
            <a:pPr lvl="1"/>
            <a:r>
              <a:rPr lang="cs-CZ" sz="1600" b="1" dirty="0"/>
              <a:t>Symptomy</a:t>
            </a:r>
          </a:p>
          <a:p>
            <a:pPr lvl="2"/>
            <a:r>
              <a:rPr lang="cs-CZ" sz="1300" dirty="0"/>
              <a:t>odynofagie, dysfagie, zvýšená salivace, nauzea, </a:t>
            </a:r>
          </a:p>
          <a:p>
            <a:pPr marL="642937" lvl="2" indent="0">
              <a:buNone/>
            </a:pPr>
            <a:r>
              <a:rPr lang="cs-CZ" sz="1300" dirty="0"/>
              <a:t>     zvracení, event. dyspnoe (postižení </a:t>
            </a:r>
            <a:r>
              <a:rPr lang="cs-CZ" sz="1300" dirty="0" err="1"/>
              <a:t>supraglotis</a:t>
            </a:r>
            <a:r>
              <a:rPr lang="cs-CZ" sz="1300" dirty="0"/>
              <a:t>)</a:t>
            </a:r>
          </a:p>
          <a:p>
            <a:pPr lvl="2"/>
            <a:r>
              <a:rPr lang="cs-CZ" sz="1300" dirty="0"/>
              <a:t>CAVE bolesti břicha a hrudníku (možná perforace)</a:t>
            </a:r>
            <a:endParaRPr lang="cs-CZ" sz="1600" dirty="0"/>
          </a:p>
          <a:p>
            <a:pPr lvl="1"/>
            <a:r>
              <a:rPr lang="cs-CZ" sz="1600" b="1" dirty="0"/>
              <a:t>Lokální nález </a:t>
            </a:r>
          </a:p>
          <a:p>
            <a:pPr lvl="2"/>
            <a:r>
              <a:rPr lang="cs-CZ" sz="1400" dirty="0"/>
              <a:t>Zarudnutí sliznice dutiny ústní , faryngu (event. </a:t>
            </a:r>
            <a:r>
              <a:rPr lang="cs-CZ" sz="1400" dirty="0" err="1"/>
              <a:t>supraglotis</a:t>
            </a:r>
            <a:r>
              <a:rPr lang="cs-CZ" sz="1400" dirty="0"/>
              <a:t>)</a:t>
            </a:r>
          </a:p>
          <a:p>
            <a:pPr lvl="2"/>
            <a:r>
              <a:rPr lang="cs-CZ" sz="1400" dirty="0"/>
              <a:t>Nepřítomnost poranění </a:t>
            </a:r>
            <a:r>
              <a:rPr lang="cs-CZ" sz="1400" dirty="0" err="1"/>
              <a:t>dut.ústní</a:t>
            </a:r>
            <a:r>
              <a:rPr lang="cs-CZ" sz="1400" dirty="0"/>
              <a:t> nevylučuje těžké </a:t>
            </a:r>
            <a:r>
              <a:rPr lang="cs-CZ" sz="1400" dirty="0" err="1"/>
              <a:t>distálnější</a:t>
            </a:r>
            <a:r>
              <a:rPr lang="cs-CZ" sz="1400" dirty="0"/>
              <a:t> poranění a naopak</a:t>
            </a:r>
          </a:p>
          <a:p>
            <a:pPr lvl="1"/>
            <a:r>
              <a:rPr lang="cs-CZ" sz="1600" dirty="0">
                <a:solidFill>
                  <a:srgbClr val="FF0000"/>
                </a:solidFill>
              </a:rPr>
              <a:t>ORL vyšetření </a:t>
            </a:r>
          </a:p>
          <a:p>
            <a:pPr lvl="2"/>
            <a:r>
              <a:rPr lang="cs-CZ" sz="1400" dirty="0">
                <a:solidFill>
                  <a:srgbClr val="FF0000"/>
                </a:solidFill>
              </a:rPr>
              <a:t>vyloučení otoků hrtanu / event. zajištění pacienta tracheostomií</a:t>
            </a:r>
          </a:p>
          <a:p>
            <a:pPr lvl="1"/>
            <a:r>
              <a:rPr lang="cs-CZ" sz="1600" dirty="0">
                <a:solidFill>
                  <a:srgbClr val="FF0000"/>
                </a:solidFill>
              </a:rPr>
              <a:t>Flexibilní </a:t>
            </a:r>
            <a:r>
              <a:rPr lang="cs-CZ" sz="1600" dirty="0" err="1">
                <a:solidFill>
                  <a:srgbClr val="FF0000"/>
                </a:solidFill>
              </a:rPr>
              <a:t>ezofagoskopie</a:t>
            </a:r>
            <a:r>
              <a:rPr lang="cs-CZ" sz="1600" dirty="0">
                <a:solidFill>
                  <a:srgbClr val="FF0000"/>
                </a:solidFill>
              </a:rPr>
              <a:t>  </a:t>
            </a:r>
          </a:p>
          <a:p>
            <a:pPr lvl="2"/>
            <a:r>
              <a:rPr lang="cs-CZ" sz="1400" dirty="0"/>
              <a:t>v časovém okně </a:t>
            </a:r>
            <a:r>
              <a:rPr lang="cs-CZ" sz="1400" dirty="0">
                <a:solidFill>
                  <a:srgbClr val="FF0000"/>
                </a:solidFill>
              </a:rPr>
              <a:t>12-24 hodin po poleptání</a:t>
            </a:r>
          </a:p>
          <a:p>
            <a:pPr lvl="3"/>
            <a:r>
              <a:rPr lang="cs-CZ" sz="1400" dirty="0"/>
              <a:t>Před 12 hod. – konečné změny nejsou ještě na stěnách patrné </a:t>
            </a:r>
          </a:p>
          <a:p>
            <a:pPr lvl="3"/>
            <a:r>
              <a:rPr lang="cs-CZ" sz="1400" dirty="0"/>
              <a:t>Po 24 hod. – riziko poranění /perforace jícnu, v případě již vytvořených těžkých korozivních změn</a:t>
            </a:r>
          </a:p>
        </p:txBody>
      </p:sp>
      <p:pic>
        <p:nvPicPr>
          <p:cNvPr id="4" name="Picture 2">
            <a:extLst>
              <a:ext uri="{FF2B5EF4-FFF2-40B4-BE49-F238E27FC236}">
                <a16:creationId xmlns:a16="http://schemas.microsoft.com/office/drawing/2014/main" id="{65E37171-90B7-9246-8227-893C46072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3798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AA1EA-CD2A-48B0-8249-41AE01796302}"/>
              </a:ext>
            </a:extLst>
          </p:cNvPr>
          <p:cNvSpPr>
            <a:spLocks noGrp="1"/>
          </p:cNvSpPr>
          <p:nvPr>
            <p:ph type="title"/>
          </p:nvPr>
        </p:nvSpPr>
        <p:spPr/>
        <p:txBody>
          <a:bodyPr/>
          <a:lstStyle/>
          <a:p>
            <a:r>
              <a:rPr lang="cs-CZ" sz="3600" dirty="0"/>
              <a:t>JÍCEN A ZEVNÍ KRK</a:t>
            </a:r>
          </a:p>
        </p:txBody>
      </p:sp>
      <p:sp>
        <p:nvSpPr>
          <p:cNvPr id="3" name="Zástupný obsah 2">
            <a:extLst>
              <a:ext uri="{FF2B5EF4-FFF2-40B4-BE49-F238E27FC236}">
                <a16:creationId xmlns:a16="http://schemas.microsoft.com/office/drawing/2014/main" id="{320C3D17-4A4F-49D8-8FE3-C49EFF635C1A}"/>
              </a:ext>
            </a:extLst>
          </p:cNvPr>
          <p:cNvSpPr>
            <a:spLocks noGrp="1"/>
          </p:cNvSpPr>
          <p:nvPr>
            <p:ph sz="half" idx="1"/>
          </p:nvPr>
        </p:nvSpPr>
        <p:spPr>
          <a:xfrm>
            <a:off x="446648" y="1436914"/>
            <a:ext cx="4038600" cy="5011387"/>
          </a:xfrm>
        </p:spPr>
        <p:txBody>
          <a:bodyPr/>
          <a:lstStyle/>
          <a:p>
            <a:r>
              <a:rPr lang="cs-CZ" sz="1200" dirty="0">
                <a:solidFill>
                  <a:schemeClr val="tx1">
                    <a:lumMod val="65000"/>
                    <a:lumOff val="35000"/>
                  </a:schemeClr>
                </a:solidFill>
              </a:rPr>
              <a:t>Jícen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jícnu ( zobrazovací metody, endoskopie, </a:t>
            </a:r>
            <a:r>
              <a:rPr lang="cs-CZ" sz="1200" dirty="0" err="1">
                <a:solidFill>
                  <a:schemeClr val="tx1">
                    <a:lumMod val="65000"/>
                    <a:lumOff val="35000"/>
                  </a:schemeClr>
                </a:solidFill>
              </a:rPr>
              <a:t>manomerie</a:t>
            </a:r>
            <a:r>
              <a:rPr lang="cs-CZ" sz="1200" dirty="0">
                <a:solidFill>
                  <a:schemeClr val="tx1">
                    <a:lumMod val="65000"/>
                    <a:lumOff val="35000"/>
                  </a:schemeClr>
                </a:solidFill>
              </a:rPr>
              <a:t>)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kongenitální </a:t>
            </a:r>
            <a:r>
              <a:rPr lang="cs-CZ" sz="1200" dirty="0" err="1">
                <a:solidFill>
                  <a:schemeClr val="tx1">
                    <a:lumMod val="65000"/>
                    <a:lumOff val="35000"/>
                  </a:schemeClr>
                </a:solidFill>
              </a:rPr>
              <a:t>stenozy</a:t>
            </a:r>
            <a:r>
              <a:rPr lang="cs-CZ" sz="1200" dirty="0">
                <a:solidFill>
                  <a:schemeClr val="tx1">
                    <a:lumMod val="65000"/>
                    <a:lumOff val="35000"/>
                  </a:schemeClr>
                </a:solidFill>
              </a:rPr>
              <a:t> a fistuly, </a:t>
            </a:r>
            <a:r>
              <a:rPr lang="cs-CZ" sz="1200" dirty="0" err="1">
                <a:solidFill>
                  <a:schemeClr val="tx1">
                    <a:lumMod val="65000"/>
                    <a:lumOff val="35000"/>
                  </a:schemeClr>
                </a:solidFill>
              </a:rPr>
              <a:t>achalasie</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Choroby  jícnu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poleptání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cizí tělesa v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Divertikly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Krvácení z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 </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Anatomie a vyšetřovací metody zevního  krku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zevního krku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krční krajiny</a:t>
            </a:r>
            <a:endParaRPr lang="cs-CZ" sz="1200" b="1" i="1" dirty="0">
              <a:solidFill>
                <a:schemeClr val="tx1">
                  <a:lumMod val="65000"/>
                  <a:lumOff val="35000"/>
                </a:schemeClr>
              </a:solidFill>
            </a:endParaRPr>
          </a:p>
          <a:p>
            <a:endParaRPr lang="cs-CZ" sz="1200" dirty="0"/>
          </a:p>
          <a:p>
            <a:r>
              <a:rPr lang="cs-CZ" sz="1200" dirty="0">
                <a:solidFill>
                  <a:schemeClr val="tx1">
                    <a:lumMod val="65000"/>
                    <a:lumOff val="35000"/>
                  </a:schemeClr>
                </a:solidFill>
              </a:rPr>
              <a:t>Píštěle a cysty krční krajiny	</a:t>
            </a:r>
            <a:endParaRPr lang="cs-CZ" sz="1200" dirty="0"/>
          </a:p>
        </p:txBody>
      </p:sp>
      <p:sp>
        <p:nvSpPr>
          <p:cNvPr id="6" name="Zástupný obsah 5">
            <a:extLst>
              <a:ext uri="{FF2B5EF4-FFF2-40B4-BE49-F238E27FC236}">
                <a16:creationId xmlns:a16="http://schemas.microsoft.com/office/drawing/2014/main" id="{3CF6D436-8EB0-4E68-A445-872F48310DCA}"/>
              </a:ext>
            </a:extLst>
          </p:cNvPr>
          <p:cNvSpPr>
            <a:spLocks noGrp="1"/>
          </p:cNvSpPr>
          <p:nvPr>
            <p:ph sz="half" idx="2"/>
          </p:nvPr>
        </p:nvSpPr>
        <p:spPr>
          <a:xfrm>
            <a:off x="4648202" y="1436913"/>
            <a:ext cx="4038600" cy="5011387"/>
          </a:xfrm>
        </p:spPr>
        <p:txBody>
          <a:bodyPr/>
          <a:lstStyle/>
          <a:p>
            <a:r>
              <a:rPr lang="cs-CZ" sz="1200" dirty="0">
                <a:solidFill>
                  <a:schemeClr val="tx1">
                    <a:lumMod val="65000"/>
                    <a:lumOff val="35000"/>
                  </a:schemeClr>
                </a:solidFill>
              </a:rPr>
              <a:t>Krční lymfadenopatie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krční lymfadenitida nespecifická</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lymfadenitida se změnami v krevním obraze</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specifická lymfadenitida</a:t>
            </a:r>
            <a:endParaRPr lang="cs-CZ" sz="1200" b="1" i="1" dirty="0">
              <a:solidFill>
                <a:schemeClr val="tx1">
                  <a:lumMod val="65000"/>
                  <a:lumOff val="35000"/>
                </a:schemeClr>
              </a:solidFill>
            </a:endParaRPr>
          </a:p>
          <a:p>
            <a:pPr marL="0" indent="0">
              <a:buNone/>
            </a:pPr>
            <a:endParaRPr lang="cs-CZ" sz="1200" b="1" i="1" dirty="0">
              <a:solidFill>
                <a:schemeClr val="tx1">
                  <a:lumMod val="65000"/>
                  <a:lumOff val="35000"/>
                </a:schemeClr>
              </a:solidFill>
            </a:endParaRPr>
          </a:p>
          <a:p>
            <a:r>
              <a:rPr lang="cs-CZ" sz="1200" dirty="0">
                <a:solidFill>
                  <a:schemeClr val="tx1">
                    <a:lumMod val="65000"/>
                    <a:lumOff val="35000"/>
                  </a:schemeClr>
                </a:solidFill>
              </a:rPr>
              <a:t>Nádory krční krajiny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benigní tumory ( lipom, karotický </a:t>
            </a:r>
            <a:r>
              <a:rPr lang="cs-CZ" sz="1200" dirty="0" err="1">
                <a:solidFill>
                  <a:schemeClr val="tx1">
                    <a:lumMod val="65000"/>
                    <a:lumOff val="35000"/>
                  </a:schemeClr>
                </a:solidFill>
              </a:rPr>
              <a:t>glomus</a:t>
            </a:r>
            <a:r>
              <a:rPr lang="cs-CZ" sz="1200" dirty="0">
                <a:solidFill>
                  <a:schemeClr val="tx1">
                    <a:lumMod val="65000"/>
                    <a:lumOff val="35000"/>
                  </a:schemeClr>
                </a:solidFill>
              </a:rPr>
              <a:t> tumor)</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maligní nádory primární</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sekundární při neznámé primární lokalizaci </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Hluboké krční infekce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a diagnostika</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obecné principy léčby</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Krční disekce lymfatických uzlin</a:t>
            </a:r>
          </a:p>
          <a:p>
            <a:pPr lvl="1"/>
            <a:r>
              <a:rPr lang="cs-CZ" sz="1200" dirty="0">
                <a:solidFill>
                  <a:schemeClr val="tx1">
                    <a:lumMod val="65000"/>
                    <a:lumOff val="35000"/>
                  </a:schemeClr>
                </a:solidFill>
              </a:rPr>
              <a:t>Klasifikace krčních disekcí</a:t>
            </a:r>
          </a:p>
          <a:p>
            <a:pPr marL="0" indent="0">
              <a:buNone/>
            </a:pPr>
            <a:r>
              <a:rPr lang="en-GB" b="1" i="1" dirty="0">
                <a:solidFill>
                  <a:schemeClr val="tx1"/>
                </a:solidFill>
              </a:rPr>
              <a:t> </a:t>
            </a:r>
            <a:endParaRPr lang="cs-CZ" sz="3000" b="1" i="1" dirty="0">
              <a:solidFill>
                <a:schemeClr val="tx1"/>
              </a:solidFill>
            </a:endParaRPr>
          </a:p>
          <a:p>
            <a:pPr marL="0" indent="0">
              <a:spcAft>
                <a:spcPts val="0"/>
              </a:spcAft>
              <a:buNone/>
            </a:pPr>
            <a:endParaRPr lang="cs-CZ" sz="3000" b="1" i="1" dirty="0">
              <a:latin typeface="Times New Roman" panose="02020603050405020304" pitchFamily="18" charset="0"/>
              <a:ea typeface="Times New Roman" panose="02020603050405020304" pitchFamily="18" charset="0"/>
            </a:endParaRPr>
          </a:p>
          <a:p>
            <a:endParaRPr lang="cs-CZ" dirty="0"/>
          </a:p>
        </p:txBody>
      </p:sp>
      <p:pic>
        <p:nvPicPr>
          <p:cNvPr id="5" name="Picture 2">
            <a:extLst>
              <a:ext uri="{FF2B5EF4-FFF2-40B4-BE49-F238E27FC236}">
                <a16:creationId xmlns:a16="http://schemas.microsoft.com/office/drawing/2014/main" id="{1B6189A8-B51C-4BF5-8836-37772BC9A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2957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057A54-BBA1-F44C-80C8-A765C92F57AC}"/>
              </a:ext>
            </a:extLst>
          </p:cNvPr>
          <p:cNvSpPr>
            <a:spLocks noGrp="1"/>
          </p:cNvSpPr>
          <p:nvPr>
            <p:ph type="title"/>
          </p:nvPr>
        </p:nvSpPr>
        <p:spPr/>
        <p:txBody>
          <a:bodyPr/>
          <a:lstStyle/>
          <a:p>
            <a:r>
              <a:rPr lang="cs-CZ" sz="2800" dirty="0"/>
              <a:t>JÍCEN A ZEVNÍ KRK</a:t>
            </a:r>
            <a:br>
              <a:rPr lang="cs-CZ" sz="2800" dirty="0"/>
            </a:br>
            <a:r>
              <a:rPr lang="cs-CZ" sz="2800" dirty="0"/>
              <a:t>Poleptání jícnu</a:t>
            </a:r>
          </a:p>
        </p:txBody>
      </p:sp>
      <p:sp>
        <p:nvSpPr>
          <p:cNvPr id="3" name="Zástupný symbol pro obsah 2">
            <a:extLst>
              <a:ext uri="{FF2B5EF4-FFF2-40B4-BE49-F238E27FC236}">
                <a16:creationId xmlns:a16="http://schemas.microsoft.com/office/drawing/2014/main" id="{59A12B1A-A152-9E44-BCA1-22B564B54A20}"/>
              </a:ext>
            </a:extLst>
          </p:cNvPr>
          <p:cNvSpPr>
            <a:spLocks noGrp="1"/>
          </p:cNvSpPr>
          <p:nvPr>
            <p:ph idx="1"/>
          </p:nvPr>
        </p:nvSpPr>
        <p:spPr/>
        <p:txBody>
          <a:bodyPr/>
          <a:lstStyle/>
          <a:p>
            <a:r>
              <a:rPr lang="cs-CZ" sz="2000" b="1" dirty="0"/>
              <a:t>Diagnostika</a:t>
            </a:r>
          </a:p>
          <a:p>
            <a:pPr lvl="1"/>
            <a:r>
              <a:rPr lang="cs-CZ" sz="1600" dirty="0">
                <a:solidFill>
                  <a:srgbClr val="FF0000"/>
                </a:solidFill>
              </a:rPr>
              <a:t>Flexibilní </a:t>
            </a:r>
            <a:r>
              <a:rPr lang="cs-CZ" sz="1600" dirty="0" err="1">
                <a:solidFill>
                  <a:srgbClr val="FF0000"/>
                </a:solidFill>
              </a:rPr>
              <a:t>ezofagogastroskopie</a:t>
            </a:r>
            <a:r>
              <a:rPr lang="cs-CZ" sz="1600" dirty="0">
                <a:solidFill>
                  <a:srgbClr val="FF0000"/>
                </a:solidFill>
              </a:rPr>
              <a:t> – klasifikace poleptání</a:t>
            </a:r>
          </a:p>
        </p:txBody>
      </p:sp>
      <p:pic>
        <p:nvPicPr>
          <p:cNvPr id="4" name="Picture 2">
            <a:extLst>
              <a:ext uri="{FF2B5EF4-FFF2-40B4-BE49-F238E27FC236}">
                <a16:creationId xmlns:a16="http://schemas.microsoft.com/office/drawing/2014/main" id="{72AD6C0E-C89B-5A40-B889-00C8A59FB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a:extLst>
              <a:ext uri="{FF2B5EF4-FFF2-40B4-BE49-F238E27FC236}">
                <a16:creationId xmlns:a16="http://schemas.microsoft.com/office/drawing/2014/main" id="{9DB0C386-E7ED-BE43-8456-D4D0A3D6DE89}"/>
              </a:ext>
            </a:extLst>
          </p:cNvPr>
          <p:cNvPicPr>
            <a:picLocks noChangeAspect="1"/>
          </p:cNvPicPr>
          <p:nvPr/>
        </p:nvPicPr>
        <p:blipFill rotWithShape="1">
          <a:blip r:embed="rId3"/>
          <a:srcRect r="16964"/>
          <a:stretch/>
        </p:blipFill>
        <p:spPr>
          <a:xfrm>
            <a:off x="38815" y="2570347"/>
            <a:ext cx="5194556" cy="3047527"/>
          </a:xfrm>
          <a:prstGeom prst="rect">
            <a:avLst/>
          </a:prstGeom>
        </p:spPr>
      </p:pic>
      <p:pic>
        <p:nvPicPr>
          <p:cNvPr id="6" name="Obrázek 5" descr="Obsah obrázku fotka, jídlo, různé, malé&#10;&#10;Popis byl vytvořen automaticky">
            <a:extLst>
              <a:ext uri="{FF2B5EF4-FFF2-40B4-BE49-F238E27FC236}">
                <a16:creationId xmlns:a16="http://schemas.microsoft.com/office/drawing/2014/main" id="{F0334710-66E5-6D49-B832-3F0F2FE7CE71}"/>
              </a:ext>
            </a:extLst>
          </p:cNvPr>
          <p:cNvPicPr>
            <a:picLocks noChangeAspect="1"/>
          </p:cNvPicPr>
          <p:nvPr/>
        </p:nvPicPr>
        <p:blipFill rotWithShape="1">
          <a:blip r:embed="rId4">
            <a:extLst>
              <a:ext uri="{28A0092B-C50C-407E-A947-70E740481C1C}">
                <a14:useLocalDpi xmlns:a14="http://schemas.microsoft.com/office/drawing/2010/main" val="0"/>
              </a:ext>
            </a:extLst>
          </a:blip>
          <a:srcRect l="8711" r="15565" b="1"/>
          <a:stretch/>
        </p:blipFill>
        <p:spPr>
          <a:xfrm>
            <a:off x="5342021" y="2570347"/>
            <a:ext cx="3641606" cy="3060796"/>
          </a:xfrm>
          <a:prstGeom prst="rect">
            <a:avLst/>
          </a:prstGeom>
          <a:noFill/>
        </p:spPr>
      </p:pic>
      <p:sp>
        <p:nvSpPr>
          <p:cNvPr id="7" name="TextovéPole 6">
            <a:extLst>
              <a:ext uri="{FF2B5EF4-FFF2-40B4-BE49-F238E27FC236}">
                <a16:creationId xmlns:a16="http://schemas.microsoft.com/office/drawing/2014/main" id="{6B62CB84-BC7B-204E-85B1-E1DF0188A4CF}"/>
              </a:ext>
            </a:extLst>
          </p:cNvPr>
          <p:cNvSpPr txBox="1"/>
          <p:nvPr/>
        </p:nvSpPr>
        <p:spPr>
          <a:xfrm>
            <a:off x="6401969" y="5632432"/>
            <a:ext cx="3099460" cy="246221"/>
          </a:xfrm>
          <a:prstGeom prst="rect">
            <a:avLst/>
          </a:prstGeom>
          <a:noFill/>
        </p:spPr>
        <p:txBody>
          <a:bodyPr wrap="square" rtlCol="0">
            <a:spAutoFit/>
          </a:bodyPr>
          <a:lstStyle/>
          <a:p>
            <a:r>
              <a:rPr lang="cs-CZ" sz="1000" i="1" dirty="0"/>
              <a:t>Zdroj obr.: </a:t>
            </a:r>
            <a:r>
              <a:rPr lang="cs-CZ" sz="1000" i="1" dirty="0" err="1"/>
              <a:t>www.akutne.cz</a:t>
            </a:r>
            <a:endParaRPr lang="cs-CZ" sz="1000" i="1" dirty="0"/>
          </a:p>
        </p:txBody>
      </p:sp>
    </p:spTree>
    <p:extLst>
      <p:ext uri="{BB962C8B-B14F-4D97-AF65-F5344CB8AC3E}">
        <p14:creationId xmlns:p14="http://schemas.microsoft.com/office/powerpoint/2010/main" val="3576679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B774C7-B471-BC4F-B1CB-A9297B4B093A}"/>
              </a:ext>
            </a:extLst>
          </p:cNvPr>
          <p:cNvSpPr>
            <a:spLocks noGrp="1"/>
          </p:cNvSpPr>
          <p:nvPr>
            <p:ph type="title"/>
          </p:nvPr>
        </p:nvSpPr>
        <p:spPr/>
        <p:txBody>
          <a:bodyPr/>
          <a:lstStyle/>
          <a:p>
            <a:r>
              <a:rPr lang="cs-CZ" sz="2800" dirty="0"/>
              <a:t>JÍCEN A ZEVNÍ KRK</a:t>
            </a:r>
            <a:br>
              <a:rPr lang="cs-CZ" sz="2800" dirty="0"/>
            </a:br>
            <a:r>
              <a:rPr lang="cs-CZ" sz="2800" dirty="0"/>
              <a:t>Poleptání jícnu</a:t>
            </a:r>
          </a:p>
        </p:txBody>
      </p:sp>
      <p:sp>
        <p:nvSpPr>
          <p:cNvPr id="3" name="Zástupný symbol pro obsah 2">
            <a:extLst>
              <a:ext uri="{FF2B5EF4-FFF2-40B4-BE49-F238E27FC236}">
                <a16:creationId xmlns:a16="http://schemas.microsoft.com/office/drawing/2014/main" id="{07197212-BF05-4144-93D6-5B0F15F448E2}"/>
              </a:ext>
            </a:extLst>
          </p:cNvPr>
          <p:cNvSpPr>
            <a:spLocks noGrp="1"/>
          </p:cNvSpPr>
          <p:nvPr>
            <p:ph idx="1"/>
          </p:nvPr>
        </p:nvSpPr>
        <p:spPr>
          <a:xfrm>
            <a:off x="323529" y="1171971"/>
            <a:ext cx="8496944" cy="5549463"/>
          </a:xfrm>
        </p:spPr>
        <p:txBody>
          <a:bodyPr/>
          <a:lstStyle/>
          <a:p>
            <a:r>
              <a:rPr lang="cs-CZ" sz="2000" b="1" dirty="0"/>
              <a:t>Terapie obecně</a:t>
            </a:r>
          </a:p>
          <a:p>
            <a:pPr lvl="1"/>
            <a:r>
              <a:rPr lang="cs-CZ" sz="1600" dirty="0"/>
              <a:t>Lokálně analgetika</a:t>
            </a:r>
          </a:p>
          <a:p>
            <a:pPr lvl="2"/>
            <a:r>
              <a:rPr lang="cs-CZ" sz="1400" dirty="0"/>
              <a:t>zmírnění bolestí přináší výplach úst anestezujícím roztokem (například studenou vodou se 4% </a:t>
            </a:r>
            <a:r>
              <a:rPr lang="cs-CZ" sz="1400" dirty="0" err="1"/>
              <a:t>Tetracainem</a:t>
            </a:r>
            <a:r>
              <a:rPr lang="cs-CZ" sz="1400" dirty="0"/>
              <a:t>)</a:t>
            </a:r>
          </a:p>
          <a:p>
            <a:pPr lvl="1"/>
            <a:r>
              <a:rPr lang="cs-CZ" sz="1600" b="1" dirty="0">
                <a:solidFill>
                  <a:srgbClr val="FF0000"/>
                </a:solidFill>
              </a:rPr>
              <a:t>Žádné výplachy žaludku, ředění či neutralizace žíraviny!</a:t>
            </a:r>
            <a:endParaRPr lang="cs-CZ" sz="1600" dirty="0"/>
          </a:p>
          <a:p>
            <a:pPr lvl="1"/>
            <a:r>
              <a:rPr lang="cs-CZ" sz="1600" dirty="0"/>
              <a:t>Protišoková</a:t>
            </a:r>
          </a:p>
          <a:p>
            <a:pPr lvl="1"/>
            <a:r>
              <a:rPr lang="cs-CZ" sz="1600" dirty="0"/>
              <a:t>Protizánětlivá (kortikoidy)</a:t>
            </a:r>
          </a:p>
          <a:p>
            <a:pPr lvl="1"/>
            <a:r>
              <a:rPr lang="cs-CZ" sz="1600" dirty="0"/>
              <a:t>ATB</a:t>
            </a:r>
          </a:p>
          <a:p>
            <a:pPr lvl="1"/>
            <a:r>
              <a:rPr lang="cs-CZ" sz="1600" dirty="0" err="1"/>
              <a:t>Antirefluxní</a:t>
            </a:r>
            <a:r>
              <a:rPr lang="cs-CZ" sz="1600" dirty="0"/>
              <a:t> terapie</a:t>
            </a:r>
          </a:p>
          <a:p>
            <a:pPr lvl="1"/>
            <a:r>
              <a:rPr lang="cs-CZ" sz="1600" dirty="0"/>
              <a:t>Zavedení NGS  - </a:t>
            </a:r>
          </a:p>
          <a:p>
            <a:pPr lvl="2"/>
            <a:r>
              <a:rPr lang="cs-CZ" sz="1400" dirty="0"/>
              <a:t>u poleptání </a:t>
            </a:r>
            <a:r>
              <a:rPr lang="cs-CZ" sz="1400" dirty="0" err="1"/>
              <a:t>IIb-IV.st</a:t>
            </a:r>
            <a:r>
              <a:rPr lang="cs-CZ" sz="1400" dirty="0"/>
              <a:t>.</a:t>
            </a:r>
          </a:p>
          <a:p>
            <a:pPr lvl="2"/>
            <a:r>
              <a:rPr lang="cs-CZ" sz="1400" dirty="0"/>
              <a:t>Prevence pozdních striktur</a:t>
            </a:r>
          </a:p>
          <a:p>
            <a:pPr lvl="1"/>
            <a:r>
              <a:rPr lang="cs-CZ" sz="1600" dirty="0"/>
              <a:t>Kontrolní </a:t>
            </a:r>
            <a:r>
              <a:rPr lang="cs-CZ" sz="1600" dirty="0" err="1"/>
              <a:t>ezofagoskopie</a:t>
            </a:r>
            <a:endParaRPr lang="cs-CZ" sz="1600" dirty="0"/>
          </a:p>
          <a:p>
            <a:pPr lvl="2"/>
            <a:endParaRPr lang="cs-CZ" sz="1400" dirty="0"/>
          </a:p>
        </p:txBody>
      </p:sp>
      <p:pic>
        <p:nvPicPr>
          <p:cNvPr id="4" name="Picture 2">
            <a:extLst>
              <a:ext uri="{FF2B5EF4-FFF2-40B4-BE49-F238E27FC236}">
                <a16:creationId xmlns:a16="http://schemas.microsoft.com/office/drawing/2014/main" id="{C576E04B-CF78-6445-ABC4-09DAC55A3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7302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F9D625-944B-8B44-BD0C-6F681448C48B}"/>
              </a:ext>
            </a:extLst>
          </p:cNvPr>
          <p:cNvSpPr>
            <a:spLocks noGrp="1"/>
          </p:cNvSpPr>
          <p:nvPr>
            <p:ph type="title"/>
          </p:nvPr>
        </p:nvSpPr>
        <p:spPr/>
        <p:txBody>
          <a:bodyPr/>
          <a:lstStyle/>
          <a:p>
            <a:r>
              <a:rPr lang="cs-CZ" sz="2800" dirty="0"/>
              <a:t>JÍCEN A ZEVNÍ KRK</a:t>
            </a:r>
            <a:br>
              <a:rPr lang="cs-CZ" sz="2800" dirty="0"/>
            </a:br>
            <a:r>
              <a:rPr lang="cs-CZ" sz="2800" dirty="0"/>
              <a:t>Poleptání jícnu</a:t>
            </a:r>
          </a:p>
        </p:txBody>
      </p:sp>
      <p:sp>
        <p:nvSpPr>
          <p:cNvPr id="3" name="Zástupný symbol pro obsah 2">
            <a:extLst>
              <a:ext uri="{FF2B5EF4-FFF2-40B4-BE49-F238E27FC236}">
                <a16:creationId xmlns:a16="http://schemas.microsoft.com/office/drawing/2014/main" id="{46BC9B9C-80A1-CF40-926E-F3502C593B40}"/>
              </a:ext>
            </a:extLst>
          </p:cNvPr>
          <p:cNvSpPr>
            <a:spLocks noGrp="1"/>
          </p:cNvSpPr>
          <p:nvPr>
            <p:ph idx="1"/>
          </p:nvPr>
        </p:nvSpPr>
        <p:spPr>
          <a:xfrm>
            <a:off x="323529" y="1171972"/>
            <a:ext cx="8496944" cy="5596964"/>
          </a:xfrm>
        </p:spPr>
        <p:txBody>
          <a:bodyPr/>
          <a:lstStyle/>
          <a:p>
            <a:r>
              <a:rPr lang="cs-CZ" sz="2000" b="1" dirty="0"/>
              <a:t>Terapie</a:t>
            </a:r>
          </a:p>
          <a:p>
            <a:pPr lvl="1"/>
            <a:r>
              <a:rPr lang="cs-CZ" sz="1600" dirty="0"/>
              <a:t>1. stupeň </a:t>
            </a:r>
            <a:r>
              <a:rPr lang="cs-CZ" sz="1600" dirty="0">
                <a:solidFill>
                  <a:srgbClr val="FF0000"/>
                </a:solidFill>
              </a:rPr>
              <a:t>(I-IIA)</a:t>
            </a:r>
          </a:p>
          <a:p>
            <a:pPr lvl="2"/>
            <a:r>
              <a:rPr lang="cs-CZ" sz="1400" dirty="0"/>
              <a:t>Observace 24-48 hod, PPI, NGS není třeba, tekutá strava – s postupným přechodem na stravu normální, bez dispenzarizace</a:t>
            </a:r>
          </a:p>
          <a:p>
            <a:pPr lvl="1"/>
            <a:r>
              <a:rPr lang="cs-CZ" sz="1600" dirty="0"/>
              <a:t>2. stupeň </a:t>
            </a:r>
            <a:r>
              <a:rPr lang="cs-CZ" sz="1600" dirty="0">
                <a:solidFill>
                  <a:srgbClr val="FF0000"/>
                </a:solidFill>
              </a:rPr>
              <a:t>(IIB)</a:t>
            </a:r>
          </a:p>
          <a:p>
            <a:pPr lvl="2"/>
            <a:r>
              <a:rPr lang="cs-CZ" sz="1400" dirty="0"/>
              <a:t>ATB, PPI, NGS 1 týden, poté přechod na tekutou stravu, za 15.dní kontrolní GFS, dispenzarizace</a:t>
            </a:r>
          </a:p>
          <a:p>
            <a:pPr lvl="1"/>
            <a:r>
              <a:rPr lang="cs-CZ" sz="1600" dirty="0"/>
              <a:t>3. stupeň </a:t>
            </a:r>
            <a:r>
              <a:rPr lang="cs-CZ" sz="1600" dirty="0">
                <a:solidFill>
                  <a:srgbClr val="FF0000"/>
                </a:solidFill>
              </a:rPr>
              <a:t>(IIIA-IIIB) </a:t>
            </a:r>
            <a:endParaRPr lang="cs-CZ" sz="1600" dirty="0"/>
          </a:p>
          <a:p>
            <a:pPr lvl="2"/>
            <a:r>
              <a:rPr lang="cs-CZ" sz="1400" dirty="0"/>
              <a:t>Observace na JIP 7 dní, ATB, NGS /parenterální terapie, chirurgie - laparotomie, gastrektomie, ezofagektomie /</a:t>
            </a:r>
            <a:r>
              <a:rPr lang="cs-CZ" sz="1400" dirty="0" err="1"/>
              <a:t>jejunostomie</a:t>
            </a:r>
            <a:r>
              <a:rPr lang="cs-CZ" sz="1400" dirty="0"/>
              <a:t>, řešení komplikací v případě perforace</a:t>
            </a:r>
          </a:p>
          <a:p>
            <a:r>
              <a:rPr lang="cs-CZ" sz="2000" b="1" dirty="0"/>
              <a:t>Pozdní péče</a:t>
            </a:r>
            <a:r>
              <a:rPr lang="cs-CZ" sz="2000" dirty="0"/>
              <a:t> </a:t>
            </a:r>
          </a:p>
          <a:p>
            <a:pPr lvl="1"/>
            <a:r>
              <a:rPr lang="cs-CZ" sz="1600" dirty="0"/>
              <a:t>dilatace stenóz  - v CA několikrát v týdnu </a:t>
            </a:r>
          </a:p>
          <a:p>
            <a:pPr lvl="2"/>
            <a:r>
              <a:rPr lang="cs-CZ" sz="1400" dirty="0"/>
              <a:t>Anterográdně / Retrográdně z gastrostomie</a:t>
            </a:r>
          </a:p>
          <a:p>
            <a:r>
              <a:rPr lang="cs-CZ" sz="2000" b="1" dirty="0"/>
              <a:t>Komplikace poleptání </a:t>
            </a:r>
            <a:endParaRPr lang="cs-CZ" sz="2000" dirty="0"/>
          </a:p>
          <a:p>
            <a:pPr lvl="1"/>
            <a:r>
              <a:rPr lang="cs-CZ" sz="1600" dirty="0"/>
              <a:t>Časné</a:t>
            </a:r>
          </a:p>
          <a:p>
            <a:pPr lvl="2"/>
            <a:r>
              <a:rPr lang="cs-CZ" sz="1400" dirty="0">
                <a:solidFill>
                  <a:srgbClr val="FF0000"/>
                </a:solidFill>
              </a:rPr>
              <a:t>perforace a </a:t>
            </a:r>
            <a:r>
              <a:rPr lang="cs-CZ" sz="1400" dirty="0" err="1">
                <a:solidFill>
                  <a:srgbClr val="FF0000"/>
                </a:solidFill>
              </a:rPr>
              <a:t>mediastinitis</a:t>
            </a:r>
            <a:endParaRPr lang="cs-CZ" sz="1400" dirty="0">
              <a:solidFill>
                <a:srgbClr val="FF0000"/>
              </a:solidFill>
            </a:endParaRPr>
          </a:p>
          <a:p>
            <a:pPr lvl="1"/>
            <a:r>
              <a:rPr lang="cs-CZ" sz="1600" dirty="0"/>
              <a:t>Pozdní</a:t>
            </a:r>
          </a:p>
          <a:p>
            <a:pPr lvl="2"/>
            <a:r>
              <a:rPr lang="cs-CZ" sz="1400" dirty="0" err="1"/>
              <a:t>iizevnaté</a:t>
            </a:r>
            <a:r>
              <a:rPr lang="cs-CZ" sz="1400" dirty="0"/>
              <a:t> </a:t>
            </a:r>
            <a:r>
              <a:rPr lang="cs-CZ" sz="1400" dirty="0" err="1">
                <a:solidFill>
                  <a:srgbClr val="FF0000"/>
                </a:solidFill>
              </a:rPr>
              <a:t>stenozy</a:t>
            </a:r>
            <a:r>
              <a:rPr lang="cs-CZ" sz="1400" dirty="0">
                <a:solidFill>
                  <a:srgbClr val="FF0000"/>
                </a:solidFill>
              </a:rPr>
              <a:t> </a:t>
            </a:r>
            <a:r>
              <a:rPr lang="cs-CZ" sz="1400" dirty="0"/>
              <a:t>jícnu, malignity jako následek poleptání (</a:t>
            </a:r>
            <a:r>
              <a:rPr lang="cs-CZ" sz="1400" dirty="0" err="1"/>
              <a:t>spinocelulární</a:t>
            </a:r>
            <a:r>
              <a:rPr lang="cs-CZ" sz="1400" dirty="0"/>
              <a:t> Ca)</a:t>
            </a:r>
          </a:p>
          <a:p>
            <a:pPr lvl="2"/>
            <a:endParaRPr lang="cs-CZ" sz="1650" dirty="0"/>
          </a:p>
          <a:p>
            <a:endParaRPr lang="cs-CZ" sz="1700" b="1" dirty="0"/>
          </a:p>
          <a:p>
            <a:endParaRPr lang="cs-CZ" sz="1700" dirty="0"/>
          </a:p>
        </p:txBody>
      </p:sp>
      <p:pic>
        <p:nvPicPr>
          <p:cNvPr id="4" name="Picture 2">
            <a:extLst>
              <a:ext uri="{FF2B5EF4-FFF2-40B4-BE49-F238E27FC236}">
                <a16:creationId xmlns:a16="http://schemas.microsoft.com/office/drawing/2014/main" id="{5B4B6B21-337E-854C-BDB7-F9EC25E3C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5163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A35113-B3F8-4107-AAC5-106280D1B2D6}"/>
              </a:ext>
            </a:extLst>
          </p:cNvPr>
          <p:cNvSpPr>
            <a:spLocks noGrp="1"/>
          </p:cNvSpPr>
          <p:nvPr>
            <p:ph type="title"/>
          </p:nvPr>
        </p:nvSpPr>
        <p:spPr bwMode="auto">
          <a:xfrm>
            <a:off x="3529894" y="357693"/>
            <a:ext cx="5162844" cy="702469"/>
          </a:xfrm>
          <a:prstGeom prst="rect">
            <a:avLst/>
          </a:prstGeom>
          <a:noFill/>
          <a:ln>
            <a:noFill/>
          </a:ln>
        </p:spPr>
        <p:txBody>
          <a:bodyPr wrap="square" anchor="ctr">
            <a:noAutofit/>
          </a:bodyPr>
          <a:lstStyle/>
          <a:p>
            <a:r>
              <a:rPr lang="cs-CZ" sz="2800" dirty="0"/>
              <a:t>JÍCEN A ZEVNÍ KRK</a:t>
            </a:r>
            <a:br>
              <a:rPr lang="cs-CZ" sz="2800" dirty="0"/>
            </a:br>
            <a:r>
              <a:rPr lang="cs-CZ" sz="2800" dirty="0"/>
              <a:t>Cizí tělesa v jícnu</a:t>
            </a:r>
          </a:p>
        </p:txBody>
      </p:sp>
      <p:sp>
        <p:nvSpPr>
          <p:cNvPr id="3" name="Zástupný obsah 2">
            <a:extLst>
              <a:ext uri="{FF2B5EF4-FFF2-40B4-BE49-F238E27FC236}">
                <a16:creationId xmlns:a16="http://schemas.microsoft.com/office/drawing/2014/main" id="{63B2E4A9-C126-4CF7-BC7E-112FD1F72612}"/>
              </a:ext>
            </a:extLst>
          </p:cNvPr>
          <p:cNvSpPr>
            <a:spLocks noGrp="1"/>
          </p:cNvSpPr>
          <p:nvPr>
            <p:ph sz="half" idx="1"/>
          </p:nvPr>
        </p:nvSpPr>
        <p:spPr bwMode="auto">
          <a:xfrm>
            <a:off x="178130" y="1460665"/>
            <a:ext cx="5913912" cy="4987636"/>
          </a:xfrm>
          <a:prstGeom prst="rect">
            <a:avLst/>
          </a:prstGeom>
          <a:noFill/>
          <a:ln>
            <a:noFill/>
          </a:ln>
        </p:spPr>
        <p:txBody>
          <a:bodyPr wrap="square" anchor="t">
            <a:normAutofit/>
          </a:bodyPr>
          <a:lstStyle/>
          <a:p>
            <a:pPr>
              <a:lnSpc>
                <a:spcPct val="104000"/>
              </a:lnSpc>
            </a:pPr>
            <a:r>
              <a:rPr lang="cs-CZ" sz="2000" b="1" dirty="0"/>
              <a:t>Typy cizích těles</a:t>
            </a:r>
          </a:p>
          <a:p>
            <a:pPr lvl="1">
              <a:lnSpc>
                <a:spcPct val="104000"/>
              </a:lnSpc>
            </a:pPr>
            <a:r>
              <a:rPr lang="cs-CZ" sz="1600" dirty="0"/>
              <a:t>Potravinová x nepotravinová</a:t>
            </a:r>
          </a:p>
          <a:p>
            <a:pPr lvl="1">
              <a:lnSpc>
                <a:spcPct val="104000"/>
              </a:lnSpc>
            </a:pPr>
            <a:r>
              <a:rPr lang="cs-CZ" sz="1600" dirty="0"/>
              <a:t>Akutní x chronická</a:t>
            </a:r>
          </a:p>
          <a:p>
            <a:pPr lvl="1">
              <a:lnSpc>
                <a:spcPct val="104000"/>
              </a:lnSpc>
            </a:pPr>
            <a:r>
              <a:rPr lang="cs-CZ" sz="1600" dirty="0"/>
              <a:t>Anorganická X organická </a:t>
            </a:r>
          </a:p>
          <a:p>
            <a:pPr lvl="2">
              <a:lnSpc>
                <a:spcPct val="104000"/>
              </a:lnSpc>
            </a:pPr>
            <a:r>
              <a:rPr lang="cs-CZ" sz="1400" dirty="0"/>
              <a:t>mince, špendlíky, hračky, baterie, kosti, chrupavky, maso</a:t>
            </a:r>
          </a:p>
          <a:p>
            <a:pPr lvl="2">
              <a:lnSpc>
                <a:spcPct val="104000"/>
              </a:lnSpc>
            </a:pPr>
            <a:endParaRPr lang="cs-CZ" sz="1400" dirty="0"/>
          </a:p>
          <a:p>
            <a:pPr>
              <a:lnSpc>
                <a:spcPct val="104000"/>
              </a:lnSpc>
            </a:pPr>
            <a:r>
              <a:rPr lang="cs-CZ" sz="2000" b="1" dirty="0"/>
              <a:t>Patofyziologie</a:t>
            </a:r>
          </a:p>
          <a:p>
            <a:pPr lvl="1">
              <a:lnSpc>
                <a:spcPct val="104000"/>
              </a:lnSpc>
            </a:pPr>
            <a:r>
              <a:rPr lang="cs-CZ" sz="1600" dirty="0"/>
              <a:t>Uvíznutí v místech fyziologického zúžení jícnu (nejčastěji Kiliánův svěrač)</a:t>
            </a:r>
          </a:p>
          <a:p>
            <a:pPr lvl="1">
              <a:lnSpc>
                <a:spcPct val="104000"/>
              </a:lnSpc>
            </a:pPr>
            <a:r>
              <a:rPr lang="cs-CZ" sz="1600" dirty="0"/>
              <a:t>CAVE Ostré předměty !</a:t>
            </a:r>
          </a:p>
          <a:p>
            <a:pPr lvl="2">
              <a:lnSpc>
                <a:spcPct val="104000"/>
              </a:lnSpc>
            </a:pPr>
            <a:r>
              <a:rPr lang="cs-CZ" sz="1400" dirty="0"/>
              <a:t>zapíchnutí a perforace jícnu (</a:t>
            </a:r>
            <a:r>
              <a:rPr lang="cs-CZ" sz="1400" dirty="0" err="1">
                <a:solidFill>
                  <a:srgbClr val="FF0000"/>
                </a:solidFill>
              </a:rPr>
              <a:t>mediastinitida</a:t>
            </a:r>
            <a:r>
              <a:rPr lang="cs-CZ" sz="1400" dirty="0"/>
              <a:t>)</a:t>
            </a:r>
          </a:p>
          <a:p>
            <a:pPr lvl="1">
              <a:lnSpc>
                <a:spcPct val="104000"/>
              </a:lnSpc>
            </a:pPr>
            <a:r>
              <a:rPr lang="cs-CZ" sz="1600" dirty="0"/>
              <a:t>Vznik dekubitu, zeslabení stěny jícnu, vznik granulační tkáně v okolí tělesa</a:t>
            </a:r>
          </a:p>
          <a:p>
            <a:pPr>
              <a:lnSpc>
                <a:spcPct val="104000"/>
              </a:lnSpc>
            </a:pPr>
            <a:endParaRPr lang="cs-CZ" sz="1350" dirty="0"/>
          </a:p>
          <a:p>
            <a:pPr>
              <a:lnSpc>
                <a:spcPct val="104000"/>
              </a:lnSpc>
            </a:pPr>
            <a:endParaRPr lang="cs-CZ" sz="1350" dirty="0"/>
          </a:p>
        </p:txBody>
      </p:sp>
      <p:pic>
        <p:nvPicPr>
          <p:cNvPr id="6" name="Picture 2">
            <a:extLst>
              <a:ext uri="{FF2B5EF4-FFF2-40B4-BE49-F238E27FC236}">
                <a16:creationId xmlns:a16="http://schemas.microsoft.com/office/drawing/2014/main" id="{CAEBD0E4-63E8-4E7B-9109-FC1594C04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060" y="210056"/>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bdélník 8">
            <a:extLst>
              <a:ext uri="{FF2B5EF4-FFF2-40B4-BE49-F238E27FC236}">
                <a16:creationId xmlns:a16="http://schemas.microsoft.com/office/drawing/2014/main" id="{506ECD15-E417-4C0E-827C-4AEDD5CB848F}"/>
              </a:ext>
            </a:extLst>
          </p:cNvPr>
          <p:cNvSpPr/>
          <p:nvPr/>
        </p:nvSpPr>
        <p:spPr>
          <a:xfrm>
            <a:off x="5999961" y="4599505"/>
            <a:ext cx="2645276"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p:txBody>
      </p:sp>
      <p:pic>
        <p:nvPicPr>
          <p:cNvPr id="8" name="Picture 4" descr="ciztelzuby">
            <a:extLst>
              <a:ext uri="{FF2B5EF4-FFF2-40B4-BE49-F238E27FC236}">
                <a16:creationId xmlns:a16="http://schemas.microsoft.com/office/drawing/2014/main" id="{209B4119-2215-4C40-8B01-3EB70AD28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233" y="2094329"/>
            <a:ext cx="3271524" cy="233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519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EA92B0-5962-DB41-BAA7-F280907CBFFF}"/>
              </a:ext>
            </a:extLst>
          </p:cNvPr>
          <p:cNvSpPr>
            <a:spLocks noGrp="1"/>
          </p:cNvSpPr>
          <p:nvPr>
            <p:ph type="title"/>
          </p:nvPr>
        </p:nvSpPr>
        <p:spPr/>
        <p:txBody>
          <a:bodyPr/>
          <a:lstStyle/>
          <a:p>
            <a:r>
              <a:rPr lang="cs-CZ" sz="2800" dirty="0"/>
              <a:t>JÍCEN A ZEVNÍ KRK</a:t>
            </a:r>
            <a:br>
              <a:rPr lang="cs-CZ" sz="2800" dirty="0"/>
            </a:br>
            <a:r>
              <a:rPr lang="cs-CZ" sz="2800" dirty="0"/>
              <a:t>Cizí tělesa v jícnu</a:t>
            </a:r>
          </a:p>
        </p:txBody>
      </p:sp>
      <p:sp>
        <p:nvSpPr>
          <p:cNvPr id="3" name="Zástupný symbol pro obsah 2">
            <a:extLst>
              <a:ext uri="{FF2B5EF4-FFF2-40B4-BE49-F238E27FC236}">
                <a16:creationId xmlns:a16="http://schemas.microsoft.com/office/drawing/2014/main" id="{B71A545C-9B8A-B544-89D2-41156EBF76BB}"/>
              </a:ext>
            </a:extLst>
          </p:cNvPr>
          <p:cNvSpPr>
            <a:spLocks noGrp="1"/>
          </p:cNvSpPr>
          <p:nvPr>
            <p:ph idx="1"/>
          </p:nvPr>
        </p:nvSpPr>
        <p:spPr/>
        <p:txBody>
          <a:bodyPr/>
          <a:lstStyle/>
          <a:p>
            <a:r>
              <a:rPr lang="cs-CZ" sz="2000" b="1" dirty="0"/>
              <a:t>Symptomy</a:t>
            </a:r>
          </a:p>
          <a:p>
            <a:pPr lvl="1"/>
            <a:r>
              <a:rPr lang="cs-CZ" sz="1600" dirty="0"/>
              <a:t>Prudká bolest v místě uvíznutí tělesa</a:t>
            </a:r>
          </a:p>
          <a:p>
            <a:pPr lvl="2"/>
            <a:r>
              <a:rPr lang="cs-CZ" sz="1400" dirty="0"/>
              <a:t>Nejčastěji oblast Kiliánova svěrače  nebo za hrudní kostí</a:t>
            </a:r>
          </a:p>
          <a:p>
            <a:pPr lvl="1"/>
            <a:r>
              <a:rPr lang="cs-CZ" sz="1600" dirty="0"/>
              <a:t>Nauzea, pokus o zvracení</a:t>
            </a:r>
          </a:p>
          <a:p>
            <a:pPr lvl="1"/>
            <a:r>
              <a:rPr lang="cs-CZ" sz="1600" dirty="0"/>
              <a:t>Dechové obtíže, kašel , aspirace </a:t>
            </a:r>
          </a:p>
          <a:p>
            <a:pPr lvl="2"/>
            <a:r>
              <a:rPr lang="cs-CZ" sz="1300" dirty="0"/>
              <a:t>V případě cizího tělesa v Kilian. Svěrači</a:t>
            </a:r>
          </a:p>
          <a:p>
            <a:pPr lvl="1"/>
            <a:r>
              <a:rPr lang="cs-CZ" sz="1600" dirty="0"/>
              <a:t>Krev ve slinách</a:t>
            </a:r>
          </a:p>
          <a:p>
            <a:pPr lvl="2"/>
            <a:r>
              <a:rPr lang="cs-CZ" sz="1400" dirty="0"/>
              <a:t>Ostrá cizí tělesa (ranění  / perforace jícnu) </a:t>
            </a:r>
          </a:p>
          <a:p>
            <a:pPr lvl="1"/>
            <a:r>
              <a:rPr lang="cs-CZ" sz="1600" dirty="0"/>
              <a:t>Při úplné obstrukci slinění, nepolkne ani vodu</a:t>
            </a:r>
          </a:p>
          <a:p>
            <a:pPr lvl="1"/>
            <a:r>
              <a:rPr lang="cs-CZ" sz="1600" dirty="0"/>
              <a:t>Při nekompletní obstrukci polyká tekutiny a kašovitou stravu</a:t>
            </a:r>
          </a:p>
          <a:p>
            <a:pPr lvl="1"/>
            <a:r>
              <a:rPr lang="cs-CZ" sz="1600" dirty="0"/>
              <a:t>Schvácenost,  sepse , dechové potíže </a:t>
            </a:r>
          </a:p>
          <a:p>
            <a:pPr lvl="2"/>
            <a:r>
              <a:rPr lang="cs-CZ" sz="1400" dirty="0"/>
              <a:t>Perforující poranění , </a:t>
            </a:r>
            <a:r>
              <a:rPr lang="cs-CZ" sz="1400" dirty="0" err="1"/>
              <a:t>mediastinitida</a:t>
            </a:r>
            <a:endParaRPr lang="cs-CZ" sz="1400" dirty="0"/>
          </a:p>
          <a:p>
            <a:pPr lvl="2"/>
            <a:endParaRPr lang="cs-CZ" sz="1300" dirty="0"/>
          </a:p>
        </p:txBody>
      </p:sp>
      <p:pic>
        <p:nvPicPr>
          <p:cNvPr id="4" name="Picture 2">
            <a:extLst>
              <a:ext uri="{FF2B5EF4-FFF2-40B4-BE49-F238E27FC236}">
                <a16:creationId xmlns:a16="http://schemas.microsoft.com/office/drawing/2014/main" id="{9AE0152E-07A2-284E-9169-A93FBF688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060" y="210056"/>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052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302B3B-17BA-D64A-8DFB-41DF1B34FA9A}"/>
              </a:ext>
            </a:extLst>
          </p:cNvPr>
          <p:cNvSpPr>
            <a:spLocks noGrp="1"/>
          </p:cNvSpPr>
          <p:nvPr>
            <p:ph type="title"/>
          </p:nvPr>
        </p:nvSpPr>
        <p:spPr/>
        <p:txBody>
          <a:bodyPr/>
          <a:lstStyle/>
          <a:p>
            <a:r>
              <a:rPr lang="cs-CZ" sz="2800" dirty="0"/>
              <a:t>JÍCEN A ZEVNÍ KRK</a:t>
            </a:r>
            <a:br>
              <a:rPr lang="cs-CZ" sz="2800" dirty="0"/>
            </a:br>
            <a:r>
              <a:rPr lang="cs-CZ" sz="2800" dirty="0"/>
              <a:t>Cizí tělesa v jícnu</a:t>
            </a:r>
          </a:p>
        </p:txBody>
      </p:sp>
      <p:sp>
        <p:nvSpPr>
          <p:cNvPr id="3" name="Zástupný symbol pro obsah 2">
            <a:extLst>
              <a:ext uri="{FF2B5EF4-FFF2-40B4-BE49-F238E27FC236}">
                <a16:creationId xmlns:a16="http://schemas.microsoft.com/office/drawing/2014/main" id="{698B35B5-AAB9-704B-B692-121C27E08580}"/>
              </a:ext>
            </a:extLst>
          </p:cNvPr>
          <p:cNvSpPr>
            <a:spLocks noGrp="1"/>
          </p:cNvSpPr>
          <p:nvPr>
            <p:ph idx="1"/>
          </p:nvPr>
        </p:nvSpPr>
        <p:spPr>
          <a:xfrm>
            <a:off x="323529" y="1294410"/>
            <a:ext cx="8496944" cy="5450774"/>
          </a:xfrm>
        </p:spPr>
        <p:txBody>
          <a:bodyPr/>
          <a:lstStyle/>
          <a:p>
            <a:r>
              <a:rPr lang="cs-CZ" sz="2000" b="1" dirty="0"/>
              <a:t>Diagnostika</a:t>
            </a:r>
          </a:p>
          <a:p>
            <a:pPr lvl="1"/>
            <a:r>
              <a:rPr lang="cs-CZ" sz="1600" dirty="0"/>
              <a:t>ORL vyšetření</a:t>
            </a:r>
          </a:p>
          <a:p>
            <a:pPr lvl="2"/>
            <a:r>
              <a:rPr lang="cs-CZ" sz="1400" dirty="0"/>
              <a:t>Palpační bolestivost v místě uvízlého cizího tělesa (pohyb hrtanem do stran)</a:t>
            </a:r>
          </a:p>
          <a:p>
            <a:pPr lvl="2"/>
            <a:r>
              <a:rPr lang="cs-CZ" sz="1400" dirty="0"/>
              <a:t>Podkožní </a:t>
            </a:r>
            <a:r>
              <a:rPr lang="cs-CZ" sz="1400" dirty="0">
                <a:solidFill>
                  <a:srgbClr val="FF0000"/>
                </a:solidFill>
              </a:rPr>
              <a:t>emfyzém krku</a:t>
            </a:r>
            <a:r>
              <a:rPr lang="cs-CZ" sz="1400" dirty="0"/>
              <a:t> (perforující tělesa)</a:t>
            </a:r>
          </a:p>
          <a:p>
            <a:pPr lvl="2"/>
            <a:r>
              <a:rPr lang="cs-CZ" sz="1400" dirty="0">
                <a:solidFill>
                  <a:srgbClr val="FF0000"/>
                </a:solidFill>
              </a:rPr>
              <a:t>Jezírka slin v </a:t>
            </a:r>
            <a:r>
              <a:rPr lang="cs-CZ" sz="1400" dirty="0" err="1">
                <a:solidFill>
                  <a:srgbClr val="FF0000"/>
                </a:solidFill>
              </a:rPr>
              <a:t>piriformních</a:t>
            </a:r>
            <a:r>
              <a:rPr lang="cs-CZ" sz="1400" dirty="0">
                <a:solidFill>
                  <a:srgbClr val="FF0000"/>
                </a:solidFill>
              </a:rPr>
              <a:t> sinech</a:t>
            </a:r>
          </a:p>
          <a:p>
            <a:pPr lvl="1"/>
            <a:r>
              <a:rPr lang="cs-CZ" sz="1600" dirty="0"/>
              <a:t>Zobrazovací vyšetření</a:t>
            </a:r>
          </a:p>
          <a:p>
            <a:pPr lvl="2"/>
            <a:r>
              <a:rPr lang="cs-CZ" sz="1400" dirty="0"/>
              <a:t>Přední a boční snímek </a:t>
            </a:r>
            <a:r>
              <a:rPr lang="cs-CZ" sz="1400" dirty="0" err="1"/>
              <a:t>hypofaryngu</a:t>
            </a:r>
            <a:r>
              <a:rPr lang="cs-CZ" sz="1400" dirty="0"/>
              <a:t> a jícnu</a:t>
            </a:r>
          </a:p>
          <a:p>
            <a:pPr lvl="3"/>
            <a:r>
              <a:rPr lang="cs-CZ" sz="1400" dirty="0"/>
              <a:t>U RTG kontrastních cizích těles</a:t>
            </a:r>
          </a:p>
          <a:p>
            <a:pPr lvl="2"/>
            <a:r>
              <a:rPr lang="cs-CZ" sz="1400" dirty="0">
                <a:solidFill>
                  <a:srgbClr val="FF0000"/>
                </a:solidFill>
              </a:rPr>
              <a:t>RTG pasáž jícnem  s vodnou kontrastní látkou </a:t>
            </a:r>
          </a:p>
          <a:p>
            <a:pPr lvl="3"/>
            <a:r>
              <a:rPr lang="cs-CZ" sz="1400" dirty="0"/>
              <a:t>event. se smotkem vaty (při podezření na kost)</a:t>
            </a:r>
          </a:p>
          <a:p>
            <a:r>
              <a:rPr lang="cs-CZ" sz="2000" b="1" dirty="0"/>
              <a:t>Terapie</a:t>
            </a:r>
          </a:p>
          <a:p>
            <a:pPr lvl="1"/>
            <a:r>
              <a:rPr lang="cs-CZ" sz="1600" dirty="0"/>
              <a:t>Flexibilní </a:t>
            </a:r>
            <a:r>
              <a:rPr lang="cs-CZ" sz="1600" dirty="0" err="1"/>
              <a:t>ezofagoskopie</a:t>
            </a:r>
            <a:endParaRPr lang="cs-CZ" sz="1600" dirty="0"/>
          </a:p>
          <a:p>
            <a:pPr lvl="2"/>
            <a:r>
              <a:rPr lang="cs-CZ" sz="1300" dirty="0"/>
              <a:t>LA, gastroenterolog /chirurg</a:t>
            </a:r>
          </a:p>
          <a:p>
            <a:pPr lvl="1"/>
            <a:r>
              <a:rPr lang="cs-CZ" sz="1600" dirty="0"/>
              <a:t>Rigidní </a:t>
            </a:r>
            <a:r>
              <a:rPr lang="cs-CZ" sz="1600" dirty="0" err="1"/>
              <a:t>ezofagoskopie</a:t>
            </a:r>
            <a:endParaRPr lang="cs-CZ" sz="1600" dirty="0"/>
          </a:p>
          <a:p>
            <a:pPr lvl="2"/>
            <a:r>
              <a:rPr lang="cs-CZ" sz="1400" dirty="0"/>
              <a:t>CA, ORL lékař</a:t>
            </a:r>
          </a:p>
          <a:p>
            <a:pPr lvl="1"/>
            <a:r>
              <a:rPr lang="cs-CZ" sz="1600" dirty="0"/>
              <a:t>Chirurgický zevní přístup</a:t>
            </a:r>
          </a:p>
          <a:p>
            <a:pPr lvl="2"/>
            <a:r>
              <a:rPr lang="cs-CZ" sz="1400" dirty="0" err="1"/>
              <a:t>Cervikotomie</a:t>
            </a:r>
            <a:r>
              <a:rPr lang="cs-CZ" sz="1400" dirty="0"/>
              <a:t>, torakotomie</a:t>
            </a:r>
          </a:p>
        </p:txBody>
      </p:sp>
      <p:pic>
        <p:nvPicPr>
          <p:cNvPr id="4" name="Picture 2">
            <a:extLst>
              <a:ext uri="{FF2B5EF4-FFF2-40B4-BE49-F238E27FC236}">
                <a16:creationId xmlns:a16="http://schemas.microsoft.com/office/drawing/2014/main" id="{76619807-A4D9-BC45-AF48-04468653F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060" y="210056"/>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sichrheicka c jícnu">
            <a:extLst>
              <a:ext uri="{FF2B5EF4-FFF2-40B4-BE49-F238E27FC236}">
                <a16:creationId xmlns:a16="http://schemas.microsoft.com/office/drawing/2014/main" id="{FC30C343-046A-264E-9A97-91AD085F1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037" y="2770443"/>
            <a:ext cx="2407763" cy="335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a:extLst>
              <a:ext uri="{FF2B5EF4-FFF2-40B4-BE49-F238E27FC236}">
                <a16:creationId xmlns:a16="http://schemas.microsoft.com/office/drawing/2014/main" id="{E62C5FD1-E699-1040-83C8-F6BED3EA1826}"/>
              </a:ext>
            </a:extLst>
          </p:cNvPr>
          <p:cNvSpPr/>
          <p:nvPr/>
        </p:nvSpPr>
        <p:spPr>
          <a:xfrm>
            <a:off x="6175197" y="6248945"/>
            <a:ext cx="2645276"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p:txBody>
      </p:sp>
    </p:spTree>
    <p:extLst>
      <p:ext uri="{BB962C8B-B14F-4D97-AF65-F5344CB8AC3E}">
        <p14:creationId xmlns:p14="http://schemas.microsoft.com/office/powerpoint/2010/main" val="747285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924810-5C26-D242-9282-CBFA1875CA80}"/>
              </a:ext>
            </a:extLst>
          </p:cNvPr>
          <p:cNvSpPr>
            <a:spLocks noGrp="1"/>
          </p:cNvSpPr>
          <p:nvPr>
            <p:ph type="title"/>
          </p:nvPr>
        </p:nvSpPr>
        <p:spPr/>
        <p:txBody>
          <a:bodyPr/>
          <a:lstStyle/>
          <a:p>
            <a:r>
              <a:rPr lang="cs-CZ" sz="2800" dirty="0"/>
              <a:t>JÍCEN A ZEVNÍ KRK</a:t>
            </a:r>
            <a:br>
              <a:rPr lang="cs-CZ" sz="2800" dirty="0"/>
            </a:br>
            <a:r>
              <a:rPr lang="cs-CZ" sz="2800" dirty="0"/>
              <a:t>Cizí tělesa v jícnu</a:t>
            </a:r>
          </a:p>
        </p:txBody>
      </p:sp>
      <p:sp>
        <p:nvSpPr>
          <p:cNvPr id="3" name="Zástupný symbol pro obsah 2">
            <a:extLst>
              <a:ext uri="{FF2B5EF4-FFF2-40B4-BE49-F238E27FC236}">
                <a16:creationId xmlns:a16="http://schemas.microsoft.com/office/drawing/2014/main" id="{2957F5F8-24D3-4742-BBE4-FD9D7670B49E}"/>
              </a:ext>
            </a:extLst>
          </p:cNvPr>
          <p:cNvSpPr>
            <a:spLocks noGrp="1"/>
          </p:cNvSpPr>
          <p:nvPr>
            <p:ph idx="1"/>
          </p:nvPr>
        </p:nvSpPr>
        <p:spPr/>
        <p:txBody>
          <a:bodyPr/>
          <a:lstStyle/>
          <a:p>
            <a:endParaRPr lang="cs-CZ" dirty="0"/>
          </a:p>
        </p:txBody>
      </p:sp>
      <p:pic>
        <p:nvPicPr>
          <p:cNvPr id="4" name="Picture 2">
            <a:extLst>
              <a:ext uri="{FF2B5EF4-FFF2-40B4-BE49-F238E27FC236}">
                <a16:creationId xmlns:a16="http://schemas.microsoft.com/office/drawing/2014/main" id="{F4EB9301-7A16-FF47-9183-7189C11AB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61191C06-5212-2B43-AC7B-A76D790672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6" y="1279553"/>
            <a:ext cx="9128466" cy="519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694458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CE059-BCF3-9249-B381-0050A597C3FE}"/>
              </a:ext>
            </a:extLst>
          </p:cNvPr>
          <p:cNvSpPr>
            <a:spLocks noGrp="1"/>
          </p:cNvSpPr>
          <p:nvPr>
            <p:ph type="title"/>
          </p:nvPr>
        </p:nvSpPr>
        <p:spPr/>
        <p:txBody>
          <a:bodyPr/>
          <a:lstStyle/>
          <a:p>
            <a:r>
              <a:rPr lang="cs-CZ" sz="2800" dirty="0"/>
              <a:t>JÍCEN A ZEVNÍ KRK</a:t>
            </a:r>
            <a:br>
              <a:rPr lang="cs-CZ" sz="2800" dirty="0"/>
            </a:br>
            <a:r>
              <a:rPr lang="cs-CZ" sz="2800" dirty="0"/>
              <a:t>Cizí tělesa v jícnu</a:t>
            </a:r>
          </a:p>
        </p:txBody>
      </p:sp>
      <p:sp>
        <p:nvSpPr>
          <p:cNvPr id="3" name="Zástupný symbol pro obsah 2">
            <a:extLst>
              <a:ext uri="{FF2B5EF4-FFF2-40B4-BE49-F238E27FC236}">
                <a16:creationId xmlns:a16="http://schemas.microsoft.com/office/drawing/2014/main" id="{05BA448A-0F94-A444-9CE6-6D93249ABC07}"/>
              </a:ext>
            </a:extLst>
          </p:cNvPr>
          <p:cNvSpPr>
            <a:spLocks noGrp="1"/>
          </p:cNvSpPr>
          <p:nvPr>
            <p:ph idx="1"/>
          </p:nvPr>
        </p:nvSpPr>
        <p:spPr/>
        <p:txBody>
          <a:bodyPr/>
          <a:lstStyle/>
          <a:p>
            <a:endParaRPr lang="cs-CZ" dirty="0"/>
          </a:p>
        </p:txBody>
      </p:sp>
      <p:pic>
        <p:nvPicPr>
          <p:cNvPr id="4" name="Picture 2">
            <a:extLst>
              <a:ext uri="{FF2B5EF4-FFF2-40B4-BE49-F238E27FC236}">
                <a16:creationId xmlns:a16="http://schemas.microsoft.com/office/drawing/2014/main" id="{2230B4E4-224D-794E-8EB0-FCC614989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Object 7">
            <a:extLst>
              <a:ext uri="{FF2B5EF4-FFF2-40B4-BE49-F238E27FC236}">
                <a16:creationId xmlns:a16="http://schemas.microsoft.com/office/drawing/2014/main" id="{ED32116B-9C08-9941-850D-E66F2B48B38A}"/>
              </a:ext>
            </a:extLst>
          </p:cNvPr>
          <p:cNvGraphicFramePr>
            <a:graphicFrameLocks noChangeAspect="1"/>
          </p:cNvGraphicFramePr>
          <p:nvPr>
            <p:extLst>
              <p:ext uri="{D42A27DB-BD31-4B8C-83A1-F6EECF244321}">
                <p14:modId xmlns:p14="http://schemas.microsoft.com/office/powerpoint/2010/main" val="3511300818"/>
              </p:ext>
            </p:extLst>
          </p:nvPr>
        </p:nvGraphicFramePr>
        <p:xfrm>
          <a:off x="432168" y="1279553"/>
          <a:ext cx="2823326" cy="3121726"/>
        </p:xfrm>
        <a:graphic>
          <a:graphicData uri="http://schemas.openxmlformats.org/presentationml/2006/ole">
            <mc:AlternateContent xmlns:mc="http://schemas.openxmlformats.org/markup-compatibility/2006">
              <mc:Choice xmlns:v="urn:schemas-microsoft-com:vml" Requires="v">
                <p:oleObj spid="_x0000_s11393" name="602Photo" r:id="rId4" imgW="4686954" imgH="4753639" progId="602Photo.Image">
                  <p:embed/>
                </p:oleObj>
              </mc:Choice>
              <mc:Fallback>
                <p:oleObj name="602Photo" r:id="rId4" imgW="4686954" imgH="4753639" progId="602Photo.Image">
                  <p:embed/>
                  <p:pic>
                    <p:nvPicPr>
                      <p:cNvPr id="87044"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168" y="1279553"/>
                        <a:ext cx="2823326" cy="3121726"/>
                      </a:xfrm>
                      <a:prstGeom prst="rect">
                        <a:avLst/>
                      </a:prstGeom>
                      <a:noFill/>
                      <a:ln>
                        <a:noFill/>
                      </a:ln>
                      <a:effectLst/>
                    </p:spPr>
                  </p:pic>
                </p:oleObj>
              </mc:Fallback>
            </mc:AlternateContent>
          </a:graphicData>
        </a:graphic>
      </p:graphicFrame>
      <p:graphicFrame>
        <p:nvGraphicFramePr>
          <p:cNvPr id="7" name="Object 3">
            <a:extLst>
              <a:ext uri="{FF2B5EF4-FFF2-40B4-BE49-F238E27FC236}">
                <a16:creationId xmlns:a16="http://schemas.microsoft.com/office/drawing/2014/main" id="{C92BA4D2-175A-D546-A1E7-180792163960}"/>
              </a:ext>
            </a:extLst>
          </p:cNvPr>
          <p:cNvGraphicFramePr>
            <a:graphicFrameLocks noChangeAspect="1"/>
          </p:cNvGraphicFramePr>
          <p:nvPr>
            <p:extLst>
              <p:ext uri="{D42A27DB-BD31-4B8C-83A1-F6EECF244321}">
                <p14:modId xmlns:p14="http://schemas.microsoft.com/office/powerpoint/2010/main" val="3695740578"/>
              </p:ext>
            </p:extLst>
          </p:nvPr>
        </p:nvGraphicFramePr>
        <p:xfrm>
          <a:off x="3093013" y="2174193"/>
          <a:ext cx="2576513" cy="2865834"/>
        </p:xfrm>
        <a:graphic>
          <a:graphicData uri="http://schemas.openxmlformats.org/presentationml/2006/ole">
            <mc:AlternateContent xmlns:mc="http://schemas.openxmlformats.org/markup-compatibility/2006">
              <mc:Choice xmlns:v="urn:schemas-microsoft-com:vml" Requires="v">
                <p:oleObj spid="_x0000_s11394" name="602Photo" r:id="rId6" imgW="4247619" imgH="4723810" progId="602Photo.Image">
                  <p:embed/>
                </p:oleObj>
              </mc:Choice>
              <mc:Fallback>
                <p:oleObj name="602Photo" r:id="rId6" imgW="4247619" imgH="4723810" progId="602Photo.Image">
                  <p:embed/>
                  <p:pic>
                    <p:nvPicPr>
                      <p:cNvPr id="87042"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3013" y="2174193"/>
                        <a:ext cx="2576513" cy="2865834"/>
                      </a:xfrm>
                      <a:prstGeom prst="rect">
                        <a:avLst/>
                      </a:prstGeom>
                      <a:noFill/>
                      <a:ln>
                        <a:noFill/>
                      </a:ln>
                    </p:spPr>
                  </p:pic>
                </p:oleObj>
              </mc:Fallback>
            </mc:AlternateContent>
          </a:graphicData>
        </a:graphic>
      </p:graphicFrame>
      <p:pic>
        <p:nvPicPr>
          <p:cNvPr id="8" name="Picture 4" descr="ciz">
            <a:extLst>
              <a:ext uri="{FF2B5EF4-FFF2-40B4-BE49-F238E27FC236}">
                <a16:creationId xmlns:a16="http://schemas.microsoft.com/office/drawing/2014/main" id="{338F9EE0-B792-C54C-B544-DA17252657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4109" y="4401279"/>
            <a:ext cx="3459723" cy="230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délník 8">
            <a:extLst>
              <a:ext uri="{FF2B5EF4-FFF2-40B4-BE49-F238E27FC236}">
                <a16:creationId xmlns:a16="http://schemas.microsoft.com/office/drawing/2014/main" id="{62908474-42EC-5A43-BE1F-BB66CD928B11}"/>
              </a:ext>
            </a:extLst>
          </p:cNvPr>
          <p:cNvSpPr/>
          <p:nvPr/>
        </p:nvSpPr>
        <p:spPr>
          <a:xfrm>
            <a:off x="350647" y="4462315"/>
            <a:ext cx="2645276"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p:txBody>
      </p:sp>
    </p:spTree>
    <p:extLst>
      <p:ext uri="{BB962C8B-B14F-4D97-AF65-F5344CB8AC3E}">
        <p14:creationId xmlns:p14="http://schemas.microsoft.com/office/powerpoint/2010/main" val="3375311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CE382D-415F-F743-8CFA-D62C873EED0C}"/>
              </a:ext>
            </a:extLst>
          </p:cNvPr>
          <p:cNvSpPr>
            <a:spLocks noGrp="1"/>
          </p:cNvSpPr>
          <p:nvPr>
            <p:ph type="title"/>
          </p:nvPr>
        </p:nvSpPr>
        <p:spPr/>
        <p:txBody>
          <a:bodyPr/>
          <a:lstStyle/>
          <a:p>
            <a:r>
              <a:rPr lang="cs-CZ" sz="2800" dirty="0"/>
              <a:t>JÍCEN A ZEVNÍ KRK</a:t>
            </a:r>
            <a:br>
              <a:rPr lang="cs-CZ" sz="2800" dirty="0"/>
            </a:br>
            <a:r>
              <a:rPr lang="cs-CZ" sz="2800" dirty="0"/>
              <a:t>Divertikly </a:t>
            </a:r>
            <a:r>
              <a:rPr lang="cs-CZ" sz="2800" dirty="0" err="1"/>
              <a:t>hypofaryngu</a:t>
            </a:r>
            <a:r>
              <a:rPr lang="cs-CZ" sz="2800" dirty="0"/>
              <a:t> a jícnu</a:t>
            </a:r>
          </a:p>
        </p:txBody>
      </p:sp>
      <p:sp>
        <p:nvSpPr>
          <p:cNvPr id="3" name="Zástupný symbol pro obsah 2">
            <a:extLst>
              <a:ext uri="{FF2B5EF4-FFF2-40B4-BE49-F238E27FC236}">
                <a16:creationId xmlns:a16="http://schemas.microsoft.com/office/drawing/2014/main" id="{8EB4960A-AA7C-354D-9B2A-234ACD2BC420}"/>
              </a:ext>
            </a:extLst>
          </p:cNvPr>
          <p:cNvSpPr>
            <a:spLocks noGrp="1"/>
          </p:cNvSpPr>
          <p:nvPr>
            <p:ph idx="1"/>
          </p:nvPr>
        </p:nvSpPr>
        <p:spPr/>
        <p:txBody>
          <a:bodyPr/>
          <a:lstStyle/>
          <a:p>
            <a:r>
              <a:rPr lang="cs-CZ" sz="2000" b="1" dirty="0"/>
              <a:t>Definice</a:t>
            </a:r>
          </a:p>
          <a:p>
            <a:pPr lvl="1"/>
            <a:r>
              <a:rPr lang="cs-CZ" sz="1600" dirty="0"/>
              <a:t>Vrozené či získané vychlípení dutého orgánu</a:t>
            </a:r>
          </a:p>
          <a:p>
            <a:pPr lvl="2"/>
            <a:r>
              <a:rPr lang="cs-CZ" sz="1400" dirty="0"/>
              <a:t>Vakovitá vyklenutí sliznice mezi svalovinou, v místech svalového oslabení stěny</a:t>
            </a:r>
          </a:p>
          <a:p>
            <a:r>
              <a:rPr lang="cs-CZ" sz="2000" b="1" dirty="0"/>
              <a:t>Dělení </a:t>
            </a:r>
          </a:p>
          <a:p>
            <a:pPr lvl="1"/>
            <a:r>
              <a:rPr lang="cs-CZ" sz="1600" dirty="0"/>
              <a:t>dle způsobu vzniku</a:t>
            </a:r>
          </a:p>
          <a:p>
            <a:pPr lvl="2"/>
            <a:r>
              <a:rPr lang="cs-CZ" sz="1300" dirty="0"/>
              <a:t>Pulzní</a:t>
            </a:r>
          </a:p>
          <a:p>
            <a:pPr lvl="2"/>
            <a:r>
              <a:rPr lang="cs-CZ" sz="1300" dirty="0"/>
              <a:t>Trakční</a:t>
            </a:r>
          </a:p>
          <a:p>
            <a:pPr lvl="2"/>
            <a:r>
              <a:rPr lang="cs-CZ" sz="1300" dirty="0"/>
              <a:t>Kongenitální</a:t>
            </a:r>
          </a:p>
          <a:p>
            <a:pPr lvl="2"/>
            <a:r>
              <a:rPr lang="cs-CZ" sz="1300" dirty="0"/>
              <a:t>traumatické</a:t>
            </a:r>
          </a:p>
          <a:p>
            <a:pPr lvl="1"/>
            <a:r>
              <a:rPr lang="cs-CZ" sz="1600" dirty="0"/>
              <a:t>Podle lokalizace výchlipky</a:t>
            </a:r>
          </a:p>
          <a:p>
            <a:pPr lvl="2"/>
            <a:r>
              <a:rPr lang="cs-CZ" sz="1400" dirty="0" err="1"/>
              <a:t>Faryngoezofagické</a:t>
            </a:r>
            <a:endParaRPr lang="cs-CZ" sz="1400" dirty="0"/>
          </a:p>
          <a:p>
            <a:pPr lvl="2"/>
            <a:r>
              <a:rPr lang="cs-CZ" sz="1400" dirty="0" err="1"/>
              <a:t>Parabronchiální</a:t>
            </a:r>
            <a:endParaRPr lang="cs-CZ" sz="1400" dirty="0"/>
          </a:p>
          <a:p>
            <a:pPr lvl="2"/>
            <a:r>
              <a:rPr lang="cs-CZ" sz="1400" dirty="0" err="1"/>
              <a:t>epifrenické</a:t>
            </a:r>
            <a:endParaRPr lang="cs-CZ" sz="1400" dirty="0"/>
          </a:p>
        </p:txBody>
      </p:sp>
      <p:pic>
        <p:nvPicPr>
          <p:cNvPr id="4" name="Picture 2">
            <a:extLst>
              <a:ext uri="{FF2B5EF4-FFF2-40B4-BE49-F238E27FC236}">
                <a16:creationId xmlns:a16="http://schemas.microsoft.com/office/drawing/2014/main" id="{95ACF499-E583-8C4B-A3C6-655BBD398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937428" cy="710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2496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F73709-CCE6-8145-A8A7-3EF34F5CE1C1}"/>
              </a:ext>
            </a:extLst>
          </p:cNvPr>
          <p:cNvSpPr>
            <a:spLocks noGrp="1"/>
          </p:cNvSpPr>
          <p:nvPr>
            <p:ph type="title"/>
          </p:nvPr>
        </p:nvSpPr>
        <p:spPr/>
        <p:txBody>
          <a:bodyPr/>
          <a:lstStyle/>
          <a:p>
            <a:r>
              <a:rPr lang="cs-CZ" sz="2800" dirty="0"/>
              <a:t>JÍCEN A ZEVNÍ KRK</a:t>
            </a:r>
            <a:br>
              <a:rPr lang="cs-CZ" sz="2800" dirty="0"/>
            </a:br>
            <a:r>
              <a:rPr lang="cs-CZ" sz="2800" dirty="0"/>
              <a:t>Divertikly </a:t>
            </a:r>
            <a:r>
              <a:rPr lang="cs-CZ" sz="2800" dirty="0" err="1"/>
              <a:t>hypofaryngu</a:t>
            </a:r>
            <a:r>
              <a:rPr lang="cs-CZ" sz="2800" dirty="0"/>
              <a:t> a jícnu</a:t>
            </a:r>
          </a:p>
        </p:txBody>
      </p:sp>
      <p:sp>
        <p:nvSpPr>
          <p:cNvPr id="3" name="Zástupný symbol pro obsah 2">
            <a:extLst>
              <a:ext uri="{FF2B5EF4-FFF2-40B4-BE49-F238E27FC236}">
                <a16:creationId xmlns:a16="http://schemas.microsoft.com/office/drawing/2014/main" id="{CF6A5958-EC22-C347-95B2-9B11B096C76A}"/>
              </a:ext>
            </a:extLst>
          </p:cNvPr>
          <p:cNvSpPr>
            <a:spLocks noGrp="1"/>
          </p:cNvSpPr>
          <p:nvPr>
            <p:ph idx="1"/>
          </p:nvPr>
        </p:nvSpPr>
        <p:spPr/>
        <p:txBody>
          <a:bodyPr/>
          <a:lstStyle/>
          <a:p>
            <a:r>
              <a:rPr lang="cs-CZ" sz="2000" b="1" dirty="0" err="1"/>
              <a:t>Epifrenické</a:t>
            </a:r>
            <a:endParaRPr lang="cs-CZ" sz="2000" b="1" dirty="0"/>
          </a:p>
          <a:p>
            <a:pPr lvl="1"/>
            <a:r>
              <a:rPr lang="cs-CZ" sz="1600" dirty="0">
                <a:solidFill>
                  <a:srgbClr val="FF0000"/>
                </a:solidFill>
              </a:rPr>
              <a:t>Etiopatogeneze</a:t>
            </a:r>
          </a:p>
          <a:p>
            <a:pPr lvl="2"/>
            <a:r>
              <a:rPr lang="cs-CZ" sz="1400" dirty="0"/>
              <a:t>Vrozené, trakční (při TBC lymfadenitidě), při peptické ezofagitidě a při </a:t>
            </a:r>
            <a:r>
              <a:rPr lang="cs-CZ" sz="1400" dirty="0" err="1"/>
              <a:t>achalázii</a:t>
            </a:r>
            <a:endParaRPr lang="cs-CZ" sz="1400" dirty="0"/>
          </a:p>
          <a:p>
            <a:pPr lvl="2"/>
            <a:r>
              <a:rPr lang="cs-CZ" sz="1400" dirty="0"/>
              <a:t>Lokalizace v distální části jícnu</a:t>
            </a:r>
          </a:p>
          <a:p>
            <a:pPr lvl="1"/>
            <a:r>
              <a:rPr lang="cs-CZ" sz="1600" dirty="0">
                <a:solidFill>
                  <a:srgbClr val="FF0000"/>
                </a:solidFill>
              </a:rPr>
              <a:t>Symptomy</a:t>
            </a:r>
          </a:p>
          <a:p>
            <a:pPr lvl="2"/>
            <a:r>
              <a:rPr lang="cs-CZ" sz="1400" dirty="0"/>
              <a:t>Závisí na přidružené motorické abnormalitě. (</a:t>
            </a:r>
            <a:r>
              <a:rPr lang="cs-CZ" sz="1400" dirty="0" err="1"/>
              <a:t>achalázie</a:t>
            </a:r>
            <a:r>
              <a:rPr lang="cs-CZ" sz="1400" dirty="0"/>
              <a:t>, difuzní spazmy)</a:t>
            </a:r>
          </a:p>
          <a:p>
            <a:pPr lvl="2"/>
            <a:r>
              <a:rPr lang="cs-CZ" sz="1400" dirty="0"/>
              <a:t>Bolesti na hrudi, regurgitace u velkých výchlipek,</a:t>
            </a:r>
          </a:p>
          <a:p>
            <a:pPr lvl="2"/>
            <a:r>
              <a:rPr lang="cs-CZ" sz="1400" dirty="0"/>
              <a:t>Asymptomatické malé výchlipky</a:t>
            </a:r>
          </a:p>
          <a:p>
            <a:pPr lvl="1"/>
            <a:r>
              <a:rPr lang="cs-CZ" sz="1600" dirty="0">
                <a:solidFill>
                  <a:srgbClr val="FF0000"/>
                </a:solidFill>
              </a:rPr>
              <a:t>Diagnostika</a:t>
            </a:r>
          </a:p>
          <a:p>
            <a:pPr lvl="2"/>
            <a:r>
              <a:rPr lang="cs-CZ" sz="1400" dirty="0"/>
              <a:t>RTG pasáž baryovou kaší</a:t>
            </a:r>
          </a:p>
          <a:p>
            <a:pPr lvl="1"/>
            <a:r>
              <a:rPr lang="cs-CZ" sz="1600" dirty="0">
                <a:solidFill>
                  <a:srgbClr val="FF0000"/>
                </a:solidFill>
              </a:rPr>
              <a:t>Terapie</a:t>
            </a:r>
          </a:p>
          <a:p>
            <a:pPr lvl="2"/>
            <a:r>
              <a:rPr lang="cs-CZ" sz="1300" dirty="0"/>
              <a:t>Žádná (malé divertikly)</a:t>
            </a:r>
          </a:p>
          <a:p>
            <a:pPr lvl="2"/>
            <a:r>
              <a:rPr lang="cs-CZ" sz="1300" dirty="0"/>
              <a:t>Chirurgická (velké divertikly)</a:t>
            </a:r>
          </a:p>
          <a:p>
            <a:pPr lvl="2"/>
            <a:endParaRPr lang="cs-CZ" sz="1300" dirty="0"/>
          </a:p>
        </p:txBody>
      </p:sp>
      <p:pic>
        <p:nvPicPr>
          <p:cNvPr id="4" name="Picture 2">
            <a:extLst>
              <a:ext uri="{FF2B5EF4-FFF2-40B4-BE49-F238E27FC236}">
                <a16:creationId xmlns:a16="http://schemas.microsoft.com/office/drawing/2014/main" id="{96E2AF00-0550-4148-9262-A6D05C674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937428" cy="710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932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AA1EA-CD2A-48B0-8249-41AE01796302}"/>
              </a:ext>
            </a:extLst>
          </p:cNvPr>
          <p:cNvSpPr>
            <a:spLocks noGrp="1"/>
          </p:cNvSpPr>
          <p:nvPr>
            <p:ph type="title"/>
          </p:nvPr>
        </p:nvSpPr>
        <p:spPr/>
        <p:txBody>
          <a:bodyPr/>
          <a:lstStyle/>
          <a:p>
            <a:r>
              <a:rPr lang="cs-CZ" sz="3600" dirty="0"/>
              <a:t>JÍCEN A ZEVNÍ KRK</a:t>
            </a:r>
          </a:p>
        </p:txBody>
      </p:sp>
      <p:sp>
        <p:nvSpPr>
          <p:cNvPr id="3" name="Zástupný obsah 2">
            <a:extLst>
              <a:ext uri="{FF2B5EF4-FFF2-40B4-BE49-F238E27FC236}">
                <a16:creationId xmlns:a16="http://schemas.microsoft.com/office/drawing/2014/main" id="{320C3D17-4A4F-49D8-8FE3-C49EFF635C1A}"/>
              </a:ext>
            </a:extLst>
          </p:cNvPr>
          <p:cNvSpPr>
            <a:spLocks noGrp="1"/>
          </p:cNvSpPr>
          <p:nvPr>
            <p:ph sz="half" idx="1"/>
          </p:nvPr>
        </p:nvSpPr>
        <p:spPr>
          <a:xfrm>
            <a:off x="446648" y="1436914"/>
            <a:ext cx="4038600" cy="5011387"/>
          </a:xfrm>
        </p:spPr>
        <p:txBody>
          <a:bodyPr/>
          <a:lstStyle/>
          <a:p>
            <a:r>
              <a:rPr lang="cs-CZ" sz="1200" dirty="0">
                <a:solidFill>
                  <a:srgbClr val="FF0000"/>
                </a:solidFill>
              </a:rPr>
              <a:t>Jícen				</a:t>
            </a:r>
            <a:endParaRPr lang="cs-CZ" sz="1200" b="1" i="1" dirty="0">
              <a:solidFill>
                <a:srgbClr val="FF0000"/>
              </a:solidFill>
            </a:endParaRPr>
          </a:p>
          <a:p>
            <a:pPr lvl="1"/>
            <a:r>
              <a:rPr lang="cs-CZ" sz="1200" dirty="0">
                <a:solidFill>
                  <a:srgbClr val="FF0000"/>
                </a:solidFill>
              </a:rPr>
              <a:t>klinická anatomie jícnu</a:t>
            </a:r>
            <a:endParaRPr lang="cs-CZ" sz="1200" b="1" i="1" dirty="0">
              <a:solidFill>
                <a:srgbClr val="FF0000"/>
              </a:solidFill>
            </a:endParaRPr>
          </a:p>
          <a:p>
            <a:pPr lvl="1"/>
            <a:r>
              <a:rPr lang="cs-CZ" sz="1200" dirty="0">
                <a:solidFill>
                  <a:srgbClr val="FF0000"/>
                </a:solidFill>
              </a:rPr>
              <a:t>vyšetření jícnu ( zobrazovací metody, endoskopie, </a:t>
            </a:r>
            <a:r>
              <a:rPr lang="cs-CZ" sz="1200" dirty="0" err="1">
                <a:solidFill>
                  <a:srgbClr val="FF0000"/>
                </a:solidFill>
              </a:rPr>
              <a:t>manomerie</a:t>
            </a:r>
            <a:r>
              <a:rPr lang="cs-CZ" sz="1200" dirty="0">
                <a:solidFill>
                  <a:srgbClr val="FF0000"/>
                </a:solidFill>
              </a:rPr>
              <a:t>) </a:t>
            </a:r>
            <a:endParaRPr lang="cs-CZ" sz="1200" b="1" i="1" dirty="0">
              <a:solidFill>
                <a:srgbClr val="FF0000"/>
              </a:solidFill>
            </a:endParaRPr>
          </a:p>
          <a:p>
            <a:pPr lvl="1"/>
            <a:r>
              <a:rPr lang="cs-CZ" sz="1200" dirty="0">
                <a:solidFill>
                  <a:srgbClr val="FF0000"/>
                </a:solidFill>
              </a:rPr>
              <a:t>kongenitální </a:t>
            </a:r>
            <a:r>
              <a:rPr lang="cs-CZ" sz="1200" dirty="0" err="1">
                <a:solidFill>
                  <a:srgbClr val="FF0000"/>
                </a:solidFill>
              </a:rPr>
              <a:t>stenozy</a:t>
            </a:r>
            <a:r>
              <a:rPr lang="cs-CZ" sz="1200" dirty="0">
                <a:solidFill>
                  <a:srgbClr val="FF0000"/>
                </a:solidFill>
              </a:rPr>
              <a:t> a fistuly, </a:t>
            </a:r>
            <a:r>
              <a:rPr lang="cs-CZ" sz="1200" dirty="0" err="1">
                <a:solidFill>
                  <a:srgbClr val="FF0000"/>
                </a:solidFill>
              </a:rPr>
              <a:t>achalasie</a:t>
            </a:r>
            <a:endParaRPr lang="cs-CZ" sz="1200" b="1" i="1" dirty="0">
              <a:solidFill>
                <a:srgbClr val="FF0000"/>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Choroby  jícnu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poleptání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cizí tělesa v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Divertikly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Krvácení z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 </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Anatomie a vyšetřovací metody zevního  krku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zevního krku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krční krajiny</a:t>
            </a:r>
            <a:endParaRPr lang="cs-CZ" sz="1200" b="1" i="1" dirty="0">
              <a:solidFill>
                <a:schemeClr val="tx1">
                  <a:lumMod val="65000"/>
                  <a:lumOff val="35000"/>
                </a:schemeClr>
              </a:solidFill>
            </a:endParaRPr>
          </a:p>
          <a:p>
            <a:endParaRPr lang="cs-CZ" sz="1200" dirty="0"/>
          </a:p>
          <a:p>
            <a:r>
              <a:rPr lang="cs-CZ" sz="1200" dirty="0">
                <a:solidFill>
                  <a:schemeClr val="tx1">
                    <a:lumMod val="65000"/>
                    <a:lumOff val="35000"/>
                  </a:schemeClr>
                </a:solidFill>
              </a:rPr>
              <a:t>Píštěle a cysty krční krajiny	</a:t>
            </a:r>
            <a:endParaRPr lang="cs-CZ" sz="1200" dirty="0"/>
          </a:p>
        </p:txBody>
      </p:sp>
      <p:sp>
        <p:nvSpPr>
          <p:cNvPr id="6" name="Zástupný obsah 5">
            <a:extLst>
              <a:ext uri="{FF2B5EF4-FFF2-40B4-BE49-F238E27FC236}">
                <a16:creationId xmlns:a16="http://schemas.microsoft.com/office/drawing/2014/main" id="{3CF6D436-8EB0-4E68-A445-872F48310DCA}"/>
              </a:ext>
            </a:extLst>
          </p:cNvPr>
          <p:cNvSpPr>
            <a:spLocks noGrp="1"/>
          </p:cNvSpPr>
          <p:nvPr>
            <p:ph sz="half" idx="2"/>
          </p:nvPr>
        </p:nvSpPr>
        <p:spPr>
          <a:xfrm>
            <a:off x="4648202" y="1436913"/>
            <a:ext cx="4038600" cy="5011387"/>
          </a:xfrm>
        </p:spPr>
        <p:txBody>
          <a:bodyPr/>
          <a:lstStyle/>
          <a:p>
            <a:r>
              <a:rPr lang="cs-CZ" sz="1200" dirty="0">
                <a:solidFill>
                  <a:schemeClr val="tx1">
                    <a:lumMod val="65000"/>
                    <a:lumOff val="35000"/>
                  </a:schemeClr>
                </a:solidFill>
              </a:rPr>
              <a:t>Krční lymfadenopatie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krční lymfadenitida nespecifická</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lymfadenitida se změnami v krevním obraze</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specifická lymfadenitida</a:t>
            </a:r>
            <a:endParaRPr lang="cs-CZ" sz="1200" b="1" i="1" dirty="0">
              <a:solidFill>
                <a:schemeClr val="tx1">
                  <a:lumMod val="65000"/>
                  <a:lumOff val="35000"/>
                </a:schemeClr>
              </a:solidFill>
            </a:endParaRPr>
          </a:p>
          <a:p>
            <a:pPr marL="0" indent="0">
              <a:buNone/>
            </a:pPr>
            <a:endParaRPr lang="cs-CZ" sz="1200" b="1" i="1" dirty="0">
              <a:solidFill>
                <a:schemeClr val="tx1">
                  <a:lumMod val="65000"/>
                  <a:lumOff val="35000"/>
                </a:schemeClr>
              </a:solidFill>
            </a:endParaRPr>
          </a:p>
          <a:p>
            <a:r>
              <a:rPr lang="cs-CZ" sz="1200" dirty="0">
                <a:solidFill>
                  <a:schemeClr val="tx1">
                    <a:lumMod val="65000"/>
                    <a:lumOff val="35000"/>
                  </a:schemeClr>
                </a:solidFill>
              </a:rPr>
              <a:t>Nádory krční krajiny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benigní tumory ( lipom, karotický </a:t>
            </a:r>
            <a:r>
              <a:rPr lang="cs-CZ" sz="1200" dirty="0" err="1">
                <a:solidFill>
                  <a:schemeClr val="tx1">
                    <a:lumMod val="65000"/>
                    <a:lumOff val="35000"/>
                  </a:schemeClr>
                </a:solidFill>
              </a:rPr>
              <a:t>glomus</a:t>
            </a:r>
            <a:r>
              <a:rPr lang="cs-CZ" sz="1200" dirty="0">
                <a:solidFill>
                  <a:schemeClr val="tx1">
                    <a:lumMod val="65000"/>
                    <a:lumOff val="35000"/>
                  </a:schemeClr>
                </a:solidFill>
              </a:rPr>
              <a:t> tumor)</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maligní nádory primární</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sekundární při neznámé primární lokalizaci </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Hluboké krční infekce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a diagnostika</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obecné principy léčby</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Krční disekce lymfatických uzlin</a:t>
            </a:r>
          </a:p>
          <a:p>
            <a:pPr lvl="1"/>
            <a:r>
              <a:rPr lang="cs-CZ" sz="1200" dirty="0">
                <a:solidFill>
                  <a:schemeClr val="tx1">
                    <a:lumMod val="65000"/>
                    <a:lumOff val="35000"/>
                  </a:schemeClr>
                </a:solidFill>
              </a:rPr>
              <a:t>Klasifikace krčních disekcí</a:t>
            </a:r>
          </a:p>
          <a:p>
            <a:pPr marL="0" indent="0">
              <a:buNone/>
            </a:pPr>
            <a:r>
              <a:rPr lang="en-GB" b="1" i="1" dirty="0">
                <a:solidFill>
                  <a:schemeClr val="tx1"/>
                </a:solidFill>
              </a:rPr>
              <a:t> </a:t>
            </a:r>
            <a:endParaRPr lang="cs-CZ" sz="3000" b="1" i="1" dirty="0">
              <a:solidFill>
                <a:schemeClr val="tx1"/>
              </a:solidFill>
            </a:endParaRPr>
          </a:p>
          <a:p>
            <a:pPr marL="0" indent="0">
              <a:spcAft>
                <a:spcPts val="0"/>
              </a:spcAft>
              <a:buNone/>
            </a:pPr>
            <a:endParaRPr lang="cs-CZ" sz="3000" b="1" i="1" dirty="0">
              <a:latin typeface="Times New Roman" panose="02020603050405020304" pitchFamily="18" charset="0"/>
              <a:ea typeface="Times New Roman" panose="02020603050405020304" pitchFamily="18" charset="0"/>
            </a:endParaRPr>
          </a:p>
          <a:p>
            <a:endParaRPr lang="cs-CZ" dirty="0"/>
          </a:p>
        </p:txBody>
      </p:sp>
      <p:pic>
        <p:nvPicPr>
          <p:cNvPr id="5" name="Picture 2">
            <a:extLst>
              <a:ext uri="{FF2B5EF4-FFF2-40B4-BE49-F238E27FC236}">
                <a16:creationId xmlns:a16="http://schemas.microsoft.com/office/drawing/2014/main" id="{1B6189A8-B51C-4BF5-8836-37772BC9A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0216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E6E268-65F3-344E-B118-F4CE4DC20630}"/>
              </a:ext>
            </a:extLst>
          </p:cNvPr>
          <p:cNvSpPr>
            <a:spLocks noGrp="1"/>
          </p:cNvSpPr>
          <p:nvPr>
            <p:ph type="title"/>
          </p:nvPr>
        </p:nvSpPr>
        <p:spPr/>
        <p:txBody>
          <a:bodyPr/>
          <a:lstStyle/>
          <a:p>
            <a:r>
              <a:rPr lang="cs-CZ" sz="2800" dirty="0"/>
              <a:t>JÍCEN A ZEVNÍ KRK</a:t>
            </a:r>
            <a:br>
              <a:rPr lang="cs-CZ" sz="2800" dirty="0"/>
            </a:br>
            <a:r>
              <a:rPr lang="cs-CZ" sz="2800" dirty="0"/>
              <a:t>Divertikly </a:t>
            </a:r>
            <a:r>
              <a:rPr lang="cs-CZ" sz="2800" dirty="0" err="1"/>
              <a:t>hypofaryngu</a:t>
            </a:r>
            <a:r>
              <a:rPr lang="cs-CZ" sz="2800" dirty="0"/>
              <a:t> a jícnu</a:t>
            </a:r>
          </a:p>
        </p:txBody>
      </p:sp>
      <p:sp>
        <p:nvSpPr>
          <p:cNvPr id="3" name="Zástupný symbol pro obsah 2">
            <a:extLst>
              <a:ext uri="{FF2B5EF4-FFF2-40B4-BE49-F238E27FC236}">
                <a16:creationId xmlns:a16="http://schemas.microsoft.com/office/drawing/2014/main" id="{D7AC908F-73D7-6D41-8D6D-FA259A78F069}"/>
              </a:ext>
            </a:extLst>
          </p:cNvPr>
          <p:cNvSpPr>
            <a:spLocks noGrp="1"/>
          </p:cNvSpPr>
          <p:nvPr>
            <p:ph idx="1"/>
          </p:nvPr>
        </p:nvSpPr>
        <p:spPr>
          <a:xfrm>
            <a:off x="323529" y="1412778"/>
            <a:ext cx="8496944" cy="5201778"/>
          </a:xfrm>
        </p:spPr>
        <p:txBody>
          <a:bodyPr/>
          <a:lstStyle/>
          <a:p>
            <a:r>
              <a:rPr lang="cs-CZ" sz="2000" b="1" dirty="0" err="1"/>
              <a:t>Zenkerův</a:t>
            </a:r>
            <a:r>
              <a:rPr lang="cs-CZ" sz="2000" b="1" dirty="0"/>
              <a:t> divertikl</a:t>
            </a:r>
          </a:p>
          <a:p>
            <a:pPr lvl="1"/>
            <a:r>
              <a:rPr lang="cs-CZ" sz="1600" dirty="0" err="1"/>
              <a:t>Krikofaryngeální</a:t>
            </a:r>
            <a:r>
              <a:rPr lang="cs-CZ" sz="1600" dirty="0"/>
              <a:t> pulzní</a:t>
            </a:r>
          </a:p>
          <a:p>
            <a:pPr lvl="1"/>
            <a:r>
              <a:rPr lang="cs-CZ" sz="1600" dirty="0"/>
              <a:t>Onemocnění vyššího věku, věkový průměr nemocných 60-65 let, 2:1 </a:t>
            </a:r>
            <a:r>
              <a:rPr lang="cs-CZ" sz="1600" dirty="0" err="1"/>
              <a:t>muži:ženy</a:t>
            </a:r>
            <a:endParaRPr lang="cs-CZ" sz="1600" dirty="0"/>
          </a:p>
          <a:p>
            <a:pPr lvl="1"/>
            <a:r>
              <a:rPr lang="cs-CZ" sz="1600" dirty="0">
                <a:solidFill>
                  <a:srgbClr val="FF0000"/>
                </a:solidFill>
              </a:rPr>
              <a:t>Etiopatogeneze</a:t>
            </a:r>
          </a:p>
          <a:p>
            <a:pPr lvl="2"/>
            <a:r>
              <a:rPr lang="cs-CZ" sz="1400" dirty="0"/>
              <a:t>Výhřez sliznice a podslizniční mezi </a:t>
            </a:r>
            <a:r>
              <a:rPr lang="cs-CZ" sz="1400" dirty="0" err="1"/>
              <a:t>pars</a:t>
            </a:r>
            <a:r>
              <a:rPr lang="cs-CZ" sz="1400" dirty="0"/>
              <a:t> </a:t>
            </a:r>
            <a:r>
              <a:rPr lang="cs-CZ" sz="1400" dirty="0" err="1"/>
              <a:t>tyrofaryngea</a:t>
            </a:r>
            <a:r>
              <a:rPr lang="cs-CZ" sz="1400" dirty="0"/>
              <a:t> a </a:t>
            </a:r>
            <a:r>
              <a:rPr lang="cs-CZ" sz="1400" dirty="0" err="1"/>
              <a:t>cricofaryngea</a:t>
            </a:r>
            <a:r>
              <a:rPr lang="cs-CZ" sz="1400" dirty="0"/>
              <a:t> dolního hltanového svěrače na zadní stěně </a:t>
            </a:r>
            <a:r>
              <a:rPr lang="cs-CZ" sz="1400" dirty="0" err="1"/>
              <a:t>hypofaryngu</a:t>
            </a:r>
            <a:endParaRPr lang="cs-CZ" sz="1400" dirty="0"/>
          </a:p>
          <a:p>
            <a:pPr lvl="2"/>
            <a:r>
              <a:rPr lang="cs-CZ" sz="1400" dirty="0"/>
              <a:t>Nepřiměřený </a:t>
            </a:r>
            <a:r>
              <a:rPr lang="cs-CZ" sz="1400" dirty="0" err="1"/>
              <a:t>nitrohltanový</a:t>
            </a:r>
            <a:r>
              <a:rPr lang="cs-CZ" sz="1400" dirty="0"/>
              <a:t> přetlak v souvislosti s dyskinezemi v oblasti horního jícnového svěrače inervovaného </a:t>
            </a:r>
            <a:r>
              <a:rPr lang="cs-CZ" sz="1400" dirty="0" err="1"/>
              <a:t>n.X</a:t>
            </a:r>
            <a:r>
              <a:rPr lang="cs-CZ" sz="1400" dirty="0"/>
              <a:t>. (</a:t>
            </a:r>
            <a:r>
              <a:rPr lang="cs-CZ" sz="1400" dirty="0" err="1"/>
              <a:t>krikofaryngeální</a:t>
            </a:r>
            <a:r>
              <a:rPr lang="cs-CZ" sz="1400" dirty="0"/>
              <a:t> spazmus)</a:t>
            </a:r>
          </a:p>
          <a:p>
            <a:pPr lvl="2"/>
            <a:r>
              <a:rPr lang="cs-CZ" sz="1400" dirty="0"/>
              <a:t>tvoří 70% všech jícnových divertiklů</a:t>
            </a:r>
          </a:p>
        </p:txBody>
      </p:sp>
      <p:pic>
        <p:nvPicPr>
          <p:cNvPr id="4" name="Picture 2">
            <a:extLst>
              <a:ext uri="{FF2B5EF4-FFF2-40B4-BE49-F238E27FC236}">
                <a16:creationId xmlns:a16="http://schemas.microsoft.com/office/drawing/2014/main" id="{E4F5366D-0476-8045-A4A5-87BBAEF6D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937428" cy="710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Obrázek 5">
            <a:extLst>
              <a:ext uri="{FF2B5EF4-FFF2-40B4-BE49-F238E27FC236}">
                <a16:creationId xmlns:a16="http://schemas.microsoft.com/office/drawing/2014/main" id="{FC4F79B7-5DE4-FB43-B990-39E0157F92C0}"/>
              </a:ext>
            </a:extLst>
          </p:cNvPr>
          <p:cNvPicPr>
            <a:picLocks noChangeAspect="1"/>
          </p:cNvPicPr>
          <p:nvPr/>
        </p:nvPicPr>
        <p:blipFill>
          <a:blip r:embed="rId3"/>
          <a:stretch>
            <a:fillRect/>
          </a:stretch>
        </p:blipFill>
        <p:spPr>
          <a:xfrm>
            <a:off x="4991056" y="3685275"/>
            <a:ext cx="2537900" cy="2698449"/>
          </a:xfrm>
          <a:prstGeom prst="rect">
            <a:avLst/>
          </a:prstGeom>
        </p:spPr>
      </p:pic>
      <p:sp>
        <p:nvSpPr>
          <p:cNvPr id="7" name="TextovéPole 6">
            <a:extLst>
              <a:ext uri="{FF2B5EF4-FFF2-40B4-BE49-F238E27FC236}">
                <a16:creationId xmlns:a16="http://schemas.microsoft.com/office/drawing/2014/main" id="{1779388C-D299-E344-B37F-0A906812335A}"/>
              </a:ext>
            </a:extLst>
          </p:cNvPr>
          <p:cNvSpPr txBox="1"/>
          <p:nvPr/>
        </p:nvSpPr>
        <p:spPr>
          <a:xfrm>
            <a:off x="7317514" y="5968225"/>
            <a:ext cx="1405546" cy="646331"/>
          </a:xfrm>
          <a:prstGeom prst="rect">
            <a:avLst/>
          </a:prstGeom>
          <a:noFill/>
        </p:spPr>
        <p:txBody>
          <a:bodyPr wrap="square" rtlCol="0">
            <a:spAutoFit/>
          </a:bodyPr>
          <a:lstStyle/>
          <a:p>
            <a:r>
              <a:rPr lang="cs-CZ" sz="1200" dirty="0"/>
              <a:t>M. </a:t>
            </a:r>
            <a:r>
              <a:rPr lang="cs-CZ" sz="1200" dirty="0" err="1"/>
              <a:t>constrictor</a:t>
            </a:r>
            <a:r>
              <a:rPr lang="cs-CZ" sz="1200" dirty="0"/>
              <a:t> </a:t>
            </a:r>
            <a:r>
              <a:rPr lang="cs-CZ" sz="1200" dirty="0" err="1"/>
              <a:t>pharyngis</a:t>
            </a:r>
            <a:r>
              <a:rPr lang="cs-CZ" sz="1200" dirty="0"/>
              <a:t> </a:t>
            </a:r>
            <a:r>
              <a:rPr lang="cs-CZ" sz="1200" dirty="0" err="1"/>
              <a:t>inf</a:t>
            </a:r>
            <a:r>
              <a:rPr lang="cs-CZ" sz="1200" dirty="0"/>
              <a:t> </a:t>
            </a:r>
          </a:p>
          <a:p>
            <a:r>
              <a:rPr lang="cs-CZ" sz="1200" dirty="0"/>
              <a:t>(m. </a:t>
            </a:r>
            <a:r>
              <a:rPr lang="cs-CZ" sz="1200" dirty="0" err="1"/>
              <a:t>cricofaryngeus</a:t>
            </a:r>
            <a:r>
              <a:rPr lang="cs-CZ" sz="1200" dirty="0"/>
              <a:t>)</a:t>
            </a:r>
          </a:p>
        </p:txBody>
      </p:sp>
      <p:sp>
        <p:nvSpPr>
          <p:cNvPr id="8" name="TextovéPole 7">
            <a:extLst>
              <a:ext uri="{FF2B5EF4-FFF2-40B4-BE49-F238E27FC236}">
                <a16:creationId xmlns:a16="http://schemas.microsoft.com/office/drawing/2014/main" id="{46A77343-EED1-7F48-A1DC-C0A7C1B8A95E}"/>
              </a:ext>
            </a:extLst>
          </p:cNvPr>
          <p:cNvSpPr txBox="1"/>
          <p:nvPr/>
        </p:nvSpPr>
        <p:spPr>
          <a:xfrm>
            <a:off x="7341340" y="3848651"/>
            <a:ext cx="1479133" cy="646331"/>
          </a:xfrm>
          <a:prstGeom prst="rect">
            <a:avLst/>
          </a:prstGeom>
          <a:noFill/>
        </p:spPr>
        <p:txBody>
          <a:bodyPr wrap="square" rtlCol="0">
            <a:spAutoFit/>
          </a:bodyPr>
          <a:lstStyle/>
          <a:p>
            <a:r>
              <a:rPr lang="cs-CZ" sz="1200" dirty="0"/>
              <a:t>M. </a:t>
            </a:r>
            <a:r>
              <a:rPr lang="cs-CZ" sz="1200" dirty="0" err="1"/>
              <a:t>constrictor</a:t>
            </a:r>
            <a:r>
              <a:rPr lang="cs-CZ" sz="1200" dirty="0"/>
              <a:t> </a:t>
            </a:r>
            <a:r>
              <a:rPr lang="cs-CZ" sz="1200" dirty="0" err="1"/>
              <a:t>pharyngis</a:t>
            </a:r>
            <a:r>
              <a:rPr lang="cs-CZ" sz="1200" dirty="0"/>
              <a:t> </a:t>
            </a:r>
            <a:r>
              <a:rPr lang="cs-CZ" sz="1200" dirty="0" err="1"/>
              <a:t>inf</a:t>
            </a:r>
            <a:r>
              <a:rPr lang="cs-CZ" sz="1200" dirty="0"/>
              <a:t>.</a:t>
            </a:r>
          </a:p>
          <a:p>
            <a:r>
              <a:rPr lang="cs-CZ" sz="1200" dirty="0"/>
              <a:t>(m. </a:t>
            </a:r>
            <a:r>
              <a:rPr lang="cs-CZ" sz="1200" dirty="0" err="1"/>
              <a:t>thyrofaryngeus</a:t>
            </a:r>
            <a:r>
              <a:rPr lang="cs-CZ" sz="1200" dirty="0"/>
              <a:t>)</a:t>
            </a:r>
          </a:p>
        </p:txBody>
      </p:sp>
      <p:sp>
        <p:nvSpPr>
          <p:cNvPr id="9" name="TextovéPole 8">
            <a:extLst>
              <a:ext uri="{FF2B5EF4-FFF2-40B4-BE49-F238E27FC236}">
                <a16:creationId xmlns:a16="http://schemas.microsoft.com/office/drawing/2014/main" id="{66CD9B42-B262-AB42-9E72-0DD20CA4283A}"/>
              </a:ext>
            </a:extLst>
          </p:cNvPr>
          <p:cNvSpPr txBox="1"/>
          <p:nvPr/>
        </p:nvSpPr>
        <p:spPr>
          <a:xfrm>
            <a:off x="5355954" y="6429890"/>
            <a:ext cx="2652156" cy="230832"/>
          </a:xfrm>
          <a:prstGeom prst="rect">
            <a:avLst/>
          </a:prstGeom>
          <a:noFill/>
        </p:spPr>
        <p:txBody>
          <a:bodyPr wrap="square" rtlCol="0">
            <a:spAutoFit/>
          </a:bodyPr>
          <a:lstStyle/>
          <a:p>
            <a:r>
              <a:rPr lang="cs-CZ" sz="900" i="1" dirty="0"/>
              <a:t>Zdroj obr.: </a:t>
            </a:r>
            <a:r>
              <a:rPr lang="cs-CZ" sz="900" i="1" dirty="0" err="1"/>
              <a:t>www.travici-potize.cz</a:t>
            </a:r>
            <a:endParaRPr lang="cs-CZ" sz="900" i="1" dirty="0"/>
          </a:p>
        </p:txBody>
      </p:sp>
    </p:spTree>
    <p:extLst>
      <p:ext uri="{BB962C8B-B14F-4D97-AF65-F5344CB8AC3E}">
        <p14:creationId xmlns:p14="http://schemas.microsoft.com/office/powerpoint/2010/main" val="3983454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8360B0-AFA9-5645-B277-5D1D8802FEB7}"/>
              </a:ext>
            </a:extLst>
          </p:cNvPr>
          <p:cNvSpPr>
            <a:spLocks noGrp="1"/>
          </p:cNvSpPr>
          <p:nvPr>
            <p:ph type="title"/>
          </p:nvPr>
        </p:nvSpPr>
        <p:spPr/>
        <p:txBody>
          <a:bodyPr/>
          <a:lstStyle/>
          <a:p>
            <a:r>
              <a:rPr lang="cs-CZ" sz="2800" dirty="0"/>
              <a:t>JÍCEN A ZEVNÍ KRK</a:t>
            </a:r>
            <a:br>
              <a:rPr lang="cs-CZ" sz="2800" dirty="0"/>
            </a:br>
            <a:r>
              <a:rPr lang="cs-CZ" sz="2800" dirty="0"/>
              <a:t>Divertikly </a:t>
            </a:r>
            <a:r>
              <a:rPr lang="cs-CZ" sz="2800" dirty="0" err="1"/>
              <a:t>hypofaryngu</a:t>
            </a:r>
            <a:r>
              <a:rPr lang="cs-CZ" sz="2800" dirty="0"/>
              <a:t> a jícnu</a:t>
            </a:r>
          </a:p>
        </p:txBody>
      </p:sp>
      <p:sp>
        <p:nvSpPr>
          <p:cNvPr id="3" name="Zástupný symbol pro obsah 2">
            <a:extLst>
              <a:ext uri="{FF2B5EF4-FFF2-40B4-BE49-F238E27FC236}">
                <a16:creationId xmlns:a16="http://schemas.microsoft.com/office/drawing/2014/main" id="{DE719C4C-1E35-2D42-BD6D-7DF4D11A97A2}"/>
              </a:ext>
            </a:extLst>
          </p:cNvPr>
          <p:cNvSpPr>
            <a:spLocks noGrp="1"/>
          </p:cNvSpPr>
          <p:nvPr>
            <p:ph idx="1"/>
          </p:nvPr>
        </p:nvSpPr>
        <p:spPr>
          <a:xfrm>
            <a:off x="323529" y="1412778"/>
            <a:ext cx="5780388" cy="5320531"/>
          </a:xfrm>
        </p:spPr>
        <p:txBody>
          <a:bodyPr/>
          <a:lstStyle/>
          <a:p>
            <a:r>
              <a:rPr lang="cs-CZ" sz="2000" b="1" dirty="0" err="1"/>
              <a:t>Zenkerův</a:t>
            </a:r>
            <a:r>
              <a:rPr lang="cs-CZ" sz="2000" b="1" dirty="0"/>
              <a:t> divertikl</a:t>
            </a:r>
          </a:p>
          <a:p>
            <a:pPr lvl="1"/>
            <a:r>
              <a:rPr lang="cs-CZ" sz="1600" dirty="0">
                <a:solidFill>
                  <a:srgbClr val="FF0000"/>
                </a:solidFill>
              </a:rPr>
              <a:t>Symptomy </a:t>
            </a:r>
          </a:p>
          <a:p>
            <a:pPr lvl="2"/>
            <a:r>
              <a:rPr lang="cs-CZ" sz="1400" dirty="0"/>
              <a:t>váznutí polykaných soust + pocit tlaku nejčastěji v oblasti </a:t>
            </a:r>
            <a:r>
              <a:rPr lang="cs-CZ" sz="1400" dirty="0" err="1"/>
              <a:t>jugula</a:t>
            </a:r>
            <a:endParaRPr lang="cs-CZ" sz="1400" dirty="0"/>
          </a:p>
          <a:p>
            <a:pPr lvl="2"/>
            <a:r>
              <a:rPr lang="cs-CZ" sz="1400" dirty="0"/>
              <a:t>porucha polykání především tuhých soust</a:t>
            </a:r>
          </a:p>
          <a:p>
            <a:pPr lvl="2"/>
            <a:r>
              <a:rPr lang="cs-CZ" sz="1400" dirty="0"/>
              <a:t>návrat nenatrávené potravy v různě dlouhém časovém úseku po posledním jídle (někdy si nemocní jsou schopni divertikl vyprázdnit tlakem na krk) </a:t>
            </a:r>
          </a:p>
          <a:p>
            <a:pPr lvl="2"/>
            <a:r>
              <a:rPr lang="cs-CZ" sz="1400" dirty="0"/>
              <a:t>úbytek na váze</a:t>
            </a:r>
          </a:p>
          <a:p>
            <a:pPr lvl="2"/>
            <a:r>
              <a:rPr lang="cs-CZ" sz="1400" dirty="0"/>
              <a:t>Při zatlačení zevně na krk se může objevit </a:t>
            </a:r>
            <a:r>
              <a:rPr lang="cs-CZ" sz="1400" dirty="0" err="1"/>
              <a:t>škroukavý</a:t>
            </a:r>
            <a:r>
              <a:rPr lang="cs-CZ" sz="1400" dirty="0"/>
              <a:t> zvuk (</a:t>
            </a:r>
            <a:r>
              <a:rPr lang="cs-CZ" sz="1400" b="1" dirty="0" err="1"/>
              <a:t>Boyceovo</a:t>
            </a:r>
            <a:r>
              <a:rPr lang="cs-CZ" sz="1400" b="1" dirty="0"/>
              <a:t> znamení</a:t>
            </a:r>
            <a:r>
              <a:rPr lang="cs-CZ" sz="1400" dirty="0"/>
              <a:t>) </a:t>
            </a:r>
          </a:p>
          <a:p>
            <a:pPr lvl="2"/>
            <a:r>
              <a:rPr lang="cs-CZ" sz="1400" b="1" dirty="0"/>
              <a:t>Velké divertikly</a:t>
            </a:r>
          </a:p>
          <a:p>
            <a:pPr lvl="3"/>
            <a:r>
              <a:rPr lang="cs-CZ" sz="1400" dirty="0"/>
              <a:t>aspirace potravy, nebezpečí vzniku </a:t>
            </a:r>
            <a:r>
              <a:rPr lang="cs-CZ" sz="1400" dirty="0" err="1"/>
              <a:t>spinocelulárního</a:t>
            </a:r>
            <a:r>
              <a:rPr lang="cs-CZ" sz="1400" dirty="0"/>
              <a:t> karcinomu sliznice divertiklu ( vyskytuje se u 0,3-0,5% vzorků odeslaných k histologii)</a:t>
            </a:r>
          </a:p>
          <a:p>
            <a:pPr lvl="1"/>
            <a:r>
              <a:rPr lang="cs-CZ" sz="1600" dirty="0">
                <a:solidFill>
                  <a:srgbClr val="FF0000"/>
                </a:solidFill>
              </a:rPr>
              <a:t>Diagnostika</a:t>
            </a:r>
          </a:p>
          <a:p>
            <a:pPr lvl="2"/>
            <a:r>
              <a:rPr lang="cs-CZ" sz="1400" dirty="0"/>
              <a:t>RTG </a:t>
            </a:r>
            <a:r>
              <a:rPr lang="cs-CZ" sz="1400" dirty="0" err="1"/>
              <a:t>polykacícho</a:t>
            </a:r>
            <a:r>
              <a:rPr lang="cs-CZ" sz="1400" dirty="0"/>
              <a:t> aktu</a:t>
            </a:r>
          </a:p>
        </p:txBody>
      </p:sp>
      <p:pic>
        <p:nvPicPr>
          <p:cNvPr id="4" name="Picture 2">
            <a:extLst>
              <a:ext uri="{FF2B5EF4-FFF2-40B4-BE49-F238E27FC236}">
                <a16:creationId xmlns:a16="http://schemas.microsoft.com/office/drawing/2014/main" id="{3CA846F8-A701-544F-9361-D13361EE8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937428" cy="710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5" name="Picture 1" descr="page8image1619291712">
            <a:extLst>
              <a:ext uri="{FF2B5EF4-FFF2-40B4-BE49-F238E27FC236}">
                <a16:creationId xmlns:a16="http://schemas.microsoft.com/office/drawing/2014/main" id="{5AF572AD-7966-3A40-99B5-B4DE1165E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645" y="2161309"/>
            <a:ext cx="2473096" cy="3478479"/>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94B95663-DFFA-DA4E-B6B0-E1F887E20865}"/>
              </a:ext>
            </a:extLst>
          </p:cNvPr>
          <p:cNvSpPr/>
          <p:nvPr/>
        </p:nvSpPr>
        <p:spPr>
          <a:xfrm>
            <a:off x="6977060" y="5732974"/>
            <a:ext cx="1271502" cy="230832"/>
          </a:xfrm>
          <a:prstGeom prst="rect">
            <a:avLst/>
          </a:prstGeom>
        </p:spPr>
        <p:txBody>
          <a:bodyPr wrap="none">
            <a:spAutoFit/>
          </a:bodyPr>
          <a:lstStyle/>
          <a:p>
            <a:pPr lvl="0"/>
            <a:r>
              <a:rPr lang="cs-CZ" sz="900" i="1" dirty="0">
                <a:solidFill>
                  <a:prstClr val="black"/>
                </a:solidFill>
              </a:rPr>
              <a:t>Zdroj obr.: </a:t>
            </a:r>
            <a:r>
              <a:rPr lang="pl-PL" sz="900" i="1" dirty="0" err="1">
                <a:solidFill>
                  <a:prstClr val="black"/>
                </a:solidFill>
              </a:rPr>
              <a:t>www.eorl.cz</a:t>
            </a:r>
            <a:endParaRPr lang="cs-CZ" sz="900" i="1" dirty="0">
              <a:solidFill>
                <a:prstClr val="black"/>
              </a:solidFill>
            </a:endParaRPr>
          </a:p>
        </p:txBody>
      </p:sp>
    </p:spTree>
    <p:extLst>
      <p:ext uri="{BB962C8B-B14F-4D97-AF65-F5344CB8AC3E}">
        <p14:creationId xmlns:p14="http://schemas.microsoft.com/office/powerpoint/2010/main" val="3879069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D3C35C-5D5A-8948-8860-CBDD81F40B9D}"/>
              </a:ext>
            </a:extLst>
          </p:cNvPr>
          <p:cNvSpPr>
            <a:spLocks noGrp="1"/>
          </p:cNvSpPr>
          <p:nvPr>
            <p:ph type="title"/>
          </p:nvPr>
        </p:nvSpPr>
        <p:spPr/>
        <p:txBody>
          <a:bodyPr/>
          <a:lstStyle/>
          <a:p>
            <a:r>
              <a:rPr lang="cs-CZ" sz="2800" dirty="0"/>
              <a:t>JÍCEN A ZEVNÍ KRK</a:t>
            </a:r>
            <a:br>
              <a:rPr lang="cs-CZ" sz="2800" dirty="0"/>
            </a:br>
            <a:r>
              <a:rPr lang="cs-CZ" sz="2800" dirty="0"/>
              <a:t>Divertikly </a:t>
            </a:r>
            <a:r>
              <a:rPr lang="cs-CZ" sz="2800" dirty="0" err="1"/>
              <a:t>hypofaryngu</a:t>
            </a:r>
            <a:r>
              <a:rPr lang="cs-CZ" sz="2800" dirty="0"/>
              <a:t> a jícnu</a:t>
            </a:r>
          </a:p>
        </p:txBody>
      </p:sp>
      <p:sp>
        <p:nvSpPr>
          <p:cNvPr id="3" name="Zástupný symbol pro obsah 2">
            <a:extLst>
              <a:ext uri="{FF2B5EF4-FFF2-40B4-BE49-F238E27FC236}">
                <a16:creationId xmlns:a16="http://schemas.microsoft.com/office/drawing/2014/main" id="{E9044C04-1C4F-F748-A759-C12A80697149}"/>
              </a:ext>
            </a:extLst>
          </p:cNvPr>
          <p:cNvSpPr>
            <a:spLocks noGrp="1"/>
          </p:cNvSpPr>
          <p:nvPr>
            <p:ph idx="1"/>
          </p:nvPr>
        </p:nvSpPr>
        <p:spPr/>
        <p:txBody>
          <a:bodyPr/>
          <a:lstStyle/>
          <a:p>
            <a:r>
              <a:rPr lang="cs-CZ" sz="2000" b="1" dirty="0" err="1"/>
              <a:t>Zenkerův</a:t>
            </a:r>
            <a:r>
              <a:rPr lang="cs-CZ" sz="2000" b="1" dirty="0"/>
              <a:t> divertikl</a:t>
            </a:r>
          </a:p>
          <a:p>
            <a:pPr lvl="1"/>
            <a:r>
              <a:rPr lang="cs-CZ" sz="1600" dirty="0">
                <a:solidFill>
                  <a:srgbClr val="FF0000"/>
                </a:solidFill>
              </a:rPr>
              <a:t>Terapie</a:t>
            </a:r>
          </a:p>
          <a:p>
            <a:pPr lvl="2"/>
            <a:r>
              <a:rPr lang="cs-CZ" sz="1400" dirty="0"/>
              <a:t>Konzervativní (sledování)</a:t>
            </a:r>
          </a:p>
          <a:p>
            <a:pPr lvl="3"/>
            <a:r>
              <a:rPr lang="cs-CZ" sz="1400" dirty="0"/>
              <a:t>U náhodných nálezů, bezpříznakový</a:t>
            </a:r>
          </a:p>
          <a:p>
            <a:pPr lvl="2"/>
            <a:r>
              <a:rPr lang="cs-CZ" sz="1400" dirty="0"/>
              <a:t>Chirurgická</a:t>
            </a:r>
          </a:p>
          <a:p>
            <a:pPr lvl="3"/>
            <a:r>
              <a:rPr lang="cs-CZ" sz="1400" dirty="0"/>
              <a:t>Zevní přístup </a:t>
            </a:r>
          </a:p>
          <a:p>
            <a:pPr lvl="4"/>
            <a:r>
              <a:rPr lang="cs-CZ" sz="1400" dirty="0" err="1"/>
              <a:t>Ezofagoskopie</a:t>
            </a:r>
            <a:r>
              <a:rPr lang="cs-CZ" sz="1400" dirty="0"/>
              <a:t> s vytamponováním divertiklu pro přehlednost</a:t>
            </a:r>
          </a:p>
          <a:p>
            <a:pPr lvl="4"/>
            <a:r>
              <a:rPr lang="cs-CZ" sz="1400" dirty="0"/>
              <a:t>Následuje zevní přístup, resekce vaku /invaginace vaku  </a:t>
            </a:r>
          </a:p>
          <a:p>
            <a:pPr lvl="4"/>
            <a:r>
              <a:rPr lang="cs-CZ" sz="1400" dirty="0" err="1"/>
              <a:t>myotomie</a:t>
            </a:r>
            <a:r>
              <a:rPr lang="cs-CZ" sz="1400" dirty="0"/>
              <a:t> m. </a:t>
            </a:r>
            <a:r>
              <a:rPr lang="cs-CZ" sz="1400" dirty="0" err="1"/>
              <a:t>cricopharyngeus</a:t>
            </a:r>
            <a:r>
              <a:rPr lang="cs-CZ" sz="1400" dirty="0"/>
              <a:t> </a:t>
            </a:r>
          </a:p>
          <a:p>
            <a:pPr lvl="3"/>
            <a:r>
              <a:rPr lang="cs-CZ" sz="1400" dirty="0"/>
              <a:t>Endoskopicky </a:t>
            </a:r>
          </a:p>
          <a:p>
            <a:pPr lvl="4"/>
            <a:r>
              <a:rPr lang="cs-CZ" sz="1400" dirty="0"/>
              <a:t>protětí prahu výchlipky (m. </a:t>
            </a:r>
            <a:r>
              <a:rPr lang="cs-CZ" sz="1400" dirty="0" err="1"/>
              <a:t>cricofaryngeus</a:t>
            </a:r>
            <a:r>
              <a:rPr lang="cs-CZ" sz="1400" dirty="0"/>
              <a:t>)</a:t>
            </a:r>
          </a:p>
          <a:p>
            <a:pPr lvl="3"/>
            <a:endParaRPr lang="cs-CZ" sz="1400" dirty="0"/>
          </a:p>
          <a:p>
            <a:endParaRPr lang="cs-CZ" sz="2000" dirty="0"/>
          </a:p>
        </p:txBody>
      </p:sp>
      <p:pic>
        <p:nvPicPr>
          <p:cNvPr id="4" name="Picture 2">
            <a:extLst>
              <a:ext uri="{FF2B5EF4-FFF2-40B4-BE49-F238E27FC236}">
                <a16:creationId xmlns:a16="http://schemas.microsoft.com/office/drawing/2014/main" id="{1452279C-18D8-3C4D-A929-9C2180C55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937428" cy="710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descr="Obsah obrázku kytara&#10;&#10;Popis byl vytvořen automaticky">
            <a:extLst>
              <a:ext uri="{FF2B5EF4-FFF2-40B4-BE49-F238E27FC236}">
                <a16:creationId xmlns:a16="http://schemas.microsoft.com/office/drawing/2014/main" id="{66E0364A-5D91-5847-BD37-A62077FB34FF}"/>
              </a:ext>
            </a:extLst>
          </p:cNvPr>
          <p:cNvPicPr>
            <a:picLocks noChangeAspect="1"/>
          </p:cNvPicPr>
          <p:nvPr/>
        </p:nvPicPr>
        <p:blipFill rotWithShape="1">
          <a:blip r:embed="rId3">
            <a:extLst>
              <a:ext uri="{28A0092B-C50C-407E-A947-70E740481C1C}">
                <a14:useLocalDpi xmlns:a14="http://schemas.microsoft.com/office/drawing/2010/main" val="0"/>
              </a:ext>
            </a:extLst>
          </a:blip>
          <a:srcRect t="3602" r="3599" b="2630"/>
          <a:stretch/>
        </p:blipFill>
        <p:spPr>
          <a:xfrm>
            <a:off x="4788679" y="4780297"/>
            <a:ext cx="3851060" cy="1717941"/>
          </a:xfrm>
          <a:prstGeom prst="rect">
            <a:avLst/>
          </a:prstGeom>
        </p:spPr>
      </p:pic>
      <p:sp>
        <p:nvSpPr>
          <p:cNvPr id="6" name="Obdélník 5">
            <a:extLst>
              <a:ext uri="{FF2B5EF4-FFF2-40B4-BE49-F238E27FC236}">
                <a16:creationId xmlns:a16="http://schemas.microsoft.com/office/drawing/2014/main" id="{8DFBDC68-4DF3-A24E-AD6C-EB9246B6D50E}"/>
              </a:ext>
            </a:extLst>
          </p:cNvPr>
          <p:cNvSpPr/>
          <p:nvPr/>
        </p:nvSpPr>
        <p:spPr>
          <a:xfrm>
            <a:off x="5837206" y="6498238"/>
            <a:ext cx="1754006"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Doc. Smilek</a:t>
            </a:r>
            <a:endParaRPr lang="cs-CZ" sz="900" i="1" dirty="0">
              <a:solidFill>
                <a:prstClr val="black"/>
              </a:solidFill>
            </a:endParaRPr>
          </a:p>
        </p:txBody>
      </p:sp>
    </p:spTree>
    <p:extLst>
      <p:ext uri="{BB962C8B-B14F-4D97-AF65-F5344CB8AC3E}">
        <p14:creationId xmlns:p14="http://schemas.microsoft.com/office/powerpoint/2010/main" val="1537489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02CBE5-18BA-E949-942C-DA53CB331E7B}"/>
              </a:ext>
            </a:extLst>
          </p:cNvPr>
          <p:cNvSpPr>
            <a:spLocks noGrp="1"/>
          </p:cNvSpPr>
          <p:nvPr>
            <p:ph type="title"/>
          </p:nvPr>
        </p:nvSpPr>
        <p:spPr/>
        <p:txBody>
          <a:bodyPr/>
          <a:lstStyle/>
          <a:p>
            <a:r>
              <a:rPr lang="cs-CZ" sz="2800" dirty="0"/>
              <a:t>JÍCEN A ZEVNÍ KRK</a:t>
            </a:r>
            <a:br>
              <a:rPr lang="cs-CZ" sz="2800" dirty="0"/>
            </a:br>
            <a:r>
              <a:rPr lang="cs-CZ" sz="2800" dirty="0"/>
              <a:t>Krvácení z </a:t>
            </a:r>
            <a:r>
              <a:rPr lang="cs-CZ" sz="2800" dirty="0" err="1"/>
              <a:t>hypofaryngu</a:t>
            </a:r>
            <a:r>
              <a:rPr lang="cs-CZ" sz="2800" dirty="0"/>
              <a:t> a jícnu</a:t>
            </a:r>
          </a:p>
        </p:txBody>
      </p:sp>
      <p:sp>
        <p:nvSpPr>
          <p:cNvPr id="3" name="Zástupný symbol pro obsah 2">
            <a:extLst>
              <a:ext uri="{FF2B5EF4-FFF2-40B4-BE49-F238E27FC236}">
                <a16:creationId xmlns:a16="http://schemas.microsoft.com/office/drawing/2014/main" id="{35AB4405-59B7-5E4F-973A-69E6EB09BE7C}"/>
              </a:ext>
            </a:extLst>
          </p:cNvPr>
          <p:cNvSpPr>
            <a:spLocks noGrp="1"/>
          </p:cNvSpPr>
          <p:nvPr>
            <p:ph idx="1"/>
          </p:nvPr>
        </p:nvSpPr>
        <p:spPr/>
        <p:txBody>
          <a:bodyPr/>
          <a:lstStyle/>
          <a:p>
            <a:pPr marL="42863" indent="0">
              <a:buClr>
                <a:srgbClr val="FF0000"/>
              </a:buClr>
              <a:buSzPct val="87000"/>
              <a:buNone/>
              <a:defRPr/>
            </a:pPr>
            <a:r>
              <a:rPr lang="en-GB" sz="2000" b="1" dirty="0"/>
              <a:t>Hematemesis = </a:t>
            </a:r>
            <a:r>
              <a:rPr lang="en-GB" sz="2000" b="1" dirty="0" err="1"/>
              <a:t>zvracení</a:t>
            </a:r>
            <a:r>
              <a:rPr lang="en-GB" sz="2000" b="1" dirty="0"/>
              <a:t> </a:t>
            </a:r>
            <a:r>
              <a:rPr lang="en-GB" sz="2000" b="1" dirty="0" err="1"/>
              <a:t>krve</a:t>
            </a:r>
            <a:endParaRPr lang="en-GB" sz="2000" b="1" dirty="0"/>
          </a:p>
          <a:p>
            <a:pPr marL="385763" indent="-342900">
              <a:buClr>
                <a:srgbClr val="FF0000"/>
              </a:buClr>
              <a:buSzPct val="87000"/>
              <a:defRPr/>
            </a:pPr>
            <a:r>
              <a:rPr lang="en-GB" sz="2000" dirty="0" err="1">
                <a:solidFill>
                  <a:srgbClr val="FF0000"/>
                </a:solidFill>
              </a:rPr>
              <a:t>příčin</a:t>
            </a:r>
            <a:r>
              <a:rPr lang="cs-CZ" sz="2000" dirty="0" err="1">
                <a:solidFill>
                  <a:srgbClr val="FF0000"/>
                </a:solidFill>
              </a:rPr>
              <a:t>y</a:t>
            </a:r>
            <a:endParaRPr lang="cs-CZ" sz="2000" dirty="0">
              <a:solidFill>
                <a:srgbClr val="FF0000"/>
              </a:solidFill>
            </a:endParaRPr>
          </a:p>
          <a:p>
            <a:pPr lvl="1">
              <a:buClr>
                <a:srgbClr val="FF0000"/>
              </a:buClr>
              <a:buSzPct val="87000"/>
              <a:defRPr/>
            </a:pPr>
            <a:r>
              <a:rPr lang="en-GB" sz="1600" dirty="0" err="1"/>
              <a:t>ezofageální</a:t>
            </a:r>
            <a:r>
              <a:rPr lang="en-GB" sz="1600" dirty="0"/>
              <a:t> </a:t>
            </a:r>
            <a:r>
              <a:rPr lang="en-GB" sz="1600" dirty="0" err="1"/>
              <a:t>varixy</a:t>
            </a:r>
            <a:r>
              <a:rPr lang="en-GB" sz="1600" dirty="0"/>
              <a:t> (</a:t>
            </a:r>
            <a:r>
              <a:rPr lang="en-GB" sz="1600" dirty="0" err="1"/>
              <a:t>při</a:t>
            </a:r>
            <a:r>
              <a:rPr lang="en-GB" sz="1600" dirty="0"/>
              <a:t> </a:t>
            </a:r>
            <a:r>
              <a:rPr lang="en-GB" sz="1600" dirty="0" err="1"/>
              <a:t>portální</a:t>
            </a:r>
            <a:r>
              <a:rPr lang="en-GB" sz="1600" dirty="0"/>
              <a:t> </a:t>
            </a:r>
            <a:r>
              <a:rPr lang="en-GB" sz="1600" dirty="0" err="1"/>
              <a:t>hypertenzi</a:t>
            </a:r>
            <a:r>
              <a:rPr lang="en-GB" sz="1600" dirty="0"/>
              <a:t>, </a:t>
            </a:r>
            <a:r>
              <a:rPr lang="en-GB" sz="1600" dirty="0" err="1"/>
              <a:t>portálním</a:t>
            </a:r>
            <a:r>
              <a:rPr lang="en-GB" sz="1600" dirty="0"/>
              <a:t> </a:t>
            </a:r>
            <a:r>
              <a:rPr lang="en-GB" sz="1600" dirty="0" err="1"/>
              <a:t>bloku</a:t>
            </a:r>
            <a:r>
              <a:rPr lang="en-GB" sz="1600" dirty="0"/>
              <a:t> </a:t>
            </a:r>
            <a:r>
              <a:rPr lang="en-GB" sz="1600" dirty="0" err="1"/>
              <a:t>atd</a:t>
            </a:r>
            <a:r>
              <a:rPr lang="en-GB" sz="1600" dirty="0"/>
              <a:t>. ) </a:t>
            </a:r>
          </a:p>
          <a:p>
            <a:pPr lvl="1">
              <a:buClr>
                <a:srgbClr val="FF0000"/>
              </a:buClr>
              <a:buSzPct val="87000"/>
              <a:defRPr/>
            </a:pPr>
            <a:r>
              <a:rPr lang="en-GB" sz="1600" dirty="0" err="1"/>
              <a:t>peptický</a:t>
            </a:r>
            <a:r>
              <a:rPr lang="en-GB" sz="1600" dirty="0"/>
              <a:t> </a:t>
            </a:r>
            <a:r>
              <a:rPr lang="en-GB" sz="1600" dirty="0" err="1"/>
              <a:t>vřed</a:t>
            </a:r>
            <a:r>
              <a:rPr lang="en-GB" sz="1600" dirty="0"/>
              <a:t> </a:t>
            </a:r>
            <a:r>
              <a:rPr lang="en-GB" sz="1600" dirty="0" err="1"/>
              <a:t>jícnu</a:t>
            </a:r>
            <a:r>
              <a:rPr lang="en-GB" sz="1600" dirty="0"/>
              <a:t> (</a:t>
            </a:r>
            <a:r>
              <a:rPr lang="en-GB" sz="1600" dirty="0" err="1"/>
              <a:t>Baretův</a:t>
            </a:r>
            <a:r>
              <a:rPr lang="en-GB" sz="1600" dirty="0"/>
              <a:t>)</a:t>
            </a:r>
            <a:endParaRPr lang="cs-CZ" sz="1600" dirty="0"/>
          </a:p>
          <a:p>
            <a:pPr lvl="1">
              <a:buClr>
                <a:srgbClr val="FF0000"/>
              </a:buClr>
              <a:buSzPct val="87000"/>
              <a:defRPr/>
            </a:pPr>
            <a:r>
              <a:rPr lang="en-GB" sz="1600" dirty="0" err="1"/>
              <a:t>korozivní</a:t>
            </a:r>
            <a:r>
              <a:rPr lang="en-GB" sz="1600" dirty="0"/>
              <a:t> </a:t>
            </a:r>
            <a:r>
              <a:rPr lang="en-GB" sz="1600" dirty="0" err="1"/>
              <a:t>ulcerózní</a:t>
            </a:r>
            <a:r>
              <a:rPr lang="en-GB" sz="1600" dirty="0"/>
              <a:t> </a:t>
            </a:r>
            <a:r>
              <a:rPr lang="en-GB" sz="1600" dirty="0" err="1"/>
              <a:t>ezofagitida</a:t>
            </a:r>
            <a:endParaRPr lang="cs-CZ" sz="1600" dirty="0"/>
          </a:p>
          <a:p>
            <a:pPr lvl="1">
              <a:buClr>
                <a:srgbClr val="FF0000"/>
              </a:buClr>
              <a:buSzPct val="87000"/>
              <a:defRPr/>
            </a:pPr>
            <a:r>
              <a:rPr lang="en-GB" sz="1600" dirty="0" err="1"/>
              <a:t>nádory</a:t>
            </a:r>
            <a:endParaRPr lang="en-GB" sz="1600" dirty="0"/>
          </a:p>
          <a:p>
            <a:pPr lvl="1">
              <a:buClr>
                <a:srgbClr val="FF0000"/>
              </a:buClr>
              <a:buSzPct val="87000"/>
              <a:defRPr/>
            </a:pPr>
            <a:r>
              <a:rPr lang="en-GB" sz="1600" dirty="0" err="1"/>
              <a:t>divertikly</a:t>
            </a:r>
            <a:endParaRPr lang="en-GB" sz="1600" dirty="0"/>
          </a:p>
          <a:p>
            <a:pPr lvl="1">
              <a:buClr>
                <a:srgbClr val="FF0000"/>
              </a:buClr>
              <a:buSzPct val="87000"/>
              <a:defRPr/>
            </a:pPr>
            <a:r>
              <a:rPr lang="en-GB" sz="1600" dirty="0" err="1"/>
              <a:t>hiátová</a:t>
            </a:r>
            <a:r>
              <a:rPr lang="en-GB" sz="1600" dirty="0"/>
              <a:t> </a:t>
            </a:r>
            <a:r>
              <a:rPr lang="en-GB" sz="1600" dirty="0" err="1"/>
              <a:t>hernie</a:t>
            </a:r>
            <a:endParaRPr lang="en-GB" sz="1600" dirty="0"/>
          </a:p>
          <a:p>
            <a:r>
              <a:rPr lang="en-GB" sz="2000" dirty="0" err="1">
                <a:solidFill>
                  <a:srgbClr val="FF0000"/>
                </a:solidFill>
              </a:rPr>
              <a:t>Příznaky</a:t>
            </a:r>
            <a:endParaRPr lang="en-GB" sz="2000" dirty="0">
              <a:solidFill>
                <a:srgbClr val="FF0000"/>
              </a:solidFill>
            </a:endParaRPr>
          </a:p>
          <a:p>
            <a:pPr lvl="1"/>
            <a:r>
              <a:rPr lang="cs-CZ" sz="1600" dirty="0"/>
              <a:t>někdy bez jakékoliv symptomatologie</a:t>
            </a:r>
          </a:p>
          <a:p>
            <a:pPr lvl="1"/>
            <a:r>
              <a:rPr lang="cs-CZ" sz="1600" dirty="0"/>
              <a:t> vyplivování čerstvé či koagulované krve</a:t>
            </a:r>
          </a:p>
          <a:p>
            <a:pPr lvl="1"/>
            <a:r>
              <a:rPr lang="cs-CZ" sz="1600" dirty="0"/>
              <a:t> </a:t>
            </a:r>
            <a:r>
              <a:rPr lang="cs-CZ" sz="1600" dirty="0" err="1"/>
              <a:t>meléna</a:t>
            </a:r>
            <a:endParaRPr lang="cs-CZ" sz="1600" dirty="0"/>
          </a:p>
          <a:p>
            <a:endParaRPr lang="cs-CZ" sz="2000" dirty="0"/>
          </a:p>
        </p:txBody>
      </p:sp>
      <p:pic>
        <p:nvPicPr>
          <p:cNvPr id="4" name="Picture 2">
            <a:extLst>
              <a:ext uri="{FF2B5EF4-FFF2-40B4-BE49-F238E27FC236}">
                <a16:creationId xmlns:a16="http://schemas.microsoft.com/office/drawing/2014/main" id="{B6EB268F-5EE6-BA49-9DBC-2D97D9FC1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937428" cy="710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7254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E92AA6-DBD3-AC40-94EC-EF0B9B548513}"/>
              </a:ext>
            </a:extLst>
          </p:cNvPr>
          <p:cNvSpPr>
            <a:spLocks noGrp="1"/>
          </p:cNvSpPr>
          <p:nvPr>
            <p:ph type="title"/>
          </p:nvPr>
        </p:nvSpPr>
        <p:spPr/>
        <p:txBody>
          <a:bodyPr/>
          <a:lstStyle/>
          <a:p>
            <a:r>
              <a:rPr lang="cs-CZ" sz="2800" dirty="0"/>
              <a:t>JÍCEN A ZEVNÍ KRK</a:t>
            </a:r>
            <a:br>
              <a:rPr lang="cs-CZ" sz="2800" dirty="0"/>
            </a:br>
            <a:r>
              <a:rPr lang="cs-CZ" sz="2800" dirty="0"/>
              <a:t>Krvácení z </a:t>
            </a:r>
            <a:r>
              <a:rPr lang="cs-CZ" sz="2800" dirty="0" err="1"/>
              <a:t>hypofaryngu</a:t>
            </a:r>
            <a:r>
              <a:rPr lang="cs-CZ" sz="2800" dirty="0"/>
              <a:t> a jícnu</a:t>
            </a:r>
          </a:p>
        </p:txBody>
      </p:sp>
      <p:sp>
        <p:nvSpPr>
          <p:cNvPr id="3" name="Zástupný symbol pro obsah 2">
            <a:extLst>
              <a:ext uri="{FF2B5EF4-FFF2-40B4-BE49-F238E27FC236}">
                <a16:creationId xmlns:a16="http://schemas.microsoft.com/office/drawing/2014/main" id="{5ACEEAC7-0930-854C-9BFC-79C1DB6EAD78}"/>
              </a:ext>
            </a:extLst>
          </p:cNvPr>
          <p:cNvSpPr>
            <a:spLocks noGrp="1"/>
          </p:cNvSpPr>
          <p:nvPr>
            <p:ph idx="1"/>
          </p:nvPr>
        </p:nvSpPr>
        <p:spPr/>
        <p:txBody>
          <a:bodyPr/>
          <a:lstStyle/>
          <a:p>
            <a:r>
              <a:rPr lang="cs-CZ" sz="2000" dirty="0">
                <a:solidFill>
                  <a:srgbClr val="FF0000"/>
                </a:solidFill>
              </a:rPr>
              <a:t>Diferenciální diagnostika</a:t>
            </a:r>
          </a:p>
          <a:p>
            <a:pPr lvl="1"/>
            <a:r>
              <a:rPr lang="cs-CZ" sz="1600" dirty="0"/>
              <a:t>zvracení krve </a:t>
            </a:r>
          </a:p>
          <a:p>
            <a:pPr lvl="1"/>
            <a:r>
              <a:rPr lang="cs-CZ" sz="1600" dirty="0"/>
              <a:t>příměs krve ve slinách</a:t>
            </a:r>
          </a:p>
          <a:p>
            <a:pPr lvl="1"/>
            <a:r>
              <a:rPr lang="cs-CZ" sz="1600" dirty="0"/>
              <a:t>zatékání krve  při epistaxi</a:t>
            </a:r>
          </a:p>
          <a:p>
            <a:pPr lvl="1"/>
            <a:r>
              <a:rPr lang="cs-CZ" sz="1600" dirty="0"/>
              <a:t>zdroj v dutině ústní (gingiva, pokousání jazyka - epilepsie)</a:t>
            </a:r>
          </a:p>
          <a:p>
            <a:r>
              <a:rPr lang="cs-CZ" sz="2000" dirty="0">
                <a:solidFill>
                  <a:srgbClr val="FF0000"/>
                </a:solidFill>
              </a:rPr>
              <a:t>Vyšetření</a:t>
            </a:r>
          </a:p>
          <a:p>
            <a:pPr lvl="1"/>
            <a:r>
              <a:rPr lang="cs-CZ" sz="1600" dirty="0"/>
              <a:t>anamnéza</a:t>
            </a:r>
          </a:p>
          <a:p>
            <a:pPr lvl="1"/>
            <a:r>
              <a:rPr lang="cs-CZ" sz="1600" dirty="0"/>
              <a:t> ORL vyšetření</a:t>
            </a:r>
          </a:p>
          <a:p>
            <a:pPr lvl="1"/>
            <a:r>
              <a:rPr lang="cs-CZ" sz="1600" dirty="0"/>
              <a:t> flexibilní </a:t>
            </a:r>
            <a:r>
              <a:rPr lang="cs-CZ" sz="1600" dirty="0" err="1"/>
              <a:t>ezofagoskopie</a:t>
            </a:r>
            <a:endParaRPr lang="cs-CZ" sz="1600" dirty="0"/>
          </a:p>
          <a:p>
            <a:pPr lvl="1"/>
            <a:r>
              <a:rPr lang="cs-CZ" sz="1600" dirty="0"/>
              <a:t>direktní </a:t>
            </a:r>
            <a:r>
              <a:rPr lang="cs-CZ" sz="1600" dirty="0" err="1"/>
              <a:t>hypofaryngoskopie</a:t>
            </a:r>
            <a:endParaRPr lang="cs-CZ" sz="1600" dirty="0"/>
          </a:p>
          <a:p>
            <a:pPr lvl="1"/>
            <a:r>
              <a:rPr lang="cs-CZ" sz="1600" dirty="0"/>
              <a:t>zobrazovací metody při neúspěchu endoskopie</a:t>
            </a:r>
          </a:p>
          <a:p>
            <a:endParaRPr lang="cs-CZ" sz="2000" dirty="0"/>
          </a:p>
        </p:txBody>
      </p:sp>
      <p:pic>
        <p:nvPicPr>
          <p:cNvPr id="4" name="Picture 2">
            <a:extLst>
              <a:ext uri="{FF2B5EF4-FFF2-40B4-BE49-F238E27FC236}">
                <a16:creationId xmlns:a16="http://schemas.microsoft.com/office/drawing/2014/main" id="{2D1B8F7B-3F60-8640-9C14-9A775D241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937428" cy="710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5286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DF41A8-E6C9-C649-BB14-114B5090CEDE}"/>
              </a:ext>
            </a:extLst>
          </p:cNvPr>
          <p:cNvSpPr>
            <a:spLocks noGrp="1"/>
          </p:cNvSpPr>
          <p:nvPr>
            <p:ph type="title"/>
          </p:nvPr>
        </p:nvSpPr>
        <p:spPr/>
        <p:txBody>
          <a:bodyPr/>
          <a:lstStyle/>
          <a:p>
            <a:r>
              <a:rPr lang="cs-CZ" sz="2800" dirty="0"/>
              <a:t>JÍCEN A ZEVNÍ KRK</a:t>
            </a:r>
            <a:br>
              <a:rPr lang="cs-CZ" sz="2800" dirty="0"/>
            </a:br>
            <a:r>
              <a:rPr lang="cs-CZ" sz="2800" dirty="0"/>
              <a:t>Krvácení z </a:t>
            </a:r>
            <a:r>
              <a:rPr lang="cs-CZ" sz="2800" dirty="0" err="1"/>
              <a:t>hypofaryngu</a:t>
            </a:r>
            <a:r>
              <a:rPr lang="cs-CZ" sz="2800" dirty="0"/>
              <a:t> a jícnu</a:t>
            </a:r>
          </a:p>
        </p:txBody>
      </p:sp>
      <p:sp>
        <p:nvSpPr>
          <p:cNvPr id="3" name="Zástupný symbol pro obsah 2">
            <a:extLst>
              <a:ext uri="{FF2B5EF4-FFF2-40B4-BE49-F238E27FC236}">
                <a16:creationId xmlns:a16="http://schemas.microsoft.com/office/drawing/2014/main" id="{E50D123C-EBF7-0C46-A574-F7D356B04A79}"/>
              </a:ext>
            </a:extLst>
          </p:cNvPr>
          <p:cNvSpPr>
            <a:spLocks noGrp="1"/>
          </p:cNvSpPr>
          <p:nvPr>
            <p:ph idx="1"/>
          </p:nvPr>
        </p:nvSpPr>
        <p:spPr/>
        <p:txBody>
          <a:bodyPr/>
          <a:lstStyle/>
          <a:p>
            <a:r>
              <a:rPr lang="cs-CZ" sz="2000" dirty="0">
                <a:solidFill>
                  <a:srgbClr val="FF0000"/>
                </a:solidFill>
              </a:rPr>
              <a:t>Terapie</a:t>
            </a:r>
          </a:p>
          <a:p>
            <a:pPr lvl="1"/>
            <a:r>
              <a:rPr lang="cs-CZ" sz="1600" dirty="0"/>
              <a:t>klid na lůžku</a:t>
            </a:r>
          </a:p>
          <a:p>
            <a:pPr lvl="1"/>
            <a:r>
              <a:rPr lang="cs-CZ" sz="1600" dirty="0"/>
              <a:t>hemostyptická terapie </a:t>
            </a:r>
          </a:p>
          <a:p>
            <a:pPr lvl="1"/>
            <a:r>
              <a:rPr lang="cs-CZ" sz="1600" dirty="0"/>
              <a:t>malé dávky sedativ</a:t>
            </a:r>
          </a:p>
          <a:p>
            <a:pPr lvl="1"/>
            <a:r>
              <a:rPr lang="cs-CZ" sz="1600" dirty="0"/>
              <a:t> trojcestná balónková sonda (</a:t>
            </a:r>
            <a:r>
              <a:rPr lang="cs-CZ" sz="1600" dirty="0" err="1"/>
              <a:t>Sengstaken-Blakemore</a:t>
            </a:r>
            <a:r>
              <a:rPr lang="cs-CZ" sz="1600" dirty="0"/>
              <a:t>)</a:t>
            </a:r>
          </a:p>
          <a:p>
            <a:pPr lvl="1"/>
            <a:r>
              <a:rPr lang="cs-CZ" sz="1600" dirty="0"/>
              <a:t> sklerotizace varixů</a:t>
            </a:r>
          </a:p>
          <a:p>
            <a:pPr lvl="1"/>
            <a:r>
              <a:rPr lang="cs-CZ" sz="1600" dirty="0"/>
              <a:t> chirurgická léčba</a:t>
            </a:r>
          </a:p>
          <a:p>
            <a:endParaRPr lang="cs-CZ" sz="2000" dirty="0"/>
          </a:p>
        </p:txBody>
      </p:sp>
      <p:pic>
        <p:nvPicPr>
          <p:cNvPr id="4" name="Picture 2">
            <a:extLst>
              <a:ext uri="{FF2B5EF4-FFF2-40B4-BE49-F238E27FC236}">
                <a16:creationId xmlns:a16="http://schemas.microsoft.com/office/drawing/2014/main" id="{221105F1-20E5-A846-9F3F-B41DFA7C6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937428" cy="710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52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AA1EA-CD2A-48B0-8249-41AE01796302}"/>
              </a:ext>
            </a:extLst>
          </p:cNvPr>
          <p:cNvSpPr>
            <a:spLocks noGrp="1"/>
          </p:cNvSpPr>
          <p:nvPr>
            <p:ph type="title"/>
          </p:nvPr>
        </p:nvSpPr>
        <p:spPr/>
        <p:txBody>
          <a:bodyPr/>
          <a:lstStyle/>
          <a:p>
            <a:r>
              <a:rPr lang="cs-CZ" sz="3600" dirty="0"/>
              <a:t>JÍCEN A ZEVNÍ KRK</a:t>
            </a:r>
          </a:p>
        </p:txBody>
      </p:sp>
      <p:sp>
        <p:nvSpPr>
          <p:cNvPr id="3" name="Zástupný obsah 2">
            <a:extLst>
              <a:ext uri="{FF2B5EF4-FFF2-40B4-BE49-F238E27FC236}">
                <a16:creationId xmlns:a16="http://schemas.microsoft.com/office/drawing/2014/main" id="{320C3D17-4A4F-49D8-8FE3-C49EFF635C1A}"/>
              </a:ext>
            </a:extLst>
          </p:cNvPr>
          <p:cNvSpPr>
            <a:spLocks noGrp="1"/>
          </p:cNvSpPr>
          <p:nvPr>
            <p:ph sz="half" idx="1"/>
          </p:nvPr>
        </p:nvSpPr>
        <p:spPr>
          <a:xfrm>
            <a:off x="446648" y="1436914"/>
            <a:ext cx="4038600" cy="5011387"/>
          </a:xfrm>
        </p:spPr>
        <p:txBody>
          <a:bodyPr/>
          <a:lstStyle/>
          <a:p>
            <a:r>
              <a:rPr lang="cs-CZ" sz="1200" dirty="0">
                <a:solidFill>
                  <a:schemeClr val="tx1">
                    <a:lumMod val="65000"/>
                    <a:lumOff val="35000"/>
                  </a:schemeClr>
                </a:solidFill>
              </a:rPr>
              <a:t>Jícen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jícnu ( zobrazovací metody, endoskopie, </a:t>
            </a:r>
            <a:r>
              <a:rPr lang="cs-CZ" sz="1200" dirty="0" err="1">
                <a:solidFill>
                  <a:schemeClr val="tx1">
                    <a:lumMod val="65000"/>
                    <a:lumOff val="35000"/>
                  </a:schemeClr>
                </a:solidFill>
              </a:rPr>
              <a:t>manomerie</a:t>
            </a:r>
            <a:r>
              <a:rPr lang="cs-CZ" sz="1200" dirty="0">
                <a:solidFill>
                  <a:schemeClr val="tx1">
                    <a:lumMod val="65000"/>
                    <a:lumOff val="35000"/>
                  </a:schemeClr>
                </a:solidFill>
              </a:rPr>
              <a:t>)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kongenitální </a:t>
            </a:r>
            <a:r>
              <a:rPr lang="cs-CZ" sz="1200" dirty="0" err="1">
                <a:solidFill>
                  <a:schemeClr val="tx1">
                    <a:lumMod val="65000"/>
                    <a:lumOff val="35000"/>
                  </a:schemeClr>
                </a:solidFill>
              </a:rPr>
              <a:t>stenozy</a:t>
            </a:r>
            <a:r>
              <a:rPr lang="cs-CZ" sz="1200" dirty="0">
                <a:solidFill>
                  <a:schemeClr val="tx1">
                    <a:lumMod val="65000"/>
                    <a:lumOff val="35000"/>
                  </a:schemeClr>
                </a:solidFill>
              </a:rPr>
              <a:t> a fistuly, </a:t>
            </a:r>
            <a:r>
              <a:rPr lang="cs-CZ" sz="1200" dirty="0" err="1">
                <a:solidFill>
                  <a:schemeClr val="tx1">
                    <a:lumMod val="65000"/>
                    <a:lumOff val="35000"/>
                  </a:schemeClr>
                </a:solidFill>
              </a:rPr>
              <a:t>achalasie</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Choroby  jícnu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poleptání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cizí tělesa v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Divertikly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Krvácení z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 </a:t>
            </a:r>
          </a:p>
          <a:p>
            <a:pPr lvl="1"/>
            <a:endParaRPr lang="cs-CZ" sz="1200" b="1" i="1" dirty="0">
              <a:solidFill>
                <a:schemeClr val="tx1">
                  <a:lumMod val="65000"/>
                  <a:lumOff val="35000"/>
                </a:schemeClr>
              </a:solidFill>
            </a:endParaRPr>
          </a:p>
          <a:p>
            <a:r>
              <a:rPr lang="cs-CZ" sz="1200" dirty="0">
                <a:solidFill>
                  <a:srgbClr val="FF0000"/>
                </a:solidFill>
              </a:rPr>
              <a:t>Anatomie a vyšetřovací metody zevního  krku	</a:t>
            </a:r>
            <a:endParaRPr lang="cs-CZ" sz="1200" b="1" i="1" dirty="0">
              <a:solidFill>
                <a:srgbClr val="FF0000"/>
              </a:solidFill>
            </a:endParaRPr>
          </a:p>
          <a:p>
            <a:pPr lvl="1"/>
            <a:r>
              <a:rPr lang="cs-CZ" sz="1200" dirty="0">
                <a:solidFill>
                  <a:srgbClr val="FF0000"/>
                </a:solidFill>
              </a:rPr>
              <a:t>klinická anatomie zevního krku</a:t>
            </a:r>
            <a:endParaRPr lang="cs-CZ" sz="1200" b="1" i="1" dirty="0">
              <a:solidFill>
                <a:srgbClr val="FF0000"/>
              </a:solidFill>
            </a:endParaRPr>
          </a:p>
          <a:p>
            <a:pPr lvl="1"/>
            <a:r>
              <a:rPr lang="cs-CZ" sz="1200" dirty="0">
                <a:solidFill>
                  <a:srgbClr val="FF0000"/>
                </a:solidFill>
              </a:rPr>
              <a:t>vyšetření krční krajiny</a:t>
            </a:r>
            <a:endParaRPr lang="cs-CZ" sz="1200" b="1" i="1" dirty="0">
              <a:solidFill>
                <a:srgbClr val="FF0000"/>
              </a:solidFill>
            </a:endParaRPr>
          </a:p>
          <a:p>
            <a:endParaRPr lang="cs-CZ" sz="1200" dirty="0"/>
          </a:p>
          <a:p>
            <a:r>
              <a:rPr lang="cs-CZ" sz="1200" dirty="0">
                <a:solidFill>
                  <a:schemeClr val="tx1">
                    <a:lumMod val="65000"/>
                    <a:lumOff val="35000"/>
                  </a:schemeClr>
                </a:solidFill>
              </a:rPr>
              <a:t>Píštěle a cysty krční krajiny	</a:t>
            </a:r>
            <a:endParaRPr lang="cs-CZ" sz="1200" dirty="0"/>
          </a:p>
        </p:txBody>
      </p:sp>
      <p:sp>
        <p:nvSpPr>
          <p:cNvPr id="6" name="Zástupný obsah 5">
            <a:extLst>
              <a:ext uri="{FF2B5EF4-FFF2-40B4-BE49-F238E27FC236}">
                <a16:creationId xmlns:a16="http://schemas.microsoft.com/office/drawing/2014/main" id="{3CF6D436-8EB0-4E68-A445-872F48310DCA}"/>
              </a:ext>
            </a:extLst>
          </p:cNvPr>
          <p:cNvSpPr>
            <a:spLocks noGrp="1"/>
          </p:cNvSpPr>
          <p:nvPr>
            <p:ph sz="half" idx="2"/>
          </p:nvPr>
        </p:nvSpPr>
        <p:spPr>
          <a:xfrm>
            <a:off x="4648202" y="1436913"/>
            <a:ext cx="4038600" cy="5011387"/>
          </a:xfrm>
        </p:spPr>
        <p:txBody>
          <a:bodyPr/>
          <a:lstStyle/>
          <a:p>
            <a:r>
              <a:rPr lang="cs-CZ" sz="1200" dirty="0">
                <a:solidFill>
                  <a:schemeClr val="tx1">
                    <a:lumMod val="65000"/>
                    <a:lumOff val="35000"/>
                  </a:schemeClr>
                </a:solidFill>
              </a:rPr>
              <a:t>Krční lymfadenopatie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krční lymfadenitida nespecifická</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lymfadenitida se změnami v krevním obraze</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specifická lymfadenitida</a:t>
            </a:r>
            <a:endParaRPr lang="cs-CZ" sz="1200" b="1" i="1" dirty="0">
              <a:solidFill>
                <a:schemeClr val="tx1">
                  <a:lumMod val="65000"/>
                  <a:lumOff val="35000"/>
                </a:schemeClr>
              </a:solidFill>
            </a:endParaRPr>
          </a:p>
          <a:p>
            <a:pPr marL="0" indent="0">
              <a:buNone/>
            </a:pPr>
            <a:endParaRPr lang="cs-CZ" sz="1200" b="1" i="1" dirty="0">
              <a:solidFill>
                <a:schemeClr val="tx1">
                  <a:lumMod val="65000"/>
                  <a:lumOff val="35000"/>
                </a:schemeClr>
              </a:solidFill>
            </a:endParaRPr>
          </a:p>
          <a:p>
            <a:r>
              <a:rPr lang="cs-CZ" sz="1200" dirty="0">
                <a:solidFill>
                  <a:schemeClr val="tx1">
                    <a:lumMod val="65000"/>
                    <a:lumOff val="35000"/>
                  </a:schemeClr>
                </a:solidFill>
              </a:rPr>
              <a:t>Nádory krční krajiny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benigní tumory ( lipom, karotický </a:t>
            </a:r>
            <a:r>
              <a:rPr lang="cs-CZ" sz="1200" dirty="0" err="1">
                <a:solidFill>
                  <a:schemeClr val="tx1">
                    <a:lumMod val="65000"/>
                    <a:lumOff val="35000"/>
                  </a:schemeClr>
                </a:solidFill>
              </a:rPr>
              <a:t>glomus</a:t>
            </a:r>
            <a:r>
              <a:rPr lang="cs-CZ" sz="1200" dirty="0">
                <a:solidFill>
                  <a:schemeClr val="tx1">
                    <a:lumMod val="65000"/>
                    <a:lumOff val="35000"/>
                  </a:schemeClr>
                </a:solidFill>
              </a:rPr>
              <a:t> tumor)</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maligní nádory primární</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sekundární při neznámé primární lokalizaci </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Hluboké krční infekce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a diagnostika</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obecné principy léčby</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Krční disekce lymfatických uzlin</a:t>
            </a:r>
          </a:p>
          <a:p>
            <a:pPr lvl="1"/>
            <a:r>
              <a:rPr lang="cs-CZ" sz="1200" dirty="0">
                <a:solidFill>
                  <a:schemeClr val="tx1">
                    <a:lumMod val="65000"/>
                    <a:lumOff val="35000"/>
                  </a:schemeClr>
                </a:solidFill>
              </a:rPr>
              <a:t>Klasifikace krčních disekcí</a:t>
            </a:r>
          </a:p>
          <a:p>
            <a:pPr marL="0" indent="0">
              <a:buNone/>
            </a:pPr>
            <a:r>
              <a:rPr lang="en-GB" b="1" i="1" dirty="0">
                <a:solidFill>
                  <a:schemeClr val="tx1"/>
                </a:solidFill>
              </a:rPr>
              <a:t> </a:t>
            </a:r>
            <a:endParaRPr lang="cs-CZ" sz="3000" b="1" i="1" dirty="0">
              <a:solidFill>
                <a:schemeClr val="tx1"/>
              </a:solidFill>
            </a:endParaRPr>
          </a:p>
          <a:p>
            <a:pPr marL="0" indent="0">
              <a:spcAft>
                <a:spcPts val="0"/>
              </a:spcAft>
              <a:buNone/>
            </a:pPr>
            <a:endParaRPr lang="cs-CZ" sz="3000" b="1" i="1" dirty="0">
              <a:latin typeface="Times New Roman" panose="02020603050405020304" pitchFamily="18" charset="0"/>
              <a:ea typeface="Times New Roman" panose="02020603050405020304" pitchFamily="18" charset="0"/>
            </a:endParaRPr>
          </a:p>
          <a:p>
            <a:endParaRPr lang="cs-CZ" dirty="0"/>
          </a:p>
        </p:txBody>
      </p:sp>
      <p:pic>
        <p:nvPicPr>
          <p:cNvPr id="5" name="Picture 2">
            <a:extLst>
              <a:ext uri="{FF2B5EF4-FFF2-40B4-BE49-F238E27FC236}">
                <a16:creationId xmlns:a16="http://schemas.microsoft.com/office/drawing/2014/main" id="{1B6189A8-B51C-4BF5-8836-37772BC9A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5213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DDE5A3-F48F-134F-9A55-77C0AB25A784}"/>
              </a:ext>
            </a:extLst>
          </p:cNvPr>
          <p:cNvSpPr>
            <a:spLocks noGrp="1"/>
          </p:cNvSpPr>
          <p:nvPr>
            <p:ph type="title"/>
          </p:nvPr>
        </p:nvSpPr>
        <p:spPr/>
        <p:txBody>
          <a:bodyPr/>
          <a:lstStyle/>
          <a:p>
            <a:r>
              <a:rPr lang="cs-CZ" sz="2800" dirty="0"/>
              <a:t>JÍCEN A ZEVNÍ KRK</a:t>
            </a:r>
            <a:br>
              <a:rPr lang="cs-CZ" sz="2800" dirty="0"/>
            </a:br>
            <a:r>
              <a:rPr lang="cs-CZ" sz="2800" dirty="0"/>
              <a:t>Anatomie a vyšetření zevního krku</a:t>
            </a:r>
          </a:p>
        </p:txBody>
      </p:sp>
      <p:sp>
        <p:nvSpPr>
          <p:cNvPr id="3" name="Zástupný symbol pro obsah 2">
            <a:extLst>
              <a:ext uri="{FF2B5EF4-FFF2-40B4-BE49-F238E27FC236}">
                <a16:creationId xmlns:a16="http://schemas.microsoft.com/office/drawing/2014/main" id="{166A4F9A-3D8F-2346-8793-53100F7968D6}"/>
              </a:ext>
            </a:extLst>
          </p:cNvPr>
          <p:cNvSpPr>
            <a:spLocks noGrp="1"/>
          </p:cNvSpPr>
          <p:nvPr>
            <p:ph idx="1"/>
          </p:nvPr>
        </p:nvSpPr>
        <p:spPr>
          <a:xfrm>
            <a:off x="323529" y="1171971"/>
            <a:ext cx="5495380" cy="5549463"/>
          </a:xfrm>
        </p:spPr>
        <p:txBody>
          <a:bodyPr/>
          <a:lstStyle/>
          <a:p>
            <a:pPr>
              <a:buNone/>
            </a:pPr>
            <a:r>
              <a:rPr lang="cs-CZ" altLang="cs-CZ" sz="2000" b="1" dirty="0"/>
              <a:t>ohraničení</a:t>
            </a:r>
          </a:p>
          <a:p>
            <a:pPr lvl="1"/>
            <a:r>
              <a:rPr lang="cs-CZ" altLang="cs-CZ" sz="1600" dirty="0"/>
              <a:t>Horní hranice </a:t>
            </a:r>
          </a:p>
          <a:p>
            <a:pPr lvl="2"/>
            <a:r>
              <a:rPr lang="cs-CZ" altLang="cs-CZ" sz="1400" dirty="0"/>
              <a:t>dolní okraj mandibuly, hrot </a:t>
            </a:r>
            <a:r>
              <a:rPr lang="cs-CZ" altLang="cs-CZ" sz="1400" dirty="0" err="1"/>
              <a:t>proc</a:t>
            </a:r>
            <a:r>
              <a:rPr lang="cs-CZ" altLang="cs-CZ" sz="1400" dirty="0"/>
              <a:t>. </a:t>
            </a:r>
            <a:r>
              <a:rPr lang="cs-CZ" altLang="cs-CZ" sz="1400" dirty="0" err="1"/>
              <a:t>mastoideus</a:t>
            </a:r>
            <a:r>
              <a:rPr lang="cs-CZ" altLang="cs-CZ" sz="1400" dirty="0"/>
              <a:t> a </a:t>
            </a:r>
            <a:r>
              <a:rPr lang="cs-CZ" altLang="cs-CZ" sz="1400" dirty="0" err="1"/>
              <a:t>protuberantia</a:t>
            </a:r>
            <a:r>
              <a:rPr lang="cs-CZ" altLang="cs-CZ" sz="1400" dirty="0"/>
              <a:t> </a:t>
            </a:r>
            <a:r>
              <a:rPr lang="cs-CZ" altLang="cs-CZ" sz="1400" dirty="0" err="1"/>
              <a:t>occipitalis</a:t>
            </a:r>
            <a:r>
              <a:rPr lang="cs-CZ" altLang="cs-CZ" sz="1400" dirty="0"/>
              <a:t> </a:t>
            </a:r>
            <a:r>
              <a:rPr lang="cs-CZ" altLang="cs-CZ" sz="1400" dirty="0" err="1"/>
              <a:t>ext</a:t>
            </a:r>
            <a:r>
              <a:rPr lang="cs-CZ" altLang="cs-CZ" sz="1400" dirty="0"/>
              <a:t>.  </a:t>
            </a:r>
          </a:p>
          <a:p>
            <a:pPr lvl="1"/>
            <a:r>
              <a:rPr lang="cs-CZ" altLang="cs-CZ" sz="1600" dirty="0"/>
              <a:t>Dolní hranice </a:t>
            </a:r>
          </a:p>
          <a:p>
            <a:pPr lvl="2"/>
            <a:r>
              <a:rPr lang="cs-CZ" altLang="cs-CZ" sz="1400" dirty="0"/>
              <a:t>rovina proložená </a:t>
            </a:r>
            <a:r>
              <a:rPr lang="cs-CZ" altLang="cs-CZ" sz="1400" dirty="0" err="1"/>
              <a:t>jugulem</a:t>
            </a:r>
            <a:r>
              <a:rPr lang="cs-CZ" altLang="cs-CZ" sz="1400" dirty="0"/>
              <a:t> sterna, klíční kostí a trnem 7. krčního obratle </a:t>
            </a:r>
          </a:p>
          <a:p>
            <a:pPr>
              <a:buNone/>
            </a:pPr>
            <a:r>
              <a:rPr lang="cs-CZ" altLang="cs-CZ" sz="2000" b="1" dirty="0"/>
              <a:t>obsah</a:t>
            </a:r>
          </a:p>
          <a:p>
            <a:pPr lvl="1"/>
            <a:r>
              <a:rPr lang="cs-CZ" altLang="cs-CZ" sz="1600" dirty="0" err="1">
                <a:solidFill>
                  <a:srgbClr val="FF0000"/>
                </a:solidFill>
              </a:rPr>
              <a:t>Osteomuskulární</a:t>
            </a:r>
            <a:r>
              <a:rPr lang="cs-CZ" altLang="cs-CZ" sz="1600" dirty="0">
                <a:solidFill>
                  <a:srgbClr val="FF0000"/>
                </a:solidFill>
              </a:rPr>
              <a:t> systém </a:t>
            </a:r>
          </a:p>
          <a:p>
            <a:pPr lvl="2"/>
            <a:r>
              <a:rPr lang="cs-CZ" altLang="cs-CZ" sz="1400" dirty="0"/>
              <a:t>k udržení vzpřímeného postoje</a:t>
            </a:r>
          </a:p>
          <a:p>
            <a:pPr lvl="1"/>
            <a:r>
              <a:rPr lang="cs-CZ" altLang="cs-CZ" sz="1600" dirty="0">
                <a:solidFill>
                  <a:srgbClr val="FF0000"/>
                </a:solidFill>
              </a:rPr>
              <a:t>Viscerální část krku  </a:t>
            </a:r>
          </a:p>
          <a:p>
            <a:pPr lvl="2"/>
            <a:r>
              <a:rPr lang="cs-CZ" altLang="cs-CZ" sz="1400" dirty="0"/>
              <a:t>horní dýchací trakt </a:t>
            </a:r>
          </a:p>
          <a:p>
            <a:pPr lvl="2"/>
            <a:r>
              <a:rPr lang="cs-CZ" altLang="cs-CZ" sz="1400" dirty="0"/>
              <a:t>zažívací trakt</a:t>
            </a:r>
          </a:p>
          <a:p>
            <a:pPr lvl="2"/>
            <a:r>
              <a:rPr lang="cs-CZ" altLang="cs-CZ" sz="1400" dirty="0"/>
              <a:t>pochvu velkých cév</a:t>
            </a:r>
          </a:p>
          <a:p>
            <a:pPr lvl="2"/>
            <a:r>
              <a:rPr lang="cs-CZ" altLang="cs-CZ" sz="1400" dirty="0"/>
              <a:t>krční lymfatický systém (lymfatické uzliny + lymfatické cévy)</a:t>
            </a:r>
          </a:p>
          <a:p>
            <a:pPr lvl="3"/>
            <a:r>
              <a:rPr lang="cs-CZ" altLang="cs-CZ" sz="1400" dirty="0"/>
              <a:t>Na krku je asi 200 variabilně uspořádaných mízních uzlin</a:t>
            </a:r>
          </a:p>
          <a:p>
            <a:pPr lvl="2"/>
            <a:r>
              <a:rPr lang="cs-CZ" altLang="cs-CZ" sz="1400" dirty="0"/>
              <a:t>Velké slinné žlázy, štítná žláza</a:t>
            </a:r>
          </a:p>
          <a:p>
            <a:endParaRPr lang="cs-CZ" sz="2000" dirty="0"/>
          </a:p>
        </p:txBody>
      </p:sp>
      <p:pic>
        <p:nvPicPr>
          <p:cNvPr id="4" name="Picture 2">
            <a:extLst>
              <a:ext uri="{FF2B5EF4-FFF2-40B4-BE49-F238E27FC236}">
                <a16:creationId xmlns:a16="http://schemas.microsoft.com/office/drawing/2014/main" id="{6FD2BC14-4E79-6640-82FD-F6C641057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690807" cy="52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krk hranice">
            <a:extLst>
              <a:ext uri="{FF2B5EF4-FFF2-40B4-BE49-F238E27FC236}">
                <a16:creationId xmlns:a16="http://schemas.microsoft.com/office/drawing/2014/main" id="{86B0DC4C-6DE1-7449-9C6C-17B0190A1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417" y="2494319"/>
            <a:ext cx="2554518" cy="271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a:extLst>
              <a:ext uri="{FF2B5EF4-FFF2-40B4-BE49-F238E27FC236}">
                <a16:creationId xmlns:a16="http://schemas.microsoft.com/office/drawing/2014/main" id="{AEC8C700-B0A8-FF41-B18B-22E8C602E990}"/>
              </a:ext>
            </a:extLst>
          </p:cNvPr>
          <p:cNvSpPr/>
          <p:nvPr/>
        </p:nvSpPr>
        <p:spPr>
          <a:xfrm>
            <a:off x="6587048" y="5412706"/>
            <a:ext cx="1754006"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Doc. Smilek</a:t>
            </a:r>
            <a:endParaRPr lang="cs-CZ" sz="900" i="1" dirty="0">
              <a:solidFill>
                <a:prstClr val="black"/>
              </a:solidFill>
            </a:endParaRPr>
          </a:p>
        </p:txBody>
      </p:sp>
    </p:spTree>
    <p:extLst>
      <p:ext uri="{BB962C8B-B14F-4D97-AF65-F5344CB8AC3E}">
        <p14:creationId xmlns:p14="http://schemas.microsoft.com/office/powerpoint/2010/main" val="1562675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64DD56-302E-484B-B847-D2375C8ED2DF}"/>
              </a:ext>
            </a:extLst>
          </p:cNvPr>
          <p:cNvSpPr>
            <a:spLocks noGrp="1"/>
          </p:cNvSpPr>
          <p:nvPr>
            <p:ph type="title"/>
          </p:nvPr>
        </p:nvSpPr>
        <p:spPr/>
        <p:txBody>
          <a:bodyPr/>
          <a:lstStyle/>
          <a:p>
            <a:r>
              <a:rPr lang="cs-CZ" sz="2800" dirty="0"/>
              <a:t>JÍCEN A ZEVNÍ KRK</a:t>
            </a:r>
            <a:br>
              <a:rPr lang="cs-CZ" sz="2800" dirty="0"/>
            </a:br>
            <a:r>
              <a:rPr lang="cs-CZ" sz="2800" dirty="0"/>
              <a:t>Anatomie a vyšetření zevního krku</a:t>
            </a:r>
          </a:p>
        </p:txBody>
      </p:sp>
      <p:sp>
        <p:nvSpPr>
          <p:cNvPr id="3" name="Zástupný symbol pro obsah 2">
            <a:extLst>
              <a:ext uri="{FF2B5EF4-FFF2-40B4-BE49-F238E27FC236}">
                <a16:creationId xmlns:a16="http://schemas.microsoft.com/office/drawing/2014/main" id="{8ED982E1-BC1C-9549-944B-964918AB2E26}"/>
              </a:ext>
            </a:extLst>
          </p:cNvPr>
          <p:cNvSpPr>
            <a:spLocks noGrp="1"/>
          </p:cNvSpPr>
          <p:nvPr>
            <p:ph idx="1"/>
          </p:nvPr>
        </p:nvSpPr>
        <p:spPr>
          <a:xfrm>
            <a:off x="323529" y="1412778"/>
            <a:ext cx="8496944" cy="5332406"/>
          </a:xfrm>
        </p:spPr>
        <p:txBody>
          <a:bodyPr/>
          <a:lstStyle/>
          <a:p>
            <a:r>
              <a:rPr lang="cs-CZ" sz="2000" b="1" dirty="0"/>
              <a:t>Fascie krku</a:t>
            </a:r>
          </a:p>
          <a:p>
            <a:pPr lvl="1"/>
            <a:r>
              <a:rPr lang="cs-CZ" sz="1600" dirty="0"/>
              <a:t>Rozdělují krční krajinu na jednotlivé </a:t>
            </a:r>
            <a:r>
              <a:rPr lang="cs-CZ" sz="1600" dirty="0" err="1"/>
              <a:t>interfasciální</a:t>
            </a:r>
            <a:r>
              <a:rPr lang="cs-CZ" sz="1600" dirty="0"/>
              <a:t> prostory</a:t>
            </a:r>
          </a:p>
          <a:p>
            <a:pPr lvl="2"/>
            <a:r>
              <a:rPr lang="cs-CZ" sz="1400" dirty="0"/>
              <a:t>Identifikace prostorů při fyziologickém stavu nemusí být zřejmé</a:t>
            </a:r>
          </a:p>
          <a:p>
            <a:pPr lvl="2"/>
            <a:r>
              <a:rPr lang="cs-CZ" sz="1400" dirty="0"/>
              <a:t>Důležité při patologických stavech (ohraničení hluboké krční infekce)</a:t>
            </a:r>
          </a:p>
          <a:p>
            <a:pPr lvl="1"/>
            <a:r>
              <a:rPr lang="cs-CZ" sz="1600" dirty="0"/>
              <a:t>Povrchová fascie </a:t>
            </a:r>
          </a:p>
          <a:p>
            <a:pPr lvl="2"/>
            <a:r>
              <a:rPr lang="cs-CZ" sz="1400" dirty="0"/>
              <a:t>obaluje m. </a:t>
            </a:r>
            <a:r>
              <a:rPr lang="cs-CZ" sz="1400" dirty="0" err="1"/>
              <a:t>platysma</a:t>
            </a:r>
            <a:r>
              <a:rPr lang="cs-CZ" sz="1400" dirty="0"/>
              <a:t> a mimické svaly</a:t>
            </a:r>
          </a:p>
          <a:p>
            <a:pPr lvl="1"/>
            <a:r>
              <a:rPr lang="cs-CZ" sz="1600" dirty="0"/>
              <a:t>Hluboká fascie </a:t>
            </a:r>
          </a:p>
          <a:p>
            <a:pPr lvl="2"/>
            <a:r>
              <a:rPr lang="cs-CZ" sz="1600" b="1" dirty="0"/>
              <a:t>Povrchový list hluboké krční fascie </a:t>
            </a:r>
          </a:p>
          <a:p>
            <a:pPr lvl="3"/>
            <a:r>
              <a:rPr lang="cs-CZ" sz="1400" dirty="0"/>
              <a:t>obaluje velké svaly krku (</a:t>
            </a:r>
            <a:r>
              <a:rPr lang="cs-CZ" sz="1400" dirty="0" err="1"/>
              <a:t>m.SCM</a:t>
            </a:r>
            <a:r>
              <a:rPr lang="cs-CZ" sz="1400" dirty="0"/>
              <a:t>, </a:t>
            </a:r>
            <a:r>
              <a:rPr lang="cs-CZ" sz="1400" dirty="0" err="1"/>
              <a:t>m.trapezius</a:t>
            </a:r>
            <a:r>
              <a:rPr lang="cs-CZ" sz="1400" dirty="0"/>
              <a:t>), žvýkací svaly, podčelistní a příušní žlázu</a:t>
            </a:r>
          </a:p>
          <a:p>
            <a:pPr lvl="2"/>
            <a:r>
              <a:rPr lang="cs-CZ" sz="1600" b="1" dirty="0"/>
              <a:t>Střední list hluboké krční fascie</a:t>
            </a:r>
          </a:p>
          <a:p>
            <a:pPr lvl="3"/>
            <a:r>
              <a:rPr lang="cs-CZ" sz="1400" dirty="0"/>
              <a:t>viscerální fascie</a:t>
            </a:r>
          </a:p>
          <a:p>
            <a:pPr lvl="3"/>
            <a:r>
              <a:rPr lang="cs-CZ" sz="1400" dirty="0"/>
              <a:t>Obaluje štítnou žlázu, průdušnici, hrtan, hltan, jícen, velké krční cévy a nervy</a:t>
            </a:r>
          </a:p>
          <a:p>
            <a:pPr lvl="2"/>
            <a:r>
              <a:rPr lang="cs-CZ" sz="1600" b="1" dirty="0"/>
              <a:t>Hluboký list hluboké krční fascie </a:t>
            </a:r>
          </a:p>
          <a:p>
            <a:pPr lvl="3"/>
            <a:r>
              <a:rPr lang="cs-CZ" sz="1400" dirty="0"/>
              <a:t>kolem </a:t>
            </a:r>
            <a:r>
              <a:rPr lang="cs-CZ" sz="1400" dirty="0" err="1"/>
              <a:t>prevertebrálních</a:t>
            </a:r>
            <a:r>
              <a:rPr lang="cs-CZ" sz="1400" dirty="0"/>
              <a:t> a vertebrálních svalů</a:t>
            </a:r>
          </a:p>
          <a:p>
            <a:pPr lvl="4"/>
            <a:r>
              <a:rPr lang="cs-CZ" sz="1400" dirty="0" err="1"/>
              <a:t>Alární</a:t>
            </a:r>
            <a:r>
              <a:rPr lang="cs-CZ" sz="1400" dirty="0"/>
              <a:t> fascie</a:t>
            </a:r>
          </a:p>
          <a:p>
            <a:pPr lvl="4"/>
            <a:r>
              <a:rPr lang="cs-CZ" sz="1400" dirty="0" err="1"/>
              <a:t>Prevertebrální</a:t>
            </a:r>
            <a:r>
              <a:rPr lang="cs-CZ" sz="1400" dirty="0"/>
              <a:t> fascie</a:t>
            </a:r>
          </a:p>
          <a:p>
            <a:pPr lvl="5"/>
            <a:r>
              <a:rPr lang="cs-CZ" sz="1400" dirty="0">
                <a:solidFill>
                  <a:schemeClr val="tx1">
                    <a:lumMod val="65000"/>
                    <a:lumOff val="35000"/>
                  </a:schemeClr>
                </a:solidFill>
              </a:rPr>
              <a:t>Mezi oběma fasciemi  - </a:t>
            </a:r>
            <a:r>
              <a:rPr lang="cs-CZ" sz="1400" dirty="0">
                <a:solidFill>
                  <a:srgbClr val="FF0000"/>
                </a:solidFill>
              </a:rPr>
              <a:t>„</a:t>
            </a:r>
            <a:r>
              <a:rPr lang="cs-CZ" sz="1400" dirty="0" err="1">
                <a:solidFill>
                  <a:srgbClr val="FF0000"/>
                </a:solidFill>
              </a:rPr>
              <a:t>danger</a:t>
            </a:r>
            <a:r>
              <a:rPr lang="cs-CZ" sz="1400" dirty="0">
                <a:solidFill>
                  <a:srgbClr val="FF0000"/>
                </a:solidFill>
              </a:rPr>
              <a:t> </a:t>
            </a:r>
            <a:r>
              <a:rPr lang="cs-CZ" sz="1400" dirty="0" err="1">
                <a:solidFill>
                  <a:srgbClr val="FF0000"/>
                </a:solidFill>
              </a:rPr>
              <a:t>space</a:t>
            </a:r>
            <a:r>
              <a:rPr lang="cs-CZ" sz="1400" dirty="0">
                <a:solidFill>
                  <a:srgbClr val="FF0000"/>
                </a:solidFill>
              </a:rPr>
              <a:t>“ </a:t>
            </a:r>
            <a:r>
              <a:rPr lang="cs-CZ" sz="1400" dirty="0">
                <a:solidFill>
                  <a:schemeClr val="tx1">
                    <a:lumMod val="65000"/>
                    <a:lumOff val="35000"/>
                  </a:schemeClr>
                </a:solidFill>
              </a:rPr>
              <a:t>– šíření zánětu z krku do zadního mediastina</a:t>
            </a:r>
          </a:p>
          <a:p>
            <a:pPr marL="0" indent="0">
              <a:buNone/>
            </a:pPr>
            <a:br>
              <a:rPr lang="cs-CZ" dirty="0"/>
            </a:br>
            <a:endParaRPr lang="cs-CZ" dirty="0"/>
          </a:p>
          <a:p>
            <a:endParaRPr lang="cs-CZ" sz="2000" dirty="0"/>
          </a:p>
        </p:txBody>
      </p:sp>
      <p:pic>
        <p:nvPicPr>
          <p:cNvPr id="4" name="Picture 2">
            <a:extLst>
              <a:ext uri="{FF2B5EF4-FFF2-40B4-BE49-F238E27FC236}">
                <a16:creationId xmlns:a16="http://schemas.microsoft.com/office/drawing/2014/main" id="{9C222A2E-4AE0-E048-9C12-952E622CC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690807" cy="52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7894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0A0BA5-7FE4-5544-B1B5-0B67B48DB5E0}"/>
              </a:ext>
            </a:extLst>
          </p:cNvPr>
          <p:cNvSpPr>
            <a:spLocks noGrp="1"/>
          </p:cNvSpPr>
          <p:nvPr>
            <p:ph type="title"/>
          </p:nvPr>
        </p:nvSpPr>
        <p:spPr/>
        <p:txBody>
          <a:bodyPr/>
          <a:lstStyle/>
          <a:p>
            <a:r>
              <a:rPr lang="cs-CZ" sz="2800" dirty="0"/>
              <a:t>JÍCEN A ZEVNÍ KRK</a:t>
            </a:r>
            <a:br>
              <a:rPr lang="cs-CZ" sz="2800" dirty="0"/>
            </a:br>
            <a:r>
              <a:rPr lang="cs-CZ" sz="2800" dirty="0"/>
              <a:t>Anatomie a vyšetření zevního krku</a:t>
            </a:r>
          </a:p>
        </p:txBody>
      </p:sp>
      <p:sp>
        <p:nvSpPr>
          <p:cNvPr id="3" name="Zástupný symbol pro obsah 2">
            <a:extLst>
              <a:ext uri="{FF2B5EF4-FFF2-40B4-BE49-F238E27FC236}">
                <a16:creationId xmlns:a16="http://schemas.microsoft.com/office/drawing/2014/main" id="{3F8A741A-8A2A-D94A-8DD2-6F0B3CD25DCD}"/>
              </a:ext>
            </a:extLst>
          </p:cNvPr>
          <p:cNvSpPr>
            <a:spLocks noGrp="1"/>
          </p:cNvSpPr>
          <p:nvPr>
            <p:ph idx="1"/>
          </p:nvPr>
        </p:nvSpPr>
        <p:spPr/>
        <p:txBody>
          <a:bodyPr/>
          <a:lstStyle/>
          <a:p>
            <a:r>
              <a:rPr lang="cs-CZ" sz="2000" b="1" dirty="0"/>
              <a:t>Fascie krku</a:t>
            </a:r>
          </a:p>
          <a:p>
            <a:endParaRPr lang="cs-CZ" sz="2000" dirty="0"/>
          </a:p>
        </p:txBody>
      </p:sp>
      <p:pic>
        <p:nvPicPr>
          <p:cNvPr id="4" name="Picture 2">
            <a:extLst>
              <a:ext uri="{FF2B5EF4-FFF2-40B4-BE49-F238E27FC236}">
                <a16:creationId xmlns:a16="http://schemas.microsoft.com/office/drawing/2014/main" id="{31629EE5-D1DE-5B4B-9D1E-5EA2DD8DE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690807" cy="52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sejmout">
            <a:extLst>
              <a:ext uri="{FF2B5EF4-FFF2-40B4-BE49-F238E27FC236}">
                <a16:creationId xmlns:a16="http://schemas.microsoft.com/office/drawing/2014/main" id="{D3385078-419D-1249-AF9E-CA02B178696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528" y="2220685"/>
            <a:ext cx="6567823" cy="390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Zástupný obsah 6">
            <a:extLst>
              <a:ext uri="{FF2B5EF4-FFF2-40B4-BE49-F238E27FC236}">
                <a16:creationId xmlns:a16="http://schemas.microsoft.com/office/drawing/2014/main" id="{31FC9B93-2552-4041-9BC9-DA4774093271}"/>
              </a:ext>
            </a:extLst>
          </p:cNvPr>
          <p:cNvPicPr>
            <a:picLocks noChangeAspect="1"/>
          </p:cNvPicPr>
          <p:nvPr/>
        </p:nvPicPr>
        <p:blipFill>
          <a:blip r:embed="rId4"/>
          <a:stretch>
            <a:fillRect/>
          </a:stretch>
        </p:blipFill>
        <p:spPr>
          <a:xfrm>
            <a:off x="7096680" y="1702735"/>
            <a:ext cx="1723793" cy="2953768"/>
          </a:xfrm>
          <a:prstGeom prst="rect">
            <a:avLst/>
          </a:prstGeom>
        </p:spPr>
      </p:pic>
      <p:sp>
        <p:nvSpPr>
          <p:cNvPr id="7" name="TextovéPole 6">
            <a:extLst>
              <a:ext uri="{FF2B5EF4-FFF2-40B4-BE49-F238E27FC236}">
                <a16:creationId xmlns:a16="http://schemas.microsoft.com/office/drawing/2014/main" id="{9D15001C-5094-4B4A-AB1F-00A253278018}"/>
              </a:ext>
            </a:extLst>
          </p:cNvPr>
          <p:cNvSpPr txBox="1"/>
          <p:nvPr/>
        </p:nvSpPr>
        <p:spPr>
          <a:xfrm>
            <a:off x="362817" y="6234752"/>
            <a:ext cx="6515117" cy="623248"/>
          </a:xfrm>
          <a:prstGeom prst="rect">
            <a:avLst/>
          </a:prstGeom>
          <a:noFill/>
        </p:spPr>
        <p:txBody>
          <a:bodyPr wrap="none" rtlCol="0">
            <a:spAutoFit/>
          </a:bodyPr>
          <a:lstStyle/>
          <a:p>
            <a:r>
              <a:rPr lang="cs-CZ" sz="2100" dirty="0">
                <a:solidFill>
                  <a:schemeClr val="tx1">
                    <a:lumMod val="65000"/>
                    <a:lumOff val="35000"/>
                  </a:schemeClr>
                </a:solidFill>
                <a:ea typeface="+mj-ea"/>
                <a:cs typeface="+mj-cs"/>
              </a:rPr>
              <a:t>Krční </a:t>
            </a:r>
            <a:r>
              <a:rPr lang="cs-CZ" sz="2100" dirty="0" err="1">
                <a:solidFill>
                  <a:schemeClr val="tx1">
                    <a:lumMod val="65000"/>
                    <a:lumOff val="35000"/>
                  </a:schemeClr>
                </a:solidFill>
                <a:ea typeface="+mj-ea"/>
                <a:cs typeface="+mj-cs"/>
              </a:rPr>
              <a:t>fasciální</a:t>
            </a:r>
            <a:r>
              <a:rPr lang="cs-CZ" sz="2100" dirty="0">
                <a:solidFill>
                  <a:schemeClr val="tx1">
                    <a:lumMod val="65000"/>
                    <a:lumOff val="35000"/>
                  </a:schemeClr>
                </a:solidFill>
                <a:ea typeface="+mj-ea"/>
                <a:cs typeface="+mj-cs"/>
              </a:rPr>
              <a:t> prostory </a:t>
            </a:r>
            <a:br>
              <a:rPr lang="cs-CZ" sz="2100" dirty="0">
                <a:solidFill>
                  <a:schemeClr val="tx1">
                    <a:lumMod val="65000"/>
                    <a:lumOff val="35000"/>
                  </a:schemeClr>
                </a:solidFill>
                <a:ea typeface="+mj-ea"/>
                <a:cs typeface="+mj-cs"/>
              </a:rPr>
            </a:br>
            <a:r>
              <a:rPr lang="cs-CZ" sz="1350" dirty="0">
                <a:solidFill>
                  <a:schemeClr val="tx1">
                    <a:lumMod val="65000"/>
                    <a:lumOff val="35000"/>
                  </a:schemeClr>
                </a:solidFill>
                <a:ea typeface="+mj-ea"/>
                <a:cs typeface="+mj-cs"/>
              </a:rPr>
              <a:t>1.parafaryngeální /</a:t>
            </a:r>
            <a:r>
              <a:rPr lang="cs-CZ" sz="1350" dirty="0" err="1">
                <a:solidFill>
                  <a:schemeClr val="tx1">
                    <a:lumMod val="65000"/>
                    <a:lumOff val="35000"/>
                  </a:schemeClr>
                </a:solidFill>
                <a:ea typeface="+mj-ea"/>
                <a:cs typeface="+mj-cs"/>
              </a:rPr>
              <a:t>retrofaryngeální</a:t>
            </a:r>
            <a:r>
              <a:rPr lang="cs-CZ" sz="1350" dirty="0">
                <a:solidFill>
                  <a:schemeClr val="tx1">
                    <a:lumMod val="65000"/>
                    <a:lumOff val="35000"/>
                  </a:schemeClr>
                </a:solidFill>
                <a:ea typeface="+mj-ea"/>
                <a:cs typeface="+mj-cs"/>
              </a:rPr>
              <a:t> prostor, 2. „</a:t>
            </a:r>
            <a:r>
              <a:rPr lang="cs-CZ" sz="1350" dirty="0" err="1">
                <a:solidFill>
                  <a:schemeClr val="tx1">
                    <a:lumMod val="65000"/>
                    <a:lumOff val="35000"/>
                  </a:schemeClr>
                </a:solidFill>
                <a:ea typeface="+mj-ea"/>
                <a:cs typeface="+mj-cs"/>
              </a:rPr>
              <a:t>dangerous</a:t>
            </a:r>
            <a:r>
              <a:rPr lang="cs-CZ" sz="1350" dirty="0">
                <a:solidFill>
                  <a:schemeClr val="tx1">
                    <a:lumMod val="65000"/>
                    <a:lumOff val="35000"/>
                  </a:schemeClr>
                </a:solidFill>
                <a:ea typeface="+mj-ea"/>
                <a:cs typeface="+mj-cs"/>
              </a:rPr>
              <a:t> </a:t>
            </a:r>
            <a:r>
              <a:rPr lang="cs-CZ" sz="1350" dirty="0" err="1">
                <a:solidFill>
                  <a:schemeClr val="tx1">
                    <a:lumMod val="65000"/>
                    <a:lumOff val="35000"/>
                  </a:schemeClr>
                </a:solidFill>
                <a:ea typeface="+mj-ea"/>
                <a:cs typeface="+mj-cs"/>
              </a:rPr>
              <a:t>space</a:t>
            </a:r>
            <a:r>
              <a:rPr lang="cs-CZ" sz="1350" dirty="0">
                <a:solidFill>
                  <a:schemeClr val="tx1">
                    <a:lumMod val="65000"/>
                    <a:lumOff val="35000"/>
                  </a:schemeClr>
                </a:solidFill>
                <a:ea typeface="+mj-ea"/>
                <a:cs typeface="+mj-cs"/>
              </a:rPr>
              <a:t>, 3. </a:t>
            </a:r>
            <a:r>
              <a:rPr lang="cs-CZ" sz="1350" dirty="0" err="1">
                <a:solidFill>
                  <a:schemeClr val="tx1">
                    <a:lumMod val="65000"/>
                    <a:lumOff val="35000"/>
                  </a:schemeClr>
                </a:solidFill>
                <a:ea typeface="+mj-ea"/>
                <a:cs typeface="+mj-cs"/>
              </a:rPr>
              <a:t>prevertebrální</a:t>
            </a:r>
            <a:r>
              <a:rPr lang="cs-CZ" sz="1350" dirty="0">
                <a:solidFill>
                  <a:schemeClr val="tx1">
                    <a:lumMod val="65000"/>
                    <a:lumOff val="35000"/>
                  </a:schemeClr>
                </a:solidFill>
                <a:ea typeface="+mj-ea"/>
                <a:cs typeface="+mj-cs"/>
              </a:rPr>
              <a:t> prostor</a:t>
            </a:r>
            <a:endParaRPr lang="cs-CZ" sz="1350" dirty="0">
              <a:solidFill>
                <a:schemeClr val="tx1">
                  <a:lumMod val="65000"/>
                  <a:lumOff val="35000"/>
                </a:schemeClr>
              </a:solidFill>
            </a:endParaRPr>
          </a:p>
        </p:txBody>
      </p:sp>
      <p:sp>
        <p:nvSpPr>
          <p:cNvPr id="8" name="TextovéPole 7">
            <a:extLst>
              <a:ext uri="{FF2B5EF4-FFF2-40B4-BE49-F238E27FC236}">
                <a16:creationId xmlns:a16="http://schemas.microsoft.com/office/drawing/2014/main" id="{69DC7BD8-DDEB-0F4E-9CAC-1D9E55673B4A}"/>
              </a:ext>
            </a:extLst>
          </p:cNvPr>
          <p:cNvSpPr txBox="1"/>
          <p:nvPr/>
        </p:nvSpPr>
        <p:spPr>
          <a:xfrm>
            <a:off x="7096680" y="6414199"/>
            <a:ext cx="2392271" cy="577081"/>
          </a:xfrm>
          <a:prstGeom prst="rect">
            <a:avLst/>
          </a:prstGeom>
          <a:noFill/>
        </p:spPr>
        <p:txBody>
          <a:bodyPr wrap="square" rtlCol="0">
            <a:spAutoFit/>
          </a:bodyPr>
          <a:lstStyle/>
          <a:p>
            <a:pPr lvl="0"/>
            <a:r>
              <a:rPr lang="cs-CZ" sz="900" i="1" dirty="0">
                <a:solidFill>
                  <a:prstClr val="black"/>
                </a:solidFill>
              </a:rPr>
              <a:t>Zdroj obr.: [online cit. 2.4.2020]. </a:t>
            </a:r>
            <a:r>
              <a:rPr lang="cs-CZ" sz="900" i="1" dirty="0" err="1">
                <a:solidFill>
                  <a:prstClr val="black"/>
                </a:solidFill>
              </a:rPr>
              <a:t>Doi</a:t>
            </a:r>
            <a:r>
              <a:rPr lang="cs-CZ" sz="900" i="1" dirty="0">
                <a:solidFill>
                  <a:prstClr val="black"/>
                </a:solidFill>
              </a:rPr>
              <a:t> https://slideplayer.cz/slide/14558513/</a:t>
            </a:r>
          </a:p>
          <a:p>
            <a:endParaRPr lang="cs-CZ" sz="1350" dirty="0"/>
          </a:p>
        </p:txBody>
      </p:sp>
    </p:spTree>
    <p:extLst>
      <p:ext uri="{BB962C8B-B14F-4D97-AF65-F5344CB8AC3E}">
        <p14:creationId xmlns:p14="http://schemas.microsoft.com/office/powerpoint/2010/main" val="4242838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15045D-F4B7-4F8C-825A-229AB6AFD622}"/>
              </a:ext>
            </a:extLst>
          </p:cNvPr>
          <p:cNvSpPr>
            <a:spLocks noGrp="1"/>
          </p:cNvSpPr>
          <p:nvPr>
            <p:ph type="title"/>
          </p:nvPr>
        </p:nvSpPr>
        <p:spPr bwMode="auto">
          <a:xfrm>
            <a:off x="3434130" y="148830"/>
            <a:ext cx="5133917" cy="886899"/>
          </a:xfrm>
          <a:prstGeom prst="rect">
            <a:avLst/>
          </a:prstGeom>
          <a:noFill/>
          <a:ln>
            <a:noFill/>
          </a:ln>
        </p:spPr>
        <p:txBody>
          <a:bodyPr wrap="square" anchor="ctr">
            <a:noAutofit/>
          </a:bodyPr>
          <a:lstStyle/>
          <a:p>
            <a:r>
              <a:rPr lang="cs-CZ" sz="2800" dirty="0"/>
              <a:t>JÍCEN A ZEVNÍ KRK</a:t>
            </a:r>
            <a:br>
              <a:rPr lang="cs-CZ" sz="2800" dirty="0"/>
            </a:br>
            <a:r>
              <a:rPr lang="cs-CZ" sz="2800" dirty="0"/>
              <a:t>Klinická anatomie jícnu</a:t>
            </a:r>
          </a:p>
        </p:txBody>
      </p:sp>
      <p:sp>
        <p:nvSpPr>
          <p:cNvPr id="3" name="Zástupný obsah 2">
            <a:extLst>
              <a:ext uri="{FF2B5EF4-FFF2-40B4-BE49-F238E27FC236}">
                <a16:creationId xmlns:a16="http://schemas.microsoft.com/office/drawing/2014/main" id="{1E9498E4-9AF8-4F28-B054-C2A4851A3619}"/>
              </a:ext>
            </a:extLst>
          </p:cNvPr>
          <p:cNvSpPr>
            <a:spLocks noGrp="1"/>
          </p:cNvSpPr>
          <p:nvPr>
            <p:ph sz="half" idx="1"/>
          </p:nvPr>
        </p:nvSpPr>
        <p:spPr bwMode="auto">
          <a:xfrm>
            <a:off x="457199" y="1294410"/>
            <a:ext cx="8389917" cy="5379522"/>
          </a:xfrm>
          <a:prstGeom prst="rect">
            <a:avLst/>
          </a:prstGeom>
          <a:noFill/>
          <a:ln>
            <a:noFill/>
          </a:ln>
        </p:spPr>
        <p:txBody>
          <a:bodyPr wrap="square" anchor="t">
            <a:normAutofit/>
          </a:bodyPr>
          <a:lstStyle/>
          <a:p>
            <a:pPr>
              <a:lnSpc>
                <a:spcPct val="104000"/>
              </a:lnSpc>
            </a:pPr>
            <a:r>
              <a:rPr lang="cs-CZ" sz="1800" dirty="0">
                <a:solidFill>
                  <a:schemeClr val="tx1">
                    <a:lumMod val="65000"/>
                    <a:lumOff val="35000"/>
                  </a:schemeClr>
                </a:solidFill>
              </a:rPr>
              <a:t>Dutý orgán, zajišťující transport sousta z </a:t>
            </a:r>
            <a:r>
              <a:rPr lang="cs-CZ" sz="1800" dirty="0" err="1">
                <a:solidFill>
                  <a:schemeClr val="tx1">
                    <a:lumMod val="65000"/>
                    <a:lumOff val="35000"/>
                  </a:schemeClr>
                </a:solidFill>
              </a:rPr>
              <a:t>hypofaryngu</a:t>
            </a:r>
            <a:r>
              <a:rPr lang="cs-CZ" sz="1800" dirty="0">
                <a:solidFill>
                  <a:schemeClr val="tx1">
                    <a:lumMod val="65000"/>
                    <a:lumOff val="35000"/>
                  </a:schemeClr>
                </a:solidFill>
              </a:rPr>
              <a:t> do žaludku</a:t>
            </a:r>
          </a:p>
          <a:p>
            <a:pPr>
              <a:lnSpc>
                <a:spcPct val="104000"/>
              </a:lnSpc>
            </a:pPr>
            <a:r>
              <a:rPr lang="cs-CZ" sz="1800" dirty="0">
                <a:solidFill>
                  <a:schemeClr val="tx1">
                    <a:lumMod val="65000"/>
                    <a:lumOff val="35000"/>
                  </a:schemeClr>
                </a:solidFill>
              </a:rPr>
              <a:t>od C6 (</a:t>
            </a:r>
            <a:r>
              <a:rPr lang="cs-CZ" sz="1800" dirty="0" err="1">
                <a:solidFill>
                  <a:schemeClr val="tx1">
                    <a:lumMod val="65000"/>
                    <a:lumOff val="35000"/>
                  </a:schemeClr>
                </a:solidFill>
              </a:rPr>
              <a:t>cartilago</a:t>
            </a:r>
            <a:r>
              <a:rPr lang="cs-CZ" sz="1800" dirty="0">
                <a:solidFill>
                  <a:schemeClr val="tx1">
                    <a:lumMod val="65000"/>
                    <a:lumOff val="35000"/>
                  </a:schemeClr>
                </a:solidFill>
              </a:rPr>
              <a:t> </a:t>
            </a:r>
            <a:r>
              <a:rPr lang="cs-CZ" sz="1800" dirty="0" err="1">
                <a:solidFill>
                  <a:schemeClr val="tx1">
                    <a:lumMod val="65000"/>
                    <a:lumOff val="35000"/>
                  </a:schemeClr>
                </a:solidFill>
              </a:rPr>
              <a:t>cricoidea</a:t>
            </a:r>
            <a:r>
              <a:rPr lang="cs-CZ" sz="1800" dirty="0">
                <a:solidFill>
                  <a:schemeClr val="tx1">
                    <a:lumMod val="65000"/>
                    <a:lumOff val="35000"/>
                  </a:schemeClr>
                </a:solidFill>
              </a:rPr>
              <a:t>) – Th11 </a:t>
            </a:r>
          </a:p>
          <a:p>
            <a:pPr>
              <a:lnSpc>
                <a:spcPct val="104000"/>
              </a:lnSpc>
            </a:pPr>
            <a:endParaRPr lang="cs-CZ" sz="2000" dirty="0">
              <a:solidFill>
                <a:schemeClr val="tx1">
                  <a:lumMod val="65000"/>
                  <a:lumOff val="35000"/>
                </a:schemeClr>
              </a:solidFill>
            </a:endParaRPr>
          </a:p>
          <a:p>
            <a:pPr>
              <a:lnSpc>
                <a:spcPct val="104000"/>
              </a:lnSpc>
            </a:pPr>
            <a:r>
              <a:rPr lang="cs-CZ" sz="2000" b="1" dirty="0">
                <a:solidFill>
                  <a:schemeClr val="tx1">
                    <a:lumMod val="65000"/>
                    <a:lumOff val="35000"/>
                  </a:schemeClr>
                </a:solidFill>
              </a:rPr>
              <a:t>Anatomické dělení jícnu</a:t>
            </a:r>
          </a:p>
          <a:p>
            <a:pPr lvl="1">
              <a:lnSpc>
                <a:spcPct val="104000"/>
              </a:lnSpc>
            </a:pPr>
            <a:r>
              <a:rPr lang="cs-CZ" sz="1600" dirty="0">
                <a:solidFill>
                  <a:srgbClr val="FF0000"/>
                </a:solidFill>
              </a:rPr>
              <a:t>Krční část (</a:t>
            </a:r>
            <a:r>
              <a:rPr lang="cs-CZ" sz="1600" dirty="0" err="1">
                <a:solidFill>
                  <a:srgbClr val="FF0000"/>
                </a:solidFill>
              </a:rPr>
              <a:t>pars</a:t>
            </a:r>
            <a:r>
              <a:rPr lang="cs-CZ" sz="1600" dirty="0">
                <a:solidFill>
                  <a:srgbClr val="FF0000"/>
                </a:solidFill>
              </a:rPr>
              <a:t> </a:t>
            </a:r>
            <a:r>
              <a:rPr lang="cs-CZ" sz="1600" dirty="0" err="1">
                <a:solidFill>
                  <a:srgbClr val="FF0000"/>
                </a:solidFill>
              </a:rPr>
              <a:t>cervicalis</a:t>
            </a:r>
            <a:r>
              <a:rPr lang="cs-CZ" sz="1600" dirty="0">
                <a:solidFill>
                  <a:srgbClr val="FF0000"/>
                </a:solidFill>
              </a:rPr>
              <a:t>)</a:t>
            </a:r>
          </a:p>
          <a:p>
            <a:pPr lvl="2">
              <a:lnSpc>
                <a:spcPct val="104000"/>
              </a:lnSpc>
            </a:pPr>
            <a:r>
              <a:rPr lang="cs-CZ" sz="1400" dirty="0">
                <a:solidFill>
                  <a:schemeClr val="tx1">
                    <a:lumMod val="65000"/>
                    <a:lumOff val="35000"/>
                  </a:schemeClr>
                </a:solidFill>
              </a:rPr>
              <a:t>Od horního jícnového svěrače po horní okraj sterna</a:t>
            </a:r>
          </a:p>
          <a:p>
            <a:pPr lvl="2">
              <a:lnSpc>
                <a:spcPct val="104000"/>
              </a:lnSpc>
            </a:pPr>
            <a:r>
              <a:rPr lang="cs-CZ" sz="1400" dirty="0" err="1">
                <a:solidFill>
                  <a:schemeClr val="tx1">
                    <a:lumMod val="65000"/>
                    <a:lumOff val="35000"/>
                  </a:schemeClr>
                </a:solidFill>
              </a:rPr>
              <a:t>Tracheoezofageální</a:t>
            </a:r>
            <a:r>
              <a:rPr lang="cs-CZ" sz="1400" dirty="0">
                <a:solidFill>
                  <a:schemeClr val="tx1">
                    <a:lumMod val="65000"/>
                    <a:lumOff val="35000"/>
                  </a:schemeClr>
                </a:solidFill>
              </a:rPr>
              <a:t> žlábek - </a:t>
            </a:r>
            <a:r>
              <a:rPr lang="cs-CZ" sz="1400" dirty="0" err="1">
                <a:solidFill>
                  <a:schemeClr val="tx1">
                    <a:lumMod val="65000"/>
                    <a:lumOff val="35000"/>
                  </a:schemeClr>
                </a:solidFill>
              </a:rPr>
              <a:t>n.laryngeus</a:t>
            </a:r>
            <a:r>
              <a:rPr lang="cs-CZ" sz="1400" dirty="0">
                <a:solidFill>
                  <a:schemeClr val="tx1">
                    <a:lumMod val="65000"/>
                    <a:lumOff val="35000"/>
                  </a:schemeClr>
                </a:solidFill>
              </a:rPr>
              <a:t> </a:t>
            </a:r>
            <a:r>
              <a:rPr lang="cs-CZ" sz="1400" dirty="0" err="1">
                <a:solidFill>
                  <a:schemeClr val="tx1">
                    <a:lumMod val="65000"/>
                    <a:lumOff val="35000"/>
                  </a:schemeClr>
                </a:solidFill>
              </a:rPr>
              <a:t>recurens</a:t>
            </a:r>
            <a:endParaRPr lang="cs-CZ" sz="1400" dirty="0">
              <a:solidFill>
                <a:schemeClr val="tx1">
                  <a:lumMod val="65000"/>
                  <a:lumOff val="35000"/>
                </a:schemeClr>
              </a:solidFill>
            </a:endParaRPr>
          </a:p>
          <a:p>
            <a:pPr lvl="1">
              <a:lnSpc>
                <a:spcPct val="104000"/>
              </a:lnSpc>
            </a:pPr>
            <a:r>
              <a:rPr lang="cs-CZ" sz="1600" dirty="0">
                <a:solidFill>
                  <a:srgbClr val="FF0000"/>
                </a:solidFill>
              </a:rPr>
              <a:t>Hrudní část (</a:t>
            </a:r>
            <a:r>
              <a:rPr lang="cs-CZ" sz="1600" dirty="0" err="1">
                <a:solidFill>
                  <a:srgbClr val="FF0000"/>
                </a:solidFill>
              </a:rPr>
              <a:t>pars</a:t>
            </a:r>
            <a:r>
              <a:rPr lang="cs-CZ" sz="1600" dirty="0">
                <a:solidFill>
                  <a:srgbClr val="FF0000"/>
                </a:solidFill>
              </a:rPr>
              <a:t> </a:t>
            </a:r>
            <a:r>
              <a:rPr lang="cs-CZ" sz="1600" dirty="0" err="1">
                <a:solidFill>
                  <a:srgbClr val="FF0000"/>
                </a:solidFill>
              </a:rPr>
              <a:t>thoracica</a:t>
            </a:r>
            <a:r>
              <a:rPr lang="cs-CZ" sz="1600" dirty="0">
                <a:solidFill>
                  <a:srgbClr val="FF0000"/>
                </a:solidFill>
              </a:rPr>
              <a:t>)</a:t>
            </a:r>
          </a:p>
          <a:p>
            <a:pPr lvl="2">
              <a:lnSpc>
                <a:spcPct val="104000"/>
              </a:lnSpc>
            </a:pPr>
            <a:r>
              <a:rPr lang="cs-CZ" sz="1400" dirty="0">
                <a:solidFill>
                  <a:schemeClr val="tx1">
                    <a:lumMod val="65000"/>
                    <a:lumOff val="35000"/>
                  </a:schemeClr>
                </a:solidFill>
              </a:rPr>
              <a:t>Od horního okraje sterna po průchod jícnu bránicí </a:t>
            </a:r>
          </a:p>
          <a:p>
            <a:pPr marL="685800" lvl="2" indent="0">
              <a:lnSpc>
                <a:spcPct val="104000"/>
              </a:lnSpc>
              <a:buNone/>
            </a:pPr>
            <a:r>
              <a:rPr lang="cs-CZ" sz="1400" dirty="0">
                <a:solidFill>
                  <a:schemeClr val="tx1">
                    <a:lumMod val="65000"/>
                    <a:lumOff val="35000"/>
                  </a:schemeClr>
                </a:solidFill>
              </a:rPr>
              <a:t>    (</a:t>
            </a:r>
            <a:r>
              <a:rPr lang="cs-CZ" sz="1400" dirty="0" err="1">
                <a:solidFill>
                  <a:schemeClr val="tx1">
                    <a:lumMod val="65000"/>
                    <a:lumOff val="35000"/>
                  </a:schemeClr>
                </a:solidFill>
              </a:rPr>
              <a:t>hiatus</a:t>
            </a:r>
            <a:r>
              <a:rPr lang="cs-CZ" sz="1400" dirty="0">
                <a:solidFill>
                  <a:schemeClr val="tx1">
                    <a:lumMod val="65000"/>
                    <a:lumOff val="35000"/>
                  </a:schemeClr>
                </a:solidFill>
              </a:rPr>
              <a:t> </a:t>
            </a:r>
            <a:r>
              <a:rPr lang="cs-CZ" sz="1400" dirty="0" err="1">
                <a:solidFill>
                  <a:schemeClr val="tx1">
                    <a:lumMod val="65000"/>
                    <a:lumOff val="35000"/>
                  </a:schemeClr>
                </a:solidFill>
              </a:rPr>
              <a:t>oesophageus</a:t>
            </a:r>
            <a:r>
              <a:rPr lang="cs-CZ" sz="1400" dirty="0">
                <a:solidFill>
                  <a:schemeClr val="tx1">
                    <a:lumMod val="65000"/>
                    <a:lumOff val="35000"/>
                  </a:schemeClr>
                </a:solidFill>
              </a:rPr>
              <a:t>)</a:t>
            </a:r>
          </a:p>
          <a:p>
            <a:pPr lvl="2">
              <a:lnSpc>
                <a:spcPct val="104000"/>
              </a:lnSpc>
            </a:pPr>
            <a:r>
              <a:rPr lang="cs-CZ" sz="1400" dirty="0">
                <a:solidFill>
                  <a:schemeClr val="tx1">
                    <a:lumMod val="65000"/>
                    <a:lumOff val="35000"/>
                  </a:schemeClr>
                </a:solidFill>
              </a:rPr>
              <a:t>V zadním mediastinu</a:t>
            </a:r>
          </a:p>
          <a:p>
            <a:pPr lvl="3">
              <a:lnSpc>
                <a:spcPct val="104000"/>
              </a:lnSpc>
            </a:pPr>
            <a:r>
              <a:rPr lang="cs-CZ" sz="1400" dirty="0">
                <a:solidFill>
                  <a:schemeClr val="tx1">
                    <a:lumMod val="65000"/>
                    <a:lumOff val="35000"/>
                  </a:schemeClr>
                </a:solidFill>
              </a:rPr>
              <a:t>Ventrálně: trachea, bronchy </a:t>
            </a:r>
          </a:p>
          <a:p>
            <a:pPr lvl="3">
              <a:lnSpc>
                <a:spcPct val="104000"/>
              </a:lnSpc>
            </a:pPr>
            <a:r>
              <a:rPr lang="cs-CZ" sz="1400" dirty="0">
                <a:solidFill>
                  <a:schemeClr val="tx1">
                    <a:lumMod val="65000"/>
                    <a:lumOff val="35000"/>
                  </a:schemeClr>
                </a:solidFill>
              </a:rPr>
              <a:t>Dorzálně: páteř a hrudní aorta </a:t>
            </a:r>
            <a:endParaRPr lang="cs-CZ" dirty="0">
              <a:solidFill>
                <a:schemeClr val="tx1">
                  <a:lumMod val="65000"/>
                  <a:lumOff val="35000"/>
                </a:schemeClr>
              </a:solidFill>
            </a:endParaRPr>
          </a:p>
          <a:p>
            <a:pPr lvl="1">
              <a:lnSpc>
                <a:spcPct val="104000"/>
              </a:lnSpc>
            </a:pPr>
            <a:r>
              <a:rPr lang="cs-CZ" sz="1600" dirty="0">
                <a:solidFill>
                  <a:srgbClr val="FF0000"/>
                </a:solidFill>
              </a:rPr>
              <a:t>Břišní část (</a:t>
            </a:r>
            <a:r>
              <a:rPr lang="cs-CZ" sz="1600" dirty="0" err="1">
                <a:solidFill>
                  <a:srgbClr val="FF0000"/>
                </a:solidFill>
              </a:rPr>
              <a:t>pars</a:t>
            </a:r>
            <a:r>
              <a:rPr lang="cs-CZ" sz="1600" dirty="0">
                <a:solidFill>
                  <a:srgbClr val="FF0000"/>
                </a:solidFill>
              </a:rPr>
              <a:t> </a:t>
            </a:r>
            <a:r>
              <a:rPr lang="cs-CZ" sz="1600" dirty="0" err="1">
                <a:solidFill>
                  <a:srgbClr val="FF0000"/>
                </a:solidFill>
              </a:rPr>
              <a:t>abdominalis</a:t>
            </a:r>
            <a:r>
              <a:rPr lang="cs-CZ" sz="1600" dirty="0">
                <a:solidFill>
                  <a:srgbClr val="FF0000"/>
                </a:solidFill>
              </a:rPr>
              <a:t>)</a:t>
            </a:r>
          </a:p>
          <a:p>
            <a:pPr lvl="2">
              <a:lnSpc>
                <a:spcPct val="104000"/>
              </a:lnSpc>
            </a:pPr>
            <a:r>
              <a:rPr lang="cs-CZ" sz="1400" dirty="0">
                <a:solidFill>
                  <a:schemeClr val="tx1">
                    <a:lumMod val="65000"/>
                    <a:lumOff val="35000"/>
                  </a:schemeClr>
                </a:solidFill>
              </a:rPr>
              <a:t>Od průchodu jícnu po vstup do žaludku</a:t>
            </a:r>
          </a:p>
          <a:p>
            <a:pPr>
              <a:lnSpc>
                <a:spcPct val="104000"/>
              </a:lnSpc>
            </a:pPr>
            <a:endParaRPr lang="cs-CZ" sz="975" dirty="0"/>
          </a:p>
          <a:p>
            <a:pPr marL="0" indent="0">
              <a:lnSpc>
                <a:spcPct val="104000"/>
              </a:lnSpc>
              <a:buNone/>
            </a:pPr>
            <a:endParaRPr lang="cs-CZ" sz="975" dirty="0"/>
          </a:p>
        </p:txBody>
      </p:sp>
      <p:pic>
        <p:nvPicPr>
          <p:cNvPr id="6" name="Picture 2">
            <a:extLst>
              <a:ext uri="{FF2B5EF4-FFF2-40B4-BE49-F238E27FC236}">
                <a16:creationId xmlns:a16="http://schemas.microsoft.com/office/drawing/2014/main" id="{801B73C3-1C4F-4CBB-88D7-18D03CA0D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561" y="148830"/>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Esophagus, Incisor Teeth, Oropharynx, Epiglottis, Thyroid Cartilage, Cricoid Cartilage, Cricopharyngeus, Trachea, Arch of Aorta, Left Main Bronchus, Diaphram, Fundus of Stomach, Cardiac Part of Stomach, Abdominal Part of Stomach, Diaphragmatic Constriction, inferior esophageal sphincter, Thoratic, aortobronchial constriction, Pharyngoesophageal Constriction">
            <a:extLst>
              <a:ext uri="{FF2B5EF4-FFF2-40B4-BE49-F238E27FC236}">
                <a16:creationId xmlns:a16="http://schemas.microsoft.com/office/drawing/2014/main" id="{F2C00D17-8CAF-E245-886A-5ED887BCA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061" y="2129233"/>
            <a:ext cx="3677055" cy="361842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4DB8F4EC-86E8-6F41-9B91-271C588088EB}"/>
              </a:ext>
            </a:extLst>
          </p:cNvPr>
          <p:cNvSpPr txBox="1"/>
          <p:nvPr/>
        </p:nvSpPr>
        <p:spPr>
          <a:xfrm>
            <a:off x="6268921" y="5796909"/>
            <a:ext cx="2992581" cy="246221"/>
          </a:xfrm>
          <a:prstGeom prst="rect">
            <a:avLst/>
          </a:prstGeom>
          <a:noFill/>
        </p:spPr>
        <p:txBody>
          <a:bodyPr wrap="square" rtlCol="0">
            <a:spAutoFit/>
          </a:bodyPr>
          <a:lstStyle/>
          <a:p>
            <a:r>
              <a:rPr lang="cs-CZ" sz="1000" i="1" dirty="0"/>
              <a:t>Zdroj obr.: </a:t>
            </a:r>
            <a:r>
              <a:rPr lang="cs-CZ" sz="1000" i="1" dirty="0" err="1"/>
              <a:t>www.anatomyqa.com</a:t>
            </a:r>
            <a:endParaRPr lang="cs-CZ" sz="1000" i="1" dirty="0"/>
          </a:p>
        </p:txBody>
      </p:sp>
    </p:spTree>
    <p:extLst>
      <p:ext uri="{BB962C8B-B14F-4D97-AF65-F5344CB8AC3E}">
        <p14:creationId xmlns:p14="http://schemas.microsoft.com/office/powerpoint/2010/main" val="836740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D5F69B-06A5-1D4B-A5BD-65BC55369D4D}"/>
              </a:ext>
            </a:extLst>
          </p:cNvPr>
          <p:cNvSpPr>
            <a:spLocks noGrp="1"/>
          </p:cNvSpPr>
          <p:nvPr>
            <p:ph type="title"/>
          </p:nvPr>
        </p:nvSpPr>
        <p:spPr/>
        <p:txBody>
          <a:bodyPr/>
          <a:lstStyle/>
          <a:p>
            <a:r>
              <a:rPr lang="cs-CZ" sz="2800" dirty="0"/>
              <a:t>JÍCEN A ZEVNÍ KRK</a:t>
            </a:r>
            <a:br>
              <a:rPr lang="cs-CZ" sz="2800" dirty="0"/>
            </a:br>
            <a:r>
              <a:rPr lang="cs-CZ" sz="2800" dirty="0"/>
              <a:t>Anatomie a vyšetření zevního krku</a:t>
            </a:r>
          </a:p>
        </p:txBody>
      </p:sp>
      <p:sp>
        <p:nvSpPr>
          <p:cNvPr id="3" name="Zástupný symbol pro obsah 2">
            <a:extLst>
              <a:ext uri="{FF2B5EF4-FFF2-40B4-BE49-F238E27FC236}">
                <a16:creationId xmlns:a16="http://schemas.microsoft.com/office/drawing/2014/main" id="{FFE9E75F-EACB-4F44-8E89-7FF07C589915}"/>
              </a:ext>
            </a:extLst>
          </p:cNvPr>
          <p:cNvSpPr>
            <a:spLocks noGrp="1"/>
          </p:cNvSpPr>
          <p:nvPr>
            <p:ph idx="1"/>
          </p:nvPr>
        </p:nvSpPr>
        <p:spPr>
          <a:xfrm>
            <a:off x="323529" y="1258784"/>
            <a:ext cx="6196024" cy="5510151"/>
          </a:xfrm>
        </p:spPr>
        <p:txBody>
          <a:bodyPr/>
          <a:lstStyle/>
          <a:p>
            <a:r>
              <a:rPr lang="cs-CZ" sz="2000" b="1" dirty="0"/>
              <a:t>Lymfatický systém krku</a:t>
            </a:r>
          </a:p>
          <a:p>
            <a:pPr lvl="1"/>
            <a:r>
              <a:rPr lang="cs-CZ" sz="1600" dirty="0"/>
              <a:t>Síť lymfatických uzlin vzájemně propojených lymfatickými cévami</a:t>
            </a:r>
          </a:p>
          <a:p>
            <a:pPr lvl="2"/>
            <a:r>
              <a:rPr lang="cs-CZ" sz="1400" dirty="0"/>
              <a:t>U dospělého člověka více jak 300 uzlin</a:t>
            </a:r>
          </a:p>
          <a:p>
            <a:pPr lvl="2"/>
            <a:r>
              <a:rPr lang="cs-CZ" sz="1400" dirty="0"/>
              <a:t>Lymfatické cévy obsahují lymfu a běží paralelně s krevními žílami</a:t>
            </a:r>
          </a:p>
          <a:p>
            <a:pPr lvl="3"/>
            <a:r>
              <a:rPr lang="cs-CZ" sz="1400" dirty="0"/>
              <a:t>Jednosměrný tok, chlopně</a:t>
            </a:r>
          </a:p>
          <a:p>
            <a:pPr lvl="3"/>
            <a:r>
              <a:rPr lang="cs-CZ" sz="1400" dirty="0" err="1"/>
              <a:t>Ductus</a:t>
            </a:r>
            <a:r>
              <a:rPr lang="cs-CZ" sz="1400" dirty="0"/>
              <a:t> </a:t>
            </a:r>
            <a:r>
              <a:rPr lang="cs-CZ" sz="1400" dirty="0" err="1"/>
              <a:t>lymfaticus</a:t>
            </a:r>
            <a:r>
              <a:rPr lang="cs-CZ" sz="1400" dirty="0"/>
              <a:t> </a:t>
            </a:r>
            <a:r>
              <a:rPr lang="cs-CZ" sz="1400" dirty="0" err="1"/>
              <a:t>dexter</a:t>
            </a:r>
            <a:r>
              <a:rPr lang="cs-CZ" sz="1400" dirty="0"/>
              <a:t> /</a:t>
            </a:r>
            <a:r>
              <a:rPr lang="cs-CZ" sz="1400" dirty="0" err="1">
                <a:solidFill>
                  <a:srgbClr val="FF0000"/>
                </a:solidFill>
              </a:rPr>
              <a:t>ductus</a:t>
            </a:r>
            <a:r>
              <a:rPr lang="cs-CZ" sz="1400" dirty="0">
                <a:solidFill>
                  <a:srgbClr val="FF0000"/>
                </a:solidFill>
              </a:rPr>
              <a:t> </a:t>
            </a:r>
            <a:r>
              <a:rPr lang="cs-CZ" sz="1400" dirty="0" err="1">
                <a:solidFill>
                  <a:srgbClr val="FF0000"/>
                </a:solidFill>
              </a:rPr>
              <a:t>thoracicus</a:t>
            </a:r>
            <a:endParaRPr lang="cs-CZ" sz="1400" dirty="0">
              <a:solidFill>
                <a:srgbClr val="FF0000"/>
              </a:solidFill>
            </a:endParaRPr>
          </a:p>
          <a:p>
            <a:pPr lvl="1"/>
            <a:r>
              <a:rPr lang="cs-CZ" sz="1600" dirty="0"/>
              <a:t>Funkce</a:t>
            </a:r>
          </a:p>
          <a:p>
            <a:pPr lvl="2"/>
            <a:r>
              <a:rPr lang="cs-CZ" sz="1400" dirty="0"/>
              <a:t>Součást imunitního systému</a:t>
            </a:r>
          </a:p>
          <a:p>
            <a:pPr lvl="1"/>
            <a:r>
              <a:rPr lang="cs-CZ" sz="1600" dirty="0"/>
              <a:t>3 skupiny lymfatických uzlin</a:t>
            </a:r>
          </a:p>
          <a:p>
            <a:pPr lvl="2"/>
            <a:r>
              <a:rPr lang="cs-CZ" sz="1300" dirty="0">
                <a:solidFill>
                  <a:srgbClr val="FF0000"/>
                </a:solidFill>
              </a:rPr>
              <a:t>Povrchové </a:t>
            </a:r>
          </a:p>
          <a:p>
            <a:pPr lvl="3"/>
            <a:r>
              <a:rPr lang="cs-CZ" sz="1400" dirty="0"/>
              <a:t>Okcipitální, </a:t>
            </a:r>
            <a:r>
              <a:rPr lang="cs-CZ" sz="1400" dirty="0" err="1"/>
              <a:t>mastoidní</a:t>
            </a:r>
            <a:r>
              <a:rPr lang="cs-CZ" sz="1400" dirty="0"/>
              <a:t> </a:t>
            </a:r>
            <a:r>
              <a:rPr lang="cs-CZ" sz="1400" dirty="0" err="1"/>
              <a:t>parotické</a:t>
            </a:r>
            <a:r>
              <a:rPr lang="cs-CZ" sz="1400" dirty="0"/>
              <a:t>, </a:t>
            </a:r>
            <a:r>
              <a:rPr lang="cs-CZ" sz="1400" dirty="0" err="1"/>
              <a:t>submandibulární</a:t>
            </a:r>
            <a:r>
              <a:rPr lang="cs-CZ" sz="1400" dirty="0"/>
              <a:t>, </a:t>
            </a:r>
          </a:p>
          <a:p>
            <a:pPr marL="1028700" lvl="3" indent="0">
              <a:buNone/>
            </a:pPr>
            <a:r>
              <a:rPr lang="cs-CZ" sz="1400" dirty="0"/>
              <a:t>    </a:t>
            </a:r>
            <a:r>
              <a:rPr lang="cs-CZ" sz="1400" dirty="0" err="1"/>
              <a:t>submentální</a:t>
            </a:r>
            <a:r>
              <a:rPr lang="cs-CZ" sz="1400" dirty="0"/>
              <a:t>, podél </a:t>
            </a:r>
            <a:r>
              <a:rPr lang="cs-CZ" sz="1400" dirty="0" err="1"/>
              <a:t>vena</a:t>
            </a:r>
            <a:r>
              <a:rPr lang="cs-CZ" sz="1400" dirty="0"/>
              <a:t> </a:t>
            </a:r>
            <a:r>
              <a:rPr lang="cs-CZ" sz="1400" dirty="0" err="1"/>
              <a:t>jugularis</a:t>
            </a:r>
            <a:r>
              <a:rPr lang="cs-CZ" sz="1400" dirty="0"/>
              <a:t> </a:t>
            </a:r>
            <a:r>
              <a:rPr lang="cs-CZ" sz="1400" dirty="0" err="1"/>
              <a:t>externa</a:t>
            </a:r>
            <a:endParaRPr lang="cs-CZ" sz="1400" dirty="0"/>
          </a:p>
          <a:p>
            <a:pPr lvl="2"/>
            <a:r>
              <a:rPr lang="cs-CZ" sz="1300" dirty="0">
                <a:solidFill>
                  <a:srgbClr val="FF0000"/>
                </a:solidFill>
              </a:rPr>
              <a:t>Hluboké</a:t>
            </a:r>
          </a:p>
          <a:p>
            <a:pPr lvl="3"/>
            <a:r>
              <a:rPr lang="cs-CZ" sz="1400" dirty="0"/>
              <a:t>Anteriorní podél vnitřní jugulární žíly, </a:t>
            </a:r>
          </a:p>
          <a:p>
            <a:pPr marL="1028700" lvl="3" indent="0">
              <a:buNone/>
            </a:pPr>
            <a:r>
              <a:rPr lang="cs-CZ" sz="1400" dirty="0"/>
              <a:t>     posteriorní podél </a:t>
            </a:r>
            <a:r>
              <a:rPr lang="cs-CZ" sz="1400" dirty="0" err="1"/>
              <a:t>n.XI</a:t>
            </a:r>
            <a:r>
              <a:rPr lang="cs-CZ" sz="1400" dirty="0"/>
              <a:t>, </a:t>
            </a:r>
            <a:r>
              <a:rPr lang="cs-CZ" sz="1400" dirty="0" err="1"/>
              <a:t>supraklavikulární</a:t>
            </a:r>
            <a:r>
              <a:rPr lang="cs-CZ" sz="1400" dirty="0"/>
              <a:t> uzliny</a:t>
            </a:r>
          </a:p>
          <a:p>
            <a:pPr lvl="2"/>
            <a:r>
              <a:rPr lang="cs-CZ" sz="1300" dirty="0" err="1">
                <a:solidFill>
                  <a:srgbClr val="FF0000"/>
                </a:solidFill>
              </a:rPr>
              <a:t>Periviscerální</a:t>
            </a:r>
            <a:endParaRPr lang="cs-CZ" sz="1300" dirty="0">
              <a:solidFill>
                <a:srgbClr val="FF0000"/>
              </a:solidFill>
            </a:endParaRPr>
          </a:p>
          <a:p>
            <a:pPr lvl="3"/>
            <a:r>
              <a:rPr lang="cs-CZ" sz="1400" dirty="0" err="1"/>
              <a:t>Prelaryngeální</a:t>
            </a:r>
            <a:r>
              <a:rPr lang="cs-CZ" sz="1400" dirty="0"/>
              <a:t> (delfská) , </a:t>
            </a:r>
            <a:r>
              <a:rPr lang="cs-CZ" sz="1400" dirty="0" err="1"/>
              <a:t>pretracheální</a:t>
            </a:r>
            <a:r>
              <a:rPr lang="cs-CZ" sz="1400" dirty="0"/>
              <a:t>, </a:t>
            </a:r>
          </a:p>
          <a:p>
            <a:pPr marL="1028700" lvl="3" indent="0">
              <a:buNone/>
            </a:pPr>
            <a:r>
              <a:rPr lang="cs-CZ" sz="1400" dirty="0"/>
              <a:t>    </a:t>
            </a:r>
            <a:r>
              <a:rPr lang="cs-CZ" sz="1400" dirty="0" err="1"/>
              <a:t>retrofaryngeální</a:t>
            </a:r>
            <a:r>
              <a:rPr lang="cs-CZ" sz="1400" dirty="0"/>
              <a:t>, </a:t>
            </a:r>
            <a:r>
              <a:rPr lang="cs-CZ" sz="1400" dirty="0" err="1"/>
              <a:t>pretyroidní</a:t>
            </a:r>
            <a:r>
              <a:rPr lang="cs-CZ" sz="1400" dirty="0"/>
              <a:t>, uzliny v okolí zvratného nervu</a:t>
            </a:r>
          </a:p>
          <a:p>
            <a:pPr lvl="2"/>
            <a:endParaRPr lang="cs-CZ" sz="1300" dirty="0"/>
          </a:p>
        </p:txBody>
      </p:sp>
      <p:pic>
        <p:nvPicPr>
          <p:cNvPr id="4" name="Picture 2">
            <a:extLst>
              <a:ext uri="{FF2B5EF4-FFF2-40B4-BE49-F238E27FC236}">
                <a16:creationId xmlns:a16="http://schemas.microsoft.com/office/drawing/2014/main" id="{D3DE1449-F3C2-1D42-AE38-6D5C9B613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690807" cy="52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Obrázek 5">
            <a:extLst>
              <a:ext uri="{FF2B5EF4-FFF2-40B4-BE49-F238E27FC236}">
                <a16:creationId xmlns:a16="http://schemas.microsoft.com/office/drawing/2014/main" id="{08B69808-22AC-4341-B8D8-DFF8585B1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919" y="4083830"/>
            <a:ext cx="2744364" cy="2371864"/>
          </a:xfrm>
          <a:prstGeom prst="rect">
            <a:avLst/>
          </a:prstGeom>
        </p:spPr>
      </p:pic>
      <p:sp>
        <p:nvSpPr>
          <p:cNvPr id="7" name="TextovéPole 6">
            <a:extLst>
              <a:ext uri="{FF2B5EF4-FFF2-40B4-BE49-F238E27FC236}">
                <a16:creationId xmlns:a16="http://schemas.microsoft.com/office/drawing/2014/main" id="{ACDC3656-8ED5-1342-B2D1-31A2105A2AB6}"/>
              </a:ext>
            </a:extLst>
          </p:cNvPr>
          <p:cNvSpPr txBox="1"/>
          <p:nvPr/>
        </p:nvSpPr>
        <p:spPr>
          <a:xfrm>
            <a:off x="6198919" y="6522714"/>
            <a:ext cx="3823855" cy="246221"/>
          </a:xfrm>
          <a:prstGeom prst="rect">
            <a:avLst/>
          </a:prstGeom>
          <a:noFill/>
        </p:spPr>
        <p:txBody>
          <a:bodyPr wrap="square" rtlCol="0">
            <a:spAutoFit/>
          </a:bodyPr>
          <a:lstStyle/>
          <a:p>
            <a:r>
              <a:rPr lang="cs-CZ" sz="1000" i="1" dirty="0"/>
              <a:t>Zdroj </a:t>
            </a:r>
            <a:r>
              <a:rPr lang="cs-CZ" sz="1000" i="1" dirty="0" err="1"/>
              <a:t>obr.:příručka</a:t>
            </a:r>
            <a:r>
              <a:rPr lang="cs-CZ" sz="1000" i="1" dirty="0"/>
              <a:t> pro </a:t>
            </a:r>
            <a:r>
              <a:rPr lang="cs-CZ" sz="1000" i="1" dirty="0" err="1"/>
              <a:t>praxi:blokové</a:t>
            </a:r>
            <a:r>
              <a:rPr lang="cs-CZ" sz="1000" i="1" dirty="0"/>
              <a:t> krční disekce</a:t>
            </a:r>
          </a:p>
        </p:txBody>
      </p:sp>
    </p:spTree>
    <p:extLst>
      <p:ext uri="{BB962C8B-B14F-4D97-AF65-F5344CB8AC3E}">
        <p14:creationId xmlns:p14="http://schemas.microsoft.com/office/powerpoint/2010/main" val="3503208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F6877C-2CE8-4C4F-A8D8-8019FFCC0A62}"/>
              </a:ext>
            </a:extLst>
          </p:cNvPr>
          <p:cNvSpPr>
            <a:spLocks noGrp="1"/>
          </p:cNvSpPr>
          <p:nvPr>
            <p:ph type="title"/>
          </p:nvPr>
        </p:nvSpPr>
        <p:spPr/>
        <p:txBody>
          <a:bodyPr/>
          <a:lstStyle/>
          <a:p>
            <a:r>
              <a:rPr lang="cs-CZ" sz="2800" dirty="0"/>
              <a:t>JÍCEN A ZEVNÍ KRK</a:t>
            </a:r>
            <a:br>
              <a:rPr lang="cs-CZ" sz="2800" dirty="0"/>
            </a:br>
            <a:r>
              <a:rPr lang="cs-CZ" sz="2800" dirty="0"/>
              <a:t>Anatomie a vyšetření zevního krku</a:t>
            </a:r>
          </a:p>
        </p:txBody>
      </p:sp>
      <p:sp>
        <p:nvSpPr>
          <p:cNvPr id="3" name="Zástupný symbol pro obsah 2">
            <a:extLst>
              <a:ext uri="{FF2B5EF4-FFF2-40B4-BE49-F238E27FC236}">
                <a16:creationId xmlns:a16="http://schemas.microsoft.com/office/drawing/2014/main" id="{D00DEE12-54FC-0244-BEA8-BE7B5A6C27B9}"/>
              </a:ext>
            </a:extLst>
          </p:cNvPr>
          <p:cNvSpPr>
            <a:spLocks noGrp="1"/>
          </p:cNvSpPr>
          <p:nvPr>
            <p:ph idx="1"/>
          </p:nvPr>
        </p:nvSpPr>
        <p:spPr>
          <a:xfrm>
            <a:off x="1" y="1412778"/>
            <a:ext cx="6935190" cy="4713387"/>
          </a:xfrm>
        </p:spPr>
        <p:txBody>
          <a:bodyPr/>
          <a:lstStyle/>
          <a:p>
            <a:r>
              <a:rPr lang="cs-CZ" sz="2000" b="1" dirty="0"/>
              <a:t>Lymfatický systém krku</a:t>
            </a:r>
          </a:p>
          <a:p>
            <a:pPr lvl="1"/>
            <a:r>
              <a:rPr lang="cs-CZ" sz="1600" dirty="0" err="1"/>
              <a:t>Ductus</a:t>
            </a:r>
            <a:r>
              <a:rPr lang="cs-CZ" sz="1600" dirty="0"/>
              <a:t> </a:t>
            </a:r>
            <a:r>
              <a:rPr lang="cs-CZ" sz="1600" dirty="0" err="1"/>
              <a:t>lymfaticus</a:t>
            </a:r>
            <a:r>
              <a:rPr lang="cs-CZ" sz="1600" dirty="0"/>
              <a:t> </a:t>
            </a:r>
            <a:r>
              <a:rPr lang="cs-CZ" sz="1600" dirty="0" err="1"/>
              <a:t>dexter</a:t>
            </a:r>
            <a:endParaRPr lang="cs-CZ" sz="1600" dirty="0"/>
          </a:p>
          <a:p>
            <a:pPr lvl="2"/>
            <a:r>
              <a:rPr lang="cs-CZ" sz="1400" dirty="0"/>
              <a:t>Sbírá mízu z ¼ těla</a:t>
            </a:r>
          </a:p>
          <a:p>
            <a:pPr lvl="3"/>
            <a:r>
              <a:rPr lang="cs-CZ" sz="1400" dirty="0"/>
              <a:t>P poloviny hlavy a krku, P poloviny hrudníku</a:t>
            </a:r>
          </a:p>
          <a:p>
            <a:pPr lvl="2"/>
            <a:r>
              <a:rPr lang="cs-CZ" sz="1400" dirty="0"/>
              <a:t>Ústí do </a:t>
            </a:r>
            <a:r>
              <a:rPr lang="cs-CZ" sz="1400" dirty="0" err="1"/>
              <a:t>angulus</a:t>
            </a:r>
            <a:r>
              <a:rPr lang="cs-CZ" sz="1400" dirty="0"/>
              <a:t> </a:t>
            </a:r>
            <a:r>
              <a:rPr lang="cs-CZ" sz="1400" dirty="0" err="1"/>
              <a:t>venosus</a:t>
            </a:r>
            <a:r>
              <a:rPr lang="cs-CZ" sz="1400" dirty="0"/>
              <a:t> </a:t>
            </a:r>
            <a:r>
              <a:rPr lang="cs-CZ" sz="1400" dirty="0" err="1"/>
              <a:t>dexter</a:t>
            </a:r>
            <a:r>
              <a:rPr lang="cs-CZ" sz="1400" dirty="0"/>
              <a:t> (soutok </a:t>
            </a:r>
            <a:r>
              <a:rPr lang="cs-CZ" sz="1400" dirty="0" err="1"/>
              <a:t>vena</a:t>
            </a:r>
            <a:r>
              <a:rPr lang="cs-CZ" sz="1400" dirty="0"/>
              <a:t> </a:t>
            </a:r>
            <a:r>
              <a:rPr lang="cs-CZ" sz="1400" dirty="0" err="1"/>
              <a:t>jugularis</a:t>
            </a:r>
            <a:r>
              <a:rPr lang="cs-CZ" sz="1400" dirty="0"/>
              <a:t> interna + </a:t>
            </a:r>
            <a:r>
              <a:rPr lang="cs-CZ" sz="1400" dirty="0" err="1"/>
              <a:t>vena</a:t>
            </a:r>
            <a:r>
              <a:rPr lang="cs-CZ" sz="1400" dirty="0"/>
              <a:t> </a:t>
            </a:r>
            <a:r>
              <a:rPr lang="cs-CZ" sz="1400" dirty="0" err="1"/>
              <a:t>subclavia</a:t>
            </a:r>
            <a:r>
              <a:rPr lang="cs-CZ" sz="1400" dirty="0"/>
              <a:t>) </a:t>
            </a:r>
          </a:p>
          <a:p>
            <a:pPr lvl="1"/>
            <a:r>
              <a:rPr lang="cs-CZ" sz="1600" dirty="0" err="1"/>
              <a:t>Ductus</a:t>
            </a:r>
            <a:r>
              <a:rPr lang="cs-CZ" sz="1600" dirty="0"/>
              <a:t> </a:t>
            </a:r>
            <a:r>
              <a:rPr lang="cs-CZ" sz="1600" dirty="0" err="1"/>
              <a:t>thoracicus</a:t>
            </a:r>
            <a:endParaRPr lang="cs-CZ" sz="1600" dirty="0"/>
          </a:p>
          <a:p>
            <a:pPr lvl="2"/>
            <a:r>
              <a:rPr lang="cs-CZ" sz="1400" dirty="0"/>
              <a:t>Sbírá mízu ze ¾ těla </a:t>
            </a:r>
          </a:p>
          <a:p>
            <a:pPr lvl="3"/>
            <a:r>
              <a:rPr lang="cs-CZ" sz="1400" dirty="0"/>
              <a:t>Z obou DKK, pánve, břicha, L poloviny hrudníku, L horní končetiny, L poloviny krku a hlavy</a:t>
            </a:r>
          </a:p>
          <a:p>
            <a:pPr lvl="2"/>
            <a:r>
              <a:rPr lang="cs-CZ" sz="1400" dirty="0"/>
              <a:t>Ústí do místa soutoku </a:t>
            </a:r>
            <a:r>
              <a:rPr lang="cs-CZ" sz="1400" dirty="0" err="1"/>
              <a:t>vena</a:t>
            </a:r>
            <a:r>
              <a:rPr lang="cs-CZ" sz="1400" dirty="0"/>
              <a:t> </a:t>
            </a:r>
            <a:r>
              <a:rPr lang="cs-CZ" sz="1400" dirty="0" err="1"/>
              <a:t>jugularis</a:t>
            </a:r>
            <a:r>
              <a:rPr lang="cs-CZ" sz="1400" dirty="0"/>
              <a:t> interna sin. a </a:t>
            </a:r>
            <a:r>
              <a:rPr lang="cs-CZ" sz="1400" dirty="0" err="1"/>
              <a:t>v.subclavia</a:t>
            </a:r>
            <a:r>
              <a:rPr lang="cs-CZ" sz="1400" dirty="0"/>
              <a:t> sin. (</a:t>
            </a:r>
            <a:r>
              <a:rPr lang="cs-CZ" sz="1400" dirty="0" err="1"/>
              <a:t>angulus</a:t>
            </a:r>
            <a:r>
              <a:rPr lang="cs-CZ" sz="1400" dirty="0"/>
              <a:t> </a:t>
            </a:r>
            <a:r>
              <a:rPr lang="cs-CZ" sz="1400" dirty="0" err="1"/>
              <a:t>venosus</a:t>
            </a:r>
            <a:r>
              <a:rPr lang="cs-CZ" sz="1400" dirty="0"/>
              <a:t> </a:t>
            </a:r>
            <a:r>
              <a:rPr lang="cs-CZ" sz="1400" dirty="0" err="1"/>
              <a:t>sinister</a:t>
            </a:r>
            <a:r>
              <a:rPr lang="cs-CZ" sz="1400" dirty="0"/>
              <a:t>)</a:t>
            </a:r>
          </a:p>
          <a:p>
            <a:pPr lvl="2"/>
            <a:r>
              <a:rPr lang="cs-CZ" sz="1400" dirty="0">
                <a:solidFill>
                  <a:srgbClr val="FF0000"/>
                </a:solidFill>
              </a:rPr>
              <a:t>CAVE poranění při blokových krčních disekcích v oblasti </a:t>
            </a:r>
            <a:r>
              <a:rPr lang="cs-CZ" sz="1400" dirty="0" err="1">
                <a:solidFill>
                  <a:srgbClr val="FF0000"/>
                </a:solidFill>
              </a:rPr>
              <a:t>Vb</a:t>
            </a:r>
            <a:r>
              <a:rPr lang="cs-CZ" sz="1400" dirty="0">
                <a:solidFill>
                  <a:srgbClr val="FF0000"/>
                </a:solidFill>
              </a:rPr>
              <a:t> – </a:t>
            </a:r>
            <a:r>
              <a:rPr lang="cs-CZ" sz="1400" dirty="0" err="1">
                <a:solidFill>
                  <a:srgbClr val="FF0000"/>
                </a:solidFill>
              </a:rPr>
              <a:t>lymforea</a:t>
            </a:r>
            <a:endParaRPr lang="cs-CZ" sz="1400" dirty="0">
              <a:solidFill>
                <a:srgbClr val="FF0000"/>
              </a:solidFill>
            </a:endParaRPr>
          </a:p>
        </p:txBody>
      </p:sp>
      <p:pic>
        <p:nvPicPr>
          <p:cNvPr id="4" name="Picture 2">
            <a:extLst>
              <a:ext uri="{FF2B5EF4-FFF2-40B4-BE49-F238E27FC236}">
                <a16:creationId xmlns:a16="http://schemas.microsoft.com/office/drawing/2014/main" id="{F34FC1AB-7F47-A747-B2D6-7D2ACAE03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690807" cy="52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malý a velký ven úhel">
            <a:extLst>
              <a:ext uri="{FF2B5EF4-FFF2-40B4-BE49-F238E27FC236}">
                <a16:creationId xmlns:a16="http://schemas.microsoft.com/office/drawing/2014/main" id="{A6BA5576-E6D6-514E-A67A-C0093F425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190" y="1162270"/>
            <a:ext cx="1732514" cy="253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E29A66B4-61D2-3149-83F5-31101905FD97}"/>
              </a:ext>
            </a:extLst>
          </p:cNvPr>
          <p:cNvSpPr txBox="1"/>
          <p:nvPr/>
        </p:nvSpPr>
        <p:spPr>
          <a:xfrm>
            <a:off x="5070764" y="5422310"/>
            <a:ext cx="1961662" cy="923330"/>
          </a:xfrm>
          <a:prstGeom prst="rect">
            <a:avLst/>
          </a:prstGeom>
          <a:noFill/>
        </p:spPr>
        <p:txBody>
          <a:bodyPr wrap="square" rtlCol="0">
            <a:spAutoFit/>
          </a:bodyPr>
          <a:lstStyle/>
          <a:p>
            <a:r>
              <a:rPr lang="cs-CZ" sz="1350" dirty="0"/>
              <a:t>B1 – </a:t>
            </a:r>
          </a:p>
          <a:p>
            <a:r>
              <a:rPr lang="cs-CZ" sz="1350" dirty="0" err="1"/>
              <a:t>d.lymphaticus</a:t>
            </a:r>
            <a:r>
              <a:rPr lang="cs-CZ" sz="1350" dirty="0"/>
              <a:t> </a:t>
            </a:r>
            <a:r>
              <a:rPr lang="cs-CZ" sz="1350" dirty="0" err="1"/>
              <a:t>dexter</a:t>
            </a:r>
            <a:endParaRPr lang="cs-CZ" sz="1350" dirty="0"/>
          </a:p>
          <a:p>
            <a:endParaRPr lang="cs-CZ" sz="1350" dirty="0"/>
          </a:p>
          <a:p>
            <a:r>
              <a:rPr lang="cs-CZ" sz="1350" dirty="0"/>
              <a:t>B2 – d. </a:t>
            </a:r>
            <a:r>
              <a:rPr lang="cs-CZ" sz="1350" dirty="0" err="1"/>
              <a:t>thoracicus</a:t>
            </a:r>
            <a:endParaRPr lang="cs-CZ" sz="1350" dirty="0"/>
          </a:p>
        </p:txBody>
      </p:sp>
      <p:sp>
        <p:nvSpPr>
          <p:cNvPr id="8" name="TextovéPole 7">
            <a:extLst>
              <a:ext uri="{FF2B5EF4-FFF2-40B4-BE49-F238E27FC236}">
                <a16:creationId xmlns:a16="http://schemas.microsoft.com/office/drawing/2014/main" id="{CBB9FEAC-C684-6A41-810B-1A1456C9FCE4}"/>
              </a:ext>
            </a:extLst>
          </p:cNvPr>
          <p:cNvSpPr txBox="1"/>
          <p:nvPr/>
        </p:nvSpPr>
        <p:spPr>
          <a:xfrm>
            <a:off x="5181184" y="6553389"/>
            <a:ext cx="1754006" cy="438582"/>
          </a:xfrm>
          <a:prstGeom prst="rect">
            <a:avLst/>
          </a:prstGeom>
          <a:noFill/>
        </p:spPr>
        <p:txBody>
          <a:bodyPr wrap="none" rtlCol="0">
            <a:spAutoFit/>
          </a:bodyPr>
          <a:lstStyle/>
          <a:p>
            <a:pPr lvl="0"/>
            <a:r>
              <a:rPr lang="cs-CZ" sz="900" i="1" dirty="0">
                <a:solidFill>
                  <a:prstClr val="black"/>
                </a:solidFill>
              </a:rPr>
              <a:t>Zdroj obr.: </a:t>
            </a:r>
            <a:r>
              <a:rPr lang="pl-PL" sz="900" i="1" dirty="0">
                <a:solidFill>
                  <a:prstClr val="black"/>
                </a:solidFill>
              </a:rPr>
              <a:t>Fotoarchiv Doc. Smilek</a:t>
            </a:r>
            <a:endParaRPr lang="cs-CZ" sz="900" i="1" dirty="0">
              <a:solidFill>
                <a:prstClr val="black"/>
              </a:solidFill>
            </a:endParaRPr>
          </a:p>
          <a:p>
            <a:endParaRPr lang="cs-CZ" sz="1350" dirty="0"/>
          </a:p>
        </p:txBody>
      </p:sp>
      <p:pic>
        <p:nvPicPr>
          <p:cNvPr id="9" name="Picture 4" descr="lymfatická drenáž  těla">
            <a:extLst>
              <a:ext uri="{FF2B5EF4-FFF2-40B4-BE49-F238E27FC236}">
                <a16:creationId xmlns:a16="http://schemas.microsoft.com/office/drawing/2014/main" id="{598F75E0-2EC0-8442-B419-07CB44AAF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500" y="3734177"/>
            <a:ext cx="1581894" cy="310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439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1A1D70-6A4F-7E4A-B44E-92DE3F274D04}"/>
              </a:ext>
            </a:extLst>
          </p:cNvPr>
          <p:cNvSpPr>
            <a:spLocks noGrp="1"/>
          </p:cNvSpPr>
          <p:nvPr>
            <p:ph type="title"/>
          </p:nvPr>
        </p:nvSpPr>
        <p:spPr/>
        <p:txBody>
          <a:bodyPr/>
          <a:lstStyle/>
          <a:p>
            <a:r>
              <a:rPr lang="cs-CZ" sz="2800" dirty="0"/>
              <a:t>JÍCEN A ZEVNÍ KRK</a:t>
            </a:r>
            <a:br>
              <a:rPr lang="cs-CZ" sz="2800" dirty="0"/>
            </a:br>
            <a:r>
              <a:rPr lang="cs-CZ" sz="2800" dirty="0"/>
              <a:t>Anatomie a vyšetření zevního krku</a:t>
            </a:r>
          </a:p>
        </p:txBody>
      </p:sp>
      <p:sp>
        <p:nvSpPr>
          <p:cNvPr id="3" name="Zástupný symbol pro obsah 2">
            <a:extLst>
              <a:ext uri="{FF2B5EF4-FFF2-40B4-BE49-F238E27FC236}">
                <a16:creationId xmlns:a16="http://schemas.microsoft.com/office/drawing/2014/main" id="{4265A733-4853-B24E-8AE2-5E8585DD52E9}"/>
              </a:ext>
            </a:extLst>
          </p:cNvPr>
          <p:cNvSpPr>
            <a:spLocks noGrp="1"/>
          </p:cNvSpPr>
          <p:nvPr>
            <p:ph idx="1"/>
          </p:nvPr>
        </p:nvSpPr>
        <p:spPr>
          <a:xfrm>
            <a:off x="106879" y="1412778"/>
            <a:ext cx="5757426" cy="4713387"/>
          </a:xfrm>
        </p:spPr>
        <p:txBody>
          <a:bodyPr/>
          <a:lstStyle/>
          <a:p>
            <a:r>
              <a:rPr lang="cs-CZ" sz="2000" dirty="0">
                <a:solidFill>
                  <a:srgbClr val="FF0000"/>
                </a:solidFill>
              </a:rPr>
              <a:t>Krční lymfatický systém</a:t>
            </a:r>
          </a:p>
          <a:p>
            <a:pPr lvl="1"/>
            <a:r>
              <a:rPr lang="cs-CZ" sz="1800" dirty="0">
                <a:solidFill>
                  <a:srgbClr val="FF0000"/>
                </a:solidFill>
              </a:rPr>
              <a:t>Z chirurgického hlediska </a:t>
            </a:r>
          </a:p>
          <a:p>
            <a:pPr lvl="2"/>
            <a:r>
              <a:rPr lang="cs-CZ" sz="1500" dirty="0">
                <a:solidFill>
                  <a:srgbClr val="FF0000"/>
                </a:solidFill>
              </a:rPr>
              <a:t>6</a:t>
            </a:r>
            <a:r>
              <a:rPr lang="cs-CZ" sz="1500" dirty="0">
                <a:solidFill>
                  <a:srgbClr val="C00000"/>
                </a:solidFill>
              </a:rPr>
              <a:t> </a:t>
            </a:r>
            <a:r>
              <a:rPr lang="cs-CZ" sz="1400" dirty="0"/>
              <a:t>krčních oblastí (I-VI) dle </a:t>
            </a:r>
            <a:r>
              <a:rPr lang="cs-CZ" sz="1400" dirty="0" err="1"/>
              <a:t>Robbinse</a:t>
            </a:r>
            <a:r>
              <a:rPr lang="cs-CZ" sz="1400" dirty="0"/>
              <a:t> (VII – horní mediastinum)</a:t>
            </a:r>
          </a:p>
          <a:p>
            <a:pPr lvl="3"/>
            <a:r>
              <a:rPr lang="cs-CZ" sz="1400" dirty="0">
                <a:solidFill>
                  <a:srgbClr val="FF0000"/>
                </a:solidFill>
              </a:rPr>
              <a:t>I </a:t>
            </a:r>
            <a:r>
              <a:rPr lang="cs-CZ" sz="1400" dirty="0"/>
              <a:t>– mezi m. </a:t>
            </a:r>
            <a:r>
              <a:rPr lang="cs-CZ" sz="1400" dirty="0" err="1"/>
              <a:t>digastrici</a:t>
            </a:r>
            <a:r>
              <a:rPr lang="cs-CZ" sz="1400" dirty="0"/>
              <a:t> </a:t>
            </a:r>
          </a:p>
          <a:p>
            <a:pPr lvl="5"/>
            <a:r>
              <a:rPr lang="cs-CZ" sz="1400" dirty="0">
                <a:solidFill>
                  <a:schemeClr val="tx1">
                    <a:lumMod val="65000"/>
                    <a:lumOff val="35000"/>
                  </a:schemeClr>
                </a:solidFill>
              </a:rPr>
              <a:t>Oblast </a:t>
            </a:r>
            <a:r>
              <a:rPr lang="cs-CZ" sz="1400" dirty="0" err="1">
                <a:solidFill>
                  <a:schemeClr val="tx1">
                    <a:lumMod val="65000"/>
                    <a:lumOff val="35000"/>
                  </a:schemeClr>
                </a:solidFill>
              </a:rPr>
              <a:t>submentální</a:t>
            </a:r>
            <a:r>
              <a:rPr lang="cs-CZ" sz="1400" dirty="0">
                <a:solidFill>
                  <a:schemeClr val="tx1">
                    <a:lumMod val="65000"/>
                    <a:lumOff val="35000"/>
                  </a:schemeClr>
                </a:solidFill>
              </a:rPr>
              <a:t> a </a:t>
            </a:r>
            <a:r>
              <a:rPr lang="cs-CZ" sz="1400" dirty="0" err="1">
                <a:solidFill>
                  <a:schemeClr val="tx1">
                    <a:lumMod val="65000"/>
                    <a:lumOff val="35000"/>
                  </a:schemeClr>
                </a:solidFill>
              </a:rPr>
              <a:t>submandibulární</a:t>
            </a:r>
            <a:endParaRPr lang="cs-CZ" sz="1400" dirty="0">
              <a:solidFill>
                <a:schemeClr val="tx1">
                  <a:lumMod val="65000"/>
                  <a:lumOff val="35000"/>
                </a:schemeClr>
              </a:solidFill>
            </a:endParaRPr>
          </a:p>
          <a:p>
            <a:pPr lvl="3"/>
            <a:r>
              <a:rPr lang="cs-CZ" sz="1400" dirty="0">
                <a:solidFill>
                  <a:srgbClr val="FF0000"/>
                </a:solidFill>
              </a:rPr>
              <a:t>II </a:t>
            </a:r>
            <a:r>
              <a:rPr lang="cs-CZ" sz="1400" dirty="0"/>
              <a:t>– oblast horní třetiny kývače</a:t>
            </a:r>
          </a:p>
          <a:p>
            <a:pPr lvl="5"/>
            <a:r>
              <a:rPr lang="cs-CZ" sz="1400" dirty="0">
                <a:solidFill>
                  <a:schemeClr val="tx1">
                    <a:lumMod val="65000"/>
                    <a:lumOff val="35000"/>
                  </a:schemeClr>
                </a:solidFill>
              </a:rPr>
              <a:t>od </a:t>
            </a:r>
            <a:r>
              <a:rPr lang="cs-CZ" sz="1400" dirty="0" err="1">
                <a:solidFill>
                  <a:schemeClr val="tx1">
                    <a:lumMod val="65000"/>
                    <a:lumOff val="35000"/>
                  </a:schemeClr>
                </a:solidFill>
              </a:rPr>
              <a:t>baze</a:t>
            </a:r>
            <a:r>
              <a:rPr lang="cs-CZ" sz="1400" dirty="0">
                <a:solidFill>
                  <a:schemeClr val="tx1">
                    <a:lumMod val="65000"/>
                    <a:lumOff val="35000"/>
                  </a:schemeClr>
                </a:solidFill>
              </a:rPr>
              <a:t> lební po úroveň jazylky</a:t>
            </a:r>
          </a:p>
          <a:p>
            <a:pPr lvl="3"/>
            <a:r>
              <a:rPr lang="cs-CZ" sz="1400" dirty="0">
                <a:solidFill>
                  <a:srgbClr val="FF0000"/>
                </a:solidFill>
              </a:rPr>
              <a:t>III</a:t>
            </a:r>
            <a:r>
              <a:rPr lang="cs-CZ" sz="1400" dirty="0"/>
              <a:t> – oblast střední třetiny kývače</a:t>
            </a:r>
          </a:p>
          <a:p>
            <a:pPr lvl="5"/>
            <a:r>
              <a:rPr lang="cs-CZ" sz="1400" dirty="0">
                <a:solidFill>
                  <a:schemeClr val="tx1">
                    <a:lumMod val="65000"/>
                    <a:lumOff val="35000"/>
                  </a:schemeClr>
                </a:solidFill>
              </a:rPr>
              <a:t>Od úrovně jazylky po hranici </a:t>
            </a:r>
            <a:r>
              <a:rPr lang="cs-CZ" sz="1400" dirty="0" err="1">
                <a:solidFill>
                  <a:schemeClr val="tx1">
                    <a:lumMod val="65000"/>
                    <a:lumOff val="35000"/>
                  </a:schemeClr>
                </a:solidFill>
              </a:rPr>
              <a:t>m.omohyoideus</a:t>
            </a:r>
            <a:endParaRPr lang="cs-CZ" sz="1400" dirty="0">
              <a:solidFill>
                <a:schemeClr val="tx1">
                  <a:lumMod val="65000"/>
                  <a:lumOff val="35000"/>
                </a:schemeClr>
              </a:solidFill>
            </a:endParaRPr>
          </a:p>
          <a:p>
            <a:pPr lvl="3"/>
            <a:r>
              <a:rPr lang="cs-CZ" sz="1400" dirty="0">
                <a:solidFill>
                  <a:srgbClr val="FF0000"/>
                </a:solidFill>
              </a:rPr>
              <a:t>IV </a:t>
            </a:r>
            <a:r>
              <a:rPr lang="cs-CZ" sz="1400" dirty="0"/>
              <a:t>– oblast dolní třetiny kývače</a:t>
            </a:r>
          </a:p>
          <a:p>
            <a:pPr lvl="5"/>
            <a:r>
              <a:rPr lang="cs-CZ" sz="1400" dirty="0" err="1">
                <a:solidFill>
                  <a:schemeClr val="tx1">
                    <a:lumMod val="65000"/>
                    <a:lumOff val="35000"/>
                  </a:schemeClr>
                </a:solidFill>
              </a:rPr>
              <a:t>M.omohyoideus</a:t>
            </a:r>
            <a:r>
              <a:rPr lang="cs-CZ" sz="1400" dirty="0">
                <a:solidFill>
                  <a:schemeClr val="tx1">
                    <a:lumMod val="65000"/>
                    <a:lumOff val="35000"/>
                  </a:schemeClr>
                </a:solidFill>
              </a:rPr>
              <a:t> – klíční kost</a:t>
            </a:r>
          </a:p>
          <a:p>
            <a:pPr lvl="3"/>
            <a:r>
              <a:rPr lang="cs-CZ" sz="1400" dirty="0">
                <a:solidFill>
                  <a:srgbClr val="FF0000"/>
                </a:solidFill>
              </a:rPr>
              <a:t>V </a:t>
            </a:r>
            <a:r>
              <a:rPr lang="cs-CZ" sz="1400" dirty="0"/>
              <a:t>– mezi </a:t>
            </a:r>
            <a:r>
              <a:rPr lang="cs-CZ" sz="1400" dirty="0" err="1"/>
              <a:t>m.SCM</a:t>
            </a:r>
            <a:r>
              <a:rPr lang="cs-CZ" sz="1400" dirty="0"/>
              <a:t> – </a:t>
            </a:r>
            <a:r>
              <a:rPr lang="cs-CZ" sz="1400" dirty="0" err="1"/>
              <a:t>m.trapezius</a:t>
            </a:r>
            <a:endParaRPr lang="cs-CZ" sz="1400" dirty="0"/>
          </a:p>
          <a:p>
            <a:pPr lvl="3"/>
            <a:r>
              <a:rPr lang="cs-CZ" sz="1400" dirty="0">
                <a:solidFill>
                  <a:srgbClr val="FF0000"/>
                </a:solidFill>
              </a:rPr>
              <a:t>VI </a:t>
            </a:r>
            <a:r>
              <a:rPr lang="cs-CZ" sz="1400" dirty="0"/>
              <a:t>– nepárová , mezi oběma </a:t>
            </a:r>
            <a:r>
              <a:rPr lang="cs-CZ" sz="1400" dirty="0" err="1"/>
              <a:t>m.SCM</a:t>
            </a:r>
            <a:r>
              <a:rPr lang="cs-CZ" sz="1400" dirty="0"/>
              <a:t> – přední krční oblast </a:t>
            </a:r>
          </a:p>
          <a:p>
            <a:endParaRPr lang="cs-CZ" dirty="0"/>
          </a:p>
        </p:txBody>
      </p:sp>
      <p:pic>
        <p:nvPicPr>
          <p:cNvPr id="4" name="Picture 2">
            <a:extLst>
              <a:ext uri="{FF2B5EF4-FFF2-40B4-BE49-F238E27FC236}">
                <a16:creationId xmlns:a16="http://schemas.microsoft.com/office/drawing/2014/main" id="{998288CE-BD18-2146-806C-4CF1DE039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690807" cy="52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a:extLst>
              <a:ext uri="{FF2B5EF4-FFF2-40B4-BE49-F238E27FC236}">
                <a16:creationId xmlns:a16="http://schemas.microsoft.com/office/drawing/2014/main" id="{FEC74C78-CFE6-7848-850F-F03A8A01E7DD}"/>
              </a:ext>
            </a:extLst>
          </p:cNvPr>
          <p:cNvSpPr txBox="1"/>
          <p:nvPr/>
        </p:nvSpPr>
        <p:spPr>
          <a:xfrm>
            <a:off x="5864305" y="5238691"/>
            <a:ext cx="3428134" cy="453970"/>
          </a:xfrm>
          <a:prstGeom prst="rect">
            <a:avLst/>
          </a:prstGeom>
          <a:noFill/>
        </p:spPr>
        <p:txBody>
          <a:bodyPr wrap="square" rtlCol="0">
            <a:spAutoFit/>
          </a:bodyPr>
          <a:lstStyle/>
          <a:p>
            <a:r>
              <a:rPr lang="cs-CZ" sz="1000" i="1" dirty="0">
                <a:solidFill>
                  <a:prstClr val="black"/>
                </a:solidFill>
              </a:rPr>
              <a:t>Zdroj obr.: příručka pro praxi: blokové krční disekce</a:t>
            </a:r>
          </a:p>
          <a:p>
            <a:endParaRPr lang="cs-CZ" sz="1350" dirty="0"/>
          </a:p>
        </p:txBody>
      </p:sp>
      <p:pic>
        <p:nvPicPr>
          <p:cNvPr id="8" name="Obrázek 7">
            <a:extLst>
              <a:ext uri="{FF2B5EF4-FFF2-40B4-BE49-F238E27FC236}">
                <a16:creationId xmlns:a16="http://schemas.microsoft.com/office/drawing/2014/main" id="{EC36EB21-C8E7-E642-99CA-06C979FA6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571" y="2138431"/>
            <a:ext cx="3244656" cy="3039211"/>
          </a:xfrm>
          <a:prstGeom prst="rect">
            <a:avLst/>
          </a:prstGeom>
        </p:spPr>
      </p:pic>
    </p:spTree>
    <p:extLst>
      <p:ext uri="{BB962C8B-B14F-4D97-AF65-F5344CB8AC3E}">
        <p14:creationId xmlns:p14="http://schemas.microsoft.com/office/powerpoint/2010/main" val="2247180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854B3B-0DB8-7147-8201-0565C5B430E3}"/>
              </a:ext>
            </a:extLst>
          </p:cNvPr>
          <p:cNvSpPr>
            <a:spLocks noGrp="1"/>
          </p:cNvSpPr>
          <p:nvPr>
            <p:ph type="title"/>
          </p:nvPr>
        </p:nvSpPr>
        <p:spPr/>
        <p:txBody>
          <a:bodyPr/>
          <a:lstStyle/>
          <a:p>
            <a:r>
              <a:rPr lang="cs-CZ" sz="2800" dirty="0"/>
              <a:t>JÍCEN A ZEVNÍ KRK</a:t>
            </a:r>
            <a:br>
              <a:rPr lang="cs-CZ" sz="2800" dirty="0"/>
            </a:br>
            <a:r>
              <a:rPr lang="cs-CZ" sz="2800" dirty="0"/>
              <a:t>Anatomie a vyšetření zevního krku</a:t>
            </a:r>
          </a:p>
        </p:txBody>
      </p:sp>
      <p:sp>
        <p:nvSpPr>
          <p:cNvPr id="3" name="Zástupný symbol pro obsah 2">
            <a:extLst>
              <a:ext uri="{FF2B5EF4-FFF2-40B4-BE49-F238E27FC236}">
                <a16:creationId xmlns:a16="http://schemas.microsoft.com/office/drawing/2014/main" id="{A2C42958-350B-6D48-AD5C-C488F8316A25}"/>
              </a:ext>
            </a:extLst>
          </p:cNvPr>
          <p:cNvSpPr>
            <a:spLocks noGrp="1"/>
          </p:cNvSpPr>
          <p:nvPr>
            <p:ph idx="1"/>
          </p:nvPr>
        </p:nvSpPr>
        <p:spPr>
          <a:xfrm>
            <a:off x="323529" y="1412778"/>
            <a:ext cx="4616606" cy="4713387"/>
          </a:xfrm>
        </p:spPr>
        <p:txBody>
          <a:bodyPr/>
          <a:lstStyle/>
          <a:p>
            <a:pPr>
              <a:lnSpc>
                <a:spcPct val="80000"/>
              </a:lnSpc>
              <a:buClr>
                <a:srgbClr val="FF3300"/>
              </a:buClr>
              <a:buSzPct val="60000"/>
            </a:pPr>
            <a:r>
              <a:rPr lang="cs-CZ" altLang="cs-CZ" sz="2000" b="1" dirty="0"/>
              <a:t>Vyšetření krčních uzlin</a:t>
            </a:r>
          </a:p>
          <a:p>
            <a:pPr lvl="1">
              <a:lnSpc>
                <a:spcPct val="80000"/>
              </a:lnSpc>
              <a:buClr>
                <a:srgbClr val="FF3300"/>
              </a:buClr>
              <a:buSzPct val="60000"/>
            </a:pPr>
            <a:r>
              <a:rPr lang="cs-CZ" altLang="cs-CZ" sz="1600" dirty="0">
                <a:solidFill>
                  <a:srgbClr val="FF0000"/>
                </a:solidFill>
              </a:rPr>
              <a:t>Pohled</a:t>
            </a:r>
          </a:p>
          <a:p>
            <a:pPr lvl="1">
              <a:lnSpc>
                <a:spcPct val="80000"/>
              </a:lnSpc>
              <a:buClr>
                <a:srgbClr val="FF3300"/>
              </a:buClr>
              <a:buSzPct val="60000"/>
            </a:pPr>
            <a:r>
              <a:rPr lang="cs-CZ" altLang="cs-CZ" sz="1600" dirty="0">
                <a:solidFill>
                  <a:srgbClr val="FF0000"/>
                </a:solidFill>
              </a:rPr>
              <a:t>Pohmat</a:t>
            </a:r>
          </a:p>
          <a:p>
            <a:pPr lvl="2">
              <a:lnSpc>
                <a:spcPct val="80000"/>
              </a:lnSpc>
              <a:buClr>
                <a:srgbClr val="FF3300"/>
              </a:buClr>
              <a:buSzPct val="60000"/>
            </a:pPr>
            <a:r>
              <a:rPr lang="cs-CZ" altLang="cs-CZ" sz="1400" dirty="0"/>
              <a:t>velikost v cm </a:t>
            </a:r>
          </a:p>
          <a:p>
            <a:pPr lvl="2">
              <a:lnSpc>
                <a:spcPct val="80000"/>
              </a:lnSpc>
              <a:buClr>
                <a:srgbClr val="FF3300"/>
              </a:buClr>
              <a:buSzPct val="60000"/>
            </a:pPr>
            <a:r>
              <a:rPr lang="cs-CZ" altLang="cs-CZ" sz="1400" dirty="0"/>
              <a:t>lokalizace</a:t>
            </a:r>
          </a:p>
          <a:p>
            <a:pPr lvl="2">
              <a:lnSpc>
                <a:spcPct val="80000"/>
              </a:lnSpc>
              <a:buClr>
                <a:srgbClr val="FF3300"/>
              </a:buClr>
              <a:buSzPct val="60000"/>
            </a:pPr>
            <a:r>
              <a:rPr lang="cs-CZ" altLang="cs-CZ" sz="1400" dirty="0"/>
              <a:t>konsistence</a:t>
            </a:r>
          </a:p>
          <a:p>
            <a:pPr lvl="2">
              <a:lnSpc>
                <a:spcPct val="80000"/>
              </a:lnSpc>
              <a:buClr>
                <a:srgbClr val="FF3300"/>
              </a:buClr>
              <a:buSzPct val="60000"/>
            </a:pPr>
            <a:r>
              <a:rPr lang="cs-CZ" altLang="cs-CZ" sz="1400" dirty="0"/>
              <a:t>pohyblivost </a:t>
            </a:r>
          </a:p>
          <a:p>
            <a:pPr lvl="2">
              <a:lnSpc>
                <a:spcPct val="80000"/>
              </a:lnSpc>
              <a:buClr>
                <a:srgbClr val="FF3300"/>
              </a:buClr>
              <a:buSzPct val="60000"/>
            </a:pPr>
            <a:r>
              <a:rPr lang="cs-CZ" altLang="cs-CZ" sz="1400" dirty="0"/>
              <a:t>vzhled kůže nad útvarem</a:t>
            </a:r>
          </a:p>
          <a:p>
            <a:pPr lvl="1">
              <a:lnSpc>
                <a:spcPct val="80000"/>
              </a:lnSpc>
              <a:buClr>
                <a:srgbClr val="FF3300"/>
              </a:buClr>
              <a:buSzPct val="60000"/>
            </a:pPr>
            <a:r>
              <a:rPr lang="cs-CZ" altLang="cs-CZ" sz="1600" dirty="0">
                <a:solidFill>
                  <a:srgbClr val="FF0000"/>
                </a:solidFill>
              </a:rPr>
              <a:t>Zobrazovací vyšetření</a:t>
            </a:r>
          </a:p>
          <a:p>
            <a:pPr lvl="2">
              <a:lnSpc>
                <a:spcPct val="80000"/>
              </a:lnSpc>
              <a:buClr>
                <a:srgbClr val="FF3300"/>
              </a:buClr>
              <a:buSzPct val="60000"/>
            </a:pPr>
            <a:r>
              <a:rPr lang="cs-CZ" altLang="cs-CZ" sz="1400" dirty="0"/>
              <a:t>ultrazvuk </a:t>
            </a:r>
          </a:p>
          <a:p>
            <a:pPr lvl="3">
              <a:lnSpc>
                <a:spcPct val="80000"/>
              </a:lnSpc>
              <a:buClr>
                <a:srgbClr val="FF3300"/>
              </a:buClr>
              <a:buSzPct val="60000"/>
            </a:pPr>
            <a:r>
              <a:rPr lang="cs-CZ" altLang="cs-CZ" sz="1400" dirty="0"/>
              <a:t>rozlišení mezi cystou a uzlinou, stanovení šířko-délkového poměru, rozměr (velikost)</a:t>
            </a:r>
          </a:p>
          <a:p>
            <a:pPr lvl="3">
              <a:lnSpc>
                <a:spcPct val="80000"/>
              </a:lnSpc>
              <a:buClr>
                <a:srgbClr val="FF3300"/>
              </a:buClr>
              <a:buSzPct val="60000"/>
            </a:pPr>
            <a:r>
              <a:rPr lang="cs-CZ" altLang="cs-CZ" sz="1400" dirty="0">
                <a:solidFill>
                  <a:srgbClr val="FF0000"/>
                </a:solidFill>
              </a:rPr>
              <a:t>Punkční cytologie (FNAB)</a:t>
            </a:r>
          </a:p>
          <a:p>
            <a:pPr lvl="2">
              <a:lnSpc>
                <a:spcPct val="80000"/>
              </a:lnSpc>
              <a:buClr>
                <a:srgbClr val="FF3300"/>
              </a:buClr>
              <a:buSzPct val="60000"/>
            </a:pPr>
            <a:r>
              <a:rPr lang="cs-CZ" altLang="cs-CZ" sz="1400" dirty="0"/>
              <a:t>CT vyš. ev. MR s kontrastem</a:t>
            </a:r>
          </a:p>
          <a:p>
            <a:pPr lvl="2">
              <a:lnSpc>
                <a:spcPct val="80000"/>
              </a:lnSpc>
              <a:buClr>
                <a:srgbClr val="FF3300"/>
              </a:buClr>
              <a:buSzPct val="60000"/>
            </a:pPr>
            <a:r>
              <a:rPr lang="cs-CZ" altLang="cs-CZ" sz="1400" dirty="0"/>
              <a:t>PET</a:t>
            </a:r>
          </a:p>
          <a:p>
            <a:pPr lvl="2">
              <a:lnSpc>
                <a:spcPct val="80000"/>
              </a:lnSpc>
              <a:buClr>
                <a:srgbClr val="FF3300"/>
              </a:buClr>
              <a:buSzPct val="60000"/>
            </a:pPr>
            <a:r>
              <a:rPr lang="cs-CZ" altLang="cs-CZ" sz="1400" dirty="0"/>
              <a:t>scintigrafie  </a:t>
            </a:r>
          </a:p>
          <a:p>
            <a:pPr lvl="2">
              <a:lnSpc>
                <a:spcPct val="80000"/>
              </a:lnSpc>
              <a:buClr>
                <a:srgbClr val="FF3300"/>
              </a:buClr>
              <a:buSzPct val="60000"/>
            </a:pPr>
            <a:r>
              <a:rPr lang="cs-CZ" altLang="cs-CZ" sz="1400" dirty="0"/>
              <a:t>Biopsie v LA /CA</a:t>
            </a:r>
          </a:p>
          <a:p>
            <a:pPr lvl="2">
              <a:lnSpc>
                <a:spcPct val="80000"/>
              </a:lnSpc>
              <a:buClr>
                <a:srgbClr val="FF3300"/>
              </a:buClr>
              <a:buSzPct val="60000"/>
            </a:pPr>
            <a:endParaRPr lang="cs-CZ" altLang="cs-CZ" sz="1400" dirty="0"/>
          </a:p>
        </p:txBody>
      </p:sp>
      <p:pic>
        <p:nvPicPr>
          <p:cNvPr id="4" name="Picture 2">
            <a:extLst>
              <a:ext uri="{FF2B5EF4-FFF2-40B4-BE49-F238E27FC236}">
                <a16:creationId xmlns:a16="http://schemas.microsoft.com/office/drawing/2014/main" id="{F1A96833-F7DD-B545-B17F-BA629432F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690807" cy="52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palpace">
            <a:extLst>
              <a:ext uri="{FF2B5EF4-FFF2-40B4-BE49-F238E27FC236}">
                <a16:creationId xmlns:a16="http://schemas.microsoft.com/office/drawing/2014/main" id="{A42D2E9B-2DDD-D74D-872C-915605C39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72644" y="1412778"/>
            <a:ext cx="3019576" cy="43939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Obdélník 5">
            <a:extLst>
              <a:ext uri="{FF2B5EF4-FFF2-40B4-BE49-F238E27FC236}">
                <a16:creationId xmlns:a16="http://schemas.microsoft.com/office/drawing/2014/main" id="{11BD0EF0-3DA5-834A-A210-C932B0D2EC20}"/>
              </a:ext>
            </a:extLst>
          </p:cNvPr>
          <p:cNvSpPr/>
          <p:nvPr/>
        </p:nvSpPr>
        <p:spPr>
          <a:xfrm>
            <a:off x="6298290" y="5863914"/>
            <a:ext cx="1754006"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Doc. Smilek</a:t>
            </a:r>
            <a:endParaRPr lang="cs-CZ" sz="900" i="1" dirty="0">
              <a:solidFill>
                <a:prstClr val="black"/>
              </a:solidFill>
            </a:endParaRPr>
          </a:p>
        </p:txBody>
      </p:sp>
    </p:spTree>
    <p:extLst>
      <p:ext uri="{BB962C8B-B14F-4D97-AF65-F5344CB8AC3E}">
        <p14:creationId xmlns:p14="http://schemas.microsoft.com/office/powerpoint/2010/main" val="3251855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F8D8B-A705-FD4E-ACDE-5E92C9EDB1E7}"/>
              </a:ext>
            </a:extLst>
          </p:cNvPr>
          <p:cNvSpPr>
            <a:spLocks noGrp="1"/>
          </p:cNvSpPr>
          <p:nvPr>
            <p:ph type="title"/>
          </p:nvPr>
        </p:nvSpPr>
        <p:spPr/>
        <p:txBody>
          <a:bodyPr/>
          <a:lstStyle/>
          <a:p>
            <a:r>
              <a:rPr lang="cs-CZ" sz="2800" dirty="0"/>
              <a:t>JÍCEN A ZEVNÍ KRK</a:t>
            </a:r>
            <a:br>
              <a:rPr lang="cs-CZ" sz="2800" dirty="0"/>
            </a:br>
            <a:r>
              <a:rPr lang="cs-CZ" sz="2800" dirty="0"/>
              <a:t>Anatomie a vyšetření zevního krku</a:t>
            </a:r>
          </a:p>
        </p:txBody>
      </p:sp>
      <p:sp>
        <p:nvSpPr>
          <p:cNvPr id="3" name="Zástupný symbol pro obsah 2">
            <a:extLst>
              <a:ext uri="{FF2B5EF4-FFF2-40B4-BE49-F238E27FC236}">
                <a16:creationId xmlns:a16="http://schemas.microsoft.com/office/drawing/2014/main" id="{2D3410D4-E0A6-BE4F-8623-417A2E864B37}"/>
              </a:ext>
            </a:extLst>
          </p:cNvPr>
          <p:cNvSpPr>
            <a:spLocks noGrp="1"/>
          </p:cNvSpPr>
          <p:nvPr>
            <p:ph idx="1"/>
          </p:nvPr>
        </p:nvSpPr>
        <p:spPr/>
        <p:txBody>
          <a:bodyPr/>
          <a:lstStyle/>
          <a:p>
            <a:pPr>
              <a:lnSpc>
                <a:spcPct val="90000"/>
              </a:lnSpc>
              <a:buClr>
                <a:srgbClr val="FF0000"/>
              </a:buClr>
            </a:pPr>
            <a:r>
              <a:rPr lang="cs-CZ" sz="2000" b="1" dirty="0"/>
              <a:t>Koncept „</a:t>
            </a:r>
            <a:r>
              <a:rPr lang="cs-CZ" sz="2000" b="1" dirty="0" err="1"/>
              <a:t>sentinelové</a:t>
            </a:r>
            <a:r>
              <a:rPr lang="cs-CZ" sz="2000" b="1" dirty="0"/>
              <a:t> uzliny“</a:t>
            </a:r>
          </a:p>
          <a:p>
            <a:pPr lvl="1">
              <a:lnSpc>
                <a:spcPct val="90000"/>
              </a:lnSpc>
              <a:buClr>
                <a:srgbClr val="FF0000"/>
              </a:buClr>
            </a:pPr>
            <a:r>
              <a:rPr lang="cs-CZ" altLang="cs-CZ" sz="1600" dirty="0"/>
              <a:t>První uzlina, do které přichází lymfa z oblasti primárního tumoru</a:t>
            </a:r>
          </a:p>
          <a:p>
            <a:pPr lvl="2">
              <a:lnSpc>
                <a:spcPct val="90000"/>
              </a:lnSpc>
              <a:buClr>
                <a:srgbClr val="FF0000"/>
              </a:buClr>
            </a:pPr>
            <a:r>
              <a:rPr lang="cs-CZ" altLang="cs-CZ" sz="1300" dirty="0"/>
              <a:t>pokud neobsahuje metastázy, je nepravděpodobné, že by byly metastázy v ostatních krčních uzlinách  </a:t>
            </a:r>
          </a:p>
          <a:p>
            <a:pPr lvl="2">
              <a:lnSpc>
                <a:spcPct val="90000"/>
              </a:lnSpc>
              <a:buClr>
                <a:srgbClr val="FF0000"/>
              </a:buClr>
            </a:pPr>
            <a:r>
              <a:rPr lang="cs-CZ" altLang="cs-CZ" sz="1300" dirty="0"/>
              <a:t>Rozhoduje, zda provést krční disekci</a:t>
            </a:r>
          </a:p>
          <a:p>
            <a:pPr lvl="1">
              <a:lnSpc>
                <a:spcPct val="90000"/>
              </a:lnSpc>
              <a:buClr>
                <a:srgbClr val="FF0000"/>
              </a:buClr>
            </a:pPr>
            <a:r>
              <a:rPr lang="cs-CZ" altLang="cs-CZ" sz="1600" dirty="0"/>
              <a:t>Identifikace </a:t>
            </a:r>
          </a:p>
          <a:p>
            <a:pPr lvl="2">
              <a:lnSpc>
                <a:spcPct val="90000"/>
              </a:lnSpc>
              <a:buClr>
                <a:srgbClr val="FF0000"/>
              </a:buClr>
            </a:pPr>
            <a:r>
              <a:rPr lang="cs-CZ" altLang="cs-CZ" sz="1400" dirty="0" err="1"/>
              <a:t>Peroperačně</a:t>
            </a:r>
            <a:endParaRPr lang="cs-CZ" altLang="cs-CZ" sz="1400" dirty="0"/>
          </a:p>
          <a:p>
            <a:pPr lvl="3">
              <a:lnSpc>
                <a:spcPct val="90000"/>
              </a:lnSpc>
              <a:buClr>
                <a:srgbClr val="FF0000"/>
              </a:buClr>
            </a:pPr>
            <a:r>
              <a:rPr lang="cs-CZ" altLang="cs-CZ" sz="1400" dirty="0" err="1"/>
              <a:t>peritumorózní</a:t>
            </a:r>
            <a:r>
              <a:rPr lang="cs-CZ" altLang="cs-CZ" sz="1400" dirty="0"/>
              <a:t> aplikace </a:t>
            </a:r>
            <a:r>
              <a:rPr lang="cs-CZ" altLang="cs-CZ" sz="1400" dirty="0" err="1"/>
              <a:t>lymfotropní</a:t>
            </a:r>
            <a:r>
              <a:rPr lang="cs-CZ" altLang="cs-CZ" sz="1400" dirty="0"/>
              <a:t> látky </a:t>
            </a:r>
          </a:p>
          <a:p>
            <a:pPr lvl="4">
              <a:lnSpc>
                <a:spcPct val="90000"/>
              </a:lnSpc>
              <a:buClr>
                <a:srgbClr val="FF0000"/>
              </a:buClr>
            </a:pPr>
            <a:r>
              <a:rPr lang="cs-CZ" altLang="cs-CZ" sz="1400" dirty="0"/>
              <a:t>koloidní roztoky označené radioaktivním techneciem, barvivo</a:t>
            </a:r>
          </a:p>
          <a:p>
            <a:pPr lvl="4">
              <a:lnSpc>
                <a:spcPct val="90000"/>
              </a:lnSpc>
              <a:buClr>
                <a:srgbClr val="FF0000"/>
              </a:buClr>
            </a:pPr>
            <a:r>
              <a:rPr lang="cs-CZ" altLang="cs-CZ" sz="1400" dirty="0"/>
              <a:t>akumulace v příslušné lymfatické uzlině </a:t>
            </a:r>
          </a:p>
          <a:p>
            <a:pPr lvl="2">
              <a:lnSpc>
                <a:spcPct val="90000"/>
              </a:lnSpc>
              <a:buClr>
                <a:srgbClr val="FF0000"/>
              </a:buClr>
            </a:pPr>
            <a:r>
              <a:rPr lang="cs-CZ" altLang="cs-CZ" sz="1400" dirty="0"/>
              <a:t>Předoperačně </a:t>
            </a:r>
          </a:p>
          <a:p>
            <a:pPr lvl="3">
              <a:lnSpc>
                <a:spcPct val="90000"/>
              </a:lnSpc>
              <a:buClr>
                <a:srgbClr val="FF0000"/>
              </a:buClr>
            </a:pPr>
            <a:r>
              <a:rPr lang="cs-CZ" altLang="cs-CZ" sz="1400" dirty="0" err="1"/>
              <a:t>lymfoscintigrafie</a:t>
            </a:r>
            <a:r>
              <a:rPr lang="cs-CZ" altLang="cs-CZ" sz="1400" dirty="0"/>
              <a:t> den před operací</a:t>
            </a:r>
          </a:p>
          <a:p>
            <a:pPr lvl="1">
              <a:lnSpc>
                <a:spcPct val="90000"/>
              </a:lnSpc>
              <a:buClr>
                <a:srgbClr val="FF0000"/>
              </a:buClr>
            </a:pPr>
            <a:r>
              <a:rPr lang="cs-CZ" altLang="cs-CZ" sz="1600" dirty="0"/>
              <a:t>Význam pro ORL </a:t>
            </a:r>
          </a:p>
          <a:p>
            <a:pPr lvl="2">
              <a:lnSpc>
                <a:spcPct val="90000"/>
              </a:lnSpc>
              <a:buClr>
                <a:srgbClr val="FF0000"/>
              </a:buClr>
            </a:pPr>
            <a:r>
              <a:rPr lang="cs-CZ" altLang="cs-CZ" sz="1400" dirty="0"/>
              <a:t>zvl. kožní melanom</a:t>
            </a:r>
          </a:p>
          <a:p>
            <a:endParaRPr lang="cs-CZ" dirty="0"/>
          </a:p>
        </p:txBody>
      </p:sp>
      <p:pic>
        <p:nvPicPr>
          <p:cNvPr id="4" name="Picture 2">
            <a:extLst>
              <a:ext uri="{FF2B5EF4-FFF2-40B4-BE49-F238E27FC236}">
                <a16:creationId xmlns:a16="http://schemas.microsoft.com/office/drawing/2014/main" id="{146A2F52-0A6D-4546-B0A4-2D41D496D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5" y="141413"/>
            <a:ext cx="690807" cy="52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003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AA1EA-CD2A-48B0-8249-41AE01796302}"/>
              </a:ext>
            </a:extLst>
          </p:cNvPr>
          <p:cNvSpPr>
            <a:spLocks noGrp="1"/>
          </p:cNvSpPr>
          <p:nvPr>
            <p:ph type="title"/>
          </p:nvPr>
        </p:nvSpPr>
        <p:spPr/>
        <p:txBody>
          <a:bodyPr/>
          <a:lstStyle/>
          <a:p>
            <a:r>
              <a:rPr lang="cs-CZ" sz="3600" dirty="0"/>
              <a:t>JÍCEN A ZEVNÍ KRK</a:t>
            </a:r>
          </a:p>
        </p:txBody>
      </p:sp>
      <p:sp>
        <p:nvSpPr>
          <p:cNvPr id="3" name="Zástupný obsah 2">
            <a:extLst>
              <a:ext uri="{FF2B5EF4-FFF2-40B4-BE49-F238E27FC236}">
                <a16:creationId xmlns:a16="http://schemas.microsoft.com/office/drawing/2014/main" id="{320C3D17-4A4F-49D8-8FE3-C49EFF635C1A}"/>
              </a:ext>
            </a:extLst>
          </p:cNvPr>
          <p:cNvSpPr>
            <a:spLocks noGrp="1"/>
          </p:cNvSpPr>
          <p:nvPr>
            <p:ph sz="half" idx="1"/>
          </p:nvPr>
        </p:nvSpPr>
        <p:spPr>
          <a:xfrm>
            <a:off x="446648" y="1436914"/>
            <a:ext cx="4038600" cy="5011387"/>
          </a:xfrm>
        </p:spPr>
        <p:txBody>
          <a:bodyPr/>
          <a:lstStyle/>
          <a:p>
            <a:r>
              <a:rPr lang="cs-CZ" sz="1200" dirty="0">
                <a:solidFill>
                  <a:schemeClr val="tx1">
                    <a:lumMod val="65000"/>
                    <a:lumOff val="35000"/>
                  </a:schemeClr>
                </a:solidFill>
              </a:rPr>
              <a:t>Jícen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jícnu ( zobrazovací metody, endoskopie, </a:t>
            </a:r>
            <a:r>
              <a:rPr lang="cs-CZ" sz="1200" dirty="0" err="1">
                <a:solidFill>
                  <a:schemeClr val="tx1">
                    <a:lumMod val="65000"/>
                    <a:lumOff val="35000"/>
                  </a:schemeClr>
                </a:solidFill>
              </a:rPr>
              <a:t>manomerie</a:t>
            </a:r>
            <a:r>
              <a:rPr lang="cs-CZ" sz="1200" dirty="0">
                <a:solidFill>
                  <a:schemeClr val="tx1">
                    <a:lumMod val="65000"/>
                    <a:lumOff val="35000"/>
                  </a:schemeClr>
                </a:solidFill>
              </a:rPr>
              <a:t>)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kongenitální </a:t>
            </a:r>
            <a:r>
              <a:rPr lang="cs-CZ" sz="1200" dirty="0" err="1">
                <a:solidFill>
                  <a:schemeClr val="tx1">
                    <a:lumMod val="65000"/>
                    <a:lumOff val="35000"/>
                  </a:schemeClr>
                </a:solidFill>
              </a:rPr>
              <a:t>stenozy</a:t>
            </a:r>
            <a:r>
              <a:rPr lang="cs-CZ" sz="1200" dirty="0">
                <a:solidFill>
                  <a:schemeClr val="tx1">
                    <a:lumMod val="65000"/>
                    <a:lumOff val="35000"/>
                  </a:schemeClr>
                </a:solidFill>
              </a:rPr>
              <a:t> a fistuly, </a:t>
            </a:r>
            <a:r>
              <a:rPr lang="cs-CZ" sz="1200" dirty="0" err="1">
                <a:solidFill>
                  <a:schemeClr val="tx1">
                    <a:lumMod val="65000"/>
                    <a:lumOff val="35000"/>
                  </a:schemeClr>
                </a:solidFill>
              </a:rPr>
              <a:t>achalasie</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Choroby  jícnu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poleptání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cizí tělesa v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Divertikly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Krvácení z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 </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Anatomie a vyšetřovací metody zevního  krku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zevního krku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krční krajiny</a:t>
            </a:r>
            <a:endParaRPr lang="cs-CZ" sz="1200" b="1" i="1" dirty="0">
              <a:solidFill>
                <a:schemeClr val="tx1">
                  <a:lumMod val="65000"/>
                  <a:lumOff val="35000"/>
                </a:schemeClr>
              </a:solidFill>
            </a:endParaRPr>
          </a:p>
          <a:p>
            <a:endParaRPr lang="cs-CZ" sz="1200" dirty="0"/>
          </a:p>
          <a:p>
            <a:r>
              <a:rPr lang="cs-CZ" sz="1200" dirty="0">
                <a:solidFill>
                  <a:srgbClr val="FF0000"/>
                </a:solidFill>
              </a:rPr>
              <a:t>Píštěle a cysty krční krajiny</a:t>
            </a:r>
            <a:r>
              <a:rPr lang="cs-CZ" sz="1200" dirty="0">
                <a:solidFill>
                  <a:schemeClr val="tx1">
                    <a:lumMod val="65000"/>
                    <a:lumOff val="35000"/>
                  </a:schemeClr>
                </a:solidFill>
              </a:rPr>
              <a:t>	</a:t>
            </a:r>
            <a:endParaRPr lang="cs-CZ" sz="1200" dirty="0"/>
          </a:p>
        </p:txBody>
      </p:sp>
      <p:sp>
        <p:nvSpPr>
          <p:cNvPr id="6" name="Zástupný obsah 5">
            <a:extLst>
              <a:ext uri="{FF2B5EF4-FFF2-40B4-BE49-F238E27FC236}">
                <a16:creationId xmlns:a16="http://schemas.microsoft.com/office/drawing/2014/main" id="{3CF6D436-8EB0-4E68-A445-872F48310DCA}"/>
              </a:ext>
            </a:extLst>
          </p:cNvPr>
          <p:cNvSpPr>
            <a:spLocks noGrp="1"/>
          </p:cNvSpPr>
          <p:nvPr>
            <p:ph sz="half" idx="2"/>
          </p:nvPr>
        </p:nvSpPr>
        <p:spPr>
          <a:xfrm>
            <a:off x="4648202" y="1436913"/>
            <a:ext cx="4038600" cy="5011387"/>
          </a:xfrm>
        </p:spPr>
        <p:txBody>
          <a:bodyPr/>
          <a:lstStyle/>
          <a:p>
            <a:r>
              <a:rPr lang="cs-CZ" sz="1200" dirty="0">
                <a:solidFill>
                  <a:schemeClr val="tx1">
                    <a:lumMod val="65000"/>
                    <a:lumOff val="35000"/>
                  </a:schemeClr>
                </a:solidFill>
              </a:rPr>
              <a:t>Krční lymfadenopatie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krční lymfadenitida nespecifická</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lymfadenitida se změnami v krevním obraze</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specifická lymfadenitida</a:t>
            </a:r>
            <a:endParaRPr lang="cs-CZ" sz="1200" b="1" i="1" dirty="0">
              <a:solidFill>
                <a:schemeClr val="tx1">
                  <a:lumMod val="65000"/>
                  <a:lumOff val="35000"/>
                </a:schemeClr>
              </a:solidFill>
            </a:endParaRPr>
          </a:p>
          <a:p>
            <a:pPr marL="0" indent="0">
              <a:buNone/>
            </a:pPr>
            <a:endParaRPr lang="cs-CZ" sz="1200" b="1" i="1" dirty="0">
              <a:solidFill>
                <a:schemeClr val="tx1">
                  <a:lumMod val="65000"/>
                  <a:lumOff val="35000"/>
                </a:schemeClr>
              </a:solidFill>
            </a:endParaRPr>
          </a:p>
          <a:p>
            <a:r>
              <a:rPr lang="cs-CZ" sz="1200" dirty="0">
                <a:solidFill>
                  <a:schemeClr val="tx1">
                    <a:lumMod val="65000"/>
                    <a:lumOff val="35000"/>
                  </a:schemeClr>
                </a:solidFill>
              </a:rPr>
              <a:t>Nádory krční krajiny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benigní tumory ( lipom, karotický </a:t>
            </a:r>
            <a:r>
              <a:rPr lang="cs-CZ" sz="1200" dirty="0" err="1">
                <a:solidFill>
                  <a:schemeClr val="tx1">
                    <a:lumMod val="65000"/>
                    <a:lumOff val="35000"/>
                  </a:schemeClr>
                </a:solidFill>
              </a:rPr>
              <a:t>glomus</a:t>
            </a:r>
            <a:r>
              <a:rPr lang="cs-CZ" sz="1200" dirty="0">
                <a:solidFill>
                  <a:schemeClr val="tx1">
                    <a:lumMod val="65000"/>
                    <a:lumOff val="35000"/>
                  </a:schemeClr>
                </a:solidFill>
              </a:rPr>
              <a:t> tumor)</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maligní nádory primární</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sekundární při neznámé primární lokalizaci </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Hluboké krční infekce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a diagnostika</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obecné principy léčby</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Krční disekce lymfatických uzlin</a:t>
            </a:r>
          </a:p>
          <a:p>
            <a:pPr lvl="1"/>
            <a:r>
              <a:rPr lang="cs-CZ" sz="1200" dirty="0">
                <a:solidFill>
                  <a:schemeClr val="tx1">
                    <a:lumMod val="65000"/>
                    <a:lumOff val="35000"/>
                  </a:schemeClr>
                </a:solidFill>
              </a:rPr>
              <a:t>Klasifikace krčních disekcí</a:t>
            </a:r>
          </a:p>
          <a:p>
            <a:pPr marL="0" indent="0">
              <a:buNone/>
            </a:pPr>
            <a:r>
              <a:rPr lang="en-GB" b="1" i="1" dirty="0">
                <a:solidFill>
                  <a:schemeClr val="tx1"/>
                </a:solidFill>
              </a:rPr>
              <a:t> </a:t>
            </a:r>
            <a:endParaRPr lang="cs-CZ" sz="3000" b="1" i="1" dirty="0">
              <a:solidFill>
                <a:schemeClr val="tx1"/>
              </a:solidFill>
            </a:endParaRPr>
          </a:p>
          <a:p>
            <a:pPr marL="0" indent="0">
              <a:spcAft>
                <a:spcPts val="0"/>
              </a:spcAft>
              <a:buNone/>
            </a:pPr>
            <a:endParaRPr lang="cs-CZ" sz="3000" b="1" i="1" dirty="0">
              <a:latin typeface="Times New Roman" panose="02020603050405020304" pitchFamily="18" charset="0"/>
              <a:ea typeface="Times New Roman" panose="02020603050405020304" pitchFamily="18" charset="0"/>
            </a:endParaRPr>
          </a:p>
          <a:p>
            <a:endParaRPr lang="cs-CZ" dirty="0"/>
          </a:p>
        </p:txBody>
      </p:sp>
      <p:pic>
        <p:nvPicPr>
          <p:cNvPr id="5" name="Picture 2">
            <a:extLst>
              <a:ext uri="{FF2B5EF4-FFF2-40B4-BE49-F238E27FC236}">
                <a16:creationId xmlns:a16="http://schemas.microsoft.com/office/drawing/2014/main" id="{1B6189A8-B51C-4BF5-8836-37772BC9A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1649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E44E21-133E-9141-8598-81566F0D258C}"/>
              </a:ext>
            </a:extLst>
          </p:cNvPr>
          <p:cNvSpPr>
            <a:spLocks noGrp="1"/>
          </p:cNvSpPr>
          <p:nvPr>
            <p:ph type="title"/>
          </p:nvPr>
        </p:nvSpPr>
        <p:spPr/>
        <p:txBody>
          <a:bodyPr/>
          <a:lstStyle/>
          <a:p>
            <a:r>
              <a:rPr lang="cs-CZ" sz="2800" dirty="0"/>
              <a:t>JÍCEN A ZEVNÍ KRK</a:t>
            </a:r>
            <a:br>
              <a:rPr lang="cs-CZ" sz="2800" dirty="0"/>
            </a:br>
            <a:r>
              <a:rPr lang="cs-CZ" sz="2800" dirty="0"/>
              <a:t>Píštěle a cysty krční krajiny</a:t>
            </a:r>
          </a:p>
        </p:txBody>
      </p:sp>
      <p:sp>
        <p:nvSpPr>
          <p:cNvPr id="3" name="Zástupný symbol pro obsah 2">
            <a:extLst>
              <a:ext uri="{FF2B5EF4-FFF2-40B4-BE49-F238E27FC236}">
                <a16:creationId xmlns:a16="http://schemas.microsoft.com/office/drawing/2014/main" id="{9BC04C5A-7A21-8D46-A993-39D2DD200709}"/>
              </a:ext>
            </a:extLst>
          </p:cNvPr>
          <p:cNvSpPr>
            <a:spLocks noGrp="1"/>
          </p:cNvSpPr>
          <p:nvPr>
            <p:ph idx="1"/>
          </p:nvPr>
        </p:nvSpPr>
        <p:spPr/>
        <p:txBody>
          <a:bodyPr/>
          <a:lstStyle/>
          <a:p>
            <a:r>
              <a:rPr lang="cs-CZ" sz="2000" dirty="0">
                <a:solidFill>
                  <a:srgbClr val="FF0000"/>
                </a:solidFill>
              </a:rPr>
              <a:t>Laterální (branchiogenní) píštěle</a:t>
            </a:r>
          </a:p>
          <a:p>
            <a:pPr lvl="1"/>
            <a:r>
              <a:rPr lang="cs-CZ" sz="1800" b="1" dirty="0"/>
              <a:t>etiopatogeneze</a:t>
            </a:r>
          </a:p>
          <a:p>
            <a:pPr lvl="2"/>
            <a:r>
              <a:rPr lang="cs-CZ" sz="1600" dirty="0"/>
              <a:t>V reziduích po 2. ( vzácně v 1., 3., 4.) žaberní štěrbině, pokud nedojde  v </a:t>
            </a:r>
            <a:r>
              <a:rPr lang="cs-CZ" sz="1600" dirty="0" err="1"/>
              <a:t>emryonálním</a:t>
            </a:r>
            <a:r>
              <a:rPr lang="cs-CZ" sz="1600" dirty="0"/>
              <a:t> období k úplné obliteraci žaberních </a:t>
            </a:r>
            <a:r>
              <a:rPr lang="cs-CZ" sz="1600" dirty="0" err="1"/>
              <a:t>šterbin</a:t>
            </a:r>
            <a:endParaRPr lang="cs-CZ" sz="1600" dirty="0"/>
          </a:p>
          <a:p>
            <a:pPr lvl="2"/>
            <a:r>
              <a:rPr lang="cs-CZ" sz="1600" dirty="0"/>
              <a:t>Častěji jednostranné, </a:t>
            </a:r>
          </a:p>
          <a:p>
            <a:pPr lvl="1"/>
            <a:r>
              <a:rPr lang="cs-CZ" sz="1800" b="1" dirty="0"/>
              <a:t>klasifikace</a:t>
            </a:r>
          </a:p>
          <a:p>
            <a:pPr lvl="2"/>
            <a:r>
              <a:rPr lang="cs-CZ" sz="1600" dirty="0"/>
              <a:t>Úplné</a:t>
            </a:r>
          </a:p>
          <a:p>
            <a:pPr lvl="3"/>
            <a:r>
              <a:rPr lang="cs-CZ" sz="1600" dirty="0" err="1"/>
              <a:t>zevni</a:t>
            </a:r>
            <a:r>
              <a:rPr lang="cs-CZ" sz="1600" dirty="0"/>
              <a:t>́ </a:t>
            </a:r>
            <a:r>
              <a:rPr lang="cs-CZ" sz="1600" dirty="0" err="1"/>
              <a:t>ústi</a:t>
            </a:r>
            <a:r>
              <a:rPr lang="cs-CZ" sz="1600" dirty="0"/>
              <a:t>́  - </a:t>
            </a:r>
            <a:r>
              <a:rPr lang="cs-CZ" sz="1600" dirty="0" err="1"/>
              <a:t>při</a:t>
            </a:r>
            <a:r>
              <a:rPr lang="cs-CZ" sz="1600" dirty="0"/>
              <a:t> </a:t>
            </a:r>
            <a:r>
              <a:rPr lang="cs-CZ" sz="1600" dirty="0" err="1"/>
              <a:t>předním</a:t>
            </a:r>
            <a:r>
              <a:rPr lang="cs-CZ" sz="1600" dirty="0"/>
              <a:t> okraji </a:t>
            </a:r>
            <a:r>
              <a:rPr lang="cs-CZ" sz="1600" dirty="0" err="1"/>
              <a:t>kývače</a:t>
            </a:r>
            <a:r>
              <a:rPr lang="cs-CZ" sz="1600" dirty="0"/>
              <a:t> v </a:t>
            </a:r>
            <a:r>
              <a:rPr lang="cs-CZ" sz="1600" dirty="0" err="1"/>
              <a:t>dolni</a:t>
            </a:r>
            <a:r>
              <a:rPr lang="cs-CZ" sz="1600" dirty="0"/>
              <a:t>́ </a:t>
            </a:r>
            <a:r>
              <a:rPr lang="cs-CZ" sz="1600" dirty="0" err="1"/>
              <a:t>třetine</a:t>
            </a:r>
            <a:r>
              <a:rPr lang="cs-CZ" sz="1600" dirty="0"/>
              <a:t>̌</a:t>
            </a:r>
          </a:p>
          <a:p>
            <a:pPr lvl="3"/>
            <a:r>
              <a:rPr lang="cs-CZ" sz="1600" dirty="0" err="1"/>
              <a:t>vnitřni</a:t>
            </a:r>
            <a:r>
              <a:rPr lang="cs-CZ" sz="1600" dirty="0"/>
              <a:t>́ </a:t>
            </a:r>
            <a:r>
              <a:rPr lang="cs-CZ" sz="1600" dirty="0" err="1"/>
              <a:t>ústi</a:t>
            </a:r>
            <a:r>
              <a:rPr lang="cs-CZ" sz="1600" dirty="0"/>
              <a:t>́ – </a:t>
            </a:r>
          </a:p>
          <a:p>
            <a:pPr lvl="4"/>
            <a:r>
              <a:rPr lang="cs-CZ" sz="1400" dirty="0"/>
              <a:t>U </a:t>
            </a:r>
            <a:r>
              <a:rPr lang="cs-CZ" sz="1400" dirty="0" err="1"/>
              <a:t>I.štěrbiny</a:t>
            </a:r>
            <a:r>
              <a:rPr lang="cs-CZ" sz="1400" dirty="0"/>
              <a:t>  - v oblasti přední/dolní stěny zvukovodu</a:t>
            </a:r>
          </a:p>
          <a:p>
            <a:pPr lvl="4"/>
            <a:r>
              <a:rPr lang="cs-CZ" sz="1400" dirty="0">
                <a:solidFill>
                  <a:srgbClr val="FF0000"/>
                </a:solidFill>
              </a:rPr>
              <a:t>U </a:t>
            </a:r>
            <a:r>
              <a:rPr lang="cs-CZ" sz="1400" dirty="0" err="1">
                <a:solidFill>
                  <a:srgbClr val="FF0000"/>
                </a:solidFill>
              </a:rPr>
              <a:t>II.štěrbiny</a:t>
            </a:r>
            <a:r>
              <a:rPr lang="cs-CZ" sz="1400" dirty="0">
                <a:solidFill>
                  <a:srgbClr val="FF0000"/>
                </a:solidFill>
              </a:rPr>
              <a:t> - v jamce nad </a:t>
            </a:r>
            <a:r>
              <a:rPr lang="cs-CZ" sz="1400" dirty="0" err="1">
                <a:solidFill>
                  <a:srgbClr val="FF0000"/>
                </a:solidFill>
              </a:rPr>
              <a:t>horním</a:t>
            </a:r>
            <a:r>
              <a:rPr lang="cs-CZ" sz="1400" dirty="0">
                <a:solidFill>
                  <a:srgbClr val="FF0000"/>
                </a:solidFill>
              </a:rPr>
              <a:t> </a:t>
            </a:r>
            <a:r>
              <a:rPr lang="cs-CZ" sz="1400" dirty="0" err="1">
                <a:solidFill>
                  <a:srgbClr val="FF0000"/>
                </a:solidFill>
              </a:rPr>
              <a:t>pólem</a:t>
            </a:r>
            <a:r>
              <a:rPr lang="cs-CZ" sz="1400" dirty="0">
                <a:solidFill>
                  <a:srgbClr val="FF0000"/>
                </a:solidFill>
              </a:rPr>
              <a:t> </a:t>
            </a:r>
            <a:r>
              <a:rPr lang="cs-CZ" sz="1400" dirty="0" err="1">
                <a:solidFill>
                  <a:srgbClr val="FF0000"/>
                </a:solidFill>
              </a:rPr>
              <a:t>patrových</a:t>
            </a:r>
            <a:r>
              <a:rPr lang="cs-CZ" sz="1400" dirty="0">
                <a:solidFill>
                  <a:srgbClr val="FF0000"/>
                </a:solidFill>
              </a:rPr>
              <a:t> mandlí  </a:t>
            </a:r>
          </a:p>
          <a:p>
            <a:pPr lvl="4"/>
            <a:r>
              <a:rPr lang="cs-CZ" sz="1400" dirty="0"/>
              <a:t>U </a:t>
            </a:r>
            <a:r>
              <a:rPr lang="cs-CZ" sz="1400" dirty="0" err="1"/>
              <a:t>III.šěrbiny</a:t>
            </a:r>
            <a:r>
              <a:rPr lang="cs-CZ" sz="1400" dirty="0"/>
              <a:t> – oblast </a:t>
            </a:r>
            <a:r>
              <a:rPr lang="cs-CZ" sz="1400" dirty="0" err="1"/>
              <a:t>piriformního</a:t>
            </a:r>
            <a:r>
              <a:rPr lang="cs-CZ" sz="1400" dirty="0"/>
              <a:t> sinu</a:t>
            </a:r>
          </a:p>
          <a:p>
            <a:pPr lvl="4"/>
            <a:r>
              <a:rPr lang="cs-CZ" sz="1400" dirty="0"/>
              <a:t>U </a:t>
            </a:r>
            <a:r>
              <a:rPr lang="cs-CZ" sz="1400" dirty="0" err="1"/>
              <a:t>IV.šterbiny</a:t>
            </a:r>
            <a:r>
              <a:rPr lang="cs-CZ" sz="1400" dirty="0"/>
              <a:t> – oblast horní části jícnu</a:t>
            </a:r>
          </a:p>
          <a:p>
            <a:pPr lvl="2"/>
            <a:r>
              <a:rPr lang="cs-CZ" sz="1600" dirty="0"/>
              <a:t>Neúplné</a:t>
            </a:r>
          </a:p>
          <a:p>
            <a:pPr lvl="3"/>
            <a:r>
              <a:rPr lang="cs-CZ" sz="1600" dirty="0" err="1"/>
              <a:t>maji</a:t>
            </a:r>
            <a:r>
              <a:rPr lang="cs-CZ" sz="1600" dirty="0"/>
              <a:t>́ </a:t>
            </a:r>
            <a:r>
              <a:rPr lang="cs-CZ" sz="1600" dirty="0" err="1"/>
              <a:t>zřejme</a:t>
            </a:r>
            <a:r>
              <a:rPr lang="cs-CZ" sz="1600" dirty="0"/>
              <a:t>́ jen </a:t>
            </a:r>
            <a:r>
              <a:rPr lang="cs-CZ" sz="1600" dirty="0" err="1"/>
              <a:t>zevni</a:t>
            </a:r>
            <a:r>
              <a:rPr lang="cs-CZ" sz="1600" dirty="0"/>
              <a:t>́ </a:t>
            </a:r>
            <a:r>
              <a:rPr lang="cs-CZ" sz="1600" dirty="0" err="1"/>
              <a:t>ústi</a:t>
            </a:r>
            <a:r>
              <a:rPr lang="cs-CZ" sz="1600" dirty="0"/>
              <a:t>́</a:t>
            </a:r>
            <a:endParaRPr lang="cs-CZ" sz="2000" dirty="0"/>
          </a:p>
        </p:txBody>
      </p:sp>
      <p:pic>
        <p:nvPicPr>
          <p:cNvPr id="4" name="Picture 2">
            <a:extLst>
              <a:ext uri="{FF2B5EF4-FFF2-40B4-BE49-F238E27FC236}">
                <a16:creationId xmlns:a16="http://schemas.microsoft.com/office/drawing/2014/main" id="{D191929F-24F9-E54A-9510-E955228B8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5" y="188640"/>
            <a:ext cx="1118229" cy="847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page14image1655590544">
            <a:extLst>
              <a:ext uri="{FF2B5EF4-FFF2-40B4-BE49-F238E27FC236}">
                <a16:creationId xmlns:a16="http://schemas.microsoft.com/office/drawing/2014/main" id="{4E19EB07-6F8E-4443-B0CB-DC94A6E3F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317" y="3314027"/>
            <a:ext cx="1634955" cy="2630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CA5982AA-392C-EE44-B548-40C4C76862A7}"/>
              </a:ext>
            </a:extLst>
          </p:cNvPr>
          <p:cNvSpPr txBox="1"/>
          <p:nvPr/>
        </p:nvSpPr>
        <p:spPr>
          <a:xfrm>
            <a:off x="7153806" y="6011664"/>
            <a:ext cx="1993845" cy="246221"/>
          </a:xfrm>
          <a:prstGeom prst="rect">
            <a:avLst/>
          </a:prstGeom>
          <a:noFill/>
        </p:spPr>
        <p:txBody>
          <a:bodyPr wrap="square" rtlCol="0">
            <a:spAutoFit/>
          </a:bodyPr>
          <a:lstStyle/>
          <a:p>
            <a:r>
              <a:rPr lang="cs-CZ" sz="1000" i="1" dirty="0"/>
              <a:t>Zdroj obr.: </a:t>
            </a:r>
            <a:r>
              <a:rPr lang="cs-CZ" sz="1000" i="1" dirty="0" err="1"/>
              <a:t>www.eorl.cz</a:t>
            </a:r>
            <a:endParaRPr lang="cs-CZ" sz="1000" i="1" dirty="0"/>
          </a:p>
        </p:txBody>
      </p:sp>
    </p:spTree>
    <p:extLst>
      <p:ext uri="{BB962C8B-B14F-4D97-AF65-F5344CB8AC3E}">
        <p14:creationId xmlns:p14="http://schemas.microsoft.com/office/powerpoint/2010/main" val="2787799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84BBF3-19B1-234A-AE48-E77747533FED}"/>
              </a:ext>
            </a:extLst>
          </p:cNvPr>
          <p:cNvSpPr>
            <a:spLocks noGrp="1"/>
          </p:cNvSpPr>
          <p:nvPr>
            <p:ph type="title"/>
          </p:nvPr>
        </p:nvSpPr>
        <p:spPr/>
        <p:txBody>
          <a:bodyPr/>
          <a:lstStyle/>
          <a:p>
            <a:r>
              <a:rPr lang="cs-CZ" sz="2800" dirty="0"/>
              <a:t>JÍCEN A ZEVNÍ KRK</a:t>
            </a:r>
            <a:br>
              <a:rPr lang="cs-CZ" sz="2800" dirty="0"/>
            </a:br>
            <a:r>
              <a:rPr lang="cs-CZ" sz="2800" dirty="0"/>
              <a:t>Píštěle a cysty krční krajiny</a:t>
            </a:r>
          </a:p>
        </p:txBody>
      </p:sp>
      <p:sp>
        <p:nvSpPr>
          <p:cNvPr id="3" name="Zástupný symbol pro obsah 2">
            <a:extLst>
              <a:ext uri="{FF2B5EF4-FFF2-40B4-BE49-F238E27FC236}">
                <a16:creationId xmlns:a16="http://schemas.microsoft.com/office/drawing/2014/main" id="{42187774-E96A-1E44-8036-A87772D73A08}"/>
              </a:ext>
            </a:extLst>
          </p:cNvPr>
          <p:cNvSpPr>
            <a:spLocks noGrp="1"/>
          </p:cNvSpPr>
          <p:nvPr>
            <p:ph idx="1"/>
          </p:nvPr>
        </p:nvSpPr>
        <p:spPr/>
        <p:txBody>
          <a:bodyPr/>
          <a:lstStyle/>
          <a:p>
            <a:r>
              <a:rPr lang="cs-CZ" sz="2000" dirty="0">
                <a:solidFill>
                  <a:srgbClr val="FF0000"/>
                </a:solidFill>
              </a:rPr>
              <a:t>Laterální (branchiogenní) píštěle</a:t>
            </a:r>
          </a:p>
          <a:p>
            <a:pPr lvl="1"/>
            <a:r>
              <a:rPr lang="cs-CZ" sz="1800" b="1" dirty="0"/>
              <a:t>Klinický nález</a:t>
            </a:r>
          </a:p>
          <a:p>
            <a:pPr lvl="2"/>
            <a:r>
              <a:rPr lang="cs-CZ" sz="1600" dirty="0"/>
              <a:t>Již v dětském věku</a:t>
            </a:r>
          </a:p>
          <a:p>
            <a:pPr lvl="2"/>
            <a:r>
              <a:rPr lang="cs-CZ" sz="1600" dirty="0"/>
              <a:t>Drobný otvor při předním okraji </a:t>
            </a:r>
            <a:r>
              <a:rPr lang="cs-CZ" sz="1600" dirty="0" err="1"/>
              <a:t>m.SCM</a:t>
            </a:r>
            <a:r>
              <a:rPr lang="cs-CZ" sz="1600" dirty="0"/>
              <a:t> se spontánní či palpačně tlakem vyvolanou sekrecí</a:t>
            </a:r>
          </a:p>
          <a:p>
            <a:pPr lvl="2"/>
            <a:r>
              <a:rPr lang="cs-CZ" sz="1600" dirty="0"/>
              <a:t>Při inflamaci zarudlé okolí, purulentní sekrece, </a:t>
            </a:r>
            <a:r>
              <a:rPr lang="cs-CZ" sz="1600" dirty="0" err="1"/>
              <a:t>febrilie</a:t>
            </a:r>
            <a:endParaRPr lang="cs-CZ" sz="1600" b="1" dirty="0"/>
          </a:p>
          <a:p>
            <a:pPr lvl="1"/>
            <a:r>
              <a:rPr lang="cs-CZ" sz="1800" b="1" dirty="0"/>
              <a:t>Diagnostika</a:t>
            </a:r>
          </a:p>
          <a:p>
            <a:pPr lvl="2"/>
            <a:r>
              <a:rPr lang="cs-CZ" sz="1600" dirty="0"/>
              <a:t>Sondáž píštěle</a:t>
            </a:r>
          </a:p>
          <a:p>
            <a:pPr lvl="2"/>
            <a:r>
              <a:rPr lang="cs-CZ" sz="1600" dirty="0"/>
              <a:t>Sonografie</a:t>
            </a:r>
          </a:p>
          <a:p>
            <a:pPr lvl="2"/>
            <a:r>
              <a:rPr lang="cs-CZ" sz="1600" dirty="0" err="1"/>
              <a:t>Fistulografie</a:t>
            </a:r>
            <a:r>
              <a:rPr lang="cs-CZ" sz="1600" dirty="0"/>
              <a:t> s kontrastní látkou</a:t>
            </a:r>
          </a:p>
          <a:p>
            <a:pPr lvl="2"/>
            <a:r>
              <a:rPr lang="cs-CZ" sz="1600" dirty="0"/>
              <a:t>U píštělí z III a IV štěrbiny přímá laryngoskopie / </a:t>
            </a:r>
            <a:r>
              <a:rPr lang="cs-CZ" sz="1600" dirty="0" err="1"/>
              <a:t>hypofaryngoskopie</a:t>
            </a:r>
            <a:r>
              <a:rPr lang="cs-CZ" sz="1600" dirty="0"/>
              <a:t> </a:t>
            </a:r>
          </a:p>
          <a:p>
            <a:pPr lvl="1"/>
            <a:r>
              <a:rPr lang="cs-CZ" sz="1800" b="1" dirty="0"/>
              <a:t>Terapie</a:t>
            </a:r>
          </a:p>
          <a:p>
            <a:pPr lvl="2"/>
            <a:r>
              <a:rPr lang="cs-CZ" sz="1600" dirty="0"/>
              <a:t>Chirurgická exstirpace píštěle s tonzilektomií</a:t>
            </a:r>
          </a:p>
          <a:p>
            <a:endParaRPr lang="cs-CZ" sz="2000" dirty="0"/>
          </a:p>
        </p:txBody>
      </p:sp>
      <p:pic>
        <p:nvPicPr>
          <p:cNvPr id="4" name="Picture 2">
            <a:extLst>
              <a:ext uri="{FF2B5EF4-FFF2-40B4-BE49-F238E27FC236}">
                <a16:creationId xmlns:a16="http://schemas.microsoft.com/office/drawing/2014/main" id="{80A2E284-B784-854F-B285-D286F4620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5" y="188640"/>
            <a:ext cx="1118229" cy="847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 descr="page13image1670804896">
            <a:extLst>
              <a:ext uri="{FF2B5EF4-FFF2-40B4-BE49-F238E27FC236}">
                <a16:creationId xmlns:a16="http://schemas.microsoft.com/office/drawing/2014/main" id="{8D0F4516-0C21-AC41-83B3-93827D587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480" y="3364165"/>
            <a:ext cx="1895993" cy="276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FF7141E-C30A-7246-A1B2-BFCB577B3AD4}"/>
              </a:ext>
            </a:extLst>
          </p:cNvPr>
          <p:cNvSpPr txBox="1"/>
          <p:nvPr/>
        </p:nvSpPr>
        <p:spPr>
          <a:xfrm>
            <a:off x="7150155" y="6126165"/>
            <a:ext cx="1993845" cy="246221"/>
          </a:xfrm>
          <a:prstGeom prst="rect">
            <a:avLst/>
          </a:prstGeom>
          <a:noFill/>
        </p:spPr>
        <p:txBody>
          <a:bodyPr wrap="square" rtlCol="0">
            <a:spAutoFit/>
          </a:bodyPr>
          <a:lstStyle/>
          <a:p>
            <a:r>
              <a:rPr lang="cs-CZ" sz="1000" i="1" dirty="0"/>
              <a:t>Zdroj obr.: </a:t>
            </a:r>
            <a:r>
              <a:rPr lang="cs-CZ" sz="1000" i="1" dirty="0" err="1"/>
              <a:t>www.eorl.cz</a:t>
            </a:r>
            <a:endParaRPr lang="cs-CZ" sz="1000" i="1" dirty="0"/>
          </a:p>
        </p:txBody>
      </p:sp>
    </p:spTree>
    <p:extLst>
      <p:ext uri="{BB962C8B-B14F-4D97-AF65-F5344CB8AC3E}">
        <p14:creationId xmlns:p14="http://schemas.microsoft.com/office/powerpoint/2010/main" val="3820213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25FD0C-65D7-7541-8434-7E84A25C4FC7}"/>
              </a:ext>
            </a:extLst>
          </p:cNvPr>
          <p:cNvSpPr>
            <a:spLocks noGrp="1"/>
          </p:cNvSpPr>
          <p:nvPr>
            <p:ph type="title"/>
          </p:nvPr>
        </p:nvSpPr>
        <p:spPr/>
        <p:txBody>
          <a:bodyPr/>
          <a:lstStyle/>
          <a:p>
            <a:r>
              <a:rPr lang="cs-CZ" sz="2800" dirty="0"/>
              <a:t>JÍCEN A ZEVNÍ KRK</a:t>
            </a:r>
            <a:br>
              <a:rPr lang="cs-CZ" sz="2800" dirty="0"/>
            </a:br>
            <a:r>
              <a:rPr lang="cs-CZ" sz="2800" dirty="0"/>
              <a:t>Píštěle a cysty krční krajiny</a:t>
            </a:r>
          </a:p>
        </p:txBody>
      </p:sp>
      <p:sp>
        <p:nvSpPr>
          <p:cNvPr id="3" name="Zástupný symbol pro obsah 2">
            <a:extLst>
              <a:ext uri="{FF2B5EF4-FFF2-40B4-BE49-F238E27FC236}">
                <a16:creationId xmlns:a16="http://schemas.microsoft.com/office/drawing/2014/main" id="{5AF73477-599B-2445-97A9-339021CA7876}"/>
              </a:ext>
            </a:extLst>
          </p:cNvPr>
          <p:cNvSpPr>
            <a:spLocks noGrp="1"/>
          </p:cNvSpPr>
          <p:nvPr>
            <p:ph idx="1"/>
          </p:nvPr>
        </p:nvSpPr>
        <p:spPr>
          <a:xfrm>
            <a:off x="323529" y="1412778"/>
            <a:ext cx="6302902" cy="4713387"/>
          </a:xfrm>
        </p:spPr>
        <p:txBody>
          <a:bodyPr/>
          <a:lstStyle/>
          <a:p>
            <a:r>
              <a:rPr lang="cs-CZ" sz="2000" dirty="0">
                <a:solidFill>
                  <a:srgbClr val="FF0000"/>
                </a:solidFill>
              </a:rPr>
              <a:t>Laterální krční cysta</a:t>
            </a:r>
          </a:p>
          <a:p>
            <a:pPr lvl="1"/>
            <a:r>
              <a:rPr lang="cs-CZ" sz="1800" b="1" dirty="0"/>
              <a:t>Etiopatogeneze</a:t>
            </a:r>
          </a:p>
          <a:p>
            <a:pPr lvl="2"/>
            <a:r>
              <a:rPr lang="cs-CZ" sz="1600" dirty="0"/>
              <a:t>Cysta </a:t>
            </a:r>
            <a:r>
              <a:rPr lang="cs-CZ" sz="1600" dirty="0" err="1"/>
              <a:t>II.branchiální</a:t>
            </a:r>
            <a:r>
              <a:rPr lang="cs-CZ" sz="1600" dirty="0"/>
              <a:t> </a:t>
            </a:r>
            <a:r>
              <a:rPr lang="cs-CZ" sz="1600" dirty="0" err="1"/>
              <a:t>šterbiny</a:t>
            </a:r>
            <a:endParaRPr lang="cs-CZ" sz="1600" dirty="0"/>
          </a:p>
          <a:p>
            <a:pPr lvl="2"/>
            <a:r>
              <a:rPr lang="cs-CZ" sz="1600" dirty="0"/>
              <a:t>Vznik </a:t>
            </a:r>
            <a:r>
              <a:rPr lang="cs-CZ" sz="1600" dirty="0" err="1"/>
              <a:t>uzávěrem</a:t>
            </a:r>
            <a:r>
              <a:rPr lang="cs-CZ" sz="1600" dirty="0"/>
              <a:t> </a:t>
            </a:r>
            <a:r>
              <a:rPr lang="cs-CZ" sz="1600" dirty="0" err="1"/>
              <a:t>vnitřni</a:t>
            </a:r>
            <a:r>
              <a:rPr lang="cs-CZ" sz="1600" dirty="0"/>
              <a:t>́ </a:t>
            </a:r>
            <a:r>
              <a:rPr lang="cs-CZ" sz="1600" dirty="0" err="1"/>
              <a:t>neúplne</a:t>
            </a:r>
            <a:r>
              <a:rPr lang="cs-CZ" sz="1600" dirty="0"/>
              <a:t>́ </a:t>
            </a:r>
            <a:r>
              <a:rPr lang="cs-CZ" sz="1600" dirty="0" err="1"/>
              <a:t>píštěle</a:t>
            </a:r>
            <a:r>
              <a:rPr lang="cs-CZ" sz="1600" dirty="0"/>
              <a:t> </a:t>
            </a:r>
            <a:r>
              <a:rPr lang="cs-CZ" sz="1600" dirty="0" err="1"/>
              <a:t>zánětem</a:t>
            </a:r>
            <a:r>
              <a:rPr lang="cs-CZ" sz="1600" dirty="0"/>
              <a:t> </a:t>
            </a:r>
          </a:p>
          <a:p>
            <a:pPr lvl="2"/>
            <a:r>
              <a:rPr lang="cs-CZ" sz="1600" dirty="0" err="1"/>
              <a:t>Stěna</a:t>
            </a:r>
            <a:r>
              <a:rPr lang="cs-CZ" sz="1600" dirty="0"/>
              <a:t> cysty -  </a:t>
            </a:r>
            <a:r>
              <a:rPr lang="cs-CZ" sz="1600" dirty="0" err="1"/>
              <a:t>lymfoepiteliální</a:t>
            </a:r>
            <a:r>
              <a:rPr lang="cs-CZ" sz="1600" dirty="0"/>
              <a:t> skladba jako </a:t>
            </a:r>
            <a:r>
              <a:rPr lang="cs-CZ" sz="1600" dirty="0" err="1"/>
              <a:t>tkán</a:t>
            </a:r>
            <a:r>
              <a:rPr lang="cs-CZ" sz="1600" dirty="0"/>
              <a:t>̌ </a:t>
            </a:r>
            <a:r>
              <a:rPr lang="cs-CZ" sz="1600" dirty="0" err="1"/>
              <a:t>patrových</a:t>
            </a:r>
            <a:r>
              <a:rPr lang="cs-CZ" sz="1600" dirty="0"/>
              <a:t> mandlí</a:t>
            </a:r>
          </a:p>
          <a:p>
            <a:pPr lvl="1"/>
            <a:r>
              <a:rPr lang="cs-CZ" sz="1800" b="1" dirty="0"/>
              <a:t>Klinický </a:t>
            </a:r>
            <a:r>
              <a:rPr lang="cs-CZ" sz="1800" b="1" dirty="0" err="1"/>
              <a:t>nález</a:t>
            </a:r>
            <a:r>
              <a:rPr lang="cs-CZ" sz="1800" b="1" dirty="0"/>
              <a:t> </a:t>
            </a:r>
          </a:p>
          <a:p>
            <a:pPr lvl="2"/>
            <a:r>
              <a:rPr lang="cs-CZ" sz="1600" dirty="0" err="1"/>
              <a:t>rozdílny</a:t>
            </a:r>
            <a:r>
              <a:rPr lang="cs-CZ" sz="1600" dirty="0"/>
              <a:t>́ dle </a:t>
            </a:r>
            <a:r>
              <a:rPr lang="cs-CZ" sz="1600" dirty="0" err="1"/>
              <a:t>přidružene</a:t>
            </a:r>
            <a:r>
              <a:rPr lang="cs-CZ" sz="1600" dirty="0"/>
              <a:t>́ infekce</a:t>
            </a:r>
          </a:p>
          <a:p>
            <a:pPr lvl="2"/>
            <a:r>
              <a:rPr lang="cs-CZ" sz="1600" dirty="0" err="1"/>
              <a:t>hladkostěnne</a:t>
            </a:r>
            <a:r>
              <a:rPr lang="cs-CZ" sz="1600" dirty="0"/>
              <a:t>́, </a:t>
            </a:r>
            <a:r>
              <a:rPr lang="cs-CZ" sz="1600" dirty="0" err="1"/>
              <a:t>pružící</a:t>
            </a:r>
            <a:r>
              <a:rPr lang="cs-CZ" sz="1600" dirty="0"/>
              <a:t>, palpačně nebolestivé útvary s fluktuací, různé velikosti</a:t>
            </a:r>
          </a:p>
          <a:p>
            <a:pPr lvl="2"/>
            <a:r>
              <a:rPr lang="cs-CZ" sz="1600" dirty="0"/>
              <a:t>Lokalizace:</a:t>
            </a:r>
          </a:p>
          <a:p>
            <a:pPr lvl="3"/>
            <a:r>
              <a:rPr lang="cs-CZ" sz="1600" dirty="0"/>
              <a:t>Krční oblast II, III </a:t>
            </a:r>
          </a:p>
          <a:p>
            <a:pPr lvl="2"/>
            <a:r>
              <a:rPr lang="cs-CZ" sz="1600" dirty="0"/>
              <a:t> </a:t>
            </a:r>
            <a:r>
              <a:rPr lang="cs-CZ" sz="1600" dirty="0" err="1"/>
              <a:t>inflamovaná</a:t>
            </a:r>
            <a:r>
              <a:rPr lang="cs-CZ" sz="1600" dirty="0"/>
              <a:t> cysta </a:t>
            </a:r>
          </a:p>
          <a:p>
            <a:pPr lvl="3"/>
            <a:r>
              <a:rPr lang="cs-CZ" sz="1600" dirty="0"/>
              <a:t>bolestivost, fixace, zarudlý kožní povrch, purulentní obsah </a:t>
            </a:r>
          </a:p>
          <a:p>
            <a:endParaRPr lang="cs-CZ" sz="2000" dirty="0"/>
          </a:p>
        </p:txBody>
      </p:sp>
      <p:pic>
        <p:nvPicPr>
          <p:cNvPr id="4" name="Picture 2">
            <a:extLst>
              <a:ext uri="{FF2B5EF4-FFF2-40B4-BE49-F238E27FC236}">
                <a16:creationId xmlns:a16="http://schemas.microsoft.com/office/drawing/2014/main" id="{25B6C2DA-6593-3E4F-A696-080DC9F10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5" y="188640"/>
            <a:ext cx="1118229" cy="847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 descr="page13image1670805200">
            <a:extLst>
              <a:ext uri="{FF2B5EF4-FFF2-40B4-BE49-F238E27FC236}">
                <a16:creationId xmlns:a16="http://schemas.microsoft.com/office/drawing/2014/main" id="{4BBD336B-F5EB-134C-BFE0-26E146B7E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432" y="2809589"/>
            <a:ext cx="2194042" cy="331657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821E339-F165-D644-8BD5-9D94647F8890}"/>
              </a:ext>
            </a:extLst>
          </p:cNvPr>
          <p:cNvSpPr txBox="1"/>
          <p:nvPr/>
        </p:nvSpPr>
        <p:spPr>
          <a:xfrm>
            <a:off x="6981007" y="6265222"/>
            <a:ext cx="1993845" cy="246221"/>
          </a:xfrm>
          <a:prstGeom prst="rect">
            <a:avLst/>
          </a:prstGeom>
          <a:noFill/>
        </p:spPr>
        <p:txBody>
          <a:bodyPr wrap="square" rtlCol="0">
            <a:spAutoFit/>
          </a:bodyPr>
          <a:lstStyle/>
          <a:p>
            <a:r>
              <a:rPr lang="cs-CZ" sz="1000" i="1" dirty="0"/>
              <a:t>Zdroj obr.: </a:t>
            </a:r>
            <a:r>
              <a:rPr lang="cs-CZ" sz="1000" i="1" dirty="0" err="1"/>
              <a:t>www.eorl.cz</a:t>
            </a:r>
            <a:endParaRPr lang="cs-CZ" sz="1000" i="1" dirty="0"/>
          </a:p>
        </p:txBody>
      </p:sp>
    </p:spTree>
    <p:extLst>
      <p:ext uri="{BB962C8B-B14F-4D97-AF65-F5344CB8AC3E}">
        <p14:creationId xmlns:p14="http://schemas.microsoft.com/office/powerpoint/2010/main" val="383965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1321DE-6BEB-C44E-83AB-B5D3BB83135E}"/>
              </a:ext>
            </a:extLst>
          </p:cNvPr>
          <p:cNvSpPr>
            <a:spLocks noGrp="1"/>
          </p:cNvSpPr>
          <p:nvPr>
            <p:ph type="title"/>
          </p:nvPr>
        </p:nvSpPr>
        <p:spPr/>
        <p:txBody>
          <a:bodyPr/>
          <a:lstStyle/>
          <a:p>
            <a:r>
              <a:rPr lang="cs-CZ" sz="2800" dirty="0"/>
              <a:t>JÍCEN A ZEVNÍ KRK</a:t>
            </a:r>
            <a:br>
              <a:rPr lang="cs-CZ" sz="2800" dirty="0"/>
            </a:br>
            <a:r>
              <a:rPr lang="cs-CZ" sz="2800" dirty="0"/>
              <a:t>Píštěle a cysty krční krajiny</a:t>
            </a:r>
          </a:p>
        </p:txBody>
      </p:sp>
      <p:sp>
        <p:nvSpPr>
          <p:cNvPr id="3" name="Zástupný symbol pro obsah 2">
            <a:extLst>
              <a:ext uri="{FF2B5EF4-FFF2-40B4-BE49-F238E27FC236}">
                <a16:creationId xmlns:a16="http://schemas.microsoft.com/office/drawing/2014/main" id="{89509634-CF04-BF4E-B788-CEFFDDFFFB7B}"/>
              </a:ext>
            </a:extLst>
          </p:cNvPr>
          <p:cNvSpPr>
            <a:spLocks noGrp="1"/>
          </p:cNvSpPr>
          <p:nvPr>
            <p:ph idx="1"/>
          </p:nvPr>
        </p:nvSpPr>
        <p:spPr/>
        <p:txBody>
          <a:bodyPr/>
          <a:lstStyle/>
          <a:p>
            <a:r>
              <a:rPr lang="cs-CZ" sz="2000" dirty="0">
                <a:solidFill>
                  <a:srgbClr val="FF0000"/>
                </a:solidFill>
              </a:rPr>
              <a:t>Laterální krční cysta</a:t>
            </a:r>
          </a:p>
          <a:p>
            <a:pPr lvl="1"/>
            <a:r>
              <a:rPr lang="cs-CZ" sz="1800" b="1" dirty="0"/>
              <a:t>Diagnostika</a:t>
            </a:r>
          </a:p>
          <a:p>
            <a:pPr lvl="2"/>
            <a:r>
              <a:rPr lang="cs-CZ" sz="1600" dirty="0"/>
              <a:t>UZ , CT , MR krku</a:t>
            </a:r>
          </a:p>
          <a:p>
            <a:pPr lvl="2"/>
            <a:r>
              <a:rPr lang="cs-CZ" sz="1600" dirty="0"/>
              <a:t>Probatorní punkce s cytologickým vyšetřením ( k odlišení HPV + metastázy karcinomu</a:t>
            </a:r>
          </a:p>
          <a:p>
            <a:pPr lvl="1"/>
            <a:r>
              <a:rPr lang="cs-CZ" sz="1800" b="1" dirty="0"/>
              <a:t>Léčba</a:t>
            </a:r>
          </a:p>
          <a:p>
            <a:pPr lvl="2"/>
            <a:r>
              <a:rPr lang="cs-CZ" sz="1600" dirty="0"/>
              <a:t>Chirurgická – exstirpace cysty event. s jednostrannou tonzilektomií</a:t>
            </a:r>
          </a:p>
          <a:p>
            <a:pPr lvl="1"/>
            <a:r>
              <a:rPr lang="cs-CZ" sz="1800" b="1" dirty="0" err="1"/>
              <a:t>Dif.dg</a:t>
            </a:r>
            <a:endParaRPr lang="cs-CZ" sz="1800" b="1" dirty="0"/>
          </a:p>
          <a:p>
            <a:pPr lvl="2"/>
            <a:r>
              <a:rPr lang="cs-CZ" sz="1600" dirty="0"/>
              <a:t>CAVE cystická metastáza  HPV + karcinomu</a:t>
            </a:r>
          </a:p>
          <a:p>
            <a:endParaRPr lang="cs-CZ" sz="2000" dirty="0"/>
          </a:p>
        </p:txBody>
      </p:sp>
      <p:pic>
        <p:nvPicPr>
          <p:cNvPr id="4" name="Picture 2">
            <a:extLst>
              <a:ext uri="{FF2B5EF4-FFF2-40B4-BE49-F238E27FC236}">
                <a16:creationId xmlns:a16="http://schemas.microsoft.com/office/drawing/2014/main" id="{3A924FD5-C56F-AC4F-B3CE-7203C8EB6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5" y="188640"/>
            <a:ext cx="1118229" cy="847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P1012716">
            <a:extLst>
              <a:ext uri="{FF2B5EF4-FFF2-40B4-BE49-F238E27FC236}">
                <a16:creationId xmlns:a16="http://schemas.microsoft.com/office/drawing/2014/main" id="{18E7EF6E-C96F-774F-A81B-9045B823B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00" y="4397232"/>
            <a:ext cx="2786220" cy="208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délník 7">
            <a:extLst>
              <a:ext uri="{FF2B5EF4-FFF2-40B4-BE49-F238E27FC236}">
                <a16:creationId xmlns:a16="http://schemas.microsoft.com/office/drawing/2014/main" id="{24DDFEB5-6E73-F947-AF45-F005327CD5DA}"/>
              </a:ext>
            </a:extLst>
          </p:cNvPr>
          <p:cNvSpPr/>
          <p:nvPr/>
        </p:nvSpPr>
        <p:spPr>
          <a:xfrm>
            <a:off x="3385974" y="6627168"/>
            <a:ext cx="2675732"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p:txBody>
      </p:sp>
      <p:pic>
        <p:nvPicPr>
          <p:cNvPr id="9" name="Picture 4" descr="P1012717">
            <a:extLst>
              <a:ext uri="{FF2B5EF4-FFF2-40B4-BE49-F238E27FC236}">
                <a16:creationId xmlns:a16="http://schemas.microsoft.com/office/drawing/2014/main" id="{26841120-C308-0A47-A7F2-A1F687D98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229" y="4397232"/>
            <a:ext cx="2785638" cy="208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7" descr="P1012720">
            <a:extLst>
              <a:ext uri="{FF2B5EF4-FFF2-40B4-BE49-F238E27FC236}">
                <a16:creationId xmlns:a16="http://schemas.microsoft.com/office/drawing/2014/main" id="{A986A4F3-7DB4-EA4F-A20D-6FB472D93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123277" y="4355276"/>
            <a:ext cx="2842161" cy="21316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2247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BE9905-A9B4-FD4D-BEF1-B97893121355}"/>
              </a:ext>
            </a:extLst>
          </p:cNvPr>
          <p:cNvSpPr>
            <a:spLocks noGrp="1"/>
          </p:cNvSpPr>
          <p:nvPr>
            <p:ph type="title"/>
          </p:nvPr>
        </p:nvSpPr>
        <p:spPr/>
        <p:txBody>
          <a:bodyPr/>
          <a:lstStyle/>
          <a:p>
            <a:r>
              <a:rPr lang="cs-CZ" sz="2800" dirty="0"/>
              <a:t>JÍCEN A ZEVNÍ KRK</a:t>
            </a:r>
            <a:br>
              <a:rPr lang="cs-CZ" sz="2800" dirty="0"/>
            </a:br>
            <a:r>
              <a:rPr lang="cs-CZ" sz="2800" dirty="0"/>
              <a:t>Klinická anatomie jícnu</a:t>
            </a:r>
          </a:p>
        </p:txBody>
      </p:sp>
      <p:sp>
        <p:nvSpPr>
          <p:cNvPr id="3" name="Zástupný symbol pro obsah 2">
            <a:extLst>
              <a:ext uri="{FF2B5EF4-FFF2-40B4-BE49-F238E27FC236}">
                <a16:creationId xmlns:a16="http://schemas.microsoft.com/office/drawing/2014/main" id="{35AECECA-186E-A441-9E16-22F67BEEA0C4}"/>
              </a:ext>
            </a:extLst>
          </p:cNvPr>
          <p:cNvSpPr>
            <a:spLocks noGrp="1"/>
          </p:cNvSpPr>
          <p:nvPr>
            <p:ph idx="1"/>
          </p:nvPr>
        </p:nvSpPr>
        <p:spPr>
          <a:xfrm>
            <a:off x="106879" y="1258783"/>
            <a:ext cx="7137070" cy="5462651"/>
          </a:xfrm>
        </p:spPr>
        <p:txBody>
          <a:bodyPr/>
          <a:lstStyle/>
          <a:p>
            <a:r>
              <a:rPr lang="cs-CZ" sz="2000" b="1" dirty="0"/>
              <a:t>Fyziologická zúžení jícnu</a:t>
            </a:r>
          </a:p>
          <a:p>
            <a:pPr lvl="1"/>
            <a:r>
              <a:rPr lang="cs-CZ" sz="1600" dirty="0"/>
              <a:t>3 místa (predilekční lokalizace uvíznutých objemnějších cizích těles)</a:t>
            </a:r>
          </a:p>
          <a:p>
            <a:pPr lvl="1"/>
            <a:r>
              <a:rPr lang="cs-CZ" sz="1600" dirty="0">
                <a:solidFill>
                  <a:srgbClr val="FF0000"/>
                </a:solidFill>
              </a:rPr>
              <a:t>Oblast horního jícnového svěrače</a:t>
            </a:r>
          </a:p>
          <a:p>
            <a:pPr lvl="2"/>
            <a:r>
              <a:rPr lang="cs-CZ" sz="1300" dirty="0">
                <a:solidFill>
                  <a:srgbClr val="FF0000"/>
                </a:solidFill>
              </a:rPr>
              <a:t>15 cm </a:t>
            </a:r>
            <a:r>
              <a:rPr lang="cs-CZ" sz="1300" dirty="0"/>
              <a:t>od horních řezáků</a:t>
            </a:r>
          </a:p>
          <a:p>
            <a:pPr lvl="1"/>
            <a:r>
              <a:rPr lang="cs-CZ" sz="1600" dirty="0">
                <a:solidFill>
                  <a:srgbClr val="FF0000"/>
                </a:solidFill>
              </a:rPr>
              <a:t>Místo</a:t>
            </a:r>
            <a:r>
              <a:rPr lang="cs-CZ" sz="1600" dirty="0"/>
              <a:t> </a:t>
            </a:r>
            <a:r>
              <a:rPr lang="cs-CZ" sz="1600" dirty="0">
                <a:solidFill>
                  <a:srgbClr val="FF0000"/>
                </a:solidFill>
              </a:rPr>
              <a:t>průchodu mezi aortou </a:t>
            </a:r>
            <a:r>
              <a:rPr lang="cs-CZ" sz="1600" dirty="0"/>
              <a:t>(dorzálně) </a:t>
            </a:r>
            <a:r>
              <a:rPr lang="cs-CZ" sz="1600" dirty="0">
                <a:solidFill>
                  <a:srgbClr val="FF0000"/>
                </a:solidFill>
              </a:rPr>
              <a:t>a levým hlavním bronchem </a:t>
            </a:r>
            <a:r>
              <a:rPr lang="cs-CZ" sz="1600" dirty="0"/>
              <a:t>(ventrálně)</a:t>
            </a:r>
          </a:p>
          <a:p>
            <a:pPr lvl="2"/>
            <a:r>
              <a:rPr lang="cs-CZ" sz="1300" dirty="0">
                <a:solidFill>
                  <a:srgbClr val="FF0000"/>
                </a:solidFill>
              </a:rPr>
              <a:t>25cm</a:t>
            </a:r>
            <a:r>
              <a:rPr lang="cs-CZ" sz="1300" dirty="0"/>
              <a:t> od horních řezáků</a:t>
            </a:r>
          </a:p>
          <a:p>
            <a:pPr lvl="1"/>
            <a:r>
              <a:rPr lang="cs-CZ" sz="1600" dirty="0">
                <a:solidFill>
                  <a:srgbClr val="FF0000"/>
                </a:solidFill>
              </a:rPr>
              <a:t>Oblast dolního jícnového svěrače</a:t>
            </a:r>
          </a:p>
          <a:p>
            <a:pPr lvl="2"/>
            <a:r>
              <a:rPr lang="cs-CZ" sz="1300" dirty="0">
                <a:solidFill>
                  <a:srgbClr val="FF0000"/>
                </a:solidFill>
              </a:rPr>
              <a:t>40cm</a:t>
            </a:r>
            <a:r>
              <a:rPr lang="cs-CZ" sz="1300" dirty="0"/>
              <a:t> od horních řezáků</a:t>
            </a:r>
          </a:p>
          <a:p>
            <a:r>
              <a:rPr lang="cs-CZ" sz="2000" b="1" dirty="0"/>
              <a:t>Horní jícnový svěrač</a:t>
            </a:r>
          </a:p>
          <a:p>
            <a:pPr lvl="1"/>
            <a:r>
              <a:rPr lang="cs-CZ" sz="1600" dirty="0" err="1"/>
              <a:t>M.cricopharyngeus</a:t>
            </a:r>
            <a:r>
              <a:rPr lang="cs-CZ" sz="1600" dirty="0"/>
              <a:t> (kaudální část dolního hltanového svěrače)</a:t>
            </a:r>
          </a:p>
          <a:p>
            <a:pPr lvl="1"/>
            <a:r>
              <a:rPr lang="cs-CZ" sz="1600" dirty="0"/>
              <a:t>Brání průniku </a:t>
            </a:r>
            <a:r>
              <a:rPr lang="cs-CZ" sz="1600" dirty="0" err="1"/>
              <a:t>refluxátu</a:t>
            </a:r>
            <a:r>
              <a:rPr lang="cs-CZ" sz="1600" dirty="0"/>
              <a:t> z jícnu do hltanu</a:t>
            </a:r>
          </a:p>
          <a:p>
            <a:r>
              <a:rPr lang="cs-CZ" sz="2000" b="1" dirty="0"/>
              <a:t>Dolní jícnový svěrač</a:t>
            </a:r>
          </a:p>
          <a:p>
            <a:pPr lvl="1"/>
            <a:r>
              <a:rPr lang="cs-CZ" sz="1600" dirty="0"/>
              <a:t>Tvořen cirkulární svalovinou  v délce 3-4cm , tonicky kontrahovanou, </a:t>
            </a:r>
          </a:p>
          <a:p>
            <a:pPr lvl="1"/>
            <a:r>
              <a:rPr lang="cs-CZ" sz="1600" dirty="0"/>
              <a:t>Spoluúčast na uzávěrovém mechanismu – svalovina bránice </a:t>
            </a:r>
          </a:p>
          <a:p>
            <a:pPr marL="342900" lvl="1" indent="0">
              <a:buNone/>
            </a:pPr>
            <a:r>
              <a:rPr lang="cs-CZ" sz="1600" dirty="0"/>
              <a:t>    v místě </a:t>
            </a:r>
            <a:r>
              <a:rPr lang="cs-CZ" sz="1600" dirty="0" err="1"/>
              <a:t>hiatus</a:t>
            </a:r>
            <a:r>
              <a:rPr lang="cs-CZ" sz="1600" dirty="0"/>
              <a:t> </a:t>
            </a:r>
            <a:r>
              <a:rPr lang="cs-CZ" sz="1600" dirty="0" err="1"/>
              <a:t>oesophageus</a:t>
            </a:r>
            <a:r>
              <a:rPr lang="cs-CZ" sz="1600" dirty="0"/>
              <a:t> + svalovina přilehlé části kardie</a:t>
            </a:r>
          </a:p>
          <a:p>
            <a:endParaRPr lang="cs-CZ" sz="2000" dirty="0"/>
          </a:p>
        </p:txBody>
      </p:sp>
      <p:pic>
        <p:nvPicPr>
          <p:cNvPr id="4" name="Picture 2">
            <a:extLst>
              <a:ext uri="{FF2B5EF4-FFF2-40B4-BE49-F238E27FC236}">
                <a16:creationId xmlns:a16="http://schemas.microsoft.com/office/drawing/2014/main" id="{417BD504-2D02-BA47-B2E6-FD721F0E4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561" y="148830"/>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a:extLst>
              <a:ext uri="{FF2B5EF4-FFF2-40B4-BE49-F238E27FC236}">
                <a16:creationId xmlns:a16="http://schemas.microsoft.com/office/drawing/2014/main" id="{4367C9FF-6194-A742-8A9B-47DA662AF933}"/>
              </a:ext>
            </a:extLst>
          </p:cNvPr>
          <p:cNvSpPr/>
          <p:nvPr/>
        </p:nvSpPr>
        <p:spPr>
          <a:xfrm>
            <a:off x="2286000" y="3105835"/>
            <a:ext cx="4572000" cy="646331"/>
          </a:xfrm>
          <a:prstGeom prst="rect">
            <a:avLst/>
          </a:prstGeom>
        </p:spPr>
        <p:txBody>
          <a:bodyPr>
            <a:spAutoFit/>
          </a:bodyPr>
          <a:lstStyle/>
          <a:p>
            <a:br>
              <a:rPr lang="cs-CZ" dirty="0"/>
            </a:br>
            <a:endParaRPr lang="cs-CZ" dirty="0"/>
          </a:p>
        </p:txBody>
      </p:sp>
      <p:pic>
        <p:nvPicPr>
          <p:cNvPr id="7" name="Picture 1" descr="page31image3930677824">
            <a:extLst>
              <a:ext uri="{FF2B5EF4-FFF2-40B4-BE49-F238E27FC236}">
                <a16:creationId xmlns:a16="http://schemas.microsoft.com/office/drawing/2014/main" id="{0A2DF48A-A978-DD4F-8631-BE8C802B1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418" y="2016497"/>
            <a:ext cx="2688582" cy="414679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A03F2A3-2F51-7446-AFE3-655CE448FBA0}"/>
              </a:ext>
            </a:extLst>
          </p:cNvPr>
          <p:cNvSpPr txBox="1"/>
          <p:nvPr/>
        </p:nvSpPr>
        <p:spPr>
          <a:xfrm>
            <a:off x="6811199" y="6319253"/>
            <a:ext cx="3158836" cy="246221"/>
          </a:xfrm>
          <a:prstGeom prst="rect">
            <a:avLst/>
          </a:prstGeom>
          <a:noFill/>
        </p:spPr>
        <p:txBody>
          <a:bodyPr wrap="square" rtlCol="0">
            <a:spAutoFit/>
          </a:bodyPr>
          <a:lstStyle/>
          <a:p>
            <a:r>
              <a:rPr lang="cs-CZ" sz="1000" i="1" dirty="0"/>
              <a:t>Zdroj obr.: </a:t>
            </a:r>
            <a:r>
              <a:rPr lang="cs-CZ" sz="1000" i="1" dirty="0" err="1"/>
              <a:t>www.eorl.cz</a:t>
            </a:r>
            <a:endParaRPr lang="cs-CZ" sz="1000" i="1" dirty="0"/>
          </a:p>
        </p:txBody>
      </p:sp>
    </p:spTree>
    <p:extLst>
      <p:ext uri="{BB962C8B-B14F-4D97-AF65-F5344CB8AC3E}">
        <p14:creationId xmlns:p14="http://schemas.microsoft.com/office/powerpoint/2010/main" val="412502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2800EC-0088-004C-B439-26D13C96A4C9}"/>
              </a:ext>
            </a:extLst>
          </p:cNvPr>
          <p:cNvSpPr>
            <a:spLocks noGrp="1"/>
          </p:cNvSpPr>
          <p:nvPr>
            <p:ph type="title"/>
          </p:nvPr>
        </p:nvSpPr>
        <p:spPr/>
        <p:txBody>
          <a:bodyPr/>
          <a:lstStyle/>
          <a:p>
            <a:r>
              <a:rPr lang="cs-CZ" sz="2800" dirty="0"/>
              <a:t>JÍCEN A ZEVNÍ KRK</a:t>
            </a:r>
            <a:br>
              <a:rPr lang="cs-CZ" sz="2800" dirty="0"/>
            </a:br>
            <a:r>
              <a:rPr lang="cs-CZ" sz="2800" dirty="0"/>
              <a:t>Píštěle a cysty krční krajiny</a:t>
            </a:r>
          </a:p>
        </p:txBody>
      </p:sp>
      <p:sp>
        <p:nvSpPr>
          <p:cNvPr id="3" name="Zástupný symbol pro obsah 2">
            <a:extLst>
              <a:ext uri="{FF2B5EF4-FFF2-40B4-BE49-F238E27FC236}">
                <a16:creationId xmlns:a16="http://schemas.microsoft.com/office/drawing/2014/main" id="{E3FDBAA5-5FC8-EF47-BCAB-83370FD91A0F}"/>
              </a:ext>
            </a:extLst>
          </p:cNvPr>
          <p:cNvSpPr>
            <a:spLocks noGrp="1"/>
          </p:cNvSpPr>
          <p:nvPr>
            <p:ph idx="1"/>
          </p:nvPr>
        </p:nvSpPr>
        <p:spPr/>
        <p:txBody>
          <a:bodyPr/>
          <a:lstStyle/>
          <a:p>
            <a:r>
              <a:rPr lang="cs-CZ" sz="2000" dirty="0">
                <a:solidFill>
                  <a:srgbClr val="FF0000"/>
                </a:solidFill>
              </a:rPr>
              <a:t>Mediální krční cysta</a:t>
            </a:r>
          </a:p>
          <a:p>
            <a:pPr lvl="1"/>
            <a:r>
              <a:rPr lang="cs-CZ" sz="1800" b="1" dirty="0"/>
              <a:t>Etiopatogeneze</a:t>
            </a:r>
          </a:p>
          <a:p>
            <a:pPr lvl="2"/>
            <a:r>
              <a:rPr lang="cs-CZ" sz="1600" dirty="0"/>
              <a:t>Pozůstatek </a:t>
            </a:r>
            <a:r>
              <a:rPr lang="cs-CZ" sz="1600" dirty="0" err="1"/>
              <a:t>ductus</a:t>
            </a:r>
            <a:r>
              <a:rPr lang="cs-CZ" sz="1600" dirty="0"/>
              <a:t> </a:t>
            </a:r>
            <a:r>
              <a:rPr lang="cs-CZ" sz="1600" dirty="0" err="1"/>
              <a:t>thyreoglossus</a:t>
            </a:r>
            <a:endParaRPr lang="cs-CZ" sz="1600" dirty="0"/>
          </a:p>
          <a:p>
            <a:pPr lvl="3"/>
            <a:r>
              <a:rPr lang="cs-CZ" sz="1600" dirty="0"/>
              <a:t>probíhající od </a:t>
            </a:r>
            <a:r>
              <a:rPr lang="cs-CZ" sz="1600" dirty="0" err="1"/>
              <a:t>foramen</a:t>
            </a:r>
            <a:r>
              <a:rPr lang="cs-CZ" sz="1600" dirty="0"/>
              <a:t> </a:t>
            </a:r>
            <a:r>
              <a:rPr lang="cs-CZ" sz="1600" dirty="0" err="1"/>
              <a:t>coecum</a:t>
            </a:r>
            <a:r>
              <a:rPr lang="cs-CZ" sz="1600" dirty="0"/>
              <a:t> </a:t>
            </a:r>
            <a:r>
              <a:rPr lang="cs-CZ" sz="1600" dirty="0" err="1"/>
              <a:t>kořene</a:t>
            </a:r>
            <a:r>
              <a:rPr lang="cs-CZ" sz="1600" dirty="0"/>
              <a:t> jazyka za jazylkou ve </a:t>
            </a:r>
            <a:r>
              <a:rPr lang="cs-CZ" sz="1600" dirty="0" err="1"/>
              <a:t>středni</a:t>
            </a:r>
            <a:r>
              <a:rPr lang="cs-CZ" sz="1600" dirty="0"/>
              <a:t>́ </a:t>
            </a:r>
            <a:r>
              <a:rPr lang="cs-CZ" sz="1600" dirty="0" err="1"/>
              <a:t>čáře</a:t>
            </a:r>
            <a:r>
              <a:rPr lang="cs-CZ" sz="1600" dirty="0"/>
              <a:t> </a:t>
            </a:r>
            <a:r>
              <a:rPr lang="cs-CZ" sz="1600" dirty="0" err="1"/>
              <a:t>az</a:t>
            </a:r>
            <a:r>
              <a:rPr lang="cs-CZ" sz="1600" dirty="0"/>
              <a:t>̌ po </a:t>
            </a:r>
            <a:r>
              <a:rPr lang="cs-CZ" sz="1600" dirty="0" err="1"/>
              <a:t>úroven</a:t>
            </a:r>
            <a:r>
              <a:rPr lang="cs-CZ" sz="1600" dirty="0"/>
              <a:t>̌ </a:t>
            </a:r>
            <a:r>
              <a:rPr lang="cs-CZ" sz="1600" dirty="0" err="1"/>
              <a:t>prstencove</a:t>
            </a:r>
            <a:r>
              <a:rPr lang="cs-CZ" sz="1600" dirty="0"/>
              <a:t>́ chrupavky )</a:t>
            </a:r>
          </a:p>
          <a:p>
            <a:pPr lvl="2"/>
            <a:r>
              <a:rPr lang="cs-CZ" sz="1600" dirty="0"/>
              <a:t>7% světové populace</a:t>
            </a:r>
          </a:p>
          <a:p>
            <a:pPr lvl="2"/>
            <a:r>
              <a:rPr lang="cs-CZ" sz="1600" dirty="0"/>
              <a:t>v dětství i </a:t>
            </a:r>
            <a:r>
              <a:rPr lang="cs-CZ" sz="1600" dirty="0" err="1"/>
              <a:t>dospělosti</a:t>
            </a:r>
            <a:endParaRPr lang="cs-CZ" sz="1600" dirty="0"/>
          </a:p>
          <a:p>
            <a:pPr lvl="2"/>
            <a:r>
              <a:rPr lang="cs-CZ" sz="1600" dirty="0"/>
              <a:t>Inflamace cysty </a:t>
            </a:r>
          </a:p>
          <a:p>
            <a:pPr lvl="3"/>
            <a:r>
              <a:rPr lang="cs-CZ" sz="1600" dirty="0"/>
              <a:t>Riziko spontánní evakuace</a:t>
            </a:r>
          </a:p>
          <a:p>
            <a:pPr lvl="3"/>
            <a:r>
              <a:rPr lang="cs-CZ" sz="1600" dirty="0">
                <a:solidFill>
                  <a:srgbClr val="FF0000"/>
                </a:solidFill>
              </a:rPr>
              <a:t>Druhotně vznik </a:t>
            </a:r>
            <a:r>
              <a:rPr lang="cs-CZ" sz="1600" dirty="0" err="1">
                <a:solidFill>
                  <a:srgbClr val="FF0000"/>
                </a:solidFill>
              </a:rPr>
              <a:t>píštele</a:t>
            </a:r>
            <a:endParaRPr lang="cs-CZ" sz="1600" dirty="0">
              <a:solidFill>
                <a:srgbClr val="FF0000"/>
              </a:solidFill>
            </a:endParaRPr>
          </a:p>
          <a:p>
            <a:pPr lvl="1"/>
            <a:r>
              <a:rPr lang="cs-CZ" sz="1800" b="1" dirty="0"/>
              <a:t>Klinický nález</a:t>
            </a:r>
          </a:p>
          <a:p>
            <a:pPr lvl="2"/>
            <a:r>
              <a:rPr lang="cs-CZ" sz="1600" dirty="0"/>
              <a:t>Hladký , elastický nebolestivý útvar různé velikosti ve střední části krku , fixován k jazylce (souhyb při polykání)</a:t>
            </a:r>
          </a:p>
          <a:p>
            <a:pPr lvl="2"/>
            <a:r>
              <a:rPr lang="cs-CZ" sz="1600" dirty="0"/>
              <a:t>Lokalizace</a:t>
            </a:r>
          </a:p>
          <a:p>
            <a:pPr lvl="3"/>
            <a:r>
              <a:rPr lang="cs-CZ" sz="1600" dirty="0" err="1"/>
              <a:t>Infrahyoidně</a:t>
            </a:r>
            <a:r>
              <a:rPr lang="cs-CZ" sz="1600" dirty="0"/>
              <a:t> (65%), </a:t>
            </a:r>
            <a:r>
              <a:rPr lang="cs-CZ" sz="1600" dirty="0" err="1"/>
              <a:t>suprahyoidně</a:t>
            </a:r>
            <a:r>
              <a:rPr lang="cs-CZ" sz="1600" dirty="0"/>
              <a:t> (20%), v úrovni jazylky (15%)</a:t>
            </a:r>
          </a:p>
          <a:p>
            <a:pPr lvl="2"/>
            <a:r>
              <a:rPr lang="cs-CZ" sz="1600" dirty="0"/>
              <a:t>Pří zánětu bolestivost, zvětšení cysty, zarudnutí kůže</a:t>
            </a:r>
          </a:p>
          <a:p>
            <a:endParaRPr lang="cs-CZ" sz="2000" dirty="0"/>
          </a:p>
        </p:txBody>
      </p:sp>
      <p:pic>
        <p:nvPicPr>
          <p:cNvPr id="4" name="Picture 2">
            <a:extLst>
              <a:ext uri="{FF2B5EF4-FFF2-40B4-BE49-F238E27FC236}">
                <a16:creationId xmlns:a16="http://schemas.microsoft.com/office/drawing/2014/main" id="{D029E2AD-5B74-EF4E-B325-60AE9CE2D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5" y="188640"/>
            <a:ext cx="1118229" cy="847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a:extLst>
              <a:ext uri="{FF2B5EF4-FFF2-40B4-BE49-F238E27FC236}">
                <a16:creationId xmlns:a16="http://schemas.microsoft.com/office/drawing/2014/main" id="{6092BC06-46CB-D640-910B-6A629D035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7964" y="3012049"/>
            <a:ext cx="2282509" cy="2015540"/>
          </a:xfrm>
          <a:prstGeom prst="rect">
            <a:avLst/>
          </a:prstGeom>
        </p:spPr>
      </p:pic>
      <p:sp>
        <p:nvSpPr>
          <p:cNvPr id="7" name="TextovéPole 6">
            <a:extLst>
              <a:ext uri="{FF2B5EF4-FFF2-40B4-BE49-F238E27FC236}">
                <a16:creationId xmlns:a16="http://schemas.microsoft.com/office/drawing/2014/main" id="{2C63D809-59FE-194A-9A85-91B5D62980F8}"/>
              </a:ext>
            </a:extLst>
          </p:cNvPr>
          <p:cNvSpPr txBox="1"/>
          <p:nvPr/>
        </p:nvSpPr>
        <p:spPr>
          <a:xfrm>
            <a:off x="6840444" y="6597066"/>
            <a:ext cx="1980029" cy="246221"/>
          </a:xfrm>
          <a:prstGeom prst="rect">
            <a:avLst/>
          </a:prstGeom>
          <a:noFill/>
        </p:spPr>
        <p:txBody>
          <a:bodyPr wrap="none" rtlCol="0">
            <a:spAutoFit/>
          </a:bodyPr>
          <a:lstStyle/>
          <a:p>
            <a:r>
              <a:rPr lang="cs-CZ" sz="1000" i="1" dirty="0"/>
              <a:t>Zdroj obr.: </a:t>
            </a:r>
            <a:r>
              <a:rPr lang="cs-CZ" sz="1000" i="1" dirty="0" err="1"/>
              <a:t>www.sciencedirect.com</a:t>
            </a:r>
            <a:endParaRPr lang="cs-CZ" sz="1000" i="1" dirty="0"/>
          </a:p>
        </p:txBody>
      </p:sp>
    </p:spTree>
    <p:extLst>
      <p:ext uri="{BB962C8B-B14F-4D97-AF65-F5344CB8AC3E}">
        <p14:creationId xmlns:p14="http://schemas.microsoft.com/office/powerpoint/2010/main" val="1696355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FF569C-8F31-AA42-975B-492478D85E43}"/>
              </a:ext>
            </a:extLst>
          </p:cNvPr>
          <p:cNvSpPr>
            <a:spLocks noGrp="1"/>
          </p:cNvSpPr>
          <p:nvPr>
            <p:ph type="title"/>
          </p:nvPr>
        </p:nvSpPr>
        <p:spPr/>
        <p:txBody>
          <a:bodyPr/>
          <a:lstStyle/>
          <a:p>
            <a:r>
              <a:rPr lang="cs-CZ" sz="2800" dirty="0"/>
              <a:t>JÍCEN A ZEVNÍ KRK</a:t>
            </a:r>
            <a:br>
              <a:rPr lang="cs-CZ" sz="2800" dirty="0"/>
            </a:br>
            <a:r>
              <a:rPr lang="cs-CZ" sz="2800" dirty="0"/>
              <a:t>Píštěle a cysty krční krajiny</a:t>
            </a:r>
          </a:p>
        </p:txBody>
      </p:sp>
      <p:sp>
        <p:nvSpPr>
          <p:cNvPr id="3" name="Zástupný symbol pro obsah 2">
            <a:extLst>
              <a:ext uri="{FF2B5EF4-FFF2-40B4-BE49-F238E27FC236}">
                <a16:creationId xmlns:a16="http://schemas.microsoft.com/office/drawing/2014/main" id="{36734112-4D72-D249-AAA8-44DCEF94E25E}"/>
              </a:ext>
            </a:extLst>
          </p:cNvPr>
          <p:cNvSpPr>
            <a:spLocks noGrp="1"/>
          </p:cNvSpPr>
          <p:nvPr>
            <p:ph idx="1"/>
          </p:nvPr>
        </p:nvSpPr>
        <p:spPr>
          <a:xfrm>
            <a:off x="107504" y="1340768"/>
            <a:ext cx="5882277" cy="5453748"/>
          </a:xfrm>
        </p:spPr>
        <p:txBody>
          <a:bodyPr/>
          <a:lstStyle/>
          <a:p>
            <a:r>
              <a:rPr lang="cs-CZ" sz="2000" dirty="0">
                <a:solidFill>
                  <a:srgbClr val="FF0000"/>
                </a:solidFill>
              </a:rPr>
              <a:t>Mediální krční cysta</a:t>
            </a:r>
          </a:p>
          <a:p>
            <a:pPr lvl="1"/>
            <a:r>
              <a:rPr lang="cs-CZ" sz="1800" b="1" dirty="0"/>
              <a:t>Diagnostika</a:t>
            </a:r>
          </a:p>
          <a:p>
            <a:pPr lvl="2"/>
            <a:r>
              <a:rPr lang="cs-CZ" sz="1600" dirty="0"/>
              <a:t>UZ </a:t>
            </a:r>
          </a:p>
          <a:p>
            <a:pPr lvl="2"/>
            <a:r>
              <a:rPr lang="cs-CZ" sz="1600" dirty="0"/>
              <a:t>CT , MR krku</a:t>
            </a:r>
          </a:p>
          <a:p>
            <a:pPr lvl="2"/>
            <a:r>
              <a:rPr lang="cs-CZ" sz="1600" dirty="0"/>
              <a:t>Důležitý je popis přítomnosti štítné žlázy, neboť v cystě může být uložena jediná funkční tkáň štítnice </a:t>
            </a:r>
          </a:p>
          <a:p>
            <a:pPr lvl="1"/>
            <a:r>
              <a:rPr lang="cs-CZ" sz="1800" b="1" dirty="0"/>
              <a:t>Léčba</a:t>
            </a:r>
          </a:p>
          <a:p>
            <a:pPr lvl="2"/>
            <a:r>
              <a:rPr lang="cs-CZ" sz="1600" dirty="0"/>
              <a:t>Konzervativní</a:t>
            </a:r>
          </a:p>
          <a:p>
            <a:pPr lvl="3"/>
            <a:r>
              <a:rPr lang="cs-CZ" sz="1600" dirty="0"/>
              <a:t>ATB (</a:t>
            </a:r>
            <a:r>
              <a:rPr lang="cs-CZ" sz="1600" dirty="0" err="1"/>
              <a:t>aminopeniciliny</a:t>
            </a:r>
            <a:r>
              <a:rPr lang="cs-CZ" sz="1600" dirty="0"/>
              <a:t>)</a:t>
            </a:r>
          </a:p>
          <a:p>
            <a:pPr lvl="3"/>
            <a:r>
              <a:rPr lang="cs-CZ" sz="1600" dirty="0"/>
              <a:t>Při zánětlivých komplikacích, po zhojení následuje léčba chirurgická</a:t>
            </a:r>
          </a:p>
          <a:p>
            <a:pPr lvl="2"/>
            <a:r>
              <a:rPr lang="cs-CZ" sz="1600" dirty="0"/>
              <a:t>Chirurgická </a:t>
            </a:r>
          </a:p>
          <a:p>
            <a:pPr lvl="3"/>
            <a:r>
              <a:rPr lang="cs-CZ" sz="1600" dirty="0"/>
              <a:t>resekce cysty s tělem jazylky a vypreparování duktu až k </a:t>
            </a:r>
            <a:r>
              <a:rPr lang="cs-CZ" sz="1600" dirty="0" err="1"/>
              <a:t>foramen</a:t>
            </a:r>
            <a:r>
              <a:rPr lang="cs-CZ" sz="1600" dirty="0"/>
              <a:t> </a:t>
            </a:r>
            <a:r>
              <a:rPr lang="cs-CZ" sz="1600" dirty="0" err="1"/>
              <a:t>coecum</a:t>
            </a:r>
            <a:r>
              <a:rPr lang="cs-CZ" sz="1600" dirty="0"/>
              <a:t>  (prevence recidiv)</a:t>
            </a:r>
          </a:p>
          <a:p>
            <a:pPr lvl="3"/>
            <a:r>
              <a:rPr lang="cs-CZ" sz="1600" dirty="0">
                <a:solidFill>
                  <a:srgbClr val="FF0000"/>
                </a:solidFill>
              </a:rPr>
              <a:t>= </a:t>
            </a:r>
            <a:r>
              <a:rPr lang="cs-CZ" sz="1600" dirty="0" err="1">
                <a:solidFill>
                  <a:srgbClr val="FF0000"/>
                </a:solidFill>
              </a:rPr>
              <a:t>Sistrunkova</a:t>
            </a:r>
            <a:r>
              <a:rPr lang="cs-CZ" sz="1600" dirty="0">
                <a:solidFill>
                  <a:srgbClr val="FF0000"/>
                </a:solidFill>
              </a:rPr>
              <a:t> operace</a:t>
            </a:r>
            <a:endParaRPr lang="cs-CZ" sz="1600" dirty="0"/>
          </a:p>
          <a:p>
            <a:pPr lvl="1"/>
            <a:endParaRPr lang="cs-CZ" sz="2000" dirty="0"/>
          </a:p>
          <a:p>
            <a:pPr lvl="2"/>
            <a:endParaRPr lang="cs-CZ" sz="2000" dirty="0"/>
          </a:p>
          <a:p>
            <a:pPr lvl="2"/>
            <a:endParaRPr lang="cs-CZ" sz="1600" dirty="0"/>
          </a:p>
          <a:p>
            <a:pPr lvl="1"/>
            <a:endParaRPr lang="cs-CZ" sz="1800" dirty="0"/>
          </a:p>
        </p:txBody>
      </p:sp>
      <p:pic>
        <p:nvPicPr>
          <p:cNvPr id="5121" name="Picture 1" descr="page15image1685478544">
            <a:extLst>
              <a:ext uri="{FF2B5EF4-FFF2-40B4-BE49-F238E27FC236}">
                <a16:creationId xmlns:a16="http://schemas.microsoft.com/office/drawing/2014/main" id="{C5DC64ED-2B5C-5B43-A0DA-0F7FF05A8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712" y="1844824"/>
            <a:ext cx="2419907" cy="226511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age15image1685477056">
            <a:extLst>
              <a:ext uri="{FF2B5EF4-FFF2-40B4-BE49-F238E27FC236}">
                <a16:creationId xmlns:a16="http://schemas.microsoft.com/office/drawing/2014/main" id="{057097E7-CAF1-774C-9783-AB99897F7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168" y="4221088"/>
            <a:ext cx="2854994" cy="221605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18E34031-FEB8-6947-9147-E8D271CEB512}"/>
              </a:ext>
            </a:extLst>
          </p:cNvPr>
          <p:cNvSpPr txBox="1"/>
          <p:nvPr/>
        </p:nvSpPr>
        <p:spPr>
          <a:xfrm>
            <a:off x="6948264" y="6548295"/>
            <a:ext cx="1993845" cy="246221"/>
          </a:xfrm>
          <a:prstGeom prst="rect">
            <a:avLst/>
          </a:prstGeom>
          <a:noFill/>
        </p:spPr>
        <p:txBody>
          <a:bodyPr wrap="square" rtlCol="0">
            <a:spAutoFit/>
          </a:bodyPr>
          <a:lstStyle/>
          <a:p>
            <a:r>
              <a:rPr lang="cs-CZ" sz="1000" i="1" dirty="0"/>
              <a:t>Zdroj obr.: </a:t>
            </a:r>
            <a:r>
              <a:rPr lang="cs-CZ" sz="1000" i="1" dirty="0" err="1"/>
              <a:t>www.eorl.cz</a:t>
            </a:r>
            <a:endParaRPr lang="cs-CZ" sz="1000" i="1" dirty="0"/>
          </a:p>
        </p:txBody>
      </p:sp>
      <p:pic>
        <p:nvPicPr>
          <p:cNvPr id="7" name="Picture 2">
            <a:extLst>
              <a:ext uri="{FF2B5EF4-FFF2-40B4-BE49-F238E27FC236}">
                <a16:creationId xmlns:a16="http://schemas.microsoft.com/office/drawing/2014/main" id="{8E13437B-36B5-8C45-95DF-23EA54A1A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78700"/>
            <a:ext cx="1380074" cy="1046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42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AA1EA-CD2A-48B0-8249-41AE01796302}"/>
              </a:ext>
            </a:extLst>
          </p:cNvPr>
          <p:cNvSpPr>
            <a:spLocks noGrp="1"/>
          </p:cNvSpPr>
          <p:nvPr>
            <p:ph type="title"/>
          </p:nvPr>
        </p:nvSpPr>
        <p:spPr/>
        <p:txBody>
          <a:bodyPr/>
          <a:lstStyle/>
          <a:p>
            <a:r>
              <a:rPr lang="cs-CZ" sz="3600" dirty="0"/>
              <a:t>JÍCEN A ZEVNÍ KRK</a:t>
            </a:r>
          </a:p>
        </p:txBody>
      </p:sp>
      <p:sp>
        <p:nvSpPr>
          <p:cNvPr id="3" name="Zástupný obsah 2">
            <a:extLst>
              <a:ext uri="{FF2B5EF4-FFF2-40B4-BE49-F238E27FC236}">
                <a16:creationId xmlns:a16="http://schemas.microsoft.com/office/drawing/2014/main" id="{320C3D17-4A4F-49D8-8FE3-C49EFF635C1A}"/>
              </a:ext>
            </a:extLst>
          </p:cNvPr>
          <p:cNvSpPr>
            <a:spLocks noGrp="1"/>
          </p:cNvSpPr>
          <p:nvPr>
            <p:ph sz="half" idx="1"/>
          </p:nvPr>
        </p:nvSpPr>
        <p:spPr>
          <a:xfrm>
            <a:off x="446648" y="1436914"/>
            <a:ext cx="4038600" cy="5011387"/>
          </a:xfrm>
        </p:spPr>
        <p:txBody>
          <a:bodyPr/>
          <a:lstStyle/>
          <a:p>
            <a:r>
              <a:rPr lang="cs-CZ" sz="1200" dirty="0">
                <a:solidFill>
                  <a:schemeClr val="tx1">
                    <a:lumMod val="65000"/>
                    <a:lumOff val="35000"/>
                  </a:schemeClr>
                </a:solidFill>
              </a:rPr>
              <a:t>Jícen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jícnu ( zobrazovací metody, endoskopie, </a:t>
            </a:r>
            <a:r>
              <a:rPr lang="cs-CZ" sz="1200" dirty="0" err="1">
                <a:solidFill>
                  <a:schemeClr val="tx1">
                    <a:lumMod val="65000"/>
                    <a:lumOff val="35000"/>
                  </a:schemeClr>
                </a:solidFill>
              </a:rPr>
              <a:t>manomerie</a:t>
            </a:r>
            <a:r>
              <a:rPr lang="cs-CZ" sz="1200" dirty="0">
                <a:solidFill>
                  <a:schemeClr val="tx1">
                    <a:lumMod val="65000"/>
                    <a:lumOff val="35000"/>
                  </a:schemeClr>
                </a:solidFill>
              </a:rPr>
              <a:t>)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kongenitální </a:t>
            </a:r>
            <a:r>
              <a:rPr lang="cs-CZ" sz="1200" dirty="0" err="1">
                <a:solidFill>
                  <a:schemeClr val="tx1">
                    <a:lumMod val="65000"/>
                    <a:lumOff val="35000"/>
                  </a:schemeClr>
                </a:solidFill>
              </a:rPr>
              <a:t>stenozy</a:t>
            </a:r>
            <a:r>
              <a:rPr lang="cs-CZ" sz="1200" dirty="0">
                <a:solidFill>
                  <a:schemeClr val="tx1">
                    <a:lumMod val="65000"/>
                    <a:lumOff val="35000"/>
                  </a:schemeClr>
                </a:solidFill>
              </a:rPr>
              <a:t> a fistuly, </a:t>
            </a:r>
            <a:r>
              <a:rPr lang="cs-CZ" sz="1200" dirty="0" err="1">
                <a:solidFill>
                  <a:schemeClr val="tx1">
                    <a:lumMod val="65000"/>
                    <a:lumOff val="35000"/>
                  </a:schemeClr>
                </a:solidFill>
              </a:rPr>
              <a:t>achalasie</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Choroby  jícnu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poleptání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cizí tělesa v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Divertikly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Krvácení z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 </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Anatomie a vyšetřovací metody zevního  krku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zevního krku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krční krajiny</a:t>
            </a:r>
            <a:endParaRPr lang="cs-CZ" sz="1200" b="1" i="1" dirty="0">
              <a:solidFill>
                <a:schemeClr val="tx1">
                  <a:lumMod val="65000"/>
                  <a:lumOff val="35000"/>
                </a:schemeClr>
              </a:solidFill>
            </a:endParaRPr>
          </a:p>
          <a:p>
            <a:endParaRPr lang="cs-CZ" sz="1200" dirty="0"/>
          </a:p>
          <a:p>
            <a:r>
              <a:rPr lang="cs-CZ" sz="1200" dirty="0">
                <a:solidFill>
                  <a:schemeClr val="tx1">
                    <a:lumMod val="65000"/>
                    <a:lumOff val="35000"/>
                  </a:schemeClr>
                </a:solidFill>
              </a:rPr>
              <a:t>Píštěle a cysty krční krajiny	</a:t>
            </a:r>
            <a:endParaRPr lang="cs-CZ" sz="1200" dirty="0"/>
          </a:p>
        </p:txBody>
      </p:sp>
      <p:sp>
        <p:nvSpPr>
          <p:cNvPr id="6" name="Zástupný obsah 5">
            <a:extLst>
              <a:ext uri="{FF2B5EF4-FFF2-40B4-BE49-F238E27FC236}">
                <a16:creationId xmlns:a16="http://schemas.microsoft.com/office/drawing/2014/main" id="{3CF6D436-8EB0-4E68-A445-872F48310DCA}"/>
              </a:ext>
            </a:extLst>
          </p:cNvPr>
          <p:cNvSpPr>
            <a:spLocks noGrp="1"/>
          </p:cNvSpPr>
          <p:nvPr>
            <p:ph sz="half" idx="2"/>
          </p:nvPr>
        </p:nvSpPr>
        <p:spPr>
          <a:xfrm>
            <a:off x="4648202" y="1436913"/>
            <a:ext cx="4038600" cy="5011387"/>
          </a:xfrm>
        </p:spPr>
        <p:txBody>
          <a:bodyPr/>
          <a:lstStyle/>
          <a:p>
            <a:r>
              <a:rPr lang="cs-CZ" sz="1200" dirty="0">
                <a:solidFill>
                  <a:srgbClr val="FF0000"/>
                </a:solidFill>
              </a:rPr>
              <a:t>Krční lymfadenopatie		FDN	</a:t>
            </a:r>
            <a:endParaRPr lang="cs-CZ" sz="1200" b="1" i="1" dirty="0">
              <a:solidFill>
                <a:srgbClr val="FF0000"/>
              </a:solidFill>
            </a:endParaRPr>
          </a:p>
          <a:p>
            <a:pPr lvl="1"/>
            <a:r>
              <a:rPr lang="cs-CZ" sz="1200" dirty="0">
                <a:solidFill>
                  <a:srgbClr val="FF0000"/>
                </a:solidFill>
              </a:rPr>
              <a:t>krční lymfadenitida nespecifická</a:t>
            </a:r>
            <a:endParaRPr lang="cs-CZ" sz="1200" b="1" i="1" dirty="0">
              <a:solidFill>
                <a:srgbClr val="FF0000"/>
              </a:solidFill>
            </a:endParaRPr>
          </a:p>
          <a:p>
            <a:pPr lvl="1"/>
            <a:r>
              <a:rPr lang="cs-CZ" sz="1200" dirty="0">
                <a:solidFill>
                  <a:srgbClr val="FF0000"/>
                </a:solidFill>
              </a:rPr>
              <a:t>lymfadenitida se změnami v krevním obraze</a:t>
            </a:r>
            <a:endParaRPr lang="cs-CZ" sz="1200" b="1" i="1" dirty="0">
              <a:solidFill>
                <a:srgbClr val="FF0000"/>
              </a:solidFill>
            </a:endParaRPr>
          </a:p>
          <a:p>
            <a:pPr lvl="1"/>
            <a:r>
              <a:rPr lang="cs-CZ" sz="1200" dirty="0">
                <a:solidFill>
                  <a:srgbClr val="FF0000"/>
                </a:solidFill>
              </a:rPr>
              <a:t>specifická lymfadenitida</a:t>
            </a:r>
            <a:endParaRPr lang="cs-CZ" sz="1200" b="1" i="1" dirty="0">
              <a:solidFill>
                <a:srgbClr val="FF0000"/>
              </a:solidFill>
            </a:endParaRPr>
          </a:p>
          <a:p>
            <a:pPr marL="0" indent="0">
              <a:buNone/>
            </a:pPr>
            <a:endParaRPr lang="cs-CZ" sz="1200" b="1" i="1" dirty="0">
              <a:solidFill>
                <a:schemeClr val="tx1">
                  <a:lumMod val="65000"/>
                  <a:lumOff val="35000"/>
                </a:schemeClr>
              </a:solidFill>
            </a:endParaRPr>
          </a:p>
          <a:p>
            <a:r>
              <a:rPr lang="cs-CZ" sz="1200" dirty="0">
                <a:solidFill>
                  <a:schemeClr val="tx1">
                    <a:lumMod val="65000"/>
                    <a:lumOff val="35000"/>
                  </a:schemeClr>
                </a:solidFill>
              </a:rPr>
              <a:t>Nádory krční krajiny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benigní tumory ( lipom, karotický </a:t>
            </a:r>
            <a:r>
              <a:rPr lang="cs-CZ" sz="1200" dirty="0" err="1">
                <a:solidFill>
                  <a:schemeClr val="tx1">
                    <a:lumMod val="65000"/>
                    <a:lumOff val="35000"/>
                  </a:schemeClr>
                </a:solidFill>
              </a:rPr>
              <a:t>glomus</a:t>
            </a:r>
            <a:r>
              <a:rPr lang="cs-CZ" sz="1200" dirty="0">
                <a:solidFill>
                  <a:schemeClr val="tx1">
                    <a:lumMod val="65000"/>
                    <a:lumOff val="35000"/>
                  </a:schemeClr>
                </a:solidFill>
              </a:rPr>
              <a:t> tumor)</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maligní nádory primární</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sekundární při neznámé primární lokalizaci </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Hluboké krční infekce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a diagnostika</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obecné principy léčby</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Krční disekce lymfatických uzlin</a:t>
            </a:r>
          </a:p>
          <a:p>
            <a:pPr lvl="1"/>
            <a:r>
              <a:rPr lang="cs-CZ" sz="1200" dirty="0">
                <a:solidFill>
                  <a:schemeClr val="tx1">
                    <a:lumMod val="65000"/>
                    <a:lumOff val="35000"/>
                  </a:schemeClr>
                </a:solidFill>
              </a:rPr>
              <a:t>Klasifikace krčních disekcí</a:t>
            </a:r>
          </a:p>
          <a:p>
            <a:pPr marL="0" indent="0">
              <a:buNone/>
            </a:pPr>
            <a:r>
              <a:rPr lang="en-GB" b="1" i="1" dirty="0">
                <a:solidFill>
                  <a:schemeClr val="tx1"/>
                </a:solidFill>
              </a:rPr>
              <a:t> </a:t>
            </a:r>
            <a:endParaRPr lang="cs-CZ" sz="3000" b="1" i="1" dirty="0">
              <a:solidFill>
                <a:schemeClr val="tx1"/>
              </a:solidFill>
            </a:endParaRPr>
          </a:p>
          <a:p>
            <a:pPr marL="0" indent="0">
              <a:spcAft>
                <a:spcPts val="0"/>
              </a:spcAft>
              <a:buNone/>
            </a:pPr>
            <a:endParaRPr lang="cs-CZ" sz="3000" b="1" i="1" dirty="0">
              <a:latin typeface="Times New Roman" panose="02020603050405020304" pitchFamily="18" charset="0"/>
              <a:ea typeface="Times New Roman" panose="02020603050405020304" pitchFamily="18" charset="0"/>
            </a:endParaRPr>
          </a:p>
          <a:p>
            <a:endParaRPr lang="cs-CZ" dirty="0"/>
          </a:p>
        </p:txBody>
      </p:sp>
      <p:pic>
        <p:nvPicPr>
          <p:cNvPr id="5" name="Picture 2">
            <a:extLst>
              <a:ext uri="{FF2B5EF4-FFF2-40B4-BE49-F238E27FC236}">
                <a16:creationId xmlns:a16="http://schemas.microsoft.com/office/drawing/2014/main" id="{1B6189A8-B51C-4BF5-8836-37772BC9A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360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31E6C1-DFDF-9841-A773-5060BF68AFED}"/>
              </a:ext>
            </a:extLst>
          </p:cNvPr>
          <p:cNvSpPr>
            <a:spLocks noGrp="1"/>
          </p:cNvSpPr>
          <p:nvPr>
            <p:ph type="title"/>
          </p:nvPr>
        </p:nvSpPr>
        <p:spPr/>
        <p:txBody>
          <a:bodyPr/>
          <a:lstStyle/>
          <a:p>
            <a:r>
              <a:rPr lang="cs-CZ" sz="3200" dirty="0"/>
              <a:t>Krční lymfadenopatie</a:t>
            </a:r>
          </a:p>
        </p:txBody>
      </p:sp>
      <p:sp>
        <p:nvSpPr>
          <p:cNvPr id="3" name="Zástupný symbol pro obsah 2">
            <a:extLst>
              <a:ext uri="{FF2B5EF4-FFF2-40B4-BE49-F238E27FC236}">
                <a16:creationId xmlns:a16="http://schemas.microsoft.com/office/drawing/2014/main" id="{581CD5F0-C5A4-1648-89E6-5D0297B00107}"/>
              </a:ext>
            </a:extLst>
          </p:cNvPr>
          <p:cNvSpPr>
            <a:spLocks noGrp="1"/>
          </p:cNvSpPr>
          <p:nvPr>
            <p:ph idx="1"/>
          </p:nvPr>
        </p:nvSpPr>
        <p:spPr>
          <a:xfrm>
            <a:off x="323528" y="1196752"/>
            <a:ext cx="8496944" cy="5472608"/>
          </a:xfrm>
        </p:spPr>
        <p:txBody>
          <a:bodyPr/>
          <a:lstStyle/>
          <a:p>
            <a:r>
              <a:rPr lang="cs-CZ" sz="2000" dirty="0">
                <a:solidFill>
                  <a:srgbClr val="FF0000"/>
                </a:solidFill>
              </a:rPr>
              <a:t>Fyziologické uzliny</a:t>
            </a:r>
          </a:p>
          <a:p>
            <a:pPr lvl="1"/>
            <a:r>
              <a:rPr lang="cs-CZ" sz="1600" dirty="0"/>
              <a:t>Oválný tvar , do 1,5 cm v dlouhé ose a do 1cm v krátké ose</a:t>
            </a:r>
          </a:p>
          <a:p>
            <a:pPr lvl="1"/>
            <a:r>
              <a:rPr lang="cs-CZ" sz="1600" dirty="0"/>
              <a:t>300 uzlin na krku</a:t>
            </a:r>
          </a:p>
          <a:p>
            <a:pPr lvl="1"/>
            <a:r>
              <a:rPr lang="cs-CZ" sz="1600" dirty="0"/>
              <a:t>Nebolestivé, nefixované k okolí</a:t>
            </a:r>
          </a:p>
          <a:p>
            <a:r>
              <a:rPr lang="cs-CZ" sz="2000" dirty="0">
                <a:solidFill>
                  <a:srgbClr val="FF0000"/>
                </a:solidFill>
              </a:rPr>
              <a:t>Definice lymfadenopatie </a:t>
            </a:r>
          </a:p>
          <a:p>
            <a:pPr lvl="1"/>
            <a:r>
              <a:rPr lang="cs-CZ" sz="1600" dirty="0"/>
              <a:t>Označuje patologii lymfatické uzliny (synonymum zduření uzliny )</a:t>
            </a:r>
          </a:p>
          <a:p>
            <a:pPr lvl="1"/>
            <a:r>
              <a:rPr lang="cs-CZ" sz="1600" dirty="0"/>
              <a:t>Krční uzlinový syndrom </a:t>
            </a:r>
          </a:p>
          <a:p>
            <a:pPr lvl="2"/>
            <a:r>
              <a:rPr lang="cs-CZ" sz="1600" dirty="0"/>
              <a:t>Zduření krčních lymfatických uzlin </a:t>
            </a:r>
          </a:p>
          <a:p>
            <a:r>
              <a:rPr lang="cs-CZ" sz="2000" dirty="0">
                <a:solidFill>
                  <a:srgbClr val="FF0000"/>
                </a:solidFill>
              </a:rPr>
              <a:t>Klasifikace lymfadenopatie dle délky trvání </a:t>
            </a:r>
          </a:p>
          <a:p>
            <a:pPr lvl="1"/>
            <a:r>
              <a:rPr lang="cs-CZ" sz="1600" dirty="0"/>
              <a:t>Akutní</a:t>
            </a:r>
          </a:p>
          <a:p>
            <a:pPr lvl="2"/>
            <a:r>
              <a:rPr lang="cs-CZ" sz="1600" dirty="0"/>
              <a:t>1-7 dní</a:t>
            </a:r>
          </a:p>
          <a:p>
            <a:pPr lvl="1"/>
            <a:r>
              <a:rPr lang="cs-CZ" sz="1600" dirty="0"/>
              <a:t>Subakutní</a:t>
            </a:r>
          </a:p>
          <a:p>
            <a:pPr lvl="2"/>
            <a:r>
              <a:rPr lang="cs-CZ" sz="1600" dirty="0"/>
              <a:t>8-21 dní</a:t>
            </a:r>
          </a:p>
          <a:p>
            <a:pPr lvl="1"/>
            <a:r>
              <a:rPr lang="cs-CZ" sz="1600" dirty="0"/>
              <a:t>Chronická</a:t>
            </a:r>
          </a:p>
          <a:p>
            <a:pPr lvl="2"/>
            <a:r>
              <a:rPr lang="cs-CZ" sz="1600" dirty="0"/>
              <a:t>Déle než 21 dní</a:t>
            </a:r>
          </a:p>
          <a:p>
            <a:pPr lvl="1"/>
            <a:endParaRPr lang="cs-CZ" sz="1800" dirty="0"/>
          </a:p>
        </p:txBody>
      </p:sp>
      <p:pic>
        <p:nvPicPr>
          <p:cNvPr id="4" name="Picture 2">
            <a:extLst>
              <a:ext uri="{FF2B5EF4-FFF2-40B4-BE49-F238E27FC236}">
                <a16:creationId xmlns:a16="http://schemas.microsoft.com/office/drawing/2014/main" id="{6D55364D-F241-9B49-AB04-9AC432256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1"/>
            <a:ext cx="1149565" cy="87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83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EF6564-D350-0744-BE25-A225453617A4}"/>
              </a:ext>
            </a:extLst>
          </p:cNvPr>
          <p:cNvSpPr>
            <a:spLocks noGrp="1"/>
          </p:cNvSpPr>
          <p:nvPr>
            <p:ph type="title"/>
          </p:nvPr>
        </p:nvSpPr>
        <p:spPr/>
        <p:txBody>
          <a:bodyPr/>
          <a:lstStyle/>
          <a:p>
            <a:r>
              <a:rPr lang="cs-CZ" sz="3200" dirty="0"/>
              <a:t>Krční lymfadenopatie</a:t>
            </a:r>
          </a:p>
        </p:txBody>
      </p:sp>
      <p:sp>
        <p:nvSpPr>
          <p:cNvPr id="3" name="Zástupný symbol pro obsah 2">
            <a:extLst>
              <a:ext uri="{FF2B5EF4-FFF2-40B4-BE49-F238E27FC236}">
                <a16:creationId xmlns:a16="http://schemas.microsoft.com/office/drawing/2014/main" id="{E6655E6C-BD7F-4F45-92EE-018B174EB817}"/>
              </a:ext>
            </a:extLst>
          </p:cNvPr>
          <p:cNvSpPr>
            <a:spLocks noGrp="1"/>
          </p:cNvSpPr>
          <p:nvPr>
            <p:ph idx="1"/>
          </p:nvPr>
        </p:nvSpPr>
        <p:spPr>
          <a:xfrm>
            <a:off x="323528" y="1412776"/>
            <a:ext cx="8496944" cy="5328592"/>
          </a:xfrm>
        </p:spPr>
        <p:txBody>
          <a:bodyPr/>
          <a:lstStyle/>
          <a:p>
            <a:r>
              <a:rPr lang="cs-CZ" sz="2000" dirty="0">
                <a:solidFill>
                  <a:srgbClr val="FF0000"/>
                </a:solidFill>
              </a:rPr>
              <a:t>Etiologie</a:t>
            </a:r>
          </a:p>
          <a:p>
            <a:pPr lvl="1"/>
            <a:r>
              <a:rPr lang="cs-CZ" sz="1800" b="1" dirty="0"/>
              <a:t>Asymptomatická</a:t>
            </a:r>
          </a:p>
          <a:p>
            <a:pPr lvl="2"/>
            <a:r>
              <a:rPr lang="cs-CZ" sz="1600" dirty="0"/>
              <a:t>Folikulární </a:t>
            </a:r>
            <a:r>
              <a:rPr lang="cs-CZ" sz="1600" dirty="0" err="1"/>
              <a:t>hyperplázie</a:t>
            </a:r>
            <a:endParaRPr lang="cs-CZ" sz="1600" dirty="0"/>
          </a:p>
          <a:p>
            <a:pPr lvl="1"/>
            <a:r>
              <a:rPr lang="cs-CZ" sz="1800" b="1" dirty="0"/>
              <a:t>Zánětlivá</a:t>
            </a:r>
          </a:p>
          <a:p>
            <a:pPr lvl="2"/>
            <a:r>
              <a:rPr lang="cs-CZ" sz="1600" dirty="0"/>
              <a:t>Vznik během několika dní</a:t>
            </a:r>
          </a:p>
          <a:p>
            <a:pPr lvl="2"/>
            <a:r>
              <a:rPr lang="cs-CZ" sz="1600" dirty="0"/>
              <a:t>Součástí virových a bakteriálních zánětů v ORL oblasti </a:t>
            </a:r>
          </a:p>
          <a:p>
            <a:pPr lvl="3"/>
            <a:r>
              <a:rPr lang="cs-CZ" sz="1400" dirty="0"/>
              <a:t>EBV, CMV, HSV, adenoviry, enteroviry, viry zarděnek spalniček, HIV</a:t>
            </a:r>
          </a:p>
          <a:p>
            <a:pPr lvl="2"/>
            <a:r>
              <a:rPr lang="cs-CZ" sz="1600" dirty="0" err="1"/>
              <a:t>Součastí</a:t>
            </a:r>
            <a:r>
              <a:rPr lang="cs-CZ" sz="1600" dirty="0"/>
              <a:t> dalších infekčních onemocnění </a:t>
            </a:r>
          </a:p>
          <a:p>
            <a:pPr lvl="3"/>
            <a:r>
              <a:rPr lang="cs-CZ" sz="1400" dirty="0" err="1"/>
              <a:t>Bartonelóza</a:t>
            </a:r>
            <a:r>
              <a:rPr lang="cs-CZ" sz="1400" dirty="0"/>
              <a:t>, </a:t>
            </a:r>
            <a:r>
              <a:rPr lang="cs-CZ" sz="1400" dirty="0" err="1"/>
              <a:t>lymská</a:t>
            </a:r>
            <a:r>
              <a:rPr lang="cs-CZ" sz="1400" dirty="0"/>
              <a:t> borelióza, listerióza, diftérie, </a:t>
            </a:r>
            <a:r>
              <a:rPr lang="cs-CZ" sz="1400" dirty="0" err="1"/>
              <a:t>yersinióza</a:t>
            </a:r>
            <a:r>
              <a:rPr lang="cs-CZ" sz="1400" dirty="0"/>
              <a:t>, tularémie</a:t>
            </a:r>
          </a:p>
          <a:p>
            <a:pPr lvl="2"/>
            <a:r>
              <a:rPr lang="cs-CZ" sz="1600" dirty="0"/>
              <a:t>Infekce TBC a atypickými mykobakteriemi</a:t>
            </a:r>
          </a:p>
          <a:p>
            <a:pPr lvl="2"/>
            <a:r>
              <a:rPr lang="cs-CZ" sz="1600" dirty="0"/>
              <a:t>Parazitární onemocnění</a:t>
            </a:r>
          </a:p>
          <a:p>
            <a:pPr lvl="3"/>
            <a:r>
              <a:rPr lang="cs-CZ" sz="1400" dirty="0"/>
              <a:t>Toxoplazmóza, leishmanióza, </a:t>
            </a:r>
            <a:r>
              <a:rPr lang="cs-CZ" sz="1400" dirty="0" err="1"/>
              <a:t>trypanosomóza</a:t>
            </a:r>
            <a:endParaRPr lang="cs-CZ" sz="1400" dirty="0"/>
          </a:p>
          <a:p>
            <a:pPr lvl="2"/>
            <a:r>
              <a:rPr lang="cs-CZ" sz="1600" dirty="0"/>
              <a:t>Mykotická onemocnění</a:t>
            </a:r>
          </a:p>
          <a:p>
            <a:pPr lvl="3"/>
            <a:r>
              <a:rPr lang="cs-CZ" sz="1400" dirty="0"/>
              <a:t>Kandidóza, histoplazmóza</a:t>
            </a:r>
          </a:p>
          <a:p>
            <a:pPr lvl="1"/>
            <a:endParaRPr lang="cs-CZ" sz="2000" dirty="0"/>
          </a:p>
        </p:txBody>
      </p:sp>
      <p:pic>
        <p:nvPicPr>
          <p:cNvPr id="4" name="Picture 2">
            <a:extLst>
              <a:ext uri="{FF2B5EF4-FFF2-40B4-BE49-F238E27FC236}">
                <a16:creationId xmlns:a16="http://schemas.microsoft.com/office/drawing/2014/main" id="{B7DC57EB-FFF5-CC44-AFEC-0D2C31C9C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0"/>
            <a:ext cx="1380074" cy="1046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943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40A9B2-FE1C-7C4F-BA81-9DDFB5C2342B}"/>
              </a:ext>
            </a:extLst>
          </p:cNvPr>
          <p:cNvSpPr>
            <a:spLocks noGrp="1"/>
          </p:cNvSpPr>
          <p:nvPr>
            <p:ph type="title"/>
          </p:nvPr>
        </p:nvSpPr>
        <p:spPr/>
        <p:txBody>
          <a:bodyPr/>
          <a:lstStyle/>
          <a:p>
            <a:r>
              <a:rPr lang="cs-CZ" sz="3200" dirty="0"/>
              <a:t>Krční lymfadenopatie</a:t>
            </a:r>
          </a:p>
        </p:txBody>
      </p:sp>
      <p:sp>
        <p:nvSpPr>
          <p:cNvPr id="3" name="Zástupný symbol pro obsah 2">
            <a:extLst>
              <a:ext uri="{FF2B5EF4-FFF2-40B4-BE49-F238E27FC236}">
                <a16:creationId xmlns:a16="http://schemas.microsoft.com/office/drawing/2014/main" id="{F091B2E7-1592-1243-84A2-6574014D9774}"/>
              </a:ext>
            </a:extLst>
          </p:cNvPr>
          <p:cNvSpPr>
            <a:spLocks noGrp="1"/>
          </p:cNvSpPr>
          <p:nvPr>
            <p:ph idx="1"/>
          </p:nvPr>
        </p:nvSpPr>
        <p:spPr/>
        <p:txBody>
          <a:bodyPr/>
          <a:lstStyle/>
          <a:p>
            <a:r>
              <a:rPr lang="cs-CZ" sz="2000" dirty="0">
                <a:solidFill>
                  <a:srgbClr val="FF0000"/>
                </a:solidFill>
              </a:rPr>
              <a:t>Etiologie</a:t>
            </a:r>
          </a:p>
          <a:p>
            <a:pPr lvl="1"/>
            <a:r>
              <a:rPr lang="cs-CZ" sz="1800" b="1" dirty="0"/>
              <a:t>Při systémových onemocněních</a:t>
            </a:r>
          </a:p>
          <a:p>
            <a:pPr lvl="2"/>
            <a:r>
              <a:rPr lang="cs-CZ" sz="1600" dirty="0"/>
              <a:t>Lupus </a:t>
            </a:r>
            <a:r>
              <a:rPr lang="cs-CZ" sz="1600" dirty="0" err="1"/>
              <a:t>erythematodes</a:t>
            </a:r>
            <a:r>
              <a:rPr lang="cs-CZ" sz="1600" dirty="0"/>
              <a:t>, revmatoidní artritida</a:t>
            </a:r>
          </a:p>
          <a:p>
            <a:pPr lvl="1"/>
            <a:r>
              <a:rPr lang="cs-CZ" sz="1800" b="1" dirty="0"/>
              <a:t>Nádorová</a:t>
            </a:r>
          </a:p>
          <a:p>
            <a:pPr lvl="2"/>
            <a:r>
              <a:rPr lang="cs-CZ" sz="1600" dirty="0"/>
              <a:t>Primární</a:t>
            </a:r>
          </a:p>
          <a:p>
            <a:pPr lvl="3"/>
            <a:r>
              <a:rPr lang="cs-CZ" sz="1600" dirty="0" err="1"/>
              <a:t>M.Hodgkin</a:t>
            </a:r>
            <a:r>
              <a:rPr lang="cs-CZ" sz="1600" dirty="0"/>
              <a:t>, non-</a:t>
            </a:r>
            <a:r>
              <a:rPr lang="cs-CZ" sz="1600" dirty="0" err="1"/>
              <a:t>Hodgkinské</a:t>
            </a:r>
            <a:r>
              <a:rPr lang="cs-CZ" sz="1600" dirty="0"/>
              <a:t> lymfomy, chronická lymfatická leukémie</a:t>
            </a:r>
          </a:p>
          <a:p>
            <a:pPr lvl="2"/>
            <a:r>
              <a:rPr lang="cs-CZ" sz="1600" dirty="0"/>
              <a:t>Sekundární</a:t>
            </a:r>
          </a:p>
          <a:p>
            <a:pPr lvl="3"/>
            <a:r>
              <a:rPr lang="cs-CZ" sz="1600" dirty="0"/>
              <a:t>Metastatické postižení dlaždicovými karcinomy, nádory štítné žlázy, slinných žláz, kůže, sarkomy, nádory nitrohrudních, břišních a pánevních orgánů, metastázy při neznámém primárním </a:t>
            </a:r>
            <a:r>
              <a:rPr lang="cs-CZ" sz="1600" dirty="0" err="1"/>
              <a:t>origu</a:t>
            </a:r>
            <a:endParaRPr lang="cs-CZ" sz="1600" dirty="0"/>
          </a:p>
        </p:txBody>
      </p:sp>
      <p:pic>
        <p:nvPicPr>
          <p:cNvPr id="4" name="Picture 2">
            <a:extLst>
              <a:ext uri="{FF2B5EF4-FFF2-40B4-BE49-F238E27FC236}">
                <a16:creationId xmlns:a16="http://schemas.microsoft.com/office/drawing/2014/main" id="{586533BF-1673-FA43-8A31-F259F0578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0"/>
            <a:ext cx="1380074" cy="1046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1" descr="page3image2899149872">
            <a:extLst>
              <a:ext uri="{FF2B5EF4-FFF2-40B4-BE49-F238E27FC236}">
                <a16:creationId xmlns:a16="http://schemas.microsoft.com/office/drawing/2014/main" id="{82B14C13-1DA8-C043-AD8E-ED32B67F22C1}"/>
              </a:ext>
            </a:extLst>
          </p:cNvPr>
          <p:cNvSpPr>
            <a:spLocks noChangeAspect="1" noChangeArrowheads="1"/>
          </p:cNvSpPr>
          <p:nvPr/>
        </p:nvSpPr>
        <p:spPr bwMode="auto">
          <a:xfrm>
            <a:off x="4644008" y="472514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0" name="Picture 2" descr="page3image2899150176">
            <a:extLst>
              <a:ext uri="{FF2B5EF4-FFF2-40B4-BE49-F238E27FC236}">
                <a16:creationId xmlns:a16="http://schemas.microsoft.com/office/drawing/2014/main" id="{505FCBA2-3600-224A-B97A-6D055A64F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725144"/>
            <a:ext cx="2476500" cy="1854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6A7A59B-2D34-404B-88DF-00144694F374}"/>
              </a:ext>
            </a:extLst>
          </p:cNvPr>
          <p:cNvSpPr txBox="1"/>
          <p:nvPr/>
        </p:nvSpPr>
        <p:spPr>
          <a:xfrm>
            <a:off x="4796408" y="6551162"/>
            <a:ext cx="3672408" cy="246221"/>
          </a:xfrm>
          <a:prstGeom prst="rect">
            <a:avLst/>
          </a:prstGeom>
          <a:noFill/>
        </p:spPr>
        <p:txBody>
          <a:bodyPr wrap="square" rtlCol="0">
            <a:spAutoFit/>
          </a:bodyPr>
          <a:lstStyle/>
          <a:p>
            <a:r>
              <a:rPr lang="cs-CZ" sz="1000" i="1" dirty="0"/>
              <a:t>Zdroj obr.: </a:t>
            </a:r>
            <a:r>
              <a:rPr lang="cs-CZ" sz="1000" i="1" dirty="0" err="1"/>
              <a:t>www.otorinolaryngologie.cz</a:t>
            </a:r>
            <a:endParaRPr lang="cs-CZ" sz="1000" i="1" dirty="0"/>
          </a:p>
        </p:txBody>
      </p:sp>
    </p:spTree>
    <p:extLst>
      <p:ext uri="{BB962C8B-B14F-4D97-AF65-F5344CB8AC3E}">
        <p14:creationId xmlns:p14="http://schemas.microsoft.com/office/powerpoint/2010/main" val="265091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FD8071-8DDA-B648-B374-3C24A451567A}"/>
              </a:ext>
            </a:extLst>
          </p:cNvPr>
          <p:cNvSpPr>
            <a:spLocks noGrp="1"/>
          </p:cNvSpPr>
          <p:nvPr>
            <p:ph type="title"/>
          </p:nvPr>
        </p:nvSpPr>
        <p:spPr/>
        <p:txBody>
          <a:bodyPr/>
          <a:lstStyle/>
          <a:p>
            <a:r>
              <a:rPr lang="cs-CZ" sz="3200" dirty="0"/>
              <a:t>Krční lymfadenopatie</a:t>
            </a:r>
          </a:p>
        </p:txBody>
      </p:sp>
      <p:sp>
        <p:nvSpPr>
          <p:cNvPr id="3" name="Zástupný symbol pro obsah 2">
            <a:extLst>
              <a:ext uri="{FF2B5EF4-FFF2-40B4-BE49-F238E27FC236}">
                <a16:creationId xmlns:a16="http://schemas.microsoft.com/office/drawing/2014/main" id="{AFEBEF5C-5961-CD42-8318-BFAC66E47FB5}"/>
              </a:ext>
            </a:extLst>
          </p:cNvPr>
          <p:cNvSpPr>
            <a:spLocks noGrp="1"/>
          </p:cNvSpPr>
          <p:nvPr>
            <p:ph idx="1"/>
          </p:nvPr>
        </p:nvSpPr>
        <p:spPr>
          <a:xfrm>
            <a:off x="154380" y="1268760"/>
            <a:ext cx="6400799" cy="5472608"/>
          </a:xfrm>
        </p:spPr>
        <p:txBody>
          <a:bodyPr/>
          <a:lstStyle/>
          <a:p>
            <a:r>
              <a:rPr lang="cs-CZ" sz="2000" dirty="0">
                <a:solidFill>
                  <a:srgbClr val="FF0000"/>
                </a:solidFill>
              </a:rPr>
              <a:t>Diagnostika </a:t>
            </a:r>
          </a:p>
          <a:p>
            <a:pPr lvl="1"/>
            <a:r>
              <a:rPr lang="cs-CZ" sz="1800" b="1" dirty="0"/>
              <a:t>Anamnéza</a:t>
            </a:r>
          </a:p>
          <a:p>
            <a:pPr lvl="2"/>
            <a:r>
              <a:rPr lang="cs-CZ" sz="1600" dirty="0"/>
              <a:t>Věk pacienta</a:t>
            </a:r>
          </a:p>
          <a:p>
            <a:pPr lvl="3"/>
            <a:r>
              <a:rPr lang="cs-CZ" sz="1400" dirty="0"/>
              <a:t>U dětí a dospívajících převažuje zánětlivý původ, u dospělých nádory</a:t>
            </a:r>
          </a:p>
          <a:p>
            <a:pPr lvl="2"/>
            <a:r>
              <a:rPr lang="cs-CZ" sz="1600" dirty="0"/>
              <a:t>Délka trvání</a:t>
            </a:r>
          </a:p>
          <a:p>
            <a:pPr lvl="3"/>
            <a:r>
              <a:rPr lang="cs-CZ" sz="1400" dirty="0"/>
              <a:t>Týden (infekce ), měsíce (nádor)</a:t>
            </a:r>
          </a:p>
          <a:p>
            <a:pPr lvl="2"/>
            <a:r>
              <a:rPr lang="cs-CZ" sz="1600" dirty="0"/>
              <a:t>Bolestivost</a:t>
            </a:r>
          </a:p>
          <a:p>
            <a:pPr lvl="3"/>
            <a:r>
              <a:rPr lang="cs-CZ" sz="1400" dirty="0"/>
              <a:t>Zánět, event. rychlá progrese nádoru</a:t>
            </a:r>
          </a:p>
          <a:p>
            <a:pPr lvl="2"/>
            <a:r>
              <a:rPr lang="cs-CZ" sz="1600" dirty="0"/>
              <a:t>Příznaky onemocnění v oblasti hlavy a krku</a:t>
            </a:r>
          </a:p>
          <a:p>
            <a:pPr lvl="3"/>
            <a:r>
              <a:rPr lang="cs-CZ" sz="1400" dirty="0"/>
              <a:t>Nosní neprůchodnost, krvácení , nedoslýchavost, bolest, chrapot, dušnost, odynofagie, dysfagie, příznaky paréz hlavových nervů</a:t>
            </a:r>
          </a:p>
          <a:p>
            <a:pPr lvl="2"/>
            <a:r>
              <a:rPr lang="cs-CZ" sz="1600" dirty="0"/>
              <a:t>Příznaky onemocnění mimo oblast hlavy a krku určí další </a:t>
            </a:r>
            <a:r>
              <a:rPr lang="cs-CZ" sz="1600" dirty="0" err="1"/>
              <a:t>dovyšetření</a:t>
            </a:r>
            <a:endParaRPr lang="cs-CZ" sz="1600" dirty="0"/>
          </a:p>
          <a:p>
            <a:pPr lvl="3"/>
            <a:r>
              <a:rPr lang="cs-CZ" sz="1400" dirty="0"/>
              <a:t>Hemoptýza, bolesti a </a:t>
            </a:r>
            <a:r>
              <a:rPr lang="cs-CZ" sz="1400" dirty="0" err="1"/>
              <a:t>dyskomfort</a:t>
            </a:r>
            <a:r>
              <a:rPr lang="cs-CZ" sz="1400" dirty="0"/>
              <a:t> na hrudi, břicha a pánve </a:t>
            </a:r>
          </a:p>
          <a:p>
            <a:pPr lvl="2"/>
            <a:r>
              <a:rPr lang="cs-CZ" sz="1600" dirty="0"/>
              <a:t>Systémové příznaky</a:t>
            </a:r>
          </a:p>
          <a:p>
            <a:pPr lvl="3"/>
            <a:r>
              <a:rPr lang="cs-CZ" sz="1400" dirty="0"/>
              <a:t>Teploty (infekce), váhový úbytek (nádory), noční pocení (lymfomy)</a:t>
            </a:r>
          </a:p>
          <a:p>
            <a:pPr lvl="2"/>
            <a:r>
              <a:rPr lang="cs-CZ" sz="1600" dirty="0"/>
              <a:t>Rizikové faktory v osobních návycích</a:t>
            </a:r>
          </a:p>
          <a:p>
            <a:pPr lvl="3"/>
            <a:r>
              <a:rPr lang="cs-CZ" sz="1400" dirty="0"/>
              <a:t>Tabák, alkohol, kousnutí hmyzem, cestování </a:t>
            </a:r>
          </a:p>
          <a:p>
            <a:endParaRPr lang="cs-CZ" dirty="0"/>
          </a:p>
        </p:txBody>
      </p:sp>
      <p:pic>
        <p:nvPicPr>
          <p:cNvPr id="4" name="Picture 2">
            <a:extLst>
              <a:ext uri="{FF2B5EF4-FFF2-40B4-BE49-F238E27FC236}">
                <a16:creationId xmlns:a16="http://schemas.microsoft.com/office/drawing/2014/main" id="{E06E4EDE-A375-A447-B30F-1168E8410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0"/>
            <a:ext cx="1380074" cy="1046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10">
            <a:extLst>
              <a:ext uri="{FF2B5EF4-FFF2-40B4-BE49-F238E27FC236}">
                <a16:creationId xmlns:a16="http://schemas.microsoft.com/office/drawing/2014/main" id="{04423938-7D3D-C74D-907A-D17CC5902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294" y="2434441"/>
            <a:ext cx="2196200" cy="321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Obdélník 5">
            <a:extLst>
              <a:ext uri="{FF2B5EF4-FFF2-40B4-BE49-F238E27FC236}">
                <a16:creationId xmlns:a16="http://schemas.microsoft.com/office/drawing/2014/main" id="{32BA1B44-E87E-6D40-B285-84D3143ED439}"/>
              </a:ext>
            </a:extLst>
          </p:cNvPr>
          <p:cNvSpPr/>
          <p:nvPr/>
        </p:nvSpPr>
        <p:spPr>
          <a:xfrm>
            <a:off x="6470528" y="5761578"/>
            <a:ext cx="2675732"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p:txBody>
      </p:sp>
    </p:spTree>
    <p:extLst>
      <p:ext uri="{BB962C8B-B14F-4D97-AF65-F5344CB8AC3E}">
        <p14:creationId xmlns:p14="http://schemas.microsoft.com/office/powerpoint/2010/main" val="1384355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04318F-E818-6942-849B-BD5A5F623DF8}"/>
              </a:ext>
            </a:extLst>
          </p:cNvPr>
          <p:cNvSpPr>
            <a:spLocks noGrp="1"/>
          </p:cNvSpPr>
          <p:nvPr>
            <p:ph type="title"/>
          </p:nvPr>
        </p:nvSpPr>
        <p:spPr/>
        <p:txBody>
          <a:bodyPr/>
          <a:lstStyle/>
          <a:p>
            <a:r>
              <a:rPr lang="cs-CZ" sz="3200" dirty="0"/>
              <a:t>Krční lymfadenopatie</a:t>
            </a:r>
          </a:p>
        </p:txBody>
      </p:sp>
      <p:sp>
        <p:nvSpPr>
          <p:cNvPr id="3" name="Zástupný symbol pro obsah 2">
            <a:extLst>
              <a:ext uri="{FF2B5EF4-FFF2-40B4-BE49-F238E27FC236}">
                <a16:creationId xmlns:a16="http://schemas.microsoft.com/office/drawing/2014/main" id="{90E77137-C17B-2345-ABB4-415337153996}"/>
              </a:ext>
            </a:extLst>
          </p:cNvPr>
          <p:cNvSpPr>
            <a:spLocks noGrp="1"/>
          </p:cNvSpPr>
          <p:nvPr>
            <p:ph idx="1"/>
          </p:nvPr>
        </p:nvSpPr>
        <p:spPr/>
        <p:txBody>
          <a:bodyPr/>
          <a:lstStyle/>
          <a:p>
            <a:r>
              <a:rPr lang="cs-CZ" sz="2000" dirty="0">
                <a:solidFill>
                  <a:srgbClr val="FF0000"/>
                </a:solidFill>
              </a:rPr>
              <a:t>Diagnostika </a:t>
            </a:r>
          </a:p>
          <a:p>
            <a:pPr lvl="1"/>
            <a:r>
              <a:rPr lang="cs-CZ" sz="1800" b="1" dirty="0"/>
              <a:t>Klinické ORL vyšetření</a:t>
            </a:r>
          </a:p>
          <a:p>
            <a:pPr lvl="2"/>
            <a:r>
              <a:rPr lang="cs-CZ" sz="1400" dirty="0"/>
              <a:t>Podrobné ORL vyšetření vč. palpace dutiny ústní  a </a:t>
            </a:r>
            <a:r>
              <a:rPr lang="cs-CZ" sz="1400" dirty="0" err="1"/>
              <a:t>orofaryngu</a:t>
            </a:r>
            <a:r>
              <a:rPr lang="cs-CZ" sz="1400" dirty="0"/>
              <a:t> , endoskopie</a:t>
            </a:r>
          </a:p>
          <a:p>
            <a:pPr lvl="2"/>
            <a:r>
              <a:rPr lang="cs-CZ" sz="1400" dirty="0"/>
              <a:t>Palpace zduření na krku</a:t>
            </a:r>
          </a:p>
          <a:p>
            <a:pPr lvl="3"/>
            <a:r>
              <a:rPr lang="cs-CZ" sz="1400" dirty="0"/>
              <a:t>Zánět – palpační bolestivost uzliny, zarudnutí kůže</a:t>
            </a:r>
          </a:p>
          <a:p>
            <a:pPr lvl="3"/>
            <a:r>
              <a:rPr lang="cs-CZ" sz="1400" dirty="0"/>
              <a:t>Nádory -  tuhé , nebolestivé, uzliny fixované k okolí</a:t>
            </a:r>
          </a:p>
          <a:p>
            <a:pPr lvl="1"/>
            <a:r>
              <a:rPr lang="cs-CZ" sz="1800" b="1" dirty="0"/>
              <a:t>Laboratorní vyšetření</a:t>
            </a:r>
          </a:p>
          <a:p>
            <a:pPr lvl="2"/>
            <a:r>
              <a:rPr lang="cs-CZ" sz="1600" dirty="0"/>
              <a:t>KO + diferenciál, sedimentace</a:t>
            </a:r>
          </a:p>
          <a:p>
            <a:pPr lvl="2"/>
            <a:r>
              <a:rPr lang="cs-CZ" sz="1600" dirty="0"/>
              <a:t>Biochemie (ionty, jaterní testy, urea, kreatinin, CRP , ASLO, celková bílkovina)</a:t>
            </a:r>
          </a:p>
          <a:p>
            <a:pPr lvl="2"/>
            <a:r>
              <a:rPr lang="cs-CZ" sz="1600" dirty="0" err="1"/>
              <a:t>Serologie</a:t>
            </a:r>
            <a:r>
              <a:rPr lang="cs-CZ" sz="1600" dirty="0"/>
              <a:t> na nejčastější infekční onemocnění (toxoplazmóza, EBV, CMB, </a:t>
            </a:r>
            <a:r>
              <a:rPr lang="cs-CZ" sz="1600" dirty="0" err="1"/>
              <a:t>bartonelóza</a:t>
            </a:r>
            <a:r>
              <a:rPr lang="cs-CZ" sz="1600" dirty="0"/>
              <a:t>, tularémie, syfilis,…)</a:t>
            </a:r>
          </a:p>
          <a:p>
            <a:pPr lvl="2"/>
            <a:r>
              <a:rPr lang="cs-CZ" sz="1600" dirty="0"/>
              <a:t>Tuberkulinový test ( při </a:t>
            </a:r>
            <a:r>
              <a:rPr lang="cs-CZ" sz="1600" dirty="0" err="1"/>
              <a:t>susp</a:t>
            </a:r>
            <a:r>
              <a:rPr lang="cs-CZ" sz="1600" dirty="0"/>
              <a:t>. na TBC)</a:t>
            </a:r>
          </a:p>
          <a:p>
            <a:endParaRPr lang="cs-CZ" dirty="0"/>
          </a:p>
        </p:txBody>
      </p:sp>
      <p:pic>
        <p:nvPicPr>
          <p:cNvPr id="4" name="Picture 2">
            <a:extLst>
              <a:ext uri="{FF2B5EF4-FFF2-40B4-BE49-F238E27FC236}">
                <a16:creationId xmlns:a16="http://schemas.microsoft.com/office/drawing/2014/main" id="{CEAF0CE1-2110-9348-B7B7-B9701F0CF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0"/>
            <a:ext cx="1380074" cy="1046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7280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EE9ABB-961E-484C-B8B1-5500CD730585}"/>
              </a:ext>
            </a:extLst>
          </p:cNvPr>
          <p:cNvSpPr>
            <a:spLocks noGrp="1"/>
          </p:cNvSpPr>
          <p:nvPr>
            <p:ph type="title"/>
          </p:nvPr>
        </p:nvSpPr>
        <p:spPr/>
        <p:txBody>
          <a:bodyPr/>
          <a:lstStyle/>
          <a:p>
            <a:r>
              <a:rPr lang="cs-CZ" sz="3200" dirty="0"/>
              <a:t>Krční lymfadenopatie</a:t>
            </a:r>
          </a:p>
        </p:txBody>
      </p:sp>
      <p:sp>
        <p:nvSpPr>
          <p:cNvPr id="3" name="Zástupný symbol pro obsah 2">
            <a:extLst>
              <a:ext uri="{FF2B5EF4-FFF2-40B4-BE49-F238E27FC236}">
                <a16:creationId xmlns:a16="http://schemas.microsoft.com/office/drawing/2014/main" id="{CFCEC02D-936E-B345-B849-3CA0314B8E97}"/>
              </a:ext>
            </a:extLst>
          </p:cNvPr>
          <p:cNvSpPr>
            <a:spLocks noGrp="1"/>
          </p:cNvSpPr>
          <p:nvPr>
            <p:ph idx="1"/>
          </p:nvPr>
        </p:nvSpPr>
        <p:spPr/>
        <p:txBody>
          <a:bodyPr/>
          <a:lstStyle/>
          <a:p>
            <a:r>
              <a:rPr lang="cs-CZ" sz="2000" dirty="0">
                <a:solidFill>
                  <a:srgbClr val="FF0000"/>
                </a:solidFill>
              </a:rPr>
              <a:t>Diagnostika</a:t>
            </a:r>
          </a:p>
          <a:p>
            <a:pPr lvl="1"/>
            <a:r>
              <a:rPr lang="cs-CZ" sz="1800" b="1" dirty="0"/>
              <a:t>Zobrazovací vyšetření</a:t>
            </a:r>
          </a:p>
          <a:p>
            <a:pPr lvl="2"/>
            <a:r>
              <a:rPr lang="cs-CZ" sz="1600" dirty="0" err="1"/>
              <a:t>Sono</a:t>
            </a:r>
            <a:r>
              <a:rPr lang="cs-CZ" sz="1600" dirty="0"/>
              <a:t> krku</a:t>
            </a:r>
          </a:p>
          <a:p>
            <a:pPr lvl="3"/>
            <a:r>
              <a:rPr lang="cs-CZ" sz="1400" dirty="0"/>
              <a:t>punkční biopsie  (FNAB) na cytologickou diagnostiku</a:t>
            </a:r>
          </a:p>
          <a:p>
            <a:pPr lvl="3"/>
            <a:r>
              <a:rPr lang="cs-CZ" sz="1400" dirty="0"/>
              <a:t>Nádorové uzliny – zakulacené , </a:t>
            </a:r>
            <a:r>
              <a:rPr lang="cs-CZ" sz="1400" dirty="0" err="1"/>
              <a:t>zkolikvované</a:t>
            </a:r>
            <a:r>
              <a:rPr lang="cs-CZ" sz="1400" dirty="0"/>
              <a:t> , pakety uzlin</a:t>
            </a:r>
          </a:p>
          <a:p>
            <a:pPr lvl="3"/>
            <a:r>
              <a:rPr lang="cs-CZ" sz="1400" dirty="0"/>
              <a:t>Zánětlivé uzliny  - oválné se zachovalým šířko-délkovým poměrem, event. </a:t>
            </a:r>
            <a:r>
              <a:rPr lang="cs-CZ" sz="1400" dirty="0" err="1"/>
              <a:t>zabscedované</a:t>
            </a:r>
            <a:endParaRPr lang="cs-CZ" sz="1400" dirty="0"/>
          </a:p>
          <a:p>
            <a:pPr lvl="2"/>
            <a:r>
              <a:rPr lang="cs-CZ" sz="1600" dirty="0"/>
              <a:t>CT / MR s kontrastem</a:t>
            </a:r>
          </a:p>
          <a:p>
            <a:pPr lvl="2"/>
            <a:r>
              <a:rPr lang="cs-CZ" sz="1600" dirty="0"/>
              <a:t>PET/PET-CT</a:t>
            </a:r>
          </a:p>
          <a:p>
            <a:pPr lvl="3"/>
            <a:r>
              <a:rPr lang="cs-CZ" sz="1400" dirty="0"/>
              <a:t>U krčních metastáz při neznámém primárním tumoru</a:t>
            </a:r>
          </a:p>
          <a:p>
            <a:pPr lvl="2"/>
            <a:r>
              <a:rPr lang="cs-CZ" sz="1600" dirty="0"/>
              <a:t>Doplňková vyšetření ( v rámci </a:t>
            </a:r>
            <a:r>
              <a:rPr lang="cs-CZ" sz="1600" dirty="0" err="1"/>
              <a:t>onkostagingu</a:t>
            </a:r>
            <a:r>
              <a:rPr lang="cs-CZ" sz="1600" dirty="0"/>
              <a:t>) </a:t>
            </a:r>
          </a:p>
          <a:p>
            <a:pPr lvl="3"/>
            <a:r>
              <a:rPr lang="cs-CZ" sz="1400" dirty="0"/>
              <a:t>RTG </a:t>
            </a:r>
            <a:r>
              <a:rPr lang="cs-CZ" sz="1400" dirty="0" err="1"/>
              <a:t>srdce+plíce</a:t>
            </a:r>
            <a:endParaRPr lang="cs-CZ" sz="1400" dirty="0"/>
          </a:p>
          <a:p>
            <a:pPr lvl="3"/>
            <a:r>
              <a:rPr lang="cs-CZ" sz="1400" dirty="0" err="1"/>
              <a:t>Sono</a:t>
            </a:r>
            <a:r>
              <a:rPr lang="cs-CZ" sz="1400" dirty="0"/>
              <a:t> břicha </a:t>
            </a:r>
          </a:p>
          <a:p>
            <a:pPr lvl="2"/>
            <a:r>
              <a:rPr lang="cs-CZ" sz="1600" dirty="0"/>
              <a:t>Biopsie tenkou jehlou  s následným cytologickým ( i event. kultivačním) vyšetřením</a:t>
            </a:r>
          </a:p>
          <a:p>
            <a:pPr lvl="3"/>
            <a:r>
              <a:rPr lang="cs-CZ" sz="1400" dirty="0" err="1">
                <a:solidFill>
                  <a:srgbClr val="FF0000"/>
                </a:solidFill>
              </a:rPr>
              <a:t>Suspekce</a:t>
            </a:r>
            <a:r>
              <a:rPr lang="cs-CZ" sz="1400" dirty="0">
                <a:solidFill>
                  <a:srgbClr val="FF0000"/>
                </a:solidFill>
              </a:rPr>
              <a:t> na </a:t>
            </a:r>
            <a:r>
              <a:rPr lang="cs-CZ" sz="1400" dirty="0" err="1">
                <a:solidFill>
                  <a:srgbClr val="FF0000"/>
                </a:solidFill>
              </a:rPr>
              <a:t>lymfoproliferaci</a:t>
            </a:r>
            <a:r>
              <a:rPr lang="cs-CZ" sz="1400" dirty="0">
                <a:solidFill>
                  <a:srgbClr val="FF0000"/>
                </a:solidFill>
              </a:rPr>
              <a:t> indikuje otevřenou biopsii </a:t>
            </a:r>
          </a:p>
          <a:p>
            <a:pPr lvl="3"/>
            <a:r>
              <a:rPr lang="cs-CZ" sz="1400" dirty="0"/>
              <a:t>Diagnostika metastáz okultních karcinomů</a:t>
            </a:r>
          </a:p>
          <a:p>
            <a:pPr lvl="1"/>
            <a:endParaRPr lang="cs-CZ" sz="1800" dirty="0"/>
          </a:p>
        </p:txBody>
      </p:sp>
      <p:pic>
        <p:nvPicPr>
          <p:cNvPr id="4" name="Picture 2">
            <a:extLst>
              <a:ext uri="{FF2B5EF4-FFF2-40B4-BE49-F238E27FC236}">
                <a16:creationId xmlns:a16="http://schemas.microsoft.com/office/drawing/2014/main" id="{1B114CA4-22FD-624D-A40B-88269276B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0"/>
            <a:ext cx="1380074" cy="1046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2182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6BBDC8-C06D-9A4E-B642-1C7F4C9CCAEA}"/>
              </a:ext>
            </a:extLst>
          </p:cNvPr>
          <p:cNvSpPr>
            <a:spLocks noGrp="1"/>
          </p:cNvSpPr>
          <p:nvPr>
            <p:ph type="title"/>
          </p:nvPr>
        </p:nvSpPr>
        <p:spPr/>
        <p:txBody>
          <a:bodyPr/>
          <a:lstStyle/>
          <a:p>
            <a:r>
              <a:rPr lang="cs-CZ" sz="3200" dirty="0"/>
              <a:t>Krční lymfadenopatie</a:t>
            </a:r>
          </a:p>
        </p:txBody>
      </p:sp>
      <p:sp>
        <p:nvSpPr>
          <p:cNvPr id="3" name="Zástupný symbol pro obsah 2">
            <a:extLst>
              <a:ext uri="{FF2B5EF4-FFF2-40B4-BE49-F238E27FC236}">
                <a16:creationId xmlns:a16="http://schemas.microsoft.com/office/drawing/2014/main" id="{F224FF13-EB4F-B94E-B40A-CBBB2CB42EC1}"/>
              </a:ext>
            </a:extLst>
          </p:cNvPr>
          <p:cNvSpPr>
            <a:spLocks noGrp="1"/>
          </p:cNvSpPr>
          <p:nvPr>
            <p:ph idx="1"/>
          </p:nvPr>
        </p:nvSpPr>
        <p:spPr/>
        <p:txBody>
          <a:bodyPr/>
          <a:lstStyle/>
          <a:p>
            <a:r>
              <a:rPr lang="cs-CZ" sz="2000" dirty="0">
                <a:solidFill>
                  <a:srgbClr val="FF0000"/>
                </a:solidFill>
              </a:rPr>
              <a:t>Diagnostická </a:t>
            </a:r>
            <a:r>
              <a:rPr lang="cs-CZ" sz="2000" dirty="0" err="1">
                <a:solidFill>
                  <a:srgbClr val="FF0000"/>
                </a:solidFill>
              </a:rPr>
              <a:t>extirpace</a:t>
            </a:r>
            <a:r>
              <a:rPr lang="cs-CZ" sz="2000" dirty="0">
                <a:solidFill>
                  <a:srgbClr val="FF0000"/>
                </a:solidFill>
              </a:rPr>
              <a:t> uzliny</a:t>
            </a:r>
          </a:p>
          <a:p>
            <a:pPr lvl="1"/>
            <a:r>
              <a:rPr lang="cs-CZ" sz="2000" b="1" dirty="0"/>
              <a:t>Indikace:</a:t>
            </a:r>
          </a:p>
          <a:p>
            <a:pPr lvl="2"/>
            <a:r>
              <a:rPr lang="cs-CZ" sz="1600" dirty="0"/>
              <a:t>Podezření na nádorové onemocnění </a:t>
            </a:r>
          </a:p>
          <a:p>
            <a:pPr lvl="2"/>
            <a:r>
              <a:rPr lang="cs-CZ" sz="1600" dirty="0"/>
              <a:t>Nejasná etiologie lymfadenopatie</a:t>
            </a:r>
          </a:p>
          <a:p>
            <a:pPr lvl="2"/>
            <a:r>
              <a:rPr lang="cs-CZ" sz="1600" dirty="0"/>
              <a:t>Cytologická </a:t>
            </a:r>
            <a:r>
              <a:rPr lang="cs-CZ" sz="1600" dirty="0" err="1"/>
              <a:t>suspekce</a:t>
            </a:r>
            <a:r>
              <a:rPr lang="cs-CZ" sz="1600" dirty="0"/>
              <a:t> na </a:t>
            </a:r>
            <a:r>
              <a:rPr lang="cs-CZ" sz="1600" dirty="0" err="1"/>
              <a:t>lymfoproliferaci</a:t>
            </a:r>
            <a:r>
              <a:rPr lang="cs-CZ" sz="1600" dirty="0"/>
              <a:t>  - k bližší typizaci </a:t>
            </a:r>
          </a:p>
          <a:p>
            <a:pPr lvl="2"/>
            <a:r>
              <a:rPr lang="cs-CZ" sz="1600" dirty="0"/>
              <a:t>Cytologická </a:t>
            </a:r>
            <a:r>
              <a:rPr lang="cs-CZ" sz="1600" dirty="0" err="1"/>
              <a:t>suspekce</a:t>
            </a:r>
            <a:r>
              <a:rPr lang="cs-CZ" sz="1600" dirty="0"/>
              <a:t> na uzlinové metastázy okultního karcinomu </a:t>
            </a:r>
          </a:p>
          <a:p>
            <a:pPr lvl="3"/>
            <a:r>
              <a:rPr lang="cs-CZ" sz="1200" dirty="0"/>
              <a:t> </a:t>
            </a:r>
            <a:r>
              <a:rPr lang="cs-CZ" sz="1400" dirty="0"/>
              <a:t>v případě potvrzení metastázy na </a:t>
            </a:r>
            <a:r>
              <a:rPr lang="cs-CZ" sz="1400" dirty="0" err="1"/>
              <a:t>cryocut</a:t>
            </a:r>
            <a:r>
              <a:rPr lang="cs-CZ" sz="1400" dirty="0"/>
              <a:t> pokračovat v blokové krční disekci, pokud nález operabilní</a:t>
            </a:r>
          </a:p>
          <a:p>
            <a:r>
              <a:rPr lang="cs-CZ" sz="2000" dirty="0">
                <a:solidFill>
                  <a:srgbClr val="FF0000"/>
                </a:solidFill>
              </a:rPr>
              <a:t>Potřeba klinického vyšetření (mimo ORL)</a:t>
            </a:r>
          </a:p>
          <a:p>
            <a:pPr lvl="1"/>
            <a:r>
              <a:rPr lang="cs-CZ" sz="1800" dirty="0"/>
              <a:t>Potřebu určují anamnestická data, klinický nález, výsledky doplňkových vyšetření </a:t>
            </a:r>
          </a:p>
          <a:p>
            <a:pPr lvl="2"/>
            <a:r>
              <a:rPr lang="cs-CZ" sz="1600" dirty="0"/>
              <a:t>Vyšetření hematologické, </a:t>
            </a:r>
            <a:r>
              <a:rPr lang="cs-CZ" sz="1600" dirty="0" err="1"/>
              <a:t>infektologické</a:t>
            </a:r>
            <a:r>
              <a:rPr lang="cs-CZ" sz="1600" dirty="0"/>
              <a:t>, pneumologické, endokrinologické, gynekologické, urologické , </a:t>
            </a:r>
            <a:r>
              <a:rPr lang="cs-CZ" sz="1600" dirty="0" err="1"/>
              <a:t>mamologické</a:t>
            </a:r>
            <a:r>
              <a:rPr lang="cs-CZ" sz="1600" dirty="0"/>
              <a:t>, dermatovenerologické, interní</a:t>
            </a:r>
          </a:p>
          <a:p>
            <a:pPr lvl="1"/>
            <a:endParaRPr lang="cs-CZ" sz="2200" dirty="0"/>
          </a:p>
        </p:txBody>
      </p:sp>
      <p:pic>
        <p:nvPicPr>
          <p:cNvPr id="4" name="Picture 2">
            <a:extLst>
              <a:ext uri="{FF2B5EF4-FFF2-40B4-BE49-F238E27FC236}">
                <a16:creationId xmlns:a16="http://schemas.microsoft.com/office/drawing/2014/main" id="{F67B157A-7630-6345-ABE4-5FF1EBC79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0"/>
            <a:ext cx="1380074" cy="1046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87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F53A8D-716B-3A4A-B5A9-EB1E48872EEB}"/>
              </a:ext>
            </a:extLst>
          </p:cNvPr>
          <p:cNvSpPr>
            <a:spLocks noGrp="1"/>
          </p:cNvSpPr>
          <p:nvPr>
            <p:ph type="title"/>
          </p:nvPr>
        </p:nvSpPr>
        <p:spPr/>
        <p:txBody>
          <a:bodyPr/>
          <a:lstStyle/>
          <a:p>
            <a:r>
              <a:rPr lang="cs-CZ" sz="2800" dirty="0"/>
              <a:t>JÍCEN A ZEVNÍ KRK</a:t>
            </a:r>
            <a:br>
              <a:rPr lang="cs-CZ" sz="2800" dirty="0"/>
            </a:br>
            <a:r>
              <a:rPr lang="cs-CZ" sz="2800" dirty="0"/>
              <a:t>Klinická anatomie jícnu</a:t>
            </a:r>
          </a:p>
        </p:txBody>
      </p:sp>
      <p:sp>
        <p:nvSpPr>
          <p:cNvPr id="3" name="Zástupný symbol pro obsah 2">
            <a:extLst>
              <a:ext uri="{FF2B5EF4-FFF2-40B4-BE49-F238E27FC236}">
                <a16:creationId xmlns:a16="http://schemas.microsoft.com/office/drawing/2014/main" id="{BB887D2C-596A-D549-8978-868DF8FD701E}"/>
              </a:ext>
            </a:extLst>
          </p:cNvPr>
          <p:cNvSpPr>
            <a:spLocks noGrp="1"/>
          </p:cNvSpPr>
          <p:nvPr>
            <p:ph idx="1"/>
          </p:nvPr>
        </p:nvSpPr>
        <p:spPr>
          <a:xfrm>
            <a:off x="323529" y="1412778"/>
            <a:ext cx="8496944" cy="5320531"/>
          </a:xfrm>
        </p:spPr>
        <p:txBody>
          <a:bodyPr/>
          <a:lstStyle/>
          <a:p>
            <a:r>
              <a:rPr lang="cs-CZ" sz="2000" b="1" dirty="0"/>
              <a:t>Stavba stěny jícnu</a:t>
            </a:r>
          </a:p>
          <a:p>
            <a:pPr lvl="1"/>
            <a:r>
              <a:rPr lang="cs-CZ" sz="1600" dirty="0"/>
              <a:t>Sliznice</a:t>
            </a:r>
          </a:p>
          <a:p>
            <a:pPr lvl="2"/>
            <a:r>
              <a:rPr lang="cs-CZ" sz="1400" dirty="0">
                <a:solidFill>
                  <a:srgbClr val="FF0000"/>
                </a:solidFill>
              </a:rPr>
              <a:t>Dlaždicový vrstevnatý nerohovějící epitel, </a:t>
            </a:r>
            <a:r>
              <a:rPr lang="cs-CZ" sz="1400" dirty="0"/>
              <a:t>v oblasti </a:t>
            </a:r>
            <a:r>
              <a:rPr lang="cs-CZ" sz="1400" dirty="0" err="1"/>
              <a:t>gastroezofageální</a:t>
            </a:r>
            <a:r>
              <a:rPr lang="cs-CZ" sz="1400" dirty="0"/>
              <a:t> </a:t>
            </a:r>
            <a:r>
              <a:rPr lang="cs-CZ" sz="1400" dirty="0" err="1"/>
              <a:t>junkce</a:t>
            </a:r>
            <a:r>
              <a:rPr lang="cs-CZ" sz="1400" dirty="0"/>
              <a:t> přechází v cylindrický</a:t>
            </a:r>
          </a:p>
          <a:p>
            <a:pPr lvl="1"/>
            <a:r>
              <a:rPr lang="cs-CZ" sz="1600" dirty="0"/>
              <a:t>Podslizniční vazivo</a:t>
            </a:r>
          </a:p>
          <a:p>
            <a:pPr lvl="2"/>
            <a:r>
              <a:rPr lang="cs-CZ" sz="1400" dirty="0"/>
              <a:t>Nervová pleteň plexus </a:t>
            </a:r>
            <a:r>
              <a:rPr lang="cs-CZ" sz="1400" dirty="0" err="1"/>
              <a:t>submucosus</a:t>
            </a:r>
            <a:r>
              <a:rPr lang="cs-CZ" sz="1400" dirty="0"/>
              <a:t> (</a:t>
            </a:r>
            <a:r>
              <a:rPr lang="cs-CZ" sz="1400" dirty="0" err="1"/>
              <a:t>Meissneri</a:t>
            </a:r>
            <a:r>
              <a:rPr lang="cs-CZ" sz="1400" dirty="0"/>
              <a:t>)</a:t>
            </a:r>
          </a:p>
          <a:p>
            <a:pPr lvl="1"/>
            <a:r>
              <a:rPr lang="cs-CZ" sz="1600" dirty="0"/>
              <a:t>Svalovina</a:t>
            </a:r>
          </a:p>
          <a:p>
            <a:pPr lvl="2"/>
            <a:r>
              <a:rPr lang="cs-CZ" sz="1400" dirty="0"/>
              <a:t>Příčně pruhované svaly (horní třetina jícnu)</a:t>
            </a:r>
          </a:p>
          <a:p>
            <a:pPr lvl="2"/>
            <a:r>
              <a:rPr lang="cs-CZ" sz="1400" dirty="0"/>
              <a:t>Smíšená svalovina (střední třetina jícnu)</a:t>
            </a:r>
          </a:p>
          <a:p>
            <a:pPr lvl="2"/>
            <a:r>
              <a:rPr lang="cs-CZ" sz="1400" dirty="0"/>
              <a:t>Hladká svalovina (dolní třetina jícnu)</a:t>
            </a:r>
          </a:p>
          <a:p>
            <a:pPr lvl="2"/>
            <a:r>
              <a:rPr lang="cs-CZ" sz="1400" dirty="0">
                <a:solidFill>
                  <a:srgbClr val="FF0000"/>
                </a:solidFill>
              </a:rPr>
              <a:t>Vnitřní vrstva - cirkulární </a:t>
            </a:r>
          </a:p>
          <a:p>
            <a:pPr lvl="2"/>
            <a:r>
              <a:rPr lang="cs-CZ" sz="1400" dirty="0">
                <a:solidFill>
                  <a:srgbClr val="FF0000"/>
                </a:solidFill>
              </a:rPr>
              <a:t>Zevní vrstva  - podélná </a:t>
            </a:r>
          </a:p>
          <a:p>
            <a:pPr lvl="2"/>
            <a:r>
              <a:rPr lang="cs-CZ" sz="1400" dirty="0"/>
              <a:t>Plexus </a:t>
            </a:r>
            <a:r>
              <a:rPr lang="cs-CZ" sz="1400" dirty="0" err="1"/>
              <a:t>myentericus</a:t>
            </a:r>
            <a:r>
              <a:rPr lang="cs-CZ" sz="1400" dirty="0"/>
              <a:t> </a:t>
            </a:r>
            <a:r>
              <a:rPr lang="cs-CZ" sz="1400" dirty="0" err="1"/>
              <a:t>Auerbachi</a:t>
            </a:r>
            <a:r>
              <a:rPr lang="cs-CZ" sz="1400" dirty="0"/>
              <a:t> – nervová pleteň mezi </a:t>
            </a:r>
          </a:p>
          <a:p>
            <a:pPr marL="685800" lvl="2" indent="0">
              <a:buNone/>
            </a:pPr>
            <a:r>
              <a:rPr lang="cs-CZ" sz="1400" dirty="0"/>
              <a:t>    podélnou a cirkulární vrstvou svaloviny </a:t>
            </a:r>
          </a:p>
          <a:p>
            <a:pPr marL="685800" lvl="2" indent="0">
              <a:buNone/>
            </a:pPr>
            <a:r>
              <a:rPr lang="cs-CZ" sz="1400" dirty="0"/>
              <a:t>    (součást </a:t>
            </a:r>
            <a:r>
              <a:rPr lang="cs-CZ" sz="1400" dirty="0" err="1"/>
              <a:t>autonomníhoenterického</a:t>
            </a:r>
            <a:r>
              <a:rPr lang="cs-CZ" sz="1400" dirty="0"/>
              <a:t> nervového systému)</a:t>
            </a:r>
          </a:p>
          <a:p>
            <a:pPr lvl="1"/>
            <a:r>
              <a:rPr lang="cs-CZ" sz="1600" dirty="0" err="1"/>
              <a:t>Adventicie</a:t>
            </a:r>
            <a:endParaRPr lang="cs-CZ" sz="1600" dirty="0"/>
          </a:p>
          <a:p>
            <a:pPr lvl="2"/>
            <a:endParaRPr lang="cs-CZ" sz="1400" dirty="0"/>
          </a:p>
          <a:p>
            <a:pPr lvl="1"/>
            <a:endParaRPr lang="cs-CZ" sz="1600" dirty="0"/>
          </a:p>
        </p:txBody>
      </p:sp>
      <p:pic>
        <p:nvPicPr>
          <p:cNvPr id="4" name="Picture 2">
            <a:extLst>
              <a:ext uri="{FF2B5EF4-FFF2-40B4-BE49-F238E27FC236}">
                <a16:creationId xmlns:a16="http://schemas.microsoft.com/office/drawing/2014/main" id="{C676C296-1D07-1744-8020-B29EBF305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561" y="148830"/>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 name="Picture 1" descr="page3image3083775200">
            <a:extLst>
              <a:ext uri="{FF2B5EF4-FFF2-40B4-BE49-F238E27FC236}">
                <a16:creationId xmlns:a16="http://schemas.microsoft.com/office/drawing/2014/main" id="{81063E9D-C708-E745-975A-3A898FCDA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071" y="2933977"/>
            <a:ext cx="2628289" cy="308144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2D9625C-381C-2B48-9584-83650DA047B5}"/>
              </a:ext>
            </a:extLst>
          </p:cNvPr>
          <p:cNvSpPr txBox="1"/>
          <p:nvPr/>
        </p:nvSpPr>
        <p:spPr>
          <a:xfrm>
            <a:off x="6824468" y="6102389"/>
            <a:ext cx="2937048" cy="246221"/>
          </a:xfrm>
          <a:prstGeom prst="rect">
            <a:avLst/>
          </a:prstGeom>
          <a:noFill/>
        </p:spPr>
        <p:txBody>
          <a:bodyPr wrap="square" rtlCol="0">
            <a:spAutoFit/>
          </a:bodyPr>
          <a:lstStyle/>
          <a:p>
            <a:r>
              <a:rPr lang="cs-CZ" sz="1000" i="1" dirty="0"/>
              <a:t>Zdroj obr.: </a:t>
            </a:r>
            <a:r>
              <a:rPr lang="cs-CZ" sz="1000" i="1" dirty="0" err="1"/>
              <a:t>www.muni.cz</a:t>
            </a:r>
            <a:endParaRPr lang="cs-CZ" sz="1000" i="1" dirty="0"/>
          </a:p>
        </p:txBody>
      </p:sp>
    </p:spTree>
    <p:extLst>
      <p:ext uri="{BB962C8B-B14F-4D97-AF65-F5344CB8AC3E}">
        <p14:creationId xmlns:p14="http://schemas.microsoft.com/office/powerpoint/2010/main" val="294533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AA1EA-CD2A-48B0-8249-41AE01796302}"/>
              </a:ext>
            </a:extLst>
          </p:cNvPr>
          <p:cNvSpPr>
            <a:spLocks noGrp="1"/>
          </p:cNvSpPr>
          <p:nvPr>
            <p:ph type="title"/>
          </p:nvPr>
        </p:nvSpPr>
        <p:spPr/>
        <p:txBody>
          <a:bodyPr/>
          <a:lstStyle/>
          <a:p>
            <a:r>
              <a:rPr lang="cs-CZ" sz="3600" dirty="0"/>
              <a:t>JÍCEN A ZEVNÍ KRK</a:t>
            </a:r>
          </a:p>
        </p:txBody>
      </p:sp>
      <p:sp>
        <p:nvSpPr>
          <p:cNvPr id="3" name="Zástupný obsah 2">
            <a:extLst>
              <a:ext uri="{FF2B5EF4-FFF2-40B4-BE49-F238E27FC236}">
                <a16:creationId xmlns:a16="http://schemas.microsoft.com/office/drawing/2014/main" id="{320C3D17-4A4F-49D8-8FE3-C49EFF635C1A}"/>
              </a:ext>
            </a:extLst>
          </p:cNvPr>
          <p:cNvSpPr>
            <a:spLocks noGrp="1"/>
          </p:cNvSpPr>
          <p:nvPr>
            <p:ph sz="half" idx="1"/>
          </p:nvPr>
        </p:nvSpPr>
        <p:spPr>
          <a:xfrm>
            <a:off x="446648" y="1436914"/>
            <a:ext cx="4038600" cy="5011387"/>
          </a:xfrm>
        </p:spPr>
        <p:txBody>
          <a:bodyPr/>
          <a:lstStyle/>
          <a:p>
            <a:r>
              <a:rPr lang="cs-CZ" sz="1200" dirty="0">
                <a:solidFill>
                  <a:schemeClr val="tx1">
                    <a:lumMod val="65000"/>
                    <a:lumOff val="35000"/>
                  </a:schemeClr>
                </a:solidFill>
              </a:rPr>
              <a:t>Jícen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jícnu ( zobrazovací metody, endoskopie, </a:t>
            </a:r>
            <a:r>
              <a:rPr lang="cs-CZ" sz="1200" dirty="0" err="1">
                <a:solidFill>
                  <a:schemeClr val="tx1">
                    <a:lumMod val="65000"/>
                    <a:lumOff val="35000"/>
                  </a:schemeClr>
                </a:solidFill>
              </a:rPr>
              <a:t>manomerie</a:t>
            </a:r>
            <a:r>
              <a:rPr lang="cs-CZ" sz="1200" dirty="0">
                <a:solidFill>
                  <a:schemeClr val="tx1">
                    <a:lumMod val="65000"/>
                    <a:lumOff val="35000"/>
                  </a:schemeClr>
                </a:solidFill>
              </a:rPr>
              <a:t>)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kongenitální </a:t>
            </a:r>
            <a:r>
              <a:rPr lang="cs-CZ" sz="1200" dirty="0" err="1">
                <a:solidFill>
                  <a:schemeClr val="tx1">
                    <a:lumMod val="65000"/>
                    <a:lumOff val="35000"/>
                  </a:schemeClr>
                </a:solidFill>
              </a:rPr>
              <a:t>stenozy</a:t>
            </a:r>
            <a:r>
              <a:rPr lang="cs-CZ" sz="1200" dirty="0">
                <a:solidFill>
                  <a:schemeClr val="tx1">
                    <a:lumMod val="65000"/>
                    <a:lumOff val="35000"/>
                  </a:schemeClr>
                </a:solidFill>
              </a:rPr>
              <a:t> a fistuly, </a:t>
            </a:r>
            <a:r>
              <a:rPr lang="cs-CZ" sz="1200" dirty="0" err="1">
                <a:solidFill>
                  <a:schemeClr val="tx1">
                    <a:lumMod val="65000"/>
                    <a:lumOff val="35000"/>
                  </a:schemeClr>
                </a:solidFill>
              </a:rPr>
              <a:t>achalasie</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Choroby  jícnu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poleptání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cizí tělesa v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Divertikly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Krvácení z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 </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Anatomie a vyšetřovací metody zevního  krku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zevního krku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krční krajiny</a:t>
            </a:r>
            <a:endParaRPr lang="cs-CZ" sz="1200" b="1" i="1" dirty="0">
              <a:solidFill>
                <a:schemeClr val="tx1">
                  <a:lumMod val="65000"/>
                  <a:lumOff val="35000"/>
                </a:schemeClr>
              </a:solidFill>
            </a:endParaRPr>
          </a:p>
          <a:p>
            <a:endParaRPr lang="cs-CZ" sz="1200" dirty="0"/>
          </a:p>
          <a:p>
            <a:r>
              <a:rPr lang="cs-CZ" sz="1200" dirty="0">
                <a:solidFill>
                  <a:schemeClr val="tx1">
                    <a:lumMod val="65000"/>
                    <a:lumOff val="35000"/>
                  </a:schemeClr>
                </a:solidFill>
              </a:rPr>
              <a:t>Píštěle a cysty krční krajiny	</a:t>
            </a:r>
            <a:endParaRPr lang="cs-CZ" sz="1200" dirty="0"/>
          </a:p>
        </p:txBody>
      </p:sp>
      <p:sp>
        <p:nvSpPr>
          <p:cNvPr id="6" name="Zástupný obsah 5">
            <a:extLst>
              <a:ext uri="{FF2B5EF4-FFF2-40B4-BE49-F238E27FC236}">
                <a16:creationId xmlns:a16="http://schemas.microsoft.com/office/drawing/2014/main" id="{3CF6D436-8EB0-4E68-A445-872F48310DCA}"/>
              </a:ext>
            </a:extLst>
          </p:cNvPr>
          <p:cNvSpPr>
            <a:spLocks noGrp="1"/>
          </p:cNvSpPr>
          <p:nvPr>
            <p:ph sz="half" idx="2"/>
          </p:nvPr>
        </p:nvSpPr>
        <p:spPr>
          <a:xfrm>
            <a:off x="4648202" y="1436913"/>
            <a:ext cx="4038600" cy="5011387"/>
          </a:xfrm>
        </p:spPr>
        <p:txBody>
          <a:bodyPr/>
          <a:lstStyle/>
          <a:p>
            <a:r>
              <a:rPr lang="cs-CZ" sz="1200" dirty="0">
                <a:solidFill>
                  <a:schemeClr val="tx1">
                    <a:lumMod val="65000"/>
                    <a:lumOff val="35000"/>
                  </a:schemeClr>
                </a:solidFill>
              </a:rPr>
              <a:t>Krční lymfadenopatie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krční lymfadenitida nespecifická</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lymfadenitida se změnami v krevním obraze</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specifická lymfadenitida</a:t>
            </a:r>
            <a:endParaRPr lang="cs-CZ" sz="1200" b="1" i="1" dirty="0">
              <a:solidFill>
                <a:schemeClr val="tx1">
                  <a:lumMod val="65000"/>
                  <a:lumOff val="35000"/>
                </a:schemeClr>
              </a:solidFill>
            </a:endParaRPr>
          </a:p>
          <a:p>
            <a:pPr marL="0" indent="0">
              <a:buNone/>
            </a:pPr>
            <a:endParaRPr lang="cs-CZ" sz="1200" b="1" i="1" dirty="0">
              <a:solidFill>
                <a:schemeClr val="tx1">
                  <a:lumMod val="65000"/>
                  <a:lumOff val="35000"/>
                </a:schemeClr>
              </a:solidFill>
            </a:endParaRPr>
          </a:p>
          <a:p>
            <a:r>
              <a:rPr lang="cs-CZ" sz="1200" dirty="0">
                <a:solidFill>
                  <a:srgbClr val="FF0000"/>
                </a:solidFill>
              </a:rPr>
              <a:t>Nádory krční krajiny			</a:t>
            </a:r>
            <a:endParaRPr lang="cs-CZ" sz="1200" b="1" i="1" dirty="0">
              <a:solidFill>
                <a:srgbClr val="FF0000"/>
              </a:solidFill>
            </a:endParaRPr>
          </a:p>
          <a:p>
            <a:pPr lvl="1"/>
            <a:r>
              <a:rPr lang="cs-CZ" sz="1200" dirty="0">
                <a:solidFill>
                  <a:srgbClr val="FF0000"/>
                </a:solidFill>
              </a:rPr>
              <a:t>benigní tumory ( lipom, karotický </a:t>
            </a:r>
            <a:r>
              <a:rPr lang="cs-CZ" sz="1200" dirty="0" err="1">
                <a:solidFill>
                  <a:srgbClr val="FF0000"/>
                </a:solidFill>
              </a:rPr>
              <a:t>glomus</a:t>
            </a:r>
            <a:r>
              <a:rPr lang="cs-CZ" sz="1200" dirty="0">
                <a:solidFill>
                  <a:srgbClr val="FF0000"/>
                </a:solidFill>
              </a:rPr>
              <a:t> tumor)</a:t>
            </a:r>
            <a:endParaRPr lang="cs-CZ" sz="1200" b="1" i="1" dirty="0">
              <a:solidFill>
                <a:srgbClr val="FF0000"/>
              </a:solidFill>
            </a:endParaRPr>
          </a:p>
          <a:p>
            <a:pPr lvl="1"/>
            <a:r>
              <a:rPr lang="cs-CZ" sz="1200" dirty="0">
                <a:solidFill>
                  <a:srgbClr val="FF0000"/>
                </a:solidFill>
              </a:rPr>
              <a:t>maligní nádory primární</a:t>
            </a:r>
            <a:endParaRPr lang="cs-CZ" sz="1200" b="1" i="1" dirty="0">
              <a:solidFill>
                <a:srgbClr val="FF0000"/>
              </a:solidFill>
            </a:endParaRPr>
          </a:p>
          <a:p>
            <a:pPr lvl="1"/>
            <a:r>
              <a:rPr lang="cs-CZ" sz="1200" dirty="0">
                <a:solidFill>
                  <a:srgbClr val="FF0000"/>
                </a:solidFill>
              </a:rPr>
              <a:t>sekundární při neznámé primární lokalizaci </a:t>
            </a:r>
            <a:endParaRPr lang="cs-CZ" sz="1200" b="1" i="1" dirty="0">
              <a:solidFill>
                <a:srgbClr val="FF0000"/>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Hluboké krční infekce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a diagnostika</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obecné principy léčby</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Krční disekce lymfatických uzlin</a:t>
            </a:r>
          </a:p>
          <a:p>
            <a:pPr lvl="1"/>
            <a:r>
              <a:rPr lang="cs-CZ" sz="1200" dirty="0">
                <a:solidFill>
                  <a:schemeClr val="tx1">
                    <a:lumMod val="65000"/>
                    <a:lumOff val="35000"/>
                  </a:schemeClr>
                </a:solidFill>
              </a:rPr>
              <a:t>Klasifikace krčních disekcí</a:t>
            </a:r>
          </a:p>
          <a:p>
            <a:pPr marL="0" indent="0">
              <a:buNone/>
            </a:pPr>
            <a:r>
              <a:rPr lang="en-GB" b="1" i="1" dirty="0">
                <a:solidFill>
                  <a:schemeClr val="tx1"/>
                </a:solidFill>
              </a:rPr>
              <a:t> </a:t>
            </a:r>
            <a:endParaRPr lang="cs-CZ" sz="3000" b="1" i="1" dirty="0">
              <a:solidFill>
                <a:schemeClr val="tx1"/>
              </a:solidFill>
            </a:endParaRPr>
          </a:p>
          <a:p>
            <a:pPr marL="0" indent="0">
              <a:spcAft>
                <a:spcPts val="0"/>
              </a:spcAft>
              <a:buNone/>
            </a:pPr>
            <a:endParaRPr lang="cs-CZ" sz="3000" b="1" i="1" dirty="0">
              <a:latin typeface="Times New Roman" panose="02020603050405020304" pitchFamily="18" charset="0"/>
              <a:ea typeface="Times New Roman" panose="02020603050405020304" pitchFamily="18" charset="0"/>
            </a:endParaRPr>
          </a:p>
          <a:p>
            <a:endParaRPr lang="cs-CZ" dirty="0"/>
          </a:p>
        </p:txBody>
      </p:sp>
      <p:pic>
        <p:nvPicPr>
          <p:cNvPr id="5" name="Picture 2">
            <a:extLst>
              <a:ext uri="{FF2B5EF4-FFF2-40B4-BE49-F238E27FC236}">
                <a16:creationId xmlns:a16="http://schemas.microsoft.com/office/drawing/2014/main" id="{1B6189A8-B51C-4BF5-8836-37772BC9A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8446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0E232F-99F4-8242-AA2A-3936AE16E248}"/>
              </a:ext>
            </a:extLst>
          </p:cNvPr>
          <p:cNvSpPr>
            <a:spLocks noGrp="1"/>
          </p:cNvSpPr>
          <p:nvPr>
            <p:ph type="title"/>
          </p:nvPr>
        </p:nvSpPr>
        <p:spPr/>
        <p:txBody>
          <a:bodyPr/>
          <a:lstStyle/>
          <a:p>
            <a:r>
              <a:rPr lang="cs-CZ" sz="2800" dirty="0"/>
              <a:t>JÍCEN A ZEVNÍ KRK</a:t>
            </a:r>
            <a:br>
              <a:rPr lang="cs-CZ" sz="2800" dirty="0"/>
            </a:br>
            <a:r>
              <a:rPr lang="cs-CZ" sz="2800" dirty="0"/>
              <a:t>Diferenciální diagnostika zduření na krku</a:t>
            </a:r>
          </a:p>
        </p:txBody>
      </p:sp>
      <p:sp>
        <p:nvSpPr>
          <p:cNvPr id="3" name="Zástupný symbol pro obsah 2">
            <a:extLst>
              <a:ext uri="{FF2B5EF4-FFF2-40B4-BE49-F238E27FC236}">
                <a16:creationId xmlns:a16="http://schemas.microsoft.com/office/drawing/2014/main" id="{FB40E66C-5615-C647-8F54-B14421863519}"/>
              </a:ext>
            </a:extLst>
          </p:cNvPr>
          <p:cNvSpPr>
            <a:spLocks noGrp="1"/>
          </p:cNvSpPr>
          <p:nvPr>
            <p:ph idx="1"/>
          </p:nvPr>
        </p:nvSpPr>
        <p:spPr>
          <a:xfrm>
            <a:off x="323528" y="1234683"/>
            <a:ext cx="8496944" cy="5506685"/>
          </a:xfrm>
        </p:spPr>
        <p:txBody>
          <a:bodyPr/>
          <a:lstStyle/>
          <a:p>
            <a:r>
              <a:rPr lang="cs-CZ" sz="2000" b="1" dirty="0"/>
              <a:t>Přirozeně hmatné útvary</a:t>
            </a:r>
          </a:p>
          <a:p>
            <a:pPr lvl="1"/>
            <a:r>
              <a:rPr lang="cs-CZ" sz="1800" dirty="0"/>
              <a:t>Jazylka, hrtan, průdušnice, karotida, výběžky obratlů</a:t>
            </a:r>
          </a:p>
          <a:p>
            <a:r>
              <a:rPr lang="cs-CZ" sz="2000" b="1" dirty="0"/>
              <a:t>Lymfadenopatie</a:t>
            </a:r>
          </a:p>
          <a:p>
            <a:pPr lvl="1"/>
            <a:r>
              <a:rPr lang="cs-CZ" sz="1800" dirty="0"/>
              <a:t>Zánětlivá, nádorová</a:t>
            </a:r>
          </a:p>
          <a:p>
            <a:r>
              <a:rPr lang="cs-CZ" sz="2000" b="1" dirty="0"/>
              <a:t>Kongenitální anomálie</a:t>
            </a:r>
          </a:p>
          <a:p>
            <a:pPr lvl="1"/>
            <a:r>
              <a:rPr lang="cs-CZ" sz="1800" dirty="0"/>
              <a:t>Mediální a laterální krční cysta, </a:t>
            </a:r>
            <a:r>
              <a:rPr lang="cs-CZ" sz="1800" dirty="0" err="1"/>
              <a:t>laryngokéla</a:t>
            </a:r>
            <a:r>
              <a:rPr lang="cs-CZ" sz="1800" dirty="0"/>
              <a:t>, </a:t>
            </a:r>
            <a:r>
              <a:rPr lang="cs-CZ" sz="1800" dirty="0" err="1"/>
              <a:t>dermoidní</a:t>
            </a:r>
            <a:r>
              <a:rPr lang="cs-CZ" sz="1800" dirty="0"/>
              <a:t> cysty, teratom, hemangiom, </a:t>
            </a:r>
            <a:r>
              <a:rPr lang="cs-CZ" sz="1800" dirty="0" err="1"/>
              <a:t>lymfangiom</a:t>
            </a:r>
            <a:r>
              <a:rPr lang="cs-CZ" sz="1800" dirty="0"/>
              <a:t>, kojenecký </a:t>
            </a:r>
            <a:r>
              <a:rPr lang="cs-CZ" sz="1800" dirty="0" err="1"/>
              <a:t>pseudotumor</a:t>
            </a:r>
            <a:r>
              <a:rPr lang="cs-CZ" sz="1800" dirty="0"/>
              <a:t> </a:t>
            </a:r>
            <a:r>
              <a:rPr lang="cs-CZ" sz="1800" dirty="0" err="1"/>
              <a:t>m.SCM</a:t>
            </a:r>
            <a:endParaRPr lang="cs-CZ" sz="1800" dirty="0"/>
          </a:p>
          <a:p>
            <a:r>
              <a:rPr lang="cs-CZ" sz="2000" b="1" dirty="0"/>
              <a:t>Benigní a maligní primární krční nádory mimo oblast krčních uzlin a žláz</a:t>
            </a:r>
          </a:p>
          <a:p>
            <a:pPr lvl="1"/>
            <a:r>
              <a:rPr lang="cs-CZ" sz="1800" dirty="0"/>
              <a:t>neurogenní, mezenchymové</a:t>
            </a:r>
          </a:p>
          <a:p>
            <a:r>
              <a:rPr lang="cs-CZ" sz="2000" b="1" dirty="0"/>
              <a:t>Onemocnění slinných žláz a štítné žlázy</a:t>
            </a:r>
          </a:p>
          <a:p>
            <a:r>
              <a:rPr lang="cs-CZ" sz="2000" b="1" dirty="0"/>
              <a:t>Hluboké krční infekce</a:t>
            </a:r>
          </a:p>
          <a:p>
            <a:r>
              <a:rPr lang="cs-CZ" sz="2000" b="1" dirty="0"/>
              <a:t>Trombóza VJI</a:t>
            </a:r>
          </a:p>
          <a:p>
            <a:r>
              <a:rPr lang="cs-CZ" sz="2000" b="1" dirty="0"/>
              <a:t>Rezistence traumatického původu</a:t>
            </a:r>
          </a:p>
          <a:p>
            <a:pPr lvl="1"/>
            <a:endParaRPr lang="cs-CZ" sz="1800" dirty="0"/>
          </a:p>
        </p:txBody>
      </p:sp>
      <p:pic>
        <p:nvPicPr>
          <p:cNvPr id="4" name="Picture 2">
            <a:extLst>
              <a:ext uri="{FF2B5EF4-FFF2-40B4-BE49-F238E27FC236}">
                <a16:creationId xmlns:a16="http://schemas.microsoft.com/office/drawing/2014/main" id="{9367B976-DBFF-6B49-AB7D-58D8AC8CF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1"/>
            <a:ext cx="764214" cy="57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690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72F8DC-233B-0044-96AD-20B6338C65F6}"/>
              </a:ext>
            </a:extLst>
          </p:cNvPr>
          <p:cNvSpPr>
            <a:spLocks noGrp="1"/>
          </p:cNvSpPr>
          <p:nvPr>
            <p:ph type="title"/>
          </p:nvPr>
        </p:nvSpPr>
        <p:spPr/>
        <p:txBody>
          <a:bodyPr/>
          <a:lstStyle/>
          <a:p>
            <a:r>
              <a:rPr lang="cs-CZ" sz="2800" dirty="0"/>
              <a:t>JÍCEN A ZEVNÍ KRK</a:t>
            </a:r>
            <a:br>
              <a:rPr lang="cs-CZ" sz="2800" dirty="0"/>
            </a:br>
            <a:r>
              <a:rPr lang="cs-CZ" sz="2800" dirty="0"/>
              <a:t>benigní tumory krku</a:t>
            </a:r>
          </a:p>
        </p:txBody>
      </p:sp>
      <p:sp>
        <p:nvSpPr>
          <p:cNvPr id="3" name="Zástupný symbol pro obsah 2">
            <a:extLst>
              <a:ext uri="{FF2B5EF4-FFF2-40B4-BE49-F238E27FC236}">
                <a16:creationId xmlns:a16="http://schemas.microsoft.com/office/drawing/2014/main" id="{70ECC424-7BCE-2B48-B6DF-4A572ED552E4}"/>
              </a:ext>
            </a:extLst>
          </p:cNvPr>
          <p:cNvSpPr>
            <a:spLocks noGrp="1"/>
          </p:cNvSpPr>
          <p:nvPr>
            <p:ph idx="1"/>
          </p:nvPr>
        </p:nvSpPr>
        <p:spPr>
          <a:xfrm>
            <a:off x="317917" y="1556792"/>
            <a:ext cx="8496944" cy="5153218"/>
          </a:xfrm>
        </p:spPr>
        <p:txBody>
          <a:bodyPr/>
          <a:lstStyle/>
          <a:p>
            <a:r>
              <a:rPr lang="cs-CZ" sz="2000" b="1" dirty="0"/>
              <a:t>Histologie</a:t>
            </a:r>
          </a:p>
          <a:p>
            <a:pPr lvl="1"/>
            <a:r>
              <a:rPr lang="cs-CZ" sz="1800" dirty="0" err="1"/>
              <a:t>Mesenchymové</a:t>
            </a:r>
            <a:r>
              <a:rPr lang="cs-CZ" sz="1800" dirty="0"/>
              <a:t> </a:t>
            </a:r>
          </a:p>
          <a:p>
            <a:pPr lvl="2"/>
            <a:r>
              <a:rPr lang="cs-CZ" sz="1800" dirty="0"/>
              <a:t>Hemangiomy</a:t>
            </a:r>
          </a:p>
          <a:p>
            <a:pPr lvl="2"/>
            <a:r>
              <a:rPr lang="cs-CZ" sz="1800" dirty="0" err="1"/>
              <a:t>Lymfangiomy</a:t>
            </a:r>
            <a:endParaRPr lang="cs-CZ" sz="1800" dirty="0"/>
          </a:p>
          <a:p>
            <a:pPr lvl="2"/>
            <a:r>
              <a:rPr lang="cs-CZ" sz="1800" dirty="0"/>
              <a:t>Lipomy</a:t>
            </a:r>
          </a:p>
          <a:p>
            <a:pPr lvl="1"/>
            <a:r>
              <a:rPr lang="cs-CZ" sz="1800" dirty="0"/>
              <a:t>Neurogenní </a:t>
            </a:r>
            <a:endParaRPr lang="cs-CZ" sz="2000" dirty="0"/>
          </a:p>
          <a:p>
            <a:pPr lvl="2"/>
            <a:r>
              <a:rPr lang="cs-CZ" sz="1800" dirty="0" err="1"/>
              <a:t>glomus</a:t>
            </a:r>
            <a:r>
              <a:rPr lang="cs-CZ" sz="1800" dirty="0"/>
              <a:t> tumory</a:t>
            </a:r>
          </a:p>
          <a:p>
            <a:pPr lvl="1"/>
            <a:endParaRPr lang="cs-CZ" sz="2000" dirty="0"/>
          </a:p>
        </p:txBody>
      </p:sp>
      <p:pic>
        <p:nvPicPr>
          <p:cNvPr id="5" name="Picture 2">
            <a:extLst>
              <a:ext uri="{FF2B5EF4-FFF2-40B4-BE49-F238E27FC236}">
                <a16:creationId xmlns:a16="http://schemas.microsoft.com/office/drawing/2014/main" id="{3F30B8E0-3133-C844-8213-22BED34DB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1"/>
            <a:ext cx="1216861" cy="92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9231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1518CD-621D-DC42-8A4C-2D35A52A0F87}"/>
              </a:ext>
            </a:extLst>
          </p:cNvPr>
          <p:cNvSpPr>
            <a:spLocks noGrp="1"/>
          </p:cNvSpPr>
          <p:nvPr>
            <p:ph type="title"/>
          </p:nvPr>
        </p:nvSpPr>
        <p:spPr/>
        <p:txBody>
          <a:bodyPr/>
          <a:lstStyle/>
          <a:p>
            <a:r>
              <a:rPr lang="cs-CZ" sz="2800" dirty="0"/>
              <a:t>JÍCEN A ZEVNÍ KRK</a:t>
            </a:r>
            <a:br>
              <a:rPr lang="cs-CZ" sz="2800" dirty="0"/>
            </a:br>
            <a:r>
              <a:rPr lang="cs-CZ" sz="2800" dirty="0"/>
              <a:t>benigní tumory krku</a:t>
            </a:r>
          </a:p>
        </p:txBody>
      </p:sp>
      <p:sp>
        <p:nvSpPr>
          <p:cNvPr id="3" name="Zástupný symbol pro obsah 2">
            <a:extLst>
              <a:ext uri="{FF2B5EF4-FFF2-40B4-BE49-F238E27FC236}">
                <a16:creationId xmlns:a16="http://schemas.microsoft.com/office/drawing/2014/main" id="{48C452C8-601A-964B-B554-15DEF4743E8C}"/>
              </a:ext>
            </a:extLst>
          </p:cNvPr>
          <p:cNvSpPr>
            <a:spLocks noGrp="1"/>
          </p:cNvSpPr>
          <p:nvPr>
            <p:ph idx="1"/>
          </p:nvPr>
        </p:nvSpPr>
        <p:spPr>
          <a:xfrm>
            <a:off x="182540" y="1124744"/>
            <a:ext cx="8637932" cy="5616624"/>
          </a:xfrm>
        </p:spPr>
        <p:txBody>
          <a:bodyPr/>
          <a:lstStyle/>
          <a:p>
            <a:r>
              <a:rPr lang="cs-CZ" sz="2000" dirty="0">
                <a:solidFill>
                  <a:srgbClr val="FF0000"/>
                </a:solidFill>
              </a:rPr>
              <a:t>Lipom</a:t>
            </a:r>
          </a:p>
          <a:p>
            <a:pPr lvl="1"/>
            <a:r>
              <a:rPr lang="cs-CZ" sz="1800" b="1" dirty="0"/>
              <a:t>Definice</a:t>
            </a:r>
          </a:p>
          <a:p>
            <a:pPr lvl="2"/>
            <a:r>
              <a:rPr lang="cs-CZ" sz="1600" dirty="0"/>
              <a:t>Nádor z bílé podkožní tukové tkáně</a:t>
            </a:r>
          </a:p>
          <a:p>
            <a:pPr lvl="1"/>
            <a:r>
              <a:rPr lang="cs-CZ" sz="1800" b="1" dirty="0"/>
              <a:t>incidence </a:t>
            </a:r>
          </a:p>
          <a:p>
            <a:pPr lvl="2"/>
            <a:r>
              <a:rPr lang="cs-CZ" sz="1600" dirty="0"/>
              <a:t>40-60 let věku, častěji mužů a obézních</a:t>
            </a:r>
          </a:p>
          <a:p>
            <a:pPr lvl="1"/>
            <a:r>
              <a:rPr lang="cs-CZ" sz="1800" b="1" dirty="0"/>
              <a:t>Klinický nález</a:t>
            </a:r>
          </a:p>
          <a:p>
            <a:pPr lvl="2"/>
            <a:r>
              <a:rPr lang="cs-CZ" sz="1600" dirty="0"/>
              <a:t>ostře ohraničený, měkce pastózní nebo pružné </a:t>
            </a:r>
          </a:p>
          <a:p>
            <a:pPr marL="914400" lvl="2" indent="0">
              <a:buNone/>
            </a:pPr>
            <a:r>
              <a:rPr lang="cs-CZ" sz="1600" dirty="0"/>
              <a:t>     konzistence, nebolestivý</a:t>
            </a:r>
          </a:p>
          <a:p>
            <a:pPr lvl="2"/>
            <a:r>
              <a:rPr lang="cs-CZ" sz="1600" dirty="0"/>
              <a:t>v 5 až 15 % - mnohočetně</a:t>
            </a:r>
          </a:p>
          <a:p>
            <a:pPr lvl="1"/>
            <a:r>
              <a:rPr lang="cs-CZ" sz="1800" b="1" dirty="0"/>
              <a:t>Diagnostika</a:t>
            </a:r>
          </a:p>
          <a:p>
            <a:pPr lvl="2"/>
            <a:r>
              <a:rPr lang="cs-CZ" sz="1600" dirty="0" err="1"/>
              <a:t>Sono</a:t>
            </a:r>
            <a:r>
              <a:rPr lang="cs-CZ" sz="1600" dirty="0"/>
              <a:t>, CT/MR</a:t>
            </a:r>
          </a:p>
          <a:p>
            <a:pPr lvl="1"/>
            <a:r>
              <a:rPr lang="cs-CZ" sz="1800" b="1" dirty="0"/>
              <a:t>Léčba</a:t>
            </a:r>
          </a:p>
          <a:p>
            <a:pPr lvl="2"/>
            <a:r>
              <a:rPr lang="cs-CZ" sz="1600" dirty="0"/>
              <a:t>Chirurgická </a:t>
            </a:r>
            <a:r>
              <a:rPr lang="cs-CZ" sz="1600" dirty="0" err="1"/>
              <a:t>extirpace</a:t>
            </a:r>
            <a:r>
              <a:rPr lang="cs-CZ" sz="1600" dirty="0"/>
              <a:t> /sledování</a:t>
            </a:r>
          </a:p>
          <a:p>
            <a:r>
              <a:rPr lang="cs-CZ" sz="2000" dirty="0">
                <a:solidFill>
                  <a:srgbClr val="FF0000"/>
                </a:solidFill>
              </a:rPr>
              <a:t>Benigní symetrická lipomatóza</a:t>
            </a:r>
          </a:p>
          <a:p>
            <a:pPr marL="0" indent="0">
              <a:buNone/>
            </a:pPr>
            <a:r>
              <a:rPr lang="cs-CZ" sz="2000" dirty="0">
                <a:solidFill>
                  <a:srgbClr val="FF0000"/>
                </a:solidFill>
              </a:rPr>
              <a:t>       (</a:t>
            </a:r>
            <a:r>
              <a:rPr lang="cs-CZ" sz="2000" dirty="0" err="1">
                <a:solidFill>
                  <a:srgbClr val="FF0000"/>
                </a:solidFill>
              </a:rPr>
              <a:t>m.Madelung</a:t>
            </a:r>
            <a:r>
              <a:rPr lang="cs-CZ" sz="2000" dirty="0">
                <a:solidFill>
                  <a:srgbClr val="FF0000"/>
                </a:solidFill>
              </a:rPr>
              <a:t>)</a:t>
            </a:r>
          </a:p>
        </p:txBody>
      </p:sp>
      <p:pic>
        <p:nvPicPr>
          <p:cNvPr id="4" name="Picture 2">
            <a:extLst>
              <a:ext uri="{FF2B5EF4-FFF2-40B4-BE49-F238E27FC236}">
                <a16:creationId xmlns:a16="http://schemas.microsoft.com/office/drawing/2014/main" id="{3E839B48-8D45-6E41-A152-91A689844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1"/>
            <a:ext cx="1216861" cy="92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Lipom se podívá na krk, foto 3">
            <a:extLst>
              <a:ext uri="{FF2B5EF4-FFF2-40B4-BE49-F238E27FC236}">
                <a16:creationId xmlns:a16="http://schemas.microsoft.com/office/drawing/2014/main" id="{F315F155-CCC2-6048-A8F9-2C2248358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454" y="1515846"/>
            <a:ext cx="3240360" cy="20522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5">
            <a:extLst>
              <a:ext uri="{FF2B5EF4-FFF2-40B4-BE49-F238E27FC236}">
                <a16:creationId xmlns:a16="http://schemas.microsoft.com/office/drawing/2014/main" id="{1BC549A6-85B5-5241-8AF7-8D7F9BC4F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641" y="3959176"/>
            <a:ext cx="1875643" cy="275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4">
            <a:extLst>
              <a:ext uri="{FF2B5EF4-FFF2-40B4-BE49-F238E27FC236}">
                <a16:creationId xmlns:a16="http://schemas.microsoft.com/office/drawing/2014/main" id="{E25DAB73-D4A9-DE40-A0B9-2816092EF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7779" y="3959176"/>
            <a:ext cx="1823320" cy="275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ovéPole 11">
            <a:extLst>
              <a:ext uri="{FF2B5EF4-FFF2-40B4-BE49-F238E27FC236}">
                <a16:creationId xmlns:a16="http://schemas.microsoft.com/office/drawing/2014/main" id="{0482E019-F445-0142-91CB-DBAEF1B88024}"/>
              </a:ext>
            </a:extLst>
          </p:cNvPr>
          <p:cNvSpPr txBox="1"/>
          <p:nvPr/>
        </p:nvSpPr>
        <p:spPr>
          <a:xfrm>
            <a:off x="5679107" y="3568074"/>
            <a:ext cx="2953053" cy="523220"/>
          </a:xfrm>
          <a:prstGeom prst="rect">
            <a:avLst/>
          </a:prstGeom>
          <a:noFill/>
        </p:spPr>
        <p:txBody>
          <a:bodyPr wrap="none" rtlCol="0">
            <a:spAutoFit/>
          </a:bodyPr>
          <a:lstStyle/>
          <a:p>
            <a:pPr lvl="0"/>
            <a:r>
              <a:rPr lang="cs-CZ" sz="1000" i="1" dirty="0">
                <a:solidFill>
                  <a:prstClr val="black"/>
                </a:solidFill>
              </a:rPr>
              <a:t>Zdroj obr.: </a:t>
            </a:r>
            <a:r>
              <a:rPr lang="pl-PL" sz="1000" i="1" dirty="0">
                <a:solidFill>
                  <a:prstClr val="black"/>
                </a:solidFill>
              </a:rPr>
              <a:t>Fotoarchiv KOCHHK FN u sv. Anny a LF MU</a:t>
            </a:r>
            <a:endParaRPr lang="cs-CZ" sz="1000" i="1" dirty="0">
              <a:solidFill>
                <a:prstClr val="black"/>
              </a:solidFill>
            </a:endParaRPr>
          </a:p>
          <a:p>
            <a:endParaRPr lang="cs-CZ" dirty="0"/>
          </a:p>
        </p:txBody>
      </p:sp>
    </p:spTree>
    <p:extLst>
      <p:ext uri="{BB962C8B-B14F-4D97-AF65-F5344CB8AC3E}">
        <p14:creationId xmlns:p14="http://schemas.microsoft.com/office/powerpoint/2010/main" val="11956206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F18281-0952-C842-AC7C-A0EEBB004BE0}"/>
              </a:ext>
            </a:extLst>
          </p:cNvPr>
          <p:cNvSpPr>
            <a:spLocks noGrp="1"/>
          </p:cNvSpPr>
          <p:nvPr>
            <p:ph type="title"/>
          </p:nvPr>
        </p:nvSpPr>
        <p:spPr/>
        <p:txBody>
          <a:bodyPr/>
          <a:lstStyle/>
          <a:p>
            <a:r>
              <a:rPr lang="cs-CZ" sz="2800" dirty="0"/>
              <a:t>JÍCEN A ZEVNÍ KRK</a:t>
            </a:r>
            <a:br>
              <a:rPr lang="cs-CZ" sz="2800" dirty="0"/>
            </a:br>
            <a:r>
              <a:rPr lang="cs-CZ" sz="2800" dirty="0"/>
              <a:t>benigní tumory krku</a:t>
            </a:r>
          </a:p>
        </p:txBody>
      </p:sp>
      <p:sp>
        <p:nvSpPr>
          <p:cNvPr id="3" name="Zástupný symbol pro obsah 2">
            <a:extLst>
              <a:ext uri="{FF2B5EF4-FFF2-40B4-BE49-F238E27FC236}">
                <a16:creationId xmlns:a16="http://schemas.microsoft.com/office/drawing/2014/main" id="{B211AFC8-E5CF-B14A-A66D-AB3FD58C7D0A}"/>
              </a:ext>
            </a:extLst>
          </p:cNvPr>
          <p:cNvSpPr>
            <a:spLocks noGrp="1"/>
          </p:cNvSpPr>
          <p:nvPr>
            <p:ph idx="1"/>
          </p:nvPr>
        </p:nvSpPr>
        <p:spPr>
          <a:xfrm>
            <a:off x="107505" y="1268760"/>
            <a:ext cx="6840760" cy="5400600"/>
          </a:xfrm>
        </p:spPr>
        <p:txBody>
          <a:bodyPr/>
          <a:lstStyle/>
          <a:p>
            <a:pPr>
              <a:lnSpc>
                <a:spcPct val="104000"/>
              </a:lnSpc>
            </a:pPr>
            <a:r>
              <a:rPr lang="cs-CZ" sz="2000" dirty="0" err="1">
                <a:solidFill>
                  <a:srgbClr val="FF0000"/>
                </a:solidFill>
              </a:rPr>
              <a:t>Glomus</a:t>
            </a:r>
            <a:r>
              <a:rPr lang="cs-CZ" sz="2000" dirty="0">
                <a:solidFill>
                  <a:srgbClr val="FF0000"/>
                </a:solidFill>
              </a:rPr>
              <a:t> tumor </a:t>
            </a:r>
            <a:r>
              <a:rPr lang="cs-CZ" sz="2000" dirty="0" err="1">
                <a:solidFill>
                  <a:srgbClr val="FF0000"/>
                </a:solidFill>
              </a:rPr>
              <a:t>caroticum</a:t>
            </a:r>
            <a:endParaRPr lang="cs-CZ" sz="2000" dirty="0">
              <a:solidFill>
                <a:srgbClr val="FF0000"/>
              </a:solidFill>
            </a:endParaRPr>
          </a:p>
          <a:p>
            <a:pPr lvl="1">
              <a:lnSpc>
                <a:spcPct val="104000"/>
              </a:lnSpc>
            </a:pPr>
            <a:r>
              <a:rPr lang="cs-CZ" sz="1800" dirty="0"/>
              <a:t>= </a:t>
            </a:r>
            <a:r>
              <a:rPr lang="cs-CZ" sz="1800" dirty="0" err="1"/>
              <a:t>chemodektom</a:t>
            </a:r>
            <a:r>
              <a:rPr lang="cs-CZ" sz="1800" dirty="0"/>
              <a:t>, </a:t>
            </a:r>
            <a:r>
              <a:rPr lang="cs-CZ" sz="1800" dirty="0" err="1"/>
              <a:t>paragangliom</a:t>
            </a:r>
            <a:endParaRPr lang="cs-CZ" sz="1800" dirty="0"/>
          </a:p>
          <a:p>
            <a:pPr lvl="1">
              <a:lnSpc>
                <a:spcPct val="104000"/>
              </a:lnSpc>
            </a:pPr>
            <a:r>
              <a:rPr lang="cs-CZ" sz="1800" b="1" dirty="0"/>
              <a:t>Definice</a:t>
            </a:r>
          </a:p>
          <a:p>
            <a:pPr lvl="2">
              <a:lnSpc>
                <a:spcPct val="104000"/>
              </a:lnSpc>
            </a:pPr>
            <a:r>
              <a:rPr lang="cs-CZ" sz="1600" dirty="0"/>
              <a:t>Vysoce cévnaté nádory </a:t>
            </a:r>
            <a:r>
              <a:rPr lang="cs-CZ" sz="1600" dirty="0" err="1"/>
              <a:t>neuroektodermového</a:t>
            </a:r>
            <a:r>
              <a:rPr lang="cs-CZ" sz="1600" dirty="0"/>
              <a:t> původu, vyrůstající z </a:t>
            </a:r>
            <a:r>
              <a:rPr lang="cs-CZ" sz="1600" dirty="0" err="1"/>
              <a:t>paragangliových</a:t>
            </a:r>
            <a:r>
              <a:rPr lang="cs-CZ" sz="1600" dirty="0"/>
              <a:t> chemorecepčních buněk v bifurkaci krkavice</a:t>
            </a:r>
          </a:p>
          <a:p>
            <a:pPr lvl="2">
              <a:lnSpc>
                <a:spcPct val="104000"/>
              </a:lnSpc>
            </a:pPr>
            <a:r>
              <a:rPr lang="cs-CZ" sz="1600" dirty="0" err="1"/>
              <a:t>Paraganglia</a:t>
            </a:r>
            <a:r>
              <a:rPr lang="cs-CZ" sz="1600" dirty="0"/>
              <a:t> = chemoreceptory pro autonomní nervový systém</a:t>
            </a:r>
          </a:p>
          <a:p>
            <a:pPr lvl="1">
              <a:lnSpc>
                <a:spcPct val="104000"/>
              </a:lnSpc>
            </a:pPr>
            <a:r>
              <a:rPr lang="cs-CZ" sz="1800" b="1" dirty="0"/>
              <a:t>Incidence</a:t>
            </a:r>
          </a:p>
          <a:p>
            <a:pPr lvl="2">
              <a:lnSpc>
                <a:spcPct val="104000"/>
              </a:lnSpc>
            </a:pPr>
            <a:r>
              <a:rPr lang="cs-CZ" sz="1600" dirty="0"/>
              <a:t>2 až 4 % </a:t>
            </a:r>
            <a:r>
              <a:rPr lang="cs-CZ" sz="1600" dirty="0" err="1"/>
              <a:t>paragangliomů</a:t>
            </a:r>
            <a:r>
              <a:rPr lang="cs-CZ" sz="1600" dirty="0"/>
              <a:t>  - v oblasti krku</a:t>
            </a:r>
          </a:p>
          <a:p>
            <a:pPr lvl="3">
              <a:lnSpc>
                <a:spcPct val="104000"/>
              </a:lnSpc>
            </a:pPr>
            <a:r>
              <a:rPr lang="cs-CZ" sz="1600" dirty="0"/>
              <a:t>nejčastějším místem </a:t>
            </a:r>
            <a:r>
              <a:rPr lang="cs-CZ" sz="1600" dirty="0" err="1"/>
              <a:t>glomus</a:t>
            </a:r>
            <a:r>
              <a:rPr lang="cs-CZ" sz="1600" dirty="0"/>
              <a:t> </a:t>
            </a:r>
            <a:r>
              <a:rPr lang="cs-CZ" sz="1600" dirty="0" err="1"/>
              <a:t>caroticum</a:t>
            </a:r>
            <a:r>
              <a:rPr lang="cs-CZ" sz="1600" dirty="0"/>
              <a:t>, (</a:t>
            </a:r>
            <a:r>
              <a:rPr lang="cs-CZ" sz="1600" dirty="0" err="1"/>
              <a:t>glomus</a:t>
            </a:r>
            <a:r>
              <a:rPr lang="cs-CZ" sz="1600" dirty="0"/>
              <a:t> </a:t>
            </a:r>
            <a:r>
              <a:rPr lang="cs-CZ" sz="1600" dirty="0" err="1"/>
              <a:t>vagale</a:t>
            </a:r>
            <a:r>
              <a:rPr lang="cs-CZ" sz="1600" dirty="0"/>
              <a:t>, </a:t>
            </a:r>
          </a:p>
          <a:p>
            <a:pPr marL="1371600" lvl="3" indent="0">
              <a:lnSpc>
                <a:spcPct val="104000"/>
              </a:lnSpc>
              <a:buNone/>
            </a:pPr>
            <a:r>
              <a:rPr lang="cs-CZ" sz="1600" dirty="0"/>
              <a:t>     </a:t>
            </a:r>
            <a:r>
              <a:rPr lang="cs-CZ" sz="1600" dirty="0" err="1"/>
              <a:t>glomus</a:t>
            </a:r>
            <a:r>
              <a:rPr lang="cs-CZ" sz="1600" dirty="0"/>
              <a:t> </a:t>
            </a:r>
            <a:r>
              <a:rPr lang="cs-CZ" sz="1600" dirty="0" err="1"/>
              <a:t>tympanicum</a:t>
            </a:r>
            <a:r>
              <a:rPr lang="cs-CZ" sz="1600" dirty="0"/>
              <a:t>, </a:t>
            </a:r>
            <a:r>
              <a:rPr lang="cs-CZ" sz="1600" dirty="0" err="1"/>
              <a:t>glomus</a:t>
            </a:r>
            <a:r>
              <a:rPr lang="cs-CZ" sz="1600" dirty="0"/>
              <a:t> </a:t>
            </a:r>
            <a:r>
              <a:rPr lang="cs-CZ" sz="1600" dirty="0" err="1"/>
              <a:t>jugulare</a:t>
            </a:r>
            <a:r>
              <a:rPr lang="cs-CZ" sz="1600" dirty="0"/>
              <a:t>) </a:t>
            </a:r>
          </a:p>
          <a:p>
            <a:pPr lvl="2">
              <a:lnSpc>
                <a:spcPct val="104000"/>
              </a:lnSpc>
            </a:pPr>
            <a:r>
              <a:rPr lang="cs-CZ" sz="1600" dirty="0"/>
              <a:t>Více než 80 % těchto nádorů vyrůstá z dřeně nadledvin</a:t>
            </a:r>
          </a:p>
          <a:p>
            <a:pPr lvl="2">
              <a:lnSpc>
                <a:spcPct val="104000"/>
              </a:lnSpc>
            </a:pPr>
            <a:r>
              <a:rPr lang="cs-CZ" sz="1600" dirty="0"/>
              <a:t>50 až 60 let, 4x častější u žen</a:t>
            </a:r>
          </a:p>
          <a:p>
            <a:pPr lvl="2">
              <a:lnSpc>
                <a:spcPct val="104000"/>
              </a:lnSpc>
            </a:pPr>
            <a:r>
              <a:rPr lang="cs-CZ" sz="1600" dirty="0"/>
              <a:t>maligní vývoj- 2 až 10 % případů</a:t>
            </a:r>
          </a:p>
          <a:p>
            <a:pPr lvl="1">
              <a:lnSpc>
                <a:spcPct val="104000"/>
              </a:lnSpc>
            </a:pPr>
            <a:r>
              <a:rPr lang="cs-CZ" sz="1800" b="1" dirty="0"/>
              <a:t>Klinický nález</a:t>
            </a:r>
          </a:p>
          <a:p>
            <a:pPr lvl="2">
              <a:lnSpc>
                <a:spcPct val="104000"/>
              </a:lnSpc>
            </a:pPr>
            <a:r>
              <a:rPr lang="cs-CZ" sz="1400" dirty="0"/>
              <a:t> </a:t>
            </a:r>
            <a:r>
              <a:rPr lang="cs-CZ" sz="1600" dirty="0"/>
              <a:t>tuhý , nebolestivý, pulzující útvar sedící v karotické bifurkaci, </a:t>
            </a:r>
          </a:p>
          <a:p>
            <a:pPr marL="914400" lvl="2" indent="0">
              <a:lnSpc>
                <a:spcPct val="104000"/>
              </a:lnSpc>
              <a:buNone/>
            </a:pPr>
            <a:r>
              <a:rPr lang="cs-CZ" sz="1600" dirty="0"/>
              <a:t>      pohyblivý do stran ale ne </a:t>
            </a:r>
            <a:r>
              <a:rPr lang="cs-CZ" sz="1600" dirty="0" err="1"/>
              <a:t>kranio</a:t>
            </a:r>
            <a:r>
              <a:rPr lang="cs-CZ" sz="1600" dirty="0"/>
              <a:t>-kaudálně</a:t>
            </a:r>
            <a:endParaRPr lang="cs-CZ" sz="1800" b="1" dirty="0"/>
          </a:p>
          <a:p>
            <a:endParaRPr lang="cs-CZ" dirty="0"/>
          </a:p>
        </p:txBody>
      </p:sp>
      <p:pic>
        <p:nvPicPr>
          <p:cNvPr id="5" name="Obrázek 4" descr="Obsah obrázku text&#10;&#10;Popis byl vytvořen automaticky">
            <a:extLst>
              <a:ext uri="{FF2B5EF4-FFF2-40B4-BE49-F238E27FC236}">
                <a16:creationId xmlns:a16="http://schemas.microsoft.com/office/drawing/2014/main" id="{E58D766B-4DBD-9243-A74E-506DCE7B4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3" y="1298983"/>
            <a:ext cx="1800199" cy="2257303"/>
          </a:xfrm>
          <a:prstGeom prst="rect">
            <a:avLst/>
          </a:prstGeom>
          <a:noFill/>
        </p:spPr>
      </p:pic>
      <p:pic>
        <p:nvPicPr>
          <p:cNvPr id="7" name="Picture 2">
            <a:extLst>
              <a:ext uri="{FF2B5EF4-FFF2-40B4-BE49-F238E27FC236}">
                <a16:creationId xmlns:a16="http://schemas.microsoft.com/office/drawing/2014/main" id="{F7A7F7BA-33F0-2743-8E7C-FEA6FB45F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78701"/>
            <a:ext cx="1204505" cy="91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 name="Picture 1" descr="page3image3023339744">
            <a:extLst>
              <a:ext uri="{FF2B5EF4-FFF2-40B4-BE49-F238E27FC236}">
                <a16:creationId xmlns:a16="http://schemas.microsoft.com/office/drawing/2014/main" id="{49929CB2-195B-4244-9D9C-687351D90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3" y="3577566"/>
            <a:ext cx="1901828" cy="289099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3C0879D-5A58-DD45-B607-B36EB182279A}"/>
              </a:ext>
            </a:extLst>
          </p:cNvPr>
          <p:cNvSpPr txBox="1"/>
          <p:nvPr/>
        </p:nvSpPr>
        <p:spPr>
          <a:xfrm>
            <a:off x="7020273" y="6534834"/>
            <a:ext cx="2520280" cy="246221"/>
          </a:xfrm>
          <a:prstGeom prst="rect">
            <a:avLst/>
          </a:prstGeom>
          <a:noFill/>
        </p:spPr>
        <p:txBody>
          <a:bodyPr wrap="square" rtlCol="0">
            <a:spAutoFit/>
          </a:bodyPr>
          <a:lstStyle/>
          <a:p>
            <a:r>
              <a:rPr lang="cs-CZ" sz="1000" i="1" dirty="0"/>
              <a:t>Zdroj obr.: </a:t>
            </a:r>
            <a:r>
              <a:rPr lang="cs-CZ" sz="1000" i="1" dirty="0" err="1"/>
              <a:t>www.oncologiecs.cz</a:t>
            </a:r>
            <a:endParaRPr lang="cs-CZ" sz="1000" i="1" dirty="0"/>
          </a:p>
        </p:txBody>
      </p:sp>
    </p:spTree>
    <p:extLst>
      <p:ext uri="{BB962C8B-B14F-4D97-AF65-F5344CB8AC3E}">
        <p14:creationId xmlns:p14="http://schemas.microsoft.com/office/powerpoint/2010/main" val="1552929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FD455A-3F9E-C14D-8385-E40DA1369349}"/>
              </a:ext>
            </a:extLst>
          </p:cNvPr>
          <p:cNvSpPr>
            <a:spLocks noGrp="1"/>
          </p:cNvSpPr>
          <p:nvPr>
            <p:ph type="title"/>
          </p:nvPr>
        </p:nvSpPr>
        <p:spPr/>
        <p:txBody>
          <a:bodyPr/>
          <a:lstStyle/>
          <a:p>
            <a:r>
              <a:rPr lang="cs-CZ" sz="2800" dirty="0"/>
              <a:t>JÍCEN A ZEVNÍ KRK</a:t>
            </a:r>
            <a:br>
              <a:rPr lang="cs-CZ" sz="2800" dirty="0"/>
            </a:br>
            <a:r>
              <a:rPr lang="cs-CZ" sz="2800" dirty="0"/>
              <a:t>benigní tumory krku</a:t>
            </a:r>
          </a:p>
        </p:txBody>
      </p:sp>
      <p:sp>
        <p:nvSpPr>
          <p:cNvPr id="3" name="Zástupný symbol pro obsah 2">
            <a:extLst>
              <a:ext uri="{FF2B5EF4-FFF2-40B4-BE49-F238E27FC236}">
                <a16:creationId xmlns:a16="http://schemas.microsoft.com/office/drawing/2014/main" id="{1F7D0B16-9C56-9841-BBBF-E7D1FF27D057}"/>
              </a:ext>
            </a:extLst>
          </p:cNvPr>
          <p:cNvSpPr>
            <a:spLocks noGrp="1"/>
          </p:cNvSpPr>
          <p:nvPr>
            <p:ph idx="1"/>
          </p:nvPr>
        </p:nvSpPr>
        <p:spPr>
          <a:xfrm>
            <a:off x="83127" y="1234684"/>
            <a:ext cx="8737345" cy="5623316"/>
          </a:xfrm>
        </p:spPr>
        <p:txBody>
          <a:bodyPr/>
          <a:lstStyle/>
          <a:p>
            <a:pPr>
              <a:lnSpc>
                <a:spcPct val="104000"/>
              </a:lnSpc>
            </a:pPr>
            <a:r>
              <a:rPr lang="cs-CZ" sz="2000" dirty="0" err="1">
                <a:solidFill>
                  <a:srgbClr val="FF0000"/>
                </a:solidFill>
              </a:rPr>
              <a:t>Glomus</a:t>
            </a:r>
            <a:r>
              <a:rPr lang="cs-CZ" sz="2000" dirty="0">
                <a:solidFill>
                  <a:srgbClr val="FF0000"/>
                </a:solidFill>
              </a:rPr>
              <a:t> tumor </a:t>
            </a:r>
            <a:r>
              <a:rPr lang="cs-CZ" sz="2000" dirty="0" err="1">
                <a:solidFill>
                  <a:srgbClr val="FF0000"/>
                </a:solidFill>
              </a:rPr>
              <a:t>caroticum</a:t>
            </a:r>
            <a:endParaRPr lang="cs-CZ" sz="2000" b="1" dirty="0"/>
          </a:p>
          <a:p>
            <a:pPr lvl="1">
              <a:lnSpc>
                <a:spcPct val="104000"/>
              </a:lnSpc>
            </a:pPr>
            <a:r>
              <a:rPr lang="cs-CZ" sz="1800" b="1" dirty="0"/>
              <a:t>Diagnostika</a:t>
            </a:r>
          </a:p>
          <a:p>
            <a:pPr lvl="2">
              <a:lnSpc>
                <a:spcPct val="104000"/>
              </a:lnSpc>
            </a:pPr>
            <a:r>
              <a:rPr lang="cs-CZ" sz="1600" dirty="0"/>
              <a:t>CT/MR </a:t>
            </a:r>
            <a:r>
              <a:rPr lang="cs-CZ" sz="1600" dirty="0" err="1"/>
              <a:t>angio</a:t>
            </a:r>
            <a:r>
              <a:rPr lang="cs-CZ" sz="1600" dirty="0"/>
              <a:t>– „příznak lyry“</a:t>
            </a:r>
          </a:p>
          <a:p>
            <a:pPr lvl="2">
              <a:lnSpc>
                <a:spcPct val="104000"/>
              </a:lnSpc>
            </a:pPr>
            <a:r>
              <a:rPr lang="cs-CZ" sz="1600" dirty="0"/>
              <a:t>CAVE punkce – riziko krvácení</a:t>
            </a:r>
          </a:p>
          <a:p>
            <a:pPr lvl="1">
              <a:lnSpc>
                <a:spcPct val="104000"/>
              </a:lnSpc>
            </a:pPr>
            <a:r>
              <a:rPr lang="cs-CZ" sz="1800" b="1" dirty="0"/>
              <a:t>Léčba</a:t>
            </a:r>
          </a:p>
          <a:p>
            <a:pPr lvl="2">
              <a:lnSpc>
                <a:spcPct val="104000"/>
              </a:lnSpc>
            </a:pPr>
            <a:r>
              <a:rPr lang="cs-CZ" sz="1600" dirty="0"/>
              <a:t>chirurgická  s předoperační embolizací</a:t>
            </a:r>
          </a:p>
          <a:p>
            <a:pPr lvl="2">
              <a:lnSpc>
                <a:spcPct val="104000"/>
              </a:lnSpc>
            </a:pPr>
            <a:r>
              <a:rPr lang="cs-CZ" sz="1600" dirty="0"/>
              <a:t>Konzervativní (radioterapie) </a:t>
            </a:r>
          </a:p>
          <a:p>
            <a:pPr lvl="3">
              <a:lnSpc>
                <a:spcPct val="104000"/>
              </a:lnSpc>
            </a:pPr>
            <a:r>
              <a:rPr lang="cs-CZ" sz="1400" dirty="0"/>
              <a:t>Rozsáhlé /inoperabilní / multicentrické tumory</a:t>
            </a:r>
          </a:p>
          <a:p>
            <a:pPr lvl="3">
              <a:lnSpc>
                <a:spcPct val="104000"/>
              </a:lnSpc>
            </a:pPr>
            <a:r>
              <a:rPr lang="cs-CZ" sz="1400" dirty="0"/>
              <a:t>Ozáření rezidua po nekompletní exstirpaci</a:t>
            </a:r>
          </a:p>
          <a:p>
            <a:pPr lvl="2">
              <a:lnSpc>
                <a:spcPct val="104000"/>
              </a:lnSpc>
            </a:pPr>
            <a:r>
              <a:rPr lang="cs-CZ" sz="1600" dirty="0"/>
              <a:t>Sledování</a:t>
            </a:r>
          </a:p>
          <a:p>
            <a:pPr lvl="3">
              <a:lnSpc>
                <a:spcPct val="104000"/>
              </a:lnSpc>
            </a:pPr>
            <a:r>
              <a:rPr lang="cs-CZ" sz="1400" dirty="0"/>
              <a:t>Malé asymptomatické tumory u </a:t>
            </a:r>
            <a:r>
              <a:rPr lang="cs-CZ" sz="1400" dirty="0" err="1"/>
              <a:t>polymorbidních</a:t>
            </a:r>
            <a:r>
              <a:rPr lang="cs-CZ" sz="1400" dirty="0"/>
              <a:t> pacientů</a:t>
            </a:r>
          </a:p>
        </p:txBody>
      </p:sp>
      <p:pic>
        <p:nvPicPr>
          <p:cNvPr id="4" name="Picture 2">
            <a:extLst>
              <a:ext uri="{FF2B5EF4-FFF2-40B4-BE49-F238E27FC236}">
                <a16:creationId xmlns:a16="http://schemas.microsoft.com/office/drawing/2014/main" id="{76816E0E-5F9E-9542-AD85-D4880BEC0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1"/>
            <a:ext cx="1216861" cy="92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Obrázek 6" descr="Obsah obrázku počítač, monitor, obrazovka&#10;&#10;Popis byl vytvořen automaticky">
            <a:extLst>
              <a:ext uri="{FF2B5EF4-FFF2-40B4-BE49-F238E27FC236}">
                <a16:creationId xmlns:a16="http://schemas.microsoft.com/office/drawing/2014/main" id="{2FB31F1C-2B0D-F647-AAE1-4F76547F2789}"/>
              </a:ext>
            </a:extLst>
          </p:cNvPr>
          <p:cNvPicPr>
            <a:picLocks noChangeAspect="1"/>
          </p:cNvPicPr>
          <p:nvPr/>
        </p:nvPicPr>
        <p:blipFill rotWithShape="1">
          <a:blip r:embed="rId3">
            <a:extLst>
              <a:ext uri="{28A0092B-C50C-407E-A947-70E740481C1C}">
                <a14:useLocalDpi xmlns:a14="http://schemas.microsoft.com/office/drawing/2010/main" val="0"/>
              </a:ext>
            </a:extLst>
          </a:blip>
          <a:srcRect l="3377" t="13949" r="28885" b="12615"/>
          <a:stretch/>
        </p:blipFill>
        <p:spPr>
          <a:xfrm>
            <a:off x="6026500" y="3615894"/>
            <a:ext cx="2664296" cy="2310730"/>
          </a:xfrm>
          <a:prstGeom prst="rect">
            <a:avLst/>
          </a:prstGeom>
        </p:spPr>
      </p:pic>
      <p:sp>
        <p:nvSpPr>
          <p:cNvPr id="8" name="TextovéPole 7">
            <a:extLst>
              <a:ext uri="{FF2B5EF4-FFF2-40B4-BE49-F238E27FC236}">
                <a16:creationId xmlns:a16="http://schemas.microsoft.com/office/drawing/2014/main" id="{632FF59C-6C90-944C-908C-5AFE23B7A78A}"/>
              </a:ext>
            </a:extLst>
          </p:cNvPr>
          <p:cNvSpPr txBox="1"/>
          <p:nvPr/>
        </p:nvSpPr>
        <p:spPr>
          <a:xfrm>
            <a:off x="5882121" y="6036564"/>
            <a:ext cx="2953053" cy="523220"/>
          </a:xfrm>
          <a:prstGeom prst="rect">
            <a:avLst/>
          </a:prstGeom>
          <a:noFill/>
        </p:spPr>
        <p:txBody>
          <a:bodyPr wrap="none" rtlCol="0">
            <a:spAutoFit/>
          </a:bodyPr>
          <a:lstStyle/>
          <a:p>
            <a:pPr lvl="0"/>
            <a:r>
              <a:rPr lang="cs-CZ" sz="1000" i="1" dirty="0">
                <a:solidFill>
                  <a:prstClr val="black"/>
                </a:solidFill>
              </a:rPr>
              <a:t>Zdroj obr.: </a:t>
            </a:r>
            <a:r>
              <a:rPr lang="pl-PL" sz="1000" i="1" dirty="0">
                <a:solidFill>
                  <a:prstClr val="black"/>
                </a:solidFill>
              </a:rPr>
              <a:t>Fotoarchiv KOCHHK FN u sv. Anny a LF MU</a:t>
            </a:r>
            <a:endParaRPr lang="cs-CZ" sz="1000" i="1" dirty="0">
              <a:solidFill>
                <a:prstClr val="black"/>
              </a:solidFill>
            </a:endParaRPr>
          </a:p>
          <a:p>
            <a:endParaRPr lang="cs-CZ" dirty="0"/>
          </a:p>
        </p:txBody>
      </p:sp>
    </p:spTree>
    <p:extLst>
      <p:ext uri="{BB962C8B-B14F-4D97-AF65-F5344CB8AC3E}">
        <p14:creationId xmlns:p14="http://schemas.microsoft.com/office/powerpoint/2010/main" val="2554670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435D65-B85C-D542-AC1A-B557B98CA99E}"/>
              </a:ext>
            </a:extLst>
          </p:cNvPr>
          <p:cNvSpPr>
            <a:spLocks noGrp="1"/>
          </p:cNvSpPr>
          <p:nvPr>
            <p:ph type="title"/>
          </p:nvPr>
        </p:nvSpPr>
        <p:spPr/>
        <p:txBody>
          <a:bodyPr/>
          <a:lstStyle/>
          <a:p>
            <a:r>
              <a:rPr lang="cs-CZ" sz="2800" dirty="0"/>
              <a:t>JÍCEN A ZEVNÍ KRK</a:t>
            </a:r>
            <a:br>
              <a:rPr lang="cs-CZ" sz="2800" dirty="0"/>
            </a:br>
            <a:r>
              <a:rPr lang="cs-CZ" sz="2800" dirty="0"/>
              <a:t>primární maligní tumory krku</a:t>
            </a:r>
          </a:p>
        </p:txBody>
      </p:sp>
      <p:sp>
        <p:nvSpPr>
          <p:cNvPr id="3" name="Zástupný symbol pro obsah 2">
            <a:extLst>
              <a:ext uri="{FF2B5EF4-FFF2-40B4-BE49-F238E27FC236}">
                <a16:creationId xmlns:a16="http://schemas.microsoft.com/office/drawing/2014/main" id="{F25867AC-4E65-3E49-853C-1144A9EECB0C}"/>
              </a:ext>
            </a:extLst>
          </p:cNvPr>
          <p:cNvSpPr>
            <a:spLocks noGrp="1"/>
          </p:cNvSpPr>
          <p:nvPr>
            <p:ph idx="1"/>
          </p:nvPr>
        </p:nvSpPr>
        <p:spPr>
          <a:xfrm>
            <a:off x="323529" y="1412778"/>
            <a:ext cx="5776482" cy="5336938"/>
          </a:xfrm>
        </p:spPr>
        <p:txBody>
          <a:bodyPr/>
          <a:lstStyle/>
          <a:p>
            <a:pPr>
              <a:lnSpc>
                <a:spcPct val="104000"/>
              </a:lnSpc>
            </a:pPr>
            <a:r>
              <a:rPr lang="cs-CZ" sz="2000" b="1" dirty="0"/>
              <a:t>Maligní lymfomy</a:t>
            </a:r>
          </a:p>
          <a:p>
            <a:pPr lvl="1">
              <a:lnSpc>
                <a:spcPct val="104000"/>
              </a:lnSpc>
            </a:pPr>
            <a:r>
              <a:rPr lang="cs-CZ" sz="1600" dirty="0"/>
              <a:t>Nádory z krčních uzlin</a:t>
            </a:r>
          </a:p>
          <a:p>
            <a:pPr lvl="1">
              <a:lnSpc>
                <a:spcPct val="104000"/>
              </a:lnSpc>
            </a:pPr>
            <a:r>
              <a:rPr lang="cs-CZ" sz="1600" dirty="0">
                <a:solidFill>
                  <a:srgbClr val="FF0000"/>
                </a:solidFill>
              </a:rPr>
              <a:t>M. </a:t>
            </a:r>
            <a:r>
              <a:rPr lang="cs-CZ" sz="1600" dirty="0" err="1">
                <a:solidFill>
                  <a:srgbClr val="FF0000"/>
                </a:solidFill>
              </a:rPr>
              <a:t>Hodgkin</a:t>
            </a:r>
            <a:endParaRPr lang="cs-CZ" sz="1600" dirty="0">
              <a:solidFill>
                <a:srgbClr val="FF0000"/>
              </a:solidFill>
            </a:endParaRPr>
          </a:p>
          <a:p>
            <a:pPr lvl="2">
              <a:lnSpc>
                <a:spcPct val="104000"/>
              </a:lnSpc>
            </a:pPr>
            <a:r>
              <a:rPr lang="cs-CZ" sz="1400" dirty="0"/>
              <a:t>30 % lymfomů v oblasti krku</a:t>
            </a:r>
          </a:p>
          <a:p>
            <a:pPr lvl="2">
              <a:lnSpc>
                <a:spcPct val="104000"/>
              </a:lnSpc>
            </a:pPr>
            <a:r>
              <a:rPr lang="cs-CZ" sz="1400" dirty="0"/>
              <a:t>v </a:t>
            </a:r>
            <a:r>
              <a:rPr lang="cs-CZ" sz="1400" dirty="0" err="1"/>
              <a:t>ranné</a:t>
            </a:r>
            <a:r>
              <a:rPr lang="cs-CZ" sz="1400" dirty="0"/>
              <a:t> dospělosti a kolem 50ti let</a:t>
            </a:r>
          </a:p>
          <a:p>
            <a:pPr lvl="1">
              <a:lnSpc>
                <a:spcPct val="104000"/>
              </a:lnSpc>
            </a:pPr>
            <a:r>
              <a:rPr lang="cs-CZ" sz="1600" dirty="0" err="1">
                <a:solidFill>
                  <a:srgbClr val="FF0000"/>
                </a:solidFill>
              </a:rPr>
              <a:t>Nehodgkinovské</a:t>
            </a:r>
            <a:r>
              <a:rPr lang="cs-CZ" sz="1600" dirty="0">
                <a:solidFill>
                  <a:srgbClr val="FF0000"/>
                </a:solidFill>
              </a:rPr>
              <a:t> lymfomy</a:t>
            </a:r>
          </a:p>
          <a:p>
            <a:pPr lvl="2">
              <a:lnSpc>
                <a:spcPct val="104000"/>
              </a:lnSpc>
            </a:pPr>
            <a:r>
              <a:rPr lang="cs-CZ" sz="1400" dirty="0"/>
              <a:t>početná skupina </a:t>
            </a:r>
            <a:r>
              <a:rPr lang="cs-CZ" sz="1400" dirty="0" err="1"/>
              <a:t>lymforetikulárních</a:t>
            </a:r>
            <a:r>
              <a:rPr lang="cs-CZ" sz="1400" dirty="0"/>
              <a:t> zhoubných nádorů, vycházejících z buněk imunitního systému</a:t>
            </a:r>
          </a:p>
          <a:p>
            <a:pPr lvl="2">
              <a:lnSpc>
                <a:spcPct val="104000"/>
              </a:lnSpc>
            </a:pPr>
            <a:r>
              <a:rPr lang="cs-CZ" sz="1400" dirty="0"/>
              <a:t>lymfomy s nízkým a vysokým stupněm malignity, chronické lymfatické leukémie</a:t>
            </a:r>
            <a:endParaRPr lang="cs-CZ" sz="1400" b="1" dirty="0"/>
          </a:p>
          <a:p>
            <a:pPr lvl="1">
              <a:lnSpc>
                <a:spcPct val="104000"/>
              </a:lnSpc>
            </a:pPr>
            <a:r>
              <a:rPr lang="cs-CZ" sz="1600" b="1" dirty="0"/>
              <a:t>Diagnostika</a:t>
            </a:r>
          </a:p>
          <a:p>
            <a:pPr lvl="2">
              <a:lnSpc>
                <a:spcPct val="104000"/>
              </a:lnSpc>
            </a:pPr>
            <a:r>
              <a:rPr lang="cs-CZ" sz="1400" dirty="0"/>
              <a:t>ORL vyšetření (</a:t>
            </a:r>
            <a:r>
              <a:rPr lang="cs-CZ" sz="1400" dirty="0" err="1"/>
              <a:t>aspekce</a:t>
            </a:r>
            <a:r>
              <a:rPr lang="cs-CZ" sz="1400" dirty="0"/>
              <a:t>, palpace)</a:t>
            </a:r>
          </a:p>
          <a:p>
            <a:pPr lvl="2">
              <a:lnSpc>
                <a:spcPct val="104000"/>
              </a:lnSpc>
            </a:pPr>
            <a:r>
              <a:rPr lang="cs-CZ" sz="1400" dirty="0" err="1"/>
              <a:t>Sono</a:t>
            </a:r>
            <a:r>
              <a:rPr lang="cs-CZ" sz="1400" dirty="0"/>
              <a:t> /CT /MR krku</a:t>
            </a:r>
          </a:p>
          <a:p>
            <a:pPr lvl="3">
              <a:lnSpc>
                <a:spcPct val="104000"/>
              </a:lnSpc>
            </a:pPr>
            <a:r>
              <a:rPr lang="cs-CZ" sz="1400" dirty="0"/>
              <a:t>Řetízky kulatých uzlin oboustranně na krku</a:t>
            </a:r>
          </a:p>
          <a:p>
            <a:pPr lvl="2">
              <a:lnSpc>
                <a:spcPct val="104000"/>
              </a:lnSpc>
            </a:pPr>
            <a:r>
              <a:rPr lang="cs-CZ" sz="1400" dirty="0"/>
              <a:t>Punkce uzliny (nepřináší konkluzivní závěr)</a:t>
            </a:r>
          </a:p>
          <a:p>
            <a:pPr lvl="2">
              <a:lnSpc>
                <a:spcPct val="104000"/>
              </a:lnSpc>
            </a:pPr>
            <a:r>
              <a:rPr lang="cs-CZ" sz="1400" dirty="0"/>
              <a:t>Nutná </a:t>
            </a:r>
            <a:r>
              <a:rPr lang="cs-CZ" sz="1400" dirty="0">
                <a:solidFill>
                  <a:srgbClr val="FF0000"/>
                </a:solidFill>
              </a:rPr>
              <a:t>biopsie celé uzliny </a:t>
            </a:r>
            <a:r>
              <a:rPr lang="cs-CZ" sz="1400" dirty="0"/>
              <a:t>(</a:t>
            </a:r>
            <a:r>
              <a:rPr lang="cs-CZ" sz="1400" dirty="0" err="1"/>
              <a:t>extirpace</a:t>
            </a:r>
            <a:r>
              <a:rPr lang="cs-CZ" sz="1400" dirty="0"/>
              <a:t> uzliny) </a:t>
            </a:r>
          </a:p>
          <a:p>
            <a:pPr lvl="1">
              <a:lnSpc>
                <a:spcPct val="104000"/>
              </a:lnSpc>
            </a:pPr>
            <a:r>
              <a:rPr lang="cs-CZ" sz="1600" b="1" dirty="0"/>
              <a:t>Léčba</a:t>
            </a:r>
          </a:p>
          <a:p>
            <a:pPr lvl="2">
              <a:lnSpc>
                <a:spcPct val="104000"/>
              </a:lnSpc>
            </a:pPr>
            <a:r>
              <a:rPr lang="cs-CZ" sz="1400" dirty="0"/>
              <a:t>konzervativní onkologická (CHT, RT, kombinace)</a:t>
            </a:r>
          </a:p>
          <a:p>
            <a:endParaRPr lang="cs-CZ" dirty="0"/>
          </a:p>
        </p:txBody>
      </p:sp>
      <p:pic>
        <p:nvPicPr>
          <p:cNvPr id="4" name="Picture 2">
            <a:extLst>
              <a:ext uri="{FF2B5EF4-FFF2-40B4-BE49-F238E27FC236}">
                <a16:creationId xmlns:a16="http://schemas.microsoft.com/office/drawing/2014/main" id="{22E6119E-BFF7-554E-981F-D2943E829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600" y="188640"/>
            <a:ext cx="1019152" cy="772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descr="Obsah obrázku text, muž, fotka, stojící&#10;&#10;Popis byl vytvořen automaticky">
            <a:extLst>
              <a:ext uri="{FF2B5EF4-FFF2-40B4-BE49-F238E27FC236}">
                <a16:creationId xmlns:a16="http://schemas.microsoft.com/office/drawing/2014/main" id="{1473D7C4-7EA3-454B-8D89-8C2B8BDC2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221" y="3124412"/>
            <a:ext cx="3318096" cy="3394472"/>
          </a:xfrm>
          <a:prstGeom prst="rect">
            <a:avLst/>
          </a:prstGeom>
          <a:noFill/>
        </p:spPr>
      </p:pic>
      <p:sp>
        <p:nvSpPr>
          <p:cNvPr id="6" name="Obdélník 5">
            <a:extLst>
              <a:ext uri="{FF2B5EF4-FFF2-40B4-BE49-F238E27FC236}">
                <a16:creationId xmlns:a16="http://schemas.microsoft.com/office/drawing/2014/main" id="{58909C10-1893-5040-A928-05ECA0BEF558}"/>
              </a:ext>
            </a:extLst>
          </p:cNvPr>
          <p:cNvSpPr/>
          <p:nvPr/>
        </p:nvSpPr>
        <p:spPr>
          <a:xfrm>
            <a:off x="5982403" y="6547008"/>
            <a:ext cx="2675732"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p:txBody>
      </p:sp>
    </p:spTree>
    <p:extLst>
      <p:ext uri="{BB962C8B-B14F-4D97-AF65-F5344CB8AC3E}">
        <p14:creationId xmlns:p14="http://schemas.microsoft.com/office/powerpoint/2010/main" val="3554261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C9818F-9C93-374D-96C8-2A03DCAF4747}"/>
              </a:ext>
            </a:extLst>
          </p:cNvPr>
          <p:cNvSpPr>
            <a:spLocks noGrp="1"/>
          </p:cNvSpPr>
          <p:nvPr>
            <p:ph type="title"/>
          </p:nvPr>
        </p:nvSpPr>
        <p:spPr>
          <a:xfrm>
            <a:off x="2366601" y="84221"/>
            <a:ext cx="6453872" cy="1040523"/>
          </a:xfrm>
        </p:spPr>
        <p:txBody>
          <a:bodyPr/>
          <a:lstStyle/>
          <a:p>
            <a:r>
              <a:rPr lang="cs-CZ" sz="2400" dirty="0"/>
              <a:t>JÍCEN A ZEVNÍ KRK</a:t>
            </a:r>
            <a:br>
              <a:rPr lang="cs-CZ" sz="2400" dirty="0"/>
            </a:br>
            <a:r>
              <a:rPr lang="cs-CZ" sz="2400" dirty="0"/>
              <a:t>sekundární maligní tumory krku a </a:t>
            </a:r>
            <a:br>
              <a:rPr lang="cs-CZ" sz="2400" dirty="0"/>
            </a:br>
            <a:r>
              <a:rPr lang="cs-CZ" sz="2400" dirty="0"/>
              <a:t>tumory neznámé primární lokalizace</a:t>
            </a:r>
          </a:p>
        </p:txBody>
      </p:sp>
      <p:sp>
        <p:nvSpPr>
          <p:cNvPr id="3" name="Zástupný symbol pro obsah 2">
            <a:extLst>
              <a:ext uri="{FF2B5EF4-FFF2-40B4-BE49-F238E27FC236}">
                <a16:creationId xmlns:a16="http://schemas.microsoft.com/office/drawing/2014/main" id="{4A772857-3F45-914C-9EF3-603E345FA3AC}"/>
              </a:ext>
            </a:extLst>
          </p:cNvPr>
          <p:cNvSpPr>
            <a:spLocks noGrp="1"/>
          </p:cNvSpPr>
          <p:nvPr>
            <p:ph idx="1"/>
          </p:nvPr>
        </p:nvSpPr>
        <p:spPr>
          <a:xfrm>
            <a:off x="323529" y="1412778"/>
            <a:ext cx="8496944" cy="5240685"/>
          </a:xfrm>
        </p:spPr>
        <p:txBody>
          <a:bodyPr/>
          <a:lstStyle/>
          <a:p>
            <a:pPr>
              <a:spcAft>
                <a:spcPts val="0"/>
              </a:spcAft>
            </a:pPr>
            <a:r>
              <a:rPr lang="cs-CZ" sz="2000" b="1" dirty="0"/>
              <a:t>Metastázy </a:t>
            </a:r>
          </a:p>
          <a:p>
            <a:pPr lvl="1">
              <a:spcAft>
                <a:spcPts val="0"/>
              </a:spcAft>
            </a:pPr>
            <a:r>
              <a:rPr lang="cs-CZ" sz="1600" dirty="0"/>
              <a:t>primární tumor ve spádové oblasti</a:t>
            </a:r>
          </a:p>
          <a:p>
            <a:pPr lvl="1">
              <a:spcAft>
                <a:spcPts val="0"/>
              </a:spcAft>
            </a:pPr>
            <a:endParaRPr lang="cs-CZ" sz="1600" dirty="0"/>
          </a:p>
          <a:p>
            <a:pPr>
              <a:spcAft>
                <a:spcPts val="0"/>
              </a:spcAft>
            </a:pPr>
            <a:r>
              <a:rPr lang="cs-CZ" sz="2000" b="1" dirty="0"/>
              <a:t>Nádory při neznámé primární lokalizaci (primum </a:t>
            </a:r>
            <a:r>
              <a:rPr lang="cs-CZ" sz="2000" b="1" dirty="0" err="1"/>
              <a:t>ignotum</a:t>
            </a:r>
            <a:r>
              <a:rPr lang="cs-CZ" sz="2000" b="1" dirty="0"/>
              <a:t>)</a:t>
            </a:r>
          </a:p>
          <a:p>
            <a:pPr lvl="1">
              <a:spcAft>
                <a:spcPts val="0"/>
              </a:spcAft>
            </a:pPr>
            <a:r>
              <a:rPr lang="cs-CZ" sz="1600" dirty="0"/>
              <a:t>histologicky verifikované onemocnění ( z krčních uzlin)</a:t>
            </a:r>
          </a:p>
          <a:p>
            <a:pPr lvl="1">
              <a:spcAft>
                <a:spcPts val="0"/>
              </a:spcAft>
            </a:pPr>
            <a:r>
              <a:rPr lang="cs-CZ" sz="1600" dirty="0"/>
              <a:t>primární lokalizaci se navzdory vyšetřovacím metodám v době diagnosy nedaří určit</a:t>
            </a:r>
          </a:p>
          <a:p>
            <a:pPr lvl="1">
              <a:spcAft>
                <a:spcPts val="0"/>
              </a:spcAft>
            </a:pPr>
            <a:r>
              <a:rPr lang="cs-CZ" sz="1600" dirty="0"/>
              <a:t>u krčních uzlinových metastáz původně neznámého původu je primární nádor přibližně v 75–90 % nalezen na hlavě a krku</a:t>
            </a:r>
          </a:p>
          <a:p>
            <a:pPr lvl="1">
              <a:spcAft>
                <a:spcPts val="0"/>
              </a:spcAft>
            </a:pPr>
            <a:r>
              <a:rPr lang="cs-CZ" sz="1600" dirty="0"/>
              <a:t>většina původně neznámých primárních lokalizací je situována v</a:t>
            </a:r>
            <a:r>
              <a:rPr lang="cs-CZ" sz="1600" dirty="0">
                <a:solidFill>
                  <a:srgbClr val="FF0000"/>
                </a:solidFill>
              </a:rPr>
              <a:t> patrové mandli a kořeni jazyka</a:t>
            </a:r>
            <a:r>
              <a:rPr lang="cs-CZ" sz="1600" dirty="0"/>
              <a:t>, dále pak v nosohltanu a </a:t>
            </a:r>
            <a:r>
              <a:rPr lang="cs-CZ" sz="1600" dirty="0" err="1"/>
              <a:t>hypofaryngu</a:t>
            </a:r>
            <a:endParaRPr lang="cs-CZ" sz="1600" dirty="0"/>
          </a:p>
          <a:p>
            <a:pPr lvl="1">
              <a:spcAft>
                <a:spcPts val="0"/>
              </a:spcAft>
            </a:pPr>
            <a:r>
              <a:rPr lang="cs-CZ" sz="1600" b="1" dirty="0"/>
              <a:t>Diagnostika: </a:t>
            </a:r>
          </a:p>
          <a:p>
            <a:pPr lvl="2">
              <a:spcAft>
                <a:spcPts val="0"/>
              </a:spcAft>
            </a:pPr>
            <a:r>
              <a:rPr lang="cs-CZ" sz="1400" dirty="0"/>
              <a:t>důkladné ORL vyšetření - dispenzarizace</a:t>
            </a:r>
          </a:p>
          <a:p>
            <a:pPr lvl="2">
              <a:spcAft>
                <a:spcPts val="0"/>
              </a:spcAft>
            </a:pPr>
            <a:r>
              <a:rPr lang="cs-CZ" sz="1400" dirty="0"/>
              <a:t>Zobrazovací metody: UZ (+ punkce) CT, MRI, PET-CT</a:t>
            </a:r>
          </a:p>
          <a:p>
            <a:pPr lvl="2">
              <a:spcAft>
                <a:spcPts val="0"/>
              </a:spcAft>
            </a:pPr>
            <a:r>
              <a:rPr lang="cs-CZ" sz="1400" dirty="0" err="1"/>
              <a:t>Panendoskopie</a:t>
            </a:r>
            <a:r>
              <a:rPr lang="cs-CZ" sz="1400" dirty="0"/>
              <a:t>, biopsie z kořene jazyka, tonzilektomie</a:t>
            </a:r>
          </a:p>
          <a:p>
            <a:pPr lvl="1">
              <a:spcAft>
                <a:spcPts val="0"/>
              </a:spcAft>
            </a:pPr>
            <a:r>
              <a:rPr lang="cs-CZ" sz="1600" b="1" dirty="0"/>
              <a:t>Terapie</a:t>
            </a:r>
          </a:p>
          <a:p>
            <a:pPr lvl="2">
              <a:spcAft>
                <a:spcPts val="0"/>
              </a:spcAft>
            </a:pPr>
            <a:r>
              <a:rPr lang="cs-CZ" sz="1400" dirty="0"/>
              <a:t>chirurgie </a:t>
            </a:r>
          </a:p>
          <a:p>
            <a:pPr lvl="3">
              <a:spcAft>
                <a:spcPts val="0"/>
              </a:spcAft>
            </a:pPr>
            <a:r>
              <a:rPr lang="cs-CZ" sz="1400" dirty="0"/>
              <a:t>Bloková krční disekce</a:t>
            </a:r>
          </a:p>
          <a:p>
            <a:pPr lvl="2">
              <a:spcAft>
                <a:spcPts val="0"/>
              </a:spcAft>
            </a:pPr>
            <a:r>
              <a:rPr lang="cs-CZ" sz="1400" dirty="0"/>
              <a:t>Adjuvantní radioterapie/ adjuvantní CHRT</a:t>
            </a:r>
            <a:endParaRPr lang="cs-CZ" dirty="0"/>
          </a:p>
        </p:txBody>
      </p:sp>
      <p:pic>
        <p:nvPicPr>
          <p:cNvPr id="4" name="Picture 2">
            <a:extLst>
              <a:ext uri="{FF2B5EF4-FFF2-40B4-BE49-F238E27FC236}">
                <a16:creationId xmlns:a16="http://schemas.microsoft.com/office/drawing/2014/main" id="{2F9AEBCE-EBC6-3241-9FAD-1578F38C8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600" y="188640"/>
            <a:ext cx="1019152" cy="772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6674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01F014-56D0-454D-950B-A4B60860902A}"/>
              </a:ext>
            </a:extLst>
          </p:cNvPr>
          <p:cNvSpPr>
            <a:spLocks noGrp="1"/>
          </p:cNvSpPr>
          <p:nvPr>
            <p:ph type="title"/>
          </p:nvPr>
        </p:nvSpPr>
        <p:spPr/>
        <p:txBody>
          <a:bodyPr/>
          <a:lstStyle/>
          <a:p>
            <a:r>
              <a:rPr lang="cs-CZ" sz="2400" dirty="0"/>
              <a:t>JÍCEN A ZEVNÍ KRK</a:t>
            </a:r>
            <a:br>
              <a:rPr lang="cs-CZ" sz="2400" dirty="0"/>
            </a:br>
            <a:r>
              <a:rPr lang="cs-CZ" sz="2400" dirty="0"/>
              <a:t>sekundární maligní tumory krku a </a:t>
            </a:r>
            <a:br>
              <a:rPr lang="cs-CZ" sz="2400" dirty="0"/>
            </a:br>
            <a:r>
              <a:rPr lang="cs-CZ" sz="2400" dirty="0"/>
              <a:t>tumory neznámé primární lokalizace</a:t>
            </a:r>
          </a:p>
        </p:txBody>
      </p:sp>
      <p:pic>
        <p:nvPicPr>
          <p:cNvPr id="4" name="Picture 10" descr="PIC00004">
            <a:extLst>
              <a:ext uri="{FF2B5EF4-FFF2-40B4-BE49-F238E27FC236}">
                <a16:creationId xmlns:a16="http://schemas.microsoft.com/office/drawing/2014/main" id="{BAD797F0-2F44-604D-9842-0090766378A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87869" y="1769135"/>
            <a:ext cx="3770630" cy="4713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mlčoch">
            <a:extLst>
              <a:ext uri="{FF2B5EF4-FFF2-40B4-BE49-F238E27FC236}">
                <a16:creationId xmlns:a16="http://schemas.microsoft.com/office/drawing/2014/main" id="{12515E3D-F1C8-0148-BB80-043076B75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473" y="1769135"/>
            <a:ext cx="4713288"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Obdélník 5">
            <a:extLst>
              <a:ext uri="{FF2B5EF4-FFF2-40B4-BE49-F238E27FC236}">
                <a16:creationId xmlns:a16="http://schemas.microsoft.com/office/drawing/2014/main" id="{39A65F1D-CBAC-D545-AD6C-E8B0BEED1D47}"/>
              </a:ext>
            </a:extLst>
          </p:cNvPr>
          <p:cNvSpPr/>
          <p:nvPr/>
        </p:nvSpPr>
        <p:spPr>
          <a:xfrm>
            <a:off x="2868377" y="6627168"/>
            <a:ext cx="2675732"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p:txBody>
      </p:sp>
    </p:spTree>
    <p:extLst>
      <p:ext uri="{BB962C8B-B14F-4D97-AF65-F5344CB8AC3E}">
        <p14:creationId xmlns:p14="http://schemas.microsoft.com/office/powerpoint/2010/main" val="16081657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AA1EA-CD2A-48B0-8249-41AE01796302}"/>
              </a:ext>
            </a:extLst>
          </p:cNvPr>
          <p:cNvSpPr>
            <a:spLocks noGrp="1"/>
          </p:cNvSpPr>
          <p:nvPr>
            <p:ph type="title"/>
          </p:nvPr>
        </p:nvSpPr>
        <p:spPr/>
        <p:txBody>
          <a:bodyPr/>
          <a:lstStyle/>
          <a:p>
            <a:r>
              <a:rPr lang="cs-CZ" sz="3600" dirty="0"/>
              <a:t>JÍCEN A ZEVNÍ KRK</a:t>
            </a:r>
          </a:p>
        </p:txBody>
      </p:sp>
      <p:sp>
        <p:nvSpPr>
          <p:cNvPr id="3" name="Zástupný obsah 2">
            <a:extLst>
              <a:ext uri="{FF2B5EF4-FFF2-40B4-BE49-F238E27FC236}">
                <a16:creationId xmlns:a16="http://schemas.microsoft.com/office/drawing/2014/main" id="{320C3D17-4A4F-49D8-8FE3-C49EFF635C1A}"/>
              </a:ext>
            </a:extLst>
          </p:cNvPr>
          <p:cNvSpPr>
            <a:spLocks noGrp="1"/>
          </p:cNvSpPr>
          <p:nvPr>
            <p:ph sz="half" idx="1"/>
          </p:nvPr>
        </p:nvSpPr>
        <p:spPr>
          <a:xfrm>
            <a:off x="446648" y="1436914"/>
            <a:ext cx="4038600" cy="5011387"/>
          </a:xfrm>
        </p:spPr>
        <p:txBody>
          <a:bodyPr/>
          <a:lstStyle/>
          <a:p>
            <a:r>
              <a:rPr lang="cs-CZ" sz="1200" dirty="0">
                <a:solidFill>
                  <a:schemeClr val="tx1">
                    <a:lumMod val="65000"/>
                    <a:lumOff val="35000"/>
                  </a:schemeClr>
                </a:solidFill>
              </a:rPr>
              <a:t>Jícen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jícnu ( zobrazovací metody, endoskopie, </a:t>
            </a:r>
            <a:r>
              <a:rPr lang="cs-CZ" sz="1200" dirty="0" err="1">
                <a:solidFill>
                  <a:schemeClr val="tx1">
                    <a:lumMod val="65000"/>
                    <a:lumOff val="35000"/>
                  </a:schemeClr>
                </a:solidFill>
              </a:rPr>
              <a:t>manomerie</a:t>
            </a:r>
            <a:r>
              <a:rPr lang="cs-CZ" sz="1200" dirty="0">
                <a:solidFill>
                  <a:schemeClr val="tx1">
                    <a:lumMod val="65000"/>
                    <a:lumOff val="35000"/>
                  </a:schemeClr>
                </a:solidFill>
              </a:rPr>
              <a:t>)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kongenitální </a:t>
            </a:r>
            <a:r>
              <a:rPr lang="cs-CZ" sz="1200" dirty="0" err="1">
                <a:solidFill>
                  <a:schemeClr val="tx1">
                    <a:lumMod val="65000"/>
                    <a:lumOff val="35000"/>
                  </a:schemeClr>
                </a:solidFill>
              </a:rPr>
              <a:t>stenozy</a:t>
            </a:r>
            <a:r>
              <a:rPr lang="cs-CZ" sz="1200" dirty="0">
                <a:solidFill>
                  <a:schemeClr val="tx1">
                    <a:lumMod val="65000"/>
                    <a:lumOff val="35000"/>
                  </a:schemeClr>
                </a:solidFill>
              </a:rPr>
              <a:t> a fistuly, </a:t>
            </a:r>
            <a:r>
              <a:rPr lang="cs-CZ" sz="1200" dirty="0" err="1">
                <a:solidFill>
                  <a:schemeClr val="tx1">
                    <a:lumMod val="65000"/>
                    <a:lumOff val="35000"/>
                  </a:schemeClr>
                </a:solidFill>
              </a:rPr>
              <a:t>achalasie</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Choroby  jícnu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poleptání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cizí tělesa v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Divertikly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Krvácení z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 </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Anatomie a vyšetřovací metody zevního  krku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zevního krku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krční krajiny</a:t>
            </a:r>
            <a:endParaRPr lang="cs-CZ" sz="1200" b="1" i="1" dirty="0">
              <a:solidFill>
                <a:schemeClr val="tx1">
                  <a:lumMod val="65000"/>
                  <a:lumOff val="35000"/>
                </a:schemeClr>
              </a:solidFill>
            </a:endParaRPr>
          </a:p>
          <a:p>
            <a:endParaRPr lang="cs-CZ" sz="1200" dirty="0"/>
          </a:p>
          <a:p>
            <a:r>
              <a:rPr lang="cs-CZ" sz="1200" dirty="0">
                <a:solidFill>
                  <a:schemeClr val="tx1">
                    <a:lumMod val="65000"/>
                    <a:lumOff val="35000"/>
                  </a:schemeClr>
                </a:solidFill>
              </a:rPr>
              <a:t>Píštěle a cysty krční krajiny	</a:t>
            </a:r>
            <a:endParaRPr lang="cs-CZ" sz="1200" dirty="0"/>
          </a:p>
        </p:txBody>
      </p:sp>
      <p:sp>
        <p:nvSpPr>
          <p:cNvPr id="6" name="Zástupný obsah 5">
            <a:extLst>
              <a:ext uri="{FF2B5EF4-FFF2-40B4-BE49-F238E27FC236}">
                <a16:creationId xmlns:a16="http://schemas.microsoft.com/office/drawing/2014/main" id="{3CF6D436-8EB0-4E68-A445-872F48310DCA}"/>
              </a:ext>
            </a:extLst>
          </p:cNvPr>
          <p:cNvSpPr>
            <a:spLocks noGrp="1"/>
          </p:cNvSpPr>
          <p:nvPr>
            <p:ph sz="half" idx="2"/>
          </p:nvPr>
        </p:nvSpPr>
        <p:spPr>
          <a:xfrm>
            <a:off x="4648202" y="1436913"/>
            <a:ext cx="4038600" cy="5011387"/>
          </a:xfrm>
        </p:spPr>
        <p:txBody>
          <a:bodyPr/>
          <a:lstStyle/>
          <a:p>
            <a:r>
              <a:rPr lang="cs-CZ" sz="1200" dirty="0">
                <a:solidFill>
                  <a:schemeClr val="tx1">
                    <a:lumMod val="65000"/>
                    <a:lumOff val="35000"/>
                  </a:schemeClr>
                </a:solidFill>
              </a:rPr>
              <a:t>Krční lymfadenopatie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krční lymfadenitida nespecifická</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lymfadenitida se změnami v krevním obraze</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specifická lymfadenitida</a:t>
            </a:r>
            <a:endParaRPr lang="cs-CZ" sz="1200" b="1" i="1" dirty="0">
              <a:solidFill>
                <a:schemeClr val="tx1">
                  <a:lumMod val="65000"/>
                  <a:lumOff val="35000"/>
                </a:schemeClr>
              </a:solidFill>
            </a:endParaRPr>
          </a:p>
          <a:p>
            <a:pPr marL="0" indent="0">
              <a:buNone/>
            </a:pPr>
            <a:endParaRPr lang="cs-CZ" sz="1200" b="1" i="1" dirty="0">
              <a:solidFill>
                <a:schemeClr val="tx1">
                  <a:lumMod val="65000"/>
                  <a:lumOff val="35000"/>
                </a:schemeClr>
              </a:solidFill>
            </a:endParaRPr>
          </a:p>
          <a:p>
            <a:r>
              <a:rPr lang="cs-CZ" sz="1200" dirty="0">
                <a:solidFill>
                  <a:schemeClr val="tx1">
                    <a:lumMod val="65000"/>
                    <a:lumOff val="35000"/>
                  </a:schemeClr>
                </a:solidFill>
              </a:rPr>
              <a:t>Nádory krční krajiny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benigní tumory ( lipom, karotický </a:t>
            </a:r>
            <a:r>
              <a:rPr lang="cs-CZ" sz="1200" dirty="0" err="1">
                <a:solidFill>
                  <a:schemeClr val="tx1">
                    <a:lumMod val="65000"/>
                    <a:lumOff val="35000"/>
                  </a:schemeClr>
                </a:solidFill>
              </a:rPr>
              <a:t>glomus</a:t>
            </a:r>
            <a:r>
              <a:rPr lang="cs-CZ" sz="1200" dirty="0">
                <a:solidFill>
                  <a:schemeClr val="tx1">
                    <a:lumMod val="65000"/>
                    <a:lumOff val="35000"/>
                  </a:schemeClr>
                </a:solidFill>
              </a:rPr>
              <a:t> tumor)</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maligní nádory primární</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sekundární při neznámé primární lokalizaci </a:t>
            </a:r>
            <a:endParaRPr lang="cs-CZ" sz="1200" b="1" i="1" dirty="0">
              <a:solidFill>
                <a:schemeClr val="tx1">
                  <a:lumMod val="65000"/>
                  <a:lumOff val="35000"/>
                </a:schemeClr>
              </a:solidFill>
            </a:endParaRPr>
          </a:p>
          <a:p>
            <a:endParaRPr lang="cs-CZ" sz="1200" b="1" i="1" dirty="0">
              <a:solidFill>
                <a:srgbClr val="FF0000"/>
              </a:solidFill>
            </a:endParaRPr>
          </a:p>
          <a:p>
            <a:r>
              <a:rPr lang="cs-CZ" sz="1200" dirty="0">
                <a:solidFill>
                  <a:srgbClr val="FF0000"/>
                </a:solidFill>
              </a:rPr>
              <a:t>Hluboké krční infekce			</a:t>
            </a:r>
            <a:endParaRPr lang="cs-CZ" sz="1200" b="1" i="1" dirty="0">
              <a:solidFill>
                <a:srgbClr val="FF0000"/>
              </a:solidFill>
            </a:endParaRPr>
          </a:p>
          <a:p>
            <a:pPr lvl="1"/>
            <a:r>
              <a:rPr lang="cs-CZ" sz="1200" dirty="0">
                <a:solidFill>
                  <a:srgbClr val="FF0000"/>
                </a:solidFill>
              </a:rPr>
              <a:t>vyšetření a diagnostika</a:t>
            </a:r>
            <a:endParaRPr lang="cs-CZ" sz="1200" b="1" i="1" dirty="0">
              <a:solidFill>
                <a:srgbClr val="FF0000"/>
              </a:solidFill>
            </a:endParaRPr>
          </a:p>
          <a:p>
            <a:pPr lvl="1"/>
            <a:r>
              <a:rPr lang="cs-CZ" sz="1200" dirty="0">
                <a:solidFill>
                  <a:srgbClr val="FF0000"/>
                </a:solidFill>
              </a:rPr>
              <a:t>obecné principy léčby</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Krční disekce lymfatických uzlin</a:t>
            </a:r>
          </a:p>
          <a:p>
            <a:pPr lvl="1"/>
            <a:r>
              <a:rPr lang="cs-CZ" sz="1200" dirty="0">
                <a:solidFill>
                  <a:schemeClr val="tx1">
                    <a:lumMod val="65000"/>
                    <a:lumOff val="35000"/>
                  </a:schemeClr>
                </a:solidFill>
              </a:rPr>
              <a:t>Klasifikace krčních disekcí</a:t>
            </a:r>
          </a:p>
          <a:p>
            <a:pPr marL="0" indent="0">
              <a:buNone/>
            </a:pPr>
            <a:r>
              <a:rPr lang="en-GB" b="1" i="1" dirty="0">
                <a:solidFill>
                  <a:schemeClr val="tx1"/>
                </a:solidFill>
              </a:rPr>
              <a:t> </a:t>
            </a:r>
            <a:endParaRPr lang="cs-CZ" sz="3000" b="1" i="1" dirty="0">
              <a:solidFill>
                <a:schemeClr val="tx1"/>
              </a:solidFill>
            </a:endParaRPr>
          </a:p>
          <a:p>
            <a:pPr marL="0" indent="0">
              <a:spcAft>
                <a:spcPts val="0"/>
              </a:spcAft>
              <a:buNone/>
            </a:pPr>
            <a:endParaRPr lang="cs-CZ" sz="3000" b="1" i="1" dirty="0">
              <a:latin typeface="Times New Roman" panose="02020603050405020304" pitchFamily="18" charset="0"/>
              <a:ea typeface="Times New Roman" panose="02020603050405020304" pitchFamily="18" charset="0"/>
            </a:endParaRPr>
          </a:p>
          <a:p>
            <a:endParaRPr lang="cs-CZ" dirty="0"/>
          </a:p>
        </p:txBody>
      </p:sp>
      <p:pic>
        <p:nvPicPr>
          <p:cNvPr id="5" name="Picture 2">
            <a:extLst>
              <a:ext uri="{FF2B5EF4-FFF2-40B4-BE49-F238E27FC236}">
                <a16:creationId xmlns:a16="http://schemas.microsoft.com/office/drawing/2014/main" id="{1B6189A8-B51C-4BF5-8836-37772BC9A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454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649240-B29B-074A-9192-72EABDCE7C20}"/>
              </a:ext>
            </a:extLst>
          </p:cNvPr>
          <p:cNvSpPr>
            <a:spLocks noGrp="1"/>
          </p:cNvSpPr>
          <p:nvPr>
            <p:ph type="title"/>
          </p:nvPr>
        </p:nvSpPr>
        <p:spPr/>
        <p:txBody>
          <a:bodyPr/>
          <a:lstStyle/>
          <a:p>
            <a:r>
              <a:rPr lang="cs-CZ" sz="2800" dirty="0"/>
              <a:t>JÍCEN A ZEVNÍ KRK</a:t>
            </a:r>
            <a:br>
              <a:rPr lang="cs-CZ" sz="2800" dirty="0"/>
            </a:br>
            <a:r>
              <a:rPr lang="cs-CZ" sz="2800" dirty="0"/>
              <a:t>Klinická fyziologie jícnu</a:t>
            </a:r>
          </a:p>
        </p:txBody>
      </p:sp>
      <p:sp>
        <p:nvSpPr>
          <p:cNvPr id="3" name="Zástupný symbol pro obsah 2">
            <a:extLst>
              <a:ext uri="{FF2B5EF4-FFF2-40B4-BE49-F238E27FC236}">
                <a16:creationId xmlns:a16="http://schemas.microsoft.com/office/drawing/2014/main" id="{586BDAB9-6EF1-C648-BE40-B0098D26AAA7}"/>
              </a:ext>
            </a:extLst>
          </p:cNvPr>
          <p:cNvSpPr>
            <a:spLocks noGrp="1"/>
          </p:cNvSpPr>
          <p:nvPr>
            <p:ph idx="1"/>
          </p:nvPr>
        </p:nvSpPr>
        <p:spPr/>
        <p:txBody>
          <a:bodyPr/>
          <a:lstStyle/>
          <a:p>
            <a:r>
              <a:rPr lang="cs-CZ" sz="2000" b="1" dirty="0"/>
              <a:t>Peristaltika jícnu</a:t>
            </a:r>
          </a:p>
          <a:p>
            <a:pPr lvl="1"/>
            <a:r>
              <a:rPr lang="cs-CZ" sz="1600" dirty="0"/>
              <a:t>posun polknutého bolusu do žaludku</a:t>
            </a:r>
          </a:p>
          <a:p>
            <a:pPr lvl="1"/>
            <a:r>
              <a:rPr lang="cs-CZ" sz="1600" dirty="0"/>
              <a:t>Očišťování a ochrana jícnu před vnějšími i vnitřními vlivy (dráždivá potrava, žaludeční šťáva)</a:t>
            </a:r>
          </a:p>
          <a:p>
            <a:pPr lvl="1"/>
            <a:r>
              <a:rPr lang="cs-CZ" sz="1600" dirty="0">
                <a:solidFill>
                  <a:srgbClr val="FF0000"/>
                </a:solidFill>
              </a:rPr>
              <a:t>Primární</a:t>
            </a:r>
          </a:p>
          <a:p>
            <a:pPr lvl="2"/>
            <a:r>
              <a:rPr lang="cs-CZ" sz="1400" dirty="0"/>
              <a:t>Kontrakce jícnu vyvolaná polknutím</a:t>
            </a:r>
          </a:p>
          <a:p>
            <a:pPr lvl="2"/>
            <a:r>
              <a:rPr lang="cs-CZ" sz="1400" dirty="0"/>
              <a:t>Kontrakce aborálním směrem</a:t>
            </a:r>
          </a:p>
          <a:p>
            <a:pPr lvl="1"/>
            <a:r>
              <a:rPr lang="cs-CZ" sz="1600" dirty="0">
                <a:solidFill>
                  <a:srgbClr val="FF0000"/>
                </a:solidFill>
              </a:rPr>
              <a:t>Sekundární</a:t>
            </a:r>
          </a:p>
          <a:p>
            <a:pPr lvl="2"/>
            <a:r>
              <a:rPr lang="cs-CZ" sz="1400" dirty="0"/>
              <a:t>Odpověď na lokální senzitivní stimulaci</a:t>
            </a:r>
          </a:p>
          <a:p>
            <a:pPr lvl="3"/>
            <a:r>
              <a:rPr lang="cs-CZ" sz="1400" dirty="0"/>
              <a:t>Distenze jícnu zbytky potravy, podráždění </a:t>
            </a:r>
            <a:r>
              <a:rPr lang="cs-CZ" sz="1400" dirty="0" err="1"/>
              <a:t>refluxátem</a:t>
            </a:r>
            <a:endParaRPr lang="cs-CZ" sz="1400" dirty="0"/>
          </a:p>
          <a:p>
            <a:pPr lvl="2"/>
            <a:r>
              <a:rPr lang="cs-CZ" sz="1400" dirty="0"/>
              <a:t>Začíná těsně nad místem podráždění </a:t>
            </a:r>
          </a:p>
          <a:p>
            <a:pPr lvl="2"/>
            <a:r>
              <a:rPr lang="cs-CZ" sz="1400" dirty="0"/>
              <a:t>K dočištění jícnu (od zbývajících cca 10% potravy)</a:t>
            </a:r>
          </a:p>
          <a:p>
            <a:pPr lvl="1"/>
            <a:r>
              <a:rPr lang="cs-CZ" sz="1600" dirty="0">
                <a:solidFill>
                  <a:srgbClr val="FF0000"/>
                </a:solidFill>
              </a:rPr>
              <a:t>Terciární</a:t>
            </a:r>
          </a:p>
          <a:p>
            <a:pPr lvl="2"/>
            <a:r>
              <a:rPr lang="cs-CZ" sz="1400" dirty="0"/>
              <a:t>Nekoordinované kontrakce těla jícnu</a:t>
            </a:r>
          </a:p>
          <a:p>
            <a:pPr lvl="2"/>
            <a:r>
              <a:rPr lang="cs-CZ" sz="1400" dirty="0"/>
              <a:t>Mohou /nemusí vyvolávat symptomy nebo nemoc</a:t>
            </a:r>
          </a:p>
        </p:txBody>
      </p:sp>
      <p:pic>
        <p:nvPicPr>
          <p:cNvPr id="4" name="Picture 2">
            <a:extLst>
              <a:ext uri="{FF2B5EF4-FFF2-40B4-BE49-F238E27FC236}">
                <a16:creationId xmlns:a16="http://schemas.microsoft.com/office/drawing/2014/main" id="{08BE67F3-B7C0-F445-A68F-69232F013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561" y="148830"/>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var/folders/03/xt2tvnrs4y7ffspqs4x7p4km0000gn/T/com.microsoft.Powerpoint/WebArchiveCopyPasteTempFiles/what-is-the-difference-between-peristalsis-and-segmentation_1.jpg">
            <a:extLst>
              <a:ext uri="{FF2B5EF4-FFF2-40B4-BE49-F238E27FC236}">
                <a16:creationId xmlns:a16="http://schemas.microsoft.com/office/drawing/2014/main" id="{3DCB4275-3131-B04D-B186-19A78145B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787" y="3158836"/>
            <a:ext cx="2881492" cy="215314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75E55FE-A343-B840-9FB1-C3CA5297BB8A}"/>
              </a:ext>
            </a:extLst>
          </p:cNvPr>
          <p:cNvSpPr txBox="1"/>
          <p:nvPr/>
        </p:nvSpPr>
        <p:spPr>
          <a:xfrm>
            <a:off x="6353299" y="5628904"/>
            <a:ext cx="2467174" cy="246221"/>
          </a:xfrm>
          <a:prstGeom prst="rect">
            <a:avLst/>
          </a:prstGeom>
          <a:noFill/>
        </p:spPr>
        <p:txBody>
          <a:bodyPr wrap="square" rtlCol="0">
            <a:spAutoFit/>
          </a:bodyPr>
          <a:lstStyle/>
          <a:p>
            <a:r>
              <a:rPr lang="cs-CZ" sz="1000" i="1" dirty="0"/>
              <a:t>Zdroj obr.: </a:t>
            </a:r>
            <a:r>
              <a:rPr lang="cs-CZ" sz="1000" i="1" dirty="0" err="1"/>
              <a:t>www.sciencedirect.com</a:t>
            </a:r>
            <a:endParaRPr lang="cs-CZ" sz="1000" i="1" dirty="0"/>
          </a:p>
        </p:txBody>
      </p:sp>
    </p:spTree>
    <p:extLst>
      <p:ext uri="{BB962C8B-B14F-4D97-AF65-F5344CB8AC3E}">
        <p14:creationId xmlns:p14="http://schemas.microsoft.com/office/powerpoint/2010/main" val="18886220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B3DDE0-7728-6E45-9F38-E26A3EE30F71}"/>
              </a:ext>
            </a:extLst>
          </p:cNvPr>
          <p:cNvSpPr>
            <a:spLocks noGrp="1"/>
          </p:cNvSpPr>
          <p:nvPr>
            <p:ph type="title"/>
          </p:nvPr>
        </p:nvSpPr>
        <p:spPr/>
        <p:txBody>
          <a:bodyPr/>
          <a:lstStyle/>
          <a:p>
            <a:r>
              <a:rPr lang="cs-CZ" sz="2800" dirty="0"/>
              <a:t>JÍCEN A ZEVNÍ KRK</a:t>
            </a:r>
            <a:br>
              <a:rPr lang="cs-CZ" sz="2800" dirty="0"/>
            </a:br>
            <a:r>
              <a:rPr lang="cs-CZ" sz="2800" dirty="0"/>
              <a:t>Hluboké krční infekce</a:t>
            </a:r>
          </a:p>
        </p:txBody>
      </p:sp>
      <p:sp>
        <p:nvSpPr>
          <p:cNvPr id="3" name="Zástupný symbol pro obsah 2">
            <a:extLst>
              <a:ext uri="{FF2B5EF4-FFF2-40B4-BE49-F238E27FC236}">
                <a16:creationId xmlns:a16="http://schemas.microsoft.com/office/drawing/2014/main" id="{BB4EFECD-949B-DD4D-846C-3AFF9CA057C1}"/>
              </a:ext>
            </a:extLst>
          </p:cNvPr>
          <p:cNvSpPr>
            <a:spLocks noGrp="1"/>
          </p:cNvSpPr>
          <p:nvPr>
            <p:ph idx="1"/>
          </p:nvPr>
        </p:nvSpPr>
        <p:spPr>
          <a:xfrm>
            <a:off x="323529" y="1124745"/>
            <a:ext cx="8496944" cy="5001422"/>
          </a:xfrm>
        </p:spPr>
        <p:txBody>
          <a:bodyPr/>
          <a:lstStyle/>
          <a:p>
            <a:pPr>
              <a:lnSpc>
                <a:spcPct val="104000"/>
              </a:lnSpc>
            </a:pPr>
            <a:r>
              <a:rPr lang="cs-CZ" sz="2000" b="1" dirty="0"/>
              <a:t>Etiologie</a:t>
            </a:r>
          </a:p>
          <a:p>
            <a:pPr lvl="1">
              <a:lnSpc>
                <a:spcPct val="104000"/>
              </a:lnSpc>
            </a:pPr>
            <a:r>
              <a:rPr lang="cs-CZ" sz="1600" dirty="0"/>
              <a:t>infekce </a:t>
            </a:r>
            <a:r>
              <a:rPr lang="cs-CZ" sz="1600" dirty="0" err="1"/>
              <a:t>peritonzilární</a:t>
            </a:r>
            <a:r>
              <a:rPr lang="cs-CZ" sz="1600" dirty="0"/>
              <a:t> krajiny</a:t>
            </a:r>
          </a:p>
          <a:p>
            <a:pPr lvl="1">
              <a:lnSpc>
                <a:spcPct val="104000"/>
              </a:lnSpc>
            </a:pPr>
            <a:r>
              <a:rPr lang="cs-CZ" sz="1600" dirty="0" err="1"/>
              <a:t>Odontogenní</a:t>
            </a:r>
            <a:r>
              <a:rPr lang="cs-CZ" sz="1600" dirty="0"/>
              <a:t> infekce (</a:t>
            </a:r>
            <a:r>
              <a:rPr lang="cs-CZ" sz="1600" dirty="0" err="1"/>
              <a:t>kariezní</a:t>
            </a:r>
            <a:r>
              <a:rPr lang="cs-CZ" sz="1600" dirty="0"/>
              <a:t> chrup)</a:t>
            </a:r>
          </a:p>
          <a:p>
            <a:pPr lvl="1">
              <a:lnSpc>
                <a:spcPct val="104000"/>
              </a:lnSpc>
            </a:pPr>
            <a:r>
              <a:rPr lang="cs-CZ" sz="1600" dirty="0"/>
              <a:t>penetrující poranění spodiny ústní, hltanu nebo krčního jícnu (uvízlé drůbeží /rybí kosti)</a:t>
            </a:r>
          </a:p>
          <a:p>
            <a:pPr lvl="1">
              <a:lnSpc>
                <a:spcPct val="104000"/>
              </a:lnSpc>
            </a:pPr>
            <a:r>
              <a:rPr lang="cs-CZ" sz="1600" dirty="0"/>
              <a:t>Snížení funkce imunitního systému (</a:t>
            </a:r>
            <a:r>
              <a:rPr lang="cs-CZ" sz="1600" dirty="0" err="1"/>
              <a:t>dekomp</a:t>
            </a:r>
            <a:r>
              <a:rPr lang="cs-CZ" sz="1600" dirty="0"/>
              <a:t>. diabetes, alkoholismus aj.)</a:t>
            </a:r>
          </a:p>
          <a:p>
            <a:pPr>
              <a:lnSpc>
                <a:spcPct val="104000"/>
              </a:lnSpc>
            </a:pPr>
            <a:r>
              <a:rPr lang="cs-CZ" sz="2000" b="1" dirty="0" err="1"/>
              <a:t>Symtomy</a:t>
            </a:r>
            <a:endParaRPr lang="cs-CZ" sz="2000" b="1" dirty="0"/>
          </a:p>
          <a:p>
            <a:pPr lvl="1">
              <a:lnSpc>
                <a:spcPct val="104000"/>
              </a:lnSpc>
            </a:pPr>
            <a:r>
              <a:rPr lang="cs-CZ" sz="1600" dirty="0"/>
              <a:t>bolestivost  v krku i zevně na krku stupňující se palpací, polykáním, dušnost, </a:t>
            </a:r>
          </a:p>
          <a:p>
            <a:pPr lvl="1">
              <a:lnSpc>
                <a:spcPct val="104000"/>
              </a:lnSpc>
            </a:pPr>
            <a:r>
              <a:rPr lang="cs-CZ" sz="1600" dirty="0"/>
              <a:t>bolesti v zádech nebo </a:t>
            </a:r>
            <a:r>
              <a:rPr lang="cs-CZ" sz="1600" dirty="0" err="1"/>
              <a:t>retrosternálně</a:t>
            </a:r>
            <a:r>
              <a:rPr lang="cs-CZ" sz="1600" dirty="0"/>
              <a:t> (</a:t>
            </a:r>
            <a:r>
              <a:rPr lang="cs-CZ" sz="1600" dirty="0" err="1"/>
              <a:t>mediastinitida</a:t>
            </a:r>
            <a:r>
              <a:rPr lang="cs-CZ" sz="1600" dirty="0"/>
              <a:t>) vysoké horečky (septické)</a:t>
            </a:r>
          </a:p>
          <a:p>
            <a:pPr>
              <a:lnSpc>
                <a:spcPct val="104000"/>
              </a:lnSpc>
            </a:pPr>
            <a:r>
              <a:rPr lang="cs-CZ" sz="2000" b="1" dirty="0"/>
              <a:t>Klinický nález</a:t>
            </a:r>
          </a:p>
          <a:p>
            <a:pPr lvl="1">
              <a:lnSpc>
                <a:spcPct val="104000"/>
              </a:lnSpc>
            </a:pPr>
            <a:r>
              <a:rPr lang="cs-CZ" sz="1600" dirty="0"/>
              <a:t>Neohraničený zánětlivý infiltrát na krku, fluktuace, pergamenové třaskání</a:t>
            </a:r>
          </a:p>
          <a:p>
            <a:pPr lvl="1">
              <a:lnSpc>
                <a:spcPct val="104000"/>
              </a:lnSpc>
            </a:pPr>
            <a:r>
              <a:rPr lang="cs-CZ" sz="1600" dirty="0"/>
              <a:t>Palpační citlivost na velkých cévách (CAVE septická trombóza)</a:t>
            </a:r>
          </a:p>
          <a:p>
            <a:pPr lvl="1">
              <a:lnSpc>
                <a:spcPct val="104000"/>
              </a:lnSpc>
            </a:pPr>
            <a:r>
              <a:rPr lang="cs-CZ" sz="1600" dirty="0"/>
              <a:t>Otok spodiny dutiny ústní, </a:t>
            </a:r>
            <a:r>
              <a:rPr lang="cs-CZ" sz="1600" dirty="0" err="1"/>
              <a:t>peritonzilárního</a:t>
            </a:r>
            <a:r>
              <a:rPr lang="cs-CZ" sz="1600" dirty="0"/>
              <a:t> /</a:t>
            </a:r>
            <a:r>
              <a:rPr lang="cs-CZ" sz="1600" dirty="0" err="1"/>
              <a:t>infratonzilárního</a:t>
            </a:r>
            <a:r>
              <a:rPr lang="cs-CZ" sz="1600" dirty="0"/>
              <a:t> prostoru</a:t>
            </a:r>
          </a:p>
          <a:p>
            <a:pPr lvl="1">
              <a:lnSpc>
                <a:spcPct val="104000"/>
              </a:lnSpc>
            </a:pPr>
            <a:r>
              <a:rPr lang="cs-CZ" sz="1600" dirty="0"/>
              <a:t>Trismus</a:t>
            </a:r>
          </a:p>
          <a:p>
            <a:pPr lvl="1">
              <a:lnSpc>
                <a:spcPct val="104000"/>
              </a:lnSpc>
            </a:pPr>
            <a:r>
              <a:rPr lang="cs-CZ" sz="1600" dirty="0"/>
              <a:t>Asymetrie laterální stěny </a:t>
            </a:r>
            <a:r>
              <a:rPr lang="cs-CZ" sz="1600" dirty="0" err="1"/>
              <a:t>hypofaryngu</a:t>
            </a:r>
            <a:r>
              <a:rPr lang="cs-CZ" sz="1600" dirty="0"/>
              <a:t> </a:t>
            </a:r>
          </a:p>
          <a:p>
            <a:pPr lvl="1">
              <a:lnSpc>
                <a:spcPct val="104000"/>
              </a:lnSpc>
            </a:pPr>
            <a:r>
              <a:rPr lang="cs-CZ" sz="1600" dirty="0"/>
              <a:t>Otok hrtanu </a:t>
            </a:r>
          </a:p>
          <a:p>
            <a:pPr lvl="1">
              <a:lnSpc>
                <a:spcPct val="104000"/>
              </a:lnSpc>
            </a:pPr>
            <a:r>
              <a:rPr lang="cs-CZ" sz="1600" dirty="0"/>
              <a:t>při přestupu do mediastina –  dysfagie i dyspnoe</a:t>
            </a:r>
          </a:p>
          <a:p>
            <a:pPr lvl="1">
              <a:lnSpc>
                <a:spcPct val="104000"/>
              </a:lnSpc>
            </a:pPr>
            <a:r>
              <a:rPr lang="cs-CZ" sz="1600" dirty="0"/>
              <a:t>Septický stav (hypotenze, tachykardie, elevace zánětlivých </a:t>
            </a:r>
            <a:r>
              <a:rPr lang="cs-CZ" sz="1600" dirty="0" err="1"/>
              <a:t>markerů</a:t>
            </a:r>
            <a:r>
              <a:rPr lang="cs-CZ" sz="1600" dirty="0"/>
              <a:t> CRP, Leu)</a:t>
            </a:r>
          </a:p>
          <a:p>
            <a:endParaRPr lang="cs-CZ" dirty="0"/>
          </a:p>
        </p:txBody>
      </p:sp>
      <p:pic>
        <p:nvPicPr>
          <p:cNvPr id="4" name="Picture 2">
            <a:extLst>
              <a:ext uri="{FF2B5EF4-FFF2-40B4-BE49-F238E27FC236}">
                <a16:creationId xmlns:a16="http://schemas.microsoft.com/office/drawing/2014/main" id="{D4F1CCA3-3360-654E-B722-B111C87C6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1"/>
            <a:ext cx="1216861" cy="92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Angina Ludovici">
            <a:extLst>
              <a:ext uri="{FF2B5EF4-FFF2-40B4-BE49-F238E27FC236}">
                <a16:creationId xmlns:a16="http://schemas.microsoft.com/office/drawing/2014/main" id="{353A6D6D-E72F-4A4D-8A56-3285CB78C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706" y="3834637"/>
            <a:ext cx="17367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a:extLst>
              <a:ext uri="{FF2B5EF4-FFF2-40B4-BE49-F238E27FC236}">
                <a16:creationId xmlns:a16="http://schemas.microsoft.com/office/drawing/2014/main" id="{FCA99CBF-DEC8-A743-AE7A-92BD47FF39E8}"/>
              </a:ext>
            </a:extLst>
          </p:cNvPr>
          <p:cNvSpPr/>
          <p:nvPr/>
        </p:nvSpPr>
        <p:spPr>
          <a:xfrm>
            <a:off x="6468268" y="6627168"/>
            <a:ext cx="2675732"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p:txBody>
      </p:sp>
    </p:spTree>
    <p:extLst>
      <p:ext uri="{BB962C8B-B14F-4D97-AF65-F5344CB8AC3E}">
        <p14:creationId xmlns:p14="http://schemas.microsoft.com/office/powerpoint/2010/main" val="13397324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C0766D-9756-0249-BFC9-85794DCE9D3C}"/>
              </a:ext>
            </a:extLst>
          </p:cNvPr>
          <p:cNvSpPr>
            <a:spLocks noGrp="1"/>
          </p:cNvSpPr>
          <p:nvPr>
            <p:ph type="title"/>
          </p:nvPr>
        </p:nvSpPr>
        <p:spPr/>
        <p:txBody>
          <a:bodyPr/>
          <a:lstStyle/>
          <a:p>
            <a:r>
              <a:rPr lang="cs-CZ" sz="2800" dirty="0"/>
              <a:t>JÍCEN A ZEVNÍ KRK</a:t>
            </a:r>
            <a:br>
              <a:rPr lang="cs-CZ" sz="2800" dirty="0"/>
            </a:br>
            <a:r>
              <a:rPr lang="cs-CZ" sz="2800" dirty="0"/>
              <a:t>Hluboké krční infekce</a:t>
            </a:r>
          </a:p>
        </p:txBody>
      </p:sp>
      <p:sp>
        <p:nvSpPr>
          <p:cNvPr id="3" name="Zástupný symbol pro obsah 2">
            <a:extLst>
              <a:ext uri="{FF2B5EF4-FFF2-40B4-BE49-F238E27FC236}">
                <a16:creationId xmlns:a16="http://schemas.microsoft.com/office/drawing/2014/main" id="{3BE7D4B8-EA5C-3147-87C6-B238E8FDC4D5}"/>
              </a:ext>
            </a:extLst>
          </p:cNvPr>
          <p:cNvSpPr>
            <a:spLocks noGrp="1"/>
          </p:cNvSpPr>
          <p:nvPr>
            <p:ph idx="1"/>
          </p:nvPr>
        </p:nvSpPr>
        <p:spPr>
          <a:xfrm>
            <a:off x="323529" y="1124743"/>
            <a:ext cx="7809818" cy="5649035"/>
          </a:xfrm>
        </p:spPr>
        <p:txBody>
          <a:bodyPr/>
          <a:lstStyle/>
          <a:p>
            <a:pPr>
              <a:lnSpc>
                <a:spcPct val="104000"/>
              </a:lnSpc>
            </a:pPr>
            <a:r>
              <a:rPr lang="cs-CZ" sz="2000" b="1" dirty="0"/>
              <a:t>Diagnostika</a:t>
            </a:r>
          </a:p>
          <a:p>
            <a:pPr lvl="1">
              <a:lnSpc>
                <a:spcPct val="104000"/>
              </a:lnSpc>
            </a:pPr>
            <a:r>
              <a:rPr lang="cs-CZ" sz="1600" dirty="0"/>
              <a:t>Klinický nález</a:t>
            </a:r>
          </a:p>
          <a:p>
            <a:pPr lvl="1">
              <a:lnSpc>
                <a:spcPct val="104000"/>
              </a:lnSpc>
            </a:pPr>
            <a:r>
              <a:rPr lang="cs-CZ" sz="1600" dirty="0"/>
              <a:t>CT krku a mediastina s kontrastem (lépe zobrazí absces)</a:t>
            </a:r>
          </a:p>
          <a:p>
            <a:pPr>
              <a:lnSpc>
                <a:spcPct val="104000"/>
              </a:lnSpc>
            </a:pPr>
            <a:r>
              <a:rPr lang="cs-CZ" sz="2000" b="1" dirty="0"/>
              <a:t>Léčba</a:t>
            </a:r>
          </a:p>
          <a:p>
            <a:pPr lvl="1">
              <a:lnSpc>
                <a:spcPct val="104000"/>
              </a:lnSpc>
            </a:pPr>
            <a:r>
              <a:rPr lang="cs-CZ" sz="1600" dirty="0">
                <a:solidFill>
                  <a:srgbClr val="FF0000"/>
                </a:solidFill>
              </a:rPr>
              <a:t>Parenterální podání ATB ve vysokých až maximálních dávkách </a:t>
            </a:r>
          </a:p>
          <a:p>
            <a:pPr lvl="2">
              <a:lnSpc>
                <a:spcPct val="104000"/>
              </a:lnSpc>
            </a:pPr>
            <a:r>
              <a:rPr lang="cs-CZ" sz="1400" dirty="0"/>
              <a:t>proti streptokokům a anaerobům</a:t>
            </a:r>
          </a:p>
          <a:p>
            <a:pPr lvl="2">
              <a:lnSpc>
                <a:spcPct val="104000"/>
              </a:lnSpc>
            </a:pPr>
            <a:r>
              <a:rPr lang="cs-CZ" sz="1400" dirty="0"/>
              <a:t>Kombinace </a:t>
            </a:r>
            <a:r>
              <a:rPr lang="cs-CZ" sz="1400" dirty="0" err="1"/>
              <a:t>aminopenicilinů</a:t>
            </a:r>
            <a:r>
              <a:rPr lang="cs-CZ" sz="1400" dirty="0"/>
              <a:t> a </a:t>
            </a:r>
            <a:r>
              <a:rPr lang="cs-CZ" sz="1400" dirty="0" err="1"/>
              <a:t>metronidazolu</a:t>
            </a:r>
            <a:r>
              <a:rPr lang="cs-CZ" sz="1400" dirty="0"/>
              <a:t> (event. úprava dle mikrobiolog. vyšetření)</a:t>
            </a:r>
          </a:p>
          <a:p>
            <a:pPr lvl="1">
              <a:lnSpc>
                <a:spcPct val="104000"/>
              </a:lnSpc>
            </a:pPr>
            <a:r>
              <a:rPr lang="cs-CZ" sz="1600" dirty="0">
                <a:solidFill>
                  <a:srgbClr val="FF0000"/>
                </a:solidFill>
              </a:rPr>
              <a:t>Chirurgická revize a drenáž</a:t>
            </a:r>
          </a:p>
          <a:p>
            <a:pPr lvl="2">
              <a:lnSpc>
                <a:spcPct val="104000"/>
              </a:lnSpc>
            </a:pPr>
            <a:r>
              <a:rPr lang="cs-CZ" sz="1400" dirty="0"/>
              <a:t>Široké otevření </a:t>
            </a:r>
            <a:r>
              <a:rPr lang="cs-CZ" sz="1400" dirty="0" err="1"/>
              <a:t>fasciálních</a:t>
            </a:r>
            <a:r>
              <a:rPr lang="cs-CZ" sz="1400" dirty="0"/>
              <a:t> prostor abscesové dutiny ze zevního přístupu</a:t>
            </a:r>
          </a:p>
          <a:p>
            <a:pPr lvl="3">
              <a:lnSpc>
                <a:spcPct val="104000"/>
              </a:lnSpc>
            </a:pPr>
            <a:r>
              <a:rPr lang="cs-CZ" sz="1400" dirty="0" err="1"/>
              <a:t>Parafaryngeálně</a:t>
            </a:r>
            <a:r>
              <a:rPr lang="cs-CZ" sz="1400" dirty="0"/>
              <a:t>, </a:t>
            </a:r>
            <a:r>
              <a:rPr lang="cs-CZ" sz="1400" dirty="0" err="1"/>
              <a:t>retrofaryngeálně</a:t>
            </a:r>
            <a:r>
              <a:rPr lang="cs-CZ" sz="1400" dirty="0"/>
              <a:t>, </a:t>
            </a:r>
            <a:r>
              <a:rPr lang="cs-CZ" sz="1400" dirty="0" err="1"/>
              <a:t>submandibulárně</a:t>
            </a:r>
            <a:r>
              <a:rPr lang="cs-CZ" sz="1400" dirty="0"/>
              <a:t>, </a:t>
            </a:r>
            <a:r>
              <a:rPr lang="cs-CZ" sz="1400" dirty="0" err="1"/>
              <a:t>submentálně</a:t>
            </a:r>
            <a:r>
              <a:rPr lang="cs-CZ" sz="1400" dirty="0"/>
              <a:t>, </a:t>
            </a:r>
            <a:r>
              <a:rPr lang="cs-CZ" sz="1400" dirty="0" err="1"/>
              <a:t>pretracheálně</a:t>
            </a:r>
            <a:r>
              <a:rPr lang="cs-CZ" sz="1400" dirty="0"/>
              <a:t>, …</a:t>
            </a:r>
          </a:p>
          <a:p>
            <a:pPr lvl="2">
              <a:lnSpc>
                <a:spcPct val="104000"/>
              </a:lnSpc>
            </a:pPr>
            <a:r>
              <a:rPr lang="cs-CZ" sz="1400" dirty="0"/>
              <a:t>Identifikace velkých krčních cév a jejich revize </a:t>
            </a:r>
          </a:p>
          <a:p>
            <a:pPr lvl="3">
              <a:lnSpc>
                <a:spcPct val="104000"/>
              </a:lnSpc>
            </a:pPr>
            <a:r>
              <a:rPr lang="cs-CZ" sz="1400" dirty="0"/>
              <a:t>Vyloučit septickou trombózu VJI – event. resekce VJI) </a:t>
            </a:r>
          </a:p>
          <a:p>
            <a:pPr lvl="2">
              <a:lnSpc>
                <a:spcPct val="104000"/>
              </a:lnSpc>
            </a:pPr>
            <a:r>
              <a:rPr lang="cs-CZ" sz="1400" dirty="0"/>
              <a:t>Drenáž všech oddělených abscesových kapes</a:t>
            </a:r>
          </a:p>
          <a:p>
            <a:pPr lvl="2">
              <a:lnSpc>
                <a:spcPct val="104000"/>
              </a:lnSpc>
            </a:pPr>
            <a:r>
              <a:rPr lang="cs-CZ" sz="1400" dirty="0"/>
              <a:t>Výplach rány dezinfekčním roztokem</a:t>
            </a:r>
          </a:p>
          <a:p>
            <a:pPr lvl="3">
              <a:lnSpc>
                <a:spcPct val="104000"/>
              </a:lnSpc>
            </a:pPr>
            <a:r>
              <a:rPr lang="cs-CZ" sz="1400" dirty="0"/>
              <a:t>Ředěná </a:t>
            </a:r>
            <a:r>
              <a:rPr lang="cs-CZ" sz="1400" dirty="0" err="1"/>
              <a:t>betadine</a:t>
            </a:r>
            <a:r>
              <a:rPr lang="cs-CZ" sz="1400" dirty="0"/>
              <a:t> + ředěný H2O2</a:t>
            </a:r>
          </a:p>
          <a:p>
            <a:pPr lvl="2">
              <a:lnSpc>
                <a:spcPct val="104000"/>
              </a:lnSpc>
            </a:pPr>
            <a:r>
              <a:rPr lang="cs-CZ" sz="1400" dirty="0"/>
              <a:t>Obložky s </a:t>
            </a:r>
            <a:r>
              <a:rPr lang="cs-CZ" sz="1400" dirty="0" err="1"/>
              <a:t>betadine</a:t>
            </a:r>
            <a:r>
              <a:rPr lang="cs-CZ" sz="1400" dirty="0"/>
              <a:t> do rány </a:t>
            </a:r>
          </a:p>
          <a:p>
            <a:pPr lvl="2">
              <a:lnSpc>
                <a:spcPct val="104000"/>
              </a:lnSpc>
            </a:pPr>
            <a:r>
              <a:rPr lang="cs-CZ" sz="1400" dirty="0"/>
              <a:t>Provizorní sutura  situačními stehy </a:t>
            </a:r>
          </a:p>
          <a:p>
            <a:pPr lvl="2">
              <a:lnSpc>
                <a:spcPct val="104000"/>
              </a:lnSpc>
            </a:pPr>
            <a:r>
              <a:rPr lang="cs-CZ" sz="1400" dirty="0"/>
              <a:t>Zavedení širokých </a:t>
            </a:r>
            <a:r>
              <a:rPr lang="cs-CZ" sz="1400" dirty="0" err="1"/>
              <a:t>proplachových</a:t>
            </a:r>
            <a:r>
              <a:rPr lang="cs-CZ" sz="1400" dirty="0"/>
              <a:t> drénů</a:t>
            </a:r>
          </a:p>
          <a:p>
            <a:pPr lvl="2">
              <a:lnSpc>
                <a:spcPct val="104000"/>
              </a:lnSpc>
            </a:pPr>
            <a:r>
              <a:rPr lang="cs-CZ" sz="1400" dirty="0" err="1"/>
              <a:t>Opakovanná</a:t>
            </a:r>
            <a:r>
              <a:rPr lang="cs-CZ" sz="1400" dirty="0"/>
              <a:t> </a:t>
            </a:r>
            <a:r>
              <a:rPr lang="cs-CZ" sz="1400" dirty="0" err="1"/>
              <a:t>revizé</a:t>
            </a:r>
            <a:r>
              <a:rPr lang="cs-CZ" sz="1400" dirty="0"/>
              <a:t> za krátkodobé CA do zhojení rány (živé granulace, bez nekróz)</a:t>
            </a:r>
          </a:p>
          <a:p>
            <a:pPr lvl="2">
              <a:lnSpc>
                <a:spcPct val="104000"/>
              </a:lnSpc>
            </a:pPr>
            <a:endParaRPr lang="cs-CZ" sz="1400" dirty="0"/>
          </a:p>
          <a:p>
            <a:endParaRPr lang="cs-CZ" dirty="0"/>
          </a:p>
        </p:txBody>
      </p:sp>
      <p:pic>
        <p:nvPicPr>
          <p:cNvPr id="4" name="Picture 2">
            <a:extLst>
              <a:ext uri="{FF2B5EF4-FFF2-40B4-BE49-F238E27FC236}">
                <a16:creationId xmlns:a16="http://schemas.microsoft.com/office/drawing/2014/main" id="{0B822E76-6E34-0A43-94B9-4891897FE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1"/>
            <a:ext cx="1216861" cy="92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E:\Hluboká krční infekce\Hlaváčková\CT krku 13-5-2010  II.jpg">
            <a:extLst>
              <a:ext uri="{FF2B5EF4-FFF2-40B4-BE49-F238E27FC236}">
                <a16:creationId xmlns:a16="http://schemas.microsoft.com/office/drawing/2014/main" id="{6D39862D-914C-9D4E-BAB7-E4589F52E8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42" t="715" r="-2" b="2498"/>
          <a:stretch/>
        </p:blipFill>
        <p:spPr bwMode="auto">
          <a:xfrm>
            <a:off x="6821696" y="1179165"/>
            <a:ext cx="1786598" cy="1822995"/>
          </a:xfrm>
          <a:prstGeom prst="rect">
            <a:avLst/>
          </a:prstGeom>
          <a:solidFill>
            <a:srgbClr val="FFFFFF"/>
          </a:solidFill>
        </p:spPr>
      </p:pic>
      <p:sp>
        <p:nvSpPr>
          <p:cNvPr id="6" name="Obdélník 5">
            <a:extLst>
              <a:ext uri="{FF2B5EF4-FFF2-40B4-BE49-F238E27FC236}">
                <a16:creationId xmlns:a16="http://schemas.microsoft.com/office/drawing/2014/main" id="{A8462B1A-DC42-8943-B1EF-F2B1175D171E}"/>
              </a:ext>
            </a:extLst>
          </p:cNvPr>
          <p:cNvSpPr/>
          <p:nvPr/>
        </p:nvSpPr>
        <p:spPr>
          <a:xfrm>
            <a:off x="6407509" y="2964323"/>
            <a:ext cx="2675732"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p:txBody>
      </p:sp>
    </p:spTree>
    <p:extLst>
      <p:ext uri="{BB962C8B-B14F-4D97-AF65-F5344CB8AC3E}">
        <p14:creationId xmlns:p14="http://schemas.microsoft.com/office/powerpoint/2010/main" val="19760399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80587A-FD84-944A-8F6D-1FDD19644729}"/>
              </a:ext>
            </a:extLst>
          </p:cNvPr>
          <p:cNvSpPr>
            <a:spLocks noGrp="1"/>
          </p:cNvSpPr>
          <p:nvPr>
            <p:ph type="title"/>
          </p:nvPr>
        </p:nvSpPr>
        <p:spPr/>
        <p:txBody>
          <a:bodyPr/>
          <a:lstStyle/>
          <a:p>
            <a:r>
              <a:rPr lang="cs-CZ" sz="2800" dirty="0"/>
              <a:t>JÍCEN A ZEVNÍ KRK</a:t>
            </a:r>
            <a:br>
              <a:rPr lang="cs-CZ" sz="2800" dirty="0"/>
            </a:br>
            <a:r>
              <a:rPr lang="cs-CZ" sz="2800" dirty="0"/>
              <a:t>Hluboké krční infekce</a:t>
            </a:r>
          </a:p>
        </p:txBody>
      </p:sp>
      <p:sp>
        <p:nvSpPr>
          <p:cNvPr id="3" name="Zástupný symbol pro obsah 2">
            <a:extLst>
              <a:ext uri="{FF2B5EF4-FFF2-40B4-BE49-F238E27FC236}">
                <a16:creationId xmlns:a16="http://schemas.microsoft.com/office/drawing/2014/main" id="{88494533-D808-AB44-A0A4-D9D122E3038D}"/>
              </a:ext>
            </a:extLst>
          </p:cNvPr>
          <p:cNvSpPr>
            <a:spLocks noGrp="1"/>
          </p:cNvSpPr>
          <p:nvPr>
            <p:ph idx="1"/>
          </p:nvPr>
        </p:nvSpPr>
        <p:spPr/>
        <p:txBody>
          <a:bodyPr/>
          <a:lstStyle/>
          <a:p>
            <a:r>
              <a:rPr lang="cs-CZ" sz="2000" b="1" dirty="0"/>
              <a:t>Léčba</a:t>
            </a:r>
          </a:p>
          <a:p>
            <a:pPr lvl="1"/>
            <a:r>
              <a:rPr lang="cs-CZ" sz="1600" dirty="0">
                <a:solidFill>
                  <a:srgbClr val="FF0000"/>
                </a:solidFill>
              </a:rPr>
              <a:t>Zavedení </a:t>
            </a:r>
            <a:r>
              <a:rPr lang="cs-CZ" sz="1600" dirty="0" err="1">
                <a:solidFill>
                  <a:srgbClr val="FF0000"/>
                </a:solidFill>
              </a:rPr>
              <a:t>nasogastrické</a:t>
            </a:r>
            <a:r>
              <a:rPr lang="cs-CZ" sz="1600" dirty="0">
                <a:solidFill>
                  <a:srgbClr val="FF0000"/>
                </a:solidFill>
              </a:rPr>
              <a:t> sondy</a:t>
            </a:r>
          </a:p>
          <a:p>
            <a:pPr lvl="1"/>
            <a:r>
              <a:rPr lang="cs-CZ" sz="1600" dirty="0">
                <a:solidFill>
                  <a:srgbClr val="FF0000"/>
                </a:solidFill>
              </a:rPr>
              <a:t>Tracheostomie</a:t>
            </a:r>
          </a:p>
          <a:p>
            <a:pPr lvl="2"/>
            <a:r>
              <a:rPr lang="cs-CZ" sz="1400" dirty="0"/>
              <a:t>Otok dýchacích cest při </a:t>
            </a:r>
            <a:r>
              <a:rPr lang="cs-CZ" sz="1400" dirty="0" err="1"/>
              <a:t>opakovanných</a:t>
            </a:r>
            <a:r>
              <a:rPr lang="cs-CZ" sz="1400" dirty="0"/>
              <a:t> krčních revizích</a:t>
            </a:r>
          </a:p>
          <a:p>
            <a:pPr lvl="1"/>
            <a:r>
              <a:rPr lang="cs-CZ" sz="1600" dirty="0">
                <a:solidFill>
                  <a:srgbClr val="FF0000"/>
                </a:solidFill>
              </a:rPr>
              <a:t>Úprava vnitřního prostředí</a:t>
            </a:r>
          </a:p>
          <a:p>
            <a:pPr lvl="2"/>
            <a:r>
              <a:rPr lang="cs-CZ" sz="1400" dirty="0"/>
              <a:t>Léčba sepse, monitorace kardiovaskulárního systému, úprava elektrolytů, hydratace</a:t>
            </a:r>
          </a:p>
          <a:p>
            <a:pPr lvl="1"/>
            <a:r>
              <a:rPr lang="cs-CZ" sz="1600" dirty="0">
                <a:solidFill>
                  <a:srgbClr val="FF0000"/>
                </a:solidFill>
              </a:rPr>
              <a:t>Mezioborová spolupráce</a:t>
            </a:r>
          </a:p>
          <a:p>
            <a:pPr lvl="2"/>
            <a:r>
              <a:rPr lang="cs-CZ" sz="1400" dirty="0"/>
              <a:t>Hrudní chirurgie  - torakotomie /</a:t>
            </a:r>
            <a:r>
              <a:rPr lang="cs-CZ" sz="1400" dirty="0" err="1"/>
              <a:t>torakoskopická</a:t>
            </a:r>
            <a:r>
              <a:rPr lang="cs-CZ" sz="1400" dirty="0"/>
              <a:t> drenáž abscesu mediastina</a:t>
            </a:r>
          </a:p>
          <a:p>
            <a:pPr lvl="2"/>
            <a:r>
              <a:rPr lang="cs-CZ" sz="1400" dirty="0"/>
              <a:t>Stomatochirurg – extrakce </a:t>
            </a:r>
            <a:r>
              <a:rPr lang="cs-CZ" sz="1400" dirty="0" err="1"/>
              <a:t>kariezního</a:t>
            </a:r>
            <a:r>
              <a:rPr lang="cs-CZ" sz="1400" dirty="0"/>
              <a:t> chrupu</a:t>
            </a:r>
          </a:p>
          <a:p>
            <a:endParaRPr lang="cs-CZ" dirty="0"/>
          </a:p>
        </p:txBody>
      </p:sp>
      <p:pic>
        <p:nvPicPr>
          <p:cNvPr id="4" name="Picture 2">
            <a:extLst>
              <a:ext uri="{FF2B5EF4-FFF2-40B4-BE49-F238E27FC236}">
                <a16:creationId xmlns:a16="http://schemas.microsoft.com/office/drawing/2014/main" id="{32E72991-F9FB-7B47-84D6-0FC7581F9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1"/>
            <a:ext cx="1216861" cy="92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5240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DB7E96-5DC5-E44A-AF7B-428ACFEE1EC2}"/>
              </a:ext>
            </a:extLst>
          </p:cNvPr>
          <p:cNvSpPr>
            <a:spLocks noGrp="1"/>
          </p:cNvSpPr>
          <p:nvPr>
            <p:ph type="title"/>
          </p:nvPr>
        </p:nvSpPr>
        <p:spPr/>
        <p:txBody>
          <a:bodyPr/>
          <a:lstStyle/>
          <a:p>
            <a:r>
              <a:rPr lang="cs-CZ" sz="2800" dirty="0"/>
              <a:t>JÍCEN A ZEVNÍ KRK</a:t>
            </a:r>
            <a:br>
              <a:rPr lang="cs-CZ" sz="2800" dirty="0"/>
            </a:br>
            <a:r>
              <a:rPr lang="cs-CZ" sz="2800" dirty="0"/>
              <a:t>Hluboké krční infekce</a:t>
            </a:r>
          </a:p>
        </p:txBody>
      </p:sp>
      <p:pic>
        <p:nvPicPr>
          <p:cNvPr id="4" name="Picture 2">
            <a:extLst>
              <a:ext uri="{FF2B5EF4-FFF2-40B4-BE49-F238E27FC236}">
                <a16:creationId xmlns:a16="http://schemas.microsoft.com/office/drawing/2014/main" id="{1747E72C-D833-AB47-8DCF-75E921735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1"/>
            <a:ext cx="1216861" cy="92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DSC04035">
            <a:extLst>
              <a:ext uri="{FF2B5EF4-FFF2-40B4-BE49-F238E27FC236}">
                <a16:creationId xmlns:a16="http://schemas.microsoft.com/office/drawing/2014/main" id="{1F3EB040-4EE9-C944-83C0-2E714C6B2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23" y="1361575"/>
            <a:ext cx="4436235" cy="334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descr="mediastinitis (2)">
            <a:extLst>
              <a:ext uri="{FF2B5EF4-FFF2-40B4-BE49-F238E27FC236}">
                <a16:creationId xmlns:a16="http://schemas.microsoft.com/office/drawing/2014/main" id="{3BF5D36F-01FB-7344-AD10-AA8D7C8945F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547936" y="3386438"/>
            <a:ext cx="4489728" cy="336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Obdélník 6">
            <a:extLst>
              <a:ext uri="{FF2B5EF4-FFF2-40B4-BE49-F238E27FC236}">
                <a16:creationId xmlns:a16="http://schemas.microsoft.com/office/drawing/2014/main" id="{58CF2DCF-D3AB-6B4C-95F7-AEFF225D04DC}"/>
              </a:ext>
            </a:extLst>
          </p:cNvPr>
          <p:cNvSpPr/>
          <p:nvPr/>
        </p:nvSpPr>
        <p:spPr>
          <a:xfrm>
            <a:off x="718310" y="6485971"/>
            <a:ext cx="2675732"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p:txBody>
      </p:sp>
    </p:spTree>
    <p:extLst>
      <p:ext uri="{BB962C8B-B14F-4D97-AF65-F5344CB8AC3E}">
        <p14:creationId xmlns:p14="http://schemas.microsoft.com/office/powerpoint/2010/main" val="5749918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025092-383D-4543-84D8-9550F69A4CE4}"/>
              </a:ext>
            </a:extLst>
          </p:cNvPr>
          <p:cNvSpPr>
            <a:spLocks noGrp="1"/>
          </p:cNvSpPr>
          <p:nvPr>
            <p:ph type="title"/>
          </p:nvPr>
        </p:nvSpPr>
        <p:spPr/>
        <p:txBody>
          <a:bodyPr/>
          <a:lstStyle/>
          <a:p>
            <a:r>
              <a:rPr lang="cs-CZ" sz="2800" dirty="0"/>
              <a:t>JÍCEN A ZEVNÍ KRK</a:t>
            </a:r>
            <a:br>
              <a:rPr lang="cs-CZ" sz="2800" dirty="0"/>
            </a:br>
            <a:r>
              <a:rPr lang="cs-CZ" sz="2800" dirty="0"/>
              <a:t>Hluboké krční infekce</a:t>
            </a:r>
          </a:p>
        </p:txBody>
      </p:sp>
      <p:sp>
        <p:nvSpPr>
          <p:cNvPr id="3" name="Zástupný symbol pro obsah 2">
            <a:extLst>
              <a:ext uri="{FF2B5EF4-FFF2-40B4-BE49-F238E27FC236}">
                <a16:creationId xmlns:a16="http://schemas.microsoft.com/office/drawing/2014/main" id="{24C949A6-7A3A-F645-9092-3066461DA8CE}"/>
              </a:ext>
            </a:extLst>
          </p:cNvPr>
          <p:cNvSpPr>
            <a:spLocks noGrp="1"/>
          </p:cNvSpPr>
          <p:nvPr>
            <p:ph idx="1"/>
          </p:nvPr>
        </p:nvSpPr>
        <p:spPr/>
        <p:txBody>
          <a:bodyPr/>
          <a:lstStyle/>
          <a:p>
            <a:r>
              <a:rPr lang="cs-CZ" sz="2000" b="1" dirty="0"/>
              <a:t>Chirurgická léčba</a:t>
            </a:r>
            <a:endParaRPr lang="cs-CZ" sz="2000" dirty="0"/>
          </a:p>
          <a:p>
            <a:pPr lvl="1"/>
            <a:r>
              <a:rPr lang="cs-CZ" sz="1600" dirty="0"/>
              <a:t>rána se ponechává otevřená, drénovaná, výplachy </a:t>
            </a:r>
            <a:r>
              <a:rPr lang="cs-CZ" sz="1600" dirty="0" err="1"/>
              <a:t>betadinou</a:t>
            </a:r>
            <a:r>
              <a:rPr lang="cs-CZ" sz="1600" dirty="0"/>
              <a:t>, obložky, tracheotomie</a:t>
            </a:r>
          </a:p>
          <a:p>
            <a:endParaRPr lang="cs-CZ" dirty="0"/>
          </a:p>
        </p:txBody>
      </p:sp>
      <p:pic>
        <p:nvPicPr>
          <p:cNvPr id="4" name="Picture 2">
            <a:extLst>
              <a:ext uri="{FF2B5EF4-FFF2-40B4-BE49-F238E27FC236}">
                <a16:creationId xmlns:a16="http://schemas.microsoft.com/office/drawing/2014/main" id="{303D7548-4E24-A349-B5D5-3B51176FF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1"/>
            <a:ext cx="1216861" cy="92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mediastinitis (5)">
            <a:extLst>
              <a:ext uri="{FF2B5EF4-FFF2-40B4-BE49-F238E27FC236}">
                <a16:creationId xmlns:a16="http://schemas.microsoft.com/office/drawing/2014/main" id="{EFBE37E9-27CE-9740-A0BE-02DF1F9B97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5561" y="2581269"/>
            <a:ext cx="4219787" cy="316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Obdélník 5">
            <a:extLst>
              <a:ext uri="{FF2B5EF4-FFF2-40B4-BE49-F238E27FC236}">
                <a16:creationId xmlns:a16="http://schemas.microsoft.com/office/drawing/2014/main" id="{45A87606-9F41-9647-956F-4E2794EF598A}"/>
              </a:ext>
            </a:extLst>
          </p:cNvPr>
          <p:cNvSpPr/>
          <p:nvPr/>
        </p:nvSpPr>
        <p:spPr>
          <a:xfrm>
            <a:off x="1070810" y="6307076"/>
            <a:ext cx="2645276" cy="230832"/>
          </a:xfrm>
          <a:prstGeom prst="rect">
            <a:avLst/>
          </a:prstGeom>
        </p:spPr>
        <p:txBody>
          <a:bodyPr wrap="none">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p:txBody>
      </p:sp>
      <p:pic>
        <p:nvPicPr>
          <p:cNvPr id="7" name="Picture 2" descr="mediastinitis (9)">
            <a:extLst>
              <a:ext uri="{FF2B5EF4-FFF2-40B4-BE49-F238E27FC236}">
                <a16:creationId xmlns:a16="http://schemas.microsoft.com/office/drawing/2014/main" id="{3F214CF0-1875-7048-A5DD-05DD9F32E8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123" y="2581269"/>
            <a:ext cx="4180114" cy="316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181138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7A285D-A5E1-2A43-B490-BABF9D37D6EF}"/>
              </a:ext>
            </a:extLst>
          </p:cNvPr>
          <p:cNvSpPr>
            <a:spLocks noGrp="1"/>
          </p:cNvSpPr>
          <p:nvPr>
            <p:ph type="title"/>
          </p:nvPr>
        </p:nvSpPr>
        <p:spPr/>
        <p:txBody>
          <a:bodyPr/>
          <a:lstStyle/>
          <a:p>
            <a:r>
              <a:rPr lang="cs-CZ" sz="2800" dirty="0"/>
              <a:t>JÍCEN A ZEVNÍ KRK</a:t>
            </a:r>
            <a:br>
              <a:rPr lang="cs-CZ" sz="2800" dirty="0"/>
            </a:br>
            <a:r>
              <a:rPr lang="cs-CZ" sz="2800" dirty="0"/>
              <a:t>Hluboké krční infekce</a:t>
            </a:r>
          </a:p>
        </p:txBody>
      </p:sp>
      <p:pic>
        <p:nvPicPr>
          <p:cNvPr id="4" name="Picture 2">
            <a:extLst>
              <a:ext uri="{FF2B5EF4-FFF2-40B4-BE49-F238E27FC236}">
                <a16:creationId xmlns:a16="http://schemas.microsoft.com/office/drawing/2014/main" id="{964939F6-445D-2742-A0E1-76D3DBCCD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1"/>
            <a:ext cx="1216861" cy="92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1" descr="IMG_0483">
            <a:extLst>
              <a:ext uri="{FF2B5EF4-FFF2-40B4-BE49-F238E27FC236}">
                <a16:creationId xmlns:a16="http://schemas.microsoft.com/office/drawing/2014/main" id="{0FE1C5F8-96B5-C84B-AE26-9CD402C4CA8C}"/>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00542" y="1303940"/>
            <a:ext cx="3429000" cy="257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Zástupný symbol pro obsah 3">
            <a:extLst>
              <a:ext uri="{FF2B5EF4-FFF2-40B4-BE49-F238E27FC236}">
                <a16:creationId xmlns:a16="http://schemas.microsoft.com/office/drawing/2014/main" id="{36A0D187-1320-4C43-82C3-C40918166E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208628" y="1296901"/>
            <a:ext cx="3427410" cy="257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1ADEB333-91EB-D547-BABB-470177E359D2}"/>
              </a:ext>
            </a:extLst>
          </p:cNvPr>
          <p:cNvSpPr txBox="1"/>
          <p:nvPr/>
        </p:nvSpPr>
        <p:spPr>
          <a:xfrm>
            <a:off x="3591676" y="3874498"/>
            <a:ext cx="2675732" cy="438582"/>
          </a:xfrm>
          <a:prstGeom prst="rect">
            <a:avLst/>
          </a:prstGeom>
          <a:noFill/>
        </p:spPr>
        <p:txBody>
          <a:bodyPr wrap="none" rtlCol="0">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a:p>
            <a:endParaRPr lang="cs-CZ" sz="1350" dirty="0"/>
          </a:p>
        </p:txBody>
      </p:sp>
      <p:pic>
        <p:nvPicPr>
          <p:cNvPr id="8" name="Obrázek 7">
            <a:extLst>
              <a:ext uri="{FF2B5EF4-FFF2-40B4-BE49-F238E27FC236}">
                <a16:creationId xmlns:a16="http://schemas.microsoft.com/office/drawing/2014/main" id="{10CDD348-BBBA-D448-AAF5-661FC96531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0542" y="4177403"/>
            <a:ext cx="3429000" cy="2571750"/>
          </a:xfrm>
          <a:prstGeom prst="rect">
            <a:avLst/>
          </a:prstGeom>
        </p:spPr>
      </p:pic>
      <p:pic>
        <p:nvPicPr>
          <p:cNvPr id="9" name="Zástupný symbol pro obsah 3">
            <a:extLst>
              <a:ext uri="{FF2B5EF4-FFF2-40B4-BE49-F238E27FC236}">
                <a16:creationId xmlns:a16="http://schemas.microsoft.com/office/drawing/2014/main" id="{6801F706-8150-A648-9C58-59D6398C98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207038" y="4170364"/>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789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005C48-24A4-D949-BFF7-588F1639A646}"/>
              </a:ext>
            </a:extLst>
          </p:cNvPr>
          <p:cNvSpPr>
            <a:spLocks noGrp="1"/>
          </p:cNvSpPr>
          <p:nvPr>
            <p:ph type="title"/>
          </p:nvPr>
        </p:nvSpPr>
        <p:spPr/>
        <p:txBody>
          <a:bodyPr/>
          <a:lstStyle/>
          <a:p>
            <a:r>
              <a:rPr lang="cs-CZ" sz="2800" dirty="0"/>
              <a:t>JÍCEN A ZEVNÍ KRK</a:t>
            </a:r>
            <a:br>
              <a:rPr lang="cs-CZ" sz="2800" dirty="0"/>
            </a:br>
            <a:r>
              <a:rPr lang="cs-CZ" sz="2800" dirty="0"/>
              <a:t>Hluboké krční infekce</a:t>
            </a:r>
          </a:p>
        </p:txBody>
      </p:sp>
      <p:sp>
        <p:nvSpPr>
          <p:cNvPr id="3" name="Zástupný symbol pro obsah 2">
            <a:extLst>
              <a:ext uri="{FF2B5EF4-FFF2-40B4-BE49-F238E27FC236}">
                <a16:creationId xmlns:a16="http://schemas.microsoft.com/office/drawing/2014/main" id="{3C711448-4A95-0F41-A9F1-3CABA39FB511}"/>
              </a:ext>
            </a:extLst>
          </p:cNvPr>
          <p:cNvSpPr>
            <a:spLocks noGrp="1"/>
          </p:cNvSpPr>
          <p:nvPr>
            <p:ph idx="1"/>
          </p:nvPr>
        </p:nvSpPr>
        <p:spPr/>
        <p:txBody>
          <a:bodyPr/>
          <a:lstStyle/>
          <a:p>
            <a:r>
              <a:rPr lang="cs-CZ" dirty="0" err="1"/>
              <a:t>Fasciitis</a:t>
            </a:r>
            <a:r>
              <a:rPr lang="cs-CZ" dirty="0"/>
              <a:t> </a:t>
            </a:r>
            <a:r>
              <a:rPr lang="cs-CZ" dirty="0" err="1"/>
              <a:t>necrotisans</a:t>
            </a:r>
            <a:endParaRPr lang="cs-CZ" dirty="0"/>
          </a:p>
        </p:txBody>
      </p:sp>
      <p:pic>
        <p:nvPicPr>
          <p:cNvPr id="4" name="Picture 2">
            <a:extLst>
              <a:ext uri="{FF2B5EF4-FFF2-40B4-BE49-F238E27FC236}">
                <a16:creationId xmlns:a16="http://schemas.microsoft.com/office/drawing/2014/main" id="{D3B66307-14FE-424C-BC15-C09026583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1"/>
            <a:ext cx="1216861" cy="92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E:\Hluboká krční infekce\Hlaváčková\CT krku 13-5-2010  II.jpg">
            <a:extLst>
              <a:ext uri="{FF2B5EF4-FFF2-40B4-BE49-F238E27FC236}">
                <a16:creationId xmlns:a16="http://schemas.microsoft.com/office/drawing/2014/main" id="{82F6A95D-CB80-8B4E-A01A-BD9810A3A8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76" r="3062" b="4535"/>
          <a:stretch/>
        </p:blipFill>
        <p:spPr bwMode="auto">
          <a:xfrm>
            <a:off x="250083" y="2391191"/>
            <a:ext cx="2996419" cy="32382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E:\Hluboká krční infekce\Hlaváčková\zuby.jpg">
            <a:extLst>
              <a:ext uri="{FF2B5EF4-FFF2-40B4-BE49-F238E27FC236}">
                <a16:creationId xmlns:a16="http://schemas.microsoft.com/office/drawing/2014/main" id="{1EF609C8-E775-B240-80E7-81A23733C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1549" y="1928658"/>
            <a:ext cx="2860644" cy="2529764"/>
          </a:xfrm>
          <a:prstGeom prst="rect">
            <a:avLst/>
          </a:prstGeom>
          <a:noFill/>
          <a:extLst>
            <a:ext uri="{909E8E84-426E-40DD-AFC4-6F175D3DCCD1}">
              <a14:hiddenFill xmlns:a14="http://schemas.microsoft.com/office/drawing/2010/main">
                <a:solidFill>
                  <a:srgbClr val="FFFFFF"/>
                </a:solidFill>
              </a14:hiddenFill>
            </a:ext>
          </a:extLst>
        </p:spPr>
      </p:pic>
      <p:pic>
        <p:nvPicPr>
          <p:cNvPr id="7" name="Zástupný symbol pro obsah 3">
            <a:extLst>
              <a:ext uri="{FF2B5EF4-FFF2-40B4-BE49-F238E27FC236}">
                <a16:creationId xmlns:a16="http://schemas.microsoft.com/office/drawing/2014/main" id="{070CDDE4-8D98-EA4E-AD20-16C69EF511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396710" y="4010313"/>
            <a:ext cx="3600400" cy="27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a:extLst>
              <a:ext uri="{FF2B5EF4-FFF2-40B4-BE49-F238E27FC236}">
                <a16:creationId xmlns:a16="http://schemas.microsoft.com/office/drawing/2014/main" id="{99FECBC7-B190-984D-BD90-DEED32BA79A6}"/>
              </a:ext>
            </a:extLst>
          </p:cNvPr>
          <p:cNvSpPr txBox="1"/>
          <p:nvPr/>
        </p:nvSpPr>
        <p:spPr>
          <a:xfrm>
            <a:off x="400532" y="5979807"/>
            <a:ext cx="2675732" cy="438582"/>
          </a:xfrm>
          <a:prstGeom prst="rect">
            <a:avLst/>
          </a:prstGeom>
          <a:noFill/>
        </p:spPr>
        <p:txBody>
          <a:bodyPr wrap="none" rtlCol="0">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a:p>
            <a:endParaRPr lang="cs-CZ" sz="1350" dirty="0"/>
          </a:p>
        </p:txBody>
      </p:sp>
    </p:spTree>
    <p:extLst>
      <p:ext uri="{BB962C8B-B14F-4D97-AF65-F5344CB8AC3E}">
        <p14:creationId xmlns:p14="http://schemas.microsoft.com/office/powerpoint/2010/main" val="42356612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D10F44-870F-EE4D-8235-3B77E355D61E}"/>
              </a:ext>
            </a:extLst>
          </p:cNvPr>
          <p:cNvSpPr>
            <a:spLocks noGrp="1"/>
          </p:cNvSpPr>
          <p:nvPr>
            <p:ph type="title"/>
          </p:nvPr>
        </p:nvSpPr>
        <p:spPr/>
        <p:txBody>
          <a:bodyPr/>
          <a:lstStyle/>
          <a:p>
            <a:r>
              <a:rPr lang="cs-CZ" sz="2800" dirty="0"/>
              <a:t>JÍCEN A ZEVNÍ KRK</a:t>
            </a:r>
            <a:br>
              <a:rPr lang="cs-CZ" sz="2800" dirty="0"/>
            </a:br>
            <a:r>
              <a:rPr lang="cs-CZ" sz="2800" dirty="0"/>
              <a:t>Hluboké krční infekce</a:t>
            </a:r>
          </a:p>
        </p:txBody>
      </p:sp>
      <p:sp>
        <p:nvSpPr>
          <p:cNvPr id="3" name="Zástupný symbol pro obsah 2">
            <a:extLst>
              <a:ext uri="{FF2B5EF4-FFF2-40B4-BE49-F238E27FC236}">
                <a16:creationId xmlns:a16="http://schemas.microsoft.com/office/drawing/2014/main" id="{30350839-B5CB-A04C-B7B7-72F16C7386E5}"/>
              </a:ext>
            </a:extLst>
          </p:cNvPr>
          <p:cNvSpPr>
            <a:spLocks noGrp="1"/>
          </p:cNvSpPr>
          <p:nvPr>
            <p:ph idx="1"/>
          </p:nvPr>
        </p:nvSpPr>
        <p:spPr/>
        <p:txBody>
          <a:bodyPr/>
          <a:lstStyle/>
          <a:p>
            <a:r>
              <a:rPr lang="cs-CZ" sz="2000" b="1" dirty="0" err="1"/>
              <a:t>Mediastinitida</a:t>
            </a:r>
            <a:endParaRPr lang="cs-CZ" sz="2000" b="1" dirty="0"/>
          </a:p>
          <a:p>
            <a:pPr lvl="1"/>
            <a:r>
              <a:rPr lang="cs-CZ" sz="1600" dirty="0"/>
              <a:t>Jedna z nejzávažnějších komplikací hlubokých krčních infekcí</a:t>
            </a:r>
          </a:p>
          <a:p>
            <a:pPr lvl="1"/>
            <a:r>
              <a:rPr lang="cs-CZ" sz="1600" dirty="0"/>
              <a:t>Etiologie</a:t>
            </a:r>
          </a:p>
          <a:p>
            <a:pPr lvl="2"/>
            <a:r>
              <a:rPr lang="cs-CZ" sz="1400" dirty="0"/>
              <a:t>Šíření přes </a:t>
            </a:r>
            <a:r>
              <a:rPr lang="cs-CZ" sz="1400" dirty="0" err="1"/>
              <a:t>parafaryngeální</a:t>
            </a:r>
            <a:r>
              <a:rPr lang="cs-CZ" sz="1400" dirty="0"/>
              <a:t> /</a:t>
            </a:r>
            <a:r>
              <a:rPr lang="cs-CZ" sz="1400" dirty="0" err="1"/>
              <a:t>retrofaryngeální</a:t>
            </a:r>
            <a:r>
              <a:rPr lang="cs-CZ" sz="1400" dirty="0"/>
              <a:t>/</a:t>
            </a:r>
            <a:r>
              <a:rPr lang="cs-CZ" sz="1400" dirty="0" err="1"/>
              <a:t>pretracheální</a:t>
            </a:r>
            <a:r>
              <a:rPr lang="cs-CZ" sz="1400" dirty="0"/>
              <a:t> prostor kolem velkých krčních cév</a:t>
            </a:r>
          </a:p>
          <a:p>
            <a:pPr lvl="1"/>
            <a:r>
              <a:rPr lang="cs-CZ" sz="1600" dirty="0"/>
              <a:t>Léčba</a:t>
            </a:r>
          </a:p>
          <a:p>
            <a:pPr lvl="2"/>
            <a:r>
              <a:rPr lang="cs-CZ" sz="1400" dirty="0" err="1"/>
              <a:t>kolární</a:t>
            </a:r>
            <a:r>
              <a:rPr lang="cs-CZ" sz="1400" dirty="0"/>
              <a:t> </a:t>
            </a:r>
            <a:r>
              <a:rPr lang="cs-CZ" sz="1400" dirty="0" err="1"/>
              <a:t>mediastinotomie</a:t>
            </a:r>
            <a:endParaRPr lang="cs-CZ" sz="1400" dirty="0"/>
          </a:p>
          <a:p>
            <a:pPr lvl="3"/>
            <a:r>
              <a:rPr lang="cs-CZ" sz="1400" dirty="0"/>
              <a:t>drenáž mediastina z krčního přístupu </a:t>
            </a:r>
          </a:p>
          <a:p>
            <a:pPr lvl="2"/>
            <a:r>
              <a:rPr lang="cs-CZ" sz="1400" dirty="0"/>
              <a:t>Torakotomie </a:t>
            </a:r>
          </a:p>
          <a:p>
            <a:pPr lvl="2"/>
            <a:r>
              <a:rPr lang="cs-CZ" sz="1400" dirty="0"/>
              <a:t>Vždy ve spolupráci s hrudním chirurgem </a:t>
            </a:r>
          </a:p>
        </p:txBody>
      </p:sp>
      <p:pic>
        <p:nvPicPr>
          <p:cNvPr id="4" name="Picture 2">
            <a:extLst>
              <a:ext uri="{FF2B5EF4-FFF2-40B4-BE49-F238E27FC236}">
                <a16:creationId xmlns:a16="http://schemas.microsoft.com/office/drawing/2014/main" id="{616F0A29-E6BE-2241-B468-F8EC3ABE8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1"/>
            <a:ext cx="1216861" cy="92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88537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AA1EA-CD2A-48B0-8249-41AE01796302}"/>
              </a:ext>
            </a:extLst>
          </p:cNvPr>
          <p:cNvSpPr>
            <a:spLocks noGrp="1"/>
          </p:cNvSpPr>
          <p:nvPr>
            <p:ph type="title"/>
          </p:nvPr>
        </p:nvSpPr>
        <p:spPr/>
        <p:txBody>
          <a:bodyPr/>
          <a:lstStyle/>
          <a:p>
            <a:r>
              <a:rPr lang="cs-CZ" sz="3600" dirty="0"/>
              <a:t>JÍCEN A ZEVNÍ KRK</a:t>
            </a:r>
          </a:p>
        </p:txBody>
      </p:sp>
      <p:sp>
        <p:nvSpPr>
          <p:cNvPr id="3" name="Zástupný obsah 2">
            <a:extLst>
              <a:ext uri="{FF2B5EF4-FFF2-40B4-BE49-F238E27FC236}">
                <a16:creationId xmlns:a16="http://schemas.microsoft.com/office/drawing/2014/main" id="{320C3D17-4A4F-49D8-8FE3-C49EFF635C1A}"/>
              </a:ext>
            </a:extLst>
          </p:cNvPr>
          <p:cNvSpPr>
            <a:spLocks noGrp="1"/>
          </p:cNvSpPr>
          <p:nvPr>
            <p:ph sz="half" idx="1"/>
          </p:nvPr>
        </p:nvSpPr>
        <p:spPr>
          <a:xfrm>
            <a:off x="446648" y="1436914"/>
            <a:ext cx="4038600" cy="5011387"/>
          </a:xfrm>
        </p:spPr>
        <p:txBody>
          <a:bodyPr/>
          <a:lstStyle/>
          <a:p>
            <a:r>
              <a:rPr lang="cs-CZ" sz="1200" dirty="0">
                <a:solidFill>
                  <a:schemeClr val="tx1">
                    <a:lumMod val="65000"/>
                    <a:lumOff val="35000"/>
                  </a:schemeClr>
                </a:solidFill>
              </a:rPr>
              <a:t>Jícen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jícnu ( zobrazovací metody, endoskopie, </a:t>
            </a:r>
            <a:r>
              <a:rPr lang="cs-CZ" sz="1200" dirty="0" err="1">
                <a:solidFill>
                  <a:schemeClr val="tx1">
                    <a:lumMod val="65000"/>
                    <a:lumOff val="35000"/>
                  </a:schemeClr>
                </a:solidFill>
              </a:rPr>
              <a:t>manomerie</a:t>
            </a:r>
            <a:r>
              <a:rPr lang="cs-CZ" sz="1200" dirty="0">
                <a:solidFill>
                  <a:schemeClr val="tx1">
                    <a:lumMod val="65000"/>
                    <a:lumOff val="35000"/>
                  </a:schemeClr>
                </a:solidFill>
              </a:rPr>
              <a:t>)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kongenitální </a:t>
            </a:r>
            <a:r>
              <a:rPr lang="cs-CZ" sz="1200" dirty="0" err="1">
                <a:solidFill>
                  <a:schemeClr val="tx1">
                    <a:lumMod val="65000"/>
                    <a:lumOff val="35000"/>
                  </a:schemeClr>
                </a:solidFill>
              </a:rPr>
              <a:t>stenozy</a:t>
            </a:r>
            <a:r>
              <a:rPr lang="cs-CZ" sz="1200" dirty="0">
                <a:solidFill>
                  <a:schemeClr val="tx1">
                    <a:lumMod val="65000"/>
                    <a:lumOff val="35000"/>
                  </a:schemeClr>
                </a:solidFill>
              </a:rPr>
              <a:t> a fistuly, </a:t>
            </a:r>
            <a:r>
              <a:rPr lang="cs-CZ" sz="1200" dirty="0" err="1">
                <a:solidFill>
                  <a:schemeClr val="tx1">
                    <a:lumMod val="65000"/>
                    <a:lumOff val="35000"/>
                  </a:schemeClr>
                </a:solidFill>
              </a:rPr>
              <a:t>achalasie</a:t>
            </a:r>
            <a:endParaRPr lang="cs-CZ" sz="1200" b="1" i="1" dirty="0">
              <a:solidFill>
                <a:schemeClr val="tx1">
                  <a:lumMod val="65000"/>
                  <a:lumOff val="35000"/>
                </a:schemeClr>
              </a:solidFill>
            </a:endParaRPr>
          </a:p>
          <a:p>
            <a:endParaRPr lang="cs-CZ" sz="1200" b="1" i="1" dirty="0">
              <a:solidFill>
                <a:schemeClr val="tx1">
                  <a:lumMod val="65000"/>
                  <a:lumOff val="35000"/>
                </a:schemeClr>
              </a:solidFill>
            </a:endParaRPr>
          </a:p>
          <a:p>
            <a:r>
              <a:rPr lang="cs-CZ" sz="1200" dirty="0">
                <a:solidFill>
                  <a:schemeClr val="tx1">
                    <a:lumMod val="65000"/>
                    <a:lumOff val="35000"/>
                  </a:schemeClr>
                </a:solidFill>
              </a:rPr>
              <a:t>Choroby  jícnu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poleptání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cizí tělesa v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Divertikly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Krvácení z </a:t>
            </a:r>
            <a:r>
              <a:rPr lang="cs-CZ" sz="1200" dirty="0" err="1">
                <a:solidFill>
                  <a:schemeClr val="tx1">
                    <a:lumMod val="65000"/>
                    <a:lumOff val="35000"/>
                  </a:schemeClr>
                </a:solidFill>
              </a:rPr>
              <a:t>hypofaryngu</a:t>
            </a:r>
            <a:r>
              <a:rPr lang="cs-CZ" sz="1200" dirty="0">
                <a:solidFill>
                  <a:schemeClr val="tx1">
                    <a:lumMod val="65000"/>
                    <a:lumOff val="35000"/>
                  </a:schemeClr>
                </a:solidFill>
              </a:rPr>
              <a:t> a jícnu </a:t>
            </a:r>
          </a:p>
          <a:p>
            <a:pPr lvl="1"/>
            <a:endParaRPr lang="cs-CZ" sz="1200" b="1" i="1" dirty="0">
              <a:solidFill>
                <a:schemeClr val="tx1">
                  <a:lumMod val="65000"/>
                  <a:lumOff val="35000"/>
                </a:schemeClr>
              </a:solidFill>
            </a:endParaRPr>
          </a:p>
          <a:p>
            <a:r>
              <a:rPr lang="cs-CZ" sz="1200" dirty="0">
                <a:solidFill>
                  <a:schemeClr val="tx1">
                    <a:lumMod val="65000"/>
                    <a:lumOff val="35000"/>
                  </a:schemeClr>
                </a:solidFill>
              </a:rPr>
              <a:t>Anatomie a vyšetřovací metody zevního  krku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klinická anatomie zevního krku</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krční krajiny</a:t>
            </a:r>
            <a:endParaRPr lang="cs-CZ" sz="1200" b="1" i="1" dirty="0">
              <a:solidFill>
                <a:schemeClr val="tx1">
                  <a:lumMod val="65000"/>
                  <a:lumOff val="35000"/>
                </a:schemeClr>
              </a:solidFill>
            </a:endParaRPr>
          </a:p>
          <a:p>
            <a:endParaRPr lang="cs-CZ" sz="1200" dirty="0"/>
          </a:p>
          <a:p>
            <a:r>
              <a:rPr lang="cs-CZ" sz="1200" dirty="0">
                <a:solidFill>
                  <a:schemeClr val="tx1">
                    <a:lumMod val="65000"/>
                    <a:lumOff val="35000"/>
                  </a:schemeClr>
                </a:solidFill>
              </a:rPr>
              <a:t>Píštěle a cysty krční krajiny	</a:t>
            </a:r>
            <a:endParaRPr lang="cs-CZ" sz="1200" dirty="0"/>
          </a:p>
        </p:txBody>
      </p:sp>
      <p:sp>
        <p:nvSpPr>
          <p:cNvPr id="6" name="Zástupný obsah 5">
            <a:extLst>
              <a:ext uri="{FF2B5EF4-FFF2-40B4-BE49-F238E27FC236}">
                <a16:creationId xmlns:a16="http://schemas.microsoft.com/office/drawing/2014/main" id="{3CF6D436-8EB0-4E68-A445-872F48310DCA}"/>
              </a:ext>
            </a:extLst>
          </p:cNvPr>
          <p:cNvSpPr>
            <a:spLocks noGrp="1"/>
          </p:cNvSpPr>
          <p:nvPr>
            <p:ph sz="half" idx="2"/>
          </p:nvPr>
        </p:nvSpPr>
        <p:spPr>
          <a:xfrm>
            <a:off x="4648202" y="1436913"/>
            <a:ext cx="4038600" cy="5011387"/>
          </a:xfrm>
        </p:spPr>
        <p:txBody>
          <a:bodyPr/>
          <a:lstStyle/>
          <a:p>
            <a:r>
              <a:rPr lang="cs-CZ" sz="1200" dirty="0">
                <a:solidFill>
                  <a:schemeClr val="tx1">
                    <a:lumMod val="65000"/>
                    <a:lumOff val="35000"/>
                  </a:schemeClr>
                </a:solidFill>
              </a:rPr>
              <a:t>Krční lymfadenopatie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krční lymfadenitida nespecifická</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lymfadenitida se změnami v krevním obraze</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specifická lymfadenitida</a:t>
            </a:r>
            <a:endParaRPr lang="cs-CZ" sz="1200" b="1" i="1" dirty="0">
              <a:solidFill>
                <a:schemeClr val="tx1">
                  <a:lumMod val="65000"/>
                  <a:lumOff val="35000"/>
                </a:schemeClr>
              </a:solidFill>
            </a:endParaRPr>
          </a:p>
          <a:p>
            <a:pPr marL="0" indent="0">
              <a:buNone/>
            </a:pPr>
            <a:endParaRPr lang="cs-CZ" sz="1200" b="1" i="1" dirty="0">
              <a:solidFill>
                <a:schemeClr val="tx1">
                  <a:lumMod val="65000"/>
                  <a:lumOff val="35000"/>
                </a:schemeClr>
              </a:solidFill>
            </a:endParaRPr>
          </a:p>
          <a:p>
            <a:r>
              <a:rPr lang="cs-CZ" sz="1200" dirty="0">
                <a:solidFill>
                  <a:schemeClr val="tx1">
                    <a:lumMod val="65000"/>
                    <a:lumOff val="35000"/>
                  </a:schemeClr>
                </a:solidFill>
              </a:rPr>
              <a:t>Nádory krční krajiny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benigní tumory ( lipom, karotický </a:t>
            </a:r>
            <a:r>
              <a:rPr lang="cs-CZ" sz="1200" dirty="0" err="1">
                <a:solidFill>
                  <a:schemeClr val="tx1">
                    <a:lumMod val="65000"/>
                    <a:lumOff val="35000"/>
                  </a:schemeClr>
                </a:solidFill>
              </a:rPr>
              <a:t>glomus</a:t>
            </a:r>
            <a:r>
              <a:rPr lang="cs-CZ" sz="1200" dirty="0">
                <a:solidFill>
                  <a:schemeClr val="tx1">
                    <a:lumMod val="65000"/>
                    <a:lumOff val="35000"/>
                  </a:schemeClr>
                </a:solidFill>
              </a:rPr>
              <a:t> tumor)</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maligní nádory primární</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sekundární při neznámé primární lokalizaci </a:t>
            </a:r>
            <a:endParaRPr lang="cs-CZ" sz="1200" b="1" i="1" dirty="0">
              <a:solidFill>
                <a:schemeClr val="tx1">
                  <a:lumMod val="65000"/>
                  <a:lumOff val="35000"/>
                </a:schemeClr>
              </a:solidFill>
            </a:endParaRPr>
          </a:p>
          <a:p>
            <a:endParaRPr lang="cs-CZ" sz="1200" b="1" i="1" dirty="0">
              <a:solidFill>
                <a:srgbClr val="FF0000"/>
              </a:solidFill>
            </a:endParaRPr>
          </a:p>
          <a:p>
            <a:r>
              <a:rPr lang="cs-CZ" sz="1200" dirty="0">
                <a:solidFill>
                  <a:schemeClr val="tx1">
                    <a:lumMod val="65000"/>
                    <a:lumOff val="35000"/>
                  </a:schemeClr>
                </a:solidFill>
              </a:rPr>
              <a:t>Hluboké krční infekce			</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vyšetření a diagnostika</a:t>
            </a:r>
            <a:endParaRPr lang="cs-CZ" sz="1200" b="1" i="1" dirty="0">
              <a:solidFill>
                <a:schemeClr val="tx1">
                  <a:lumMod val="65000"/>
                  <a:lumOff val="35000"/>
                </a:schemeClr>
              </a:solidFill>
            </a:endParaRPr>
          </a:p>
          <a:p>
            <a:pPr lvl="1"/>
            <a:r>
              <a:rPr lang="cs-CZ" sz="1200" dirty="0">
                <a:solidFill>
                  <a:schemeClr val="tx1">
                    <a:lumMod val="65000"/>
                    <a:lumOff val="35000"/>
                  </a:schemeClr>
                </a:solidFill>
              </a:rPr>
              <a:t>obecné principy léčby</a:t>
            </a:r>
          </a:p>
          <a:p>
            <a:pPr lvl="1"/>
            <a:endParaRPr lang="cs-CZ" sz="1200" b="1" i="1" dirty="0">
              <a:solidFill>
                <a:schemeClr val="tx1">
                  <a:lumMod val="65000"/>
                  <a:lumOff val="35000"/>
                </a:schemeClr>
              </a:solidFill>
            </a:endParaRPr>
          </a:p>
          <a:p>
            <a:r>
              <a:rPr lang="cs-CZ" sz="1200" dirty="0">
                <a:solidFill>
                  <a:srgbClr val="FF0000"/>
                </a:solidFill>
              </a:rPr>
              <a:t>Krční disekce lymfatických uzlin</a:t>
            </a:r>
          </a:p>
          <a:p>
            <a:pPr lvl="1"/>
            <a:r>
              <a:rPr lang="cs-CZ" sz="1200" dirty="0">
                <a:solidFill>
                  <a:srgbClr val="FF0000"/>
                </a:solidFill>
              </a:rPr>
              <a:t>Klasifikace krčních disekcí</a:t>
            </a:r>
          </a:p>
          <a:p>
            <a:pPr marL="0" indent="0">
              <a:buNone/>
            </a:pPr>
            <a:r>
              <a:rPr lang="en-GB" b="1" i="1" dirty="0">
                <a:solidFill>
                  <a:schemeClr val="tx1"/>
                </a:solidFill>
              </a:rPr>
              <a:t> </a:t>
            </a:r>
            <a:endParaRPr lang="cs-CZ" sz="3000" b="1" i="1" dirty="0">
              <a:solidFill>
                <a:schemeClr val="tx1"/>
              </a:solidFill>
            </a:endParaRPr>
          </a:p>
          <a:p>
            <a:pPr marL="0" indent="0">
              <a:spcAft>
                <a:spcPts val="0"/>
              </a:spcAft>
              <a:buNone/>
            </a:pPr>
            <a:endParaRPr lang="cs-CZ" sz="3000" b="1" i="1" dirty="0">
              <a:latin typeface="Times New Roman" panose="02020603050405020304" pitchFamily="18" charset="0"/>
              <a:ea typeface="Times New Roman" panose="02020603050405020304" pitchFamily="18" charset="0"/>
            </a:endParaRPr>
          </a:p>
          <a:p>
            <a:endParaRPr lang="cs-CZ" dirty="0"/>
          </a:p>
        </p:txBody>
      </p:sp>
      <p:pic>
        <p:nvPicPr>
          <p:cNvPr id="5" name="Picture 2">
            <a:extLst>
              <a:ext uri="{FF2B5EF4-FFF2-40B4-BE49-F238E27FC236}">
                <a16:creationId xmlns:a16="http://schemas.microsoft.com/office/drawing/2014/main" id="{1B6189A8-B51C-4BF5-8836-37772BC9A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41413"/>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68818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D09CBC-175F-8B45-92E8-A82BCDD1BD04}"/>
              </a:ext>
            </a:extLst>
          </p:cNvPr>
          <p:cNvSpPr>
            <a:spLocks noGrp="1"/>
          </p:cNvSpPr>
          <p:nvPr>
            <p:ph type="title"/>
          </p:nvPr>
        </p:nvSpPr>
        <p:spPr/>
        <p:txBody>
          <a:bodyPr/>
          <a:lstStyle/>
          <a:p>
            <a:r>
              <a:rPr lang="cs-CZ" sz="2800" dirty="0"/>
              <a:t>JÍCEN A ZEVNÍ KRK</a:t>
            </a:r>
            <a:br>
              <a:rPr lang="cs-CZ" sz="2800" dirty="0"/>
            </a:br>
            <a:r>
              <a:rPr lang="cs-CZ" sz="2800" dirty="0"/>
              <a:t>Krční disekce lymfatických uzlin</a:t>
            </a:r>
          </a:p>
        </p:txBody>
      </p:sp>
      <p:sp>
        <p:nvSpPr>
          <p:cNvPr id="3" name="Zástupný symbol pro obsah 2">
            <a:extLst>
              <a:ext uri="{FF2B5EF4-FFF2-40B4-BE49-F238E27FC236}">
                <a16:creationId xmlns:a16="http://schemas.microsoft.com/office/drawing/2014/main" id="{B675A56C-FFF7-CB45-93B2-EFB71E62A4BC}"/>
              </a:ext>
            </a:extLst>
          </p:cNvPr>
          <p:cNvSpPr>
            <a:spLocks noGrp="1"/>
          </p:cNvSpPr>
          <p:nvPr>
            <p:ph idx="1"/>
          </p:nvPr>
        </p:nvSpPr>
        <p:spPr>
          <a:xfrm>
            <a:off x="323528" y="1268760"/>
            <a:ext cx="8496944" cy="5472608"/>
          </a:xfrm>
        </p:spPr>
        <p:txBody>
          <a:bodyPr/>
          <a:lstStyle/>
          <a:p>
            <a:r>
              <a:rPr lang="cs-CZ" sz="2000" dirty="0">
                <a:solidFill>
                  <a:srgbClr val="FF0000"/>
                </a:solidFill>
              </a:rPr>
              <a:t>Definice</a:t>
            </a:r>
          </a:p>
          <a:p>
            <a:pPr lvl="1"/>
            <a:r>
              <a:rPr lang="cs-CZ" sz="1600" dirty="0"/>
              <a:t>Operace, při níž jsou v bloku odstraněny lymfatické uzliny spolu s okolním tukem a případně s </a:t>
            </a:r>
            <a:r>
              <a:rPr lang="cs-CZ" sz="1600" dirty="0" err="1"/>
              <a:t>nelymfatickými</a:t>
            </a:r>
            <a:r>
              <a:rPr lang="cs-CZ" sz="1600" dirty="0"/>
              <a:t> strukturami</a:t>
            </a:r>
          </a:p>
          <a:p>
            <a:pPr lvl="1"/>
            <a:r>
              <a:rPr lang="cs-CZ" sz="1600" dirty="0"/>
              <a:t>Obvykle součástí operace primárního tumoru</a:t>
            </a:r>
          </a:p>
          <a:p>
            <a:r>
              <a:rPr lang="cs-CZ" sz="2000" dirty="0">
                <a:solidFill>
                  <a:srgbClr val="FF0000"/>
                </a:solidFill>
              </a:rPr>
              <a:t>Indikace</a:t>
            </a:r>
            <a:endParaRPr lang="cs-CZ" sz="1600" dirty="0">
              <a:solidFill>
                <a:srgbClr val="FF0000"/>
              </a:solidFill>
            </a:endParaRPr>
          </a:p>
          <a:p>
            <a:pPr lvl="1"/>
            <a:r>
              <a:rPr lang="cs-CZ" sz="1600" dirty="0"/>
              <a:t>Odstranění nádorem postižených uzlin (N+) nebo uzlin ve statistickém riziku postižení (N0)</a:t>
            </a:r>
          </a:p>
          <a:p>
            <a:r>
              <a:rPr lang="cs-CZ" sz="2000" dirty="0">
                <a:solidFill>
                  <a:srgbClr val="FF0000"/>
                </a:solidFill>
              </a:rPr>
              <a:t>Dělení blokových disekcí</a:t>
            </a:r>
          </a:p>
          <a:p>
            <a:pPr lvl="1"/>
            <a:r>
              <a:rPr lang="cs-CZ" sz="1600" b="1" dirty="0"/>
              <a:t>Terapeutická</a:t>
            </a:r>
          </a:p>
          <a:p>
            <a:pPr lvl="2"/>
            <a:r>
              <a:rPr lang="cs-CZ" sz="1600" dirty="0"/>
              <a:t>Při klinicky prokázaném metastatickém postižení (N+)</a:t>
            </a:r>
          </a:p>
          <a:p>
            <a:pPr lvl="1"/>
            <a:r>
              <a:rPr lang="cs-CZ" sz="1600" b="1" dirty="0"/>
              <a:t>Elektivní</a:t>
            </a:r>
          </a:p>
          <a:p>
            <a:pPr lvl="2"/>
            <a:r>
              <a:rPr lang="cs-CZ" sz="1600" dirty="0"/>
              <a:t>Profylakticky při klinicky nedetekovatelných metastázách (N0)</a:t>
            </a:r>
          </a:p>
          <a:p>
            <a:pPr lvl="2"/>
            <a:r>
              <a:rPr lang="cs-CZ" sz="1600" dirty="0"/>
              <a:t>Indikována u nádorů s vysokým rizikem metastáz</a:t>
            </a:r>
          </a:p>
          <a:p>
            <a:pPr lvl="1"/>
            <a:endParaRPr lang="cs-CZ" sz="2000" dirty="0"/>
          </a:p>
          <a:p>
            <a:pPr lvl="2"/>
            <a:endParaRPr lang="cs-CZ" sz="1600" dirty="0"/>
          </a:p>
        </p:txBody>
      </p:sp>
      <p:pic>
        <p:nvPicPr>
          <p:cNvPr id="4" name="Picture 2">
            <a:extLst>
              <a:ext uri="{FF2B5EF4-FFF2-40B4-BE49-F238E27FC236}">
                <a16:creationId xmlns:a16="http://schemas.microsoft.com/office/drawing/2014/main" id="{DADAC1AA-B252-3448-A4F4-BE4D55253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0"/>
            <a:ext cx="992891" cy="752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197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DCD656-3152-DA46-B401-CCC1C7042677}"/>
              </a:ext>
            </a:extLst>
          </p:cNvPr>
          <p:cNvSpPr>
            <a:spLocks noGrp="1"/>
          </p:cNvSpPr>
          <p:nvPr>
            <p:ph type="title"/>
          </p:nvPr>
        </p:nvSpPr>
        <p:spPr/>
        <p:txBody>
          <a:bodyPr/>
          <a:lstStyle/>
          <a:p>
            <a:r>
              <a:rPr lang="cs-CZ" sz="2800" dirty="0"/>
              <a:t>JÍCEN A ZEVNÍ KRK</a:t>
            </a:r>
            <a:br>
              <a:rPr lang="cs-CZ" sz="2800" dirty="0"/>
            </a:br>
            <a:r>
              <a:rPr lang="cs-CZ" sz="2800" dirty="0"/>
              <a:t>Vyšetření jícnu</a:t>
            </a:r>
          </a:p>
        </p:txBody>
      </p:sp>
      <p:sp>
        <p:nvSpPr>
          <p:cNvPr id="3" name="Zástupný symbol pro obsah 2">
            <a:extLst>
              <a:ext uri="{FF2B5EF4-FFF2-40B4-BE49-F238E27FC236}">
                <a16:creationId xmlns:a16="http://schemas.microsoft.com/office/drawing/2014/main" id="{DD3BA06D-C3AE-E647-9D5A-AC646641C7D3}"/>
              </a:ext>
            </a:extLst>
          </p:cNvPr>
          <p:cNvSpPr>
            <a:spLocks noGrp="1"/>
          </p:cNvSpPr>
          <p:nvPr>
            <p:ph idx="1"/>
          </p:nvPr>
        </p:nvSpPr>
        <p:spPr>
          <a:xfrm>
            <a:off x="323529" y="1285462"/>
            <a:ext cx="8496944" cy="5412221"/>
          </a:xfrm>
        </p:spPr>
        <p:txBody>
          <a:bodyPr/>
          <a:lstStyle/>
          <a:p>
            <a:pPr>
              <a:lnSpc>
                <a:spcPct val="104000"/>
              </a:lnSpc>
            </a:pPr>
            <a:r>
              <a:rPr lang="cs-CZ" sz="2000" b="1" dirty="0"/>
              <a:t>Vyšetření </a:t>
            </a:r>
          </a:p>
          <a:p>
            <a:pPr lvl="1">
              <a:lnSpc>
                <a:spcPct val="104000"/>
              </a:lnSpc>
            </a:pPr>
            <a:r>
              <a:rPr lang="cs-CZ" sz="1600" dirty="0"/>
              <a:t>Endoskopické</a:t>
            </a:r>
          </a:p>
          <a:p>
            <a:pPr lvl="1">
              <a:lnSpc>
                <a:spcPct val="104000"/>
              </a:lnSpc>
            </a:pPr>
            <a:r>
              <a:rPr lang="cs-CZ" sz="1600" dirty="0"/>
              <a:t>Zobrazovací</a:t>
            </a:r>
          </a:p>
          <a:p>
            <a:pPr lvl="1">
              <a:lnSpc>
                <a:spcPct val="104000"/>
              </a:lnSpc>
            </a:pPr>
            <a:r>
              <a:rPr lang="cs-CZ" sz="1600" dirty="0"/>
              <a:t>Funkční</a:t>
            </a:r>
          </a:p>
          <a:p>
            <a:pPr lvl="1">
              <a:lnSpc>
                <a:spcPct val="104000"/>
              </a:lnSpc>
            </a:pPr>
            <a:endParaRPr lang="cs-CZ" sz="1600" b="1" dirty="0"/>
          </a:p>
          <a:p>
            <a:r>
              <a:rPr lang="cs-CZ" sz="2000" b="1" dirty="0"/>
              <a:t>Endoskopické vyšetřovací metody</a:t>
            </a:r>
          </a:p>
          <a:p>
            <a:pPr lvl="1"/>
            <a:r>
              <a:rPr lang="cs-CZ" sz="1600" dirty="0">
                <a:solidFill>
                  <a:srgbClr val="FF0000"/>
                </a:solidFill>
              </a:rPr>
              <a:t>Flexibilní </a:t>
            </a:r>
            <a:r>
              <a:rPr lang="cs-CZ" sz="1600" dirty="0" err="1">
                <a:solidFill>
                  <a:srgbClr val="FF0000"/>
                </a:solidFill>
              </a:rPr>
              <a:t>ezofagogastroskopie</a:t>
            </a:r>
            <a:endParaRPr lang="cs-CZ" sz="1600" dirty="0">
              <a:solidFill>
                <a:srgbClr val="FF0000"/>
              </a:solidFill>
            </a:endParaRPr>
          </a:p>
          <a:p>
            <a:pPr lvl="2"/>
            <a:r>
              <a:rPr lang="cs-CZ" sz="1400" dirty="0"/>
              <a:t>Diagnostika a léčba organických poruch jícnu, žaludku a duodena, LA</a:t>
            </a:r>
          </a:p>
          <a:p>
            <a:pPr lvl="2"/>
            <a:r>
              <a:rPr lang="cs-CZ" sz="1400" dirty="0"/>
              <a:t>Kontraindikace: šokový stav, kardiální a dechová insuficience</a:t>
            </a:r>
          </a:p>
          <a:p>
            <a:pPr lvl="2"/>
            <a:r>
              <a:rPr lang="cs-CZ" sz="1400" dirty="0"/>
              <a:t>Extrakce cizích těles od Th5 směrem kaudálně</a:t>
            </a:r>
          </a:p>
          <a:p>
            <a:pPr lvl="2"/>
            <a:r>
              <a:rPr lang="cs-CZ" sz="1400" dirty="0"/>
              <a:t>nepřehledná oblast horního jícnového svěrače, CAVE </a:t>
            </a:r>
            <a:r>
              <a:rPr lang="cs-CZ" sz="1400" dirty="0" err="1"/>
              <a:t>Zenkerův</a:t>
            </a:r>
            <a:r>
              <a:rPr lang="cs-CZ" sz="1400" dirty="0"/>
              <a:t> divertikl ! </a:t>
            </a:r>
          </a:p>
          <a:p>
            <a:pPr lvl="1"/>
            <a:r>
              <a:rPr lang="cs-CZ" sz="1600" dirty="0">
                <a:solidFill>
                  <a:srgbClr val="FF0000"/>
                </a:solidFill>
              </a:rPr>
              <a:t>Rigidní </a:t>
            </a:r>
            <a:r>
              <a:rPr lang="cs-CZ" sz="1600" dirty="0" err="1">
                <a:solidFill>
                  <a:srgbClr val="FF0000"/>
                </a:solidFill>
              </a:rPr>
              <a:t>ezofagoskopie</a:t>
            </a:r>
            <a:endParaRPr lang="cs-CZ" sz="1600" dirty="0">
              <a:solidFill>
                <a:srgbClr val="FF0000"/>
              </a:solidFill>
            </a:endParaRPr>
          </a:p>
          <a:p>
            <a:pPr lvl="2"/>
            <a:r>
              <a:rPr lang="cs-CZ" sz="1400" dirty="0"/>
              <a:t>Nepostradatelné pro </a:t>
            </a:r>
            <a:r>
              <a:rPr lang="cs-CZ" sz="1400" dirty="0" err="1"/>
              <a:t>hypofaryngoezofageální</a:t>
            </a:r>
            <a:r>
              <a:rPr lang="cs-CZ" sz="1400" dirty="0"/>
              <a:t> úsek </a:t>
            </a:r>
          </a:p>
          <a:p>
            <a:pPr lvl="2"/>
            <a:r>
              <a:rPr lang="cs-CZ" sz="1400" dirty="0"/>
              <a:t>Přehlédnutelná oblast krčního a hrudního jícnu</a:t>
            </a:r>
          </a:p>
          <a:p>
            <a:pPr lvl="2"/>
            <a:r>
              <a:rPr lang="cs-CZ" sz="1400" dirty="0"/>
              <a:t>Diagnostická  – verifikace patologií krčního a hrudního jícnu - tumory</a:t>
            </a:r>
          </a:p>
          <a:p>
            <a:pPr lvl="2"/>
            <a:r>
              <a:rPr lang="cs-CZ" sz="1400" dirty="0"/>
              <a:t>Terapeutická – extrakce cizích těles, dilatace stenóz (Porgesovy sondy)</a:t>
            </a:r>
          </a:p>
          <a:p>
            <a:pPr lvl="2"/>
            <a:r>
              <a:rPr lang="cs-CZ" sz="1400" dirty="0"/>
              <a:t>CA</a:t>
            </a:r>
          </a:p>
          <a:p>
            <a:pPr lvl="2"/>
            <a:endParaRPr lang="cs-CZ" sz="1300" dirty="0"/>
          </a:p>
        </p:txBody>
      </p:sp>
      <p:pic>
        <p:nvPicPr>
          <p:cNvPr id="4" name="Picture 2">
            <a:extLst>
              <a:ext uri="{FF2B5EF4-FFF2-40B4-BE49-F238E27FC236}">
                <a16:creationId xmlns:a16="http://schemas.microsoft.com/office/drawing/2014/main" id="{1316E754-7F51-6943-B49F-3C58CA951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561" y="148830"/>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descr="Obsah obrázku vsedě, staré, držení, bílá&#10;&#10;Popis byl vytvořen automaticky">
            <a:extLst>
              <a:ext uri="{FF2B5EF4-FFF2-40B4-BE49-F238E27FC236}">
                <a16:creationId xmlns:a16="http://schemas.microsoft.com/office/drawing/2014/main" id="{E47C3031-D37D-C247-8B73-388F8832FA33}"/>
              </a:ext>
            </a:extLst>
          </p:cNvPr>
          <p:cNvPicPr>
            <a:picLocks noChangeAspect="1"/>
          </p:cNvPicPr>
          <p:nvPr/>
        </p:nvPicPr>
        <p:blipFill rotWithShape="1">
          <a:blip r:embed="rId3">
            <a:extLst>
              <a:ext uri="{28A0092B-C50C-407E-A947-70E740481C1C}">
                <a14:useLocalDpi xmlns:a14="http://schemas.microsoft.com/office/drawing/2010/main" val="0"/>
              </a:ext>
            </a:extLst>
          </a:blip>
          <a:srcRect b="68623"/>
          <a:stretch/>
        </p:blipFill>
        <p:spPr>
          <a:xfrm rot="16200000">
            <a:off x="6522192" y="4030405"/>
            <a:ext cx="3459499" cy="1137064"/>
          </a:xfrm>
          <a:prstGeom prst="rect">
            <a:avLst/>
          </a:prstGeom>
        </p:spPr>
      </p:pic>
      <p:sp>
        <p:nvSpPr>
          <p:cNvPr id="6" name="TextovéPole 5">
            <a:extLst>
              <a:ext uri="{FF2B5EF4-FFF2-40B4-BE49-F238E27FC236}">
                <a16:creationId xmlns:a16="http://schemas.microsoft.com/office/drawing/2014/main" id="{CD267E64-BC6B-4C4D-9AD7-7A40ED97F82C}"/>
              </a:ext>
            </a:extLst>
          </p:cNvPr>
          <p:cNvSpPr txBox="1"/>
          <p:nvPr/>
        </p:nvSpPr>
        <p:spPr>
          <a:xfrm>
            <a:off x="6477250" y="6478392"/>
            <a:ext cx="2786340" cy="577081"/>
          </a:xfrm>
          <a:prstGeom prst="rect">
            <a:avLst/>
          </a:prstGeom>
          <a:noFill/>
        </p:spPr>
        <p:txBody>
          <a:bodyPr wrap="none" rtlCol="0">
            <a:spAutoFit/>
          </a:bodyPr>
          <a:lstStyle/>
          <a:p>
            <a:pPr lvl="0"/>
            <a:r>
              <a:rPr lang="cs-CZ" sz="900" i="1" dirty="0">
                <a:solidFill>
                  <a:prstClr val="black"/>
                </a:solidFill>
              </a:rPr>
              <a:t>Zdroj obr.: </a:t>
            </a:r>
            <a:r>
              <a:rPr lang="pl-PL" sz="900" i="1" dirty="0">
                <a:solidFill>
                  <a:prstClr val="black"/>
                </a:solidFill>
              </a:rPr>
              <a:t>Fotoarchiv KOCHHK FN u sv. Anny a LF MU a </a:t>
            </a:r>
          </a:p>
          <a:p>
            <a:pPr lvl="0"/>
            <a:r>
              <a:rPr lang="pl-PL" sz="900" i="1" dirty="0" err="1">
                <a:solidFill>
                  <a:prstClr val="black"/>
                </a:solidFill>
              </a:rPr>
              <a:t>www.eorl.cz</a:t>
            </a:r>
            <a:endParaRPr lang="cs-CZ" sz="900" i="1" dirty="0">
              <a:solidFill>
                <a:prstClr val="black"/>
              </a:solidFill>
            </a:endParaRPr>
          </a:p>
          <a:p>
            <a:endParaRPr lang="cs-CZ" sz="1350" dirty="0"/>
          </a:p>
        </p:txBody>
      </p:sp>
      <p:pic>
        <p:nvPicPr>
          <p:cNvPr id="5121" name="Picture 1" descr="page14image657908800">
            <a:extLst>
              <a:ext uri="{FF2B5EF4-FFF2-40B4-BE49-F238E27FC236}">
                <a16:creationId xmlns:a16="http://schemas.microsoft.com/office/drawing/2014/main" id="{7596E430-E2F5-8B48-B123-9BD6371DE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740" y="1425037"/>
            <a:ext cx="1816064" cy="220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4537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173852-2F80-7D4B-A3D2-81426B9DDA66}"/>
              </a:ext>
            </a:extLst>
          </p:cNvPr>
          <p:cNvSpPr>
            <a:spLocks noGrp="1"/>
          </p:cNvSpPr>
          <p:nvPr>
            <p:ph type="title"/>
          </p:nvPr>
        </p:nvSpPr>
        <p:spPr/>
        <p:txBody>
          <a:bodyPr/>
          <a:lstStyle/>
          <a:p>
            <a:r>
              <a:rPr lang="cs-CZ" sz="2800" dirty="0"/>
              <a:t>JÍCEN A ZEVNÍ KRK</a:t>
            </a:r>
            <a:br>
              <a:rPr lang="cs-CZ" sz="2800" dirty="0"/>
            </a:br>
            <a:r>
              <a:rPr lang="cs-CZ" sz="2800" dirty="0"/>
              <a:t>Krční disekce lymfatických uzlin</a:t>
            </a:r>
          </a:p>
        </p:txBody>
      </p:sp>
      <p:sp>
        <p:nvSpPr>
          <p:cNvPr id="3" name="Zástupný symbol pro obsah 2">
            <a:extLst>
              <a:ext uri="{FF2B5EF4-FFF2-40B4-BE49-F238E27FC236}">
                <a16:creationId xmlns:a16="http://schemas.microsoft.com/office/drawing/2014/main" id="{5F9F887A-CEF7-3F44-8492-753622640433}"/>
              </a:ext>
            </a:extLst>
          </p:cNvPr>
          <p:cNvSpPr>
            <a:spLocks noGrp="1"/>
          </p:cNvSpPr>
          <p:nvPr>
            <p:ph idx="1"/>
          </p:nvPr>
        </p:nvSpPr>
        <p:spPr>
          <a:xfrm>
            <a:off x="323528" y="1268760"/>
            <a:ext cx="8496944" cy="5472608"/>
          </a:xfrm>
        </p:spPr>
        <p:txBody>
          <a:bodyPr/>
          <a:lstStyle/>
          <a:p>
            <a:r>
              <a:rPr lang="cs-CZ" sz="2000" dirty="0">
                <a:solidFill>
                  <a:srgbClr val="FF0000"/>
                </a:solidFill>
              </a:rPr>
              <a:t>Lymfatický systém krku </a:t>
            </a:r>
          </a:p>
          <a:p>
            <a:pPr lvl="1"/>
            <a:r>
              <a:rPr lang="cs-CZ" sz="1600" dirty="0"/>
              <a:t>Síť lymfatických uzlin, propojeny s lymfatickými cévami</a:t>
            </a:r>
          </a:p>
          <a:p>
            <a:pPr lvl="1"/>
            <a:r>
              <a:rPr lang="cs-CZ" sz="1600" dirty="0"/>
              <a:t>U dospělého jedince  - více než krčních 300 uzlin </a:t>
            </a:r>
          </a:p>
          <a:p>
            <a:pPr lvl="2"/>
            <a:r>
              <a:rPr lang="cs-CZ" sz="1600" dirty="0"/>
              <a:t>Povrchové</a:t>
            </a:r>
          </a:p>
          <a:p>
            <a:pPr lvl="2"/>
            <a:r>
              <a:rPr lang="cs-CZ" sz="1600" dirty="0"/>
              <a:t>Hluboké</a:t>
            </a:r>
          </a:p>
          <a:p>
            <a:pPr lvl="2"/>
            <a:r>
              <a:rPr lang="cs-CZ" sz="1600" dirty="0" err="1"/>
              <a:t>Periviscerální</a:t>
            </a:r>
            <a:r>
              <a:rPr lang="cs-CZ" sz="1600" dirty="0"/>
              <a:t> </a:t>
            </a:r>
          </a:p>
        </p:txBody>
      </p:sp>
      <p:pic>
        <p:nvPicPr>
          <p:cNvPr id="5" name="Obrázek 4">
            <a:extLst>
              <a:ext uri="{FF2B5EF4-FFF2-40B4-BE49-F238E27FC236}">
                <a16:creationId xmlns:a16="http://schemas.microsoft.com/office/drawing/2014/main" id="{198F3618-FBB0-434F-924E-6E03CA960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1" y="3645023"/>
            <a:ext cx="6594137" cy="2664297"/>
          </a:xfrm>
          <a:prstGeom prst="rect">
            <a:avLst/>
          </a:prstGeom>
        </p:spPr>
      </p:pic>
      <p:sp>
        <p:nvSpPr>
          <p:cNvPr id="6" name="TextovéPole 5">
            <a:extLst>
              <a:ext uri="{FF2B5EF4-FFF2-40B4-BE49-F238E27FC236}">
                <a16:creationId xmlns:a16="http://schemas.microsoft.com/office/drawing/2014/main" id="{5A20A7FE-F1D4-6C47-9B1F-EB2446369291}"/>
              </a:ext>
            </a:extLst>
          </p:cNvPr>
          <p:cNvSpPr txBox="1"/>
          <p:nvPr/>
        </p:nvSpPr>
        <p:spPr>
          <a:xfrm>
            <a:off x="2555776" y="6309320"/>
            <a:ext cx="5256584" cy="246221"/>
          </a:xfrm>
          <a:prstGeom prst="rect">
            <a:avLst/>
          </a:prstGeom>
          <a:noFill/>
        </p:spPr>
        <p:txBody>
          <a:bodyPr wrap="square" rtlCol="0">
            <a:spAutoFit/>
          </a:bodyPr>
          <a:lstStyle/>
          <a:p>
            <a:r>
              <a:rPr lang="cs-CZ" sz="1000" i="1" dirty="0"/>
              <a:t>Zdroj obr.: </a:t>
            </a:r>
            <a:r>
              <a:rPr lang="cs-CZ" sz="1000" i="1" dirty="0" err="1"/>
              <a:t>P.Čelakovský</a:t>
            </a:r>
            <a:r>
              <a:rPr lang="cs-CZ" sz="1000" i="1" dirty="0"/>
              <a:t> a kol., Příručka pro praxi: blokové krční disekce </a:t>
            </a:r>
          </a:p>
        </p:txBody>
      </p:sp>
      <p:pic>
        <p:nvPicPr>
          <p:cNvPr id="7" name="Picture 2">
            <a:extLst>
              <a:ext uri="{FF2B5EF4-FFF2-40B4-BE49-F238E27FC236}">
                <a16:creationId xmlns:a16="http://schemas.microsoft.com/office/drawing/2014/main" id="{DE5DAFBC-6D31-FA46-BAC8-323C4070D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78701"/>
            <a:ext cx="1000067" cy="75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40114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4980CE-2A22-1548-91F1-51C83270362F}"/>
              </a:ext>
            </a:extLst>
          </p:cNvPr>
          <p:cNvSpPr>
            <a:spLocks noGrp="1"/>
          </p:cNvSpPr>
          <p:nvPr>
            <p:ph type="title"/>
          </p:nvPr>
        </p:nvSpPr>
        <p:spPr/>
        <p:txBody>
          <a:bodyPr/>
          <a:lstStyle/>
          <a:p>
            <a:r>
              <a:rPr lang="cs-CZ" sz="2800" dirty="0"/>
              <a:t>JÍCEN A ZEVNÍ KRK</a:t>
            </a:r>
            <a:br>
              <a:rPr lang="cs-CZ" sz="2800" dirty="0"/>
            </a:br>
            <a:r>
              <a:rPr lang="cs-CZ" sz="2800" dirty="0"/>
              <a:t>Krční disekce lymfatických uzlin</a:t>
            </a:r>
          </a:p>
        </p:txBody>
      </p:sp>
      <p:sp>
        <p:nvSpPr>
          <p:cNvPr id="3" name="Zástupný symbol pro obsah 2">
            <a:extLst>
              <a:ext uri="{FF2B5EF4-FFF2-40B4-BE49-F238E27FC236}">
                <a16:creationId xmlns:a16="http://schemas.microsoft.com/office/drawing/2014/main" id="{8AB8D5D6-00D4-EC4F-BC37-3E62BA56BB41}"/>
              </a:ext>
            </a:extLst>
          </p:cNvPr>
          <p:cNvSpPr>
            <a:spLocks noGrp="1"/>
          </p:cNvSpPr>
          <p:nvPr>
            <p:ph idx="1"/>
          </p:nvPr>
        </p:nvSpPr>
        <p:spPr/>
        <p:txBody>
          <a:bodyPr/>
          <a:lstStyle/>
          <a:p>
            <a:r>
              <a:rPr lang="cs-CZ" sz="2000" dirty="0">
                <a:solidFill>
                  <a:srgbClr val="FF0000"/>
                </a:solidFill>
              </a:rPr>
              <a:t>Historická klasifikace blokových disekcí dle radikality</a:t>
            </a:r>
          </a:p>
          <a:p>
            <a:pPr lvl="1"/>
            <a:r>
              <a:rPr lang="cs-CZ" sz="1800" b="1" dirty="0"/>
              <a:t>Radikální </a:t>
            </a:r>
          </a:p>
          <a:p>
            <a:pPr lvl="2"/>
            <a:r>
              <a:rPr lang="cs-CZ" sz="1400" dirty="0"/>
              <a:t>Odstranění všech uzlin z </a:t>
            </a:r>
            <a:r>
              <a:rPr lang="cs-CZ" sz="1400" dirty="0" err="1"/>
              <a:t>obl</a:t>
            </a:r>
            <a:r>
              <a:rPr lang="cs-CZ" sz="1400" dirty="0"/>
              <a:t>. I-V  a současně </a:t>
            </a:r>
            <a:r>
              <a:rPr lang="cs-CZ" sz="1400" dirty="0" err="1"/>
              <a:t>n.XI</a:t>
            </a:r>
            <a:r>
              <a:rPr lang="cs-CZ" sz="1400" dirty="0"/>
              <a:t>, </a:t>
            </a:r>
            <a:r>
              <a:rPr lang="cs-CZ" sz="1400" dirty="0" err="1"/>
              <a:t>m.SCM</a:t>
            </a:r>
            <a:r>
              <a:rPr lang="cs-CZ" sz="1400" dirty="0"/>
              <a:t> a VJI</a:t>
            </a:r>
          </a:p>
          <a:p>
            <a:pPr lvl="1"/>
            <a:r>
              <a:rPr lang="cs-CZ" sz="1800" b="1" dirty="0"/>
              <a:t>Modifikovaná radikální </a:t>
            </a:r>
          </a:p>
          <a:p>
            <a:pPr lvl="2"/>
            <a:r>
              <a:rPr lang="cs-CZ" sz="1400" dirty="0" err="1"/>
              <a:t>Odstanění</a:t>
            </a:r>
            <a:r>
              <a:rPr lang="cs-CZ" sz="1400" dirty="0"/>
              <a:t> uzlin z oblasti I-V  se zachováním nejméně 1 </a:t>
            </a:r>
            <a:r>
              <a:rPr lang="cs-CZ" sz="1400" dirty="0" err="1"/>
              <a:t>nelymfatické</a:t>
            </a:r>
            <a:r>
              <a:rPr lang="cs-CZ" sz="1400" dirty="0"/>
              <a:t> struktury (VJI, </a:t>
            </a:r>
            <a:r>
              <a:rPr lang="cs-CZ" sz="1400" dirty="0" err="1"/>
              <a:t>m.SCM</a:t>
            </a:r>
            <a:r>
              <a:rPr lang="cs-CZ" sz="1400" dirty="0"/>
              <a:t>, </a:t>
            </a:r>
            <a:r>
              <a:rPr lang="cs-CZ" sz="1400" dirty="0" err="1"/>
              <a:t>n.XI</a:t>
            </a:r>
            <a:r>
              <a:rPr lang="cs-CZ" sz="1400" dirty="0"/>
              <a:t>)</a:t>
            </a:r>
          </a:p>
          <a:p>
            <a:pPr lvl="1"/>
            <a:r>
              <a:rPr lang="cs-CZ" sz="1800" b="1" dirty="0"/>
              <a:t>Rozšířená</a:t>
            </a:r>
          </a:p>
          <a:p>
            <a:pPr lvl="2"/>
            <a:r>
              <a:rPr lang="cs-CZ" sz="1400" dirty="0"/>
              <a:t>Odstranění další lymfatické oblasti a/nebo </a:t>
            </a:r>
            <a:r>
              <a:rPr lang="cs-CZ" sz="1400" dirty="0" err="1"/>
              <a:t>nelymfatické</a:t>
            </a:r>
            <a:r>
              <a:rPr lang="cs-CZ" sz="1400" dirty="0"/>
              <a:t> struktur (svalů, nervů) nezahrnuté v definici radikální blokové disekce</a:t>
            </a:r>
          </a:p>
          <a:p>
            <a:pPr lvl="1"/>
            <a:r>
              <a:rPr lang="cs-CZ" sz="1800" b="1" dirty="0"/>
              <a:t>Selektivní</a:t>
            </a:r>
          </a:p>
          <a:p>
            <a:pPr lvl="2"/>
            <a:r>
              <a:rPr lang="cs-CZ" sz="1400" dirty="0"/>
              <a:t>Uchování jedné nebo více lymfatických oblastí</a:t>
            </a:r>
          </a:p>
          <a:p>
            <a:endParaRPr lang="cs-CZ" dirty="0"/>
          </a:p>
        </p:txBody>
      </p:sp>
      <p:pic>
        <p:nvPicPr>
          <p:cNvPr id="4" name="Picture 2">
            <a:extLst>
              <a:ext uri="{FF2B5EF4-FFF2-40B4-BE49-F238E27FC236}">
                <a16:creationId xmlns:a16="http://schemas.microsoft.com/office/drawing/2014/main" id="{573ADA93-1073-F04A-91B6-5B6A1918B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8700"/>
            <a:ext cx="974220" cy="738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91094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437E1C-3EEF-6741-A40D-6EF069C1D496}"/>
              </a:ext>
            </a:extLst>
          </p:cNvPr>
          <p:cNvSpPr>
            <a:spLocks noGrp="1"/>
          </p:cNvSpPr>
          <p:nvPr>
            <p:ph type="title"/>
          </p:nvPr>
        </p:nvSpPr>
        <p:spPr/>
        <p:txBody>
          <a:bodyPr/>
          <a:lstStyle/>
          <a:p>
            <a:r>
              <a:rPr lang="cs-CZ" sz="2800" dirty="0"/>
              <a:t>JÍCEN A ZEVNÍ KRK</a:t>
            </a:r>
            <a:br>
              <a:rPr lang="cs-CZ" sz="2800" dirty="0"/>
            </a:br>
            <a:r>
              <a:rPr lang="cs-CZ" sz="2800" dirty="0"/>
              <a:t>Krční disekce lymfatických uzlin</a:t>
            </a:r>
          </a:p>
        </p:txBody>
      </p:sp>
      <p:sp>
        <p:nvSpPr>
          <p:cNvPr id="3" name="Zástupný symbol pro obsah 2">
            <a:extLst>
              <a:ext uri="{FF2B5EF4-FFF2-40B4-BE49-F238E27FC236}">
                <a16:creationId xmlns:a16="http://schemas.microsoft.com/office/drawing/2014/main" id="{F981DABD-DCD5-BC41-9BEB-C1966BED7D6D}"/>
              </a:ext>
            </a:extLst>
          </p:cNvPr>
          <p:cNvSpPr>
            <a:spLocks noGrp="1"/>
          </p:cNvSpPr>
          <p:nvPr>
            <p:ph idx="1"/>
          </p:nvPr>
        </p:nvSpPr>
        <p:spPr>
          <a:xfrm>
            <a:off x="323528" y="1268760"/>
            <a:ext cx="8496944" cy="5472608"/>
          </a:xfrm>
        </p:spPr>
        <p:txBody>
          <a:bodyPr/>
          <a:lstStyle/>
          <a:p>
            <a:r>
              <a:rPr lang="cs-CZ" sz="2000" dirty="0">
                <a:solidFill>
                  <a:srgbClr val="FF0000"/>
                </a:solidFill>
              </a:rPr>
              <a:t>Současná popisná klasifikace blokových krčních disekcí</a:t>
            </a:r>
          </a:p>
          <a:p>
            <a:pPr lvl="1"/>
            <a:r>
              <a:rPr lang="cs-CZ" sz="1800" b="1" dirty="0"/>
              <a:t>ND</a:t>
            </a:r>
          </a:p>
          <a:p>
            <a:pPr lvl="2"/>
            <a:r>
              <a:rPr lang="cs-CZ" sz="1400" dirty="0" err="1"/>
              <a:t>Neck</a:t>
            </a:r>
            <a:r>
              <a:rPr lang="cs-CZ" sz="1400" dirty="0"/>
              <a:t> </a:t>
            </a:r>
            <a:r>
              <a:rPr lang="cs-CZ" sz="1400" dirty="0" err="1"/>
              <a:t>dissection</a:t>
            </a:r>
            <a:r>
              <a:rPr lang="cs-CZ" sz="1400" dirty="0"/>
              <a:t> – bloková disekce</a:t>
            </a:r>
          </a:p>
          <a:p>
            <a:pPr lvl="1"/>
            <a:r>
              <a:rPr lang="cs-CZ" sz="1800" b="1" dirty="0"/>
              <a:t>L </a:t>
            </a:r>
            <a:r>
              <a:rPr lang="cs-CZ" sz="1800" dirty="0"/>
              <a:t>(</a:t>
            </a:r>
            <a:r>
              <a:rPr lang="cs-CZ" sz="1800" dirty="0" err="1"/>
              <a:t>left</a:t>
            </a:r>
            <a:r>
              <a:rPr lang="cs-CZ" sz="1800" dirty="0"/>
              <a:t>),</a:t>
            </a:r>
            <a:r>
              <a:rPr lang="cs-CZ" sz="1800" b="1" dirty="0"/>
              <a:t> </a:t>
            </a:r>
            <a:r>
              <a:rPr lang="cs-CZ" sz="1800" b="1" dirty="0" err="1"/>
              <a:t>R</a:t>
            </a:r>
            <a:r>
              <a:rPr lang="cs-CZ" sz="1800" b="1" dirty="0"/>
              <a:t> </a:t>
            </a:r>
            <a:r>
              <a:rPr lang="cs-CZ" sz="1800" dirty="0"/>
              <a:t>(</a:t>
            </a:r>
            <a:r>
              <a:rPr lang="cs-CZ" sz="1800" dirty="0" err="1"/>
              <a:t>right</a:t>
            </a:r>
            <a:r>
              <a:rPr lang="cs-CZ" sz="1800" dirty="0"/>
              <a:t>)</a:t>
            </a:r>
          </a:p>
          <a:p>
            <a:pPr lvl="2"/>
            <a:r>
              <a:rPr lang="cs-CZ" sz="1400" dirty="0"/>
              <a:t>Levá a pravá strava , pokud provedena oboustranná disekce, nutno uvést obě strany zvlášť</a:t>
            </a:r>
          </a:p>
          <a:p>
            <a:pPr lvl="1"/>
            <a:r>
              <a:rPr lang="cs-CZ" sz="1800" b="1" dirty="0"/>
              <a:t>Odstraněná lymfatická oblast </a:t>
            </a:r>
          </a:p>
          <a:p>
            <a:pPr lvl="2"/>
            <a:r>
              <a:rPr lang="cs-CZ" sz="1400" dirty="0"/>
              <a:t>I-VI</a:t>
            </a:r>
          </a:p>
          <a:p>
            <a:pPr lvl="1"/>
            <a:r>
              <a:rPr lang="cs-CZ" sz="1800" b="1" dirty="0"/>
              <a:t>Odstraněná </a:t>
            </a:r>
            <a:r>
              <a:rPr lang="cs-CZ" sz="1800" b="1" dirty="0" err="1"/>
              <a:t>nelymfatická</a:t>
            </a:r>
            <a:r>
              <a:rPr lang="cs-CZ" sz="1800" b="1" dirty="0"/>
              <a:t> struktura</a:t>
            </a:r>
          </a:p>
          <a:p>
            <a:pPr lvl="2"/>
            <a:r>
              <a:rPr lang="cs-CZ" sz="1400" dirty="0" err="1"/>
              <a:t>m.SCM</a:t>
            </a:r>
            <a:r>
              <a:rPr lang="cs-CZ" sz="1400" dirty="0"/>
              <a:t>, VJI, </a:t>
            </a:r>
            <a:r>
              <a:rPr lang="cs-CZ" sz="1400" dirty="0" err="1"/>
              <a:t>n.XI</a:t>
            </a:r>
            <a:endParaRPr lang="cs-CZ" sz="1400" dirty="0"/>
          </a:p>
        </p:txBody>
      </p:sp>
      <p:graphicFrame>
        <p:nvGraphicFramePr>
          <p:cNvPr id="4" name="Tabulka 3">
            <a:extLst>
              <a:ext uri="{FF2B5EF4-FFF2-40B4-BE49-F238E27FC236}">
                <a16:creationId xmlns:a16="http://schemas.microsoft.com/office/drawing/2014/main" id="{D27F3EE8-BB0A-9B42-AAFE-E248D874B3F2}"/>
              </a:ext>
            </a:extLst>
          </p:cNvPr>
          <p:cNvGraphicFramePr>
            <a:graphicFrameLocks noGrp="1"/>
          </p:cNvGraphicFramePr>
          <p:nvPr>
            <p:extLst/>
          </p:nvPr>
        </p:nvGraphicFramePr>
        <p:xfrm>
          <a:off x="179512" y="4719528"/>
          <a:ext cx="8784976" cy="1615440"/>
        </p:xfrm>
        <a:graphic>
          <a:graphicData uri="http://schemas.openxmlformats.org/drawingml/2006/table">
            <a:tbl>
              <a:tblPr firstRow="1" bandRow="1">
                <a:tableStyleId>{5C22544A-7EE6-4342-B048-85BDC9FD1C3A}</a:tableStyleId>
              </a:tblPr>
              <a:tblGrid>
                <a:gridCol w="4392488">
                  <a:extLst>
                    <a:ext uri="{9D8B030D-6E8A-4147-A177-3AD203B41FA5}">
                      <a16:colId xmlns:a16="http://schemas.microsoft.com/office/drawing/2014/main" val="649983792"/>
                    </a:ext>
                  </a:extLst>
                </a:gridCol>
                <a:gridCol w="4392488">
                  <a:extLst>
                    <a:ext uri="{9D8B030D-6E8A-4147-A177-3AD203B41FA5}">
                      <a16:colId xmlns:a16="http://schemas.microsoft.com/office/drawing/2014/main" val="2995821697"/>
                    </a:ext>
                  </a:extLst>
                </a:gridCol>
              </a:tblGrid>
              <a:tr h="370840">
                <a:tc>
                  <a:txBody>
                    <a:bodyPr/>
                    <a:lstStyle/>
                    <a:p>
                      <a:r>
                        <a:rPr lang="cs-CZ" dirty="0"/>
                        <a:t>Současné označení</a:t>
                      </a:r>
                    </a:p>
                  </a:txBody>
                  <a:tcPr/>
                </a:tc>
                <a:tc>
                  <a:txBody>
                    <a:bodyPr/>
                    <a:lstStyle/>
                    <a:p>
                      <a:r>
                        <a:rPr lang="cs-CZ" dirty="0"/>
                        <a:t>Historická klasifikace</a:t>
                      </a:r>
                    </a:p>
                  </a:txBody>
                  <a:tcPr/>
                </a:tc>
                <a:extLst>
                  <a:ext uri="{0D108BD9-81ED-4DB2-BD59-A6C34878D82A}">
                    <a16:rowId xmlns:a16="http://schemas.microsoft.com/office/drawing/2014/main" val="1041617043"/>
                  </a:ext>
                </a:extLst>
              </a:tr>
              <a:tr h="370840">
                <a:tc>
                  <a:txBody>
                    <a:bodyPr/>
                    <a:lstStyle/>
                    <a:p>
                      <a:r>
                        <a:rPr lang="cs-CZ" dirty="0"/>
                        <a:t>ND </a:t>
                      </a:r>
                      <a:r>
                        <a:rPr lang="cs-CZ" dirty="0" err="1"/>
                        <a:t>R</a:t>
                      </a:r>
                      <a:r>
                        <a:rPr lang="cs-CZ" dirty="0"/>
                        <a:t> (I-V, SCM, IJV, CN XI)</a:t>
                      </a:r>
                    </a:p>
                  </a:txBody>
                  <a:tcPr/>
                </a:tc>
                <a:tc>
                  <a:txBody>
                    <a:bodyPr/>
                    <a:lstStyle/>
                    <a:p>
                      <a:r>
                        <a:rPr lang="cs-CZ" dirty="0"/>
                        <a:t>Radikální bloková disekce vpravo</a:t>
                      </a:r>
                    </a:p>
                  </a:txBody>
                  <a:tcPr/>
                </a:tc>
                <a:extLst>
                  <a:ext uri="{0D108BD9-81ED-4DB2-BD59-A6C34878D82A}">
                    <a16:rowId xmlns:a16="http://schemas.microsoft.com/office/drawing/2014/main" val="4013465248"/>
                  </a:ext>
                </a:extLst>
              </a:tr>
              <a:tr h="370840">
                <a:tc>
                  <a:txBody>
                    <a:bodyPr/>
                    <a:lstStyle/>
                    <a:p>
                      <a:r>
                        <a:rPr lang="cs-CZ" dirty="0"/>
                        <a:t>ND L (I-V, SCM, IJV)</a:t>
                      </a:r>
                    </a:p>
                  </a:txBody>
                  <a:tcPr/>
                </a:tc>
                <a:tc>
                  <a:txBody>
                    <a:bodyPr/>
                    <a:lstStyle/>
                    <a:p>
                      <a:r>
                        <a:rPr lang="cs-CZ" dirty="0"/>
                        <a:t>Modifikovaná radikální bloková disekce vlevo se šetřením </a:t>
                      </a:r>
                      <a:r>
                        <a:rPr lang="cs-CZ" dirty="0" err="1"/>
                        <a:t>n.XI</a:t>
                      </a:r>
                      <a:endParaRPr lang="cs-CZ" dirty="0"/>
                    </a:p>
                  </a:txBody>
                  <a:tcPr/>
                </a:tc>
                <a:extLst>
                  <a:ext uri="{0D108BD9-81ED-4DB2-BD59-A6C34878D82A}">
                    <a16:rowId xmlns:a16="http://schemas.microsoft.com/office/drawing/2014/main" val="3999357615"/>
                  </a:ext>
                </a:extLst>
              </a:tr>
              <a:tr h="370840">
                <a:tc>
                  <a:txBody>
                    <a:bodyPr/>
                    <a:lstStyle/>
                    <a:p>
                      <a:r>
                        <a:rPr lang="cs-CZ" dirty="0"/>
                        <a:t>ND L (II-IV), ND </a:t>
                      </a:r>
                      <a:r>
                        <a:rPr lang="cs-CZ" dirty="0" err="1"/>
                        <a:t>R</a:t>
                      </a:r>
                      <a:r>
                        <a:rPr lang="cs-CZ" dirty="0"/>
                        <a:t> (II-IV)</a:t>
                      </a:r>
                    </a:p>
                  </a:txBody>
                  <a:tcPr/>
                </a:tc>
                <a:tc>
                  <a:txBody>
                    <a:bodyPr/>
                    <a:lstStyle/>
                    <a:p>
                      <a:r>
                        <a:rPr lang="cs-CZ" dirty="0"/>
                        <a:t>Bilaterální selektivní bloková disekce oblastí II-IV</a:t>
                      </a:r>
                    </a:p>
                  </a:txBody>
                  <a:tcPr/>
                </a:tc>
                <a:extLst>
                  <a:ext uri="{0D108BD9-81ED-4DB2-BD59-A6C34878D82A}">
                    <a16:rowId xmlns:a16="http://schemas.microsoft.com/office/drawing/2014/main" val="3539763490"/>
                  </a:ext>
                </a:extLst>
              </a:tr>
            </a:tbl>
          </a:graphicData>
        </a:graphic>
      </p:graphicFrame>
      <p:pic>
        <p:nvPicPr>
          <p:cNvPr id="5" name="Picture 2">
            <a:extLst>
              <a:ext uri="{FF2B5EF4-FFF2-40B4-BE49-F238E27FC236}">
                <a16:creationId xmlns:a16="http://schemas.microsoft.com/office/drawing/2014/main" id="{1E5EDEB5-C47C-CE47-A41F-BA5F2AD91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5" y="78701"/>
            <a:ext cx="926718" cy="702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84854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8551E5-3BB9-A946-B9D2-2F7B26BD04EC}"/>
              </a:ext>
            </a:extLst>
          </p:cNvPr>
          <p:cNvSpPr>
            <a:spLocks noGrp="1"/>
          </p:cNvSpPr>
          <p:nvPr>
            <p:ph type="title"/>
          </p:nvPr>
        </p:nvSpPr>
        <p:spPr/>
        <p:txBody>
          <a:bodyPr/>
          <a:lstStyle/>
          <a:p>
            <a:r>
              <a:rPr lang="cs-CZ" sz="2800" dirty="0"/>
              <a:t>JÍCEN A ZEVNÍ KRK</a:t>
            </a:r>
            <a:br>
              <a:rPr lang="cs-CZ" sz="2800" dirty="0"/>
            </a:br>
            <a:r>
              <a:rPr lang="cs-CZ" sz="2800" dirty="0"/>
              <a:t>Krční disekce lymfatických uzlin</a:t>
            </a:r>
          </a:p>
        </p:txBody>
      </p:sp>
      <p:pic>
        <p:nvPicPr>
          <p:cNvPr id="4" name="Picture 2">
            <a:extLst>
              <a:ext uri="{FF2B5EF4-FFF2-40B4-BE49-F238E27FC236}">
                <a16:creationId xmlns:a16="http://schemas.microsoft.com/office/drawing/2014/main" id="{28C4A2BA-3E04-8248-B46A-45CAB372F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5" y="78701"/>
            <a:ext cx="926718" cy="702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P1012791">
            <a:extLst>
              <a:ext uri="{FF2B5EF4-FFF2-40B4-BE49-F238E27FC236}">
                <a16:creationId xmlns:a16="http://schemas.microsoft.com/office/drawing/2014/main" id="{9E4216ED-C7F2-954F-9852-F27E184DCF9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90005" y="1329131"/>
            <a:ext cx="4362065" cy="32784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P1012801">
            <a:extLst>
              <a:ext uri="{FF2B5EF4-FFF2-40B4-BE49-F238E27FC236}">
                <a16:creationId xmlns:a16="http://schemas.microsoft.com/office/drawing/2014/main" id="{C5931580-8402-7A49-A933-BB30E9113D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7890" y="3538847"/>
            <a:ext cx="4408333" cy="330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ovéPole 6">
            <a:extLst>
              <a:ext uri="{FF2B5EF4-FFF2-40B4-BE49-F238E27FC236}">
                <a16:creationId xmlns:a16="http://schemas.microsoft.com/office/drawing/2014/main" id="{D4F2D5F3-ADC5-1F4D-8DB7-FC708826F52C}"/>
              </a:ext>
            </a:extLst>
          </p:cNvPr>
          <p:cNvSpPr txBox="1"/>
          <p:nvPr/>
        </p:nvSpPr>
        <p:spPr>
          <a:xfrm>
            <a:off x="929879" y="4717058"/>
            <a:ext cx="2675732" cy="438582"/>
          </a:xfrm>
          <a:prstGeom prst="rect">
            <a:avLst/>
          </a:prstGeom>
          <a:noFill/>
        </p:spPr>
        <p:txBody>
          <a:bodyPr wrap="none" rtlCol="0">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a:p>
            <a:endParaRPr lang="cs-CZ" sz="1350" dirty="0"/>
          </a:p>
        </p:txBody>
      </p:sp>
    </p:spTree>
    <p:extLst>
      <p:ext uri="{BB962C8B-B14F-4D97-AF65-F5344CB8AC3E}">
        <p14:creationId xmlns:p14="http://schemas.microsoft.com/office/powerpoint/2010/main" val="11946501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265F4F-F2DA-1544-8508-4D8AA3053D65}"/>
              </a:ext>
            </a:extLst>
          </p:cNvPr>
          <p:cNvSpPr>
            <a:spLocks noGrp="1"/>
          </p:cNvSpPr>
          <p:nvPr>
            <p:ph type="title"/>
          </p:nvPr>
        </p:nvSpPr>
        <p:spPr/>
        <p:txBody>
          <a:bodyPr/>
          <a:lstStyle/>
          <a:p>
            <a:r>
              <a:rPr lang="cs-CZ" dirty="0"/>
              <a:t>Děkuji za pozornost</a:t>
            </a:r>
          </a:p>
        </p:txBody>
      </p:sp>
      <p:pic>
        <p:nvPicPr>
          <p:cNvPr id="4" name="Picture 2" descr="Kaple u sv. Anny">
            <a:hlinkClick r:id="rId2"/>
            <a:extLst>
              <a:ext uri="{FF2B5EF4-FFF2-40B4-BE49-F238E27FC236}">
                <a16:creationId xmlns:a16="http://schemas.microsoft.com/office/drawing/2014/main" id="{CE0E039C-26D7-2140-80EC-C05E8B02E2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015" y="1521618"/>
            <a:ext cx="9033086" cy="50757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F34B077-EF34-7145-B9A5-AA2601141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71465"/>
            <a:ext cx="1080120" cy="818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3815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5904B5-8FF6-6A45-97B0-C0251B18AF46}"/>
              </a:ext>
            </a:extLst>
          </p:cNvPr>
          <p:cNvSpPr>
            <a:spLocks noGrp="1"/>
          </p:cNvSpPr>
          <p:nvPr>
            <p:ph type="title"/>
          </p:nvPr>
        </p:nvSpPr>
        <p:spPr/>
        <p:txBody>
          <a:bodyPr/>
          <a:lstStyle/>
          <a:p>
            <a:r>
              <a:rPr lang="cs-CZ" sz="2800" dirty="0"/>
              <a:t>JÍCEN A ZEVNÍ KRK</a:t>
            </a:r>
            <a:br>
              <a:rPr lang="cs-CZ" sz="2800" dirty="0"/>
            </a:br>
            <a:r>
              <a:rPr lang="cs-CZ" sz="2800" dirty="0"/>
              <a:t>Vyšetření jícnu</a:t>
            </a:r>
          </a:p>
        </p:txBody>
      </p:sp>
      <p:sp>
        <p:nvSpPr>
          <p:cNvPr id="3" name="Zástupný symbol pro obsah 2">
            <a:extLst>
              <a:ext uri="{FF2B5EF4-FFF2-40B4-BE49-F238E27FC236}">
                <a16:creationId xmlns:a16="http://schemas.microsoft.com/office/drawing/2014/main" id="{EC0E3FAC-7894-6243-A42F-80F72AD3EFE4}"/>
              </a:ext>
            </a:extLst>
          </p:cNvPr>
          <p:cNvSpPr>
            <a:spLocks noGrp="1"/>
          </p:cNvSpPr>
          <p:nvPr>
            <p:ph idx="1"/>
          </p:nvPr>
        </p:nvSpPr>
        <p:spPr/>
        <p:txBody>
          <a:bodyPr/>
          <a:lstStyle/>
          <a:p>
            <a:pPr>
              <a:lnSpc>
                <a:spcPct val="104000"/>
              </a:lnSpc>
            </a:pPr>
            <a:r>
              <a:rPr lang="cs-CZ" sz="2000" b="1" dirty="0"/>
              <a:t>Zobrazovací metody jícnu</a:t>
            </a:r>
          </a:p>
          <a:p>
            <a:pPr lvl="1">
              <a:lnSpc>
                <a:spcPct val="104000"/>
              </a:lnSpc>
            </a:pPr>
            <a:r>
              <a:rPr lang="cs-CZ" sz="1600" dirty="0">
                <a:solidFill>
                  <a:srgbClr val="FF0000"/>
                </a:solidFill>
              </a:rPr>
              <a:t>RTG vyšetření</a:t>
            </a:r>
          </a:p>
          <a:p>
            <a:pPr lvl="2">
              <a:lnSpc>
                <a:spcPct val="104000"/>
              </a:lnSpc>
            </a:pPr>
            <a:r>
              <a:rPr lang="cs-CZ" sz="1400" dirty="0"/>
              <a:t>prostý snímek</a:t>
            </a:r>
          </a:p>
          <a:p>
            <a:pPr lvl="3">
              <a:lnSpc>
                <a:spcPct val="104000"/>
              </a:lnSpc>
            </a:pPr>
            <a:r>
              <a:rPr lang="cs-CZ" sz="1400" dirty="0"/>
              <a:t>diagnostika RTG kontrastních cizích těles</a:t>
            </a:r>
          </a:p>
          <a:p>
            <a:pPr lvl="2">
              <a:lnSpc>
                <a:spcPct val="104000"/>
              </a:lnSpc>
            </a:pPr>
            <a:r>
              <a:rPr lang="cs-CZ" sz="1400" dirty="0"/>
              <a:t>kontrastní RTG vyšetření  (RTG pasáž jícnem) / se smotkem vaty</a:t>
            </a:r>
          </a:p>
          <a:p>
            <a:pPr lvl="3">
              <a:lnSpc>
                <a:spcPct val="104000"/>
              </a:lnSpc>
            </a:pPr>
            <a:r>
              <a:rPr lang="cs-CZ" sz="1400" dirty="0"/>
              <a:t>Baryová kaše</a:t>
            </a:r>
          </a:p>
          <a:p>
            <a:pPr lvl="3">
              <a:lnSpc>
                <a:spcPct val="104000"/>
              </a:lnSpc>
            </a:pPr>
            <a:r>
              <a:rPr lang="cs-CZ" sz="1400" dirty="0"/>
              <a:t>jodová kontrastní látka </a:t>
            </a:r>
          </a:p>
          <a:p>
            <a:pPr lvl="4">
              <a:lnSpc>
                <a:spcPct val="104000"/>
              </a:lnSpc>
            </a:pPr>
            <a:r>
              <a:rPr lang="cs-CZ" sz="1400" dirty="0"/>
              <a:t>při podezření na poranění jícnu s možnou perforací</a:t>
            </a:r>
          </a:p>
          <a:p>
            <a:pPr lvl="4">
              <a:lnSpc>
                <a:spcPct val="104000"/>
              </a:lnSpc>
            </a:pPr>
            <a:r>
              <a:rPr lang="cs-CZ" sz="1400" dirty="0"/>
              <a:t>Při riziku aspirace</a:t>
            </a:r>
          </a:p>
          <a:p>
            <a:pPr lvl="1">
              <a:lnSpc>
                <a:spcPct val="104000"/>
              </a:lnSpc>
            </a:pPr>
            <a:r>
              <a:rPr lang="cs-CZ" sz="1600" dirty="0">
                <a:solidFill>
                  <a:srgbClr val="FF0000"/>
                </a:solidFill>
              </a:rPr>
              <a:t>CT, MRI </a:t>
            </a:r>
          </a:p>
          <a:p>
            <a:pPr lvl="2">
              <a:lnSpc>
                <a:spcPct val="104000"/>
              </a:lnSpc>
            </a:pPr>
            <a:r>
              <a:rPr lang="cs-CZ" sz="1400" dirty="0"/>
              <a:t>především při expanzivních procesech</a:t>
            </a:r>
          </a:p>
          <a:p>
            <a:pPr lvl="2">
              <a:lnSpc>
                <a:spcPct val="104000"/>
              </a:lnSpc>
            </a:pPr>
            <a:r>
              <a:rPr lang="cs-CZ" sz="1400" dirty="0"/>
              <a:t>Při perforaci jícnu s </a:t>
            </a:r>
            <a:r>
              <a:rPr lang="cs-CZ" sz="1400" dirty="0" err="1"/>
              <a:t>susp</a:t>
            </a:r>
            <a:r>
              <a:rPr lang="cs-CZ" sz="1400" dirty="0"/>
              <a:t>. komplikacemi ( </a:t>
            </a:r>
            <a:r>
              <a:rPr lang="cs-CZ" sz="1400" dirty="0" err="1"/>
              <a:t>mediastinitida</a:t>
            </a:r>
            <a:r>
              <a:rPr lang="cs-CZ" sz="1400" dirty="0"/>
              <a:t>)</a:t>
            </a:r>
          </a:p>
          <a:p>
            <a:endParaRPr lang="cs-CZ" dirty="0"/>
          </a:p>
        </p:txBody>
      </p:sp>
      <p:pic>
        <p:nvPicPr>
          <p:cNvPr id="4" name="Picture 2">
            <a:extLst>
              <a:ext uri="{FF2B5EF4-FFF2-40B4-BE49-F238E27FC236}">
                <a16:creationId xmlns:a16="http://schemas.microsoft.com/office/drawing/2014/main" id="{26D14D54-CD02-F54E-9266-F337E849A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561" y="148830"/>
            <a:ext cx="1121569"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descr="Obsah obrázku elektronika, počítač, monitor, vsedě&#10;&#10;Popis byl vytvořen automaticky">
            <a:extLst>
              <a:ext uri="{FF2B5EF4-FFF2-40B4-BE49-F238E27FC236}">
                <a16:creationId xmlns:a16="http://schemas.microsoft.com/office/drawing/2014/main" id="{DE4D9812-08FA-A545-B6FD-44743A58A5CA}"/>
              </a:ext>
            </a:extLst>
          </p:cNvPr>
          <p:cNvPicPr>
            <a:picLocks noChangeAspect="1"/>
          </p:cNvPicPr>
          <p:nvPr/>
        </p:nvPicPr>
        <p:blipFill rotWithShape="1">
          <a:blip r:embed="rId3">
            <a:extLst>
              <a:ext uri="{28A0092B-C50C-407E-A947-70E740481C1C}">
                <a14:useLocalDpi xmlns:a14="http://schemas.microsoft.com/office/drawing/2010/main" val="0"/>
              </a:ext>
            </a:extLst>
          </a:blip>
          <a:srcRect l="42390" t="10666" r="27864" b="18208"/>
          <a:stretch/>
        </p:blipFill>
        <p:spPr>
          <a:xfrm>
            <a:off x="6662058" y="1817136"/>
            <a:ext cx="1905990" cy="3646032"/>
          </a:xfrm>
          <a:prstGeom prst="rect">
            <a:avLst/>
          </a:prstGeom>
        </p:spPr>
      </p:pic>
      <p:sp>
        <p:nvSpPr>
          <p:cNvPr id="6" name="TextovéPole 5">
            <a:extLst>
              <a:ext uri="{FF2B5EF4-FFF2-40B4-BE49-F238E27FC236}">
                <a16:creationId xmlns:a16="http://schemas.microsoft.com/office/drawing/2014/main" id="{2900FDE4-FFDB-294C-9972-516B92FB5926}"/>
              </a:ext>
            </a:extLst>
          </p:cNvPr>
          <p:cNvSpPr txBox="1"/>
          <p:nvPr/>
        </p:nvSpPr>
        <p:spPr>
          <a:xfrm>
            <a:off x="6277187" y="5531911"/>
            <a:ext cx="2675732" cy="438582"/>
          </a:xfrm>
          <a:prstGeom prst="rect">
            <a:avLst/>
          </a:prstGeom>
          <a:noFill/>
        </p:spPr>
        <p:txBody>
          <a:bodyPr wrap="none" rtlCol="0">
            <a:spAutoFit/>
          </a:bodyPr>
          <a:lstStyle/>
          <a:p>
            <a:pPr lvl="0"/>
            <a:r>
              <a:rPr lang="cs-CZ" sz="900" i="1" dirty="0">
                <a:solidFill>
                  <a:prstClr val="black"/>
                </a:solidFill>
              </a:rPr>
              <a:t>Zdroj obr.: </a:t>
            </a:r>
            <a:r>
              <a:rPr lang="pl-PL" sz="900" i="1" dirty="0">
                <a:solidFill>
                  <a:prstClr val="black"/>
                </a:solidFill>
              </a:rPr>
              <a:t>Fotoarchiv KOCHHK FN u sv. Anny a LF MU</a:t>
            </a:r>
            <a:endParaRPr lang="cs-CZ" sz="900" i="1" dirty="0">
              <a:solidFill>
                <a:prstClr val="black"/>
              </a:solidFill>
            </a:endParaRPr>
          </a:p>
          <a:p>
            <a:endParaRPr lang="cs-CZ" sz="1350" dirty="0"/>
          </a:p>
        </p:txBody>
      </p:sp>
    </p:spTree>
    <p:extLst>
      <p:ext uri="{BB962C8B-B14F-4D97-AF65-F5344CB8AC3E}">
        <p14:creationId xmlns:p14="http://schemas.microsoft.com/office/powerpoint/2010/main" val="97942610"/>
      </p:ext>
    </p:extLst>
  </p:cSld>
  <p:clrMapOvr>
    <a:masterClrMapping/>
  </p:clrMapOvr>
</p:sld>
</file>

<file path=ppt/theme/theme1.xml><?xml version="1.0" encoding="utf-8"?>
<a:theme xmlns:a="http://schemas.openxmlformats.org/drawingml/2006/main" name="Motiv1">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Vzor_ LF MU revize_31.3.2020</Template>
  <TotalTime>2158</TotalTime>
  <Words>7047</Words>
  <Application>Microsoft Macintosh PowerPoint</Application>
  <PresentationFormat>Předvádění na obrazovce (4:3)</PresentationFormat>
  <Paragraphs>1270</Paragraphs>
  <Slides>84</Slides>
  <Notes>1</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84</vt:i4>
      </vt:variant>
    </vt:vector>
  </HeadingPairs>
  <TitlesOfParts>
    <vt:vector size="90" baseType="lpstr">
      <vt:lpstr>Arial</vt:lpstr>
      <vt:lpstr>Calibri</vt:lpstr>
      <vt:lpstr>Times New Roman</vt:lpstr>
      <vt:lpstr>Wingdings</vt:lpstr>
      <vt:lpstr>Motiv1</vt:lpstr>
      <vt:lpstr>602Photo</vt:lpstr>
      <vt:lpstr>JÍCEN A ZEVNÍ KRK</vt:lpstr>
      <vt:lpstr>JÍCEN A ZEVNÍ KRK</vt:lpstr>
      <vt:lpstr>JÍCEN A ZEVNÍ KRK</vt:lpstr>
      <vt:lpstr>JÍCEN A ZEVNÍ KRK Klinická anatomie jícnu</vt:lpstr>
      <vt:lpstr>JÍCEN A ZEVNÍ KRK Klinická anatomie jícnu</vt:lpstr>
      <vt:lpstr>JÍCEN A ZEVNÍ KRK Klinická anatomie jícnu</vt:lpstr>
      <vt:lpstr>JÍCEN A ZEVNÍ KRK Klinická fyziologie jícnu</vt:lpstr>
      <vt:lpstr>JÍCEN A ZEVNÍ KRK Vyšetření jícnu</vt:lpstr>
      <vt:lpstr>JÍCEN A ZEVNÍ KRK Vyšetření jícnu</vt:lpstr>
      <vt:lpstr>JÍCEN A ZEVNÍ KRK Vyšetření jícnu</vt:lpstr>
      <vt:lpstr>JÍCEN A ZEVNÍ KRK Vyšetření jícnu</vt:lpstr>
      <vt:lpstr>JÍCEN A ZEVNÍ KRK Kongenitální stenózy a aplázie</vt:lpstr>
      <vt:lpstr>JÍCEN A ZEVNÍ KRK Tracheoezofageální píštele</vt:lpstr>
      <vt:lpstr>JÍCEN A ZEVNÍ KRK Achalázie jícnu</vt:lpstr>
      <vt:lpstr>JÍCEN A ZEVNÍ KRK</vt:lpstr>
      <vt:lpstr>JÍCEN A ZEVNÍ KRK Poleptání jícnu</vt:lpstr>
      <vt:lpstr>JÍCEN A ZEVNÍ KRK Poleptání jícnu</vt:lpstr>
      <vt:lpstr>JÍCEN A ZEVNÍ KRK Poleptání jícnu</vt:lpstr>
      <vt:lpstr>JÍCEN A ZEVNÍ KRK Poleptání jícnu</vt:lpstr>
      <vt:lpstr>JÍCEN A ZEVNÍ KRK Poleptání jícnu</vt:lpstr>
      <vt:lpstr>JÍCEN A ZEVNÍ KRK Poleptání jícnu</vt:lpstr>
      <vt:lpstr>JÍCEN A ZEVNÍ KRK Poleptání jícnu</vt:lpstr>
      <vt:lpstr>JÍCEN A ZEVNÍ KRK Cizí tělesa v jícnu</vt:lpstr>
      <vt:lpstr>JÍCEN A ZEVNÍ KRK Cizí tělesa v jícnu</vt:lpstr>
      <vt:lpstr>JÍCEN A ZEVNÍ KRK Cizí tělesa v jícnu</vt:lpstr>
      <vt:lpstr>JÍCEN A ZEVNÍ KRK Cizí tělesa v jícnu</vt:lpstr>
      <vt:lpstr>JÍCEN A ZEVNÍ KRK Cizí tělesa v jícnu</vt:lpstr>
      <vt:lpstr>JÍCEN A ZEVNÍ KRK Divertikly hypofaryngu a jícnu</vt:lpstr>
      <vt:lpstr>JÍCEN A ZEVNÍ KRK Divertikly hypofaryngu a jícnu</vt:lpstr>
      <vt:lpstr>JÍCEN A ZEVNÍ KRK Divertikly hypofaryngu a jícnu</vt:lpstr>
      <vt:lpstr>JÍCEN A ZEVNÍ KRK Divertikly hypofaryngu a jícnu</vt:lpstr>
      <vt:lpstr>JÍCEN A ZEVNÍ KRK Divertikly hypofaryngu a jícnu</vt:lpstr>
      <vt:lpstr>JÍCEN A ZEVNÍ KRK Krvácení z hypofaryngu a jícnu</vt:lpstr>
      <vt:lpstr>JÍCEN A ZEVNÍ KRK Krvácení z hypofaryngu a jícnu</vt:lpstr>
      <vt:lpstr>JÍCEN A ZEVNÍ KRK Krvácení z hypofaryngu a jícnu</vt:lpstr>
      <vt:lpstr>JÍCEN A ZEVNÍ KRK</vt:lpstr>
      <vt:lpstr>JÍCEN A ZEVNÍ KRK Anatomie a vyšetření zevního krku</vt:lpstr>
      <vt:lpstr>JÍCEN A ZEVNÍ KRK Anatomie a vyšetření zevního krku</vt:lpstr>
      <vt:lpstr>JÍCEN A ZEVNÍ KRK Anatomie a vyšetření zevního krku</vt:lpstr>
      <vt:lpstr>JÍCEN A ZEVNÍ KRK Anatomie a vyšetření zevního krku</vt:lpstr>
      <vt:lpstr>JÍCEN A ZEVNÍ KRK Anatomie a vyšetření zevního krku</vt:lpstr>
      <vt:lpstr>JÍCEN A ZEVNÍ KRK Anatomie a vyšetření zevního krku</vt:lpstr>
      <vt:lpstr>JÍCEN A ZEVNÍ KRK Anatomie a vyšetření zevního krku</vt:lpstr>
      <vt:lpstr>JÍCEN A ZEVNÍ KRK Anatomie a vyšetření zevního krku</vt:lpstr>
      <vt:lpstr>JÍCEN A ZEVNÍ KRK</vt:lpstr>
      <vt:lpstr>JÍCEN A ZEVNÍ KRK Píštěle a cysty krční krajiny</vt:lpstr>
      <vt:lpstr>JÍCEN A ZEVNÍ KRK Píštěle a cysty krční krajiny</vt:lpstr>
      <vt:lpstr>JÍCEN A ZEVNÍ KRK Píštěle a cysty krční krajiny</vt:lpstr>
      <vt:lpstr>JÍCEN A ZEVNÍ KRK Píštěle a cysty krční krajiny</vt:lpstr>
      <vt:lpstr>JÍCEN A ZEVNÍ KRK Píštěle a cysty krční krajiny</vt:lpstr>
      <vt:lpstr>JÍCEN A ZEVNÍ KRK Píštěle a cysty krční krajiny</vt:lpstr>
      <vt:lpstr>JÍCEN A ZEVNÍ KRK</vt:lpstr>
      <vt:lpstr>Krční lymfadenopatie</vt:lpstr>
      <vt:lpstr>Krční lymfadenopatie</vt:lpstr>
      <vt:lpstr>Krční lymfadenopatie</vt:lpstr>
      <vt:lpstr>Krční lymfadenopatie</vt:lpstr>
      <vt:lpstr>Krční lymfadenopatie</vt:lpstr>
      <vt:lpstr>Krční lymfadenopatie</vt:lpstr>
      <vt:lpstr>Krční lymfadenopatie</vt:lpstr>
      <vt:lpstr>JÍCEN A ZEVNÍ KRK</vt:lpstr>
      <vt:lpstr>JÍCEN A ZEVNÍ KRK Diferenciální diagnostika zduření na krku</vt:lpstr>
      <vt:lpstr>JÍCEN A ZEVNÍ KRK benigní tumory krku</vt:lpstr>
      <vt:lpstr>JÍCEN A ZEVNÍ KRK benigní tumory krku</vt:lpstr>
      <vt:lpstr>JÍCEN A ZEVNÍ KRK benigní tumory krku</vt:lpstr>
      <vt:lpstr>JÍCEN A ZEVNÍ KRK benigní tumory krku</vt:lpstr>
      <vt:lpstr>JÍCEN A ZEVNÍ KRK primární maligní tumory krku</vt:lpstr>
      <vt:lpstr>JÍCEN A ZEVNÍ KRK sekundární maligní tumory krku a  tumory neznámé primární lokalizace</vt:lpstr>
      <vt:lpstr>JÍCEN A ZEVNÍ KRK sekundární maligní tumory krku a  tumory neznámé primární lokalizace</vt:lpstr>
      <vt:lpstr>JÍCEN A ZEVNÍ KRK</vt:lpstr>
      <vt:lpstr>JÍCEN A ZEVNÍ KRK Hluboké krční infekce</vt:lpstr>
      <vt:lpstr>JÍCEN A ZEVNÍ KRK Hluboké krční infekce</vt:lpstr>
      <vt:lpstr>JÍCEN A ZEVNÍ KRK Hluboké krční infekce</vt:lpstr>
      <vt:lpstr>JÍCEN A ZEVNÍ KRK Hluboké krční infekce</vt:lpstr>
      <vt:lpstr>JÍCEN A ZEVNÍ KRK Hluboké krční infekce</vt:lpstr>
      <vt:lpstr>JÍCEN A ZEVNÍ KRK Hluboké krční infekce</vt:lpstr>
      <vt:lpstr>JÍCEN A ZEVNÍ KRK Hluboké krční infekce</vt:lpstr>
      <vt:lpstr>JÍCEN A ZEVNÍ KRK Hluboké krční infekce</vt:lpstr>
      <vt:lpstr>JÍCEN A ZEVNÍ KRK</vt:lpstr>
      <vt:lpstr>JÍCEN A ZEVNÍ KRK Krční disekce lymfatických uzlin</vt:lpstr>
      <vt:lpstr>JÍCEN A ZEVNÍ KRK Krční disekce lymfatických uzlin</vt:lpstr>
      <vt:lpstr>JÍCEN A ZEVNÍ KRK Krční disekce lymfatických uzlin</vt:lpstr>
      <vt:lpstr>JÍCEN A ZEVNÍ KRK Krční disekce lymfatických uzlin</vt:lpstr>
      <vt:lpstr>JÍCEN A ZEVNÍ KRK Krční disekce lymfatických uzlin</vt:lpstr>
      <vt:lpstr>Děkuji za pozornost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Zevní krk a jícen</dc:title>
  <dc:creator>Alena Rafajová</dc:creator>
  <cp:lastModifiedBy>Tereza Hložková</cp:lastModifiedBy>
  <cp:revision>220</cp:revision>
  <dcterms:created xsi:type="dcterms:W3CDTF">2020-03-01T15:36:41Z</dcterms:created>
  <dcterms:modified xsi:type="dcterms:W3CDTF">2021-06-13T15:07:24Z</dcterms:modified>
</cp:coreProperties>
</file>