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80" r:id="rId1"/>
  </p:sldMasterIdLst>
  <p:sldIdLst>
    <p:sldId id="256" r:id="rId2"/>
    <p:sldId id="257" r:id="rId3"/>
    <p:sldId id="258" r:id="rId4"/>
    <p:sldId id="259" r:id="rId5"/>
    <p:sldId id="261" r:id="rId6"/>
    <p:sldId id="321" r:id="rId7"/>
    <p:sldId id="323" r:id="rId8"/>
    <p:sldId id="324" r:id="rId9"/>
    <p:sldId id="262" r:id="rId10"/>
    <p:sldId id="263" r:id="rId11"/>
    <p:sldId id="270" r:id="rId12"/>
    <p:sldId id="271" r:id="rId13"/>
    <p:sldId id="275" r:id="rId14"/>
    <p:sldId id="277" r:id="rId15"/>
    <p:sldId id="279" r:id="rId16"/>
    <p:sldId id="278" r:id="rId17"/>
    <p:sldId id="281" r:id="rId18"/>
    <p:sldId id="283" r:id="rId19"/>
    <p:sldId id="264" r:id="rId20"/>
    <p:sldId id="285" r:id="rId21"/>
    <p:sldId id="286" r:id="rId22"/>
    <p:sldId id="288" r:id="rId23"/>
    <p:sldId id="265" r:id="rId24"/>
    <p:sldId id="291" r:id="rId25"/>
    <p:sldId id="313" r:id="rId26"/>
    <p:sldId id="292" r:id="rId27"/>
    <p:sldId id="293" r:id="rId28"/>
    <p:sldId id="294" r:id="rId29"/>
    <p:sldId id="296" r:id="rId30"/>
    <p:sldId id="314" r:id="rId31"/>
    <p:sldId id="266" r:id="rId32"/>
    <p:sldId id="309" r:id="rId33"/>
    <p:sldId id="310" r:id="rId34"/>
    <p:sldId id="267" r:id="rId35"/>
    <p:sldId id="297" r:id="rId36"/>
    <p:sldId id="298" r:id="rId37"/>
    <p:sldId id="299" r:id="rId38"/>
    <p:sldId id="300" r:id="rId39"/>
    <p:sldId id="301" r:id="rId40"/>
    <p:sldId id="268" r:id="rId41"/>
    <p:sldId id="303" r:id="rId42"/>
    <p:sldId id="305" r:id="rId43"/>
    <p:sldId id="315" r:id="rId44"/>
    <p:sldId id="316" r:id="rId45"/>
    <p:sldId id="317" r:id="rId46"/>
    <p:sldId id="318" r:id="rId47"/>
    <p:sldId id="319" r:id="rId48"/>
    <p:sldId id="274" r:id="rId49"/>
    <p:sldId id="320" r:id="rId50"/>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charset="0"/>
        <a:ea typeface="Arial" charset="0"/>
        <a:cs typeface="Arial" charset="0"/>
      </a:defRPr>
    </a:lvl1pPr>
    <a:lvl2pPr marL="457200" algn="l" rtl="0" eaLnBrk="0" fontAlgn="base" hangingPunct="0">
      <a:spcBef>
        <a:spcPct val="0"/>
      </a:spcBef>
      <a:spcAft>
        <a:spcPct val="0"/>
      </a:spcAft>
      <a:defRPr kern="1200">
        <a:solidFill>
          <a:schemeClr val="tx1"/>
        </a:solidFill>
        <a:latin typeface="Arial" charset="0"/>
        <a:ea typeface="Arial" charset="0"/>
        <a:cs typeface="Arial" charset="0"/>
      </a:defRPr>
    </a:lvl2pPr>
    <a:lvl3pPr marL="914400" algn="l" rtl="0" eaLnBrk="0" fontAlgn="base" hangingPunct="0">
      <a:spcBef>
        <a:spcPct val="0"/>
      </a:spcBef>
      <a:spcAft>
        <a:spcPct val="0"/>
      </a:spcAft>
      <a:defRPr kern="1200">
        <a:solidFill>
          <a:schemeClr val="tx1"/>
        </a:solidFill>
        <a:latin typeface="Arial" charset="0"/>
        <a:ea typeface="Arial" charset="0"/>
        <a:cs typeface="Arial" charset="0"/>
      </a:defRPr>
    </a:lvl3pPr>
    <a:lvl4pPr marL="1371600" algn="l" rtl="0" eaLnBrk="0" fontAlgn="base" hangingPunct="0">
      <a:spcBef>
        <a:spcPct val="0"/>
      </a:spcBef>
      <a:spcAft>
        <a:spcPct val="0"/>
      </a:spcAft>
      <a:defRPr kern="1200">
        <a:solidFill>
          <a:schemeClr val="tx1"/>
        </a:solidFill>
        <a:latin typeface="Arial" charset="0"/>
        <a:ea typeface="Arial" charset="0"/>
        <a:cs typeface="Arial" charset="0"/>
      </a:defRPr>
    </a:lvl4pPr>
    <a:lvl5pPr marL="1828800" algn="l" rtl="0" eaLnBrk="0" fontAlgn="base" hangingPunct="0">
      <a:spcBef>
        <a:spcPct val="0"/>
      </a:spcBef>
      <a:spcAft>
        <a:spcPct val="0"/>
      </a:spcAft>
      <a:defRPr kern="1200">
        <a:solidFill>
          <a:schemeClr val="tx1"/>
        </a:solidFill>
        <a:latin typeface="Arial" charset="0"/>
        <a:ea typeface="Arial" charset="0"/>
        <a:cs typeface="Arial" charset="0"/>
      </a:defRPr>
    </a:lvl5pPr>
    <a:lvl6pPr marL="2286000" algn="l" defTabSz="914400" rtl="0" eaLnBrk="1" latinLnBrk="0" hangingPunct="1">
      <a:defRPr kern="1200">
        <a:solidFill>
          <a:schemeClr val="tx1"/>
        </a:solidFill>
        <a:latin typeface="Arial" charset="0"/>
        <a:ea typeface="Arial" charset="0"/>
        <a:cs typeface="Arial" charset="0"/>
      </a:defRPr>
    </a:lvl6pPr>
    <a:lvl7pPr marL="2743200" algn="l" defTabSz="914400" rtl="0" eaLnBrk="1" latinLnBrk="0" hangingPunct="1">
      <a:defRPr kern="1200">
        <a:solidFill>
          <a:schemeClr val="tx1"/>
        </a:solidFill>
        <a:latin typeface="Arial" charset="0"/>
        <a:ea typeface="Arial" charset="0"/>
        <a:cs typeface="Arial" charset="0"/>
      </a:defRPr>
    </a:lvl7pPr>
    <a:lvl8pPr marL="3200400" algn="l" defTabSz="914400" rtl="0" eaLnBrk="1" latinLnBrk="0" hangingPunct="1">
      <a:defRPr kern="1200">
        <a:solidFill>
          <a:schemeClr val="tx1"/>
        </a:solidFill>
        <a:latin typeface="Arial" charset="0"/>
        <a:ea typeface="Arial" charset="0"/>
        <a:cs typeface="Arial" charset="0"/>
      </a:defRPr>
    </a:lvl8pPr>
    <a:lvl9pPr marL="3657600" algn="l" defTabSz="914400" rtl="0" eaLnBrk="1" latinLnBrk="0" hangingPunct="1">
      <a:defRPr kern="1200">
        <a:solidFill>
          <a:schemeClr val="tx1"/>
        </a:solidFill>
        <a:latin typeface="Arial" charset="0"/>
        <a:ea typeface="Arial"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27" autoAdjust="0"/>
    <p:restoredTop sz="94690"/>
  </p:normalViewPr>
  <p:slideViewPr>
    <p:cSldViewPr>
      <p:cViewPr varScale="1">
        <p:scale>
          <a:sx n="91" d="100"/>
          <a:sy n="91" d="100"/>
        </p:scale>
        <p:origin x="1856"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8"/>
          <p:cNvSpPr/>
          <p:nvPr/>
        </p:nvSpPr>
        <p:spPr>
          <a:xfrm>
            <a:off x="0" y="0"/>
            <a:ext cx="9144000" cy="457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Freeform 9"/>
          <p:cNvSpPr/>
          <p:nvPr/>
        </p:nvSpPr>
        <p:spPr>
          <a:xfrm>
            <a:off x="4763" y="0"/>
            <a:ext cx="9139237" cy="4572000"/>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7"/>
          <p:cNvCxnSpPr/>
          <p:nvPr/>
        </p:nvCxnSpPr>
        <p:spPr>
          <a:xfrm flipV="1">
            <a:off x="6289675" y="5264150"/>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342900" y="4960137"/>
            <a:ext cx="5829300" cy="1463040"/>
          </a:xfrm>
        </p:spPr>
        <p:txBody>
          <a:bodyPr/>
          <a:lstStyle>
            <a:lvl1pPr algn="r">
              <a:defRPr sz="4400" spc="200" baseline="0"/>
            </a:lvl1pPr>
          </a:lstStyle>
          <a:p>
            <a:r>
              <a:rPr lang="cs-CZ"/>
              <a:t>Kliknutím lze upravit styl.</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3"/>
          <p:cNvSpPr>
            <a:spLocks noGrp="1"/>
          </p:cNvSpPr>
          <p:nvPr>
            <p:ph type="dt" sz="half" idx="10"/>
          </p:nvPr>
        </p:nvSpPr>
        <p:spPr/>
        <p:txBody>
          <a:bodyPr/>
          <a:lstStyle>
            <a:lvl1pPr algn="l">
              <a:defRPr/>
            </a:lvl1pPr>
          </a:lstStyle>
          <a:p>
            <a:pPr>
              <a:defRPr/>
            </a:pPr>
            <a:endParaRPr lang="cs-CZ" altLang="sk-SK"/>
          </a:p>
        </p:txBody>
      </p:sp>
      <p:sp>
        <p:nvSpPr>
          <p:cNvPr id="8" name="Footer Placeholder 4"/>
          <p:cNvSpPr>
            <a:spLocks noGrp="1"/>
          </p:cNvSpPr>
          <p:nvPr>
            <p:ph type="ftr" sz="quarter" idx="11"/>
          </p:nvPr>
        </p:nvSpPr>
        <p:spPr/>
        <p:txBody>
          <a:bodyPr/>
          <a:lstStyle>
            <a:lvl1pPr>
              <a:defRPr/>
            </a:lvl1pPr>
          </a:lstStyle>
          <a:p>
            <a:pPr>
              <a:defRPr/>
            </a:pPr>
            <a:endParaRPr lang="cs-CZ" altLang="sk-SK"/>
          </a:p>
        </p:txBody>
      </p:sp>
      <p:sp>
        <p:nvSpPr>
          <p:cNvPr id="9" name="Slide Number Placeholder 5"/>
          <p:cNvSpPr>
            <a:spLocks noGrp="1"/>
          </p:cNvSpPr>
          <p:nvPr>
            <p:ph type="sldNum" sz="quarter" idx="12"/>
          </p:nvPr>
        </p:nvSpPr>
        <p:spPr/>
        <p:txBody>
          <a:bodyPr/>
          <a:lstStyle>
            <a:lvl1pPr>
              <a:defRPr/>
            </a:lvl1pPr>
          </a:lstStyle>
          <a:p>
            <a:pPr>
              <a:defRPr/>
            </a:pPr>
            <a:fld id="{CE5687DA-3B27-8B45-A63F-72E9555010A9}" type="slidenum">
              <a:rPr lang="cs-CZ" altLang="sk-SK"/>
              <a:pPr>
                <a:defRPr/>
              </a:pPr>
              <a:t>‹#›</a:t>
            </a:fld>
            <a:endParaRPr lang="cs-CZ" altLang="sk-SK"/>
          </a:p>
        </p:txBody>
      </p:sp>
    </p:spTree>
    <p:extLst>
      <p:ext uri="{BB962C8B-B14F-4D97-AF65-F5344CB8AC3E}">
        <p14:creationId xmlns:p14="http://schemas.microsoft.com/office/powerpoint/2010/main" val="1417968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endParaRPr lang="cs-CZ" altLang="sk-SK"/>
          </a:p>
        </p:txBody>
      </p:sp>
      <p:sp>
        <p:nvSpPr>
          <p:cNvPr id="5" name="Footer Placeholder 4"/>
          <p:cNvSpPr>
            <a:spLocks noGrp="1"/>
          </p:cNvSpPr>
          <p:nvPr>
            <p:ph type="ftr" sz="quarter" idx="11"/>
          </p:nvPr>
        </p:nvSpPr>
        <p:spPr/>
        <p:txBody>
          <a:bodyPr/>
          <a:lstStyle>
            <a:lvl1pPr>
              <a:defRPr/>
            </a:lvl1pPr>
          </a:lstStyle>
          <a:p>
            <a:pPr>
              <a:defRPr/>
            </a:pPr>
            <a:endParaRPr lang="cs-CZ" altLang="sk-SK"/>
          </a:p>
        </p:txBody>
      </p:sp>
      <p:sp>
        <p:nvSpPr>
          <p:cNvPr id="6" name="Slide Number Placeholder 5"/>
          <p:cNvSpPr>
            <a:spLocks noGrp="1"/>
          </p:cNvSpPr>
          <p:nvPr>
            <p:ph type="sldNum" sz="quarter" idx="12"/>
          </p:nvPr>
        </p:nvSpPr>
        <p:spPr/>
        <p:txBody>
          <a:bodyPr/>
          <a:lstStyle>
            <a:lvl1pPr>
              <a:defRPr/>
            </a:lvl1pPr>
          </a:lstStyle>
          <a:p>
            <a:pPr>
              <a:defRPr/>
            </a:pPr>
            <a:fld id="{E9AF740C-948A-6E45-A627-686AC22E017D}" type="slidenum">
              <a:rPr lang="cs-CZ" altLang="sk-SK"/>
              <a:pPr>
                <a:defRPr/>
              </a:pPr>
              <a:t>‹#›</a:t>
            </a:fld>
            <a:endParaRPr lang="cs-CZ" altLang="sk-SK"/>
          </a:p>
        </p:txBody>
      </p:sp>
    </p:spTree>
    <p:extLst>
      <p:ext uri="{BB962C8B-B14F-4D97-AF65-F5344CB8AC3E}">
        <p14:creationId xmlns:p14="http://schemas.microsoft.com/office/powerpoint/2010/main" val="1445837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cxnSp>
        <p:nvCxnSpPr>
          <p:cNvPr id="4" name="Straight Connector 6"/>
          <p:cNvCxnSpPr/>
          <p:nvPr/>
        </p:nvCxnSpPr>
        <p:spPr>
          <a:xfrm rot="5400000" flipV="1">
            <a:off x="7543800" y="173038"/>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3"/>
          <p:cNvSpPr>
            <a:spLocks noGrp="1"/>
          </p:cNvSpPr>
          <p:nvPr>
            <p:ph type="dt" sz="half" idx="10"/>
          </p:nvPr>
        </p:nvSpPr>
        <p:spPr/>
        <p:txBody>
          <a:bodyPr/>
          <a:lstStyle>
            <a:lvl1pPr>
              <a:defRPr/>
            </a:lvl1pPr>
          </a:lstStyle>
          <a:p>
            <a:pPr>
              <a:defRPr/>
            </a:pPr>
            <a:endParaRPr lang="cs-CZ" altLang="sk-SK"/>
          </a:p>
        </p:txBody>
      </p:sp>
      <p:sp>
        <p:nvSpPr>
          <p:cNvPr id="6" name="Footer Placeholder 4"/>
          <p:cNvSpPr>
            <a:spLocks noGrp="1"/>
          </p:cNvSpPr>
          <p:nvPr>
            <p:ph type="ftr" sz="quarter" idx="11"/>
          </p:nvPr>
        </p:nvSpPr>
        <p:spPr/>
        <p:txBody>
          <a:bodyPr/>
          <a:lstStyle>
            <a:lvl1pPr>
              <a:defRPr/>
            </a:lvl1pPr>
          </a:lstStyle>
          <a:p>
            <a:pPr>
              <a:defRPr/>
            </a:pPr>
            <a:endParaRPr lang="cs-CZ" altLang="sk-SK"/>
          </a:p>
        </p:txBody>
      </p:sp>
      <p:sp>
        <p:nvSpPr>
          <p:cNvPr id="7" name="Slide Number Placeholder 5"/>
          <p:cNvSpPr>
            <a:spLocks noGrp="1"/>
          </p:cNvSpPr>
          <p:nvPr>
            <p:ph type="sldNum" sz="quarter" idx="12"/>
          </p:nvPr>
        </p:nvSpPr>
        <p:spPr/>
        <p:txBody>
          <a:bodyPr/>
          <a:lstStyle>
            <a:lvl1pPr>
              <a:defRPr/>
            </a:lvl1pPr>
          </a:lstStyle>
          <a:p>
            <a:pPr>
              <a:defRPr/>
            </a:pPr>
            <a:fld id="{956746F8-6206-7F41-A329-5334B45AD656}" type="slidenum">
              <a:rPr lang="cs-CZ" altLang="sk-SK"/>
              <a:pPr>
                <a:defRPr/>
              </a:pPr>
              <a:t>‹#›</a:t>
            </a:fld>
            <a:endParaRPr lang="cs-CZ" altLang="sk-SK"/>
          </a:p>
        </p:txBody>
      </p:sp>
    </p:spTree>
    <p:extLst>
      <p:ext uri="{BB962C8B-B14F-4D97-AF65-F5344CB8AC3E}">
        <p14:creationId xmlns:p14="http://schemas.microsoft.com/office/powerpoint/2010/main" val="1148057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Nadpis a graf">
    <p:spTree>
      <p:nvGrpSpPr>
        <p:cNvPr id="1" name=""/>
        <p:cNvGrpSpPr/>
        <p:nvPr/>
      </p:nvGrpSpPr>
      <p:grpSpPr>
        <a:xfrm>
          <a:off x="0" y="0"/>
          <a:ext cx="0" cy="0"/>
          <a:chOff x="0" y="0"/>
          <a:chExt cx="0" cy="0"/>
        </a:xfrm>
      </p:grpSpPr>
      <p:sp>
        <p:nvSpPr>
          <p:cNvPr id="2" name="Nadpis 1"/>
          <p:cNvSpPr>
            <a:spLocks noGrp="1"/>
          </p:cNvSpPr>
          <p:nvPr>
            <p:ph type="title"/>
          </p:nvPr>
        </p:nvSpPr>
        <p:spPr>
          <a:xfrm>
            <a:off x="457200" y="244475"/>
            <a:ext cx="8385175" cy="1431925"/>
          </a:xfrm>
        </p:spPr>
        <p:txBody>
          <a:bodyPr/>
          <a:lstStyle/>
          <a:p>
            <a:r>
              <a:rPr lang="cs-CZ"/>
              <a:t>Kliknutím lze upravit styl.</a:t>
            </a:r>
            <a:endParaRPr lang="sk-SK"/>
          </a:p>
        </p:txBody>
      </p:sp>
      <p:sp>
        <p:nvSpPr>
          <p:cNvPr id="3" name="Zástupný symbol pro graf 2"/>
          <p:cNvSpPr>
            <a:spLocks noGrp="1"/>
          </p:cNvSpPr>
          <p:nvPr>
            <p:ph type="chart" idx="1"/>
          </p:nvPr>
        </p:nvSpPr>
        <p:spPr>
          <a:xfrm>
            <a:off x="838200" y="1905000"/>
            <a:ext cx="8007350" cy="4191000"/>
          </a:xfrm>
        </p:spPr>
        <p:txBody>
          <a:bodyPr rtlCol="0">
            <a:normAutofit/>
          </a:bodyPr>
          <a:lstStyle/>
          <a:p>
            <a:pPr lvl="0"/>
            <a:endParaRPr lang="sk-SK" noProof="0"/>
          </a:p>
        </p:txBody>
      </p:sp>
      <p:sp>
        <p:nvSpPr>
          <p:cNvPr id="4" name="Zástupný symbol pro datum 3"/>
          <p:cNvSpPr>
            <a:spLocks noGrp="1"/>
          </p:cNvSpPr>
          <p:nvPr>
            <p:ph type="dt" sz="half" idx="10"/>
          </p:nvPr>
        </p:nvSpPr>
        <p:spPr>
          <a:xfrm>
            <a:off x="838200" y="6245225"/>
            <a:ext cx="1901825" cy="476250"/>
          </a:xfrm>
        </p:spPr>
        <p:txBody>
          <a:bodyPr/>
          <a:lstStyle>
            <a:lvl1pPr>
              <a:defRPr/>
            </a:lvl1pPr>
          </a:lstStyle>
          <a:p>
            <a:pPr>
              <a:defRPr/>
            </a:pPr>
            <a:endParaRPr lang="cs-CZ" altLang="sk-SK"/>
          </a:p>
        </p:txBody>
      </p:sp>
      <p:sp>
        <p:nvSpPr>
          <p:cNvPr id="5" name="Zástupný symbol pro zápatí 4"/>
          <p:cNvSpPr>
            <a:spLocks noGrp="1"/>
          </p:cNvSpPr>
          <p:nvPr>
            <p:ph type="ftr" sz="quarter" idx="11"/>
          </p:nvPr>
        </p:nvSpPr>
        <p:spPr>
          <a:xfrm>
            <a:off x="3429000" y="6245225"/>
            <a:ext cx="2895600" cy="476250"/>
          </a:xfrm>
        </p:spPr>
        <p:txBody>
          <a:bodyPr/>
          <a:lstStyle>
            <a:lvl1pPr>
              <a:defRPr/>
            </a:lvl1pPr>
          </a:lstStyle>
          <a:p>
            <a:pPr>
              <a:defRPr/>
            </a:pPr>
            <a:endParaRPr lang="cs-CZ" altLang="sk-SK"/>
          </a:p>
        </p:txBody>
      </p:sp>
      <p:sp>
        <p:nvSpPr>
          <p:cNvPr id="6" name="Zástupný symbol pro číslo snímku 5"/>
          <p:cNvSpPr>
            <a:spLocks noGrp="1"/>
          </p:cNvSpPr>
          <p:nvPr>
            <p:ph type="sldNum" sz="quarter" idx="12"/>
          </p:nvPr>
        </p:nvSpPr>
        <p:spPr>
          <a:xfrm>
            <a:off x="6937375" y="6245225"/>
            <a:ext cx="1901825" cy="476250"/>
          </a:xfrm>
        </p:spPr>
        <p:txBody>
          <a:bodyPr/>
          <a:lstStyle>
            <a:lvl1pPr>
              <a:defRPr/>
            </a:lvl1pPr>
          </a:lstStyle>
          <a:p>
            <a:pPr>
              <a:defRPr/>
            </a:pPr>
            <a:fld id="{7BACDE5E-ABA8-5140-9D1E-B595040B15C5}" type="slidenum">
              <a:rPr lang="cs-CZ" altLang="sk-SK"/>
              <a:pPr>
                <a:defRPr/>
              </a:pPr>
              <a:t>‹#›</a:t>
            </a:fld>
            <a:endParaRPr lang="cs-CZ" altLang="sk-SK"/>
          </a:p>
        </p:txBody>
      </p:sp>
    </p:spTree>
    <p:extLst>
      <p:ext uri="{BB962C8B-B14F-4D97-AF65-F5344CB8AC3E}">
        <p14:creationId xmlns:p14="http://schemas.microsoft.com/office/powerpoint/2010/main" val="256708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endParaRPr lang="cs-CZ" altLang="sk-SK"/>
          </a:p>
        </p:txBody>
      </p:sp>
      <p:sp>
        <p:nvSpPr>
          <p:cNvPr id="5" name="Footer Placeholder 4"/>
          <p:cNvSpPr>
            <a:spLocks noGrp="1"/>
          </p:cNvSpPr>
          <p:nvPr>
            <p:ph type="ftr" sz="quarter" idx="11"/>
          </p:nvPr>
        </p:nvSpPr>
        <p:spPr/>
        <p:txBody>
          <a:bodyPr/>
          <a:lstStyle>
            <a:lvl1pPr>
              <a:defRPr/>
            </a:lvl1pPr>
          </a:lstStyle>
          <a:p>
            <a:pPr>
              <a:defRPr/>
            </a:pPr>
            <a:endParaRPr lang="cs-CZ" altLang="sk-SK"/>
          </a:p>
        </p:txBody>
      </p:sp>
      <p:sp>
        <p:nvSpPr>
          <p:cNvPr id="6" name="Slide Number Placeholder 5"/>
          <p:cNvSpPr>
            <a:spLocks noGrp="1"/>
          </p:cNvSpPr>
          <p:nvPr>
            <p:ph type="sldNum" sz="quarter" idx="12"/>
          </p:nvPr>
        </p:nvSpPr>
        <p:spPr/>
        <p:txBody>
          <a:bodyPr/>
          <a:lstStyle>
            <a:lvl1pPr>
              <a:defRPr/>
            </a:lvl1pPr>
          </a:lstStyle>
          <a:p>
            <a:pPr>
              <a:defRPr/>
            </a:pPr>
            <a:fld id="{EAC591D7-EDFF-FD4C-B1AE-47D5BBAE82F3}" type="slidenum">
              <a:rPr lang="cs-CZ" altLang="sk-SK"/>
              <a:pPr>
                <a:defRPr/>
              </a:pPr>
              <a:t>‹#›</a:t>
            </a:fld>
            <a:endParaRPr lang="cs-CZ" altLang="sk-SK"/>
          </a:p>
        </p:txBody>
      </p:sp>
    </p:spTree>
    <p:extLst>
      <p:ext uri="{BB962C8B-B14F-4D97-AF65-F5344CB8AC3E}">
        <p14:creationId xmlns:p14="http://schemas.microsoft.com/office/powerpoint/2010/main" val="1304212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4" name="Rectangle 8"/>
          <p:cNvSpPr/>
          <p:nvPr/>
        </p:nvSpPr>
        <p:spPr>
          <a:xfrm>
            <a:off x="0" y="0"/>
            <a:ext cx="9144000" cy="4572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Freeform 10"/>
          <p:cNvSpPr/>
          <p:nvPr/>
        </p:nvSpPr>
        <p:spPr>
          <a:xfrm>
            <a:off x="4763" y="0"/>
            <a:ext cx="9139237" cy="4572000"/>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7"/>
          <p:cNvCxnSpPr/>
          <p:nvPr/>
        </p:nvCxnSpPr>
        <p:spPr>
          <a:xfrm flipV="1">
            <a:off x="6289675" y="5264150"/>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42900" y="4960137"/>
            <a:ext cx="5829300" cy="1463040"/>
          </a:xfrm>
        </p:spPr>
        <p:txBody>
          <a:bodyPr/>
          <a:lstStyle>
            <a:lvl1pPr algn="r">
              <a:defRPr sz="4400" b="0" spc="200" baseline="0"/>
            </a:lvl1pPr>
          </a:lstStyle>
          <a:p>
            <a:r>
              <a:rPr lang="cs-CZ"/>
              <a:t>Kliknutím lze upravit styl.</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7" name="Date Placeholder 3"/>
          <p:cNvSpPr>
            <a:spLocks noGrp="1"/>
          </p:cNvSpPr>
          <p:nvPr>
            <p:ph type="dt" sz="half" idx="10"/>
          </p:nvPr>
        </p:nvSpPr>
        <p:spPr/>
        <p:txBody>
          <a:bodyPr/>
          <a:lstStyle>
            <a:lvl1pPr>
              <a:defRPr/>
            </a:lvl1pPr>
          </a:lstStyle>
          <a:p>
            <a:pPr>
              <a:defRPr/>
            </a:pPr>
            <a:endParaRPr lang="cs-CZ" altLang="sk-SK"/>
          </a:p>
        </p:txBody>
      </p:sp>
      <p:sp>
        <p:nvSpPr>
          <p:cNvPr id="8" name="Footer Placeholder 4"/>
          <p:cNvSpPr>
            <a:spLocks noGrp="1"/>
          </p:cNvSpPr>
          <p:nvPr>
            <p:ph type="ftr" sz="quarter" idx="11"/>
          </p:nvPr>
        </p:nvSpPr>
        <p:spPr/>
        <p:txBody>
          <a:bodyPr/>
          <a:lstStyle>
            <a:lvl1pPr>
              <a:defRPr/>
            </a:lvl1pPr>
          </a:lstStyle>
          <a:p>
            <a:pPr>
              <a:defRPr/>
            </a:pPr>
            <a:endParaRPr lang="cs-CZ" altLang="sk-SK"/>
          </a:p>
        </p:txBody>
      </p:sp>
      <p:sp>
        <p:nvSpPr>
          <p:cNvPr id="9" name="Slide Number Placeholder 5"/>
          <p:cNvSpPr>
            <a:spLocks noGrp="1"/>
          </p:cNvSpPr>
          <p:nvPr>
            <p:ph type="sldNum" sz="quarter" idx="12"/>
          </p:nvPr>
        </p:nvSpPr>
        <p:spPr/>
        <p:txBody>
          <a:bodyPr/>
          <a:lstStyle>
            <a:lvl1pPr>
              <a:defRPr/>
            </a:lvl1pPr>
          </a:lstStyle>
          <a:p>
            <a:pPr>
              <a:defRPr/>
            </a:pPr>
            <a:fld id="{EA51CCDD-88D0-AE44-BD0F-084991F19B01}" type="slidenum">
              <a:rPr lang="cs-CZ" altLang="sk-SK"/>
              <a:pPr>
                <a:defRPr/>
              </a:pPr>
              <a:t>‹#›</a:t>
            </a:fld>
            <a:endParaRPr lang="cs-CZ" altLang="sk-SK"/>
          </a:p>
        </p:txBody>
      </p:sp>
    </p:spTree>
    <p:extLst>
      <p:ext uri="{BB962C8B-B14F-4D97-AF65-F5344CB8AC3E}">
        <p14:creationId xmlns:p14="http://schemas.microsoft.com/office/powerpoint/2010/main" val="1165489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3"/>
          <p:cNvSpPr>
            <a:spLocks noGrp="1"/>
          </p:cNvSpPr>
          <p:nvPr>
            <p:ph type="dt" sz="half" idx="10"/>
          </p:nvPr>
        </p:nvSpPr>
        <p:spPr/>
        <p:txBody>
          <a:bodyPr/>
          <a:lstStyle>
            <a:lvl1pPr>
              <a:defRPr/>
            </a:lvl1pPr>
          </a:lstStyle>
          <a:p>
            <a:pPr>
              <a:defRPr/>
            </a:pPr>
            <a:endParaRPr lang="cs-CZ" altLang="sk-SK"/>
          </a:p>
        </p:txBody>
      </p:sp>
      <p:sp>
        <p:nvSpPr>
          <p:cNvPr id="6" name="Footer Placeholder 4"/>
          <p:cNvSpPr>
            <a:spLocks noGrp="1"/>
          </p:cNvSpPr>
          <p:nvPr>
            <p:ph type="ftr" sz="quarter" idx="11"/>
          </p:nvPr>
        </p:nvSpPr>
        <p:spPr/>
        <p:txBody>
          <a:bodyPr/>
          <a:lstStyle>
            <a:lvl1pPr>
              <a:defRPr/>
            </a:lvl1pPr>
          </a:lstStyle>
          <a:p>
            <a:pPr>
              <a:defRPr/>
            </a:pPr>
            <a:endParaRPr lang="cs-CZ" altLang="sk-SK"/>
          </a:p>
        </p:txBody>
      </p:sp>
      <p:sp>
        <p:nvSpPr>
          <p:cNvPr id="7" name="Slide Number Placeholder 5"/>
          <p:cNvSpPr>
            <a:spLocks noGrp="1"/>
          </p:cNvSpPr>
          <p:nvPr>
            <p:ph type="sldNum" sz="quarter" idx="12"/>
          </p:nvPr>
        </p:nvSpPr>
        <p:spPr/>
        <p:txBody>
          <a:bodyPr/>
          <a:lstStyle>
            <a:lvl1pPr>
              <a:defRPr/>
            </a:lvl1pPr>
          </a:lstStyle>
          <a:p>
            <a:pPr>
              <a:defRPr/>
            </a:pPr>
            <a:fld id="{22DD24BE-E2BA-0E43-8ED2-4414B4DD5F9B}" type="slidenum">
              <a:rPr lang="cs-CZ" altLang="sk-SK"/>
              <a:pPr>
                <a:defRPr/>
              </a:pPr>
              <a:t>‹#›</a:t>
            </a:fld>
            <a:endParaRPr lang="cs-CZ" altLang="sk-SK"/>
          </a:p>
        </p:txBody>
      </p:sp>
    </p:spTree>
    <p:extLst>
      <p:ext uri="{BB962C8B-B14F-4D97-AF65-F5344CB8AC3E}">
        <p14:creationId xmlns:p14="http://schemas.microsoft.com/office/powerpoint/2010/main" val="540339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cs-CZ"/>
              <a:t>Kliknutím lze upravit styl.</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768096" y="2967788"/>
            <a:ext cx="3566160" cy="33415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4491990" y="2967788"/>
            <a:ext cx="3566160" cy="33415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3"/>
          <p:cNvSpPr>
            <a:spLocks noGrp="1"/>
          </p:cNvSpPr>
          <p:nvPr>
            <p:ph type="dt" sz="half" idx="10"/>
          </p:nvPr>
        </p:nvSpPr>
        <p:spPr/>
        <p:txBody>
          <a:bodyPr/>
          <a:lstStyle>
            <a:lvl1pPr>
              <a:defRPr/>
            </a:lvl1pPr>
          </a:lstStyle>
          <a:p>
            <a:pPr>
              <a:defRPr/>
            </a:pPr>
            <a:endParaRPr lang="cs-CZ" altLang="sk-SK"/>
          </a:p>
        </p:txBody>
      </p:sp>
      <p:sp>
        <p:nvSpPr>
          <p:cNvPr id="8" name="Footer Placeholder 4"/>
          <p:cNvSpPr>
            <a:spLocks noGrp="1"/>
          </p:cNvSpPr>
          <p:nvPr>
            <p:ph type="ftr" sz="quarter" idx="11"/>
          </p:nvPr>
        </p:nvSpPr>
        <p:spPr/>
        <p:txBody>
          <a:bodyPr/>
          <a:lstStyle>
            <a:lvl1pPr>
              <a:defRPr/>
            </a:lvl1pPr>
          </a:lstStyle>
          <a:p>
            <a:pPr>
              <a:defRPr/>
            </a:pPr>
            <a:endParaRPr lang="cs-CZ" altLang="sk-SK"/>
          </a:p>
        </p:txBody>
      </p:sp>
      <p:sp>
        <p:nvSpPr>
          <p:cNvPr id="9" name="Slide Number Placeholder 5"/>
          <p:cNvSpPr>
            <a:spLocks noGrp="1"/>
          </p:cNvSpPr>
          <p:nvPr>
            <p:ph type="sldNum" sz="quarter" idx="12"/>
          </p:nvPr>
        </p:nvSpPr>
        <p:spPr/>
        <p:txBody>
          <a:bodyPr/>
          <a:lstStyle>
            <a:lvl1pPr>
              <a:defRPr/>
            </a:lvl1pPr>
          </a:lstStyle>
          <a:p>
            <a:pPr>
              <a:defRPr/>
            </a:pPr>
            <a:fld id="{21C0F823-72F0-2E4A-9F71-116FF567BDE7}" type="slidenum">
              <a:rPr lang="cs-CZ" altLang="sk-SK"/>
              <a:pPr>
                <a:defRPr/>
              </a:pPr>
              <a:t>‹#›</a:t>
            </a:fld>
            <a:endParaRPr lang="cs-CZ" altLang="sk-SK"/>
          </a:p>
        </p:txBody>
      </p:sp>
    </p:spTree>
    <p:extLst>
      <p:ext uri="{BB962C8B-B14F-4D97-AF65-F5344CB8AC3E}">
        <p14:creationId xmlns:p14="http://schemas.microsoft.com/office/powerpoint/2010/main" val="1927671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3"/>
          <p:cNvSpPr>
            <a:spLocks noGrp="1"/>
          </p:cNvSpPr>
          <p:nvPr>
            <p:ph type="dt" sz="half" idx="10"/>
          </p:nvPr>
        </p:nvSpPr>
        <p:spPr/>
        <p:txBody>
          <a:bodyPr/>
          <a:lstStyle>
            <a:lvl1pPr>
              <a:defRPr/>
            </a:lvl1pPr>
          </a:lstStyle>
          <a:p>
            <a:pPr>
              <a:defRPr/>
            </a:pPr>
            <a:endParaRPr lang="cs-CZ" altLang="sk-SK"/>
          </a:p>
        </p:txBody>
      </p:sp>
      <p:sp>
        <p:nvSpPr>
          <p:cNvPr id="4" name="Footer Placeholder 4"/>
          <p:cNvSpPr>
            <a:spLocks noGrp="1"/>
          </p:cNvSpPr>
          <p:nvPr>
            <p:ph type="ftr" sz="quarter" idx="11"/>
          </p:nvPr>
        </p:nvSpPr>
        <p:spPr/>
        <p:txBody>
          <a:bodyPr/>
          <a:lstStyle>
            <a:lvl1pPr>
              <a:defRPr/>
            </a:lvl1pPr>
          </a:lstStyle>
          <a:p>
            <a:pPr>
              <a:defRPr/>
            </a:pPr>
            <a:endParaRPr lang="cs-CZ" altLang="sk-SK"/>
          </a:p>
        </p:txBody>
      </p:sp>
      <p:sp>
        <p:nvSpPr>
          <p:cNvPr id="5" name="Slide Number Placeholder 5"/>
          <p:cNvSpPr>
            <a:spLocks noGrp="1"/>
          </p:cNvSpPr>
          <p:nvPr>
            <p:ph type="sldNum" sz="quarter" idx="12"/>
          </p:nvPr>
        </p:nvSpPr>
        <p:spPr/>
        <p:txBody>
          <a:bodyPr/>
          <a:lstStyle>
            <a:lvl1pPr>
              <a:defRPr/>
            </a:lvl1pPr>
          </a:lstStyle>
          <a:p>
            <a:pPr>
              <a:defRPr/>
            </a:pPr>
            <a:fld id="{8DEC4B75-307F-D44B-B35A-DB116D9861C1}" type="slidenum">
              <a:rPr lang="cs-CZ" altLang="sk-SK"/>
              <a:pPr>
                <a:defRPr/>
              </a:pPr>
              <a:t>‹#›</a:t>
            </a:fld>
            <a:endParaRPr lang="cs-CZ" altLang="sk-SK"/>
          </a:p>
        </p:txBody>
      </p:sp>
    </p:spTree>
    <p:extLst>
      <p:ext uri="{BB962C8B-B14F-4D97-AF65-F5344CB8AC3E}">
        <p14:creationId xmlns:p14="http://schemas.microsoft.com/office/powerpoint/2010/main" val="1439089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cs-CZ" altLang="sk-SK"/>
          </a:p>
        </p:txBody>
      </p:sp>
      <p:sp>
        <p:nvSpPr>
          <p:cNvPr id="3" name="Footer Placeholder 2"/>
          <p:cNvSpPr>
            <a:spLocks noGrp="1"/>
          </p:cNvSpPr>
          <p:nvPr>
            <p:ph type="ftr" sz="quarter" idx="11"/>
          </p:nvPr>
        </p:nvSpPr>
        <p:spPr/>
        <p:txBody>
          <a:bodyPr/>
          <a:lstStyle>
            <a:lvl1pPr>
              <a:defRPr/>
            </a:lvl1pPr>
          </a:lstStyle>
          <a:p>
            <a:pPr>
              <a:defRPr/>
            </a:pPr>
            <a:endParaRPr lang="cs-CZ" altLang="sk-SK"/>
          </a:p>
        </p:txBody>
      </p:sp>
      <p:sp>
        <p:nvSpPr>
          <p:cNvPr id="4" name="Slide Number Placeholder 3"/>
          <p:cNvSpPr>
            <a:spLocks noGrp="1"/>
          </p:cNvSpPr>
          <p:nvPr>
            <p:ph type="sldNum" sz="quarter" idx="12"/>
          </p:nvPr>
        </p:nvSpPr>
        <p:spPr/>
        <p:txBody>
          <a:bodyPr/>
          <a:lstStyle>
            <a:lvl1pPr>
              <a:defRPr/>
            </a:lvl1pPr>
          </a:lstStyle>
          <a:p>
            <a:pPr>
              <a:defRPr/>
            </a:pPr>
            <a:fld id="{00713E1A-DAC8-D841-AF52-45FD3EB943D2}" type="slidenum">
              <a:rPr lang="cs-CZ" altLang="sk-SK"/>
              <a:pPr>
                <a:defRPr/>
              </a:pPr>
              <a:t>‹#›</a:t>
            </a:fld>
            <a:endParaRPr lang="cs-CZ" altLang="sk-SK"/>
          </a:p>
        </p:txBody>
      </p:sp>
    </p:spTree>
    <p:extLst>
      <p:ext uri="{BB962C8B-B14F-4D97-AF65-F5344CB8AC3E}">
        <p14:creationId xmlns:p14="http://schemas.microsoft.com/office/powerpoint/2010/main" val="1189295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cs-CZ"/>
              <a:t>Kliknutím lze upravit styl.</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3"/>
          <p:cNvSpPr>
            <a:spLocks noGrp="1"/>
          </p:cNvSpPr>
          <p:nvPr>
            <p:ph type="dt" sz="half" idx="10"/>
          </p:nvPr>
        </p:nvSpPr>
        <p:spPr/>
        <p:txBody>
          <a:bodyPr/>
          <a:lstStyle>
            <a:lvl1pPr>
              <a:defRPr/>
            </a:lvl1pPr>
          </a:lstStyle>
          <a:p>
            <a:pPr>
              <a:defRPr/>
            </a:pPr>
            <a:endParaRPr lang="cs-CZ" altLang="sk-SK"/>
          </a:p>
        </p:txBody>
      </p:sp>
      <p:sp>
        <p:nvSpPr>
          <p:cNvPr id="6" name="Footer Placeholder 4"/>
          <p:cNvSpPr>
            <a:spLocks noGrp="1"/>
          </p:cNvSpPr>
          <p:nvPr>
            <p:ph type="ftr" sz="quarter" idx="11"/>
          </p:nvPr>
        </p:nvSpPr>
        <p:spPr/>
        <p:txBody>
          <a:bodyPr/>
          <a:lstStyle>
            <a:lvl1pPr>
              <a:defRPr/>
            </a:lvl1pPr>
          </a:lstStyle>
          <a:p>
            <a:pPr>
              <a:defRPr/>
            </a:pPr>
            <a:endParaRPr lang="cs-CZ" altLang="sk-SK"/>
          </a:p>
        </p:txBody>
      </p:sp>
      <p:sp>
        <p:nvSpPr>
          <p:cNvPr id="7" name="Slide Number Placeholder 5"/>
          <p:cNvSpPr>
            <a:spLocks noGrp="1"/>
          </p:cNvSpPr>
          <p:nvPr>
            <p:ph type="sldNum" sz="quarter" idx="12"/>
          </p:nvPr>
        </p:nvSpPr>
        <p:spPr/>
        <p:txBody>
          <a:bodyPr/>
          <a:lstStyle>
            <a:lvl1pPr>
              <a:defRPr/>
            </a:lvl1pPr>
          </a:lstStyle>
          <a:p>
            <a:pPr>
              <a:defRPr/>
            </a:pPr>
            <a:fld id="{E3CCCF6E-02DA-D34A-9740-67ECDCA50040}" type="slidenum">
              <a:rPr lang="cs-CZ" altLang="sk-SK"/>
              <a:pPr>
                <a:defRPr/>
              </a:pPr>
              <a:t>‹#›</a:t>
            </a:fld>
            <a:endParaRPr lang="cs-CZ" altLang="sk-SK"/>
          </a:p>
        </p:txBody>
      </p:sp>
    </p:spTree>
    <p:extLst>
      <p:ext uri="{BB962C8B-B14F-4D97-AF65-F5344CB8AC3E}">
        <p14:creationId xmlns:p14="http://schemas.microsoft.com/office/powerpoint/2010/main" val="1812931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cxnSp>
        <p:nvCxnSpPr>
          <p:cNvPr id="5" name="Straight Connector 7"/>
          <p:cNvCxnSpPr/>
          <p:nvPr/>
        </p:nvCxnSpPr>
        <p:spPr>
          <a:xfrm flipV="1">
            <a:off x="6289675" y="5264150"/>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42900" y="4960138"/>
            <a:ext cx="5829300" cy="1463040"/>
          </a:xfrm>
        </p:spPr>
        <p:txBody>
          <a:bodyPr/>
          <a:lstStyle>
            <a:lvl1pPr algn="r">
              <a:defRPr sz="44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cs-CZ" noProof="0"/>
              <a:t>Kliknutím na ikonu přidáte obrázek.</a:t>
            </a:r>
            <a:endParaRPr lang="en-US" noProof="0"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6" name="Date Placeholder 4"/>
          <p:cNvSpPr>
            <a:spLocks noGrp="1"/>
          </p:cNvSpPr>
          <p:nvPr>
            <p:ph type="dt" sz="half" idx="10"/>
          </p:nvPr>
        </p:nvSpPr>
        <p:spPr/>
        <p:txBody>
          <a:bodyPr/>
          <a:lstStyle>
            <a:lvl1pPr>
              <a:defRPr/>
            </a:lvl1pPr>
          </a:lstStyle>
          <a:p>
            <a:pPr>
              <a:defRPr/>
            </a:pPr>
            <a:endParaRPr lang="cs-CZ" altLang="sk-SK"/>
          </a:p>
        </p:txBody>
      </p:sp>
      <p:sp>
        <p:nvSpPr>
          <p:cNvPr id="7" name="Footer Placeholder 5"/>
          <p:cNvSpPr>
            <a:spLocks noGrp="1"/>
          </p:cNvSpPr>
          <p:nvPr>
            <p:ph type="ftr" sz="quarter" idx="11"/>
          </p:nvPr>
        </p:nvSpPr>
        <p:spPr/>
        <p:txBody>
          <a:bodyPr/>
          <a:lstStyle>
            <a:lvl1pPr>
              <a:defRPr/>
            </a:lvl1pPr>
          </a:lstStyle>
          <a:p>
            <a:pPr>
              <a:defRPr/>
            </a:pPr>
            <a:endParaRPr lang="cs-CZ" altLang="sk-SK"/>
          </a:p>
        </p:txBody>
      </p:sp>
      <p:sp>
        <p:nvSpPr>
          <p:cNvPr id="8" name="Slide Number Placeholder 6"/>
          <p:cNvSpPr>
            <a:spLocks noGrp="1"/>
          </p:cNvSpPr>
          <p:nvPr>
            <p:ph type="sldNum" sz="quarter" idx="12"/>
          </p:nvPr>
        </p:nvSpPr>
        <p:spPr/>
        <p:txBody>
          <a:bodyPr/>
          <a:lstStyle>
            <a:lvl1pPr>
              <a:defRPr/>
            </a:lvl1pPr>
          </a:lstStyle>
          <a:p>
            <a:pPr>
              <a:defRPr/>
            </a:pPr>
            <a:fld id="{C2166413-3267-C247-B4FC-94BDB46543A4}" type="slidenum">
              <a:rPr lang="cs-CZ" altLang="sk-SK"/>
              <a:pPr>
                <a:defRPr/>
              </a:pPr>
              <a:t>‹#›</a:t>
            </a:fld>
            <a:endParaRPr lang="cs-CZ" altLang="sk-SK"/>
          </a:p>
        </p:txBody>
      </p:sp>
    </p:spTree>
    <p:extLst>
      <p:ext uri="{BB962C8B-B14F-4D97-AF65-F5344CB8AC3E}">
        <p14:creationId xmlns:p14="http://schemas.microsoft.com/office/powerpoint/2010/main" val="1863384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350" y="585788"/>
            <a:ext cx="7289800" cy="149860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1027" name="Text Placeholder 2"/>
          <p:cNvSpPr>
            <a:spLocks noGrp="1"/>
          </p:cNvSpPr>
          <p:nvPr>
            <p:ph type="body" idx="1"/>
          </p:nvPr>
        </p:nvSpPr>
        <p:spPr bwMode="auto">
          <a:xfrm>
            <a:off x="768350" y="2286000"/>
            <a:ext cx="7289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45720" tIns="45720" rIns="45720" bIns="45720" numCol="1" anchor="t" anchorCtr="0" compatLnSpc="1">
            <a:prstTxWarp prst="textNoShape">
              <a:avLst/>
            </a:prstTxWarp>
          </a:bodyPr>
          <a:lstStyle/>
          <a:p>
            <a:pPr lvl="0"/>
            <a:r>
              <a:rPr lang="cs-CZ" altLang="sk-SK"/>
              <a:t>Upravte styly předlohy textu.</a:t>
            </a:r>
          </a:p>
          <a:p>
            <a:pPr lvl="1"/>
            <a:r>
              <a:rPr lang="cs-CZ" altLang="sk-SK"/>
              <a:t>Druhá úroveň</a:t>
            </a:r>
          </a:p>
          <a:p>
            <a:pPr lvl="2"/>
            <a:r>
              <a:rPr lang="cs-CZ" altLang="sk-SK"/>
              <a:t>Třetí úroveň</a:t>
            </a:r>
          </a:p>
          <a:p>
            <a:pPr lvl="3"/>
            <a:r>
              <a:rPr lang="cs-CZ" altLang="sk-SK"/>
              <a:t>Čtvrtá úroveň</a:t>
            </a:r>
          </a:p>
          <a:p>
            <a:pPr lvl="4"/>
            <a:r>
              <a:rPr lang="cs-CZ" altLang="sk-SK"/>
              <a:t>Pátá úroveň</a:t>
            </a:r>
            <a:endParaRPr lang="en-US" altLang="sk-SK"/>
          </a:p>
        </p:txBody>
      </p:sp>
      <p:sp>
        <p:nvSpPr>
          <p:cNvPr id="4" name="Date Placeholder 3"/>
          <p:cNvSpPr>
            <a:spLocks noGrp="1"/>
          </p:cNvSpPr>
          <p:nvPr>
            <p:ph type="dt" sz="half" idx="2"/>
          </p:nvPr>
        </p:nvSpPr>
        <p:spPr>
          <a:xfrm>
            <a:off x="768350" y="6470650"/>
            <a:ext cx="1616075" cy="274638"/>
          </a:xfrm>
          <a:prstGeom prst="rect">
            <a:avLst/>
          </a:prstGeom>
        </p:spPr>
        <p:txBody>
          <a:bodyPr vert="horz" lIns="91440" tIns="45720" rIns="91440" bIns="45720" rtlCol="0" anchor="ctr"/>
          <a:lstStyle>
            <a:lvl1pPr algn="l" eaLnBrk="1" hangingPunct="1">
              <a:defRPr sz="1000">
                <a:solidFill>
                  <a:schemeClr val="tx1">
                    <a:lumMod val="95000"/>
                    <a:lumOff val="5000"/>
                  </a:schemeClr>
                </a:solidFill>
                <a:latin typeface="+mj-lt"/>
                <a:ea typeface="+mn-ea"/>
                <a:cs typeface="Arial" panose="020B0604020202020204" pitchFamily="34" charset="0"/>
              </a:defRPr>
            </a:lvl1pPr>
          </a:lstStyle>
          <a:p>
            <a:pPr>
              <a:defRPr/>
            </a:pPr>
            <a:endParaRPr lang="cs-CZ" altLang="sk-SK"/>
          </a:p>
        </p:txBody>
      </p:sp>
      <p:sp>
        <p:nvSpPr>
          <p:cNvPr id="5" name="Footer Placeholder 4"/>
          <p:cNvSpPr>
            <a:spLocks noGrp="1"/>
          </p:cNvSpPr>
          <p:nvPr>
            <p:ph type="ftr" sz="quarter" idx="3"/>
          </p:nvPr>
        </p:nvSpPr>
        <p:spPr>
          <a:xfrm>
            <a:off x="3632200" y="6470650"/>
            <a:ext cx="4425950" cy="274638"/>
          </a:xfrm>
          <a:prstGeom prst="rect">
            <a:avLst/>
          </a:prstGeom>
        </p:spPr>
        <p:txBody>
          <a:bodyPr vert="horz" lIns="91440" tIns="45720" rIns="91440" bIns="45720" rtlCol="0" anchor="ctr"/>
          <a:lstStyle>
            <a:lvl1pPr algn="r" eaLnBrk="1" hangingPunct="1">
              <a:defRPr sz="1000" cap="all" baseline="0">
                <a:solidFill>
                  <a:schemeClr val="tx1">
                    <a:lumMod val="95000"/>
                    <a:lumOff val="5000"/>
                  </a:schemeClr>
                </a:solidFill>
                <a:latin typeface="+mj-lt"/>
                <a:ea typeface="+mn-ea"/>
                <a:cs typeface="Arial" panose="020B0604020202020204" pitchFamily="34" charset="0"/>
              </a:defRPr>
            </a:lvl1pPr>
          </a:lstStyle>
          <a:p>
            <a:pPr>
              <a:defRPr/>
            </a:pPr>
            <a:endParaRPr lang="cs-CZ" altLang="sk-SK"/>
          </a:p>
        </p:txBody>
      </p:sp>
      <p:sp>
        <p:nvSpPr>
          <p:cNvPr id="6" name="Slide Number Placeholder 5"/>
          <p:cNvSpPr>
            <a:spLocks noGrp="1"/>
          </p:cNvSpPr>
          <p:nvPr>
            <p:ph type="sldNum" sz="quarter" idx="4"/>
          </p:nvPr>
        </p:nvSpPr>
        <p:spPr>
          <a:xfrm>
            <a:off x="8128000" y="6470650"/>
            <a:ext cx="730250" cy="274638"/>
          </a:xfrm>
          <a:prstGeom prst="rect">
            <a:avLst/>
          </a:prstGeom>
        </p:spPr>
        <p:txBody>
          <a:bodyPr vert="horz" lIns="91440" tIns="45720" rIns="91440" bIns="45720" rtlCol="0" anchor="ctr"/>
          <a:lstStyle>
            <a:lvl1pPr algn="l" eaLnBrk="1" hangingPunct="1">
              <a:defRPr sz="1000">
                <a:solidFill>
                  <a:schemeClr val="tx1">
                    <a:lumMod val="95000"/>
                    <a:lumOff val="5000"/>
                  </a:schemeClr>
                </a:solidFill>
                <a:latin typeface="+mj-lt"/>
                <a:ea typeface="+mn-ea"/>
                <a:cs typeface="Arial" panose="020B0604020202020204" pitchFamily="34" charset="0"/>
              </a:defRPr>
            </a:lvl1pPr>
          </a:lstStyle>
          <a:p>
            <a:pPr>
              <a:defRPr/>
            </a:pPr>
            <a:fld id="{BC8D689A-02C3-5C47-81AC-BAAAF2DAE38D}" type="slidenum">
              <a:rPr lang="cs-CZ" altLang="sk-SK"/>
              <a:pPr>
                <a:defRPr/>
              </a:pPr>
              <a:t>‹#›</a:t>
            </a:fld>
            <a:endParaRPr lang="cs-CZ" altLang="sk-SK"/>
          </a:p>
        </p:txBody>
      </p:sp>
      <p:cxnSp>
        <p:nvCxnSpPr>
          <p:cNvPr id="7" name="Straight Connector 6"/>
          <p:cNvCxnSpPr/>
          <p:nvPr/>
        </p:nvCxnSpPr>
        <p:spPr>
          <a:xfrm flipV="1">
            <a:off x="571500" y="827088"/>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59" r:id="rId1"/>
    <p:sldLayoutId id="2147483753" r:id="rId2"/>
    <p:sldLayoutId id="2147483760" r:id="rId3"/>
    <p:sldLayoutId id="2147483754" r:id="rId4"/>
    <p:sldLayoutId id="2147483755" r:id="rId5"/>
    <p:sldLayoutId id="2147483756" r:id="rId6"/>
    <p:sldLayoutId id="2147483761" r:id="rId7"/>
    <p:sldLayoutId id="2147483757" r:id="rId8"/>
    <p:sldLayoutId id="2147483762" r:id="rId9"/>
    <p:sldLayoutId id="2147483758" r:id="rId10"/>
    <p:sldLayoutId id="2147483763" r:id="rId11"/>
    <p:sldLayoutId id="2147483764" r:id="rId12"/>
  </p:sldLayoutIdLst>
  <p:txStyles>
    <p:titleStyle>
      <a:lvl1pPr algn="l" rtl="0" eaLnBrk="0" fontAlgn="base" hangingPunct="0">
        <a:lnSpc>
          <a:spcPct val="80000"/>
        </a:lnSpc>
        <a:spcBef>
          <a:spcPct val="0"/>
        </a:spcBef>
        <a:spcAft>
          <a:spcPct val="0"/>
        </a:spcAft>
        <a:defRPr sz="4400" kern="1200" cap="all" spc="100">
          <a:solidFill>
            <a:srgbClr val="0D0D0D"/>
          </a:solidFill>
          <a:latin typeface="+mj-lt"/>
          <a:ea typeface="+mj-ea"/>
          <a:cs typeface="+mj-cs"/>
        </a:defRPr>
      </a:lvl1pPr>
      <a:lvl2pPr algn="l" rtl="0" eaLnBrk="0" fontAlgn="base" hangingPunct="0">
        <a:lnSpc>
          <a:spcPct val="80000"/>
        </a:lnSpc>
        <a:spcBef>
          <a:spcPct val="0"/>
        </a:spcBef>
        <a:spcAft>
          <a:spcPct val="0"/>
        </a:spcAft>
        <a:defRPr sz="4400">
          <a:solidFill>
            <a:srgbClr val="0D0D0D"/>
          </a:solidFill>
          <a:latin typeface="Tw Cen MT Condensed" panose="020B0606020104020203" pitchFamily="34" charset="-18"/>
        </a:defRPr>
      </a:lvl2pPr>
      <a:lvl3pPr algn="l" rtl="0" eaLnBrk="0" fontAlgn="base" hangingPunct="0">
        <a:lnSpc>
          <a:spcPct val="80000"/>
        </a:lnSpc>
        <a:spcBef>
          <a:spcPct val="0"/>
        </a:spcBef>
        <a:spcAft>
          <a:spcPct val="0"/>
        </a:spcAft>
        <a:defRPr sz="4400">
          <a:solidFill>
            <a:srgbClr val="0D0D0D"/>
          </a:solidFill>
          <a:latin typeface="Tw Cen MT Condensed" panose="020B0606020104020203" pitchFamily="34" charset="-18"/>
        </a:defRPr>
      </a:lvl3pPr>
      <a:lvl4pPr algn="l" rtl="0" eaLnBrk="0" fontAlgn="base" hangingPunct="0">
        <a:lnSpc>
          <a:spcPct val="80000"/>
        </a:lnSpc>
        <a:spcBef>
          <a:spcPct val="0"/>
        </a:spcBef>
        <a:spcAft>
          <a:spcPct val="0"/>
        </a:spcAft>
        <a:defRPr sz="4400">
          <a:solidFill>
            <a:srgbClr val="0D0D0D"/>
          </a:solidFill>
          <a:latin typeface="Tw Cen MT Condensed" panose="020B0606020104020203" pitchFamily="34" charset="-18"/>
        </a:defRPr>
      </a:lvl4pPr>
      <a:lvl5pPr algn="l" rtl="0" eaLnBrk="0" fontAlgn="base" hangingPunct="0">
        <a:lnSpc>
          <a:spcPct val="80000"/>
        </a:lnSpc>
        <a:spcBef>
          <a:spcPct val="0"/>
        </a:spcBef>
        <a:spcAft>
          <a:spcPct val="0"/>
        </a:spcAft>
        <a:defRPr sz="4400">
          <a:solidFill>
            <a:srgbClr val="0D0D0D"/>
          </a:solidFill>
          <a:latin typeface="Tw Cen MT Condensed" panose="020B0606020104020203" pitchFamily="34" charset="-18"/>
        </a:defRPr>
      </a:lvl5pPr>
      <a:lvl6pPr marL="457200" algn="l" rtl="0" fontAlgn="base">
        <a:lnSpc>
          <a:spcPct val="80000"/>
        </a:lnSpc>
        <a:spcBef>
          <a:spcPct val="0"/>
        </a:spcBef>
        <a:spcAft>
          <a:spcPct val="0"/>
        </a:spcAft>
        <a:defRPr sz="4400">
          <a:solidFill>
            <a:srgbClr val="0D0D0D"/>
          </a:solidFill>
          <a:latin typeface="Tw Cen MT Condensed" panose="020B0606020104020203" pitchFamily="34" charset="-18"/>
        </a:defRPr>
      </a:lvl6pPr>
      <a:lvl7pPr marL="914400" algn="l" rtl="0" fontAlgn="base">
        <a:lnSpc>
          <a:spcPct val="80000"/>
        </a:lnSpc>
        <a:spcBef>
          <a:spcPct val="0"/>
        </a:spcBef>
        <a:spcAft>
          <a:spcPct val="0"/>
        </a:spcAft>
        <a:defRPr sz="4400">
          <a:solidFill>
            <a:srgbClr val="0D0D0D"/>
          </a:solidFill>
          <a:latin typeface="Tw Cen MT Condensed" panose="020B0606020104020203" pitchFamily="34" charset="-18"/>
        </a:defRPr>
      </a:lvl7pPr>
      <a:lvl8pPr marL="1371600" algn="l" rtl="0" fontAlgn="base">
        <a:lnSpc>
          <a:spcPct val="80000"/>
        </a:lnSpc>
        <a:spcBef>
          <a:spcPct val="0"/>
        </a:spcBef>
        <a:spcAft>
          <a:spcPct val="0"/>
        </a:spcAft>
        <a:defRPr sz="4400">
          <a:solidFill>
            <a:srgbClr val="0D0D0D"/>
          </a:solidFill>
          <a:latin typeface="Tw Cen MT Condensed" panose="020B0606020104020203" pitchFamily="34" charset="-18"/>
        </a:defRPr>
      </a:lvl8pPr>
      <a:lvl9pPr marL="1828800" algn="l" rtl="0" fontAlgn="base">
        <a:lnSpc>
          <a:spcPct val="80000"/>
        </a:lnSpc>
        <a:spcBef>
          <a:spcPct val="0"/>
        </a:spcBef>
        <a:spcAft>
          <a:spcPct val="0"/>
        </a:spcAft>
        <a:defRPr sz="4400">
          <a:solidFill>
            <a:srgbClr val="0D0D0D"/>
          </a:solidFill>
          <a:latin typeface="Tw Cen MT Condensed" panose="020B0606020104020203" pitchFamily="34" charset="-18"/>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Tw Cen MT" charset="0"/>
        <a:buChar char=" "/>
        <a:defRPr sz="2000" kern="1200">
          <a:solidFill>
            <a:schemeClr val="tx1"/>
          </a:solidFill>
          <a:latin typeface="+mn-lt"/>
          <a:ea typeface="+mn-ea"/>
          <a:cs typeface="+mn-cs"/>
        </a:defRPr>
      </a:lvl1pPr>
      <a:lvl2pPr marL="265113" indent="-136525" algn="l" rtl="0" eaLnBrk="0" fontAlgn="base" hangingPunct="0">
        <a:lnSpc>
          <a:spcPct val="90000"/>
        </a:lnSpc>
        <a:spcBef>
          <a:spcPts val="200"/>
        </a:spcBef>
        <a:spcAft>
          <a:spcPts val="400"/>
        </a:spcAft>
        <a:buClr>
          <a:schemeClr val="accent1"/>
        </a:buClr>
        <a:buFont typeface="Wingdings 3" charset="2"/>
        <a:buChar char=""/>
        <a:defRPr sz="1600" kern="1200">
          <a:solidFill>
            <a:schemeClr val="tx1"/>
          </a:solidFill>
          <a:latin typeface="+mn-lt"/>
          <a:ea typeface="+mn-ea"/>
          <a:cs typeface="+mn-cs"/>
        </a:defRPr>
      </a:lvl2pPr>
      <a:lvl3pPr marL="447675" indent="-136525" algn="l" rtl="0" eaLnBrk="0" fontAlgn="base" hangingPunct="0">
        <a:lnSpc>
          <a:spcPct val="90000"/>
        </a:lnSpc>
        <a:spcBef>
          <a:spcPts val="200"/>
        </a:spcBef>
        <a:spcAft>
          <a:spcPts val="400"/>
        </a:spcAft>
        <a:buClr>
          <a:schemeClr val="accent1"/>
        </a:buClr>
        <a:buFont typeface="Wingdings 3" charset="2"/>
        <a:buChar char=""/>
        <a:defRPr sz="1200" kern="1200">
          <a:solidFill>
            <a:schemeClr val="tx1"/>
          </a:solidFill>
          <a:latin typeface="+mn-lt"/>
          <a:ea typeface="+mn-ea"/>
          <a:cs typeface="+mn-cs"/>
        </a:defRPr>
      </a:lvl3pPr>
      <a:lvl4pPr marL="593725" indent="-136525" algn="l" rtl="0" eaLnBrk="0" fontAlgn="base" hangingPunct="0">
        <a:lnSpc>
          <a:spcPct val="90000"/>
        </a:lnSpc>
        <a:spcBef>
          <a:spcPts val="200"/>
        </a:spcBef>
        <a:spcAft>
          <a:spcPts val="400"/>
        </a:spcAft>
        <a:buClr>
          <a:schemeClr val="accent1"/>
        </a:buClr>
        <a:buFont typeface="Wingdings 3" charset="2"/>
        <a:buChar char=""/>
        <a:defRPr sz="1200" kern="1200">
          <a:solidFill>
            <a:schemeClr val="tx1"/>
          </a:solidFill>
          <a:latin typeface="+mn-lt"/>
          <a:ea typeface="+mn-ea"/>
          <a:cs typeface="+mn-cs"/>
        </a:defRPr>
      </a:lvl4pPr>
      <a:lvl5pPr marL="776288" indent="-136525" algn="l" rtl="0" eaLnBrk="0" fontAlgn="base" hangingPunct="0">
        <a:lnSpc>
          <a:spcPct val="90000"/>
        </a:lnSpc>
        <a:spcBef>
          <a:spcPts val="200"/>
        </a:spcBef>
        <a:spcAft>
          <a:spcPts val="400"/>
        </a:spcAft>
        <a:buClr>
          <a:schemeClr val="accent1"/>
        </a:buClr>
        <a:buFont typeface="Wingdings 3"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42900" y="4959350"/>
            <a:ext cx="5829300" cy="1463675"/>
          </a:xfrm>
        </p:spPr>
        <p:txBody>
          <a:bodyPr/>
          <a:lstStyle/>
          <a:p>
            <a:pPr eaLnBrk="1" fontAlgn="auto" hangingPunct="1">
              <a:spcAft>
                <a:spcPts val="0"/>
              </a:spcAft>
              <a:defRPr/>
            </a:pPr>
            <a:r>
              <a:rPr lang="cs-CZ" altLang="sk-SK" dirty="0">
                <a:solidFill>
                  <a:schemeClr val="tx1">
                    <a:lumMod val="95000"/>
                    <a:lumOff val="5000"/>
                  </a:schemeClr>
                </a:solidFill>
              </a:rPr>
              <a:t>Neurotické poruchy</a:t>
            </a:r>
          </a:p>
        </p:txBody>
      </p:sp>
      <p:sp>
        <p:nvSpPr>
          <p:cNvPr id="2051" name="Rectangle 3"/>
          <p:cNvSpPr>
            <a:spLocks noGrp="1" noChangeArrowheads="1"/>
          </p:cNvSpPr>
          <p:nvPr>
            <p:ph type="subTitle" idx="1"/>
          </p:nvPr>
        </p:nvSpPr>
        <p:spPr>
          <a:xfrm>
            <a:off x="6457950" y="4959350"/>
            <a:ext cx="2400300" cy="1463675"/>
          </a:xfrm>
        </p:spPr>
        <p:txBody>
          <a:bodyPr rtlCol="0"/>
          <a:lstStyle/>
          <a:p>
            <a:pPr eaLnBrk="1" fontAlgn="auto" hangingPunct="1">
              <a:buFont typeface="Tw Cen MT" panose="020B0602020104020603" pitchFamily="34" charset="0"/>
              <a:buNone/>
              <a:defRPr/>
            </a:pPr>
            <a:endParaRPr lang="cs-CZ" altLang="sk-SK" b="1" dirty="0"/>
          </a:p>
          <a:p>
            <a:pPr eaLnBrk="1" fontAlgn="auto" hangingPunct="1">
              <a:buFont typeface="Tw Cen MT" panose="020B0602020104020603" pitchFamily="34" charset="0"/>
              <a:buNone/>
              <a:defRPr/>
            </a:pPr>
            <a:r>
              <a:rPr lang="cs-CZ" altLang="sk-SK" b="1" dirty="0"/>
              <a:t>Psychiatrická klinika FN Brno</a:t>
            </a:r>
          </a:p>
          <a:p>
            <a:pPr eaLnBrk="1" fontAlgn="auto" hangingPunct="1">
              <a:buFont typeface="Tw Cen MT" panose="020B0602020104020603" pitchFamily="34" charset="0"/>
              <a:buNone/>
              <a:defRPr/>
            </a:pPr>
            <a:r>
              <a:rPr lang="cs-CZ" altLang="sk-SK" b="1" dirty="0"/>
              <a:t>Mgr. Tereza </a:t>
            </a:r>
            <a:r>
              <a:rPr lang="cs-CZ" altLang="sk-SK" b="1" dirty="0" err="1"/>
              <a:t>Knejzlíková</a:t>
            </a:r>
            <a:endParaRPr lang="cs-CZ" altLang="sk-SK"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pPr eaLnBrk="1" fontAlgn="auto" hangingPunct="1">
              <a:spcAft>
                <a:spcPts val="0"/>
              </a:spcAft>
              <a:defRPr/>
            </a:pPr>
            <a:r>
              <a:rPr lang="cs-CZ" altLang="sk-SK">
                <a:solidFill>
                  <a:schemeClr val="tx1">
                    <a:lumMod val="95000"/>
                    <a:lumOff val="5000"/>
                  </a:schemeClr>
                </a:solidFill>
              </a:rPr>
              <a:t>Současné dělení</a:t>
            </a:r>
          </a:p>
        </p:txBody>
      </p:sp>
      <p:sp>
        <p:nvSpPr>
          <p:cNvPr id="39939" name="Rectangle 3"/>
          <p:cNvSpPr>
            <a:spLocks noGrp="1" noRot="1" noChangeArrowheads="1"/>
          </p:cNvSpPr>
          <p:nvPr>
            <p:ph idx="1"/>
          </p:nvPr>
        </p:nvSpPr>
        <p:spPr>
          <a:xfrm>
            <a:off x="838200" y="1905000"/>
            <a:ext cx="8007350" cy="4619625"/>
          </a:xfrm>
        </p:spPr>
        <p:txBody>
          <a:bodyPr/>
          <a:lstStyle/>
          <a:p>
            <a:pPr eaLnBrk="1" hangingPunct="1">
              <a:lnSpc>
                <a:spcPct val="80000"/>
              </a:lnSpc>
            </a:pPr>
            <a:r>
              <a:rPr lang="cs-CZ" altLang="sk-SK" sz="2400" b="1"/>
              <a:t>V první skupině</a:t>
            </a:r>
            <a:r>
              <a:rPr lang="cs-CZ" altLang="sk-SK" sz="2400"/>
              <a:t> je hlavním příznakem </a:t>
            </a:r>
            <a:r>
              <a:rPr lang="cs-CZ" altLang="sk-SK" sz="2400" b="1"/>
              <a:t>strach</a:t>
            </a:r>
            <a:r>
              <a:rPr lang="cs-CZ" altLang="sk-SK" sz="2400"/>
              <a:t>. </a:t>
            </a:r>
          </a:p>
          <a:p>
            <a:pPr eaLnBrk="1" hangingPunct="1">
              <a:lnSpc>
                <a:spcPct val="80000"/>
              </a:lnSpc>
            </a:pPr>
            <a:r>
              <a:rPr lang="cs-CZ" altLang="sk-SK" sz="2400"/>
              <a:t>Tento strach je zaměřen na určité situace v životě, na předměty a zvířata. </a:t>
            </a:r>
          </a:p>
          <a:p>
            <a:pPr eaLnBrk="1" hangingPunct="1">
              <a:lnSpc>
                <a:spcPct val="80000"/>
              </a:lnSpc>
            </a:pPr>
            <a:r>
              <a:rPr lang="cs-CZ" altLang="sk-SK" sz="2400"/>
              <a:t>Člověk se snaží vyhnout situacím, ve kterých cítí strach, a tak se vytváří </a:t>
            </a:r>
            <a:r>
              <a:rPr lang="cs-CZ" altLang="sk-SK" sz="2400" b="1"/>
              <a:t>vyhýbavé chování</a:t>
            </a:r>
            <a:r>
              <a:rPr lang="cs-CZ" altLang="sk-SK" sz="2400"/>
              <a:t>. Někdy se daří situaci vyhýbat dokonale a člověk není svou poruchou v životě omezován, jindy to ale není možné. </a:t>
            </a:r>
          </a:p>
          <a:p>
            <a:pPr eaLnBrk="1" hangingPunct="1">
              <a:lnSpc>
                <a:spcPct val="80000"/>
              </a:lnSpc>
            </a:pPr>
            <a:r>
              <a:rPr lang="cs-CZ" altLang="sk-SK" sz="2400"/>
              <a:t>Někdy se člověk bojí, že se mu nepodaří vyhnout se obávané situaci, vzniká strach ze strachu, který odborně nazýváme </a:t>
            </a:r>
            <a:r>
              <a:rPr lang="cs-CZ" altLang="sk-SK" sz="2400" b="1"/>
              <a:t>anticipační úzkost</a:t>
            </a:r>
            <a:r>
              <a:rPr lang="cs-CZ" altLang="sk-SK" sz="2400"/>
              <a:t> (anticipační = předjímaná). </a:t>
            </a:r>
          </a:p>
          <a:p>
            <a:pPr eaLnBrk="1" hangingPunct="1">
              <a:lnSpc>
                <a:spcPct val="80000"/>
              </a:lnSpc>
            </a:pPr>
            <a:r>
              <a:rPr lang="cs-CZ" altLang="sk-SK" sz="2400"/>
              <a:t>Tato první skupina se nazývá </a:t>
            </a:r>
            <a:r>
              <a:rPr lang="cs-CZ" altLang="sk-SK" sz="2400" b="1"/>
              <a:t>fobické úzkostné poruchy</a:t>
            </a:r>
            <a:r>
              <a:rPr lang="cs-CZ" altLang="sk-SK" sz="2400"/>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p:cTn id="7" dur="1000" fill="hold"/>
                                        <p:tgtEl>
                                          <p:spTgt spid="39938"/>
                                        </p:tgtEl>
                                        <p:attrNameLst>
                                          <p:attrName>ppt_x</p:attrName>
                                        </p:attrNameLst>
                                      </p:cBhvr>
                                      <p:tavLst>
                                        <p:tav tm="0">
                                          <p:val>
                                            <p:strVal val="#ppt_x-.2"/>
                                          </p:val>
                                        </p:tav>
                                        <p:tav tm="100000">
                                          <p:val>
                                            <p:strVal val="#ppt_x"/>
                                          </p:val>
                                        </p:tav>
                                      </p:tavLst>
                                    </p:anim>
                                    <p:anim calcmode="lin" valueType="num">
                                      <p:cBhvr>
                                        <p:cTn id="8" dur="1000" fill="hold"/>
                                        <p:tgtEl>
                                          <p:spTgt spid="39938"/>
                                        </p:tgtEl>
                                        <p:attrNameLst>
                                          <p:attrName>ppt_y</p:attrName>
                                        </p:attrNameLst>
                                      </p:cBhvr>
                                      <p:tavLst>
                                        <p:tav tm="0">
                                          <p:val>
                                            <p:strVal val="#ppt_y"/>
                                          </p:val>
                                        </p:tav>
                                        <p:tav tm="100000">
                                          <p:val>
                                            <p:strVal val="#ppt_y"/>
                                          </p:val>
                                        </p:tav>
                                      </p:tavLst>
                                    </p:anim>
                                    <p:animEffect transition="in" filter="wipe(right)" prLst="gradientSize: 0.1">
                                      <p:cBhvr>
                                        <p:cTn id="9" dur="1000"/>
                                        <p:tgtEl>
                                          <p:spTgt spid="3993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9939">
                                            <p:txEl>
                                              <p:pRg st="0" end="0"/>
                                            </p:txEl>
                                          </p:spTgt>
                                        </p:tgtEl>
                                        <p:attrNameLst>
                                          <p:attrName>style.visibility</p:attrName>
                                        </p:attrNameLst>
                                      </p:cBhvr>
                                      <p:to>
                                        <p:strVal val="visible"/>
                                      </p:to>
                                    </p:set>
                                    <p:animEffect transition="in" filter="fade">
                                      <p:cBhvr>
                                        <p:cTn id="14" dur="500"/>
                                        <p:tgtEl>
                                          <p:spTgt spid="39939">
                                            <p:txEl>
                                              <p:pRg st="0" end="0"/>
                                            </p:txEl>
                                          </p:spTgt>
                                        </p:tgtEl>
                                      </p:cBhvr>
                                    </p:animEffect>
                                    <p:anim calcmode="lin" valueType="num">
                                      <p:cBhvr>
                                        <p:cTn id="15" dur="5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9939">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39939">
                                            <p:txEl>
                                              <p:pRg st="1" end="1"/>
                                            </p:txEl>
                                          </p:spTgt>
                                        </p:tgtEl>
                                        <p:attrNameLst>
                                          <p:attrName>style.visibility</p:attrName>
                                        </p:attrNameLst>
                                      </p:cBhvr>
                                      <p:to>
                                        <p:strVal val="visible"/>
                                      </p:to>
                                    </p:set>
                                    <p:animEffect transition="in" filter="fade">
                                      <p:cBhvr>
                                        <p:cTn id="19" dur="500"/>
                                        <p:tgtEl>
                                          <p:spTgt spid="39939">
                                            <p:txEl>
                                              <p:pRg st="1" end="1"/>
                                            </p:txEl>
                                          </p:spTgt>
                                        </p:tgtEl>
                                      </p:cBhvr>
                                    </p:animEffect>
                                    <p:anim calcmode="lin" valueType="num">
                                      <p:cBhvr>
                                        <p:cTn id="20" dur="5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9939">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39939">
                                            <p:txEl>
                                              <p:pRg st="2" end="2"/>
                                            </p:txEl>
                                          </p:spTgt>
                                        </p:tgtEl>
                                        <p:attrNameLst>
                                          <p:attrName>style.visibility</p:attrName>
                                        </p:attrNameLst>
                                      </p:cBhvr>
                                      <p:to>
                                        <p:strVal val="visible"/>
                                      </p:to>
                                    </p:set>
                                    <p:animEffect transition="in" filter="fade">
                                      <p:cBhvr>
                                        <p:cTn id="24" dur="500"/>
                                        <p:tgtEl>
                                          <p:spTgt spid="39939">
                                            <p:txEl>
                                              <p:pRg st="2" end="2"/>
                                            </p:txEl>
                                          </p:spTgt>
                                        </p:tgtEl>
                                      </p:cBhvr>
                                    </p:animEffect>
                                    <p:anim calcmode="lin" valueType="num">
                                      <p:cBhvr>
                                        <p:cTn id="25" dur="500" fill="hold"/>
                                        <p:tgtEl>
                                          <p:spTgt spid="39939">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9939">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39939">
                                            <p:txEl>
                                              <p:pRg st="3" end="3"/>
                                            </p:txEl>
                                          </p:spTgt>
                                        </p:tgtEl>
                                        <p:attrNameLst>
                                          <p:attrName>style.visibility</p:attrName>
                                        </p:attrNameLst>
                                      </p:cBhvr>
                                      <p:to>
                                        <p:strVal val="visible"/>
                                      </p:to>
                                    </p:set>
                                    <p:animEffect transition="in" filter="fade">
                                      <p:cBhvr>
                                        <p:cTn id="29" dur="500"/>
                                        <p:tgtEl>
                                          <p:spTgt spid="39939">
                                            <p:txEl>
                                              <p:pRg st="3" end="3"/>
                                            </p:txEl>
                                          </p:spTgt>
                                        </p:tgtEl>
                                      </p:cBhvr>
                                    </p:animEffect>
                                    <p:anim calcmode="lin" valueType="num">
                                      <p:cBhvr>
                                        <p:cTn id="30" dur="500" fill="hold"/>
                                        <p:tgtEl>
                                          <p:spTgt spid="39939">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39939">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39939">
                                            <p:txEl>
                                              <p:pRg st="4" end="4"/>
                                            </p:txEl>
                                          </p:spTgt>
                                        </p:tgtEl>
                                        <p:attrNameLst>
                                          <p:attrName>style.visibility</p:attrName>
                                        </p:attrNameLst>
                                      </p:cBhvr>
                                      <p:to>
                                        <p:strVal val="visible"/>
                                      </p:to>
                                    </p:set>
                                    <p:animEffect transition="in" filter="fade">
                                      <p:cBhvr>
                                        <p:cTn id="34" dur="500"/>
                                        <p:tgtEl>
                                          <p:spTgt spid="39939">
                                            <p:txEl>
                                              <p:pRg st="4" end="4"/>
                                            </p:txEl>
                                          </p:spTgt>
                                        </p:tgtEl>
                                      </p:cBhvr>
                                    </p:animEffect>
                                    <p:anim calcmode="lin" valueType="num">
                                      <p:cBhvr>
                                        <p:cTn id="35" dur="500" fill="hold"/>
                                        <p:tgtEl>
                                          <p:spTgt spid="39939">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39939">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Rot="1" noChangeArrowheads="1"/>
          </p:cNvSpPr>
          <p:nvPr>
            <p:ph type="title"/>
          </p:nvPr>
        </p:nvSpPr>
        <p:spPr/>
        <p:txBody>
          <a:bodyPr/>
          <a:lstStyle/>
          <a:p>
            <a:pPr eaLnBrk="1" fontAlgn="auto" hangingPunct="1">
              <a:spcAft>
                <a:spcPts val="0"/>
              </a:spcAft>
              <a:defRPr/>
            </a:pPr>
            <a:r>
              <a:rPr lang="cs-CZ" altLang="sk-SK" sz="4800" dirty="0">
                <a:solidFill>
                  <a:schemeClr val="accent5"/>
                </a:solidFill>
              </a:rPr>
              <a:t>Fobické úzkostné poruchy</a:t>
            </a:r>
          </a:p>
        </p:txBody>
      </p:sp>
      <p:sp>
        <p:nvSpPr>
          <p:cNvPr id="47107" name="Rectangle 3"/>
          <p:cNvSpPr>
            <a:spLocks noGrp="1" noRot="1" noChangeArrowheads="1"/>
          </p:cNvSpPr>
          <p:nvPr>
            <p:ph idx="1"/>
          </p:nvPr>
        </p:nvSpPr>
        <p:spPr>
          <a:xfrm>
            <a:off x="838200" y="1905000"/>
            <a:ext cx="8007350" cy="4692650"/>
          </a:xfrm>
        </p:spPr>
        <p:txBody>
          <a:bodyPr/>
          <a:lstStyle/>
          <a:p>
            <a:pPr eaLnBrk="1" hangingPunct="1"/>
            <a:r>
              <a:rPr lang="cs-CZ" altLang="sk-SK" sz="2800"/>
              <a:t>K </a:t>
            </a:r>
            <a:r>
              <a:rPr lang="cs-CZ" altLang="sk-SK" sz="2800" b="1"/>
              <a:t>tělesným příznakům</a:t>
            </a:r>
            <a:r>
              <a:rPr lang="cs-CZ" altLang="sk-SK" sz="2800"/>
              <a:t> úzkosti počítáme:</a:t>
            </a:r>
          </a:p>
          <a:p>
            <a:pPr lvl="1" eaLnBrk="1" hangingPunct="1"/>
            <a:r>
              <a:rPr lang="cs-CZ" altLang="sk-SK" sz="2400"/>
              <a:t>bušení srdce nebo zrychlený tep</a:t>
            </a:r>
          </a:p>
          <a:p>
            <a:pPr lvl="1" eaLnBrk="1" hangingPunct="1"/>
            <a:r>
              <a:rPr lang="cs-CZ" altLang="sk-SK" sz="2400"/>
              <a:t>pocení</a:t>
            </a:r>
          </a:p>
          <a:p>
            <a:pPr lvl="1" eaLnBrk="1" hangingPunct="1"/>
            <a:r>
              <a:rPr lang="cs-CZ" altLang="sk-SK" sz="2400"/>
              <a:t>třes</a:t>
            </a:r>
          </a:p>
          <a:p>
            <a:pPr lvl="1" eaLnBrk="1" hangingPunct="1"/>
            <a:r>
              <a:rPr lang="cs-CZ" altLang="sk-SK" sz="2400"/>
              <a:t>sucho v ústech</a:t>
            </a:r>
          </a:p>
          <a:p>
            <a:pPr lvl="1" eaLnBrk="1" hangingPunct="1"/>
            <a:r>
              <a:rPr lang="cs-CZ" altLang="sk-SK" sz="2400"/>
              <a:t>obtížné dýchání</a:t>
            </a:r>
          </a:p>
          <a:p>
            <a:pPr lvl="1" eaLnBrk="1" hangingPunct="1"/>
            <a:r>
              <a:rPr lang="cs-CZ" altLang="sk-SK" sz="2400"/>
              <a:t>bolesti na hrudníku</a:t>
            </a:r>
          </a:p>
          <a:p>
            <a:pPr lvl="1" eaLnBrk="1" hangingPunct="1"/>
            <a:r>
              <a:rPr lang="cs-CZ" altLang="sk-SK" sz="2400"/>
              <a:t>nevolnost, pocit na zvracení</a:t>
            </a:r>
          </a:p>
          <a:p>
            <a:pPr lvl="1" eaLnBrk="1" hangingPunct="1"/>
            <a:r>
              <a:rPr lang="cs-CZ" altLang="sk-SK" sz="2400"/>
              <a:t>závratě, mdloby</a:t>
            </a:r>
          </a:p>
          <a:p>
            <a:pPr lvl="1" eaLnBrk="1" hangingPunct="1"/>
            <a:r>
              <a:rPr lang="cs-CZ" altLang="sk-SK" sz="2400"/>
              <a:t>pocity znecitlivění nebo mravenčení</a:t>
            </a:r>
          </a:p>
          <a:p>
            <a:pPr lvl="1" eaLnBrk="1" hangingPunct="1"/>
            <a:r>
              <a:rPr lang="cs-CZ" altLang="sk-SK" sz="2400"/>
              <a:t>návaly horka nebo chladu</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7106"/>
                                        </p:tgtEl>
                                        <p:attrNameLst>
                                          <p:attrName>style.visibility</p:attrName>
                                        </p:attrNameLst>
                                      </p:cBhvr>
                                      <p:to>
                                        <p:strVal val="visible"/>
                                      </p:to>
                                    </p:set>
                                    <p:anim calcmode="lin" valueType="num">
                                      <p:cBhvr>
                                        <p:cTn id="7" dur="1000" fill="hold"/>
                                        <p:tgtEl>
                                          <p:spTgt spid="47106"/>
                                        </p:tgtEl>
                                        <p:attrNameLst>
                                          <p:attrName>ppt_x</p:attrName>
                                        </p:attrNameLst>
                                      </p:cBhvr>
                                      <p:tavLst>
                                        <p:tav tm="0">
                                          <p:val>
                                            <p:strVal val="#ppt_x-.2"/>
                                          </p:val>
                                        </p:tav>
                                        <p:tav tm="100000">
                                          <p:val>
                                            <p:strVal val="#ppt_x"/>
                                          </p:val>
                                        </p:tav>
                                      </p:tavLst>
                                    </p:anim>
                                    <p:anim calcmode="lin" valueType="num">
                                      <p:cBhvr>
                                        <p:cTn id="8" dur="1000" fill="hold"/>
                                        <p:tgtEl>
                                          <p:spTgt spid="47106"/>
                                        </p:tgtEl>
                                        <p:attrNameLst>
                                          <p:attrName>ppt_y</p:attrName>
                                        </p:attrNameLst>
                                      </p:cBhvr>
                                      <p:tavLst>
                                        <p:tav tm="0">
                                          <p:val>
                                            <p:strVal val="#ppt_y"/>
                                          </p:val>
                                        </p:tav>
                                        <p:tav tm="100000">
                                          <p:val>
                                            <p:strVal val="#ppt_y"/>
                                          </p:val>
                                        </p:tav>
                                      </p:tavLst>
                                    </p:anim>
                                    <p:animEffect transition="in" filter="wipe(right)" prLst="gradientSize: 0.1">
                                      <p:cBhvr>
                                        <p:cTn id="9" dur="1000"/>
                                        <p:tgtEl>
                                          <p:spTgt spid="4710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47107">
                                            <p:txEl>
                                              <p:pRg st="0" end="0"/>
                                            </p:txEl>
                                          </p:spTgt>
                                        </p:tgtEl>
                                        <p:attrNameLst>
                                          <p:attrName>style.visibility</p:attrName>
                                        </p:attrNameLst>
                                      </p:cBhvr>
                                      <p:to>
                                        <p:strVal val="visible"/>
                                      </p:to>
                                    </p:set>
                                    <p:animEffect transition="in" filter="fade">
                                      <p:cBhvr>
                                        <p:cTn id="14" dur="500"/>
                                        <p:tgtEl>
                                          <p:spTgt spid="47107">
                                            <p:txEl>
                                              <p:pRg st="0" end="0"/>
                                            </p:txEl>
                                          </p:spTgt>
                                        </p:tgtEl>
                                      </p:cBhvr>
                                    </p:animEffect>
                                    <p:anim calcmode="lin" valueType="num">
                                      <p:cBhvr>
                                        <p:cTn id="15" dur="500" fill="hold"/>
                                        <p:tgtEl>
                                          <p:spTgt spid="4710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7107">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47107">
                                            <p:txEl>
                                              <p:pRg st="1" end="1"/>
                                            </p:txEl>
                                          </p:spTgt>
                                        </p:tgtEl>
                                        <p:attrNameLst>
                                          <p:attrName>style.visibility</p:attrName>
                                        </p:attrNameLst>
                                      </p:cBhvr>
                                      <p:to>
                                        <p:strVal val="visible"/>
                                      </p:to>
                                    </p:set>
                                    <p:animEffect transition="in" filter="fade">
                                      <p:cBhvr>
                                        <p:cTn id="19" dur="500"/>
                                        <p:tgtEl>
                                          <p:spTgt spid="47107">
                                            <p:txEl>
                                              <p:pRg st="1" end="1"/>
                                            </p:txEl>
                                          </p:spTgt>
                                        </p:tgtEl>
                                      </p:cBhvr>
                                    </p:animEffect>
                                    <p:anim calcmode="lin" valueType="num">
                                      <p:cBhvr>
                                        <p:cTn id="20" dur="500" fill="hold"/>
                                        <p:tgtEl>
                                          <p:spTgt spid="4710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47107">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47107">
                                            <p:txEl>
                                              <p:pRg st="2" end="2"/>
                                            </p:txEl>
                                          </p:spTgt>
                                        </p:tgtEl>
                                        <p:attrNameLst>
                                          <p:attrName>style.visibility</p:attrName>
                                        </p:attrNameLst>
                                      </p:cBhvr>
                                      <p:to>
                                        <p:strVal val="visible"/>
                                      </p:to>
                                    </p:set>
                                    <p:animEffect transition="in" filter="fade">
                                      <p:cBhvr>
                                        <p:cTn id="24" dur="500"/>
                                        <p:tgtEl>
                                          <p:spTgt spid="47107">
                                            <p:txEl>
                                              <p:pRg st="2" end="2"/>
                                            </p:txEl>
                                          </p:spTgt>
                                        </p:tgtEl>
                                      </p:cBhvr>
                                    </p:animEffect>
                                    <p:anim calcmode="lin" valueType="num">
                                      <p:cBhvr>
                                        <p:cTn id="25" dur="500" fill="hold"/>
                                        <p:tgtEl>
                                          <p:spTgt spid="47107">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47107">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47107">
                                            <p:txEl>
                                              <p:pRg st="3" end="3"/>
                                            </p:txEl>
                                          </p:spTgt>
                                        </p:tgtEl>
                                        <p:attrNameLst>
                                          <p:attrName>style.visibility</p:attrName>
                                        </p:attrNameLst>
                                      </p:cBhvr>
                                      <p:to>
                                        <p:strVal val="visible"/>
                                      </p:to>
                                    </p:set>
                                    <p:animEffect transition="in" filter="fade">
                                      <p:cBhvr>
                                        <p:cTn id="29" dur="500"/>
                                        <p:tgtEl>
                                          <p:spTgt spid="47107">
                                            <p:txEl>
                                              <p:pRg st="3" end="3"/>
                                            </p:txEl>
                                          </p:spTgt>
                                        </p:tgtEl>
                                      </p:cBhvr>
                                    </p:animEffect>
                                    <p:anim calcmode="lin" valueType="num">
                                      <p:cBhvr>
                                        <p:cTn id="30" dur="500" fill="hold"/>
                                        <p:tgtEl>
                                          <p:spTgt spid="47107">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47107">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47107">
                                            <p:txEl>
                                              <p:pRg st="4" end="4"/>
                                            </p:txEl>
                                          </p:spTgt>
                                        </p:tgtEl>
                                        <p:attrNameLst>
                                          <p:attrName>style.visibility</p:attrName>
                                        </p:attrNameLst>
                                      </p:cBhvr>
                                      <p:to>
                                        <p:strVal val="visible"/>
                                      </p:to>
                                    </p:set>
                                    <p:animEffect transition="in" filter="fade">
                                      <p:cBhvr>
                                        <p:cTn id="34" dur="500"/>
                                        <p:tgtEl>
                                          <p:spTgt spid="47107">
                                            <p:txEl>
                                              <p:pRg st="4" end="4"/>
                                            </p:txEl>
                                          </p:spTgt>
                                        </p:tgtEl>
                                      </p:cBhvr>
                                    </p:animEffect>
                                    <p:anim calcmode="lin" valueType="num">
                                      <p:cBhvr>
                                        <p:cTn id="35" dur="500" fill="hold"/>
                                        <p:tgtEl>
                                          <p:spTgt spid="4710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47107">
                                            <p:txEl>
                                              <p:pRg st="4" end="4"/>
                                            </p:txEl>
                                          </p:spTgt>
                                        </p:tgtEl>
                                        <p:attrNameLst>
                                          <p:attrName>ppt_y</p:attrName>
                                        </p:attrNameLst>
                                      </p:cBhvr>
                                      <p:tavLst>
                                        <p:tav tm="0">
                                          <p:val>
                                            <p:strVal val="#ppt_y+.05"/>
                                          </p:val>
                                        </p:tav>
                                        <p:tav tm="100000">
                                          <p:val>
                                            <p:strVal val="#ppt_y"/>
                                          </p:val>
                                        </p:tav>
                                      </p:tavLst>
                                    </p:anim>
                                  </p:childTnLst>
                                </p:cTn>
                              </p:par>
                              <p:par>
                                <p:cTn id="37" presetID="44" presetClass="entr" presetSubtype="0" fill="hold" grpId="0" nodeType="withEffect">
                                  <p:stCondLst>
                                    <p:cond delay="0"/>
                                  </p:stCondLst>
                                  <p:childTnLst>
                                    <p:set>
                                      <p:cBhvr>
                                        <p:cTn id="38" dur="1" fill="hold">
                                          <p:stCondLst>
                                            <p:cond delay="0"/>
                                          </p:stCondLst>
                                        </p:cTn>
                                        <p:tgtEl>
                                          <p:spTgt spid="47107">
                                            <p:txEl>
                                              <p:pRg st="5" end="5"/>
                                            </p:txEl>
                                          </p:spTgt>
                                        </p:tgtEl>
                                        <p:attrNameLst>
                                          <p:attrName>style.visibility</p:attrName>
                                        </p:attrNameLst>
                                      </p:cBhvr>
                                      <p:to>
                                        <p:strVal val="visible"/>
                                      </p:to>
                                    </p:set>
                                    <p:animEffect transition="in" filter="fade">
                                      <p:cBhvr>
                                        <p:cTn id="39" dur="500"/>
                                        <p:tgtEl>
                                          <p:spTgt spid="47107">
                                            <p:txEl>
                                              <p:pRg st="5" end="5"/>
                                            </p:txEl>
                                          </p:spTgt>
                                        </p:tgtEl>
                                      </p:cBhvr>
                                    </p:animEffect>
                                    <p:anim calcmode="lin" valueType="num">
                                      <p:cBhvr>
                                        <p:cTn id="40" dur="500" fill="hold"/>
                                        <p:tgtEl>
                                          <p:spTgt spid="47107">
                                            <p:txEl>
                                              <p:pRg st="5" end="5"/>
                                            </p:txEl>
                                          </p:spTgt>
                                        </p:tgtEl>
                                        <p:attrNameLst>
                                          <p:attrName>ppt_x</p:attrName>
                                        </p:attrNameLst>
                                      </p:cBhvr>
                                      <p:tavLst>
                                        <p:tav tm="0">
                                          <p:val>
                                            <p:strVal val="#ppt_x"/>
                                          </p:val>
                                        </p:tav>
                                        <p:tav tm="100000">
                                          <p:val>
                                            <p:strVal val="#ppt_x"/>
                                          </p:val>
                                        </p:tav>
                                      </p:tavLst>
                                    </p:anim>
                                    <p:anim calcmode="lin" valueType="num">
                                      <p:cBhvr>
                                        <p:cTn id="41" dur="500" fill="hold"/>
                                        <p:tgtEl>
                                          <p:spTgt spid="47107">
                                            <p:txEl>
                                              <p:pRg st="5" end="5"/>
                                            </p:txEl>
                                          </p:spTgt>
                                        </p:tgtEl>
                                        <p:attrNameLst>
                                          <p:attrName>ppt_y</p:attrName>
                                        </p:attrNameLst>
                                      </p:cBhvr>
                                      <p:tavLst>
                                        <p:tav tm="0">
                                          <p:val>
                                            <p:strVal val="#ppt_y+.05"/>
                                          </p:val>
                                        </p:tav>
                                        <p:tav tm="100000">
                                          <p:val>
                                            <p:strVal val="#ppt_y"/>
                                          </p:val>
                                        </p:tav>
                                      </p:tavLst>
                                    </p:anim>
                                  </p:childTnLst>
                                </p:cTn>
                              </p:par>
                              <p:par>
                                <p:cTn id="42" presetID="44" presetClass="entr" presetSubtype="0" fill="hold" grpId="0" nodeType="withEffect">
                                  <p:stCondLst>
                                    <p:cond delay="0"/>
                                  </p:stCondLst>
                                  <p:childTnLst>
                                    <p:set>
                                      <p:cBhvr>
                                        <p:cTn id="43" dur="1" fill="hold">
                                          <p:stCondLst>
                                            <p:cond delay="0"/>
                                          </p:stCondLst>
                                        </p:cTn>
                                        <p:tgtEl>
                                          <p:spTgt spid="47107">
                                            <p:txEl>
                                              <p:pRg st="6" end="6"/>
                                            </p:txEl>
                                          </p:spTgt>
                                        </p:tgtEl>
                                        <p:attrNameLst>
                                          <p:attrName>style.visibility</p:attrName>
                                        </p:attrNameLst>
                                      </p:cBhvr>
                                      <p:to>
                                        <p:strVal val="visible"/>
                                      </p:to>
                                    </p:set>
                                    <p:animEffect transition="in" filter="fade">
                                      <p:cBhvr>
                                        <p:cTn id="44" dur="500"/>
                                        <p:tgtEl>
                                          <p:spTgt spid="47107">
                                            <p:txEl>
                                              <p:pRg st="6" end="6"/>
                                            </p:txEl>
                                          </p:spTgt>
                                        </p:tgtEl>
                                      </p:cBhvr>
                                    </p:animEffect>
                                    <p:anim calcmode="lin" valueType="num">
                                      <p:cBhvr>
                                        <p:cTn id="45" dur="500" fill="hold"/>
                                        <p:tgtEl>
                                          <p:spTgt spid="47107">
                                            <p:txEl>
                                              <p:pRg st="6" end="6"/>
                                            </p:txEl>
                                          </p:spTgt>
                                        </p:tgtEl>
                                        <p:attrNameLst>
                                          <p:attrName>ppt_x</p:attrName>
                                        </p:attrNameLst>
                                      </p:cBhvr>
                                      <p:tavLst>
                                        <p:tav tm="0">
                                          <p:val>
                                            <p:strVal val="#ppt_x"/>
                                          </p:val>
                                        </p:tav>
                                        <p:tav tm="100000">
                                          <p:val>
                                            <p:strVal val="#ppt_x"/>
                                          </p:val>
                                        </p:tav>
                                      </p:tavLst>
                                    </p:anim>
                                    <p:anim calcmode="lin" valueType="num">
                                      <p:cBhvr>
                                        <p:cTn id="46" dur="500" fill="hold"/>
                                        <p:tgtEl>
                                          <p:spTgt spid="47107">
                                            <p:txEl>
                                              <p:pRg st="6" end="6"/>
                                            </p:txEl>
                                          </p:spTgt>
                                        </p:tgtEl>
                                        <p:attrNameLst>
                                          <p:attrName>ppt_y</p:attrName>
                                        </p:attrNameLst>
                                      </p:cBhvr>
                                      <p:tavLst>
                                        <p:tav tm="0">
                                          <p:val>
                                            <p:strVal val="#ppt_y+.05"/>
                                          </p:val>
                                        </p:tav>
                                        <p:tav tm="100000">
                                          <p:val>
                                            <p:strVal val="#ppt_y"/>
                                          </p:val>
                                        </p:tav>
                                      </p:tavLst>
                                    </p:anim>
                                  </p:childTnLst>
                                </p:cTn>
                              </p:par>
                              <p:par>
                                <p:cTn id="47" presetID="44" presetClass="entr" presetSubtype="0" fill="hold" grpId="0" nodeType="withEffect">
                                  <p:stCondLst>
                                    <p:cond delay="0"/>
                                  </p:stCondLst>
                                  <p:childTnLst>
                                    <p:set>
                                      <p:cBhvr>
                                        <p:cTn id="48" dur="1" fill="hold">
                                          <p:stCondLst>
                                            <p:cond delay="0"/>
                                          </p:stCondLst>
                                        </p:cTn>
                                        <p:tgtEl>
                                          <p:spTgt spid="47107">
                                            <p:txEl>
                                              <p:pRg st="7" end="7"/>
                                            </p:txEl>
                                          </p:spTgt>
                                        </p:tgtEl>
                                        <p:attrNameLst>
                                          <p:attrName>style.visibility</p:attrName>
                                        </p:attrNameLst>
                                      </p:cBhvr>
                                      <p:to>
                                        <p:strVal val="visible"/>
                                      </p:to>
                                    </p:set>
                                    <p:animEffect transition="in" filter="fade">
                                      <p:cBhvr>
                                        <p:cTn id="49" dur="500"/>
                                        <p:tgtEl>
                                          <p:spTgt spid="47107">
                                            <p:txEl>
                                              <p:pRg st="7" end="7"/>
                                            </p:txEl>
                                          </p:spTgt>
                                        </p:tgtEl>
                                      </p:cBhvr>
                                    </p:animEffect>
                                    <p:anim calcmode="lin" valueType="num">
                                      <p:cBhvr>
                                        <p:cTn id="50" dur="500" fill="hold"/>
                                        <p:tgtEl>
                                          <p:spTgt spid="47107">
                                            <p:txEl>
                                              <p:pRg st="7" end="7"/>
                                            </p:txEl>
                                          </p:spTgt>
                                        </p:tgtEl>
                                        <p:attrNameLst>
                                          <p:attrName>ppt_x</p:attrName>
                                        </p:attrNameLst>
                                      </p:cBhvr>
                                      <p:tavLst>
                                        <p:tav tm="0">
                                          <p:val>
                                            <p:strVal val="#ppt_x"/>
                                          </p:val>
                                        </p:tav>
                                        <p:tav tm="100000">
                                          <p:val>
                                            <p:strVal val="#ppt_x"/>
                                          </p:val>
                                        </p:tav>
                                      </p:tavLst>
                                    </p:anim>
                                    <p:anim calcmode="lin" valueType="num">
                                      <p:cBhvr>
                                        <p:cTn id="51" dur="500" fill="hold"/>
                                        <p:tgtEl>
                                          <p:spTgt spid="47107">
                                            <p:txEl>
                                              <p:pRg st="7" end="7"/>
                                            </p:txEl>
                                          </p:spTgt>
                                        </p:tgtEl>
                                        <p:attrNameLst>
                                          <p:attrName>ppt_y</p:attrName>
                                        </p:attrNameLst>
                                      </p:cBhvr>
                                      <p:tavLst>
                                        <p:tav tm="0">
                                          <p:val>
                                            <p:strVal val="#ppt_y+.05"/>
                                          </p:val>
                                        </p:tav>
                                        <p:tav tm="100000">
                                          <p:val>
                                            <p:strVal val="#ppt_y"/>
                                          </p:val>
                                        </p:tav>
                                      </p:tavLst>
                                    </p:anim>
                                  </p:childTnLst>
                                </p:cTn>
                              </p:par>
                              <p:par>
                                <p:cTn id="52" presetID="44" presetClass="entr" presetSubtype="0" fill="hold" grpId="0" nodeType="withEffect">
                                  <p:stCondLst>
                                    <p:cond delay="0"/>
                                  </p:stCondLst>
                                  <p:childTnLst>
                                    <p:set>
                                      <p:cBhvr>
                                        <p:cTn id="53" dur="1" fill="hold">
                                          <p:stCondLst>
                                            <p:cond delay="0"/>
                                          </p:stCondLst>
                                        </p:cTn>
                                        <p:tgtEl>
                                          <p:spTgt spid="47107">
                                            <p:txEl>
                                              <p:pRg st="8" end="8"/>
                                            </p:txEl>
                                          </p:spTgt>
                                        </p:tgtEl>
                                        <p:attrNameLst>
                                          <p:attrName>style.visibility</p:attrName>
                                        </p:attrNameLst>
                                      </p:cBhvr>
                                      <p:to>
                                        <p:strVal val="visible"/>
                                      </p:to>
                                    </p:set>
                                    <p:animEffect transition="in" filter="fade">
                                      <p:cBhvr>
                                        <p:cTn id="54" dur="500"/>
                                        <p:tgtEl>
                                          <p:spTgt spid="47107">
                                            <p:txEl>
                                              <p:pRg st="8" end="8"/>
                                            </p:txEl>
                                          </p:spTgt>
                                        </p:tgtEl>
                                      </p:cBhvr>
                                    </p:animEffect>
                                    <p:anim calcmode="lin" valueType="num">
                                      <p:cBhvr>
                                        <p:cTn id="55" dur="500" fill="hold"/>
                                        <p:tgtEl>
                                          <p:spTgt spid="47107">
                                            <p:txEl>
                                              <p:pRg st="8" end="8"/>
                                            </p:txEl>
                                          </p:spTgt>
                                        </p:tgtEl>
                                        <p:attrNameLst>
                                          <p:attrName>ppt_x</p:attrName>
                                        </p:attrNameLst>
                                      </p:cBhvr>
                                      <p:tavLst>
                                        <p:tav tm="0">
                                          <p:val>
                                            <p:strVal val="#ppt_x"/>
                                          </p:val>
                                        </p:tav>
                                        <p:tav tm="100000">
                                          <p:val>
                                            <p:strVal val="#ppt_x"/>
                                          </p:val>
                                        </p:tav>
                                      </p:tavLst>
                                    </p:anim>
                                    <p:anim calcmode="lin" valueType="num">
                                      <p:cBhvr>
                                        <p:cTn id="56" dur="500" fill="hold"/>
                                        <p:tgtEl>
                                          <p:spTgt spid="47107">
                                            <p:txEl>
                                              <p:pRg st="8" end="8"/>
                                            </p:txEl>
                                          </p:spTgt>
                                        </p:tgtEl>
                                        <p:attrNameLst>
                                          <p:attrName>ppt_y</p:attrName>
                                        </p:attrNameLst>
                                      </p:cBhvr>
                                      <p:tavLst>
                                        <p:tav tm="0">
                                          <p:val>
                                            <p:strVal val="#ppt_y+.05"/>
                                          </p:val>
                                        </p:tav>
                                        <p:tav tm="100000">
                                          <p:val>
                                            <p:strVal val="#ppt_y"/>
                                          </p:val>
                                        </p:tav>
                                      </p:tavLst>
                                    </p:anim>
                                  </p:childTnLst>
                                </p:cTn>
                              </p:par>
                              <p:par>
                                <p:cTn id="57" presetID="44" presetClass="entr" presetSubtype="0" fill="hold" grpId="0" nodeType="withEffect">
                                  <p:stCondLst>
                                    <p:cond delay="0"/>
                                  </p:stCondLst>
                                  <p:childTnLst>
                                    <p:set>
                                      <p:cBhvr>
                                        <p:cTn id="58" dur="1" fill="hold">
                                          <p:stCondLst>
                                            <p:cond delay="0"/>
                                          </p:stCondLst>
                                        </p:cTn>
                                        <p:tgtEl>
                                          <p:spTgt spid="47107">
                                            <p:txEl>
                                              <p:pRg st="9" end="9"/>
                                            </p:txEl>
                                          </p:spTgt>
                                        </p:tgtEl>
                                        <p:attrNameLst>
                                          <p:attrName>style.visibility</p:attrName>
                                        </p:attrNameLst>
                                      </p:cBhvr>
                                      <p:to>
                                        <p:strVal val="visible"/>
                                      </p:to>
                                    </p:set>
                                    <p:animEffect transition="in" filter="fade">
                                      <p:cBhvr>
                                        <p:cTn id="59" dur="500"/>
                                        <p:tgtEl>
                                          <p:spTgt spid="47107">
                                            <p:txEl>
                                              <p:pRg st="9" end="9"/>
                                            </p:txEl>
                                          </p:spTgt>
                                        </p:tgtEl>
                                      </p:cBhvr>
                                    </p:animEffect>
                                    <p:anim calcmode="lin" valueType="num">
                                      <p:cBhvr>
                                        <p:cTn id="60" dur="500" fill="hold"/>
                                        <p:tgtEl>
                                          <p:spTgt spid="47107">
                                            <p:txEl>
                                              <p:pRg st="9" end="9"/>
                                            </p:txEl>
                                          </p:spTgt>
                                        </p:tgtEl>
                                        <p:attrNameLst>
                                          <p:attrName>ppt_x</p:attrName>
                                        </p:attrNameLst>
                                      </p:cBhvr>
                                      <p:tavLst>
                                        <p:tav tm="0">
                                          <p:val>
                                            <p:strVal val="#ppt_x"/>
                                          </p:val>
                                        </p:tav>
                                        <p:tav tm="100000">
                                          <p:val>
                                            <p:strVal val="#ppt_x"/>
                                          </p:val>
                                        </p:tav>
                                      </p:tavLst>
                                    </p:anim>
                                    <p:anim calcmode="lin" valueType="num">
                                      <p:cBhvr>
                                        <p:cTn id="61" dur="500" fill="hold"/>
                                        <p:tgtEl>
                                          <p:spTgt spid="47107">
                                            <p:txEl>
                                              <p:pRg st="9" end="9"/>
                                            </p:txEl>
                                          </p:spTgt>
                                        </p:tgtEl>
                                        <p:attrNameLst>
                                          <p:attrName>ppt_y</p:attrName>
                                        </p:attrNameLst>
                                      </p:cBhvr>
                                      <p:tavLst>
                                        <p:tav tm="0">
                                          <p:val>
                                            <p:strVal val="#ppt_y+.05"/>
                                          </p:val>
                                        </p:tav>
                                        <p:tav tm="100000">
                                          <p:val>
                                            <p:strVal val="#ppt_y"/>
                                          </p:val>
                                        </p:tav>
                                      </p:tavLst>
                                    </p:anim>
                                  </p:childTnLst>
                                </p:cTn>
                              </p:par>
                              <p:par>
                                <p:cTn id="62" presetID="44" presetClass="entr" presetSubtype="0" fill="hold" grpId="0" nodeType="withEffect">
                                  <p:stCondLst>
                                    <p:cond delay="0"/>
                                  </p:stCondLst>
                                  <p:childTnLst>
                                    <p:set>
                                      <p:cBhvr>
                                        <p:cTn id="63" dur="1" fill="hold">
                                          <p:stCondLst>
                                            <p:cond delay="0"/>
                                          </p:stCondLst>
                                        </p:cTn>
                                        <p:tgtEl>
                                          <p:spTgt spid="47107">
                                            <p:txEl>
                                              <p:pRg st="10" end="10"/>
                                            </p:txEl>
                                          </p:spTgt>
                                        </p:tgtEl>
                                        <p:attrNameLst>
                                          <p:attrName>style.visibility</p:attrName>
                                        </p:attrNameLst>
                                      </p:cBhvr>
                                      <p:to>
                                        <p:strVal val="visible"/>
                                      </p:to>
                                    </p:set>
                                    <p:animEffect transition="in" filter="fade">
                                      <p:cBhvr>
                                        <p:cTn id="64" dur="500"/>
                                        <p:tgtEl>
                                          <p:spTgt spid="47107">
                                            <p:txEl>
                                              <p:pRg st="10" end="10"/>
                                            </p:txEl>
                                          </p:spTgt>
                                        </p:tgtEl>
                                      </p:cBhvr>
                                    </p:animEffect>
                                    <p:anim calcmode="lin" valueType="num">
                                      <p:cBhvr>
                                        <p:cTn id="65" dur="500" fill="hold"/>
                                        <p:tgtEl>
                                          <p:spTgt spid="47107">
                                            <p:txEl>
                                              <p:pRg st="10" end="10"/>
                                            </p:txEl>
                                          </p:spTgt>
                                        </p:tgtEl>
                                        <p:attrNameLst>
                                          <p:attrName>ppt_x</p:attrName>
                                        </p:attrNameLst>
                                      </p:cBhvr>
                                      <p:tavLst>
                                        <p:tav tm="0">
                                          <p:val>
                                            <p:strVal val="#ppt_x"/>
                                          </p:val>
                                        </p:tav>
                                        <p:tav tm="100000">
                                          <p:val>
                                            <p:strVal val="#ppt_x"/>
                                          </p:val>
                                        </p:tav>
                                      </p:tavLst>
                                    </p:anim>
                                    <p:anim calcmode="lin" valueType="num">
                                      <p:cBhvr>
                                        <p:cTn id="66" dur="500" fill="hold"/>
                                        <p:tgtEl>
                                          <p:spTgt spid="47107">
                                            <p:txEl>
                                              <p:pRg st="10" end="1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Rot="1" noChangeArrowheads="1"/>
          </p:cNvSpPr>
          <p:nvPr>
            <p:ph type="title"/>
          </p:nvPr>
        </p:nvSpPr>
        <p:spPr/>
        <p:txBody>
          <a:bodyPr/>
          <a:lstStyle/>
          <a:p>
            <a:pPr eaLnBrk="1" fontAlgn="auto" hangingPunct="1">
              <a:spcAft>
                <a:spcPts val="0"/>
              </a:spcAft>
              <a:defRPr/>
            </a:pPr>
            <a:r>
              <a:rPr lang="cs-CZ" altLang="sk-SK" dirty="0">
                <a:solidFill>
                  <a:schemeClr val="accent2"/>
                </a:solidFill>
              </a:rPr>
              <a:t>Agorafobie</a:t>
            </a:r>
          </a:p>
        </p:txBody>
      </p:sp>
      <p:sp>
        <p:nvSpPr>
          <p:cNvPr id="48131" name="Rectangle 3"/>
          <p:cNvSpPr>
            <a:spLocks noGrp="1" noRot="1" noChangeArrowheads="1"/>
          </p:cNvSpPr>
          <p:nvPr>
            <p:ph idx="1"/>
          </p:nvPr>
        </p:nvSpPr>
        <p:spPr>
          <a:xfrm>
            <a:off x="768350" y="1844675"/>
            <a:ext cx="7835900" cy="4897438"/>
          </a:xfrm>
        </p:spPr>
        <p:txBody>
          <a:bodyPr>
            <a:normAutofit/>
          </a:bodyPr>
          <a:lstStyle/>
          <a:p>
            <a:pPr eaLnBrk="1" hangingPunct="1">
              <a:lnSpc>
                <a:spcPct val="70000"/>
              </a:lnSpc>
            </a:pPr>
            <a:r>
              <a:rPr lang="cs-CZ" altLang="zh-CN" sz="2400">
                <a:cs typeface="华文仿宋" charset="-122"/>
              </a:rPr>
              <a:t>Jedná se o strach ze situací, kde by se člověk nemusel dovolat pomoci, kdyby se něco přihodilo. </a:t>
            </a:r>
          </a:p>
          <a:p>
            <a:pPr eaLnBrk="1" hangingPunct="1">
              <a:lnSpc>
                <a:spcPct val="70000"/>
              </a:lnSpc>
            </a:pPr>
            <a:r>
              <a:rPr lang="cs-CZ" altLang="zh-CN" sz="2400">
                <a:cs typeface="华文仿宋" charset="-122"/>
              </a:rPr>
              <a:t>Může jít o strach z opuštění domu, návštěvy obchodů, strach z davů, z veřejných prostranství, z cestování veřejnou dopravou bez doprovodu, z návštěvy divadla či kina, z uzavřených prostor atd. P</a:t>
            </a:r>
            <a:r>
              <a:rPr lang="cs-CZ" altLang="sk-SK" sz="2400"/>
              <a:t>ostižený si dokáže připustit, že skutečné nebezpečí neexistuje, ale raději se těmto situacím vyhýbá. </a:t>
            </a:r>
          </a:p>
          <a:p>
            <a:pPr eaLnBrk="1" hangingPunct="1">
              <a:lnSpc>
                <a:spcPct val="70000"/>
              </a:lnSpc>
            </a:pPr>
            <a:r>
              <a:rPr lang="cs-CZ" altLang="sk-SK" sz="2400"/>
              <a:t>To výrazně narušuje kvalitu života. Postižený nejezdí dopravními prostředky, nechodí nakupovat do obchodů, někdy je výsledkem to, že sedí ve svém bytě u telefonu, kterým může v případě potíží zavolat příbuzným o pomoc. </a:t>
            </a:r>
          </a:p>
          <a:p>
            <a:pPr eaLnBrk="1" hangingPunct="1">
              <a:lnSpc>
                <a:spcPct val="60000"/>
              </a:lnSpc>
            </a:pPr>
            <a:r>
              <a:rPr lang="cs-CZ" altLang="sk-SK" sz="2400"/>
              <a:t>Asi 2x častější u žen než u mužů, patří k nejčastějším úzkostným poruchám u dospělých. </a:t>
            </a:r>
          </a:p>
          <a:p>
            <a:pPr eaLnBrk="1" hangingPunct="1">
              <a:lnSpc>
                <a:spcPct val="60000"/>
              </a:lnSpc>
            </a:pPr>
            <a:r>
              <a:rPr lang="cs-CZ" altLang="sk-SK" sz="2400"/>
              <a:t>U většiny jsou přítomny panické záchvaty (agorafobie s panickou poruchou). </a:t>
            </a:r>
          </a:p>
          <a:p>
            <a:pPr eaLnBrk="1" hangingPunct="1">
              <a:lnSpc>
                <a:spcPct val="70000"/>
              </a:lnSpc>
            </a:pPr>
            <a:endParaRPr lang="cs-CZ" altLang="sk-SK" sz="600"/>
          </a:p>
          <a:p>
            <a:pPr eaLnBrk="1" hangingPunct="1">
              <a:lnSpc>
                <a:spcPct val="70000"/>
              </a:lnSpc>
            </a:pPr>
            <a:endParaRPr lang="cs-CZ" altLang="sk-SK" sz="5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8130"/>
                                        </p:tgtEl>
                                        <p:attrNameLst>
                                          <p:attrName>style.visibility</p:attrName>
                                        </p:attrNameLst>
                                      </p:cBhvr>
                                      <p:to>
                                        <p:strVal val="visible"/>
                                      </p:to>
                                    </p:set>
                                    <p:anim calcmode="lin" valueType="num">
                                      <p:cBhvr>
                                        <p:cTn id="7" dur="1000" fill="hold"/>
                                        <p:tgtEl>
                                          <p:spTgt spid="48130"/>
                                        </p:tgtEl>
                                        <p:attrNameLst>
                                          <p:attrName>ppt_x</p:attrName>
                                        </p:attrNameLst>
                                      </p:cBhvr>
                                      <p:tavLst>
                                        <p:tav tm="0">
                                          <p:val>
                                            <p:strVal val="#ppt_x-.2"/>
                                          </p:val>
                                        </p:tav>
                                        <p:tav tm="100000">
                                          <p:val>
                                            <p:strVal val="#ppt_x"/>
                                          </p:val>
                                        </p:tav>
                                      </p:tavLst>
                                    </p:anim>
                                    <p:anim calcmode="lin" valueType="num">
                                      <p:cBhvr>
                                        <p:cTn id="8" dur="1000" fill="hold"/>
                                        <p:tgtEl>
                                          <p:spTgt spid="48130"/>
                                        </p:tgtEl>
                                        <p:attrNameLst>
                                          <p:attrName>ppt_y</p:attrName>
                                        </p:attrNameLst>
                                      </p:cBhvr>
                                      <p:tavLst>
                                        <p:tav tm="0">
                                          <p:val>
                                            <p:strVal val="#ppt_y"/>
                                          </p:val>
                                        </p:tav>
                                        <p:tav tm="100000">
                                          <p:val>
                                            <p:strVal val="#ppt_y"/>
                                          </p:val>
                                        </p:tav>
                                      </p:tavLst>
                                    </p:anim>
                                    <p:animEffect transition="in" filter="wipe(right)" prLst="gradientSize: 0.1">
                                      <p:cBhvr>
                                        <p:cTn id="9" dur="1000"/>
                                        <p:tgtEl>
                                          <p:spTgt spid="4813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48131">
                                            <p:txEl>
                                              <p:pRg st="0" end="0"/>
                                            </p:txEl>
                                          </p:spTgt>
                                        </p:tgtEl>
                                        <p:attrNameLst>
                                          <p:attrName>style.visibility</p:attrName>
                                        </p:attrNameLst>
                                      </p:cBhvr>
                                      <p:to>
                                        <p:strVal val="visible"/>
                                      </p:to>
                                    </p:set>
                                    <p:animEffect transition="in" filter="fade">
                                      <p:cBhvr>
                                        <p:cTn id="14" dur="500"/>
                                        <p:tgtEl>
                                          <p:spTgt spid="48131">
                                            <p:txEl>
                                              <p:pRg st="0" end="0"/>
                                            </p:txEl>
                                          </p:spTgt>
                                        </p:tgtEl>
                                      </p:cBhvr>
                                    </p:animEffect>
                                    <p:anim calcmode="lin" valueType="num">
                                      <p:cBhvr>
                                        <p:cTn id="15" dur="500" fill="hold"/>
                                        <p:tgtEl>
                                          <p:spTgt spid="4813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8131">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48131">
                                            <p:txEl>
                                              <p:pRg st="1" end="1"/>
                                            </p:txEl>
                                          </p:spTgt>
                                        </p:tgtEl>
                                        <p:attrNameLst>
                                          <p:attrName>style.visibility</p:attrName>
                                        </p:attrNameLst>
                                      </p:cBhvr>
                                      <p:to>
                                        <p:strVal val="visible"/>
                                      </p:to>
                                    </p:set>
                                    <p:animEffect transition="in" filter="fade">
                                      <p:cBhvr>
                                        <p:cTn id="19" dur="500"/>
                                        <p:tgtEl>
                                          <p:spTgt spid="48131">
                                            <p:txEl>
                                              <p:pRg st="1" end="1"/>
                                            </p:txEl>
                                          </p:spTgt>
                                        </p:tgtEl>
                                      </p:cBhvr>
                                    </p:animEffect>
                                    <p:anim calcmode="lin" valueType="num">
                                      <p:cBhvr>
                                        <p:cTn id="20" dur="500" fill="hold"/>
                                        <p:tgtEl>
                                          <p:spTgt spid="4813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48131">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48131">
                                            <p:txEl>
                                              <p:pRg st="2" end="2"/>
                                            </p:txEl>
                                          </p:spTgt>
                                        </p:tgtEl>
                                        <p:attrNameLst>
                                          <p:attrName>style.visibility</p:attrName>
                                        </p:attrNameLst>
                                      </p:cBhvr>
                                      <p:to>
                                        <p:strVal val="visible"/>
                                      </p:to>
                                    </p:set>
                                    <p:animEffect transition="in" filter="fade">
                                      <p:cBhvr>
                                        <p:cTn id="24" dur="500"/>
                                        <p:tgtEl>
                                          <p:spTgt spid="48131">
                                            <p:txEl>
                                              <p:pRg st="2" end="2"/>
                                            </p:txEl>
                                          </p:spTgt>
                                        </p:tgtEl>
                                      </p:cBhvr>
                                    </p:animEffect>
                                    <p:anim calcmode="lin" valueType="num">
                                      <p:cBhvr>
                                        <p:cTn id="25" dur="500" fill="hold"/>
                                        <p:tgtEl>
                                          <p:spTgt spid="4813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48131">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48131">
                                            <p:txEl>
                                              <p:pRg st="3" end="3"/>
                                            </p:txEl>
                                          </p:spTgt>
                                        </p:tgtEl>
                                        <p:attrNameLst>
                                          <p:attrName>style.visibility</p:attrName>
                                        </p:attrNameLst>
                                      </p:cBhvr>
                                      <p:to>
                                        <p:strVal val="visible"/>
                                      </p:to>
                                    </p:set>
                                    <p:animEffect transition="in" filter="fade">
                                      <p:cBhvr>
                                        <p:cTn id="29" dur="500"/>
                                        <p:tgtEl>
                                          <p:spTgt spid="48131">
                                            <p:txEl>
                                              <p:pRg st="3" end="3"/>
                                            </p:txEl>
                                          </p:spTgt>
                                        </p:tgtEl>
                                      </p:cBhvr>
                                    </p:animEffect>
                                    <p:anim calcmode="lin" valueType="num">
                                      <p:cBhvr>
                                        <p:cTn id="30" dur="500" fill="hold"/>
                                        <p:tgtEl>
                                          <p:spTgt spid="48131">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48131">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48131">
                                            <p:txEl>
                                              <p:pRg st="4" end="4"/>
                                            </p:txEl>
                                          </p:spTgt>
                                        </p:tgtEl>
                                        <p:attrNameLst>
                                          <p:attrName>style.visibility</p:attrName>
                                        </p:attrNameLst>
                                      </p:cBhvr>
                                      <p:to>
                                        <p:strVal val="visible"/>
                                      </p:to>
                                    </p:set>
                                    <p:animEffect transition="in" filter="fade">
                                      <p:cBhvr>
                                        <p:cTn id="34" dur="500"/>
                                        <p:tgtEl>
                                          <p:spTgt spid="48131">
                                            <p:txEl>
                                              <p:pRg st="4" end="4"/>
                                            </p:txEl>
                                          </p:spTgt>
                                        </p:tgtEl>
                                      </p:cBhvr>
                                    </p:animEffect>
                                    <p:anim calcmode="lin" valueType="num">
                                      <p:cBhvr>
                                        <p:cTn id="35" dur="500" fill="hold"/>
                                        <p:tgtEl>
                                          <p:spTgt spid="4813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48131">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P spid="48131"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Rot="1" noChangeArrowheads="1"/>
          </p:cNvSpPr>
          <p:nvPr>
            <p:ph type="title"/>
          </p:nvPr>
        </p:nvSpPr>
        <p:spPr/>
        <p:txBody>
          <a:bodyPr/>
          <a:lstStyle/>
          <a:p>
            <a:pPr eaLnBrk="1" fontAlgn="auto" hangingPunct="1">
              <a:spcAft>
                <a:spcPts val="0"/>
              </a:spcAft>
              <a:defRPr/>
            </a:pPr>
            <a:r>
              <a:rPr lang="cs-CZ" altLang="sk-SK" dirty="0">
                <a:solidFill>
                  <a:schemeClr val="accent2"/>
                </a:solidFill>
              </a:rPr>
              <a:t>Sociální fobie</a:t>
            </a:r>
          </a:p>
        </p:txBody>
      </p:sp>
      <p:sp>
        <p:nvSpPr>
          <p:cNvPr id="52227" name="Rectangle 3"/>
          <p:cNvSpPr>
            <a:spLocks noGrp="1" noRot="1" noChangeArrowheads="1"/>
          </p:cNvSpPr>
          <p:nvPr>
            <p:ph idx="1"/>
          </p:nvPr>
        </p:nvSpPr>
        <p:spPr>
          <a:xfrm>
            <a:off x="838200" y="1905000"/>
            <a:ext cx="8007350" cy="4692650"/>
          </a:xfrm>
        </p:spPr>
        <p:txBody>
          <a:bodyPr/>
          <a:lstStyle/>
          <a:p>
            <a:pPr eaLnBrk="1" hangingPunct="1"/>
            <a:r>
              <a:rPr lang="cs-CZ" altLang="sk-SK" sz="2400"/>
              <a:t>Jde o strach ze situací, kdy je postižený v kontaktu s jinými lidmi. </a:t>
            </a:r>
          </a:p>
          <a:p>
            <a:pPr eaLnBrk="1" hangingPunct="1"/>
            <a:r>
              <a:rPr lang="cs-CZ" altLang="sk-SK" sz="2400"/>
              <a:t>Obává se zkoumavých pohledů jiných, má strach, že bude v centru pozornosti. Už tato představa v něm vyvolává silnou úzkost (anticipační úzkost) a snaží se takovým situacím vyhýbat (vyhýbavé chování). </a:t>
            </a:r>
          </a:p>
          <a:p>
            <a:pPr eaLnBrk="1" hangingPunct="1"/>
            <a:r>
              <a:rPr lang="cs-CZ" altLang="sk-SK" sz="2400"/>
              <a:t>Pokud se do obávané situace dostane, objeví se rychle narůstající úzkost až panika, postižený zrudne, může se třást, je mu nevolno a obává se, že se pozvrací, má nucení na močení či na stolici, buší mu srdce, potí se, má sucho v ústech, dále mohou být potíže s dechem, závratě (tělesné příznaky úzkosti).</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anim calcmode="lin" valueType="num">
                                      <p:cBhvr>
                                        <p:cTn id="7" dur="1000" fill="hold"/>
                                        <p:tgtEl>
                                          <p:spTgt spid="52226"/>
                                        </p:tgtEl>
                                        <p:attrNameLst>
                                          <p:attrName>ppt_x</p:attrName>
                                        </p:attrNameLst>
                                      </p:cBhvr>
                                      <p:tavLst>
                                        <p:tav tm="0">
                                          <p:val>
                                            <p:strVal val="#ppt_x-.2"/>
                                          </p:val>
                                        </p:tav>
                                        <p:tav tm="100000">
                                          <p:val>
                                            <p:strVal val="#ppt_x"/>
                                          </p:val>
                                        </p:tav>
                                      </p:tavLst>
                                    </p:anim>
                                    <p:anim calcmode="lin" valueType="num">
                                      <p:cBhvr>
                                        <p:cTn id="8" dur="1000" fill="hold"/>
                                        <p:tgtEl>
                                          <p:spTgt spid="522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522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52227">
                                            <p:txEl>
                                              <p:pRg st="0" end="0"/>
                                            </p:txEl>
                                          </p:spTgt>
                                        </p:tgtEl>
                                        <p:attrNameLst>
                                          <p:attrName>style.visibility</p:attrName>
                                        </p:attrNameLst>
                                      </p:cBhvr>
                                      <p:to>
                                        <p:strVal val="visible"/>
                                      </p:to>
                                    </p:set>
                                    <p:animEffect transition="in" filter="fade">
                                      <p:cBhvr>
                                        <p:cTn id="14" dur="500"/>
                                        <p:tgtEl>
                                          <p:spTgt spid="52227">
                                            <p:txEl>
                                              <p:pRg st="0" end="0"/>
                                            </p:txEl>
                                          </p:spTgt>
                                        </p:tgtEl>
                                      </p:cBhvr>
                                    </p:animEffect>
                                    <p:anim calcmode="lin" valueType="num">
                                      <p:cBhvr>
                                        <p:cTn id="15" dur="500" fill="hold"/>
                                        <p:tgtEl>
                                          <p:spTgt spid="5222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2227">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52227">
                                            <p:txEl>
                                              <p:pRg st="1" end="1"/>
                                            </p:txEl>
                                          </p:spTgt>
                                        </p:tgtEl>
                                        <p:attrNameLst>
                                          <p:attrName>style.visibility</p:attrName>
                                        </p:attrNameLst>
                                      </p:cBhvr>
                                      <p:to>
                                        <p:strVal val="visible"/>
                                      </p:to>
                                    </p:set>
                                    <p:animEffect transition="in" filter="fade">
                                      <p:cBhvr>
                                        <p:cTn id="19" dur="500"/>
                                        <p:tgtEl>
                                          <p:spTgt spid="52227">
                                            <p:txEl>
                                              <p:pRg st="1" end="1"/>
                                            </p:txEl>
                                          </p:spTgt>
                                        </p:tgtEl>
                                      </p:cBhvr>
                                    </p:animEffect>
                                    <p:anim calcmode="lin" valueType="num">
                                      <p:cBhvr>
                                        <p:cTn id="20" dur="500" fill="hold"/>
                                        <p:tgtEl>
                                          <p:spTgt spid="5222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52227">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52227">
                                            <p:txEl>
                                              <p:pRg st="2" end="2"/>
                                            </p:txEl>
                                          </p:spTgt>
                                        </p:tgtEl>
                                        <p:attrNameLst>
                                          <p:attrName>style.visibility</p:attrName>
                                        </p:attrNameLst>
                                      </p:cBhvr>
                                      <p:to>
                                        <p:strVal val="visible"/>
                                      </p:to>
                                    </p:set>
                                    <p:animEffect transition="in" filter="fade">
                                      <p:cBhvr>
                                        <p:cTn id="24" dur="500"/>
                                        <p:tgtEl>
                                          <p:spTgt spid="52227">
                                            <p:txEl>
                                              <p:pRg st="2" end="2"/>
                                            </p:txEl>
                                          </p:spTgt>
                                        </p:tgtEl>
                                      </p:cBhvr>
                                    </p:animEffect>
                                    <p:anim calcmode="lin" valueType="num">
                                      <p:cBhvr>
                                        <p:cTn id="25" dur="500" fill="hold"/>
                                        <p:tgtEl>
                                          <p:spTgt spid="52227">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52227">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Rot="1" noChangeArrowheads="1"/>
          </p:cNvSpPr>
          <p:nvPr>
            <p:ph type="title"/>
          </p:nvPr>
        </p:nvSpPr>
        <p:spPr/>
        <p:txBody>
          <a:bodyPr/>
          <a:lstStyle/>
          <a:p>
            <a:pPr eaLnBrk="1" fontAlgn="auto" hangingPunct="1">
              <a:spcAft>
                <a:spcPts val="0"/>
              </a:spcAft>
              <a:defRPr/>
            </a:pPr>
            <a:r>
              <a:rPr lang="cs-CZ" altLang="sk-SK" dirty="0">
                <a:solidFill>
                  <a:schemeClr val="accent2"/>
                </a:solidFill>
              </a:rPr>
              <a:t>Sociální fobie</a:t>
            </a:r>
          </a:p>
        </p:txBody>
      </p:sp>
      <p:sp>
        <p:nvSpPr>
          <p:cNvPr id="54275" name="Rectangle 3"/>
          <p:cNvSpPr>
            <a:spLocks noGrp="1" noRot="1" noChangeArrowheads="1"/>
          </p:cNvSpPr>
          <p:nvPr>
            <p:ph idx="1"/>
          </p:nvPr>
        </p:nvSpPr>
        <p:spPr>
          <a:xfrm>
            <a:off x="838200" y="1905000"/>
            <a:ext cx="8007350" cy="4837113"/>
          </a:xfrm>
        </p:spPr>
        <p:txBody>
          <a:bodyPr/>
          <a:lstStyle/>
          <a:p>
            <a:pPr eaLnBrk="1" hangingPunct="1"/>
            <a:r>
              <a:rPr lang="cs-CZ" altLang="sk-SK" sz="2800"/>
              <a:t>U dětí se strach typicky týká následujících situací:</a:t>
            </a:r>
          </a:p>
          <a:p>
            <a:pPr lvl="1" eaLnBrk="1" hangingPunct="1"/>
            <a:r>
              <a:rPr lang="cs-CZ" altLang="sk-SK" sz="2400"/>
              <a:t>vystoupení před třídou</a:t>
            </a:r>
          </a:p>
          <a:p>
            <a:pPr lvl="1" eaLnBrk="1" hangingPunct="1"/>
            <a:r>
              <a:rPr lang="cs-CZ" altLang="sk-SK" sz="2400"/>
              <a:t>hudební nebo sportovní výkon před jinými</a:t>
            </a:r>
          </a:p>
          <a:p>
            <a:pPr lvl="1" eaLnBrk="1" hangingPunct="1"/>
            <a:r>
              <a:rPr lang="cs-CZ" altLang="sk-SK" sz="2400"/>
              <a:t>zapojit se do hovoru jiných</a:t>
            </a:r>
          </a:p>
          <a:p>
            <a:pPr lvl="1" eaLnBrk="1" hangingPunct="1"/>
            <a:r>
              <a:rPr lang="cs-CZ" altLang="sk-SK" sz="2400"/>
              <a:t>mluvit s dospělými</a:t>
            </a:r>
          </a:p>
          <a:p>
            <a:pPr lvl="1" eaLnBrk="1" hangingPunct="1"/>
            <a:r>
              <a:rPr lang="cs-CZ" altLang="sk-SK" sz="2400"/>
              <a:t>psát na tabuli</a:t>
            </a:r>
          </a:p>
          <a:p>
            <a:pPr lvl="1" eaLnBrk="1" hangingPunct="1"/>
            <a:r>
              <a:rPr lang="cs-CZ" altLang="sk-SK" sz="2400"/>
              <a:t>objednat jídlo v restauraci</a:t>
            </a:r>
          </a:p>
          <a:p>
            <a:pPr lvl="1" eaLnBrk="1" hangingPunct="1"/>
            <a:r>
              <a:rPr lang="cs-CZ" altLang="sk-SK" sz="2400"/>
              <a:t>chodit večer do společnosti (např. taneční)                                                                                                                           </a:t>
            </a:r>
          </a:p>
          <a:p>
            <a:pPr lvl="1" eaLnBrk="1" hangingPunct="1"/>
            <a:r>
              <a:rPr lang="cs-CZ" altLang="sk-SK" sz="2400"/>
              <a:t>používání veřejného WC</a:t>
            </a:r>
          </a:p>
          <a:p>
            <a:pPr lvl="1" eaLnBrk="1" hangingPunct="1"/>
            <a:r>
              <a:rPr lang="cs-CZ" altLang="sk-SK" sz="2400"/>
              <a:t>jídlo ve školní jídelně</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anim calcmode="lin" valueType="num">
                                      <p:cBhvr>
                                        <p:cTn id="7" dur="1000" fill="hold"/>
                                        <p:tgtEl>
                                          <p:spTgt spid="54274"/>
                                        </p:tgtEl>
                                        <p:attrNameLst>
                                          <p:attrName>ppt_x</p:attrName>
                                        </p:attrNameLst>
                                      </p:cBhvr>
                                      <p:tavLst>
                                        <p:tav tm="0">
                                          <p:val>
                                            <p:strVal val="#ppt_x-.2"/>
                                          </p:val>
                                        </p:tav>
                                        <p:tav tm="100000">
                                          <p:val>
                                            <p:strVal val="#ppt_x"/>
                                          </p:val>
                                        </p:tav>
                                      </p:tavLst>
                                    </p:anim>
                                    <p:anim calcmode="lin" valueType="num">
                                      <p:cBhvr>
                                        <p:cTn id="8" dur="1000" fill="hold"/>
                                        <p:tgtEl>
                                          <p:spTgt spid="542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5427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54275">
                                            <p:txEl>
                                              <p:pRg st="0" end="0"/>
                                            </p:txEl>
                                          </p:spTgt>
                                        </p:tgtEl>
                                        <p:attrNameLst>
                                          <p:attrName>style.visibility</p:attrName>
                                        </p:attrNameLst>
                                      </p:cBhvr>
                                      <p:to>
                                        <p:strVal val="visible"/>
                                      </p:to>
                                    </p:set>
                                    <p:animEffect transition="in" filter="fade">
                                      <p:cBhvr>
                                        <p:cTn id="14" dur="500"/>
                                        <p:tgtEl>
                                          <p:spTgt spid="54275">
                                            <p:txEl>
                                              <p:pRg st="0" end="0"/>
                                            </p:txEl>
                                          </p:spTgt>
                                        </p:tgtEl>
                                      </p:cBhvr>
                                    </p:animEffect>
                                    <p:anim calcmode="lin" valueType="num">
                                      <p:cBhvr>
                                        <p:cTn id="15" dur="500" fill="hold"/>
                                        <p:tgtEl>
                                          <p:spTgt spid="5427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4275">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54275">
                                            <p:txEl>
                                              <p:pRg st="1" end="1"/>
                                            </p:txEl>
                                          </p:spTgt>
                                        </p:tgtEl>
                                        <p:attrNameLst>
                                          <p:attrName>style.visibility</p:attrName>
                                        </p:attrNameLst>
                                      </p:cBhvr>
                                      <p:to>
                                        <p:strVal val="visible"/>
                                      </p:to>
                                    </p:set>
                                    <p:animEffect transition="in" filter="fade">
                                      <p:cBhvr>
                                        <p:cTn id="19" dur="500"/>
                                        <p:tgtEl>
                                          <p:spTgt spid="54275">
                                            <p:txEl>
                                              <p:pRg st="1" end="1"/>
                                            </p:txEl>
                                          </p:spTgt>
                                        </p:tgtEl>
                                      </p:cBhvr>
                                    </p:animEffect>
                                    <p:anim calcmode="lin" valueType="num">
                                      <p:cBhvr>
                                        <p:cTn id="20" dur="500" fill="hold"/>
                                        <p:tgtEl>
                                          <p:spTgt spid="54275">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54275">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54275">
                                            <p:txEl>
                                              <p:pRg st="2" end="2"/>
                                            </p:txEl>
                                          </p:spTgt>
                                        </p:tgtEl>
                                        <p:attrNameLst>
                                          <p:attrName>style.visibility</p:attrName>
                                        </p:attrNameLst>
                                      </p:cBhvr>
                                      <p:to>
                                        <p:strVal val="visible"/>
                                      </p:to>
                                    </p:set>
                                    <p:animEffect transition="in" filter="fade">
                                      <p:cBhvr>
                                        <p:cTn id="24" dur="500"/>
                                        <p:tgtEl>
                                          <p:spTgt spid="54275">
                                            <p:txEl>
                                              <p:pRg st="2" end="2"/>
                                            </p:txEl>
                                          </p:spTgt>
                                        </p:tgtEl>
                                      </p:cBhvr>
                                    </p:animEffect>
                                    <p:anim calcmode="lin" valueType="num">
                                      <p:cBhvr>
                                        <p:cTn id="25" dur="500" fill="hold"/>
                                        <p:tgtEl>
                                          <p:spTgt spid="54275">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54275">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54275">
                                            <p:txEl>
                                              <p:pRg st="3" end="3"/>
                                            </p:txEl>
                                          </p:spTgt>
                                        </p:tgtEl>
                                        <p:attrNameLst>
                                          <p:attrName>style.visibility</p:attrName>
                                        </p:attrNameLst>
                                      </p:cBhvr>
                                      <p:to>
                                        <p:strVal val="visible"/>
                                      </p:to>
                                    </p:set>
                                    <p:animEffect transition="in" filter="fade">
                                      <p:cBhvr>
                                        <p:cTn id="29" dur="500"/>
                                        <p:tgtEl>
                                          <p:spTgt spid="54275">
                                            <p:txEl>
                                              <p:pRg st="3" end="3"/>
                                            </p:txEl>
                                          </p:spTgt>
                                        </p:tgtEl>
                                      </p:cBhvr>
                                    </p:animEffect>
                                    <p:anim calcmode="lin" valueType="num">
                                      <p:cBhvr>
                                        <p:cTn id="30" dur="500" fill="hold"/>
                                        <p:tgtEl>
                                          <p:spTgt spid="54275">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54275">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54275">
                                            <p:txEl>
                                              <p:pRg st="4" end="4"/>
                                            </p:txEl>
                                          </p:spTgt>
                                        </p:tgtEl>
                                        <p:attrNameLst>
                                          <p:attrName>style.visibility</p:attrName>
                                        </p:attrNameLst>
                                      </p:cBhvr>
                                      <p:to>
                                        <p:strVal val="visible"/>
                                      </p:to>
                                    </p:set>
                                    <p:animEffect transition="in" filter="fade">
                                      <p:cBhvr>
                                        <p:cTn id="34" dur="500"/>
                                        <p:tgtEl>
                                          <p:spTgt spid="54275">
                                            <p:txEl>
                                              <p:pRg st="4" end="4"/>
                                            </p:txEl>
                                          </p:spTgt>
                                        </p:tgtEl>
                                      </p:cBhvr>
                                    </p:animEffect>
                                    <p:anim calcmode="lin" valueType="num">
                                      <p:cBhvr>
                                        <p:cTn id="35" dur="500" fill="hold"/>
                                        <p:tgtEl>
                                          <p:spTgt spid="54275">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54275">
                                            <p:txEl>
                                              <p:pRg st="4" end="4"/>
                                            </p:txEl>
                                          </p:spTgt>
                                        </p:tgtEl>
                                        <p:attrNameLst>
                                          <p:attrName>ppt_y</p:attrName>
                                        </p:attrNameLst>
                                      </p:cBhvr>
                                      <p:tavLst>
                                        <p:tav tm="0">
                                          <p:val>
                                            <p:strVal val="#ppt_y+.05"/>
                                          </p:val>
                                        </p:tav>
                                        <p:tav tm="100000">
                                          <p:val>
                                            <p:strVal val="#ppt_y"/>
                                          </p:val>
                                        </p:tav>
                                      </p:tavLst>
                                    </p:anim>
                                  </p:childTnLst>
                                </p:cTn>
                              </p:par>
                              <p:par>
                                <p:cTn id="37" presetID="44" presetClass="entr" presetSubtype="0" fill="hold" grpId="0" nodeType="withEffect">
                                  <p:stCondLst>
                                    <p:cond delay="0"/>
                                  </p:stCondLst>
                                  <p:childTnLst>
                                    <p:set>
                                      <p:cBhvr>
                                        <p:cTn id="38" dur="1" fill="hold">
                                          <p:stCondLst>
                                            <p:cond delay="0"/>
                                          </p:stCondLst>
                                        </p:cTn>
                                        <p:tgtEl>
                                          <p:spTgt spid="54275">
                                            <p:txEl>
                                              <p:pRg st="5" end="5"/>
                                            </p:txEl>
                                          </p:spTgt>
                                        </p:tgtEl>
                                        <p:attrNameLst>
                                          <p:attrName>style.visibility</p:attrName>
                                        </p:attrNameLst>
                                      </p:cBhvr>
                                      <p:to>
                                        <p:strVal val="visible"/>
                                      </p:to>
                                    </p:set>
                                    <p:animEffect transition="in" filter="fade">
                                      <p:cBhvr>
                                        <p:cTn id="39" dur="500"/>
                                        <p:tgtEl>
                                          <p:spTgt spid="54275">
                                            <p:txEl>
                                              <p:pRg st="5" end="5"/>
                                            </p:txEl>
                                          </p:spTgt>
                                        </p:tgtEl>
                                      </p:cBhvr>
                                    </p:animEffect>
                                    <p:anim calcmode="lin" valueType="num">
                                      <p:cBhvr>
                                        <p:cTn id="40" dur="500" fill="hold"/>
                                        <p:tgtEl>
                                          <p:spTgt spid="54275">
                                            <p:txEl>
                                              <p:pRg st="5" end="5"/>
                                            </p:txEl>
                                          </p:spTgt>
                                        </p:tgtEl>
                                        <p:attrNameLst>
                                          <p:attrName>ppt_x</p:attrName>
                                        </p:attrNameLst>
                                      </p:cBhvr>
                                      <p:tavLst>
                                        <p:tav tm="0">
                                          <p:val>
                                            <p:strVal val="#ppt_x"/>
                                          </p:val>
                                        </p:tav>
                                        <p:tav tm="100000">
                                          <p:val>
                                            <p:strVal val="#ppt_x"/>
                                          </p:val>
                                        </p:tav>
                                      </p:tavLst>
                                    </p:anim>
                                    <p:anim calcmode="lin" valueType="num">
                                      <p:cBhvr>
                                        <p:cTn id="41" dur="500" fill="hold"/>
                                        <p:tgtEl>
                                          <p:spTgt spid="54275">
                                            <p:txEl>
                                              <p:pRg st="5" end="5"/>
                                            </p:txEl>
                                          </p:spTgt>
                                        </p:tgtEl>
                                        <p:attrNameLst>
                                          <p:attrName>ppt_y</p:attrName>
                                        </p:attrNameLst>
                                      </p:cBhvr>
                                      <p:tavLst>
                                        <p:tav tm="0">
                                          <p:val>
                                            <p:strVal val="#ppt_y+.05"/>
                                          </p:val>
                                        </p:tav>
                                        <p:tav tm="100000">
                                          <p:val>
                                            <p:strVal val="#ppt_y"/>
                                          </p:val>
                                        </p:tav>
                                      </p:tavLst>
                                    </p:anim>
                                  </p:childTnLst>
                                </p:cTn>
                              </p:par>
                              <p:par>
                                <p:cTn id="42" presetID="44" presetClass="entr" presetSubtype="0" fill="hold" grpId="0" nodeType="withEffect">
                                  <p:stCondLst>
                                    <p:cond delay="0"/>
                                  </p:stCondLst>
                                  <p:childTnLst>
                                    <p:set>
                                      <p:cBhvr>
                                        <p:cTn id="43" dur="1" fill="hold">
                                          <p:stCondLst>
                                            <p:cond delay="0"/>
                                          </p:stCondLst>
                                        </p:cTn>
                                        <p:tgtEl>
                                          <p:spTgt spid="54275">
                                            <p:txEl>
                                              <p:pRg st="6" end="6"/>
                                            </p:txEl>
                                          </p:spTgt>
                                        </p:tgtEl>
                                        <p:attrNameLst>
                                          <p:attrName>style.visibility</p:attrName>
                                        </p:attrNameLst>
                                      </p:cBhvr>
                                      <p:to>
                                        <p:strVal val="visible"/>
                                      </p:to>
                                    </p:set>
                                    <p:animEffect transition="in" filter="fade">
                                      <p:cBhvr>
                                        <p:cTn id="44" dur="500"/>
                                        <p:tgtEl>
                                          <p:spTgt spid="54275">
                                            <p:txEl>
                                              <p:pRg st="6" end="6"/>
                                            </p:txEl>
                                          </p:spTgt>
                                        </p:tgtEl>
                                      </p:cBhvr>
                                    </p:animEffect>
                                    <p:anim calcmode="lin" valueType="num">
                                      <p:cBhvr>
                                        <p:cTn id="45" dur="500" fill="hold"/>
                                        <p:tgtEl>
                                          <p:spTgt spid="54275">
                                            <p:txEl>
                                              <p:pRg st="6" end="6"/>
                                            </p:txEl>
                                          </p:spTgt>
                                        </p:tgtEl>
                                        <p:attrNameLst>
                                          <p:attrName>ppt_x</p:attrName>
                                        </p:attrNameLst>
                                      </p:cBhvr>
                                      <p:tavLst>
                                        <p:tav tm="0">
                                          <p:val>
                                            <p:strVal val="#ppt_x"/>
                                          </p:val>
                                        </p:tav>
                                        <p:tav tm="100000">
                                          <p:val>
                                            <p:strVal val="#ppt_x"/>
                                          </p:val>
                                        </p:tav>
                                      </p:tavLst>
                                    </p:anim>
                                    <p:anim calcmode="lin" valueType="num">
                                      <p:cBhvr>
                                        <p:cTn id="46" dur="500" fill="hold"/>
                                        <p:tgtEl>
                                          <p:spTgt spid="54275">
                                            <p:txEl>
                                              <p:pRg st="6" end="6"/>
                                            </p:txEl>
                                          </p:spTgt>
                                        </p:tgtEl>
                                        <p:attrNameLst>
                                          <p:attrName>ppt_y</p:attrName>
                                        </p:attrNameLst>
                                      </p:cBhvr>
                                      <p:tavLst>
                                        <p:tav tm="0">
                                          <p:val>
                                            <p:strVal val="#ppt_y+.05"/>
                                          </p:val>
                                        </p:tav>
                                        <p:tav tm="100000">
                                          <p:val>
                                            <p:strVal val="#ppt_y"/>
                                          </p:val>
                                        </p:tav>
                                      </p:tavLst>
                                    </p:anim>
                                  </p:childTnLst>
                                </p:cTn>
                              </p:par>
                              <p:par>
                                <p:cTn id="47" presetID="44" presetClass="entr" presetSubtype="0" fill="hold" grpId="0" nodeType="withEffect">
                                  <p:stCondLst>
                                    <p:cond delay="0"/>
                                  </p:stCondLst>
                                  <p:childTnLst>
                                    <p:set>
                                      <p:cBhvr>
                                        <p:cTn id="48" dur="1" fill="hold">
                                          <p:stCondLst>
                                            <p:cond delay="0"/>
                                          </p:stCondLst>
                                        </p:cTn>
                                        <p:tgtEl>
                                          <p:spTgt spid="54275">
                                            <p:txEl>
                                              <p:pRg st="7" end="7"/>
                                            </p:txEl>
                                          </p:spTgt>
                                        </p:tgtEl>
                                        <p:attrNameLst>
                                          <p:attrName>style.visibility</p:attrName>
                                        </p:attrNameLst>
                                      </p:cBhvr>
                                      <p:to>
                                        <p:strVal val="visible"/>
                                      </p:to>
                                    </p:set>
                                    <p:animEffect transition="in" filter="fade">
                                      <p:cBhvr>
                                        <p:cTn id="49" dur="500"/>
                                        <p:tgtEl>
                                          <p:spTgt spid="54275">
                                            <p:txEl>
                                              <p:pRg st="7" end="7"/>
                                            </p:txEl>
                                          </p:spTgt>
                                        </p:tgtEl>
                                      </p:cBhvr>
                                    </p:animEffect>
                                    <p:anim calcmode="lin" valueType="num">
                                      <p:cBhvr>
                                        <p:cTn id="50" dur="500" fill="hold"/>
                                        <p:tgtEl>
                                          <p:spTgt spid="54275">
                                            <p:txEl>
                                              <p:pRg st="7" end="7"/>
                                            </p:txEl>
                                          </p:spTgt>
                                        </p:tgtEl>
                                        <p:attrNameLst>
                                          <p:attrName>ppt_x</p:attrName>
                                        </p:attrNameLst>
                                      </p:cBhvr>
                                      <p:tavLst>
                                        <p:tav tm="0">
                                          <p:val>
                                            <p:strVal val="#ppt_x"/>
                                          </p:val>
                                        </p:tav>
                                        <p:tav tm="100000">
                                          <p:val>
                                            <p:strVal val="#ppt_x"/>
                                          </p:val>
                                        </p:tav>
                                      </p:tavLst>
                                    </p:anim>
                                    <p:anim calcmode="lin" valueType="num">
                                      <p:cBhvr>
                                        <p:cTn id="51" dur="500" fill="hold"/>
                                        <p:tgtEl>
                                          <p:spTgt spid="54275">
                                            <p:txEl>
                                              <p:pRg st="7" end="7"/>
                                            </p:txEl>
                                          </p:spTgt>
                                        </p:tgtEl>
                                        <p:attrNameLst>
                                          <p:attrName>ppt_y</p:attrName>
                                        </p:attrNameLst>
                                      </p:cBhvr>
                                      <p:tavLst>
                                        <p:tav tm="0">
                                          <p:val>
                                            <p:strVal val="#ppt_y+.05"/>
                                          </p:val>
                                        </p:tav>
                                        <p:tav tm="100000">
                                          <p:val>
                                            <p:strVal val="#ppt_y"/>
                                          </p:val>
                                        </p:tav>
                                      </p:tavLst>
                                    </p:anim>
                                  </p:childTnLst>
                                </p:cTn>
                              </p:par>
                              <p:par>
                                <p:cTn id="52" presetID="44" presetClass="entr" presetSubtype="0" fill="hold" grpId="0" nodeType="withEffect">
                                  <p:stCondLst>
                                    <p:cond delay="0"/>
                                  </p:stCondLst>
                                  <p:childTnLst>
                                    <p:set>
                                      <p:cBhvr>
                                        <p:cTn id="53" dur="1" fill="hold">
                                          <p:stCondLst>
                                            <p:cond delay="0"/>
                                          </p:stCondLst>
                                        </p:cTn>
                                        <p:tgtEl>
                                          <p:spTgt spid="54275">
                                            <p:txEl>
                                              <p:pRg st="8" end="8"/>
                                            </p:txEl>
                                          </p:spTgt>
                                        </p:tgtEl>
                                        <p:attrNameLst>
                                          <p:attrName>style.visibility</p:attrName>
                                        </p:attrNameLst>
                                      </p:cBhvr>
                                      <p:to>
                                        <p:strVal val="visible"/>
                                      </p:to>
                                    </p:set>
                                    <p:animEffect transition="in" filter="fade">
                                      <p:cBhvr>
                                        <p:cTn id="54" dur="500"/>
                                        <p:tgtEl>
                                          <p:spTgt spid="54275">
                                            <p:txEl>
                                              <p:pRg st="8" end="8"/>
                                            </p:txEl>
                                          </p:spTgt>
                                        </p:tgtEl>
                                      </p:cBhvr>
                                    </p:animEffect>
                                    <p:anim calcmode="lin" valueType="num">
                                      <p:cBhvr>
                                        <p:cTn id="55" dur="500" fill="hold"/>
                                        <p:tgtEl>
                                          <p:spTgt spid="54275">
                                            <p:txEl>
                                              <p:pRg st="8" end="8"/>
                                            </p:txEl>
                                          </p:spTgt>
                                        </p:tgtEl>
                                        <p:attrNameLst>
                                          <p:attrName>ppt_x</p:attrName>
                                        </p:attrNameLst>
                                      </p:cBhvr>
                                      <p:tavLst>
                                        <p:tav tm="0">
                                          <p:val>
                                            <p:strVal val="#ppt_x"/>
                                          </p:val>
                                        </p:tav>
                                        <p:tav tm="100000">
                                          <p:val>
                                            <p:strVal val="#ppt_x"/>
                                          </p:val>
                                        </p:tav>
                                      </p:tavLst>
                                    </p:anim>
                                    <p:anim calcmode="lin" valueType="num">
                                      <p:cBhvr>
                                        <p:cTn id="56" dur="500" fill="hold"/>
                                        <p:tgtEl>
                                          <p:spTgt spid="54275">
                                            <p:txEl>
                                              <p:pRg st="8" end="8"/>
                                            </p:txEl>
                                          </p:spTgt>
                                        </p:tgtEl>
                                        <p:attrNameLst>
                                          <p:attrName>ppt_y</p:attrName>
                                        </p:attrNameLst>
                                      </p:cBhvr>
                                      <p:tavLst>
                                        <p:tav tm="0">
                                          <p:val>
                                            <p:strVal val="#ppt_y+.05"/>
                                          </p:val>
                                        </p:tav>
                                        <p:tav tm="100000">
                                          <p:val>
                                            <p:strVal val="#ppt_y"/>
                                          </p:val>
                                        </p:tav>
                                      </p:tavLst>
                                    </p:anim>
                                  </p:childTnLst>
                                </p:cTn>
                              </p:par>
                              <p:par>
                                <p:cTn id="57" presetID="44" presetClass="entr" presetSubtype="0" fill="hold" grpId="0" nodeType="withEffect">
                                  <p:stCondLst>
                                    <p:cond delay="0"/>
                                  </p:stCondLst>
                                  <p:childTnLst>
                                    <p:set>
                                      <p:cBhvr>
                                        <p:cTn id="58" dur="1" fill="hold">
                                          <p:stCondLst>
                                            <p:cond delay="0"/>
                                          </p:stCondLst>
                                        </p:cTn>
                                        <p:tgtEl>
                                          <p:spTgt spid="54275">
                                            <p:txEl>
                                              <p:pRg st="9" end="9"/>
                                            </p:txEl>
                                          </p:spTgt>
                                        </p:tgtEl>
                                        <p:attrNameLst>
                                          <p:attrName>style.visibility</p:attrName>
                                        </p:attrNameLst>
                                      </p:cBhvr>
                                      <p:to>
                                        <p:strVal val="visible"/>
                                      </p:to>
                                    </p:set>
                                    <p:animEffect transition="in" filter="fade">
                                      <p:cBhvr>
                                        <p:cTn id="59" dur="500"/>
                                        <p:tgtEl>
                                          <p:spTgt spid="54275">
                                            <p:txEl>
                                              <p:pRg st="9" end="9"/>
                                            </p:txEl>
                                          </p:spTgt>
                                        </p:tgtEl>
                                      </p:cBhvr>
                                    </p:animEffect>
                                    <p:anim calcmode="lin" valueType="num">
                                      <p:cBhvr>
                                        <p:cTn id="60" dur="500" fill="hold"/>
                                        <p:tgtEl>
                                          <p:spTgt spid="54275">
                                            <p:txEl>
                                              <p:pRg st="9" end="9"/>
                                            </p:txEl>
                                          </p:spTgt>
                                        </p:tgtEl>
                                        <p:attrNameLst>
                                          <p:attrName>ppt_x</p:attrName>
                                        </p:attrNameLst>
                                      </p:cBhvr>
                                      <p:tavLst>
                                        <p:tav tm="0">
                                          <p:val>
                                            <p:strVal val="#ppt_x"/>
                                          </p:val>
                                        </p:tav>
                                        <p:tav tm="100000">
                                          <p:val>
                                            <p:strVal val="#ppt_x"/>
                                          </p:val>
                                        </p:tav>
                                      </p:tavLst>
                                    </p:anim>
                                    <p:anim calcmode="lin" valueType="num">
                                      <p:cBhvr>
                                        <p:cTn id="61" dur="500" fill="hold"/>
                                        <p:tgtEl>
                                          <p:spTgt spid="54275">
                                            <p:txEl>
                                              <p:pRg st="9" end="9"/>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Rot="1" noChangeArrowheads="1"/>
          </p:cNvSpPr>
          <p:nvPr>
            <p:ph type="title"/>
          </p:nvPr>
        </p:nvSpPr>
        <p:spPr/>
        <p:txBody>
          <a:bodyPr/>
          <a:lstStyle/>
          <a:p>
            <a:pPr eaLnBrk="1" fontAlgn="auto" hangingPunct="1">
              <a:spcAft>
                <a:spcPts val="0"/>
              </a:spcAft>
              <a:defRPr/>
            </a:pPr>
            <a:r>
              <a:rPr lang="cs-CZ" altLang="sk-SK" dirty="0">
                <a:solidFill>
                  <a:schemeClr val="accent2"/>
                </a:solidFill>
              </a:rPr>
              <a:t>Sociální fobie</a:t>
            </a:r>
          </a:p>
        </p:txBody>
      </p:sp>
      <p:sp>
        <p:nvSpPr>
          <p:cNvPr id="56323" name="Rectangle 3"/>
          <p:cNvSpPr>
            <a:spLocks noGrp="1" noRot="1" noChangeArrowheads="1"/>
          </p:cNvSpPr>
          <p:nvPr>
            <p:ph idx="1"/>
          </p:nvPr>
        </p:nvSpPr>
        <p:spPr>
          <a:xfrm>
            <a:off x="838200" y="1905000"/>
            <a:ext cx="8007350" cy="4764088"/>
          </a:xfrm>
        </p:spPr>
        <p:txBody>
          <a:bodyPr/>
          <a:lstStyle/>
          <a:p>
            <a:pPr eaLnBrk="1" hangingPunct="1"/>
            <a:r>
              <a:rPr lang="cs-CZ" altLang="sk-SK" sz="2400"/>
              <a:t>Rozeznáváme formu částečnou, vázanou jen na některé sociální situace (např. vystoupení na veřejnosti) a formu generalizovanou, která se týká většiny nebo všech sociálních situací. </a:t>
            </a:r>
          </a:p>
          <a:p>
            <a:pPr eaLnBrk="1" hangingPunct="1"/>
            <a:r>
              <a:rPr lang="cs-CZ" altLang="sk-SK" sz="2400"/>
              <a:t>Průběh bývá dlouhodobý a málo proměnlivý. </a:t>
            </a:r>
          </a:p>
          <a:p>
            <a:pPr eaLnBrk="1" hangingPunct="1"/>
            <a:r>
              <a:rPr lang="cs-CZ" altLang="sk-SK" sz="2400"/>
              <a:t>Porucha omezuje uplatnění ve škole v zaměstnání i v partnerských vztazích. </a:t>
            </a:r>
          </a:p>
          <a:p>
            <a:pPr eaLnBrk="1" hangingPunct="1"/>
            <a:r>
              <a:rPr lang="cs-CZ" altLang="sk-SK" sz="2400"/>
              <a:t>Závažnou komplikací je rozvoj závislosti na alkoholu</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anim calcmode="lin" valueType="num">
                                      <p:cBhvr>
                                        <p:cTn id="7" dur="1000" fill="hold"/>
                                        <p:tgtEl>
                                          <p:spTgt spid="56322"/>
                                        </p:tgtEl>
                                        <p:attrNameLst>
                                          <p:attrName>ppt_x</p:attrName>
                                        </p:attrNameLst>
                                      </p:cBhvr>
                                      <p:tavLst>
                                        <p:tav tm="0">
                                          <p:val>
                                            <p:strVal val="#ppt_x-.2"/>
                                          </p:val>
                                        </p:tav>
                                        <p:tav tm="100000">
                                          <p:val>
                                            <p:strVal val="#ppt_x"/>
                                          </p:val>
                                        </p:tav>
                                      </p:tavLst>
                                    </p:anim>
                                    <p:anim calcmode="lin" valueType="num">
                                      <p:cBhvr>
                                        <p:cTn id="8" dur="1000" fill="hold"/>
                                        <p:tgtEl>
                                          <p:spTgt spid="56322"/>
                                        </p:tgtEl>
                                        <p:attrNameLst>
                                          <p:attrName>ppt_y</p:attrName>
                                        </p:attrNameLst>
                                      </p:cBhvr>
                                      <p:tavLst>
                                        <p:tav tm="0">
                                          <p:val>
                                            <p:strVal val="#ppt_y"/>
                                          </p:val>
                                        </p:tav>
                                        <p:tav tm="100000">
                                          <p:val>
                                            <p:strVal val="#ppt_y"/>
                                          </p:val>
                                        </p:tav>
                                      </p:tavLst>
                                    </p:anim>
                                    <p:animEffect transition="in" filter="wipe(right)" prLst="gradientSize: 0.1">
                                      <p:cBhvr>
                                        <p:cTn id="9" dur="1000"/>
                                        <p:tgtEl>
                                          <p:spTgt spid="5632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56323">
                                            <p:txEl>
                                              <p:pRg st="0" end="0"/>
                                            </p:txEl>
                                          </p:spTgt>
                                        </p:tgtEl>
                                        <p:attrNameLst>
                                          <p:attrName>style.visibility</p:attrName>
                                        </p:attrNameLst>
                                      </p:cBhvr>
                                      <p:to>
                                        <p:strVal val="visible"/>
                                      </p:to>
                                    </p:set>
                                    <p:animEffect transition="in" filter="fade">
                                      <p:cBhvr>
                                        <p:cTn id="14" dur="500"/>
                                        <p:tgtEl>
                                          <p:spTgt spid="56323">
                                            <p:txEl>
                                              <p:pRg st="0" end="0"/>
                                            </p:txEl>
                                          </p:spTgt>
                                        </p:tgtEl>
                                      </p:cBhvr>
                                    </p:animEffect>
                                    <p:anim calcmode="lin" valueType="num">
                                      <p:cBhvr>
                                        <p:cTn id="15" dur="500" fill="hold"/>
                                        <p:tgtEl>
                                          <p:spTgt spid="5632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6323">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56323">
                                            <p:txEl>
                                              <p:pRg st="1" end="1"/>
                                            </p:txEl>
                                          </p:spTgt>
                                        </p:tgtEl>
                                        <p:attrNameLst>
                                          <p:attrName>style.visibility</p:attrName>
                                        </p:attrNameLst>
                                      </p:cBhvr>
                                      <p:to>
                                        <p:strVal val="visible"/>
                                      </p:to>
                                    </p:set>
                                    <p:animEffect transition="in" filter="fade">
                                      <p:cBhvr>
                                        <p:cTn id="19" dur="500"/>
                                        <p:tgtEl>
                                          <p:spTgt spid="56323">
                                            <p:txEl>
                                              <p:pRg st="1" end="1"/>
                                            </p:txEl>
                                          </p:spTgt>
                                        </p:tgtEl>
                                      </p:cBhvr>
                                    </p:animEffect>
                                    <p:anim calcmode="lin" valueType="num">
                                      <p:cBhvr>
                                        <p:cTn id="20" dur="500" fill="hold"/>
                                        <p:tgtEl>
                                          <p:spTgt spid="56323">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56323">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56323">
                                            <p:txEl>
                                              <p:pRg st="2" end="2"/>
                                            </p:txEl>
                                          </p:spTgt>
                                        </p:tgtEl>
                                        <p:attrNameLst>
                                          <p:attrName>style.visibility</p:attrName>
                                        </p:attrNameLst>
                                      </p:cBhvr>
                                      <p:to>
                                        <p:strVal val="visible"/>
                                      </p:to>
                                    </p:set>
                                    <p:animEffect transition="in" filter="fade">
                                      <p:cBhvr>
                                        <p:cTn id="24" dur="500"/>
                                        <p:tgtEl>
                                          <p:spTgt spid="56323">
                                            <p:txEl>
                                              <p:pRg st="2" end="2"/>
                                            </p:txEl>
                                          </p:spTgt>
                                        </p:tgtEl>
                                      </p:cBhvr>
                                    </p:animEffect>
                                    <p:anim calcmode="lin" valueType="num">
                                      <p:cBhvr>
                                        <p:cTn id="25" dur="500" fill="hold"/>
                                        <p:tgtEl>
                                          <p:spTgt spid="56323">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56323">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56323">
                                            <p:txEl>
                                              <p:pRg st="3" end="3"/>
                                            </p:txEl>
                                          </p:spTgt>
                                        </p:tgtEl>
                                        <p:attrNameLst>
                                          <p:attrName>style.visibility</p:attrName>
                                        </p:attrNameLst>
                                      </p:cBhvr>
                                      <p:to>
                                        <p:strVal val="visible"/>
                                      </p:to>
                                    </p:set>
                                    <p:animEffect transition="in" filter="fade">
                                      <p:cBhvr>
                                        <p:cTn id="29" dur="500"/>
                                        <p:tgtEl>
                                          <p:spTgt spid="56323">
                                            <p:txEl>
                                              <p:pRg st="3" end="3"/>
                                            </p:txEl>
                                          </p:spTgt>
                                        </p:tgtEl>
                                      </p:cBhvr>
                                    </p:animEffect>
                                    <p:anim calcmode="lin" valueType="num">
                                      <p:cBhvr>
                                        <p:cTn id="30" dur="500" fill="hold"/>
                                        <p:tgtEl>
                                          <p:spTgt spid="56323">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56323">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Rot="1" noChangeArrowheads="1"/>
          </p:cNvSpPr>
          <p:nvPr>
            <p:ph type="title"/>
          </p:nvPr>
        </p:nvSpPr>
        <p:spPr/>
        <p:txBody>
          <a:bodyPr/>
          <a:lstStyle/>
          <a:p>
            <a:pPr eaLnBrk="1" fontAlgn="auto" hangingPunct="1">
              <a:spcAft>
                <a:spcPts val="0"/>
              </a:spcAft>
              <a:defRPr/>
            </a:pPr>
            <a:r>
              <a:rPr lang="cs-CZ" altLang="sk-SK" dirty="0">
                <a:solidFill>
                  <a:schemeClr val="accent2"/>
                </a:solidFill>
              </a:rPr>
              <a:t>Sociální fobie</a:t>
            </a:r>
          </a:p>
        </p:txBody>
      </p:sp>
      <p:sp>
        <p:nvSpPr>
          <p:cNvPr id="55299" name="Rectangle 3"/>
          <p:cNvSpPr>
            <a:spLocks noGrp="1" noRot="1" noChangeArrowheads="1"/>
          </p:cNvSpPr>
          <p:nvPr>
            <p:ph idx="1"/>
          </p:nvPr>
        </p:nvSpPr>
        <p:spPr>
          <a:xfrm>
            <a:off x="838200" y="1905000"/>
            <a:ext cx="8007350" cy="4764088"/>
          </a:xfrm>
        </p:spPr>
        <p:txBody>
          <a:bodyPr/>
          <a:lstStyle/>
          <a:p>
            <a:pPr eaLnBrk="1" hangingPunct="1"/>
            <a:r>
              <a:rPr lang="cs-CZ" altLang="sk-SK" sz="2400"/>
              <a:t>Na rozdíl od dospělých mají děti a dospívající méně možností se těmto situacím vyhýbat (musí chodit do školy, stýkat se s vrstevníky, navazovat vztahy…). </a:t>
            </a:r>
          </a:p>
          <a:p>
            <a:pPr eaLnBrk="1" hangingPunct="1"/>
            <a:r>
              <a:rPr lang="cs-CZ" altLang="sk-SK" sz="2400"/>
              <a:t>Dospívající se kvůli strachu vyhýbá všem společenským situacím, nemůže tedy navázat přátelské vztahy, zůstává sám. Přitom zájem o kontakty s ostatními má. </a:t>
            </a:r>
          </a:p>
          <a:p>
            <a:pPr eaLnBrk="1" hangingPunct="1"/>
            <a:r>
              <a:rPr lang="cs-CZ" altLang="sk-SK" sz="2400"/>
              <a:t>Často je přítomno nízké sebevědomí, pokleslá nálada i sebevražedné myšlenky.</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anim calcmode="lin" valueType="num">
                                      <p:cBhvr>
                                        <p:cTn id="7" dur="1000" fill="hold"/>
                                        <p:tgtEl>
                                          <p:spTgt spid="55298"/>
                                        </p:tgtEl>
                                        <p:attrNameLst>
                                          <p:attrName>ppt_x</p:attrName>
                                        </p:attrNameLst>
                                      </p:cBhvr>
                                      <p:tavLst>
                                        <p:tav tm="0">
                                          <p:val>
                                            <p:strVal val="#ppt_x-.2"/>
                                          </p:val>
                                        </p:tav>
                                        <p:tav tm="100000">
                                          <p:val>
                                            <p:strVal val="#ppt_x"/>
                                          </p:val>
                                        </p:tav>
                                      </p:tavLst>
                                    </p:anim>
                                    <p:anim calcmode="lin" valueType="num">
                                      <p:cBhvr>
                                        <p:cTn id="8" dur="1000" fill="hold"/>
                                        <p:tgtEl>
                                          <p:spTgt spid="55298"/>
                                        </p:tgtEl>
                                        <p:attrNameLst>
                                          <p:attrName>ppt_y</p:attrName>
                                        </p:attrNameLst>
                                      </p:cBhvr>
                                      <p:tavLst>
                                        <p:tav tm="0">
                                          <p:val>
                                            <p:strVal val="#ppt_y"/>
                                          </p:val>
                                        </p:tav>
                                        <p:tav tm="100000">
                                          <p:val>
                                            <p:strVal val="#ppt_y"/>
                                          </p:val>
                                        </p:tav>
                                      </p:tavLst>
                                    </p:anim>
                                    <p:animEffect transition="in" filter="wipe(right)" prLst="gradientSize: 0.1">
                                      <p:cBhvr>
                                        <p:cTn id="9" dur="1000"/>
                                        <p:tgtEl>
                                          <p:spTgt spid="5529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55299">
                                            <p:txEl>
                                              <p:pRg st="0" end="0"/>
                                            </p:txEl>
                                          </p:spTgt>
                                        </p:tgtEl>
                                        <p:attrNameLst>
                                          <p:attrName>style.visibility</p:attrName>
                                        </p:attrNameLst>
                                      </p:cBhvr>
                                      <p:to>
                                        <p:strVal val="visible"/>
                                      </p:to>
                                    </p:set>
                                    <p:animEffect transition="in" filter="fade">
                                      <p:cBhvr>
                                        <p:cTn id="14" dur="500"/>
                                        <p:tgtEl>
                                          <p:spTgt spid="55299">
                                            <p:txEl>
                                              <p:pRg st="0" end="0"/>
                                            </p:txEl>
                                          </p:spTgt>
                                        </p:tgtEl>
                                      </p:cBhvr>
                                    </p:animEffect>
                                    <p:anim calcmode="lin" valueType="num">
                                      <p:cBhvr>
                                        <p:cTn id="15" dur="500" fill="hold"/>
                                        <p:tgtEl>
                                          <p:spTgt spid="5529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5299">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55299">
                                            <p:txEl>
                                              <p:pRg st="1" end="1"/>
                                            </p:txEl>
                                          </p:spTgt>
                                        </p:tgtEl>
                                        <p:attrNameLst>
                                          <p:attrName>style.visibility</p:attrName>
                                        </p:attrNameLst>
                                      </p:cBhvr>
                                      <p:to>
                                        <p:strVal val="visible"/>
                                      </p:to>
                                    </p:set>
                                    <p:animEffect transition="in" filter="fade">
                                      <p:cBhvr>
                                        <p:cTn id="19" dur="500"/>
                                        <p:tgtEl>
                                          <p:spTgt spid="55299">
                                            <p:txEl>
                                              <p:pRg st="1" end="1"/>
                                            </p:txEl>
                                          </p:spTgt>
                                        </p:tgtEl>
                                      </p:cBhvr>
                                    </p:animEffect>
                                    <p:anim calcmode="lin" valueType="num">
                                      <p:cBhvr>
                                        <p:cTn id="20" dur="500" fill="hold"/>
                                        <p:tgtEl>
                                          <p:spTgt spid="55299">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55299">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55299">
                                            <p:txEl>
                                              <p:pRg st="2" end="2"/>
                                            </p:txEl>
                                          </p:spTgt>
                                        </p:tgtEl>
                                        <p:attrNameLst>
                                          <p:attrName>style.visibility</p:attrName>
                                        </p:attrNameLst>
                                      </p:cBhvr>
                                      <p:to>
                                        <p:strVal val="visible"/>
                                      </p:to>
                                    </p:set>
                                    <p:animEffect transition="in" filter="fade">
                                      <p:cBhvr>
                                        <p:cTn id="24" dur="500"/>
                                        <p:tgtEl>
                                          <p:spTgt spid="55299">
                                            <p:txEl>
                                              <p:pRg st="2" end="2"/>
                                            </p:txEl>
                                          </p:spTgt>
                                        </p:tgtEl>
                                      </p:cBhvr>
                                    </p:animEffect>
                                    <p:anim calcmode="lin" valueType="num">
                                      <p:cBhvr>
                                        <p:cTn id="25" dur="500" fill="hold"/>
                                        <p:tgtEl>
                                          <p:spTgt spid="55299">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55299">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Rot="1" noChangeArrowheads="1"/>
          </p:cNvSpPr>
          <p:nvPr>
            <p:ph type="title"/>
          </p:nvPr>
        </p:nvSpPr>
        <p:spPr/>
        <p:txBody>
          <a:bodyPr/>
          <a:lstStyle/>
          <a:p>
            <a:pPr eaLnBrk="1" fontAlgn="auto" hangingPunct="1">
              <a:spcAft>
                <a:spcPts val="0"/>
              </a:spcAft>
              <a:defRPr/>
            </a:pPr>
            <a:r>
              <a:rPr lang="cs-CZ" altLang="sk-SK" dirty="0">
                <a:solidFill>
                  <a:schemeClr val="accent2"/>
                </a:solidFill>
              </a:rPr>
              <a:t>Specifické fobie</a:t>
            </a:r>
          </a:p>
        </p:txBody>
      </p:sp>
      <p:sp>
        <p:nvSpPr>
          <p:cNvPr id="58371" name="Rectangle 3"/>
          <p:cNvSpPr>
            <a:spLocks noGrp="1" noRot="1" noChangeArrowheads="1"/>
          </p:cNvSpPr>
          <p:nvPr>
            <p:ph idx="1"/>
          </p:nvPr>
        </p:nvSpPr>
        <p:spPr/>
        <p:txBody>
          <a:bodyPr/>
          <a:lstStyle/>
          <a:p>
            <a:pPr eaLnBrk="1" hangingPunct="1"/>
            <a:r>
              <a:rPr lang="cs-CZ" altLang="sk-SK" sz="2400"/>
              <a:t>Jde o skupinu fobií, kde je úzkost vázána na specifické objekty nebo situace. </a:t>
            </a:r>
          </a:p>
          <a:p>
            <a:pPr eaLnBrk="1" hangingPunct="1"/>
            <a:r>
              <a:rPr lang="cs-CZ" altLang="sk-SK" sz="2400"/>
              <a:t>Velmi často je přítomno vyhýbavé chování (často úspěšné). </a:t>
            </a:r>
          </a:p>
          <a:p>
            <a:pPr eaLnBrk="1" hangingPunct="1"/>
            <a:r>
              <a:rPr lang="cs-CZ" altLang="sk-SK" sz="2400"/>
              <a:t>Při setkání s obávaným objektem nebo situací vzniká masivní úzkost, která může přerůst až do záchvatu paniky.</a:t>
            </a:r>
          </a:p>
          <a:p>
            <a:pPr eaLnBrk="1" hangingPunct="1"/>
            <a:r>
              <a:rPr lang="cs-CZ" altLang="sk-SK" sz="2400"/>
              <a:t>Předmětem fobie se může stát prakticky cokoli. Popsáno je asi 200 druhů fobií. </a:t>
            </a:r>
          </a:p>
          <a:p>
            <a:pPr eaLnBrk="1" hangingPunct="1"/>
            <a:r>
              <a:rPr lang="cs-CZ" altLang="sk-SK" sz="2400"/>
              <a:t>Některé fobie jsou častější (např. fobie z hadů je častá i u opic), jiné jsou velmi vzácné.</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8370"/>
                                        </p:tgtEl>
                                        <p:attrNameLst>
                                          <p:attrName>style.visibility</p:attrName>
                                        </p:attrNameLst>
                                      </p:cBhvr>
                                      <p:to>
                                        <p:strVal val="visible"/>
                                      </p:to>
                                    </p:set>
                                    <p:anim calcmode="lin" valueType="num">
                                      <p:cBhvr>
                                        <p:cTn id="7" dur="1000" fill="hold"/>
                                        <p:tgtEl>
                                          <p:spTgt spid="58370"/>
                                        </p:tgtEl>
                                        <p:attrNameLst>
                                          <p:attrName>ppt_x</p:attrName>
                                        </p:attrNameLst>
                                      </p:cBhvr>
                                      <p:tavLst>
                                        <p:tav tm="0">
                                          <p:val>
                                            <p:strVal val="#ppt_x-.2"/>
                                          </p:val>
                                        </p:tav>
                                        <p:tav tm="100000">
                                          <p:val>
                                            <p:strVal val="#ppt_x"/>
                                          </p:val>
                                        </p:tav>
                                      </p:tavLst>
                                    </p:anim>
                                    <p:anim calcmode="lin" valueType="num">
                                      <p:cBhvr>
                                        <p:cTn id="8" dur="1000" fill="hold"/>
                                        <p:tgtEl>
                                          <p:spTgt spid="58370"/>
                                        </p:tgtEl>
                                        <p:attrNameLst>
                                          <p:attrName>ppt_y</p:attrName>
                                        </p:attrNameLst>
                                      </p:cBhvr>
                                      <p:tavLst>
                                        <p:tav tm="0">
                                          <p:val>
                                            <p:strVal val="#ppt_y"/>
                                          </p:val>
                                        </p:tav>
                                        <p:tav tm="100000">
                                          <p:val>
                                            <p:strVal val="#ppt_y"/>
                                          </p:val>
                                        </p:tav>
                                      </p:tavLst>
                                    </p:anim>
                                    <p:animEffect transition="in" filter="wipe(right)" prLst="gradientSize: 0.1">
                                      <p:cBhvr>
                                        <p:cTn id="9" dur="1000"/>
                                        <p:tgtEl>
                                          <p:spTgt spid="5837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58371">
                                            <p:txEl>
                                              <p:pRg st="0" end="0"/>
                                            </p:txEl>
                                          </p:spTgt>
                                        </p:tgtEl>
                                        <p:attrNameLst>
                                          <p:attrName>style.visibility</p:attrName>
                                        </p:attrNameLst>
                                      </p:cBhvr>
                                      <p:to>
                                        <p:strVal val="visible"/>
                                      </p:to>
                                    </p:set>
                                    <p:animEffect transition="in" filter="fade">
                                      <p:cBhvr>
                                        <p:cTn id="14" dur="500"/>
                                        <p:tgtEl>
                                          <p:spTgt spid="58371">
                                            <p:txEl>
                                              <p:pRg st="0" end="0"/>
                                            </p:txEl>
                                          </p:spTgt>
                                        </p:tgtEl>
                                      </p:cBhvr>
                                    </p:animEffect>
                                    <p:anim calcmode="lin" valueType="num">
                                      <p:cBhvr>
                                        <p:cTn id="15" dur="500" fill="hold"/>
                                        <p:tgtEl>
                                          <p:spTgt spid="5837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8371">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58371">
                                            <p:txEl>
                                              <p:pRg st="1" end="1"/>
                                            </p:txEl>
                                          </p:spTgt>
                                        </p:tgtEl>
                                        <p:attrNameLst>
                                          <p:attrName>style.visibility</p:attrName>
                                        </p:attrNameLst>
                                      </p:cBhvr>
                                      <p:to>
                                        <p:strVal val="visible"/>
                                      </p:to>
                                    </p:set>
                                    <p:animEffect transition="in" filter="fade">
                                      <p:cBhvr>
                                        <p:cTn id="19" dur="500"/>
                                        <p:tgtEl>
                                          <p:spTgt spid="58371">
                                            <p:txEl>
                                              <p:pRg st="1" end="1"/>
                                            </p:txEl>
                                          </p:spTgt>
                                        </p:tgtEl>
                                      </p:cBhvr>
                                    </p:animEffect>
                                    <p:anim calcmode="lin" valueType="num">
                                      <p:cBhvr>
                                        <p:cTn id="20" dur="500" fill="hold"/>
                                        <p:tgtEl>
                                          <p:spTgt spid="5837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58371">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58371">
                                            <p:txEl>
                                              <p:pRg st="2" end="2"/>
                                            </p:txEl>
                                          </p:spTgt>
                                        </p:tgtEl>
                                        <p:attrNameLst>
                                          <p:attrName>style.visibility</p:attrName>
                                        </p:attrNameLst>
                                      </p:cBhvr>
                                      <p:to>
                                        <p:strVal val="visible"/>
                                      </p:to>
                                    </p:set>
                                    <p:animEffect transition="in" filter="fade">
                                      <p:cBhvr>
                                        <p:cTn id="24" dur="500"/>
                                        <p:tgtEl>
                                          <p:spTgt spid="58371">
                                            <p:txEl>
                                              <p:pRg st="2" end="2"/>
                                            </p:txEl>
                                          </p:spTgt>
                                        </p:tgtEl>
                                      </p:cBhvr>
                                    </p:animEffect>
                                    <p:anim calcmode="lin" valueType="num">
                                      <p:cBhvr>
                                        <p:cTn id="25" dur="500" fill="hold"/>
                                        <p:tgtEl>
                                          <p:spTgt spid="5837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58371">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58371">
                                            <p:txEl>
                                              <p:pRg st="3" end="3"/>
                                            </p:txEl>
                                          </p:spTgt>
                                        </p:tgtEl>
                                        <p:attrNameLst>
                                          <p:attrName>style.visibility</p:attrName>
                                        </p:attrNameLst>
                                      </p:cBhvr>
                                      <p:to>
                                        <p:strVal val="visible"/>
                                      </p:to>
                                    </p:set>
                                    <p:animEffect transition="in" filter="fade">
                                      <p:cBhvr>
                                        <p:cTn id="29" dur="500"/>
                                        <p:tgtEl>
                                          <p:spTgt spid="58371">
                                            <p:txEl>
                                              <p:pRg st="3" end="3"/>
                                            </p:txEl>
                                          </p:spTgt>
                                        </p:tgtEl>
                                      </p:cBhvr>
                                    </p:animEffect>
                                    <p:anim calcmode="lin" valueType="num">
                                      <p:cBhvr>
                                        <p:cTn id="30" dur="500" fill="hold"/>
                                        <p:tgtEl>
                                          <p:spTgt spid="58371">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58371">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58371">
                                            <p:txEl>
                                              <p:pRg st="4" end="4"/>
                                            </p:txEl>
                                          </p:spTgt>
                                        </p:tgtEl>
                                        <p:attrNameLst>
                                          <p:attrName>style.visibility</p:attrName>
                                        </p:attrNameLst>
                                      </p:cBhvr>
                                      <p:to>
                                        <p:strVal val="visible"/>
                                      </p:to>
                                    </p:set>
                                    <p:animEffect transition="in" filter="fade">
                                      <p:cBhvr>
                                        <p:cTn id="34" dur="500"/>
                                        <p:tgtEl>
                                          <p:spTgt spid="58371">
                                            <p:txEl>
                                              <p:pRg st="4" end="4"/>
                                            </p:txEl>
                                          </p:spTgt>
                                        </p:tgtEl>
                                      </p:cBhvr>
                                    </p:animEffect>
                                    <p:anim calcmode="lin" valueType="num">
                                      <p:cBhvr>
                                        <p:cTn id="35" dur="500" fill="hold"/>
                                        <p:tgtEl>
                                          <p:spTgt spid="5837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58371">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P spid="58371"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Rot="1" noChangeArrowheads="1"/>
          </p:cNvSpPr>
          <p:nvPr>
            <p:ph type="title"/>
          </p:nvPr>
        </p:nvSpPr>
        <p:spPr/>
        <p:txBody>
          <a:bodyPr/>
          <a:lstStyle/>
          <a:p>
            <a:pPr eaLnBrk="1" fontAlgn="auto" hangingPunct="1">
              <a:spcAft>
                <a:spcPts val="0"/>
              </a:spcAft>
              <a:defRPr/>
            </a:pPr>
            <a:r>
              <a:rPr lang="cs-CZ" altLang="sk-SK" dirty="0">
                <a:solidFill>
                  <a:schemeClr val="accent2"/>
                </a:solidFill>
              </a:rPr>
              <a:t>Specifické fobie</a:t>
            </a:r>
          </a:p>
        </p:txBody>
      </p:sp>
      <p:sp>
        <p:nvSpPr>
          <p:cNvPr id="60419" name="Rectangle 3"/>
          <p:cNvSpPr>
            <a:spLocks noGrp="1" noRot="1" noChangeArrowheads="1"/>
          </p:cNvSpPr>
          <p:nvPr>
            <p:ph idx="1"/>
          </p:nvPr>
        </p:nvSpPr>
        <p:spPr>
          <a:xfrm>
            <a:off x="838200" y="1905000"/>
            <a:ext cx="8007350" cy="4692650"/>
          </a:xfrm>
        </p:spPr>
        <p:txBody>
          <a:bodyPr rtlCol="0">
            <a:normAutofit fontScale="92500" lnSpcReduction="20000"/>
          </a:bodyPr>
          <a:lstStyle/>
          <a:p>
            <a:pPr marL="91440" indent="-91440" eaLnBrk="1" fontAlgn="auto" hangingPunct="1">
              <a:buFont typeface="Tw Cen MT" panose="020B0602020104020603" pitchFamily="34" charset="0"/>
              <a:buChar char=" "/>
              <a:defRPr/>
            </a:pPr>
            <a:r>
              <a:rPr lang="cs-CZ" altLang="sk-SK" sz="2400" dirty="0"/>
              <a:t>zoofobie			strach ze zvířat (obecně)</a:t>
            </a:r>
          </a:p>
          <a:p>
            <a:pPr marL="91440" indent="-91440" eaLnBrk="1" fontAlgn="auto" hangingPunct="1">
              <a:buFont typeface="Tw Cen MT" panose="020B0602020104020603" pitchFamily="34" charset="0"/>
              <a:buChar char=" "/>
              <a:defRPr/>
            </a:pPr>
            <a:r>
              <a:rPr lang="cs-CZ" altLang="sk-SK" sz="2400" dirty="0"/>
              <a:t>arachnofobie			strach z pavouků</a:t>
            </a:r>
          </a:p>
          <a:p>
            <a:pPr marL="91440" indent="-91440" eaLnBrk="1" fontAlgn="auto" hangingPunct="1">
              <a:buFont typeface="Tw Cen MT" panose="020B0602020104020603" pitchFamily="34" charset="0"/>
              <a:buChar char=" "/>
              <a:defRPr/>
            </a:pPr>
            <a:r>
              <a:rPr lang="cs-CZ" altLang="sk-SK" sz="2400" dirty="0" err="1"/>
              <a:t>cagnofobie</a:t>
            </a:r>
            <a:r>
              <a:rPr lang="cs-CZ" altLang="sk-SK" sz="2400" dirty="0"/>
              <a:t>			strach ze psů</a:t>
            </a:r>
          </a:p>
          <a:p>
            <a:pPr marL="91440" indent="-91440" eaLnBrk="1" fontAlgn="auto" hangingPunct="1">
              <a:buFont typeface="Tw Cen MT" panose="020B0602020104020603" pitchFamily="34" charset="0"/>
              <a:buChar char=" "/>
              <a:defRPr/>
            </a:pPr>
            <a:r>
              <a:rPr lang="cs-CZ" altLang="sk-SK" sz="2400" dirty="0"/>
              <a:t>musofobie			strach z myší</a:t>
            </a:r>
          </a:p>
          <a:p>
            <a:pPr marL="91440" indent="-91440" eaLnBrk="1" fontAlgn="auto" hangingPunct="1">
              <a:buFont typeface="Tw Cen MT" panose="020B0602020104020603" pitchFamily="34" charset="0"/>
              <a:buChar char=" "/>
              <a:defRPr/>
            </a:pPr>
            <a:r>
              <a:rPr lang="cs-CZ" altLang="sk-SK" sz="2400" dirty="0"/>
              <a:t>ailurofobie			strach z koček</a:t>
            </a:r>
          </a:p>
          <a:p>
            <a:pPr marL="91440" indent="-91440" eaLnBrk="1" fontAlgn="auto" hangingPunct="1">
              <a:buFont typeface="Tw Cen MT" panose="020B0602020104020603" pitchFamily="34" charset="0"/>
              <a:buChar char=" "/>
              <a:defRPr/>
            </a:pPr>
            <a:r>
              <a:rPr lang="cs-CZ" altLang="sk-SK" sz="2400" dirty="0"/>
              <a:t>akrofobie			strach z výšek</a:t>
            </a:r>
          </a:p>
          <a:p>
            <a:pPr marL="91440" indent="-91440" eaLnBrk="1" fontAlgn="auto" hangingPunct="1">
              <a:buFont typeface="Tw Cen MT" panose="020B0602020104020603" pitchFamily="34" charset="0"/>
              <a:buChar char=" "/>
              <a:defRPr/>
            </a:pPr>
            <a:r>
              <a:rPr lang="cs-CZ" altLang="sk-SK" sz="2400" dirty="0"/>
              <a:t>fotofobie			strach ze světla</a:t>
            </a:r>
          </a:p>
          <a:p>
            <a:pPr marL="91440" indent="-91440" eaLnBrk="1" fontAlgn="auto" hangingPunct="1">
              <a:buFont typeface="Tw Cen MT" panose="020B0602020104020603" pitchFamily="34" charset="0"/>
              <a:buChar char=" "/>
              <a:defRPr/>
            </a:pPr>
            <a:r>
              <a:rPr lang="cs-CZ" altLang="sk-SK" sz="2400" dirty="0"/>
              <a:t>hemofobie			strach z krve</a:t>
            </a:r>
          </a:p>
          <a:p>
            <a:pPr marL="91440" indent="-91440" eaLnBrk="1" fontAlgn="auto" hangingPunct="1">
              <a:buFont typeface="Tw Cen MT" panose="020B0602020104020603" pitchFamily="34" charset="0"/>
              <a:buChar char=" "/>
              <a:defRPr/>
            </a:pPr>
            <a:r>
              <a:rPr lang="cs-CZ" altLang="sk-SK" sz="2400" dirty="0"/>
              <a:t>kancerofobie			strach z rakoviny</a:t>
            </a:r>
          </a:p>
          <a:p>
            <a:pPr marL="91440" indent="-91440" eaLnBrk="1" fontAlgn="auto" hangingPunct="1">
              <a:buFont typeface="Tw Cen MT" panose="020B0602020104020603" pitchFamily="34" charset="0"/>
              <a:buChar char=" "/>
              <a:defRPr/>
            </a:pPr>
            <a:r>
              <a:rPr lang="cs-CZ" altLang="sk-SK" sz="2400" dirty="0"/>
              <a:t>nozofobie			strach z nemoci</a:t>
            </a:r>
          </a:p>
          <a:p>
            <a:pPr marL="91440" indent="-91440" eaLnBrk="1" fontAlgn="auto" hangingPunct="1">
              <a:buFont typeface="Tw Cen MT" panose="020B0602020104020603" pitchFamily="34" charset="0"/>
              <a:buChar char=" "/>
              <a:defRPr/>
            </a:pPr>
            <a:r>
              <a:rPr lang="cs-CZ" altLang="sk-SK" sz="2400" dirty="0"/>
              <a:t>nyktofobie			strach ze tmy</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0418"/>
                                        </p:tgtEl>
                                        <p:attrNameLst>
                                          <p:attrName>style.visibility</p:attrName>
                                        </p:attrNameLst>
                                      </p:cBhvr>
                                      <p:to>
                                        <p:strVal val="visible"/>
                                      </p:to>
                                    </p:set>
                                    <p:animEffect transition="in" filter="barn(inVertical)">
                                      <p:cBhvr>
                                        <p:cTn id="7" dur="500"/>
                                        <p:tgtEl>
                                          <p:spTgt spid="604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Rot="1" noChangeArrowheads="1"/>
          </p:cNvSpPr>
          <p:nvPr>
            <p:ph type="title"/>
          </p:nvPr>
        </p:nvSpPr>
        <p:spPr/>
        <p:txBody>
          <a:bodyPr/>
          <a:lstStyle/>
          <a:p>
            <a:pPr eaLnBrk="1" fontAlgn="auto" hangingPunct="1">
              <a:spcAft>
                <a:spcPts val="0"/>
              </a:spcAft>
              <a:defRPr/>
            </a:pPr>
            <a:r>
              <a:rPr lang="cs-CZ" altLang="sk-SK">
                <a:solidFill>
                  <a:schemeClr val="tx1">
                    <a:lumMod val="95000"/>
                    <a:lumOff val="5000"/>
                  </a:schemeClr>
                </a:solidFill>
              </a:rPr>
              <a:t>Současné dělení</a:t>
            </a:r>
          </a:p>
        </p:txBody>
      </p:sp>
      <p:sp>
        <p:nvSpPr>
          <p:cNvPr id="40963" name="Rectangle 3"/>
          <p:cNvSpPr>
            <a:spLocks noGrp="1" noRot="1" noChangeArrowheads="1"/>
          </p:cNvSpPr>
          <p:nvPr>
            <p:ph idx="1"/>
          </p:nvPr>
        </p:nvSpPr>
        <p:spPr>
          <a:xfrm>
            <a:off x="838200" y="1905000"/>
            <a:ext cx="8007350" cy="4764088"/>
          </a:xfrm>
        </p:spPr>
        <p:txBody>
          <a:bodyPr/>
          <a:lstStyle/>
          <a:p>
            <a:pPr eaLnBrk="1" hangingPunct="1"/>
            <a:r>
              <a:rPr lang="cs-CZ" altLang="sk-SK" sz="2400" b="1"/>
              <a:t>Druhá skupina </a:t>
            </a:r>
            <a:r>
              <a:rPr lang="cs-CZ" altLang="sk-SK" sz="2400"/>
              <a:t>má jako hlavní příznak pocit, který je strachu velmi podobný a nazývá se </a:t>
            </a:r>
            <a:r>
              <a:rPr lang="cs-CZ" altLang="sk-SK" sz="2400" b="1"/>
              <a:t>úzkost. </a:t>
            </a:r>
          </a:p>
          <a:p>
            <a:pPr eaLnBrk="1" hangingPunct="1"/>
            <a:r>
              <a:rPr lang="cs-CZ" altLang="sk-SK" sz="2400"/>
              <a:t>Úzkost, na rozdíl od strachu, není vázána na nějakou konkrétní událost či situaci. Může mít známé vyvolávací příčiny (např. určité myšlenky), ale může také vzniknout náhle, aniž by postižený chápal důvod. Může mít různou míru („sílu“) a různý průběh (záchvatovitý, volně plynoucí). </a:t>
            </a:r>
          </a:p>
          <a:p>
            <a:pPr eaLnBrk="1" hangingPunct="1"/>
            <a:r>
              <a:rPr lang="cs-CZ" altLang="sk-SK" sz="2400"/>
              <a:t>Kromě úzkosti se často vyskytuje i pokleslá nálada, nikoli ale tak hluboce, jak je tomu u poruch nálady. </a:t>
            </a:r>
          </a:p>
          <a:p>
            <a:pPr eaLnBrk="1" hangingPunct="1"/>
            <a:r>
              <a:rPr lang="cs-CZ" altLang="sk-SK" sz="2400"/>
              <a:t>Kromě úzkosti jako hlavního příznaku jednotlivé poruchy této skupiny nic nespojuje, proto skupinu nazýváme </a:t>
            </a:r>
            <a:r>
              <a:rPr lang="cs-CZ" altLang="sk-SK" sz="2400" b="1"/>
              <a:t>jiné úzkostné poruchy</a:t>
            </a:r>
            <a:r>
              <a:rPr lang="cs-CZ" altLang="sk-SK" sz="2400"/>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0962"/>
                                        </p:tgtEl>
                                        <p:attrNameLst>
                                          <p:attrName>style.visibility</p:attrName>
                                        </p:attrNameLst>
                                      </p:cBhvr>
                                      <p:to>
                                        <p:strVal val="visible"/>
                                      </p:to>
                                    </p:set>
                                    <p:anim calcmode="lin" valueType="num">
                                      <p:cBhvr>
                                        <p:cTn id="7" dur="1000" fill="hold"/>
                                        <p:tgtEl>
                                          <p:spTgt spid="40962"/>
                                        </p:tgtEl>
                                        <p:attrNameLst>
                                          <p:attrName>ppt_x</p:attrName>
                                        </p:attrNameLst>
                                      </p:cBhvr>
                                      <p:tavLst>
                                        <p:tav tm="0">
                                          <p:val>
                                            <p:strVal val="#ppt_x-.2"/>
                                          </p:val>
                                        </p:tav>
                                        <p:tav tm="100000">
                                          <p:val>
                                            <p:strVal val="#ppt_x"/>
                                          </p:val>
                                        </p:tav>
                                      </p:tavLst>
                                    </p:anim>
                                    <p:anim calcmode="lin" valueType="num">
                                      <p:cBhvr>
                                        <p:cTn id="8" dur="1000" fill="hold"/>
                                        <p:tgtEl>
                                          <p:spTgt spid="40962"/>
                                        </p:tgtEl>
                                        <p:attrNameLst>
                                          <p:attrName>ppt_y</p:attrName>
                                        </p:attrNameLst>
                                      </p:cBhvr>
                                      <p:tavLst>
                                        <p:tav tm="0">
                                          <p:val>
                                            <p:strVal val="#ppt_y"/>
                                          </p:val>
                                        </p:tav>
                                        <p:tav tm="100000">
                                          <p:val>
                                            <p:strVal val="#ppt_y"/>
                                          </p:val>
                                        </p:tav>
                                      </p:tavLst>
                                    </p:anim>
                                    <p:animEffect transition="in" filter="wipe(right)" prLst="gradientSize: 0.1">
                                      <p:cBhvr>
                                        <p:cTn id="9" dur="1000"/>
                                        <p:tgtEl>
                                          <p:spTgt spid="4096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40963">
                                            <p:txEl>
                                              <p:pRg st="0" end="0"/>
                                            </p:txEl>
                                          </p:spTgt>
                                        </p:tgtEl>
                                        <p:attrNameLst>
                                          <p:attrName>style.visibility</p:attrName>
                                        </p:attrNameLst>
                                      </p:cBhvr>
                                      <p:to>
                                        <p:strVal val="visible"/>
                                      </p:to>
                                    </p:set>
                                    <p:animEffect transition="in" filter="fade">
                                      <p:cBhvr>
                                        <p:cTn id="14" dur="500"/>
                                        <p:tgtEl>
                                          <p:spTgt spid="40963">
                                            <p:txEl>
                                              <p:pRg st="0" end="0"/>
                                            </p:txEl>
                                          </p:spTgt>
                                        </p:tgtEl>
                                      </p:cBhvr>
                                    </p:animEffect>
                                    <p:anim calcmode="lin" valueType="num">
                                      <p:cBhvr>
                                        <p:cTn id="15" dur="500" fill="hold"/>
                                        <p:tgtEl>
                                          <p:spTgt spid="4096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0963">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40963">
                                            <p:txEl>
                                              <p:pRg st="1" end="1"/>
                                            </p:txEl>
                                          </p:spTgt>
                                        </p:tgtEl>
                                        <p:attrNameLst>
                                          <p:attrName>style.visibility</p:attrName>
                                        </p:attrNameLst>
                                      </p:cBhvr>
                                      <p:to>
                                        <p:strVal val="visible"/>
                                      </p:to>
                                    </p:set>
                                    <p:animEffect transition="in" filter="fade">
                                      <p:cBhvr>
                                        <p:cTn id="19" dur="500"/>
                                        <p:tgtEl>
                                          <p:spTgt spid="40963">
                                            <p:txEl>
                                              <p:pRg st="1" end="1"/>
                                            </p:txEl>
                                          </p:spTgt>
                                        </p:tgtEl>
                                      </p:cBhvr>
                                    </p:animEffect>
                                    <p:anim calcmode="lin" valueType="num">
                                      <p:cBhvr>
                                        <p:cTn id="20" dur="500" fill="hold"/>
                                        <p:tgtEl>
                                          <p:spTgt spid="40963">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40963">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40963">
                                            <p:txEl>
                                              <p:pRg st="2" end="2"/>
                                            </p:txEl>
                                          </p:spTgt>
                                        </p:tgtEl>
                                        <p:attrNameLst>
                                          <p:attrName>style.visibility</p:attrName>
                                        </p:attrNameLst>
                                      </p:cBhvr>
                                      <p:to>
                                        <p:strVal val="visible"/>
                                      </p:to>
                                    </p:set>
                                    <p:animEffect transition="in" filter="fade">
                                      <p:cBhvr>
                                        <p:cTn id="24" dur="500"/>
                                        <p:tgtEl>
                                          <p:spTgt spid="40963">
                                            <p:txEl>
                                              <p:pRg st="2" end="2"/>
                                            </p:txEl>
                                          </p:spTgt>
                                        </p:tgtEl>
                                      </p:cBhvr>
                                    </p:animEffect>
                                    <p:anim calcmode="lin" valueType="num">
                                      <p:cBhvr>
                                        <p:cTn id="25" dur="500" fill="hold"/>
                                        <p:tgtEl>
                                          <p:spTgt spid="40963">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40963">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40963">
                                            <p:txEl>
                                              <p:pRg st="3" end="3"/>
                                            </p:txEl>
                                          </p:spTgt>
                                        </p:tgtEl>
                                        <p:attrNameLst>
                                          <p:attrName>style.visibility</p:attrName>
                                        </p:attrNameLst>
                                      </p:cBhvr>
                                      <p:to>
                                        <p:strVal val="visible"/>
                                      </p:to>
                                    </p:set>
                                    <p:animEffect transition="in" filter="fade">
                                      <p:cBhvr>
                                        <p:cTn id="29" dur="500"/>
                                        <p:tgtEl>
                                          <p:spTgt spid="40963">
                                            <p:txEl>
                                              <p:pRg st="3" end="3"/>
                                            </p:txEl>
                                          </p:spTgt>
                                        </p:tgtEl>
                                      </p:cBhvr>
                                    </p:animEffect>
                                    <p:anim calcmode="lin" valueType="num">
                                      <p:cBhvr>
                                        <p:cTn id="30" dur="500" fill="hold"/>
                                        <p:tgtEl>
                                          <p:spTgt spid="40963">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40963">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6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p:txBody>
          <a:bodyPr/>
          <a:lstStyle/>
          <a:p>
            <a:pPr eaLnBrk="1" fontAlgn="auto" hangingPunct="1">
              <a:spcAft>
                <a:spcPts val="0"/>
              </a:spcAft>
              <a:defRPr/>
            </a:pPr>
            <a:r>
              <a:rPr lang="cs-CZ" altLang="sk-SK">
                <a:solidFill>
                  <a:schemeClr val="tx1">
                    <a:lumMod val="95000"/>
                    <a:lumOff val="5000"/>
                  </a:schemeClr>
                </a:solidFill>
              </a:rPr>
              <a:t>Neurózy, úvod</a:t>
            </a:r>
          </a:p>
        </p:txBody>
      </p:sp>
      <p:sp>
        <p:nvSpPr>
          <p:cNvPr id="33795" name="Rectangle 3"/>
          <p:cNvSpPr>
            <a:spLocks noGrp="1" noRot="1" noChangeArrowheads="1"/>
          </p:cNvSpPr>
          <p:nvPr>
            <p:ph idx="1"/>
          </p:nvPr>
        </p:nvSpPr>
        <p:spPr>
          <a:xfrm>
            <a:off x="838200" y="1905000"/>
            <a:ext cx="8007350" cy="4692650"/>
          </a:xfrm>
        </p:spPr>
        <p:txBody>
          <a:bodyPr/>
          <a:lstStyle/>
          <a:p>
            <a:pPr eaLnBrk="1" hangingPunct="1">
              <a:lnSpc>
                <a:spcPct val="80000"/>
              </a:lnSpc>
            </a:pPr>
            <a:r>
              <a:rPr lang="cs-CZ" altLang="sk-SK" sz="2400"/>
              <a:t>Tradičně se řadily do tzv. „malé psychiatrie“, na rozdíl od „velkých“ psychóz. </a:t>
            </a:r>
          </a:p>
          <a:p>
            <a:pPr eaLnBrk="1" hangingPunct="1">
              <a:lnSpc>
                <a:spcPct val="80000"/>
              </a:lnSpc>
            </a:pPr>
            <a:endParaRPr lang="cs-CZ" altLang="sk-SK" sz="2400"/>
          </a:p>
          <a:p>
            <a:pPr eaLnBrk="1" hangingPunct="1">
              <a:lnSpc>
                <a:spcPct val="80000"/>
              </a:lnSpc>
            </a:pPr>
            <a:r>
              <a:rPr lang="cs-CZ" altLang="sk-SK" sz="2400"/>
              <a:t>Od dělení na psychózy a neurózy psychiatrie již odstoupila, v praxi se s ním však běžně setkáme. </a:t>
            </a:r>
          </a:p>
          <a:p>
            <a:pPr eaLnBrk="1" hangingPunct="1">
              <a:lnSpc>
                <a:spcPct val="80000"/>
              </a:lnSpc>
            </a:pPr>
            <a:endParaRPr lang="cs-CZ" altLang="sk-SK" sz="2400"/>
          </a:p>
          <a:p>
            <a:pPr eaLnBrk="1" hangingPunct="1">
              <a:lnSpc>
                <a:spcPct val="80000"/>
              </a:lnSpc>
            </a:pPr>
            <a:r>
              <a:rPr lang="cs-CZ" altLang="sk-SK" sz="2400"/>
              <a:t>Při vzniku neurotických poruch se přikládá větší význam psychogenním faktorům (vlivy prostředí, výchova, vývojové faktory, vztahy v dětství, vztahy s ostatními atd.). </a:t>
            </a:r>
          </a:p>
          <a:p>
            <a:pPr eaLnBrk="1" hangingPunct="1">
              <a:lnSpc>
                <a:spcPct val="80000"/>
              </a:lnSpc>
            </a:pPr>
            <a:endParaRPr lang="cs-CZ" altLang="sk-SK" sz="2400"/>
          </a:p>
          <a:p>
            <a:pPr eaLnBrk="1" hangingPunct="1">
              <a:lnSpc>
                <a:spcPct val="80000"/>
              </a:lnSpc>
            </a:pPr>
            <a:r>
              <a:rPr lang="cs-CZ" altLang="sk-SK" sz="2400"/>
              <a:t>Přesné a jednoduché vysvětlení vzniku neuróz ale nemáme.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p:cTn id="7" dur="1000" fill="hold"/>
                                        <p:tgtEl>
                                          <p:spTgt spid="33794"/>
                                        </p:tgtEl>
                                        <p:attrNameLst>
                                          <p:attrName>ppt_x</p:attrName>
                                        </p:attrNameLst>
                                      </p:cBhvr>
                                      <p:tavLst>
                                        <p:tav tm="0">
                                          <p:val>
                                            <p:strVal val="#ppt_x-.2"/>
                                          </p:val>
                                        </p:tav>
                                        <p:tav tm="100000">
                                          <p:val>
                                            <p:strVal val="#ppt_x"/>
                                          </p:val>
                                        </p:tav>
                                      </p:tavLst>
                                    </p:anim>
                                    <p:anim calcmode="lin" valueType="num">
                                      <p:cBhvr>
                                        <p:cTn id="8" dur="1000" fill="hold"/>
                                        <p:tgtEl>
                                          <p:spTgt spid="33794"/>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79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3795">
                                            <p:txEl>
                                              <p:pRg st="0" end="0"/>
                                            </p:txEl>
                                          </p:spTgt>
                                        </p:tgtEl>
                                        <p:attrNameLst>
                                          <p:attrName>style.visibility</p:attrName>
                                        </p:attrNameLst>
                                      </p:cBhvr>
                                      <p:to>
                                        <p:strVal val="visible"/>
                                      </p:to>
                                    </p:set>
                                    <p:animEffect transition="in" filter="fade">
                                      <p:cBhvr>
                                        <p:cTn id="14" dur="500"/>
                                        <p:tgtEl>
                                          <p:spTgt spid="33795">
                                            <p:txEl>
                                              <p:pRg st="0" end="0"/>
                                            </p:txEl>
                                          </p:spTgt>
                                        </p:tgtEl>
                                      </p:cBhvr>
                                    </p:animEffect>
                                    <p:anim calcmode="lin" valueType="num">
                                      <p:cBhvr>
                                        <p:cTn id="15" dur="500" fill="hold"/>
                                        <p:tgtEl>
                                          <p:spTgt spid="3379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3795">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33795">
                                            <p:txEl>
                                              <p:pRg st="2" end="2"/>
                                            </p:txEl>
                                          </p:spTgt>
                                        </p:tgtEl>
                                        <p:attrNameLst>
                                          <p:attrName>style.visibility</p:attrName>
                                        </p:attrNameLst>
                                      </p:cBhvr>
                                      <p:to>
                                        <p:strVal val="visible"/>
                                      </p:to>
                                    </p:set>
                                    <p:animEffect transition="in" filter="fade">
                                      <p:cBhvr>
                                        <p:cTn id="19" dur="500"/>
                                        <p:tgtEl>
                                          <p:spTgt spid="33795">
                                            <p:txEl>
                                              <p:pRg st="2" end="2"/>
                                            </p:txEl>
                                          </p:spTgt>
                                        </p:tgtEl>
                                      </p:cBhvr>
                                    </p:animEffect>
                                    <p:anim calcmode="lin" valueType="num">
                                      <p:cBhvr>
                                        <p:cTn id="20" dur="500" fill="hold"/>
                                        <p:tgtEl>
                                          <p:spTgt spid="33795">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33795">
                                            <p:txEl>
                                              <p:pRg st="2" end="2"/>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33795">
                                            <p:txEl>
                                              <p:pRg st="4" end="4"/>
                                            </p:txEl>
                                          </p:spTgt>
                                        </p:tgtEl>
                                        <p:attrNameLst>
                                          <p:attrName>style.visibility</p:attrName>
                                        </p:attrNameLst>
                                      </p:cBhvr>
                                      <p:to>
                                        <p:strVal val="visible"/>
                                      </p:to>
                                    </p:set>
                                    <p:animEffect transition="in" filter="fade">
                                      <p:cBhvr>
                                        <p:cTn id="24" dur="500"/>
                                        <p:tgtEl>
                                          <p:spTgt spid="33795">
                                            <p:txEl>
                                              <p:pRg st="4" end="4"/>
                                            </p:txEl>
                                          </p:spTgt>
                                        </p:tgtEl>
                                      </p:cBhvr>
                                    </p:animEffect>
                                    <p:anim calcmode="lin" valueType="num">
                                      <p:cBhvr>
                                        <p:cTn id="25" dur="500" fill="hold"/>
                                        <p:tgtEl>
                                          <p:spTgt spid="33795">
                                            <p:txEl>
                                              <p:pRg st="4" end="4"/>
                                            </p:txEl>
                                          </p:spTgt>
                                        </p:tgtEl>
                                        <p:attrNameLst>
                                          <p:attrName>ppt_x</p:attrName>
                                        </p:attrNameLst>
                                      </p:cBhvr>
                                      <p:tavLst>
                                        <p:tav tm="0">
                                          <p:val>
                                            <p:strVal val="#ppt_x"/>
                                          </p:val>
                                        </p:tav>
                                        <p:tav tm="100000">
                                          <p:val>
                                            <p:strVal val="#ppt_x"/>
                                          </p:val>
                                        </p:tav>
                                      </p:tavLst>
                                    </p:anim>
                                    <p:anim calcmode="lin" valueType="num">
                                      <p:cBhvr>
                                        <p:cTn id="26" dur="500" fill="hold"/>
                                        <p:tgtEl>
                                          <p:spTgt spid="33795">
                                            <p:txEl>
                                              <p:pRg st="4" end="4"/>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33795">
                                            <p:txEl>
                                              <p:pRg st="6" end="6"/>
                                            </p:txEl>
                                          </p:spTgt>
                                        </p:tgtEl>
                                        <p:attrNameLst>
                                          <p:attrName>style.visibility</p:attrName>
                                        </p:attrNameLst>
                                      </p:cBhvr>
                                      <p:to>
                                        <p:strVal val="visible"/>
                                      </p:to>
                                    </p:set>
                                    <p:animEffect transition="in" filter="fade">
                                      <p:cBhvr>
                                        <p:cTn id="29" dur="500"/>
                                        <p:tgtEl>
                                          <p:spTgt spid="33795">
                                            <p:txEl>
                                              <p:pRg st="6" end="6"/>
                                            </p:txEl>
                                          </p:spTgt>
                                        </p:tgtEl>
                                      </p:cBhvr>
                                    </p:animEffect>
                                    <p:anim calcmode="lin" valueType="num">
                                      <p:cBhvr>
                                        <p:cTn id="30" dur="500" fill="hold"/>
                                        <p:tgtEl>
                                          <p:spTgt spid="33795">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33795">
                                            <p:txEl>
                                              <p:pRg st="6" end="6"/>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build="allAtOnce"/>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Rot="1" noChangeArrowheads="1"/>
          </p:cNvSpPr>
          <p:nvPr>
            <p:ph type="title"/>
          </p:nvPr>
        </p:nvSpPr>
        <p:spPr/>
        <p:txBody>
          <a:bodyPr/>
          <a:lstStyle/>
          <a:p>
            <a:pPr eaLnBrk="1" fontAlgn="auto" hangingPunct="1">
              <a:spcAft>
                <a:spcPts val="0"/>
              </a:spcAft>
              <a:defRPr/>
            </a:pPr>
            <a:r>
              <a:rPr lang="cs-CZ" altLang="sk-SK" sz="4800" dirty="0">
                <a:solidFill>
                  <a:schemeClr val="accent5"/>
                </a:solidFill>
              </a:rPr>
              <a:t>Panická porucha</a:t>
            </a:r>
          </a:p>
        </p:txBody>
      </p:sp>
      <p:sp>
        <p:nvSpPr>
          <p:cNvPr id="62467" name="Rectangle 3"/>
          <p:cNvSpPr>
            <a:spLocks noGrp="1" noRot="1" noChangeArrowheads="1"/>
          </p:cNvSpPr>
          <p:nvPr>
            <p:ph idx="1"/>
          </p:nvPr>
        </p:nvSpPr>
        <p:spPr>
          <a:xfrm>
            <a:off x="838200" y="1905000"/>
            <a:ext cx="8007350" cy="4692650"/>
          </a:xfrm>
        </p:spPr>
        <p:txBody>
          <a:bodyPr rtlCol="0">
            <a:normAutofit lnSpcReduction="10000"/>
          </a:bodyPr>
          <a:lstStyle/>
          <a:p>
            <a:pPr marL="91440" indent="-91440" eaLnBrk="1" fontAlgn="auto" hangingPunct="1">
              <a:lnSpc>
                <a:spcPct val="80000"/>
              </a:lnSpc>
              <a:buFont typeface="Tw Cen MT" panose="020B0602020104020603" pitchFamily="34" charset="0"/>
              <a:buChar char=" "/>
              <a:defRPr/>
            </a:pPr>
            <a:r>
              <a:rPr lang="cs-CZ" altLang="sk-SK" sz="2400" dirty="0"/>
              <a:t>Opakované záchvaty silné úzkosti</a:t>
            </a:r>
          </a:p>
          <a:p>
            <a:pPr marL="91440" indent="-91440" eaLnBrk="1" fontAlgn="auto" hangingPunct="1">
              <a:lnSpc>
                <a:spcPct val="80000"/>
              </a:lnSpc>
              <a:buFont typeface="Tw Cen MT" panose="020B0602020104020603" pitchFamily="34" charset="0"/>
              <a:buChar char=" "/>
              <a:defRPr/>
            </a:pPr>
            <a:r>
              <a:rPr lang="cs-CZ" altLang="zh-CN" sz="2400" dirty="0"/>
              <a:t>Nejsou vázány na žádnou situaci a nelze je předvídat </a:t>
            </a:r>
          </a:p>
          <a:p>
            <a:pPr marL="91440" indent="-91440" eaLnBrk="1" fontAlgn="auto" hangingPunct="1">
              <a:lnSpc>
                <a:spcPct val="80000"/>
              </a:lnSpc>
              <a:buFont typeface="Tw Cen MT" panose="020B0602020104020603" pitchFamily="34" charset="0"/>
              <a:buChar char=" "/>
              <a:defRPr/>
            </a:pPr>
            <a:r>
              <a:rPr lang="cs-CZ" altLang="zh-CN" sz="2400" dirty="0"/>
              <a:t>Trvají krátce – maximálně desítky minut. </a:t>
            </a:r>
          </a:p>
          <a:p>
            <a:pPr marL="91440" indent="-91440" eaLnBrk="1" fontAlgn="auto" hangingPunct="1">
              <a:lnSpc>
                <a:spcPct val="80000"/>
              </a:lnSpc>
              <a:buFont typeface="Tw Cen MT" panose="020B0602020104020603" pitchFamily="34" charset="0"/>
              <a:buChar char=" "/>
              <a:defRPr/>
            </a:pPr>
            <a:r>
              <a:rPr lang="cs-CZ" altLang="zh-CN" sz="2400" dirty="0"/>
              <a:t>Úzkost je provázena tělesnými příznaky (viz Fobické úzkostné poruchy), dále je přítomen strach ze smrti, ze zešílení, ze ztráty kontroly. </a:t>
            </a:r>
          </a:p>
          <a:p>
            <a:pPr marL="91440" indent="-91440" eaLnBrk="1" fontAlgn="auto" hangingPunct="1">
              <a:lnSpc>
                <a:spcPct val="80000"/>
              </a:lnSpc>
              <a:buFont typeface="Tw Cen MT" panose="020B0602020104020603" pitchFamily="34" charset="0"/>
              <a:buChar char=" "/>
              <a:defRPr/>
            </a:pPr>
            <a:r>
              <a:rPr lang="cs-CZ" altLang="zh-CN" sz="2400" dirty="0"/>
              <a:t>Postižení lidé si tyto stavy nejprve vysvětlují jako závažné tělesné onemocnění </a:t>
            </a:r>
          </a:p>
          <a:p>
            <a:pPr marL="91440" indent="-91440" eaLnBrk="1" fontAlgn="auto" hangingPunct="1">
              <a:lnSpc>
                <a:spcPct val="80000"/>
              </a:lnSpc>
              <a:buFont typeface="Tw Cen MT" panose="020B0602020104020603" pitchFamily="34" charset="0"/>
              <a:buChar char=" "/>
              <a:defRPr/>
            </a:pPr>
            <a:r>
              <a:rPr lang="cs-CZ" altLang="zh-CN" sz="2400" dirty="0"/>
              <a:t>Často proto při prvních několika záchvatech paniky vyhledávají lékařskou pohotovost a teprve odtud jsou odesláni k psychiatrovi. </a:t>
            </a:r>
          </a:p>
          <a:p>
            <a:pPr marL="91440" indent="-91440" eaLnBrk="1" fontAlgn="auto" hangingPunct="1">
              <a:lnSpc>
                <a:spcPct val="80000"/>
              </a:lnSpc>
              <a:buFont typeface="Tw Cen MT" panose="020B0602020104020603" pitchFamily="34" charset="0"/>
              <a:buChar char=" "/>
              <a:defRPr/>
            </a:pPr>
            <a:r>
              <a:rPr lang="cs-CZ" altLang="zh-CN" sz="2400" dirty="0"/>
              <a:t>Základní podmínkou je pochopitelně vyloučit jakoukoli závažnou tělesnou nemoc.</a:t>
            </a:r>
          </a:p>
          <a:p>
            <a:pPr marL="91440" indent="-91440" eaLnBrk="1" fontAlgn="auto" hangingPunct="1">
              <a:lnSpc>
                <a:spcPct val="80000"/>
              </a:lnSpc>
              <a:buFont typeface="Tw Cen MT" panose="020B0602020104020603" pitchFamily="34" charset="0"/>
              <a:buChar char=" "/>
              <a:defRPr/>
            </a:pPr>
            <a:endParaRPr lang="cs-CZ" altLang="sk-SK" sz="24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p:cTn id="7" dur="1000" fill="hold"/>
                                        <p:tgtEl>
                                          <p:spTgt spid="62466"/>
                                        </p:tgtEl>
                                        <p:attrNameLst>
                                          <p:attrName>ppt_x</p:attrName>
                                        </p:attrNameLst>
                                      </p:cBhvr>
                                      <p:tavLst>
                                        <p:tav tm="0">
                                          <p:val>
                                            <p:strVal val="#ppt_x-.2"/>
                                          </p:val>
                                        </p:tav>
                                        <p:tav tm="100000">
                                          <p:val>
                                            <p:strVal val="#ppt_x"/>
                                          </p:val>
                                        </p:tav>
                                      </p:tavLst>
                                    </p:anim>
                                    <p:anim calcmode="lin" valueType="num">
                                      <p:cBhvr>
                                        <p:cTn id="8" dur="1000" fill="hold"/>
                                        <p:tgtEl>
                                          <p:spTgt spid="62466"/>
                                        </p:tgtEl>
                                        <p:attrNameLst>
                                          <p:attrName>ppt_y</p:attrName>
                                        </p:attrNameLst>
                                      </p:cBhvr>
                                      <p:tavLst>
                                        <p:tav tm="0">
                                          <p:val>
                                            <p:strVal val="#ppt_y"/>
                                          </p:val>
                                        </p:tav>
                                        <p:tav tm="100000">
                                          <p:val>
                                            <p:strVal val="#ppt_y"/>
                                          </p:val>
                                        </p:tav>
                                      </p:tavLst>
                                    </p:anim>
                                    <p:animEffect transition="in" filter="wipe(right)" prLst="gradientSize: 0.1">
                                      <p:cBhvr>
                                        <p:cTn id="9" dur="1000"/>
                                        <p:tgtEl>
                                          <p:spTgt spid="6246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62467">
                                            <p:txEl>
                                              <p:pRg st="0" end="0"/>
                                            </p:txEl>
                                          </p:spTgt>
                                        </p:tgtEl>
                                        <p:attrNameLst>
                                          <p:attrName>style.visibility</p:attrName>
                                        </p:attrNameLst>
                                      </p:cBhvr>
                                      <p:to>
                                        <p:strVal val="visible"/>
                                      </p:to>
                                    </p:set>
                                    <p:animEffect transition="in" filter="fade">
                                      <p:cBhvr>
                                        <p:cTn id="14" dur="1000"/>
                                        <p:tgtEl>
                                          <p:spTgt spid="62467">
                                            <p:txEl>
                                              <p:pRg st="0" end="0"/>
                                            </p:txEl>
                                          </p:spTgt>
                                        </p:tgtEl>
                                      </p:cBhvr>
                                    </p:animEffect>
                                    <p:anim calcmode="lin" valueType="num">
                                      <p:cBhvr>
                                        <p:cTn id="15" dur="1000" fill="hold"/>
                                        <p:tgtEl>
                                          <p:spTgt spid="6246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2467">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62467">
                                            <p:txEl>
                                              <p:pRg st="1" end="1"/>
                                            </p:txEl>
                                          </p:spTgt>
                                        </p:tgtEl>
                                        <p:attrNameLst>
                                          <p:attrName>style.visibility</p:attrName>
                                        </p:attrNameLst>
                                      </p:cBhvr>
                                      <p:to>
                                        <p:strVal val="visible"/>
                                      </p:to>
                                    </p:set>
                                    <p:animEffect transition="in" filter="fade">
                                      <p:cBhvr>
                                        <p:cTn id="19" dur="1000"/>
                                        <p:tgtEl>
                                          <p:spTgt spid="62467">
                                            <p:txEl>
                                              <p:pRg st="1" end="1"/>
                                            </p:txEl>
                                          </p:spTgt>
                                        </p:tgtEl>
                                      </p:cBhvr>
                                    </p:animEffect>
                                    <p:anim calcmode="lin" valueType="num">
                                      <p:cBhvr>
                                        <p:cTn id="20" dur="1000" fill="hold"/>
                                        <p:tgtEl>
                                          <p:spTgt spid="62467">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62467">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62467">
                                            <p:txEl>
                                              <p:pRg st="2" end="2"/>
                                            </p:txEl>
                                          </p:spTgt>
                                        </p:tgtEl>
                                        <p:attrNameLst>
                                          <p:attrName>style.visibility</p:attrName>
                                        </p:attrNameLst>
                                      </p:cBhvr>
                                      <p:to>
                                        <p:strVal val="visible"/>
                                      </p:to>
                                    </p:set>
                                    <p:animEffect transition="in" filter="fade">
                                      <p:cBhvr>
                                        <p:cTn id="24" dur="1000"/>
                                        <p:tgtEl>
                                          <p:spTgt spid="62467">
                                            <p:txEl>
                                              <p:pRg st="2" end="2"/>
                                            </p:txEl>
                                          </p:spTgt>
                                        </p:tgtEl>
                                      </p:cBhvr>
                                    </p:animEffect>
                                    <p:anim calcmode="lin" valueType="num">
                                      <p:cBhvr>
                                        <p:cTn id="25" dur="1000" fill="hold"/>
                                        <p:tgtEl>
                                          <p:spTgt spid="62467">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62467">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62467">
                                            <p:txEl>
                                              <p:pRg st="3" end="3"/>
                                            </p:txEl>
                                          </p:spTgt>
                                        </p:tgtEl>
                                        <p:attrNameLst>
                                          <p:attrName>style.visibility</p:attrName>
                                        </p:attrNameLst>
                                      </p:cBhvr>
                                      <p:to>
                                        <p:strVal val="visible"/>
                                      </p:to>
                                    </p:set>
                                    <p:animEffect transition="in" filter="fade">
                                      <p:cBhvr>
                                        <p:cTn id="29" dur="1000"/>
                                        <p:tgtEl>
                                          <p:spTgt spid="62467">
                                            <p:txEl>
                                              <p:pRg st="3" end="3"/>
                                            </p:txEl>
                                          </p:spTgt>
                                        </p:tgtEl>
                                      </p:cBhvr>
                                    </p:animEffect>
                                    <p:anim calcmode="lin" valueType="num">
                                      <p:cBhvr>
                                        <p:cTn id="30" dur="1000" fill="hold"/>
                                        <p:tgtEl>
                                          <p:spTgt spid="62467">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62467">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62467">
                                            <p:txEl>
                                              <p:pRg st="4" end="4"/>
                                            </p:txEl>
                                          </p:spTgt>
                                        </p:tgtEl>
                                        <p:attrNameLst>
                                          <p:attrName>style.visibility</p:attrName>
                                        </p:attrNameLst>
                                      </p:cBhvr>
                                      <p:to>
                                        <p:strVal val="visible"/>
                                      </p:to>
                                    </p:set>
                                    <p:animEffect transition="in" filter="fade">
                                      <p:cBhvr>
                                        <p:cTn id="34" dur="1000"/>
                                        <p:tgtEl>
                                          <p:spTgt spid="62467">
                                            <p:txEl>
                                              <p:pRg st="4" end="4"/>
                                            </p:txEl>
                                          </p:spTgt>
                                        </p:tgtEl>
                                      </p:cBhvr>
                                    </p:animEffect>
                                    <p:anim calcmode="lin" valueType="num">
                                      <p:cBhvr>
                                        <p:cTn id="35" dur="1000" fill="hold"/>
                                        <p:tgtEl>
                                          <p:spTgt spid="62467">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62467">
                                            <p:txEl>
                                              <p:pRg st="4" end="4"/>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62467">
                                            <p:txEl>
                                              <p:pRg st="5" end="5"/>
                                            </p:txEl>
                                          </p:spTgt>
                                        </p:tgtEl>
                                        <p:attrNameLst>
                                          <p:attrName>style.visibility</p:attrName>
                                        </p:attrNameLst>
                                      </p:cBhvr>
                                      <p:to>
                                        <p:strVal val="visible"/>
                                      </p:to>
                                    </p:set>
                                    <p:animEffect transition="in" filter="fade">
                                      <p:cBhvr>
                                        <p:cTn id="39" dur="1000"/>
                                        <p:tgtEl>
                                          <p:spTgt spid="62467">
                                            <p:txEl>
                                              <p:pRg st="5" end="5"/>
                                            </p:txEl>
                                          </p:spTgt>
                                        </p:tgtEl>
                                      </p:cBhvr>
                                    </p:animEffect>
                                    <p:anim calcmode="lin" valueType="num">
                                      <p:cBhvr>
                                        <p:cTn id="40" dur="1000" fill="hold"/>
                                        <p:tgtEl>
                                          <p:spTgt spid="62467">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62467">
                                            <p:txEl>
                                              <p:pRg st="5" end="5"/>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62467">
                                            <p:txEl>
                                              <p:pRg st="6" end="6"/>
                                            </p:txEl>
                                          </p:spTgt>
                                        </p:tgtEl>
                                        <p:attrNameLst>
                                          <p:attrName>style.visibility</p:attrName>
                                        </p:attrNameLst>
                                      </p:cBhvr>
                                      <p:to>
                                        <p:strVal val="visible"/>
                                      </p:to>
                                    </p:set>
                                    <p:animEffect transition="in" filter="fade">
                                      <p:cBhvr>
                                        <p:cTn id="44" dur="1000"/>
                                        <p:tgtEl>
                                          <p:spTgt spid="62467">
                                            <p:txEl>
                                              <p:pRg st="6" end="6"/>
                                            </p:txEl>
                                          </p:spTgt>
                                        </p:tgtEl>
                                      </p:cBhvr>
                                    </p:animEffect>
                                    <p:anim calcmode="lin" valueType="num">
                                      <p:cBhvr>
                                        <p:cTn id="45" dur="1000" fill="hold"/>
                                        <p:tgtEl>
                                          <p:spTgt spid="62467">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6246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Rot="1" noChangeArrowheads="1"/>
          </p:cNvSpPr>
          <p:nvPr>
            <p:ph type="title"/>
          </p:nvPr>
        </p:nvSpPr>
        <p:spPr/>
        <p:txBody>
          <a:bodyPr/>
          <a:lstStyle/>
          <a:p>
            <a:pPr eaLnBrk="1" fontAlgn="auto" hangingPunct="1">
              <a:spcAft>
                <a:spcPts val="0"/>
              </a:spcAft>
              <a:defRPr/>
            </a:pPr>
            <a:r>
              <a:rPr lang="cs-CZ" altLang="sk-SK" sz="4800" dirty="0">
                <a:solidFill>
                  <a:schemeClr val="accent5"/>
                </a:solidFill>
              </a:rPr>
              <a:t>Panická porucha</a:t>
            </a:r>
          </a:p>
        </p:txBody>
      </p:sp>
      <p:sp>
        <p:nvSpPr>
          <p:cNvPr id="63491" name="Rectangle 3"/>
          <p:cNvSpPr>
            <a:spLocks noGrp="1" noRot="1" noChangeArrowheads="1"/>
          </p:cNvSpPr>
          <p:nvPr>
            <p:ph idx="1"/>
          </p:nvPr>
        </p:nvSpPr>
        <p:spPr>
          <a:xfrm>
            <a:off x="838200" y="1905000"/>
            <a:ext cx="8007350" cy="4692650"/>
          </a:xfrm>
        </p:spPr>
        <p:txBody>
          <a:bodyPr/>
          <a:lstStyle/>
          <a:p>
            <a:pPr eaLnBrk="1" hangingPunct="1"/>
            <a:r>
              <a:rPr lang="cs-CZ" altLang="sk-SK" sz="2800"/>
              <a:t>Porucha byla u dospělých popsána v 60. letech 20. století. </a:t>
            </a:r>
          </a:p>
          <a:p>
            <a:pPr eaLnBrk="1" hangingPunct="1"/>
            <a:r>
              <a:rPr lang="cs-CZ" altLang="sk-SK" sz="2800"/>
              <a:t>Jak často se vyskytuje u dětí a dospívajících, není dodnes jednoznačně jasné. </a:t>
            </a:r>
          </a:p>
          <a:p>
            <a:pPr eaLnBrk="1" hangingPunct="1"/>
            <a:r>
              <a:rPr lang="cs-CZ" altLang="sk-SK" sz="2800"/>
              <a:t>Častější výskyt je u žen. </a:t>
            </a:r>
          </a:p>
          <a:p>
            <a:pPr eaLnBrk="1" hangingPunct="1"/>
            <a:r>
              <a:rPr lang="cs-CZ" altLang="sk-SK" sz="2800"/>
              <a:t>Typický začátek bývá v mladé dospělosti. U třetiny pacientů je zároveň přítomna agorafobie. </a:t>
            </a:r>
          </a:p>
          <a:p>
            <a:pPr eaLnBrk="1" hangingPunct="1"/>
            <a:r>
              <a:rPr lang="cs-CZ" altLang="sk-SK" sz="2800"/>
              <a:t>U dětí je provázena podobnými tělesnými příznaky jako u dospělých. Často je přítomen strach z dalšího panického záchvatu.</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p:cTn id="7" dur="1000" fill="hold"/>
                                        <p:tgtEl>
                                          <p:spTgt spid="63490"/>
                                        </p:tgtEl>
                                        <p:attrNameLst>
                                          <p:attrName>ppt_x</p:attrName>
                                        </p:attrNameLst>
                                      </p:cBhvr>
                                      <p:tavLst>
                                        <p:tav tm="0">
                                          <p:val>
                                            <p:strVal val="#ppt_x-.2"/>
                                          </p:val>
                                        </p:tav>
                                        <p:tav tm="100000">
                                          <p:val>
                                            <p:strVal val="#ppt_x"/>
                                          </p:val>
                                        </p:tav>
                                      </p:tavLst>
                                    </p:anim>
                                    <p:anim calcmode="lin" valueType="num">
                                      <p:cBhvr>
                                        <p:cTn id="8" dur="1000" fill="hold"/>
                                        <p:tgtEl>
                                          <p:spTgt spid="63490"/>
                                        </p:tgtEl>
                                        <p:attrNameLst>
                                          <p:attrName>ppt_y</p:attrName>
                                        </p:attrNameLst>
                                      </p:cBhvr>
                                      <p:tavLst>
                                        <p:tav tm="0">
                                          <p:val>
                                            <p:strVal val="#ppt_y"/>
                                          </p:val>
                                        </p:tav>
                                        <p:tav tm="100000">
                                          <p:val>
                                            <p:strVal val="#ppt_y"/>
                                          </p:val>
                                        </p:tav>
                                      </p:tavLst>
                                    </p:anim>
                                    <p:animEffect transition="in" filter="wipe(right)" prLst="gradientSize: 0.1">
                                      <p:cBhvr>
                                        <p:cTn id="9" dur="1000"/>
                                        <p:tgtEl>
                                          <p:spTgt spid="6349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63491">
                                            <p:txEl>
                                              <p:pRg st="0" end="0"/>
                                            </p:txEl>
                                          </p:spTgt>
                                        </p:tgtEl>
                                        <p:attrNameLst>
                                          <p:attrName>style.visibility</p:attrName>
                                        </p:attrNameLst>
                                      </p:cBhvr>
                                      <p:to>
                                        <p:strVal val="visible"/>
                                      </p:to>
                                    </p:set>
                                    <p:animEffect transition="in" filter="fade">
                                      <p:cBhvr>
                                        <p:cTn id="14" dur="500"/>
                                        <p:tgtEl>
                                          <p:spTgt spid="63491">
                                            <p:txEl>
                                              <p:pRg st="0" end="0"/>
                                            </p:txEl>
                                          </p:spTgt>
                                        </p:tgtEl>
                                      </p:cBhvr>
                                    </p:animEffect>
                                    <p:anim calcmode="lin" valueType="num">
                                      <p:cBhvr>
                                        <p:cTn id="15" dur="5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3491">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63491">
                                            <p:txEl>
                                              <p:pRg st="1" end="1"/>
                                            </p:txEl>
                                          </p:spTgt>
                                        </p:tgtEl>
                                        <p:attrNameLst>
                                          <p:attrName>style.visibility</p:attrName>
                                        </p:attrNameLst>
                                      </p:cBhvr>
                                      <p:to>
                                        <p:strVal val="visible"/>
                                      </p:to>
                                    </p:set>
                                    <p:animEffect transition="in" filter="fade">
                                      <p:cBhvr>
                                        <p:cTn id="19" dur="500"/>
                                        <p:tgtEl>
                                          <p:spTgt spid="63491">
                                            <p:txEl>
                                              <p:pRg st="1" end="1"/>
                                            </p:txEl>
                                          </p:spTgt>
                                        </p:tgtEl>
                                      </p:cBhvr>
                                    </p:animEffect>
                                    <p:anim calcmode="lin" valueType="num">
                                      <p:cBhvr>
                                        <p:cTn id="20" dur="500" fill="hold"/>
                                        <p:tgtEl>
                                          <p:spTgt spid="6349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63491">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63491">
                                            <p:txEl>
                                              <p:pRg st="2" end="2"/>
                                            </p:txEl>
                                          </p:spTgt>
                                        </p:tgtEl>
                                        <p:attrNameLst>
                                          <p:attrName>style.visibility</p:attrName>
                                        </p:attrNameLst>
                                      </p:cBhvr>
                                      <p:to>
                                        <p:strVal val="visible"/>
                                      </p:to>
                                    </p:set>
                                    <p:animEffect transition="in" filter="fade">
                                      <p:cBhvr>
                                        <p:cTn id="24" dur="500"/>
                                        <p:tgtEl>
                                          <p:spTgt spid="63491">
                                            <p:txEl>
                                              <p:pRg st="2" end="2"/>
                                            </p:txEl>
                                          </p:spTgt>
                                        </p:tgtEl>
                                      </p:cBhvr>
                                    </p:animEffect>
                                    <p:anim calcmode="lin" valueType="num">
                                      <p:cBhvr>
                                        <p:cTn id="25" dur="500" fill="hold"/>
                                        <p:tgtEl>
                                          <p:spTgt spid="6349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63491">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63491">
                                            <p:txEl>
                                              <p:pRg st="3" end="3"/>
                                            </p:txEl>
                                          </p:spTgt>
                                        </p:tgtEl>
                                        <p:attrNameLst>
                                          <p:attrName>style.visibility</p:attrName>
                                        </p:attrNameLst>
                                      </p:cBhvr>
                                      <p:to>
                                        <p:strVal val="visible"/>
                                      </p:to>
                                    </p:set>
                                    <p:animEffect transition="in" filter="fade">
                                      <p:cBhvr>
                                        <p:cTn id="29" dur="500"/>
                                        <p:tgtEl>
                                          <p:spTgt spid="63491">
                                            <p:txEl>
                                              <p:pRg st="3" end="3"/>
                                            </p:txEl>
                                          </p:spTgt>
                                        </p:tgtEl>
                                      </p:cBhvr>
                                    </p:animEffect>
                                    <p:anim calcmode="lin" valueType="num">
                                      <p:cBhvr>
                                        <p:cTn id="30" dur="500" fill="hold"/>
                                        <p:tgtEl>
                                          <p:spTgt spid="63491">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63491">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63491">
                                            <p:txEl>
                                              <p:pRg st="4" end="4"/>
                                            </p:txEl>
                                          </p:spTgt>
                                        </p:tgtEl>
                                        <p:attrNameLst>
                                          <p:attrName>style.visibility</p:attrName>
                                        </p:attrNameLst>
                                      </p:cBhvr>
                                      <p:to>
                                        <p:strVal val="visible"/>
                                      </p:to>
                                    </p:set>
                                    <p:animEffect transition="in" filter="fade">
                                      <p:cBhvr>
                                        <p:cTn id="34" dur="500"/>
                                        <p:tgtEl>
                                          <p:spTgt spid="63491">
                                            <p:txEl>
                                              <p:pRg st="4" end="4"/>
                                            </p:txEl>
                                          </p:spTgt>
                                        </p:tgtEl>
                                      </p:cBhvr>
                                    </p:animEffect>
                                    <p:anim calcmode="lin" valueType="num">
                                      <p:cBhvr>
                                        <p:cTn id="35" dur="500" fill="hold"/>
                                        <p:tgtEl>
                                          <p:spTgt spid="6349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63491">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P spid="63491" grpId="0" build="allAtOnce"/>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Rot="1" noChangeArrowheads="1"/>
          </p:cNvSpPr>
          <p:nvPr>
            <p:ph type="title"/>
          </p:nvPr>
        </p:nvSpPr>
        <p:spPr/>
        <p:txBody>
          <a:bodyPr/>
          <a:lstStyle/>
          <a:p>
            <a:pPr algn="ctr" eaLnBrk="1" fontAlgn="auto" hangingPunct="1">
              <a:spcAft>
                <a:spcPts val="0"/>
              </a:spcAft>
              <a:defRPr/>
            </a:pPr>
            <a:r>
              <a:rPr lang="cs-CZ" altLang="sk-SK" sz="4800" dirty="0">
                <a:solidFill>
                  <a:schemeClr val="accent5"/>
                </a:solidFill>
              </a:rPr>
              <a:t>Generalizovaná úzkostná porucha</a:t>
            </a:r>
          </a:p>
        </p:txBody>
      </p:sp>
      <p:sp>
        <p:nvSpPr>
          <p:cNvPr id="65539" name="Rectangle 3"/>
          <p:cNvSpPr>
            <a:spLocks noGrp="1" noRot="1" noChangeArrowheads="1"/>
          </p:cNvSpPr>
          <p:nvPr>
            <p:ph idx="1"/>
          </p:nvPr>
        </p:nvSpPr>
        <p:spPr>
          <a:xfrm>
            <a:off x="838200" y="1905000"/>
            <a:ext cx="8007350" cy="4692650"/>
          </a:xfrm>
        </p:spPr>
        <p:txBody>
          <a:bodyPr>
            <a:normAutofit/>
          </a:bodyPr>
          <a:lstStyle/>
          <a:p>
            <a:pPr eaLnBrk="1" hangingPunct="1">
              <a:lnSpc>
                <a:spcPct val="60000"/>
              </a:lnSpc>
            </a:pPr>
            <a:endParaRPr lang="cs-CZ" altLang="sk-SK" sz="1900"/>
          </a:p>
          <a:p>
            <a:pPr eaLnBrk="1" hangingPunct="1">
              <a:lnSpc>
                <a:spcPct val="60000"/>
              </a:lnSpc>
            </a:pPr>
            <a:r>
              <a:rPr lang="cs-CZ" altLang="sk-SK" sz="2400"/>
              <a:t>Úzkost není vázána na nějaké specifické situace, ale nevyskytují se záchvaty, nýbrž je úzkost přítomna trvale, říká se, že „volně plyne“</a:t>
            </a:r>
          </a:p>
          <a:p>
            <a:pPr eaLnBrk="1" hangingPunct="1">
              <a:lnSpc>
                <a:spcPct val="60000"/>
              </a:lnSpc>
            </a:pPr>
            <a:r>
              <a:rPr lang="cs-CZ" altLang="sk-SK" sz="2400"/>
              <a:t>Je zde strach z běžných, každodenních situací, z vlastní nedokonalosti. </a:t>
            </a:r>
          </a:p>
          <a:p>
            <a:pPr eaLnBrk="1" hangingPunct="1">
              <a:lnSpc>
                <a:spcPct val="60000"/>
              </a:lnSpc>
            </a:pPr>
            <a:r>
              <a:rPr lang="cs-CZ" altLang="sk-SK" sz="2400"/>
              <a:t>U dětí a dospívajících jsou to neustálé obavy z nesouhlasu s jejich chováním, obavy z nedostatku schopností. </a:t>
            </a:r>
          </a:p>
          <a:p>
            <a:pPr eaLnBrk="1" hangingPunct="1">
              <a:lnSpc>
                <a:spcPct val="60000"/>
              </a:lnSpc>
            </a:pPr>
            <a:r>
              <a:rPr lang="cs-CZ" altLang="sk-SK" sz="2400"/>
              <a:t>Vede to k nadměrnému sebeobviňování, potřebují být nadměrně ujišťovaní a uklidňovaní, nedokážou se uvolnit a velmi často si stěžují na různé tělesné potíže (bolesti hlavy, břicha atd.). </a:t>
            </a:r>
          </a:p>
          <a:p>
            <a:pPr eaLnBrk="1" hangingPunct="1">
              <a:lnSpc>
                <a:spcPct val="60000"/>
              </a:lnSpc>
            </a:pPr>
            <a:r>
              <a:rPr lang="cs-CZ" altLang="sk-SK" sz="2400"/>
              <a:t>Je celkově zvýšeno svalové napětí, zhoršena pozornost, narušen spánek. </a:t>
            </a:r>
          </a:p>
          <a:p>
            <a:pPr eaLnBrk="1" hangingPunct="1">
              <a:lnSpc>
                <a:spcPct val="60000"/>
              </a:lnSpc>
            </a:pPr>
            <a:r>
              <a:rPr lang="cs-CZ" altLang="sk-SK" sz="2400"/>
              <a:t>Aby bylo možno diagnostikovat tento stav jako poruchu, měly by příznaky trvat více než půl roku.</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5538"/>
                                        </p:tgtEl>
                                        <p:attrNameLst>
                                          <p:attrName>style.visibility</p:attrName>
                                        </p:attrNameLst>
                                      </p:cBhvr>
                                      <p:to>
                                        <p:strVal val="visible"/>
                                      </p:to>
                                    </p:set>
                                    <p:anim calcmode="lin" valueType="num">
                                      <p:cBhvr>
                                        <p:cTn id="7" dur="1000" fill="hold"/>
                                        <p:tgtEl>
                                          <p:spTgt spid="65538"/>
                                        </p:tgtEl>
                                        <p:attrNameLst>
                                          <p:attrName>ppt_x</p:attrName>
                                        </p:attrNameLst>
                                      </p:cBhvr>
                                      <p:tavLst>
                                        <p:tav tm="0">
                                          <p:val>
                                            <p:strVal val="#ppt_x-.2"/>
                                          </p:val>
                                        </p:tav>
                                        <p:tav tm="100000">
                                          <p:val>
                                            <p:strVal val="#ppt_x"/>
                                          </p:val>
                                        </p:tav>
                                      </p:tavLst>
                                    </p:anim>
                                    <p:anim calcmode="lin" valueType="num">
                                      <p:cBhvr>
                                        <p:cTn id="8" dur="1000" fill="hold"/>
                                        <p:tgtEl>
                                          <p:spTgt spid="65538"/>
                                        </p:tgtEl>
                                        <p:attrNameLst>
                                          <p:attrName>ppt_y</p:attrName>
                                        </p:attrNameLst>
                                      </p:cBhvr>
                                      <p:tavLst>
                                        <p:tav tm="0">
                                          <p:val>
                                            <p:strVal val="#ppt_y"/>
                                          </p:val>
                                        </p:tav>
                                        <p:tav tm="100000">
                                          <p:val>
                                            <p:strVal val="#ppt_y"/>
                                          </p:val>
                                        </p:tav>
                                      </p:tavLst>
                                    </p:anim>
                                    <p:animEffect transition="in" filter="wipe(right)" prLst="gradientSize: 0.1">
                                      <p:cBhvr>
                                        <p:cTn id="9" dur="1000"/>
                                        <p:tgtEl>
                                          <p:spTgt spid="6553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5539">
                                            <p:txEl>
                                              <p:pRg st="1" end="1"/>
                                            </p:txEl>
                                          </p:spTgt>
                                        </p:tgtEl>
                                        <p:attrNameLst>
                                          <p:attrName>style.visibility</p:attrName>
                                        </p:attrNameLst>
                                      </p:cBhvr>
                                      <p:to>
                                        <p:strVal val="visible"/>
                                      </p:to>
                                    </p:set>
                                    <p:animEffect transition="in" filter="fade">
                                      <p:cBhvr>
                                        <p:cTn id="14" dur="1000"/>
                                        <p:tgtEl>
                                          <p:spTgt spid="65539">
                                            <p:txEl>
                                              <p:pRg st="1" end="1"/>
                                            </p:txEl>
                                          </p:spTgt>
                                        </p:tgtEl>
                                      </p:cBhvr>
                                    </p:animEffect>
                                    <p:anim calcmode="lin" valueType="num">
                                      <p:cBhvr>
                                        <p:cTn id="15" dur="1000" fill="hold"/>
                                        <p:tgtEl>
                                          <p:spTgt spid="655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5539">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65539">
                                            <p:txEl>
                                              <p:pRg st="2" end="2"/>
                                            </p:txEl>
                                          </p:spTgt>
                                        </p:tgtEl>
                                        <p:attrNameLst>
                                          <p:attrName>style.visibility</p:attrName>
                                        </p:attrNameLst>
                                      </p:cBhvr>
                                      <p:to>
                                        <p:strVal val="visible"/>
                                      </p:to>
                                    </p:set>
                                    <p:animEffect transition="in" filter="fade">
                                      <p:cBhvr>
                                        <p:cTn id="19" dur="1000"/>
                                        <p:tgtEl>
                                          <p:spTgt spid="65539">
                                            <p:txEl>
                                              <p:pRg st="2" end="2"/>
                                            </p:txEl>
                                          </p:spTgt>
                                        </p:tgtEl>
                                      </p:cBhvr>
                                    </p:animEffect>
                                    <p:anim calcmode="lin" valueType="num">
                                      <p:cBhvr>
                                        <p:cTn id="20" dur="1000" fill="hold"/>
                                        <p:tgtEl>
                                          <p:spTgt spid="6553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65539">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65539">
                                            <p:txEl>
                                              <p:pRg st="3" end="3"/>
                                            </p:txEl>
                                          </p:spTgt>
                                        </p:tgtEl>
                                        <p:attrNameLst>
                                          <p:attrName>style.visibility</p:attrName>
                                        </p:attrNameLst>
                                      </p:cBhvr>
                                      <p:to>
                                        <p:strVal val="visible"/>
                                      </p:to>
                                    </p:set>
                                    <p:animEffect transition="in" filter="fade">
                                      <p:cBhvr>
                                        <p:cTn id="24" dur="1000"/>
                                        <p:tgtEl>
                                          <p:spTgt spid="65539">
                                            <p:txEl>
                                              <p:pRg st="3" end="3"/>
                                            </p:txEl>
                                          </p:spTgt>
                                        </p:tgtEl>
                                      </p:cBhvr>
                                    </p:animEffect>
                                    <p:anim calcmode="lin" valueType="num">
                                      <p:cBhvr>
                                        <p:cTn id="25" dur="1000" fill="hold"/>
                                        <p:tgtEl>
                                          <p:spTgt spid="65539">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65539">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65539">
                                            <p:txEl>
                                              <p:pRg st="4" end="4"/>
                                            </p:txEl>
                                          </p:spTgt>
                                        </p:tgtEl>
                                        <p:attrNameLst>
                                          <p:attrName>style.visibility</p:attrName>
                                        </p:attrNameLst>
                                      </p:cBhvr>
                                      <p:to>
                                        <p:strVal val="visible"/>
                                      </p:to>
                                    </p:set>
                                    <p:animEffect transition="in" filter="fade">
                                      <p:cBhvr>
                                        <p:cTn id="29" dur="1000"/>
                                        <p:tgtEl>
                                          <p:spTgt spid="65539">
                                            <p:txEl>
                                              <p:pRg st="4" end="4"/>
                                            </p:txEl>
                                          </p:spTgt>
                                        </p:tgtEl>
                                      </p:cBhvr>
                                    </p:animEffect>
                                    <p:anim calcmode="lin" valueType="num">
                                      <p:cBhvr>
                                        <p:cTn id="30" dur="1000" fill="hold"/>
                                        <p:tgtEl>
                                          <p:spTgt spid="65539">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65539">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65539">
                                            <p:txEl>
                                              <p:pRg st="5" end="5"/>
                                            </p:txEl>
                                          </p:spTgt>
                                        </p:tgtEl>
                                        <p:attrNameLst>
                                          <p:attrName>style.visibility</p:attrName>
                                        </p:attrNameLst>
                                      </p:cBhvr>
                                      <p:to>
                                        <p:strVal val="visible"/>
                                      </p:to>
                                    </p:set>
                                    <p:animEffect transition="in" filter="fade">
                                      <p:cBhvr>
                                        <p:cTn id="34" dur="1000"/>
                                        <p:tgtEl>
                                          <p:spTgt spid="65539">
                                            <p:txEl>
                                              <p:pRg st="5" end="5"/>
                                            </p:txEl>
                                          </p:spTgt>
                                        </p:tgtEl>
                                      </p:cBhvr>
                                    </p:animEffect>
                                    <p:anim calcmode="lin" valueType="num">
                                      <p:cBhvr>
                                        <p:cTn id="35" dur="1000" fill="hold"/>
                                        <p:tgtEl>
                                          <p:spTgt spid="65539">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65539">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65539">
                                            <p:txEl>
                                              <p:pRg st="6" end="6"/>
                                            </p:txEl>
                                          </p:spTgt>
                                        </p:tgtEl>
                                        <p:attrNameLst>
                                          <p:attrName>style.visibility</p:attrName>
                                        </p:attrNameLst>
                                      </p:cBhvr>
                                      <p:to>
                                        <p:strVal val="visible"/>
                                      </p:to>
                                    </p:set>
                                    <p:animEffect transition="in" filter="fade">
                                      <p:cBhvr>
                                        <p:cTn id="39" dur="1000"/>
                                        <p:tgtEl>
                                          <p:spTgt spid="65539">
                                            <p:txEl>
                                              <p:pRg st="6" end="6"/>
                                            </p:txEl>
                                          </p:spTgt>
                                        </p:tgtEl>
                                      </p:cBhvr>
                                    </p:animEffect>
                                    <p:anim calcmode="lin" valueType="num">
                                      <p:cBhvr>
                                        <p:cTn id="40" dur="1000" fill="hold"/>
                                        <p:tgtEl>
                                          <p:spTgt spid="65539">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6553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p:bldP spid="65539"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p:txBody>
          <a:bodyPr/>
          <a:lstStyle/>
          <a:p>
            <a:pPr eaLnBrk="1" fontAlgn="auto" hangingPunct="1">
              <a:spcAft>
                <a:spcPts val="0"/>
              </a:spcAft>
              <a:defRPr/>
            </a:pPr>
            <a:r>
              <a:rPr lang="cs-CZ" altLang="sk-SK">
                <a:solidFill>
                  <a:schemeClr val="tx1">
                    <a:lumMod val="95000"/>
                    <a:lumOff val="5000"/>
                  </a:schemeClr>
                </a:solidFill>
              </a:rPr>
              <a:t>Současné dělení</a:t>
            </a:r>
          </a:p>
        </p:txBody>
      </p:sp>
      <p:sp>
        <p:nvSpPr>
          <p:cNvPr id="41987" name="Rectangle 3"/>
          <p:cNvSpPr>
            <a:spLocks noGrp="1" noRot="1" noChangeArrowheads="1"/>
          </p:cNvSpPr>
          <p:nvPr>
            <p:ph idx="1"/>
          </p:nvPr>
        </p:nvSpPr>
        <p:spPr>
          <a:xfrm>
            <a:off x="838200" y="1905000"/>
            <a:ext cx="8007350" cy="4764088"/>
          </a:xfrm>
        </p:spPr>
        <p:txBody>
          <a:bodyPr/>
          <a:lstStyle/>
          <a:p>
            <a:pPr eaLnBrk="1" hangingPunct="1">
              <a:lnSpc>
                <a:spcPct val="80000"/>
              </a:lnSpc>
            </a:pPr>
            <a:r>
              <a:rPr lang="cs-CZ" altLang="sk-SK" b="1"/>
              <a:t>Třetí skupina </a:t>
            </a:r>
            <a:r>
              <a:rPr lang="cs-CZ" altLang="sk-SK"/>
              <a:t>se od předchozích velmi liší. </a:t>
            </a:r>
          </a:p>
          <a:p>
            <a:pPr eaLnBrk="1" hangingPunct="1">
              <a:lnSpc>
                <a:spcPct val="80000"/>
              </a:lnSpc>
            </a:pPr>
            <a:r>
              <a:rPr lang="cs-CZ" altLang="sk-SK" b="1"/>
              <a:t>Úzkost + </a:t>
            </a:r>
            <a:r>
              <a:rPr lang="cs-CZ" altLang="sk-SK"/>
              <a:t>specifické příznaky : obsese, kompulze. </a:t>
            </a:r>
          </a:p>
          <a:p>
            <a:pPr eaLnBrk="1" hangingPunct="1">
              <a:lnSpc>
                <a:spcPct val="80000"/>
              </a:lnSpc>
            </a:pPr>
            <a:r>
              <a:rPr lang="cs-CZ" altLang="sk-SK"/>
              <a:t>nazývá se </a:t>
            </a:r>
            <a:r>
              <a:rPr lang="cs-CZ" altLang="sk-SK" b="1"/>
              <a:t>obsedantně kompulzivní poruchy. </a:t>
            </a:r>
          </a:p>
          <a:p>
            <a:pPr eaLnBrk="1" hangingPunct="1">
              <a:lnSpc>
                <a:spcPct val="80000"/>
              </a:lnSpc>
            </a:pPr>
            <a:r>
              <a:rPr lang="cs-CZ" altLang="sk-SK" b="1"/>
              <a:t>obsese</a:t>
            </a:r>
            <a:r>
              <a:rPr lang="cs-CZ" altLang="sk-SK"/>
              <a:t>, což jsou vtíravé, opakující se myšlenky, o kterých člověk ví, že jsou jeho vlastní (nejsou mu vkládány do hlavy zvnějšku jako u schizofrenie), ví, že jsou třeba nelogické, nadměrně obavné a přehnané. Přesto v něm vyvolávají velkou míru úzkosti. </a:t>
            </a:r>
          </a:p>
          <a:p>
            <a:pPr eaLnBrk="1" hangingPunct="1">
              <a:lnSpc>
                <a:spcPct val="80000"/>
              </a:lnSpc>
            </a:pPr>
            <a:r>
              <a:rPr lang="cs-CZ" altLang="sk-SK"/>
              <a:t>Aby tuto úzkost pacient snížil, vykonává určité činnosti, které nazýváme </a:t>
            </a:r>
            <a:r>
              <a:rPr lang="cs-CZ" altLang="sk-SK" b="1"/>
              <a:t>kompulze</a:t>
            </a:r>
            <a:r>
              <a:rPr lang="cs-CZ" altLang="sk-SK"/>
              <a:t>.</a:t>
            </a:r>
          </a:p>
          <a:p>
            <a:pPr eaLnBrk="1" hangingPunct="1">
              <a:lnSpc>
                <a:spcPct val="80000"/>
              </a:lnSpc>
            </a:pPr>
            <a:r>
              <a:rPr lang="cs-CZ" altLang="sk-SK"/>
              <a:t> Kompulze může pacient vůlí potlačit, ale zažívá přitom velikou úzkost, které nakonec podlehne a kompulzi provede, čímž se mu uleví. </a:t>
            </a:r>
          </a:p>
          <a:p>
            <a:pPr eaLnBrk="1" hangingPunct="1">
              <a:lnSpc>
                <a:spcPct val="80000"/>
              </a:lnSpc>
            </a:pPr>
            <a:r>
              <a:rPr lang="cs-CZ" altLang="sk-SK"/>
              <a:t>I když obsedantně kompulzivní porucha patří mezi neurotické poruchy, mívá někdy těžký a dlouhodobý průběh a výrazně narušuje kvalitu života</a:t>
            </a:r>
            <a:r>
              <a:rPr lang="cs-CZ" altLang="sk-SK" sz="1800"/>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1986"/>
                                        </p:tgtEl>
                                        <p:attrNameLst>
                                          <p:attrName>style.visibility</p:attrName>
                                        </p:attrNameLst>
                                      </p:cBhvr>
                                      <p:to>
                                        <p:strVal val="visible"/>
                                      </p:to>
                                    </p:set>
                                    <p:anim calcmode="lin" valueType="num">
                                      <p:cBhvr>
                                        <p:cTn id="7" dur="1000" fill="hold"/>
                                        <p:tgtEl>
                                          <p:spTgt spid="41986"/>
                                        </p:tgtEl>
                                        <p:attrNameLst>
                                          <p:attrName>ppt_x</p:attrName>
                                        </p:attrNameLst>
                                      </p:cBhvr>
                                      <p:tavLst>
                                        <p:tav tm="0">
                                          <p:val>
                                            <p:strVal val="#ppt_x-.2"/>
                                          </p:val>
                                        </p:tav>
                                        <p:tav tm="100000">
                                          <p:val>
                                            <p:strVal val="#ppt_x"/>
                                          </p:val>
                                        </p:tav>
                                      </p:tavLst>
                                    </p:anim>
                                    <p:anim calcmode="lin" valueType="num">
                                      <p:cBhvr>
                                        <p:cTn id="8" dur="1000" fill="hold"/>
                                        <p:tgtEl>
                                          <p:spTgt spid="41986"/>
                                        </p:tgtEl>
                                        <p:attrNameLst>
                                          <p:attrName>ppt_y</p:attrName>
                                        </p:attrNameLst>
                                      </p:cBhvr>
                                      <p:tavLst>
                                        <p:tav tm="0">
                                          <p:val>
                                            <p:strVal val="#ppt_y"/>
                                          </p:val>
                                        </p:tav>
                                        <p:tav tm="100000">
                                          <p:val>
                                            <p:strVal val="#ppt_y"/>
                                          </p:val>
                                        </p:tav>
                                      </p:tavLst>
                                    </p:anim>
                                    <p:animEffect transition="in" filter="wipe(right)" prLst="gradientSize: 0.1">
                                      <p:cBhvr>
                                        <p:cTn id="9" dur="1000"/>
                                        <p:tgtEl>
                                          <p:spTgt spid="4198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41987">
                                            <p:txEl>
                                              <p:pRg st="0" end="0"/>
                                            </p:txEl>
                                          </p:spTgt>
                                        </p:tgtEl>
                                        <p:attrNameLst>
                                          <p:attrName>style.visibility</p:attrName>
                                        </p:attrNameLst>
                                      </p:cBhvr>
                                      <p:to>
                                        <p:strVal val="visible"/>
                                      </p:to>
                                    </p:set>
                                    <p:animEffect transition="in" filter="fade">
                                      <p:cBhvr>
                                        <p:cTn id="14" dur="500"/>
                                        <p:tgtEl>
                                          <p:spTgt spid="41987">
                                            <p:txEl>
                                              <p:pRg st="0" end="0"/>
                                            </p:txEl>
                                          </p:spTgt>
                                        </p:tgtEl>
                                      </p:cBhvr>
                                    </p:animEffect>
                                    <p:anim calcmode="lin" valueType="num">
                                      <p:cBhvr>
                                        <p:cTn id="15" dur="5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1987">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41987">
                                            <p:txEl>
                                              <p:pRg st="1" end="1"/>
                                            </p:txEl>
                                          </p:spTgt>
                                        </p:tgtEl>
                                        <p:attrNameLst>
                                          <p:attrName>style.visibility</p:attrName>
                                        </p:attrNameLst>
                                      </p:cBhvr>
                                      <p:to>
                                        <p:strVal val="visible"/>
                                      </p:to>
                                    </p:set>
                                    <p:animEffect transition="in" filter="fade">
                                      <p:cBhvr>
                                        <p:cTn id="19" dur="500"/>
                                        <p:tgtEl>
                                          <p:spTgt spid="41987">
                                            <p:txEl>
                                              <p:pRg st="1" end="1"/>
                                            </p:txEl>
                                          </p:spTgt>
                                        </p:tgtEl>
                                      </p:cBhvr>
                                    </p:animEffect>
                                    <p:anim calcmode="lin" valueType="num">
                                      <p:cBhvr>
                                        <p:cTn id="20" dur="500" fill="hold"/>
                                        <p:tgtEl>
                                          <p:spTgt spid="4198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41987">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41987">
                                            <p:txEl>
                                              <p:pRg st="2" end="2"/>
                                            </p:txEl>
                                          </p:spTgt>
                                        </p:tgtEl>
                                        <p:attrNameLst>
                                          <p:attrName>style.visibility</p:attrName>
                                        </p:attrNameLst>
                                      </p:cBhvr>
                                      <p:to>
                                        <p:strVal val="visible"/>
                                      </p:to>
                                    </p:set>
                                    <p:animEffect transition="in" filter="fade">
                                      <p:cBhvr>
                                        <p:cTn id="24" dur="500"/>
                                        <p:tgtEl>
                                          <p:spTgt spid="41987">
                                            <p:txEl>
                                              <p:pRg st="2" end="2"/>
                                            </p:txEl>
                                          </p:spTgt>
                                        </p:tgtEl>
                                      </p:cBhvr>
                                    </p:animEffect>
                                    <p:anim calcmode="lin" valueType="num">
                                      <p:cBhvr>
                                        <p:cTn id="25" dur="500" fill="hold"/>
                                        <p:tgtEl>
                                          <p:spTgt spid="41987">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41987">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41987">
                                            <p:txEl>
                                              <p:pRg st="3" end="3"/>
                                            </p:txEl>
                                          </p:spTgt>
                                        </p:tgtEl>
                                        <p:attrNameLst>
                                          <p:attrName>style.visibility</p:attrName>
                                        </p:attrNameLst>
                                      </p:cBhvr>
                                      <p:to>
                                        <p:strVal val="visible"/>
                                      </p:to>
                                    </p:set>
                                    <p:animEffect transition="in" filter="fade">
                                      <p:cBhvr>
                                        <p:cTn id="29" dur="500"/>
                                        <p:tgtEl>
                                          <p:spTgt spid="41987">
                                            <p:txEl>
                                              <p:pRg st="3" end="3"/>
                                            </p:txEl>
                                          </p:spTgt>
                                        </p:tgtEl>
                                      </p:cBhvr>
                                    </p:animEffect>
                                    <p:anim calcmode="lin" valueType="num">
                                      <p:cBhvr>
                                        <p:cTn id="30" dur="500" fill="hold"/>
                                        <p:tgtEl>
                                          <p:spTgt spid="41987">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41987">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41987">
                                            <p:txEl>
                                              <p:pRg st="4" end="4"/>
                                            </p:txEl>
                                          </p:spTgt>
                                        </p:tgtEl>
                                        <p:attrNameLst>
                                          <p:attrName>style.visibility</p:attrName>
                                        </p:attrNameLst>
                                      </p:cBhvr>
                                      <p:to>
                                        <p:strVal val="visible"/>
                                      </p:to>
                                    </p:set>
                                    <p:animEffect transition="in" filter="fade">
                                      <p:cBhvr>
                                        <p:cTn id="34" dur="500"/>
                                        <p:tgtEl>
                                          <p:spTgt spid="41987">
                                            <p:txEl>
                                              <p:pRg st="4" end="4"/>
                                            </p:txEl>
                                          </p:spTgt>
                                        </p:tgtEl>
                                      </p:cBhvr>
                                    </p:animEffect>
                                    <p:anim calcmode="lin" valueType="num">
                                      <p:cBhvr>
                                        <p:cTn id="35" dur="500" fill="hold"/>
                                        <p:tgtEl>
                                          <p:spTgt spid="4198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41987">
                                            <p:txEl>
                                              <p:pRg st="4" end="4"/>
                                            </p:txEl>
                                          </p:spTgt>
                                        </p:tgtEl>
                                        <p:attrNameLst>
                                          <p:attrName>ppt_y</p:attrName>
                                        </p:attrNameLst>
                                      </p:cBhvr>
                                      <p:tavLst>
                                        <p:tav tm="0">
                                          <p:val>
                                            <p:strVal val="#ppt_y+.05"/>
                                          </p:val>
                                        </p:tav>
                                        <p:tav tm="100000">
                                          <p:val>
                                            <p:strVal val="#ppt_y"/>
                                          </p:val>
                                        </p:tav>
                                      </p:tavLst>
                                    </p:anim>
                                  </p:childTnLst>
                                </p:cTn>
                              </p:par>
                              <p:par>
                                <p:cTn id="37" presetID="44" presetClass="entr" presetSubtype="0" fill="hold" grpId="0" nodeType="withEffect">
                                  <p:stCondLst>
                                    <p:cond delay="0"/>
                                  </p:stCondLst>
                                  <p:childTnLst>
                                    <p:set>
                                      <p:cBhvr>
                                        <p:cTn id="38" dur="1" fill="hold">
                                          <p:stCondLst>
                                            <p:cond delay="0"/>
                                          </p:stCondLst>
                                        </p:cTn>
                                        <p:tgtEl>
                                          <p:spTgt spid="41987">
                                            <p:txEl>
                                              <p:pRg st="5" end="5"/>
                                            </p:txEl>
                                          </p:spTgt>
                                        </p:tgtEl>
                                        <p:attrNameLst>
                                          <p:attrName>style.visibility</p:attrName>
                                        </p:attrNameLst>
                                      </p:cBhvr>
                                      <p:to>
                                        <p:strVal val="visible"/>
                                      </p:to>
                                    </p:set>
                                    <p:animEffect transition="in" filter="fade">
                                      <p:cBhvr>
                                        <p:cTn id="39" dur="500"/>
                                        <p:tgtEl>
                                          <p:spTgt spid="41987">
                                            <p:txEl>
                                              <p:pRg st="5" end="5"/>
                                            </p:txEl>
                                          </p:spTgt>
                                        </p:tgtEl>
                                      </p:cBhvr>
                                    </p:animEffect>
                                    <p:anim calcmode="lin" valueType="num">
                                      <p:cBhvr>
                                        <p:cTn id="40" dur="500" fill="hold"/>
                                        <p:tgtEl>
                                          <p:spTgt spid="41987">
                                            <p:txEl>
                                              <p:pRg st="5" end="5"/>
                                            </p:txEl>
                                          </p:spTgt>
                                        </p:tgtEl>
                                        <p:attrNameLst>
                                          <p:attrName>ppt_x</p:attrName>
                                        </p:attrNameLst>
                                      </p:cBhvr>
                                      <p:tavLst>
                                        <p:tav tm="0">
                                          <p:val>
                                            <p:strVal val="#ppt_x"/>
                                          </p:val>
                                        </p:tav>
                                        <p:tav tm="100000">
                                          <p:val>
                                            <p:strVal val="#ppt_x"/>
                                          </p:val>
                                        </p:tav>
                                      </p:tavLst>
                                    </p:anim>
                                    <p:anim calcmode="lin" valueType="num">
                                      <p:cBhvr>
                                        <p:cTn id="41" dur="500" fill="hold"/>
                                        <p:tgtEl>
                                          <p:spTgt spid="41987">
                                            <p:txEl>
                                              <p:pRg st="5" end="5"/>
                                            </p:txEl>
                                          </p:spTgt>
                                        </p:tgtEl>
                                        <p:attrNameLst>
                                          <p:attrName>ppt_y</p:attrName>
                                        </p:attrNameLst>
                                      </p:cBhvr>
                                      <p:tavLst>
                                        <p:tav tm="0">
                                          <p:val>
                                            <p:strVal val="#ppt_y+.05"/>
                                          </p:val>
                                        </p:tav>
                                        <p:tav tm="100000">
                                          <p:val>
                                            <p:strVal val="#ppt_y"/>
                                          </p:val>
                                        </p:tav>
                                      </p:tavLst>
                                    </p:anim>
                                  </p:childTnLst>
                                </p:cTn>
                              </p:par>
                              <p:par>
                                <p:cTn id="42" presetID="44" presetClass="entr" presetSubtype="0" fill="hold" grpId="0" nodeType="withEffect">
                                  <p:stCondLst>
                                    <p:cond delay="0"/>
                                  </p:stCondLst>
                                  <p:childTnLst>
                                    <p:set>
                                      <p:cBhvr>
                                        <p:cTn id="43" dur="1" fill="hold">
                                          <p:stCondLst>
                                            <p:cond delay="0"/>
                                          </p:stCondLst>
                                        </p:cTn>
                                        <p:tgtEl>
                                          <p:spTgt spid="41987">
                                            <p:txEl>
                                              <p:pRg st="6" end="6"/>
                                            </p:txEl>
                                          </p:spTgt>
                                        </p:tgtEl>
                                        <p:attrNameLst>
                                          <p:attrName>style.visibility</p:attrName>
                                        </p:attrNameLst>
                                      </p:cBhvr>
                                      <p:to>
                                        <p:strVal val="visible"/>
                                      </p:to>
                                    </p:set>
                                    <p:animEffect transition="in" filter="fade">
                                      <p:cBhvr>
                                        <p:cTn id="44" dur="500"/>
                                        <p:tgtEl>
                                          <p:spTgt spid="41987">
                                            <p:txEl>
                                              <p:pRg st="6" end="6"/>
                                            </p:txEl>
                                          </p:spTgt>
                                        </p:tgtEl>
                                      </p:cBhvr>
                                    </p:animEffect>
                                    <p:anim calcmode="lin" valueType="num">
                                      <p:cBhvr>
                                        <p:cTn id="45" dur="500" fill="hold"/>
                                        <p:tgtEl>
                                          <p:spTgt spid="41987">
                                            <p:txEl>
                                              <p:pRg st="6" end="6"/>
                                            </p:txEl>
                                          </p:spTgt>
                                        </p:tgtEl>
                                        <p:attrNameLst>
                                          <p:attrName>ppt_x</p:attrName>
                                        </p:attrNameLst>
                                      </p:cBhvr>
                                      <p:tavLst>
                                        <p:tav tm="0">
                                          <p:val>
                                            <p:strVal val="#ppt_x"/>
                                          </p:val>
                                        </p:tav>
                                        <p:tav tm="100000">
                                          <p:val>
                                            <p:strVal val="#ppt_x"/>
                                          </p:val>
                                        </p:tav>
                                      </p:tavLst>
                                    </p:anim>
                                    <p:anim calcmode="lin" valueType="num">
                                      <p:cBhvr>
                                        <p:cTn id="46" dur="500" fill="hold"/>
                                        <p:tgtEl>
                                          <p:spTgt spid="41987">
                                            <p:txEl>
                                              <p:pRg st="6" end="6"/>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7"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Rot="1" noChangeArrowheads="1"/>
          </p:cNvSpPr>
          <p:nvPr>
            <p:ph type="title"/>
          </p:nvPr>
        </p:nvSpPr>
        <p:spPr/>
        <p:txBody>
          <a:bodyPr/>
          <a:lstStyle/>
          <a:p>
            <a:pPr eaLnBrk="1" fontAlgn="auto" hangingPunct="1">
              <a:spcAft>
                <a:spcPts val="0"/>
              </a:spcAft>
              <a:defRPr/>
            </a:pPr>
            <a:r>
              <a:rPr lang="cs-CZ" altLang="sk-SK" sz="4800" dirty="0">
                <a:solidFill>
                  <a:schemeClr val="accent5"/>
                </a:solidFill>
              </a:rPr>
              <a:t>(OCD)</a:t>
            </a:r>
          </a:p>
        </p:txBody>
      </p:sp>
      <p:sp>
        <p:nvSpPr>
          <p:cNvPr id="68611" name="Rectangle 3"/>
          <p:cNvSpPr>
            <a:spLocks noGrp="1" noRot="1" noChangeArrowheads="1"/>
          </p:cNvSpPr>
          <p:nvPr>
            <p:ph idx="1"/>
          </p:nvPr>
        </p:nvSpPr>
        <p:spPr>
          <a:xfrm>
            <a:off x="323850" y="1905000"/>
            <a:ext cx="8521700" cy="4619625"/>
          </a:xfrm>
        </p:spPr>
        <p:txBody>
          <a:bodyPr/>
          <a:lstStyle/>
          <a:p>
            <a:pPr eaLnBrk="1" hangingPunct="1">
              <a:buFont typeface="Tw Cen MT" panose="020B0602020104020603" pitchFamily="34" charset="-18"/>
              <a:buChar char=" "/>
              <a:defRPr/>
            </a:pPr>
            <a:endParaRPr lang="cs-CZ" altLang="sk-SK" sz="1800" dirty="0"/>
          </a:p>
          <a:p>
            <a:pPr eaLnBrk="1" hangingPunct="1">
              <a:buFont typeface="Tw Cen MT" panose="020B0602020104020603" pitchFamily="34" charset="-18"/>
              <a:buChar char=" "/>
              <a:defRPr/>
            </a:pPr>
            <a:endParaRPr lang="cs-CZ" altLang="sk-SK" sz="1800" dirty="0"/>
          </a:p>
          <a:p>
            <a:pPr eaLnBrk="1" hangingPunct="1">
              <a:buFont typeface="Tw Cen MT" panose="020B0602020104020603" pitchFamily="34" charset="-18"/>
              <a:buChar char=" "/>
              <a:defRPr/>
            </a:pPr>
            <a:endParaRPr lang="cs-CZ" altLang="sk-SK" sz="1800" dirty="0"/>
          </a:p>
          <a:p>
            <a:pPr marL="0" indent="0" eaLnBrk="1" hangingPunct="1">
              <a:buFont typeface="Tw Cen MT" panose="020B0602020104020603" pitchFamily="34" charset="-18"/>
              <a:buNone/>
              <a:defRPr/>
            </a:pPr>
            <a:endParaRPr lang="cs-CZ" altLang="sk-SK" sz="1800" dirty="0"/>
          </a:p>
          <a:p>
            <a:pPr eaLnBrk="1" hangingPunct="1">
              <a:buFont typeface="Tw Cen MT" panose="020B0602020104020603" pitchFamily="34" charset="-18"/>
              <a:buChar char=" "/>
              <a:defRPr/>
            </a:pPr>
            <a:r>
              <a:rPr lang="cs-CZ" altLang="sk-SK" dirty="0"/>
              <a:t>Výskyt obsesí a kompulzí</a:t>
            </a:r>
          </a:p>
          <a:p>
            <a:pPr eaLnBrk="1" hangingPunct="1">
              <a:buFont typeface="Tw Cen MT" panose="020B0602020104020603" pitchFamily="34" charset="-18"/>
              <a:buChar char=" "/>
              <a:defRPr/>
            </a:pPr>
            <a:r>
              <a:rPr lang="cs-CZ" altLang="sk-SK" dirty="0"/>
              <a:t>OCD se vyskytuje asi u 3% lidí. </a:t>
            </a:r>
          </a:p>
          <a:p>
            <a:pPr eaLnBrk="1" hangingPunct="1">
              <a:buFont typeface="Tw Cen MT" panose="020B0602020104020603" pitchFamily="34" charset="-18"/>
              <a:buChar char=" "/>
              <a:defRPr/>
            </a:pPr>
            <a:r>
              <a:rPr lang="cs-CZ" altLang="sk-SK" dirty="0"/>
              <a:t>Většina případů ale pravděpodobně není zjištěna a léčena, neboť se nemocní nesvěří a nevyhledají pomoc. </a:t>
            </a:r>
          </a:p>
          <a:p>
            <a:pPr eaLnBrk="1" hangingPunct="1">
              <a:buFont typeface="Tw Cen MT" panose="020B0602020104020603" pitchFamily="34" charset="-18"/>
              <a:buChar char=" "/>
              <a:defRPr/>
            </a:pPr>
            <a:r>
              <a:rPr lang="cs-CZ" altLang="sk-SK" dirty="0"/>
              <a:t>U dětí se vyskytuje asi v 1-2%, u dospívajících častěji. </a:t>
            </a:r>
          </a:p>
          <a:p>
            <a:pPr eaLnBrk="1" hangingPunct="1">
              <a:buFont typeface="Tw Cen MT" panose="020B0602020104020603" pitchFamily="34" charset="-18"/>
              <a:buChar char=" "/>
              <a:defRPr/>
            </a:pPr>
            <a:r>
              <a:rPr lang="cs-CZ" altLang="sk-SK" dirty="0"/>
              <a:t>Poměr chlapců a dívek je přibližně stejný. </a:t>
            </a:r>
          </a:p>
          <a:p>
            <a:pPr eaLnBrk="1" hangingPunct="1">
              <a:buFont typeface="Tw Cen MT" panose="020B0602020104020603" pitchFamily="34" charset="-18"/>
              <a:buChar char=" "/>
              <a:defRPr/>
            </a:pPr>
            <a:r>
              <a:rPr lang="cs-CZ" altLang="sk-SK" dirty="0"/>
              <a:t>Začátek poruchy je nejčastěji v rané adolescenci anebo v rané dospělosti. </a:t>
            </a:r>
          </a:p>
        </p:txBody>
      </p:sp>
      <p:pic>
        <p:nvPicPr>
          <p:cNvPr id="32772" name="Picture 5" descr="Výsledok vyhľadávania obrázkov pre dopyt oc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775" y="273050"/>
            <a:ext cx="4024313" cy="326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686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86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autoUpdateAnimBg="0"/>
      <p:bldP spid="68611"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rrowheads="1"/>
          </p:cNvSpPr>
          <p:nvPr>
            <p:ph type="title"/>
          </p:nvPr>
        </p:nvSpPr>
        <p:spPr/>
        <p:txBody>
          <a:bodyPr/>
          <a:lstStyle/>
          <a:p>
            <a:pPr eaLnBrk="1" fontAlgn="auto" hangingPunct="1">
              <a:spcAft>
                <a:spcPts val="0"/>
              </a:spcAft>
              <a:defRPr/>
            </a:pPr>
            <a:r>
              <a:rPr lang="cs-CZ" altLang="sk-SK" sz="5000" dirty="0">
                <a:solidFill>
                  <a:schemeClr val="accent2"/>
                </a:solidFill>
              </a:rPr>
              <a:t>Incidence OCD</a:t>
            </a:r>
          </a:p>
        </p:txBody>
      </p:sp>
      <p:graphicFrame>
        <p:nvGraphicFramePr>
          <p:cNvPr id="33795" name="Object 3"/>
          <p:cNvGraphicFramePr>
            <a:graphicFrameLocks noGrp="1" noChangeAspect="1"/>
          </p:cNvGraphicFramePr>
          <p:nvPr>
            <p:ph type="chart" idx="1"/>
          </p:nvPr>
        </p:nvGraphicFramePr>
        <p:xfrm>
          <a:off x="1165225" y="1995488"/>
          <a:ext cx="7353300" cy="4010025"/>
        </p:xfrm>
        <a:graphic>
          <a:graphicData uri="http://schemas.openxmlformats.org/presentationml/2006/ole">
            <mc:AlternateContent xmlns:mc="http://schemas.openxmlformats.org/markup-compatibility/2006">
              <mc:Choice xmlns:v="urn:schemas-microsoft-com:vml" Requires="v">
                <p:oleObj spid="_x0000_s33799" name="Graf" r:id="rId3" imgW="7353333" imgH="4010152" progId="MSGraph.Chart.8">
                  <p:embed followColorScheme="full"/>
                </p:oleObj>
              </mc:Choice>
              <mc:Fallback>
                <p:oleObj name="Graf" r:id="rId3" imgW="7353333" imgH="4010152" progId="MSGraph.Chart.8">
                  <p:embed followColorScheme="full"/>
                  <p:pic>
                    <p:nvPicPr>
                      <p:cNvPr id="0" name="Object 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65225" y="1995488"/>
                        <a:ext cx="73533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Rot="1" noChangeArrowheads="1"/>
          </p:cNvSpPr>
          <p:nvPr>
            <p:ph type="title"/>
          </p:nvPr>
        </p:nvSpPr>
        <p:spPr/>
        <p:txBody>
          <a:bodyPr/>
          <a:lstStyle/>
          <a:p>
            <a:pPr algn="ctr" eaLnBrk="1" fontAlgn="auto" hangingPunct="1">
              <a:spcAft>
                <a:spcPts val="0"/>
              </a:spcAft>
              <a:defRPr/>
            </a:pPr>
            <a:r>
              <a:rPr lang="cs-CZ" altLang="sk-SK" dirty="0">
                <a:solidFill>
                  <a:schemeClr val="accent5"/>
                </a:solidFill>
              </a:rPr>
              <a:t>Obsedantně kompulzivní porucha (OCD)</a:t>
            </a:r>
          </a:p>
        </p:txBody>
      </p:sp>
      <p:sp>
        <p:nvSpPr>
          <p:cNvPr id="69635" name="Rectangle 3"/>
          <p:cNvSpPr>
            <a:spLocks noGrp="1" noRot="1" noChangeArrowheads="1"/>
          </p:cNvSpPr>
          <p:nvPr>
            <p:ph idx="1"/>
          </p:nvPr>
        </p:nvSpPr>
        <p:spPr>
          <a:xfrm>
            <a:off x="838200" y="1905000"/>
            <a:ext cx="8126413" cy="4764088"/>
          </a:xfrm>
        </p:spPr>
        <p:txBody>
          <a:bodyPr/>
          <a:lstStyle/>
          <a:p>
            <a:pPr eaLnBrk="1" hangingPunct="1"/>
            <a:r>
              <a:rPr lang="cs-CZ" altLang="sk-SK" sz="2400" b="1"/>
              <a:t>Strach ze špíny</a:t>
            </a:r>
            <a:r>
              <a:rPr lang="cs-CZ" altLang="sk-SK" sz="2400"/>
              <a:t> spojený s rituály umývání. </a:t>
            </a:r>
          </a:p>
          <a:p>
            <a:pPr eaLnBrk="1" hangingPunct="1"/>
            <a:r>
              <a:rPr lang="cs-CZ" altLang="sk-SK" sz="2400" b="1"/>
              <a:t>Přesnost, pořádek</a:t>
            </a:r>
            <a:r>
              <a:rPr lang="cs-CZ" altLang="sk-SK" sz="2400"/>
              <a:t> – pacienti přerovnávají věci v bytě, na pracovišti apod. podle určitého systému, vše má své určené místo, věci jsou srovnané podle velikosti, barvy, tvaru atd., pacienti opakovaně uklízí. Každá změna v tomto pořádku v nich působí velkou úzkost, kterou řeší dalším přerovnáváním, uklízením.</a:t>
            </a:r>
            <a:endParaRPr lang="cs-CZ" altLang="sk-SK" sz="2400" b="1"/>
          </a:p>
          <a:p>
            <a:pPr eaLnBrk="1" hangingPunct="1"/>
            <a:r>
              <a:rPr lang="cs-CZ" altLang="sk-SK" sz="2400" b="1"/>
              <a:t>Nadměrné pochyby</a:t>
            </a:r>
            <a:r>
              <a:rPr lang="cs-CZ" altLang="sk-SK" sz="2400"/>
              <a:t> – pacientům se opakovaně vybavují pochybovačné myšlenky, zda vypnuli při odchodu z domu plyn, světlo, zda zavřeli okno, zda zamčeli. Kompulze jsou ve formě opakovaných kontrol, návratů domů, pacient není schopen odejít z domu včas do školy, na schůzky atd.</a:t>
            </a:r>
            <a:endParaRPr lang="cs-CZ" altLang="sk-SK" sz="2400" b="1"/>
          </a:p>
          <a:p>
            <a:pPr eaLnBrk="1" hangingPunct="1"/>
            <a:endParaRPr lang="cs-CZ" altLang="sk-SK" sz="24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9634"/>
                                        </p:tgtEl>
                                        <p:attrNameLst>
                                          <p:attrName>style.visibility</p:attrName>
                                        </p:attrNameLst>
                                      </p:cBhvr>
                                      <p:to>
                                        <p:strVal val="visible"/>
                                      </p:to>
                                    </p:set>
                                    <p:anim calcmode="lin" valueType="num">
                                      <p:cBhvr>
                                        <p:cTn id="7" dur="1000" fill="hold"/>
                                        <p:tgtEl>
                                          <p:spTgt spid="69634"/>
                                        </p:tgtEl>
                                        <p:attrNameLst>
                                          <p:attrName>ppt_x</p:attrName>
                                        </p:attrNameLst>
                                      </p:cBhvr>
                                      <p:tavLst>
                                        <p:tav tm="0">
                                          <p:val>
                                            <p:strVal val="#ppt_x-.2"/>
                                          </p:val>
                                        </p:tav>
                                        <p:tav tm="100000">
                                          <p:val>
                                            <p:strVal val="#ppt_x"/>
                                          </p:val>
                                        </p:tav>
                                      </p:tavLst>
                                    </p:anim>
                                    <p:anim calcmode="lin" valueType="num">
                                      <p:cBhvr>
                                        <p:cTn id="8" dur="1000" fill="hold"/>
                                        <p:tgtEl>
                                          <p:spTgt spid="69634"/>
                                        </p:tgtEl>
                                        <p:attrNameLst>
                                          <p:attrName>ppt_y</p:attrName>
                                        </p:attrNameLst>
                                      </p:cBhvr>
                                      <p:tavLst>
                                        <p:tav tm="0">
                                          <p:val>
                                            <p:strVal val="#ppt_y"/>
                                          </p:val>
                                        </p:tav>
                                        <p:tav tm="100000">
                                          <p:val>
                                            <p:strVal val="#ppt_y"/>
                                          </p:val>
                                        </p:tav>
                                      </p:tavLst>
                                    </p:anim>
                                    <p:animEffect transition="in" filter="wipe(right)" prLst="gradientSize: 0.1">
                                      <p:cBhvr>
                                        <p:cTn id="9" dur="1000"/>
                                        <p:tgtEl>
                                          <p:spTgt spid="6963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69635">
                                            <p:txEl>
                                              <p:pRg st="0" end="0"/>
                                            </p:txEl>
                                          </p:spTgt>
                                        </p:tgtEl>
                                        <p:attrNameLst>
                                          <p:attrName>style.visibility</p:attrName>
                                        </p:attrNameLst>
                                      </p:cBhvr>
                                      <p:to>
                                        <p:strVal val="visible"/>
                                      </p:to>
                                    </p:set>
                                    <p:animEffect transition="in" filter="fade">
                                      <p:cBhvr>
                                        <p:cTn id="14" dur="500"/>
                                        <p:tgtEl>
                                          <p:spTgt spid="69635">
                                            <p:txEl>
                                              <p:pRg st="0" end="0"/>
                                            </p:txEl>
                                          </p:spTgt>
                                        </p:tgtEl>
                                      </p:cBhvr>
                                    </p:animEffect>
                                    <p:anim calcmode="lin" valueType="num">
                                      <p:cBhvr>
                                        <p:cTn id="15" dur="500" fill="hold"/>
                                        <p:tgtEl>
                                          <p:spTgt spid="6963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9635">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69635">
                                            <p:txEl>
                                              <p:pRg st="1" end="1"/>
                                            </p:txEl>
                                          </p:spTgt>
                                        </p:tgtEl>
                                        <p:attrNameLst>
                                          <p:attrName>style.visibility</p:attrName>
                                        </p:attrNameLst>
                                      </p:cBhvr>
                                      <p:to>
                                        <p:strVal val="visible"/>
                                      </p:to>
                                    </p:set>
                                    <p:animEffect transition="in" filter="fade">
                                      <p:cBhvr>
                                        <p:cTn id="19" dur="500"/>
                                        <p:tgtEl>
                                          <p:spTgt spid="69635">
                                            <p:txEl>
                                              <p:pRg st="1" end="1"/>
                                            </p:txEl>
                                          </p:spTgt>
                                        </p:tgtEl>
                                      </p:cBhvr>
                                    </p:animEffect>
                                    <p:anim calcmode="lin" valueType="num">
                                      <p:cBhvr>
                                        <p:cTn id="20" dur="500" fill="hold"/>
                                        <p:tgtEl>
                                          <p:spTgt spid="69635">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69635">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69635">
                                            <p:txEl>
                                              <p:pRg st="2" end="2"/>
                                            </p:txEl>
                                          </p:spTgt>
                                        </p:tgtEl>
                                        <p:attrNameLst>
                                          <p:attrName>style.visibility</p:attrName>
                                        </p:attrNameLst>
                                      </p:cBhvr>
                                      <p:to>
                                        <p:strVal val="visible"/>
                                      </p:to>
                                    </p:set>
                                    <p:animEffect transition="in" filter="fade">
                                      <p:cBhvr>
                                        <p:cTn id="24" dur="500"/>
                                        <p:tgtEl>
                                          <p:spTgt spid="69635">
                                            <p:txEl>
                                              <p:pRg st="2" end="2"/>
                                            </p:txEl>
                                          </p:spTgt>
                                        </p:tgtEl>
                                      </p:cBhvr>
                                    </p:animEffect>
                                    <p:anim calcmode="lin" valueType="num">
                                      <p:cBhvr>
                                        <p:cTn id="25" dur="500" fill="hold"/>
                                        <p:tgtEl>
                                          <p:spTgt spid="69635">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69635">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p:bldP spid="69635" grpId="0" build="allAtOnce"/>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Grp="1" noRot="1" noChangeArrowheads="1"/>
          </p:cNvSpPr>
          <p:nvPr>
            <p:ph type="title"/>
          </p:nvPr>
        </p:nvSpPr>
        <p:spPr/>
        <p:txBody>
          <a:bodyPr/>
          <a:lstStyle/>
          <a:p>
            <a:pPr algn="ctr" eaLnBrk="1" fontAlgn="auto" hangingPunct="1">
              <a:spcAft>
                <a:spcPts val="0"/>
              </a:spcAft>
              <a:defRPr/>
            </a:pPr>
            <a:r>
              <a:rPr lang="cs-CZ" altLang="sk-SK" dirty="0">
                <a:solidFill>
                  <a:schemeClr val="accent5"/>
                </a:solidFill>
              </a:rPr>
              <a:t>Obsedantně kompulzivní porucha (OCD)</a:t>
            </a:r>
          </a:p>
        </p:txBody>
      </p:sp>
      <p:sp>
        <p:nvSpPr>
          <p:cNvPr id="70659" name="Rectangle 3"/>
          <p:cNvSpPr>
            <a:spLocks noGrp="1" noRot="1" noChangeArrowheads="1"/>
          </p:cNvSpPr>
          <p:nvPr>
            <p:ph idx="1"/>
          </p:nvPr>
        </p:nvSpPr>
        <p:spPr/>
        <p:txBody>
          <a:bodyPr rtlCol="0">
            <a:normAutofit fontScale="92500" lnSpcReduction="10000"/>
          </a:bodyPr>
          <a:lstStyle/>
          <a:p>
            <a:pPr marL="91440" indent="-91440" eaLnBrk="1" fontAlgn="auto" hangingPunct="1">
              <a:lnSpc>
                <a:spcPct val="80000"/>
              </a:lnSpc>
              <a:buFont typeface="Tw Cen MT" panose="020B0602020104020603" pitchFamily="34" charset="0"/>
              <a:buChar char=" "/>
              <a:defRPr/>
            </a:pPr>
            <a:r>
              <a:rPr lang="cs-CZ" altLang="sk-SK" sz="2600" b="1" dirty="0"/>
              <a:t>Agrese, sexualita</a:t>
            </a:r>
            <a:r>
              <a:rPr lang="cs-CZ" altLang="sk-SK" sz="2600" dirty="0"/>
              <a:t> – myšlenky, aby někomu ublížil, ublížil sobě, myšlenky sexuální, obscénní apod. Jsou spojeny s různými rituály, které mají chránit dotyčného, aby tyto věci neprovedl a aby snížil úzkost, které v něm tyto myšlenky vyvolávají (modlení, počítání aj.).</a:t>
            </a:r>
          </a:p>
          <a:p>
            <a:pPr marL="91440" indent="-91440" eaLnBrk="1" fontAlgn="auto" hangingPunct="1">
              <a:lnSpc>
                <a:spcPct val="80000"/>
              </a:lnSpc>
              <a:buFont typeface="Tw Cen MT" panose="020B0602020104020603" pitchFamily="34" charset="0"/>
              <a:buChar char=" "/>
              <a:defRPr/>
            </a:pPr>
            <a:endParaRPr lang="cs-CZ" altLang="sk-SK" sz="2600" b="1" dirty="0"/>
          </a:p>
          <a:p>
            <a:pPr marL="91440" indent="-91440" eaLnBrk="1" fontAlgn="auto" hangingPunct="1">
              <a:lnSpc>
                <a:spcPct val="80000"/>
              </a:lnSpc>
              <a:buFont typeface="Tw Cen MT" panose="020B0602020104020603" pitchFamily="34" charset="0"/>
              <a:buChar char=" "/>
              <a:defRPr/>
            </a:pPr>
            <a:r>
              <a:rPr lang="cs-CZ" altLang="sk-SK" sz="2600" b="1" dirty="0"/>
              <a:t>Obavy o sebe o blízké – </a:t>
            </a:r>
            <a:r>
              <a:rPr lang="cs-CZ" altLang="sk-SK" sz="2600" dirty="0"/>
              <a:t>strach, zda já nebo rodiče či jiní blízcí netrpí nějakou závažnou nemocí, zda se něco nestane, úraz nebo katastrofa. Rituály jsou různé, většinou „magického“ charakteru – šlape na každou druhou dlaždici, počítá v hlavě číselné řady, obléká se určitým způsobem, provádí další, na první pohled nesmyslné úkony.</a:t>
            </a:r>
            <a:endParaRPr lang="cs-CZ" altLang="sk-SK" sz="2600" b="1" dirty="0"/>
          </a:p>
          <a:p>
            <a:pPr marL="91440" indent="-91440" eaLnBrk="1" fontAlgn="auto" hangingPunct="1">
              <a:lnSpc>
                <a:spcPct val="80000"/>
              </a:lnSpc>
              <a:buFont typeface="Tw Cen MT" panose="020B0602020104020603" pitchFamily="34" charset="0"/>
              <a:buChar char=" "/>
              <a:defRPr/>
            </a:pPr>
            <a:endParaRPr lang="cs-CZ" altLang="sk-SK" sz="24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0658"/>
                                        </p:tgtEl>
                                        <p:attrNameLst>
                                          <p:attrName>style.visibility</p:attrName>
                                        </p:attrNameLst>
                                      </p:cBhvr>
                                      <p:to>
                                        <p:strVal val="visible"/>
                                      </p:to>
                                    </p:set>
                                    <p:anim calcmode="lin" valueType="num">
                                      <p:cBhvr>
                                        <p:cTn id="7" dur="1000" fill="hold"/>
                                        <p:tgtEl>
                                          <p:spTgt spid="70658"/>
                                        </p:tgtEl>
                                        <p:attrNameLst>
                                          <p:attrName>ppt_x</p:attrName>
                                        </p:attrNameLst>
                                      </p:cBhvr>
                                      <p:tavLst>
                                        <p:tav tm="0">
                                          <p:val>
                                            <p:strVal val="#ppt_x-.2"/>
                                          </p:val>
                                        </p:tav>
                                        <p:tav tm="100000">
                                          <p:val>
                                            <p:strVal val="#ppt_x"/>
                                          </p:val>
                                        </p:tav>
                                      </p:tavLst>
                                    </p:anim>
                                    <p:anim calcmode="lin" valueType="num">
                                      <p:cBhvr>
                                        <p:cTn id="8" dur="1000" fill="hold"/>
                                        <p:tgtEl>
                                          <p:spTgt spid="70658"/>
                                        </p:tgtEl>
                                        <p:attrNameLst>
                                          <p:attrName>ppt_y</p:attrName>
                                        </p:attrNameLst>
                                      </p:cBhvr>
                                      <p:tavLst>
                                        <p:tav tm="0">
                                          <p:val>
                                            <p:strVal val="#ppt_y"/>
                                          </p:val>
                                        </p:tav>
                                        <p:tav tm="100000">
                                          <p:val>
                                            <p:strVal val="#ppt_y"/>
                                          </p:val>
                                        </p:tav>
                                      </p:tavLst>
                                    </p:anim>
                                    <p:animEffect transition="in" filter="wipe(right)" prLst="gradientSize: 0.1">
                                      <p:cBhvr>
                                        <p:cTn id="9" dur="1000"/>
                                        <p:tgtEl>
                                          <p:spTgt spid="7065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70659">
                                            <p:txEl>
                                              <p:pRg st="0" end="0"/>
                                            </p:txEl>
                                          </p:spTgt>
                                        </p:tgtEl>
                                        <p:attrNameLst>
                                          <p:attrName>style.visibility</p:attrName>
                                        </p:attrNameLst>
                                      </p:cBhvr>
                                      <p:to>
                                        <p:strVal val="visible"/>
                                      </p:to>
                                    </p:set>
                                    <p:animEffect transition="in" filter="fade">
                                      <p:cBhvr>
                                        <p:cTn id="14" dur="500"/>
                                        <p:tgtEl>
                                          <p:spTgt spid="70659">
                                            <p:txEl>
                                              <p:pRg st="0" end="0"/>
                                            </p:txEl>
                                          </p:spTgt>
                                        </p:tgtEl>
                                      </p:cBhvr>
                                    </p:animEffect>
                                    <p:anim calcmode="lin" valueType="num">
                                      <p:cBhvr>
                                        <p:cTn id="15" dur="500" fill="hold"/>
                                        <p:tgtEl>
                                          <p:spTgt spid="7065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7065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70659">
                                            <p:txEl>
                                              <p:pRg st="2" end="2"/>
                                            </p:txEl>
                                          </p:spTgt>
                                        </p:tgtEl>
                                        <p:attrNameLst>
                                          <p:attrName>style.visibility</p:attrName>
                                        </p:attrNameLst>
                                      </p:cBhvr>
                                      <p:to>
                                        <p:strVal val="visible"/>
                                      </p:to>
                                    </p:set>
                                    <p:animEffect transition="in" filter="fade">
                                      <p:cBhvr>
                                        <p:cTn id="21" dur="500"/>
                                        <p:tgtEl>
                                          <p:spTgt spid="70659">
                                            <p:txEl>
                                              <p:pRg st="2" end="2"/>
                                            </p:txEl>
                                          </p:spTgt>
                                        </p:tgtEl>
                                      </p:cBhvr>
                                    </p:animEffect>
                                    <p:anim calcmode="lin" valueType="num">
                                      <p:cBhvr>
                                        <p:cTn id="22" dur="500" fill="hold"/>
                                        <p:tgtEl>
                                          <p:spTgt spid="70659">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70659">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p:bldP spid="70659"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noRot="1" noChangeArrowheads="1"/>
          </p:cNvSpPr>
          <p:nvPr>
            <p:ph type="title"/>
          </p:nvPr>
        </p:nvSpPr>
        <p:spPr/>
        <p:txBody>
          <a:bodyPr/>
          <a:lstStyle/>
          <a:p>
            <a:pPr algn="ctr" eaLnBrk="1" fontAlgn="auto" hangingPunct="1">
              <a:spcAft>
                <a:spcPts val="0"/>
              </a:spcAft>
              <a:defRPr/>
            </a:pPr>
            <a:r>
              <a:rPr lang="cs-CZ" altLang="sk-SK" dirty="0">
                <a:solidFill>
                  <a:schemeClr val="accent5"/>
                </a:solidFill>
              </a:rPr>
              <a:t>Obsedantně kompulzivní porucha (OCD)</a:t>
            </a:r>
          </a:p>
        </p:txBody>
      </p:sp>
      <p:sp>
        <p:nvSpPr>
          <p:cNvPr id="71683" name="Rectangle 3"/>
          <p:cNvSpPr>
            <a:spLocks noGrp="1" noRot="1" noChangeArrowheads="1"/>
          </p:cNvSpPr>
          <p:nvPr>
            <p:ph idx="1"/>
          </p:nvPr>
        </p:nvSpPr>
        <p:spPr/>
        <p:txBody>
          <a:bodyPr>
            <a:normAutofit/>
          </a:bodyPr>
          <a:lstStyle/>
          <a:p>
            <a:pPr marL="0" indent="0" eaLnBrk="1" hangingPunct="1">
              <a:lnSpc>
                <a:spcPct val="70000"/>
              </a:lnSpc>
              <a:buFont typeface="Tw Cen MT" charset="0"/>
              <a:buNone/>
            </a:pPr>
            <a:r>
              <a:rPr lang="cs-CZ" altLang="sk-SK" sz="2400"/>
              <a:t>OCD může mít poměrně nepříznivý průběh s výrazným narušením kvality života. </a:t>
            </a:r>
          </a:p>
          <a:p>
            <a:pPr marL="0" indent="0" eaLnBrk="1" hangingPunct="1">
              <a:lnSpc>
                <a:spcPct val="70000"/>
              </a:lnSpc>
            </a:pPr>
            <a:r>
              <a:rPr lang="cs-CZ" altLang="sk-SK" sz="2400"/>
              <a:t>U většiny postižených se porucha při léčbě upraví a kvalitu života nenarušuje.</a:t>
            </a:r>
          </a:p>
          <a:p>
            <a:pPr marL="0" indent="0" eaLnBrk="1" hangingPunct="1">
              <a:lnSpc>
                <a:spcPct val="70000"/>
              </a:lnSpc>
            </a:pPr>
            <a:r>
              <a:rPr lang="cs-CZ" altLang="sk-SK" sz="2400"/>
              <a:t>OCD se vyskytuje často společně s dalšími psychickými poruchami:</a:t>
            </a:r>
          </a:p>
          <a:p>
            <a:pPr lvl="1" eaLnBrk="1" hangingPunct="1">
              <a:lnSpc>
                <a:spcPct val="70000"/>
              </a:lnSpc>
            </a:pPr>
            <a:r>
              <a:rPr lang="cs-CZ" altLang="sk-SK" sz="2400"/>
              <a:t>deprese</a:t>
            </a:r>
          </a:p>
          <a:p>
            <a:pPr lvl="1" eaLnBrk="1" hangingPunct="1">
              <a:lnSpc>
                <a:spcPct val="70000"/>
              </a:lnSpc>
            </a:pPr>
            <a:r>
              <a:rPr lang="cs-CZ" altLang="sk-SK" sz="2400"/>
              <a:t>schizofrenie</a:t>
            </a:r>
          </a:p>
          <a:p>
            <a:pPr lvl="1" eaLnBrk="1" hangingPunct="1">
              <a:lnSpc>
                <a:spcPct val="70000"/>
              </a:lnSpc>
            </a:pPr>
            <a:r>
              <a:rPr lang="cs-CZ" altLang="sk-SK" sz="2400"/>
              <a:t>jiné úzkostné poruchy</a:t>
            </a:r>
          </a:p>
          <a:p>
            <a:pPr lvl="1" eaLnBrk="1" hangingPunct="1">
              <a:lnSpc>
                <a:spcPct val="70000"/>
              </a:lnSpc>
            </a:pPr>
            <a:r>
              <a:rPr lang="cs-CZ" altLang="sk-SK" sz="2400"/>
              <a:t>závislosti</a:t>
            </a:r>
          </a:p>
          <a:p>
            <a:pPr lvl="1" eaLnBrk="1" hangingPunct="1">
              <a:lnSpc>
                <a:spcPct val="70000"/>
              </a:lnSpc>
            </a:pPr>
            <a:r>
              <a:rPr lang="cs-CZ" altLang="sk-SK" sz="2400"/>
              <a:t>Tourettův syndrom</a:t>
            </a:r>
          </a:p>
          <a:p>
            <a:pPr marL="0" indent="0" eaLnBrk="1" hangingPunct="1">
              <a:lnSpc>
                <a:spcPct val="70000"/>
              </a:lnSpc>
            </a:pPr>
            <a:endParaRPr lang="cs-CZ" altLang="sk-SK" sz="1900"/>
          </a:p>
        </p:txBody>
      </p:sp>
      <p:pic>
        <p:nvPicPr>
          <p:cNvPr id="36868" name="Picture 5" descr="Výsledok vyhľadávania obrázkov pre dopyt oc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263" y="4176713"/>
            <a:ext cx="2219325" cy="233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7168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6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autoUpdateAnimBg="0"/>
      <p:bldP spid="71683"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Rot="1" noChangeArrowheads="1"/>
          </p:cNvSpPr>
          <p:nvPr>
            <p:ph type="title"/>
          </p:nvPr>
        </p:nvSpPr>
        <p:spPr/>
        <p:txBody>
          <a:bodyPr/>
          <a:lstStyle/>
          <a:p>
            <a:pPr algn="ctr" eaLnBrk="1" fontAlgn="auto" hangingPunct="1">
              <a:spcAft>
                <a:spcPts val="0"/>
              </a:spcAft>
              <a:defRPr/>
            </a:pPr>
            <a:r>
              <a:rPr lang="cs-CZ" altLang="sk-SK" dirty="0">
                <a:solidFill>
                  <a:schemeClr val="accent5"/>
                </a:solidFill>
              </a:rPr>
              <a:t>Obsedantně kompulzivní porucha (OCD)</a:t>
            </a:r>
          </a:p>
        </p:txBody>
      </p:sp>
      <p:sp>
        <p:nvSpPr>
          <p:cNvPr id="73731" name="Rectangle 3"/>
          <p:cNvSpPr>
            <a:spLocks noGrp="1" noRot="1" noChangeArrowheads="1"/>
          </p:cNvSpPr>
          <p:nvPr>
            <p:ph idx="1"/>
          </p:nvPr>
        </p:nvSpPr>
        <p:spPr>
          <a:xfrm>
            <a:off x="838200" y="1905000"/>
            <a:ext cx="8007350" cy="4619625"/>
          </a:xfrm>
        </p:spPr>
        <p:txBody>
          <a:bodyPr/>
          <a:lstStyle/>
          <a:p>
            <a:pPr eaLnBrk="1" hangingPunct="1"/>
            <a:r>
              <a:rPr lang="cs-CZ" altLang="sk-SK" sz="2800"/>
              <a:t>Léčba:</a:t>
            </a:r>
          </a:p>
          <a:p>
            <a:pPr lvl="1" eaLnBrk="1" hangingPunct="1"/>
            <a:r>
              <a:rPr lang="cs-CZ" altLang="sk-SK" sz="2400"/>
              <a:t>Psychoanalýza, v minulosti</a:t>
            </a:r>
          </a:p>
          <a:p>
            <a:pPr lvl="1" eaLnBrk="1" hangingPunct="1"/>
            <a:r>
              <a:rPr lang="cs-CZ" altLang="sk-SK" sz="2400"/>
              <a:t>Antidepresiva SSRI, která zvyšují hladinu serotoninu v mozku. U OCD je někdy třeba používat vyšších dávek těchto léků a plný účinek lze zhodnotit až po 6 i 8 týdnech pravidelného užívání.</a:t>
            </a:r>
          </a:p>
          <a:p>
            <a:pPr lvl="1" eaLnBrk="1" hangingPunct="1"/>
            <a:r>
              <a:rPr lang="cs-CZ" altLang="sk-SK" sz="2400"/>
              <a:t>Kognitivně behaviorální terapie (KBT), která používá specifické postupy a techniky pro práci s pacienty s OCD.</a:t>
            </a:r>
          </a:p>
          <a:p>
            <a:pPr lvl="1" eaLnBrk="1" hangingPunct="1"/>
            <a:r>
              <a:rPr lang="cs-CZ" altLang="sk-SK" sz="2400"/>
              <a:t>Nejúčinnější je pak kombinace léků a psychoterapeutického přístupů.</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3730"/>
                                        </p:tgtEl>
                                        <p:attrNameLst>
                                          <p:attrName>style.visibility</p:attrName>
                                        </p:attrNameLst>
                                      </p:cBhvr>
                                      <p:to>
                                        <p:strVal val="visible"/>
                                      </p:to>
                                    </p:set>
                                    <p:anim calcmode="lin" valueType="num">
                                      <p:cBhvr>
                                        <p:cTn id="7" dur="1000" fill="hold"/>
                                        <p:tgtEl>
                                          <p:spTgt spid="73730"/>
                                        </p:tgtEl>
                                        <p:attrNameLst>
                                          <p:attrName>ppt_x</p:attrName>
                                        </p:attrNameLst>
                                      </p:cBhvr>
                                      <p:tavLst>
                                        <p:tav tm="0">
                                          <p:val>
                                            <p:strVal val="#ppt_x-.2"/>
                                          </p:val>
                                        </p:tav>
                                        <p:tav tm="100000">
                                          <p:val>
                                            <p:strVal val="#ppt_x"/>
                                          </p:val>
                                        </p:tav>
                                      </p:tavLst>
                                    </p:anim>
                                    <p:anim calcmode="lin" valueType="num">
                                      <p:cBhvr>
                                        <p:cTn id="8" dur="1000" fill="hold"/>
                                        <p:tgtEl>
                                          <p:spTgt spid="73730"/>
                                        </p:tgtEl>
                                        <p:attrNameLst>
                                          <p:attrName>ppt_y</p:attrName>
                                        </p:attrNameLst>
                                      </p:cBhvr>
                                      <p:tavLst>
                                        <p:tav tm="0">
                                          <p:val>
                                            <p:strVal val="#ppt_y"/>
                                          </p:val>
                                        </p:tav>
                                        <p:tav tm="100000">
                                          <p:val>
                                            <p:strVal val="#ppt_y"/>
                                          </p:val>
                                        </p:tav>
                                      </p:tavLst>
                                    </p:anim>
                                    <p:animEffect transition="in" filter="wipe(right)" prLst="gradientSize: 0.1">
                                      <p:cBhvr>
                                        <p:cTn id="9" dur="1000"/>
                                        <p:tgtEl>
                                          <p:spTgt spid="7373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73731">
                                            <p:txEl>
                                              <p:pRg st="0" end="0"/>
                                            </p:txEl>
                                          </p:spTgt>
                                        </p:tgtEl>
                                        <p:attrNameLst>
                                          <p:attrName>style.visibility</p:attrName>
                                        </p:attrNameLst>
                                      </p:cBhvr>
                                      <p:to>
                                        <p:strVal val="visible"/>
                                      </p:to>
                                    </p:set>
                                    <p:animEffect transition="in" filter="fade">
                                      <p:cBhvr>
                                        <p:cTn id="14" dur="500"/>
                                        <p:tgtEl>
                                          <p:spTgt spid="73731">
                                            <p:txEl>
                                              <p:pRg st="0" end="0"/>
                                            </p:txEl>
                                          </p:spTgt>
                                        </p:tgtEl>
                                      </p:cBhvr>
                                    </p:animEffect>
                                    <p:anim calcmode="lin" valueType="num">
                                      <p:cBhvr>
                                        <p:cTn id="15" dur="500" fill="hold"/>
                                        <p:tgtEl>
                                          <p:spTgt spid="7373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73731">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73731">
                                            <p:txEl>
                                              <p:pRg st="1" end="1"/>
                                            </p:txEl>
                                          </p:spTgt>
                                        </p:tgtEl>
                                        <p:attrNameLst>
                                          <p:attrName>style.visibility</p:attrName>
                                        </p:attrNameLst>
                                      </p:cBhvr>
                                      <p:to>
                                        <p:strVal val="visible"/>
                                      </p:to>
                                    </p:set>
                                    <p:animEffect transition="in" filter="fade">
                                      <p:cBhvr>
                                        <p:cTn id="19" dur="500"/>
                                        <p:tgtEl>
                                          <p:spTgt spid="73731">
                                            <p:txEl>
                                              <p:pRg st="1" end="1"/>
                                            </p:txEl>
                                          </p:spTgt>
                                        </p:tgtEl>
                                      </p:cBhvr>
                                    </p:animEffect>
                                    <p:anim calcmode="lin" valueType="num">
                                      <p:cBhvr>
                                        <p:cTn id="20" dur="500" fill="hold"/>
                                        <p:tgtEl>
                                          <p:spTgt spid="7373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73731">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73731">
                                            <p:txEl>
                                              <p:pRg st="2" end="2"/>
                                            </p:txEl>
                                          </p:spTgt>
                                        </p:tgtEl>
                                        <p:attrNameLst>
                                          <p:attrName>style.visibility</p:attrName>
                                        </p:attrNameLst>
                                      </p:cBhvr>
                                      <p:to>
                                        <p:strVal val="visible"/>
                                      </p:to>
                                    </p:set>
                                    <p:animEffect transition="in" filter="fade">
                                      <p:cBhvr>
                                        <p:cTn id="24" dur="500"/>
                                        <p:tgtEl>
                                          <p:spTgt spid="73731">
                                            <p:txEl>
                                              <p:pRg st="2" end="2"/>
                                            </p:txEl>
                                          </p:spTgt>
                                        </p:tgtEl>
                                      </p:cBhvr>
                                    </p:animEffect>
                                    <p:anim calcmode="lin" valueType="num">
                                      <p:cBhvr>
                                        <p:cTn id="25" dur="500" fill="hold"/>
                                        <p:tgtEl>
                                          <p:spTgt spid="7373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73731">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73731">
                                            <p:txEl>
                                              <p:pRg st="3" end="3"/>
                                            </p:txEl>
                                          </p:spTgt>
                                        </p:tgtEl>
                                        <p:attrNameLst>
                                          <p:attrName>style.visibility</p:attrName>
                                        </p:attrNameLst>
                                      </p:cBhvr>
                                      <p:to>
                                        <p:strVal val="visible"/>
                                      </p:to>
                                    </p:set>
                                    <p:animEffect transition="in" filter="fade">
                                      <p:cBhvr>
                                        <p:cTn id="29" dur="500"/>
                                        <p:tgtEl>
                                          <p:spTgt spid="73731">
                                            <p:txEl>
                                              <p:pRg st="3" end="3"/>
                                            </p:txEl>
                                          </p:spTgt>
                                        </p:tgtEl>
                                      </p:cBhvr>
                                    </p:animEffect>
                                    <p:anim calcmode="lin" valueType="num">
                                      <p:cBhvr>
                                        <p:cTn id="30" dur="500" fill="hold"/>
                                        <p:tgtEl>
                                          <p:spTgt spid="73731">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73731">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73731">
                                            <p:txEl>
                                              <p:pRg st="4" end="4"/>
                                            </p:txEl>
                                          </p:spTgt>
                                        </p:tgtEl>
                                        <p:attrNameLst>
                                          <p:attrName>style.visibility</p:attrName>
                                        </p:attrNameLst>
                                      </p:cBhvr>
                                      <p:to>
                                        <p:strVal val="visible"/>
                                      </p:to>
                                    </p:set>
                                    <p:animEffect transition="in" filter="fade">
                                      <p:cBhvr>
                                        <p:cTn id="34" dur="500"/>
                                        <p:tgtEl>
                                          <p:spTgt spid="73731">
                                            <p:txEl>
                                              <p:pRg st="4" end="4"/>
                                            </p:txEl>
                                          </p:spTgt>
                                        </p:tgtEl>
                                      </p:cBhvr>
                                    </p:animEffect>
                                    <p:anim calcmode="lin" valueType="num">
                                      <p:cBhvr>
                                        <p:cTn id="35" dur="500" fill="hold"/>
                                        <p:tgtEl>
                                          <p:spTgt spid="7373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73731">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p:bldP spid="73731"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txBody>
          <a:bodyPr/>
          <a:lstStyle/>
          <a:p>
            <a:pPr eaLnBrk="1" fontAlgn="auto" hangingPunct="1">
              <a:spcAft>
                <a:spcPts val="0"/>
              </a:spcAft>
              <a:defRPr/>
            </a:pPr>
            <a:r>
              <a:rPr lang="cs-CZ" altLang="sk-SK">
                <a:solidFill>
                  <a:schemeClr val="tx1">
                    <a:lumMod val="95000"/>
                    <a:lumOff val="5000"/>
                  </a:schemeClr>
                </a:solidFill>
              </a:rPr>
              <a:t>Neurózy, úvod</a:t>
            </a:r>
          </a:p>
        </p:txBody>
      </p:sp>
      <p:sp>
        <p:nvSpPr>
          <p:cNvPr id="34819" name="Rectangle 3"/>
          <p:cNvSpPr>
            <a:spLocks noGrp="1" noRot="1" noChangeArrowheads="1"/>
          </p:cNvSpPr>
          <p:nvPr>
            <p:ph idx="1"/>
          </p:nvPr>
        </p:nvSpPr>
        <p:spPr>
          <a:xfrm>
            <a:off x="838200" y="1905000"/>
            <a:ext cx="8126413" cy="4764088"/>
          </a:xfrm>
        </p:spPr>
        <p:txBody>
          <a:bodyPr>
            <a:normAutofit/>
          </a:bodyPr>
          <a:lstStyle/>
          <a:p>
            <a:pPr eaLnBrk="1" hangingPunct="1">
              <a:lnSpc>
                <a:spcPct val="80000"/>
              </a:lnSpc>
            </a:pPr>
            <a:r>
              <a:rPr lang="cs-CZ" altLang="sk-SK" sz="2400"/>
              <a:t>Převažují příznaky úzkost (úzkostné poruchy to mají přímo v názvu), strach, depresivní nálada, únava, slabost, různé tělesné příznaky a u některých i vtíravé, obtěžující myšlenky. </a:t>
            </a:r>
          </a:p>
          <a:p>
            <a:pPr eaLnBrk="1" hangingPunct="1">
              <a:lnSpc>
                <a:spcPct val="80000"/>
              </a:lnSpc>
            </a:pPr>
            <a:endParaRPr lang="cs-CZ" altLang="sk-SK" sz="2400"/>
          </a:p>
          <a:p>
            <a:pPr eaLnBrk="1" hangingPunct="1">
              <a:lnSpc>
                <a:spcPct val="80000"/>
              </a:lnSpc>
            </a:pPr>
            <a:r>
              <a:rPr lang="cs-CZ" altLang="sk-SK" sz="2400"/>
              <a:t>Podle druhu příznaků a jejich kombinací tuto skupinu poruch dělíme na jednotky, které se ale v praxi mohou poněkud překrývat. </a:t>
            </a:r>
          </a:p>
          <a:p>
            <a:pPr eaLnBrk="1" hangingPunct="1">
              <a:lnSpc>
                <a:spcPct val="80000"/>
              </a:lnSpc>
            </a:pPr>
            <a:endParaRPr lang="cs-CZ" altLang="sk-SK" sz="2400"/>
          </a:p>
          <a:p>
            <a:pPr eaLnBrk="1" hangingPunct="1">
              <a:lnSpc>
                <a:spcPct val="80000"/>
              </a:lnSpc>
            </a:pPr>
            <a:r>
              <a:rPr lang="cs-CZ" altLang="sk-SK" sz="2400"/>
              <a:t>U dětí a především dospívajících se s touto skupinou poruch setkáme velmi často. Ne vždy se ale dostanou k dětskému psychiatrovi a jen v závažnějších případech jsou důvodem pro psychiatrickou hospitalizaci. </a:t>
            </a:r>
          </a:p>
          <a:p>
            <a:pPr eaLnBrk="1" hangingPunct="1">
              <a:lnSpc>
                <a:spcPct val="80000"/>
              </a:lnSpc>
            </a:pPr>
            <a:endParaRPr lang="cs-CZ" altLang="sk-SK" sz="24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p:cTn id="7" dur="1000" fill="hold"/>
                                        <p:tgtEl>
                                          <p:spTgt spid="34818"/>
                                        </p:tgtEl>
                                        <p:attrNameLst>
                                          <p:attrName>ppt_x</p:attrName>
                                        </p:attrNameLst>
                                      </p:cBhvr>
                                      <p:tavLst>
                                        <p:tav tm="0">
                                          <p:val>
                                            <p:strVal val="#ppt_x-.2"/>
                                          </p:val>
                                        </p:tav>
                                        <p:tav tm="100000">
                                          <p:val>
                                            <p:strVal val="#ppt_x"/>
                                          </p:val>
                                        </p:tav>
                                      </p:tavLst>
                                    </p:anim>
                                    <p:anim calcmode="lin" valueType="num">
                                      <p:cBhvr>
                                        <p:cTn id="8" dur="1000" fill="hold"/>
                                        <p:tgtEl>
                                          <p:spTgt spid="34818"/>
                                        </p:tgtEl>
                                        <p:attrNameLst>
                                          <p:attrName>ppt_y</p:attrName>
                                        </p:attrNameLst>
                                      </p:cBhvr>
                                      <p:tavLst>
                                        <p:tav tm="0">
                                          <p:val>
                                            <p:strVal val="#ppt_y"/>
                                          </p:val>
                                        </p:tav>
                                        <p:tav tm="100000">
                                          <p:val>
                                            <p:strVal val="#ppt_y"/>
                                          </p:val>
                                        </p:tav>
                                      </p:tavLst>
                                    </p:anim>
                                    <p:animEffect transition="in" filter="wipe(right)" prLst="gradientSize: 0.1">
                                      <p:cBhvr>
                                        <p:cTn id="9" dur="1000"/>
                                        <p:tgtEl>
                                          <p:spTgt spid="3481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4819">
                                            <p:txEl>
                                              <p:pRg st="0" end="0"/>
                                            </p:txEl>
                                          </p:spTgt>
                                        </p:tgtEl>
                                        <p:attrNameLst>
                                          <p:attrName>style.visibility</p:attrName>
                                        </p:attrNameLst>
                                      </p:cBhvr>
                                      <p:to>
                                        <p:strVal val="visible"/>
                                      </p:to>
                                    </p:set>
                                    <p:animEffect transition="in" filter="fade">
                                      <p:cBhvr>
                                        <p:cTn id="14" dur="500"/>
                                        <p:tgtEl>
                                          <p:spTgt spid="34819">
                                            <p:txEl>
                                              <p:pRg st="0" end="0"/>
                                            </p:txEl>
                                          </p:spTgt>
                                        </p:tgtEl>
                                      </p:cBhvr>
                                    </p:animEffect>
                                    <p:anim calcmode="lin" valueType="num">
                                      <p:cBhvr>
                                        <p:cTn id="15" dur="5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4819">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34819">
                                            <p:txEl>
                                              <p:pRg st="2" end="2"/>
                                            </p:txEl>
                                          </p:spTgt>
                                        </p:tgtEl>
                                        <p:attrNameLst>
                                          <p:attrName>style.visibility</p:attrName>
                                        </p:attrNameLst>
                                      </p:cBhvr>
                                      <p:to>
                                        <p:strVal val="visible"/>
                                      </p:to>
                                    </p:set>
                                    <p:animEffect transition="in" filter="fade">
                                      <p:cBhvr>
                                        <p:cTn id="19" dur="500"/>
                                        <p:tgtEl>
                                          <p:spTgt spid="34819">
                                            <p:txEl>
                                              <p:pRg st="2" end="2"/>
                                            </p:txEl>
                                          </p:spTgt>
                                        </p:tgtEl>
                                      </p:cBhvr>
                                    </p:animEffect>
                                    <p:anim calcmode="lin" valueType="num">
                                      <p:cBhvr>
                                        <p:cTn id="20" dur="5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34819">
                                            <p:txEl>
                                              <p:pRg st="2" end="2"/>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34819">
                                            <p:txEl>
                                              <p:pRg st="4" end="4"/>
                                            </p:txEl>
                                          </p:spTgt>
                                        </p:tgtEl>
                                        <p:attrNameLst>
                                          <p:attrName>style.visibility</p:attrName>
                                        </p:attrNameLst>
                                      </p:cBhvr>
                                      <p:to>
                                        <p:strVal val="visible"/>
                                      </p:to>
                                    </p:set>
                                    <p:animEffect transition="in" filter="fade">
                                      <p:cBhvr>
                                        <p:cTn id="24" dur="500"/>
                                        <p:tgtEl>
                                          <p:spTgt spid="34819">
                                            <p:txEl>
                                              <p:pRg st="4" end="4"/>
                                            </p:txEl>
                                          </p:spTgt>
                                        </p:tgtEl>
                                      </p:cBhvr>
                                    </p:animEffect>
                                    <p:anim calcmode="lin" valueType="num">
                                      <p:cBhvr>
                                        <p:cTn id="25" dur="500" fill="hold"/>
                                        <p:tgtEl>
                                          <p:spTgt spid="34819">
                                            <p:txEl>
                                              <p:pRg st="4" end="4"/>
                                            </p:txEl>
                                          </p:spTgt>
                                        </p:tgtEl>
                                        <p:attrNameLst>
                                          <p:attrName>ppt_x</p:attrName>
                                        </p:attrNameLst>
                                      </p:cBhvr>
                                      <p:tavLst>
                                        <p:tav tm="0">
                                          <p:val>
                                            <p:strVal val="#ppt_x"/>
                                          </p:val>
                                        </p:tav>
                                        <p:tav tm="100000">
                                          <p:val>
                                            <p:strVal val="#ppt_x"/>
                                          </p:val>
                                        </p:tav>
                                      </p:tavLst>
                                    </p:anim>
                                    <p:anim calcmode="lin" valueType="num">
                                      <p:cBhvr>
                                        <p:cTn id="26" dur="500" fill="hold"/>
                                        <p:tgtEl>
                                          <p:spTgt spid="34819">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19" grpId="0" build="allAtOnce"/>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p:cNvSpPr>
            <a:spLocks noGrp="1" noRot="1" noChangeArrowheads="1"/>
          </p:cNvSpPr>
          <p:nvPr>
            <p:ph type="title"/>
          </p:nvPr>
        </p:nvSpPr>
        <p:spPr/>
        <p:txBody>
          <a:bodyPr/>
          <a:lstStyle/>
          <a:p>
            <a:pPr eaLnBrk="1" fontAlgn="auto" hangingPunct="1">
              <a:spcAft>
                <a:spcPts val="0"/>
              </a:spcAft>
              <a:defRPr/>
            </a:pPr>
            <a:r>
              <a:rPr lang="cs-CZ" altLang="sk-SK" sz="5000" dirty="0">
                <a:solidFill>
                  <a:schemeClr val="accent5"/>
                </a:solidFill>
              </a:rPr>
              <a:t>KBT u OCD</a:t>
            </a:r>
          </a:p>
        </p:txBody>
      </p:sp>
      <p:sp>
        <p:nvSpPr>
          <p:cNvPr id="92163" name="Rectangle 3"/>
          <p:cNvSpPr>
            <a:spLocks noGrp="1" noRot="1" noChangeArrowheads="1"/>
          </p:cNvSpPr>
          <p:nvPr>
            <p:ph idx="1"/>
          </p:nvPr>
        </p:nvSpPr>
        <p:spPr>
          <a:xfrm>
            <a:off x="611188" y="1773238"/>
            <a:ext cx="7705725" cy="4895850"/>
          </a:xfrm>
        </p:spPr>
        <p:txBody>
          <a:bodyPr rtlCol="0">
            <a:normAutofit fontScale="62500" lnSpcReduction="20000"/>
          </a:bodyPr>
          <a:lstStyle/>
          <a:p>
            <a:pPr marL="91440" indent="-91440" eaLnBrk="1" fontAlgn="auto" hangingPunct="1">
              <a:buFont typeface="Tw Cen MT" panose="020B0602020104020603" pitchFamily="34" charset="0"/>
              <a:buChar char=" "/>
              <a:defRPr/>
            </a:pPr>
            <a:r>
              <a:rPr lang="cs-CZ" altLang="sk-SK" sz="4000" dirty="0"/>
              <a:t>Edukace:</a:t>
            </a:r>
          </a:p>
          <a:p>
            <a:pPr marL="265176" lvl="1" indent="-137160" eaLnBrk="1" fontAlgn="auto" hangingPunct="1">
              <a:buFont typeface="Wingdings 3" panose="05040102010807070707" pitchFamily="18" charset="2"/>
              <a:buChar char=""/>
              <a:defRPr/>
            </a:pPr>
            <a:r>
              <a:rPr lang="cs-CZ" altLang="sk-SK" sz="2900" dirty="0"/>
              <a:t>Pacientské příručky</a:t>
            </a:r>
          </a:p>
          <a:p>
            <a:pPr marL="265176" lvl="1" indent="-137160" eaLnBrk="1" fontAlgn="auto" hangingPunct="1">
              <a:buFont typeface="Wingdings 3" panose="05040102010807070707" pitchFamily="18" charset="2"/>
              <a:buChar char=""/>
              <a:defRPr/>
            </a:pPr>
            <a:r>
              <a:rPr lang="cs-CZ" altLang="sk-SK" sz="2900" dirty="0"/>
              <a:t>Internet</a:t>
            </a:r>
          </a:p>
          <a:p>
            <a:pPr marL="265176" lvl="1" indent="-137160" eaLnBrk="1" fontAlgn="auto" hangingPunct="1">
              <a:buFont typeface="Wingdings 3" panose="05040102010807070707" pitchFamily="18" charset="2"/>
              <a:buChar char=""/>
              <a:defRPr/>
            </a:pPr>
            <a:r>
              <a:rPr lang="cs-CZ" altLang="sk-SK" sz="2900" dirty="0"/>
              <a:t>Rozhovor o konkrétních pacientových potížích</a:t>
            </a:r>
          </a:p>
          <a:p>
            <a:pPr marL="265176" lvl="1" indent="-137160" eaLnBrk="1" fontAlgn="auto" hangingPunct="1">
              <a:buFont typeface="Wingdings 3" panose="05040102010807070707" pitchFamily="18" charset="2"/>
              <a:buChar char=""/>
              <a:defRPr/>
            </a:pPr>
            <a:r>
              <a:rPr lang="cs-CZ" altLang="sk-SK" sz="2900" dirty="0"/>
              <a:t>Společné vytvoření KBT modelu OCD konkrétního pacienta</a:t>
            </a:r>
          </a:p>
          <a:p>
            <a:pPr marL="265176" lvl="1" indent="-137160" eaLnBrk="1" fontAlgn="auto" hangingPunct="1">
              <a:buFont typeface="Wingdings 3" panose="05040102010807070707" pitchFamily="18" charset="2"/>
              <a:buChar char=""/>
              <a:defRPr/>
            </a:pPr>
            <a:r>
              <a:rPr lang="cs-CZ" altLang="sk-SK" sz="2900" dirty="0"/>
              <a:t>Vysvětlení postupu a smyslu terapie</a:t>
            </a:r>
          </a:p>
          <a:p>
            <a:pPr marL="91440" indent="-91440" eaLnBrk="1" fontAlgn="auto" hangingPunct="1">
              <a:buFont typeface="Tw Cen MT" panose="020B0602020104020603" pitchFamily="34" charset="0"/>
              <a:buChar char=" "/>
              <a:defRPr/>
            </a:pPr>
            <a:r>
              <a:rPr lang="cs-CZ" altLang="sk-SK" sz="4000" dirty="0"/>
              <a:t>Kognitivní restrukturalizace</a:t>
            </a:r>
          </a:p>
          <a:p>
            <a:pPr marL="265176" lvl="1" indent="-137160" eaLnBrk="1" fontAlgn="auto" hangingPunct="1">
              <a:buFont typeface="Wingdings 3" panose="05040102010807070707" pitchFamily="18" charset="2"/>
              <a:buChar char=""/>
              <a:defRPr/>
            </a:pPr>
            <a:r>
              <a:rPr lang="cs-CZ" altLang="sk-SK" sz="2900" dirty="0"/>
              <a:t>testování platnosti myšlenek (obsesí)</a:t>
            </a:r>
          </a:p>
          <a:p>
            <a:pPr marL="265176" lvl="1" indent="-137160" eaLnBrk="1" fontAlgn="auto" hangingPunct="1">
              <a:buFont typeface="Wingdings 3" panose="05040102010807070707" pitchFamily="18" charset="2"/>
              <a:buChar char=""/>
              <a:defRPr/>
            </a:pPr>
            <a:r>
              <a:rPr lang="cs-CZ" altLang="sk-SK" sz="2900" dirty="0"/>
              <a:t>je doplňkem léčby, nestačí ke zvládnutí obsesí a kompulzí</a:t>
            </a:r>
          </a:p>
          <a:p>
            <a:pPr marL="265176" lvl="1" indent="-137160" eaLnBrk="1" fontAlgn="auto" hangingPunct="1">
              <a:buFont typeface="Wingdings 3" panose="05040102010807070707" pitchFamily="18" charset="2"/>
              <a:buChar char=""/>
              <a:defRPr/>
            </a:pPr>
            <a:r>
              <a:rPr lang="cs-CZ" altLang="sk-SK" sz="2900" dirty="0"/>
              <a:t>nesmí se stát novou kompulzí</a:t>
            </a:r>
          </a:p>
          <a:p>
            <a:pPr marL="265176" lvl="1" indent="-137160" eaLnBrk="1" fontAlgn="auto" hangingPunct="1">
              <a:buFont typeface="Wingdings 3" panose="05040102010807070707" pitchFamily="18" charset="2"/>
              <a:buChar char=""/>
              <a:defRPr/>
            </a:pPr>
            <a:r>
              <a:rPr lang="cs-CZ" altLang="sk-SK" sz="2900" dirty="0"/>
              <a:t>práce s </a:t>
            </a:r>
            <a:r>
              <a:rPr lang="cs-CZ" altLang="sk-SK" sz="2900" dirty="0" err="1"/>
              <a:t>metakognicemi</a:t>
            </a:r>
            <a:r>
              <a:rPr lang="cs-CZ" altLang="sk-SK" sz="2900" dirty="0"/>
              <a:t> – účinnost se blíží ERP</a:t>
            </a:r>
          </a:p>
          <a:p>
            <a:pPr marL="91440" indent="-91440" eaLnBrk="1" fontAlgn="auto" hangingPunct="1">
              <a:buFont typeface="Tw Cen MT" panose="020B0602020104020603" pitchFamily="34" charset="0"/>
              <a:buChar char=" "/>
              <a:defRPr/>
            </a:pPr>
            <a:r>
              <a:rPr lang="cs-CZ" altLang="sk-SK" sz="4000" dirty="0"/>
              <a:t>Expozice se zábranou rituálů (ERP)</a:t>
            </a:r>
          </a:p>
          <a:p>
            <a:pPr marL="265176" lvl="1" indent="-137160" eaLnBrk="1" fontAlgn="auto" hangingPunct="1">
              <a:buFont typeface="Wingdings 3" panose="05040102010807070707" pitchFamily="18" charset="2"/>
              <a:buChar char=""/>
              <a:defRPr/>
            </a:pPr>
            <a:r>
              <a:rPr lang="cs-CZ" altLang="sk-SK" sz="2900" dirty="0"/>
              <a:t>hierarchický seznam situací (spouštěčů)</a:t>
            </a:r>
          </a:p>
          <a:p>
            <a:pPr marL="265176" lvl="1" indent="-137160" eaLnBrk="1" fontAlgn="auto" hangingPunct="1">
              <a:buFont typeface="Wingdings 3" panose="05040102010807070707" pitchFamily="18" charset="2"/>
              <a:buChar char=""/>
              <a:defRPr/>
            </a:pPr>
            <a:r>
              <a:rPr lang="cs-CZ" altLang="sk-SK" sz="2900" dirty="0"/>
              <a:t>krok za krokem vystavení se situaci a bránění rituálu</a:t>
            </a:r>
          </a:p>
          <a:p>
            <a:pPr marL="265176" lvl="1" indent="-137160" eaLnBrk="1" fontAlgn="auto" hangingPunct="1">
              <a:buFont typeface="Wingdings 3" panose="05040102010807070707" pitchFamily="18" charset="2"/>
              <a:buChar char=""/>
              <a:defRPr/>
            </a:pPr>
            <a:r>
              <a:rPr lang="cs-CZ" altLang="sk-SK" sz="2900" dirty="0"/>
              <a:t>mnohokrát opakovat – habituace úzkosti</a:t>
            </a:r>
          </a:p>
          <a:p>
            <a:pPr marL="265176" lvl="1" indent="-137160" eaLnBrk="1" fontAlgn="auto" hangingPunct="1">
              <a:buFont typeface="Wingdings 3" panose="05040102010807070707" pitchFamily="18" charset="2"/>
              <a:buChar char=""/>
              <a:defRPr/>
            </a:pPr>
            <a:r>
              <a:rPr lang="cs-CZ" altLang="sk-SK" sz="2900" dirty="0"/>
              <a:t>další krok</a:t>
            </a:r>
          </a:p>
          <a:p>
            <a:pPr marL="128016" lvl="1" indent="0" eaLnBrk="1" fontAlgn="auto" hangingPunct="1">
              <a:buFont typeface="Wingdings 3" panose="05040102010807070707" pitchFamily="18" charset="2"/>
              <a:buNone/>
              <a:defRPr/>
            </a:pPr>
            <a:endParaRPr lang="cs-CZ" altLang="sk-SK" dirty="0"/>
          </a:p>
          <a:p>
            <a:pPr marL="265176" lvl="1" indent="-137160" eaLnBrk="1" fontAlgn="auto" hangingPunct="1">
              <a:buFont typeface="Wingdings 3" panose="05040102010807070707" pitchFamily="18" charset="2"/>
              <a:buChar char=""/>
              <a:defRPr/>
            </a:pPr>
            <a:endParaRPr lang="cs-CZ" altLang="sk-SK" dirty="0"/>
          </a:p>
          <a:p>
            <a:pPr marL="128016" lvl="1" indent="0" eaLnBrk="1" fontAlgn="auto" hangingPunct="1">
              <a:buFont typeface="Wingdings 3" panose="05040102010807070707" pitchFamily="18" charset="2"/>
              <a:buNone/>
              <a:defRPr/>
            </a:pPr>
            <a:endParaRPr lang="cs-CZ" altLang="sk-SK"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 calcmode="lin" valueType="num">
                                      <p:cBhvr additive="base">
                                        <p:cTn id="7" dur="500" fill="hold"/>
                                        <p:tgtEl>
                                          <p:spTgt spid="921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216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92163">
                                            <p:txEl>
                                              <p:pRg st="1" end="1"/>
                                            </p:txEl>
                                          </p:spTgt>
                                        </p:tgtEl>
                                        <p:attrNameLst>
                                          <p:attrName>style.visibility</p:attrName>
                                        </p:attrNameLst>
                                      </p:cBhvr>
                                      <p:to>
                                        <p:strVal val="visible"/>
                                      </p:to>
                                    </p:set>
                                    <p:anim calcmode="lin" valueType="num">
                                      <p:cBhvr additive="base">
                                        <p:cTn id="11" dur="500" fill="hold"/>
                                        <p:tgtEl>
                                          <p:spTgt spid="9216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9216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92163">
                                            <p:txEl>
                                              <p:pRg st="2" end="2"/>
                                            </p:txEl>
                                          </p:spTgt>
                                        </p:tgtEl>
                                        <p:attrNameLst>
                                          <p:attrName>style.visibility</p:attrName>
                                        </p:attrNameLst>
                                      </p:cBhvr>
                                      <p:to>
                                        <p:strVal val="visible"/>
                                      </p:to>
                                    </p:set>
                                    <p:anim calcmode="lin" valueType="num">
                                      <p:cBhvr additive="base">
                                        <p:cTn id="15" dur="500" fill="hold"/>
                                        <p:tgtEl>
                                          <p:spTgt spid="9216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9216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92163">
                                            <p:txEl>
                                              <p:pRg st="3" end="3"/>
                                            </p:txEl>
                                          </p:spTgt>
                                        </p:tgtEl>
                                        <p:attrNameLst>
                                          <p:attrName>style.visibility</p:attrName>
                                        </p:attrNameLst>
                                      </p:cBhvr>
                                      <p:to>
                                        <p:strVal val="visible"/>
                                      </p:to>
                                    </p:set>
                                    <p:anim calcmode="lin" valueType="num">
                                      <p:cBhvr additive="base">
                                        <p:cTn id="19" dur="500" fill="hold"/>
                                        <p:tgtEl>
                                          <p:spTgt spid="9216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216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92163">
                                            <p:txEl>
                                              <p:pRg st="4" end="4"/>
                                            </p:txEl>
                                          </p:spTgt>
                                        </p:tgtEl>
                                        <p:attrNameLst>
                                          <p:attrName>style.visibility</p:attrName>
                                        </p:attrNameLst>
                                      </p:cBhvr>
                                      <p:to>
                                        <p:strVal val="visible"/>
                                      </p:to>
                                    </p:set>
                                    <p:anim calcmode="lin" valueType="num">
                                      <p:cBhvr additive="base">
                                        <p:cTn id="23" dur="500" fill="hold"/>
                                        <p:tgtEl>
                                          <p:spTgt spid="9216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9216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92163">
                                            <p:txEl>
                                              <p:pRg st="5" end="5"/>
                                            </p:txEl>
                                          </p:spTgt>
                                        </p:tgtEl>
                                        <p:attrNameLst>
                                          <p:attrName>style.visibility</p:attrName>
                                        </p:attrNameLst>
                                      </p:cBhvr>
                                      <p:to>
                                        <p:strVal val="visible"/>
                                      </p:to>
                                    </p:set>
                                    <p:anim calcmode="lin" valueType="num">
                                      <p:cBhvr additive="base">
                                        <p:cTn id="27" dur="500" fill="hold"/>
                                        <p:tgtEl>
                                          <p:spTgt spid="92163">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9216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92163">
                                            <p:txEl>
                                              <p:pRg st="6" end="6"/>
                                            </p:txEl>
                                          </p:spTgt>
                                        </p:tgtEl>
                                        <p:attrNameLst>
                                          <p:attrName>style.visibility</p:attrName>
                                        </p:attrNameLst>
                                      </p:cBhvr>
                                      <p:to>
                                        <p:strVal val="visible"/>
                                      </p:to>
                                    </p:set>
                                    <p:anim calcmode="lin" valueType="num">
                                      <p:cBhvr additive="base">
                                        <p:cTn id="33" dur="500" fill="hold"/>
                                        <p:tgtEl>
                                          <p:spTgt spid="92163">
                                            <p:txEl>
                                              <p:pRg st="6" end="6"/>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92163">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92163">
                                            <p:txEl>
                                              <p:pRg st="7" end="7"/>
                                            </p:txEl>
                                          </p:spTgt>
                                        </p:tgtEl>
                                        <p:attrNameLst>
                                          <p:attrName>style.visibility</p:attrName>
                                        </p:attrNameLst>
                                      </p:cBhvr>
                                      <p:to>
                                        <p:strVal val="visible"/>
                                      </p:to>
                                    </p:set>
                                    <p:anim calcmode="lin" valueType="num">
                                      <p:cBhvr additive="base">
                                        <p:cTn id="37" dur="500" fill="hold"/>
                                        <p:tgtEl>
                                          <p:spTgt spid="92163">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92163">
                                            <p:txEl>
                                              <p:pRg st="7" end="7"/>
                                            </p:txEl>
                                          </p:spTgt>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92163">
                                            <p:txEl>
                                              <p:pRg st="8" end="8"/>
                                            </p:txEl>
                                          </p:spTgt>
                                        </p:tgtEl>
                                        <p:attrNameLst>
                                          <p:attrName>style.visibility</p:attrName>
                                        </p:attrNameLst>
                                      </p:cBhvr>
                                      <p:to>
                                        <p:strVal val="visible"/>
                                      </p:to>
                                    </p:set>
                                    <p:anim calcmode="lin" valueType="num">
                                      <p:cBhvr additive="base">
                                        <p:cTn id="41" dur="500" fill="hold"/>
                                        <p:tgtEl>
                                          <p:spTgt spid="92163">
                                            <p:txEl>
                                              <p:pRg st="8" end="8"/>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92163">
                                            <p:txEl>
                                              <p:pRg st="8" end="8"/>
                                            </p:txEl>
                                          </p:spTgt>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92163">
                                            <p:txEl>
                                              <p:pRg st="9" end="9"/>
                                            </p:txEl>
                                          </p:spTgt>
                                        </p:tgtEl>
                                        <p:attrNameLst>
                                          <p:attrName>style.visibility</p:attrName>
                                        </p:attrNameLst>
                                      </p:cBhvr>
                                      <p:to>
                                        <p:strVal val="visible"/>
                                      </p:to>
                                    </p:set>
                                    <p:anim calcmode="lin" valueType="num">
                                      <p:cBhvr additive="base">
                                        <p:cTn id="45" dur="500" fill="hold"/>
                                        <p:tgtEl>
                                          <p:spTgt spid="92163">
                                            <p:txEl>
                                              <p:pRg st="9" end="9"/>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92163">
                                            <p:txEl>
                                              <p:pRg st="9" end="9"/>
                                            </p:txEl>
                                          </p:spTgt>
                                        </p:tgtEl>
                                        <p:attrNameLst>
                                          <p:attrName>ppt_y</p:attrName>
                                        </p:attrNameLst>
                                      </p:cBhvr>
                                      <p:tavLst>
                                        <p:tav tm="0">
                                          <p:val>
                                            <p:strVal val="#ppt_y"/>
                                          </p:val>
                                        </p:tav>
                                        <p:tav tm="100000">
                                          <p:val>
                                            <p:strVal val="#ppt_y"/>
                                          </p:val>
                                        </p:tav>
                                      </p:tavLst>
                                    </p:anim>
                                  </p:childTnLst>
                                </p:cTn>
                              </p:par>
                              <p:par>
                                <p:cTn id="47" presetID="2" presetClass="entr" presetSubtype="2" fill="hold" grpId="0" nodeType="withEffect">
                                  <p:stCondLst>
                                    <p:cond delay="0"/>
                                  </p:stCondLst>
                                  <p:childTnLst>
                                    <p:set>
                                      <p:cBhvr>
                                        <p:cTn id="48" dur="1" fill="hold">
                                          <p:stCondLst>
                                            <p:cond delay="0"/>
                                          </p:stCondLst>
                                        </p:cTn>
                                        <p:tgtEl>
                                          <p:spTgt spid="92163">
                                            <p:txEl>
                                              <p:pRg st="10" end="10"/>
                                            </p:txEl>
                                          </p:spTgt>
                                        </p:tgtEl>
                                        <p:attrNameLst>
                                          <p:attrName>style.visibility</p:attrName>
                                        </p:attrNameLst>
                                      </p:cBhvr>
                                      <p:to>
                                        <p:strVal val="visible"/>
                                      </p:to>
                                    </p:set>
                                    <p:anim calcmode="lin" valueType="num">
                                      <p:cBhvr additive="base">
                                        <p:cTn id="49" dur="500" fill="hold"/>
                                        <p:tgtEl>
                                          <p:spTgt spid="92163">
                                            <p:txEl>
                                              <p:pRg st="10" end="10"/>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9216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92163">
                                            <p:txEl>
                                              <p:pRg st="11" end="11"/>
                                            </p:txEl>
                                          </p:spTgt>
                                        </p:tgtEl>
                                        <p:attrNameLst>
                                          <p:attrName>style.visibility</p:attrName>
                                        </p:attrNameLst>
                                      </p:cBhvr>
                                      <p:to>
                                        <p:strVal val="visible"/>
                                      </p:to>
                                    </p:set>
                                    <p:anim calcmode="lin" valueType="num">
                                      <p:cBhvr additive="base">
                                        <p:cTn id="55" dur="500" fill="hold"/>
                                        <p:tgtEl>
                                          <p:spTgt spid="92163">
                                            <p:txEl>
                                              <p:pRg st="11" end="11"/>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92163">
                                            <p:txEl>
                                              <p:pRg st="11" end="11"/>
                                            </p:txEl>
                                          </p:spTgt>
                                        </p:tgtEl>
                                        <p:attrNameLst>
                                          <p:attrName>ppt_y</p:attrName>
                                        </p:attrNameLst>
                                      </p:cBhvr>
                                      <p:tavLst>
                                        <p:tav tm="0">
                                          <p:val>
                                            <p:strVal val="#ppt_y"/>
                                          </p:val>
                                        </p:tav>
                                        <p:tav tm="100000">
                                          <p:val>
                                            <p:strVal val="#ppt_y"/>
                                          </p:val>
                                        </p:tav>
                                      </p:tavLst>
                                    </p:anim>
                                  </p:childTnLst>
                                </p:cTn>
                              </p:par>
                              <p:par>
                                <p:cTn id="57" presetID="2" presetClass="entr" presetSubtype="2" fill="hold" grpId="0" nodeType="withEffect">
                                  <p:stCondLst>
                                    <p:cond delay="0"/>
                                  </p:stCondLst>
                                  <p:childTnLst>
                                    <p:set>
                                      <p:cBhvr>
                                        <p:cTn id="58" dur="1" fill="hold">
                                          <p:stCondLst>
                                            <p:cond delay="0"/>
                                          </p:stCondLst>
                                        </p:cTn>
                                        <p:tgtEl>
                                          <p:spTgt spid="92163">
                                            <p:txEl>
                                              <p:pRg st="12" end="12"/>
                                            </p:txEl>
                                          </p:spTgt>
                                        </p:tgtEl>
                                        <p:attrNameLst>
                                          <p:attrName>style.visibility</p:attrName>
                                        </p:attrNameLst>
                                      </p:cBhvr>
                                      <p:to>
                                        <p:strVal val="visible"/>
                                      </p:to>
                                    </p:set>
                                    <p:anim calcmode="lin" valueType="num">
                                      <p:cBhvr additive="base">
                                        <p:cTn id="59" dur="500" fill="hold"/>
                                        <p:tgtEl>
                                          <p:spTgt spid="92163">
                                            <p:txEl>
                                              <p:pRg st="12" end="12"/>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92163">
                                            <p:txEl>
                                              <p:pRg st="12" end="12"/>
                                            </p:txEl>
                                          </p:spTgt>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92163">
                                            <p:txEl>
                                              <p:pRg st="13" end="13"/>
                                            </p:txEl>
                                          </p:spTgt>
                                        </p:tgtEl>
                                        <p:attrNameLst>
                                          <p:attrName>style.visibility</p:attrName>
                                        </p:attrNameLst>
                                      </p:cBhvr>
                                      <p:to>
                                        <p:strVal val="visible"/>
                                      </p:to>
                                    </p:set>
                                    <p:anim calcmode="lin" valueType="num">
                                      <p:cBhvr additive="base">
                                        <p:cTn id="63" dur="500" fill="hold"/>
                                        <p:tgtEl>
                                          <p:spTgt spid="92163">
                                            <p:txEl>
                                              <p:pRg st="13" end="13"/>
                                            </p:txEl>
                                          </p:spTgt>
                                        </p:tgtEl>
                                        <p:attrNameLst>
                                          <p:attrName>ppt_x</p:attrName>
                                        </p:attrNameLst>
                                      </p:cBhvr>
                                      <p:tavLst>
                                        <p:tav tm="0">
                                          <p:val>
                                            <p:strVal val="1+#ppt_w/2"/>
                                          </p:val>
                                        </p:tav>
                                        <p:tav tm="100000">
                                          <p:val>
                                            <p:strVal val="#ppt_x"/>
                                          </p:val>
                                        </p:tav>
                                      </p:tavLst>
                                    </p:anim>
                                    <p:anim calcmode="lin" valueType="num">
                                      <p:cBhvr additive="base">
                                        <p:cTn id="64" dur="500" fill="hold"/>
                                        <p:tgtEl>
                                          <p:spTgt spid="92163">
                                            <p:txEl>
                                              <p:pRg st="13" end="13"/>
                                            </p:txEl>
                                          </p:spTgt>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92163">
                                            <p:txEl>
                                              <p:pRg st="14" end="14"/>
                                            </p:txEl>
                                          </p:spTgt>
                                        </p:tgtEl>
                                        <p:attrNameLst>
                                          <p:attrName>style.visibility</p:attrName>
                                        </p:attrNameLst>
                                      </p:cBhvr>
                                      <p:to>
                                        <p:strVal val="visible"/>
                                      </p:to>
                                    </p:set>
                                    <p:anim calcmode="lin" valueType="num">
                                      <p:cBhvr additive="base">
                                        <p:cTn id="67" dur="500" fill="hold"/>
                                        <p:tgtEl>
                                          <p:spTgt spid="92163">
                                            <p:txEl>
                                              <p:pRg st="14" end="14"/>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92163">
                                            <p:txEl>
                                              <p:pRg st="14" end="14"/>
                                            </p:txEl>
                                          </p:spTgt>
                                        </p:tgtEl>
                                        <p:attrNameLst>
                                          <p:attrName>ppt_y</p:attrName>
                                        </p:attrNameLst>
                                      </p:cBhvr>
                                      <p:tavLst>
                                        <p:tav tm="0">
                                          <p:val>
                                            <p:strVal val="#ppt_y"/>
                                          </p:val>
                                        </p:tav>
                                        <p:tav tm="100000">
                                          <p:val>
                                            <p:strVal val="#ppt_y"/>
                                          </p:val>
                                        </p:tav>
                                      </p:tavLst>
                                    </p:anim>
                                  </p:childTnLst>
                                </p:cTn>
                              </p:par>
                              <p:par>
                                <p:cTn id="69" presetID="2" presetClass="entr" presetSubtype="2" fill="hold" grpId="0" nodeType="withEffect">
                                  <p:stCondLst>
                                    <p:cond delay="0"/>
                                  </p:stCondLst>
                                  <p:childTnLst>
                                    <p:set>
                                      <p:cBhvr>
                                        <p:cTn id="70" dur="1" fill="hold">
                                          <p:stCondLst>
                                            <p:cond delay="0"/>
                                          </p:stCondLst>
                                        </p:cTn>
                                        <p:tgtEl>
                                          <p:spTgt spid="92163">
                                            <p:txEl>
                                              <p:pRg st="15" end="15"/>
                                            </p:txEl>
                                          </p:spTgt>
                                        </p:tgtEl>
                                        <p:attrNameLst>
                                          <p:attrName>style.visibility</p:attrName>
                                        </p:attrNameLst>
                                      </p:cBhvr>
                                      <p:to>
                                        <p:strVal val="visible"/>
                                      </p:to>
                                    </p:set>
                                    <p:anim calcmode="lin" valueType="num">
                                      <p:cBhvr additive="base">
                                        <p:cTn id="71" dur="500" fill="hold"/>
                                        <p:tgtEl>
                                          <p:spTgt spid="92163">
                                            <p:txEl>
                                              <p:pRg st="15" end="15"/>
                                            </p:txEl>
                                          </p:spTgt>
                                        </p:tgtEl>
                                        <p:attrNameLst>
                                          <p:attrName>ppt_x</p:attrName>
                                        </p:attrNameLst>
                                      </p:cBhvr>
                                      <p:tavLst>
                                        <p:tav tm="0">
                                          <p:val>
                                            <p:strVal val="1+#ppt_w/2"/>
                                          </p:val>
                                        </p:tav>
                                        <p:tav tm="100000">
                                          <p:val>
                                            <p:strVal val="#ppt_x"/>
                                          </p:val>
                                        </p:tav>
                                      </p:tavLst>
                                    </p:anim>
                                    <p:anim calcmode="lin" valueType="num">
                                      <p:cBhvr additive="base">
                                        <p:cTn id="72" dur="500" fill="hold"/>
                                        <p:tgtEl>
                                          <p:spTgt spid="92163">
                                            <p:txEl>
                                              <p:pRg st="15" end="1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p:txBody>
          <a:bodyPr/>
          <a:lstStyle/>
          <a:p>
            <a:pPr eaLnBrk="1" fontAlgn="auto" hangingPunct="1">
              <a:spcAft>
                <a:spcPts val="0"/>
              </a:spcAft>
              <a:defRPr/>
            </a:pPr>
            <a:r>
              <a:rPr lang="cs-CZ" altLang="sk-SK">
                <a:solidFill>
                  <a:schemeClr val="tx1">
                    <a:lumMod val="95000"/>
                    <a:lumOff val="5000"/>
                  </a:schemeClr>
                </a:solidFill>
              </a:rPr>
              <a:t>Současné dělení</a:t>
            </a:r>
          </a:p>
        </p:txBody>
      </p:sp>
      <p:sp>
        <p:nvSpPr>
          <p:cNvPr id="43011" name="Rectangle 3"/>
          <p:cNvSpPr>
            <a:spLocks noGrp="1" noRot="1" noChangeArrowheads="1"/>
          </p:cNvSpPr>
          <p:nvPr>
            <p:ph idx="1"/>
          </p:nvPr>
        </p:nvSpPr>
        <p:spPr>
          <a:xfrm>
            <a:off x="838200" y="1905000"/>
            <a:ext cx="8007350" cy="4692650"/>
          </a:xfrm>
        </p:spPr>
        <p:txBody>
          <a:bodyPr/>
          <a:lstStyle/>
          <a:p>
            <a:pPr eaLnBrk="1" hangingPunct="1">
              <a:lnSpc>
                <a:spcPct val="80000"/>
              </a:lnSpc>
            </a:pPr>
            <a:r>
              <a:rPr lang="cs-CZ" altLang="sk-SK" sz="2400" b="1"/>
              <a:t>Čtvrtá skupina </a:t>
            </a:r>
            <a:r>
              <a:rPr lang="cs-CZ" altLang="sk-SK" sz="2400"/>
              <a:t>je v psychiatrii trochu výjimečná tím, že známe vyvolávající příčinu. </a:t>
            </a:r>
          </a:p>
          <a:p>
            <a:pPr eaLnBrk="1" hangingPunct="1">
              <a:lnSpc>
                <a:spcPct val="80000"/>
              </a:lnSpc>
            </a:pPr>
            <a:r>
              <a:rPr lang="cs-CZ" altLang="sk-SK" sz="2400"/>
              <a:t>Jde o </a:t>
            </a:r>
            <a:r>
              <a:rPr lang="cs-CZ" altLang="sk-SK" sz="2400" b="1"/>
              <a:t>reakce na závažný stres a poruchy přizpůsobení. </a:t>
            </a:r>
          </a:p>
          <a:p>
            <a:pPr eaLnBrk="1" hangingPunct="1">
              <a:lnSpc>
                <a:spcPct val="80000"/>
              </a:lnSpc>
            </a:pPr>
            <a:r>
              <a:rPr lang="cs-CZ" altLang="sk-SK" sz="2400"/>
              <a:t>Vyvolávajícím momentem pro vznik takové poruchy je nějaká katastrofická situace, která se vymyká běžné lidské zkušenosti a při níž je dotyčný nebo jeho blízcí ohrožen na zdraví nebo na životě (přírodní pohromy, autonehody, násilné činy atd). </a:t>
            </a:r>
          </a:p>
          <a:p>
            <a:pPr eaLnBrk="1" hangingPunct="1">
              <a:lnSpc>
                <a:spcPct val="80000"/>
              </a:lnSpc>
            </a:pPr>
            <a:r>
              <a:rPr lang="cs-CZ" altLang="sk-SK" sz="2400"/>
              <a:t>Poruchy přizpůsobení se rozvíjí po různých zásadních životních změnách. </a:t>
            </a:r>
          </a:p>
          <a:p>
            <a:pPr eaLnBrk="1" hangingPunct="1">
              <a:lnSpc>
                <a:spcPct val="80000"/>
              </a:lnSpc>
            </a:pPr>
            <a:r>
              <a:rPr lang="cs-CZ" altLang="sk-SK" sz="2400"/>
              <a:t>U celé skupiny jsou opět hlavními příznaky úzkost či strach, pokleslá nálada a kromě toho se objevují další příznaky.</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p:cTn id="7" dur="1000" fill="hold"/>
                                        <p:tgtEl>
                                          <p:spTgt spid="43010"/>
                                        </p:tgtEl>
                                        <p:attrNameLst>
                                          <p:attrName>ppt_x</p:attrName>
                                        </p:attrNameLst>
                                      </p:cBhvr>
                                      <p:tavLst>
                                        <p:tav tm="0">
                                          <p:val>
                                            <p:strVal val="#ppt_x-.2"/>
                                          </p:val>
                                        </p:tav>
                                        <p:tav tm="100000">
                                          <p:val>
                                            <p:strVal val="#ppt_x"/>
                                          </p:val>
                                        </p:tav>
                                      </p:tavLst>
                                    </p:anim>
                                    <p:anim calcmode="lin" valueType="num">
                                      <p:cBhvr>
                                        <p:cTn id="8" dur="1000" fill="hold"/>
                                        <p:tgtEl>
                                          <p:spTgt spid="430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4301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43011">
                                            <p:txEl>
                                              <p:pRg st="0" end="0"/>
                                            </p:txEl>
                                          </p:spTgt>
                                        </p:tgtEl>
                                        <p:attrNameLst>
                                          <p:attrName>style.visibility</p:attrName>
                                        </p:attrNameLst>
                                      </p:cBhvr>
                                      <p:to>
                                        <p:strVal val="visible"/>
                                      </p:to>
                                    </p:set>
                                    <p:animEffect transition="in" filter="fade">
                                      <p:cBhvr>
                                        <p:cTn id="14" dur="500"/>
                                        <p:tgtEl>
                                          <p:spTgt spid="43011">
                                            <p:txEl>
                                              <p:pRg st="0" end="0"/>
                                            </p:txEl>
                                          </p:spTgt>
                                        </p:tgtEl>
                                      </p:cBhvr>
                                    </p:animEffect>
                                    <p:anim calcmode="lin" valueType="num">
                                      <p:cBhvr>
                                        <p:cTn id="15" dur="500" fill="hold"/>
                                        <p:tgtEl>
                                          <p:spTgt spid="4301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3011">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43011">
                                            <p:txEl>
                                              <p:pRg st="1" end="1"/>
                                            </p:txEl>
                                          </p:spTgt>
                                        </p:tgtEl>
                                        <p:attrNameLst>
                                          <p:attrName>style.visibility</p:attrName>
                                        </p:attrNameLst>
                                      </p:cBhvr>
                                      <p:to>
                                        <p:strVal val="visible"/>
                                      </p:to>
                                    </p:set>
                                    <p:animEffect transition="in" filter="fade">
                                      <p:cBhvr>
                                        <p:cTn id="19" dur="500"/>
                                        <p:tgtEl>
                                          <p:spTgt spid="43011">
                                            <p:txEl>
                                              <p:pRg st="1" end="1"/>
                                            </p:txEl>
                                          </p:spTgt>
                                        </p:tgtEl>
                                      </p:cBhvr>
                                    </p:animEffect>
                                    <p:anim calcmode="lin" valueType="num">
                                      <p:cBhvr>
                                        <p:cTn id="20" dur="500" fill="hold"/>
                                        <p:tgtEl>
                                          <p:spTgt spid="4301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43011">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43011">
                                            <p:txEl>
                                              <p:pRg st="2" end="2"/>
                                            </p:txEl>
                                          </p:spTgt>
                                        </p:tgtEl>
                                        <p:attrNameLst>
                                          <p:attrName>style.visibility</p:attrName>
                                        </p:attrNameLst>
                                      </p:cBhvr>
                                      <p:to>
                                        <p:strVal val="visible"/>
                                      </p:to>
                                    </p:set>
                                    <p:animEffect transition="in" filter="fade">
                                      <p:cBhvr>
                                        <p:cTn id="24" dur="500"/>
                                        <p:tgtEl>
                                          <p:spTgt spid="43011">
                                            <p:txEl>
                                              <p:pRg st="2" end="2"/>
                                            </p:txEl>
                                          </p:spTgt>
                                        </p:tgtEl>
                                      </p:cBhvr>
                                    </p:animEffect>
                                    <p:anim calcmode="lin" valueType="num">
                                      <p:cBhvr>
                                        <p:cTn id="25" dur="500" fill="hold"/>
                                        <p:tgtEl>
                                          <p:spTgt spid="4301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43011">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43011">
                                            <p:txEl>
                                              <p:pRg st="3" end="3"/>
                                            </p:txEl>
                                          </p:spTgt>
                                        </p:tgtEl>
                                        <p:attrNameLst>
                                          <p:attrName>style.visibility</p:attrName>
                                        </p:attrNameLst>
                                      </p:cBhvr>
                                      <p:to>
                                        <p:strVal val="visible"/>
                                      </p:to>
                                    </p:set>
                                    <p:animEffect transition="in" filter="fade">
                                      <p:cBhvr>
                                        <p:cTn id="29" dur="500"/>
                                        <p:tgtEl>
                                          <p:spTgt spid="43011">
                                            <p:txEl>
                                              <p:pRg st="3" end="3"/>
                                            </p:txEl>
                                          </p:spTgt>
                                        </p:tgtEl>
                                      </p:cBhvr>
                                    </p:animEffect>
                                    <p:anim calcmode="lin" valueType="num">
                                      <p:cBhvr>
                                        <p:cTn id="30" dur="500" fill="hold"/>
                                        <p:tgtEl>
                                          <p:spTgt spid="43011">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43011">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43011">
                                            <p:txEl>
                                              <p:pRg st="4" end="4"/>
                                            </p:txEl>
                                          </p:spTgt>
                                        </p:tgtEl>
                                        <p:attrNameLst>
                                          <p:attrName>style.visibility</p:attrName>
                                        </p:attrNameLst>
                                      </p:cBhvr>
                                      <p:to>
                                        <p:strVal val="visible"/>
                                      </p:to>
                                    </p:set>
                                    <p:animEffect transition="in" filter="fade">
                                      <p:cBhvr>
                                        <p:cTn id="34" dur="500"/>
                                        <p:tgtEl>
                                          <p:spTgt spid="43011">
                                            <p:txEl>
                                              <p:pRg st="4" end="4"/>
                                            </p:txEl>
                                          </p:spTgt>
                                        </p:tgtEl>
                                      </p:cBhvr>
                                    </p:animEffect>
                                    <p:anim calcmode="lin" valueType="num">
                                      <p:cBhvr>
                                        <p:cTn id="35" dur="500" fill="hold"/>
                                        <p:tgtEl>
                                          <p:spTgt spid="4301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43011">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43011" grpId="0" build="allAtOnce"/>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Rot="1" noChangeArrowheads="1"/>
          </p:cNvSpPr>
          <p:nvPr>
            <p:ph type="title"/>
          </p:nvPr>
        </p:nvSpPr>
        <p:spPr/>
        <p:txBody>
          <a:bodyPr/>
          <a:lstStyle/>
          <a:p>
            <a:pPr algn="ctr" eaLnBrk="1" fontAlgn="auto" hangingPunct="1">
              <a:spcAft>
                <a:spcPts val="0"/>
              </a:spcAft>
              <a:defRPr/>
            </a:pPr>
            <a:r>
              <a:rPr lang="cs-CZ" altLang="sk-SK" dirty="0">
                <a:solidFill>
                  <a:schemeClr val="accent2"/>
                </a:solidFill>
              </a:rPr>
              <a:t>Posttraumatická stresová porucha</a:t>
            </a:r>
          </a:p>
        </p:txBody>
      </p:sp>
      <p:sp>
        <p:nvSpPr>
          <p:cNvPr id="87043" name="Rectangle 3"/>
          <p:cNvSpPr>
            <a:spLocks noGrp="1" noRot="1" noChangeArrowheads="1"/>
          </p:cNvSpPr>
          <p:nvPr>
            <p:ph idx="1"/>
          </p:nvPr>
        </p:nvSpPr>
        <p:spPr/>
        <p:txBody>
          <a:bodyPr/>
          <a:lstStyle/>
          <a:p>
            <a:pPr eaLnBrk="1" hangingPunct="1"/>
            <a:r>
              <a:rPr lang="cs-CZ" altLang="sk-SK" sz="2400"/>
              <a:t>Následuje po závažném traumatu</a:t>
            </a:r>
          </a:p>
          <a:p>
            <a:pPr eaLnBrk="1" hangingPunct="1"/>
            <a:r>
              <a:rPr lang="cs-CZ" altLang="sk-SK" sz="2400"/>
              <a:t>Specifické příznaky</a:t>
            </a:r>
          </a:p>
          <a:p>
            <a:pPr lvl="1" eaLnBrk="1" hangingPunct="1"/>
            <a:r>
              <a:rPr lang="cs-CZ" altLang="sk-SK" sz="2000"/>
              <a:t>Opakované vzpomínky, představy a sny</a:t>
            </a:r>
          </a:p>
          <a:p>
            <a:pPr lvl="1" eaLnBrk="1" hangingPunct="1"/>
            <a:r>
              <a:rPr lang="cs-CZ" altLang="sk-SK" sz="2000"/>
              <a:t>Flashbacky</a:t>
            </a:r>
          </a:p>
          <a:p>
            <a:pPr lvl="1" eaLnBrk="1" hangingPunct="1"/>
            <a:r>
              <a:rPr lang="cs-CZ" altLang="sk-SK" sz="2000"/>
              <a:t>Vyhýbavé chování</a:t>
            </a:r>
          </a:p>
          <a:p>
            <a:pPr lvl="1" eaLnBrk="1" hangingPunct="1"/>
            <a:r>
              <a:rPr lang="cs-CZ" altLang="sk-SK" sz="2000"/>
              <a:t>Emoční otupělost</a:t>
            </a:r>
          </a:p>
          <a:p>
            <a:pPr lvl="1" eaLnBrk="1" hangingPunct="1"/>
            <a:r>
              <a:rPr lang="cs-CZ" altLang="sk-SK" sz="2000"/>
              <a:t>Vegetativní hyperaktivace</a:t>
            </a:r>
          </a:p>
        </p:txBody>
      </p:sp>
      <p:pic>
        <p:nvPicPr>
          <p:cNvPr id="40964" name="Picture 5" descr="Výsledok vyhľadávania obrázkov pre dopyt posttraum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163" y="2084388"/>
            <a:ext cx="3257550" cy="394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870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70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autoUpdateAnimBg="0"/>
      <p:bldP spid="87043"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Rot="1" noChangeArrowheads="1"/>
          </p:cNvSpPr>
          <p:nvPr>
            <p:ph type="title"/>
          </p:nvPr>
        </p:nvSpPr>
        <p:spPr/>
        <p:txBody>
          <a:bodyPr/>
          <a:lstStyle/>
          <a:p>
            <a:pPr algn="ctr" eaLnBrk="1" fontAlgn="auto" hangingPunct="1">
              <a:spcAft>
                <a:spcPts val="0"/>
              </a:spcAft>
              <a:defRPr/>
            </a:pPr>
            <a:r>
              <a:rPr lang="cs-CZ" altLang="sk-SK" dirty="0">
                <a:solidFill>
                  <a:schemeClr val="accent2"/>
                </a:solidFill>
              </a:rPr>
              <a:t>Posttraumatická stresová porucha</a:t>
            </a:r>
          </a:p>
        </p:txBody>
      </p:sp>
      <p:sp>
        <p:nvSpPr>
          <p:cNvPr id="88067" name="Rectangle 3"/>
          <p:cNvSpPr>
            <a:spLocks noGrp="1" noRot="1" noChangeArrowheads="1"/>
          </p:cNvSpPr>
          <p:nvPr>
            <p:ph idx="1"/>
          </p:nvPr>
        </p:nvSpPr>
        <p:spPr/>
        <p:txBody>
          <a:bodyPr/>
          <a:lstStyle/>
          <a:p>
            <a:pPr eaLnBrk="1" hangingPunct="1"/>
            <a:endParaRPr lang="cs-CZ" altLang="sk-SK"/>
          </a:p>
          <a:p>
            <a:pPr eaLnBrk="1" hangingPunct="1"/>
            <a:r>
              <a:rPr lang="cs-CZ" altLang="sk-SK" sz="2400"/>
              <a:t>Výskyt závisí na výskytu traumatických situací</a:t>
            </a:r>
          </a:p>
          <a:p>
            <a:pPr eaLnBrk="1" hangingPunct="1"/>
            <a:r>
              <a:rPr lang="cs-CZ" altLang="sk-SK" sz="2400"/>
              <a:t>U dětí vystavených závažné traumatizující události je výskyt až 90%</a:t>
            </a:r>
          </a:p>
          <a:p>
            <a:pPr eaLnBrk="1" hangingPunct="1"/>
            <a:r>
              <a:rPr lang="cs-CZ" altLang="sk-SK" sz="2400"/>
              <a:t>Výrazný dopad na kvalitu života</a:t>
            </a:r>
          </a:p>
          <a:p>
            <a:pPr eaLnBrk="1" hangingPunct="1"/>
            <a:r>
              <a:rPr lang="cs-CZ" altLang="sk-SK" sz="2400"/>
              <a:t>Pocit ztráty bezpečí</a:t>
            </a:r>
          </a:p>
          <a:p>
            <a:pPr eaLnBrk="1" hangingPunct="1"/>
            <a:r>
              <a:rPr lang="cs-CZ" altLang="sk-SK" sz="2400"/>
              <a:t>Riziko suicidia!</a:t>
            </a:r>
          </a:p>
          <a:p>
            <a:pPr eaLnBrk="1" hangingPunct="1"/>
            <a:r>
              <a:rPr lang="cs-CZ" altLang="sk-SK"/>
              <a:t>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88066"/>
                                        </p:tgtEl>
                                        <p:attrNameLst>
                                          <p:attrName>style.visibility</p:attrName>
                                        </p:attrNameLst>
                                      </p:cBhvr>
                                      <p:to>
                                        <p:strVal val="visible"/>
                                      </p:to>
                                    </p:set>
                                    <p:anim calcmode="lin" valueType="num">
                                      <p:cBhvr>
                                        <p:cTn id="7" dur="1000" fill="hold"/>
                                        <p:tgtEl>
                                          <p:spTgt spid="88066"/>
                                        </p:tgtEl>
                                        <p:attrNameLst>
                                          <p:attrName>ppt_x</p:attrName>
                                        </p:attrNameLst>
                                      </p:cBhvr>
                                      <p:tavLst>
                                        <p:tav tm="0">
                                          <p:val>
                                            <p:strVal val="#ppt_x-.2"/>
                                          </p:val>
                                        </p:tav>
                                        <p:tav tm="100000">
                                          <p:val>
                                            <p:strVal val="#ppt_x"/>
                                          </p:val>
                                        </p:tav>
                                      </p:tavLst>
                                    </p:anim>
                                    <p:anim calcmode="lin" valueType="num">
                                      <p:cBhvr>
                                        <p:cTn id="8" dur="1000" fill="hold"/>
                                        <p:tgtEl>
                                          <p:spTgt spid="88066"/>
                                        </p:tgtEl>
                                        <p:attrNameLst>
                                          <p:attrName>ppt_y</p:attrName>
                                        </p:attrNameLst>
                                      </p:cBhvr>
                                      <p:tavLst>
                                        <p:tav tm="0">
                                          <p:val>
                                            <p:strVal val="#ppt_y"/>
                                          </p:val>
                                        </p:tav>
                                        <p:tav tm="100000">
                                          <p:val>
                                            <p:strVal val="#ppt_y"/>
                                          </p:val>
                                        </p:tav>
                                      </p:tavLst>
                                    </p:anim>
                                    <p:animEffect transition="in" filter="wipe(right)" prLst="gradientSize: 0.1">
                                      <p:cBhvr>
                                        <p:cTn id="9" dur="1000"/>
                                        <p:tgtEl>
                                          <p:spTgt spid="8806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88067">
                                            <p:txEl>
                                              <p:pRg st="1" end="1"/>
                                            </p:txEl>
                                          </p:spTgt>
                                        </p:tgtEl>
                                        <p:attrNameLst>
                                          <p:attrName>style.visibility</p:attrName>
                                        </p:attrNameLst>
                                      </p:cBhvr>
                                      <p:to>
                                        <p:strVal val="visible"/>
                                      </p:to>
                                    </p:set>
                                    <p:animEffect transition="in" filter="fade">
                                      <p:cBhvr>
                                        <p:cTn id="14" dur="500"/>
                                        <p:tgtEl>
                                          <p:spTgt spid="88067">
                                            <p:txEl>
                                              <p:pRg st="1" end="1"/>
                                            </p:txEl>
                                          </p:spTgt>
                                        </p:tgtEl>
                                      </p:cBhvr>
                                    </p:animEffect>
                                    <p:anim calcmode="lin" valueType="num">
                                      <p:cBhvr>
                                        <p:cTn id="15" dur="500" fill="hold"/>
                                        <p:tgtEl>
                                          <p:spTgt spid="88067">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88067">
                                            <p:txEl>
                                              <p:pRg st="1" end="1"/>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88067">
                                            <p:txEl>
                                              <p:pRg st="2" end="2"/>
                                            </p:txEl>
                                          </p:spTgt>
                                        </p:tgtEl>
                                        <p:attrNameLst>
                                          <p:attrName>style.visibility</p:attrName>
                                        </p:attrNameLst>
                                      </p:cBhvr>
                                      <p:to>
                                        <p:strVal val="visible"/>
                                      </p:to>
                                    </p:set>
                                    <p:animEffect transition="in" filter="fade">
                                      <p:cBhvr>
                                        <p:cTn id="19" dur="500"/>
                                        <p:tgtEl>
                                          <p:spTgt spid="88067">
                                            <p:txEl>
                                              <p:pRg st="2" end="2"/>
                                            </p:txEl>
                                          </p:spTgt>
                                        </p:tgtEl>
                                      </p:cBhvr>
                                    </p:animEffect>
                                    <p:anim calcmode="lin" valueType="num">
                                      <p:cBhvr>
                                        <p:cTn id="20" dur="500" fill="hold"/>
                                        <p:tgtEl>
                                          <p:spTgt spid="88067">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88067">
                                            <p:txEl>
                                              <p:pRg st="2" end="2"/>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88067">
                                            <p:txEl>
                                              <p:pRg st="3" end="3"/>
                                            </p:txEl>
                                          </p:spTgt>
                                        </p:tgtEl>
                                        <p:attrNameLst>
                                          <p:attrName>style.visibility</p:attrName>
                                        </p:attrNameLst>
                                      </p:cBhvr>
                                      <p:to>
                                        <p:strVal val="visible"/>
                                      </p:to>
                                    </p:set>
                                    <p:animEffect transition="in" filter="fade">
                                      <p:cBhvr>
                                        <p:cTn id="24" dur="500"/>
                                        <p:tgtEl>
                                          <p:spTgt spid="88067">
                                            <p:txEl>
                                              <p:pRg st="3" end="3"/>
                                            </p:txEl>
                                          </p:spTgt>
                                        </p:tgtEl>
                                      </p:cBhvr>
                                    </p:animEffect>
                                    <p:anim calcmode="lin" valueType="num">
                                      <p:cBhvr>
                                        <p:cTn id="25" dur="500" fill="hold"/>
                                        <p:tgtEl>
                                          <p:spTgt spid="88067">
                                            <p:txEl>
                                              <p:pRg st="3" end="3"/>
                                            </p:txEl>
                                          </p:spTgt>
                                        </p:tgtEl>
                                        <p:attrNameLst>
                                          <p:attrName>ppt_x</p:attrName>
                                        </p:attrNameLst>
                                      </p:cBhvr>
                                      <p:tavLst>
                                        <p:tav tm="0">
                                          <p:val>
                                            <p:strVal val="#ppt_x"/>
                                          </p:val>
                                        </p:tav>
                                        <p:tav tm="100000">
                                          <p:val>
                                            <p:strVal val="#ppt_x"/>
                                          </p:val>
                                        </p:tav>
                                      </p:tavLst>
                                    </p:anim>
                                    <p:anim calcmode="lin" valueType="num">
                                      <p:cBhvr>
                                        <p:cTn id="26" dur="500" fill="hold"/>
                                        <p:tgtEl>
                                          <p:spTgt spid="88067">
                                            <p:txEl>
                                              <p:pRg st="3" end="3"/>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88067">
                                            <p:txEl>
                                              <p:pRg st="4" end="4"/>
                                            </p:txEl>
                                          </p:spTgt>
                                        </p:tgtEl>
                                        <p:attrNameLst>
                                          <p:attrName>style.visibility</p:attrName>
                                        </p:attrNameLst>
                                      </p:cBhvr>
                                      <p:to>
                                        <p:strVal val="visible"/>
                                      </p:to>
                                    </p:set>
                                    <p:animEffect transition="in" filter="fade">
                                      <p:cBhvr>
                                        <p:cTn id="29" dur="500"/>
                                        <p:tgtEl>
                                          <p:spTgt spid="88067">
                                            <p:txEl>
                                              <p:pRg st="4" end="4"/>
                                            </p:txEl>
                                          </p:spTgt>
                                        </p:tgtEl>
                                      </p:cBhvr>
                                    </p:animEffect>
                                    <p:anim calcmode="lin" valueType="num">
                                      <p:cBhvr>
                                        <p:cTn id="30" dur="500" fill="hold"/>
                                        <p:tgtEl>
                                          <p:spTgt spid="88067">
                                            <p:txEl>
                                              <p:pRg st="4" end="4"/>
                                            </p:txEl>
                                          </p:spTgt>
                                        </p:tgtEl>
                                        <p:attrNameLst>
                                          <p:attrName>ppt_x</p:attrName>
                                        </p:attrNameLst>
                                      </p:cBhvr>
                                      <p:tavLst>
                                        <p:tav tm="0">
                                          <p:val>
                                            <p:strVal val="#ppt_x"/>
                                          </p:val>
                                        </p:tav>
                                        <p:tav tm="100000">
                                          <p:val>
                                            <p:strVal val="#ppt_x"/>
                                          </p:val>
                                        </p:tav>
                                      </p:tavLst>
                                    </p:anim>
                                    <p:anim calcmode="lin" valueType="num">
                                      <p:cBhvr>
                                        <p:cTn id="31" dur="500" fill="hold"/>
                                        <p:tgtEl>
                                          <p:spTgt spid="88067">
                                            <p:txEl>
                                              <p:pRg st="4" end="4"/>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88067">
                                            <p:txEl>
                                              <p:pRg st="5" end="5"/>
                                            </p:txEl>
                                          </p:spTgt>
                                        </p:tgtEl>
                                        <p:attrNameLst>
                                          <p:attrName>style.visibility</p:attrName>
                                        </p:attrNameLst>
                                      </p:cBhvr>
                                      <p:to>
                                        <p:strVal val="visible"/>
                                      </p:to>
                                    </p:set>
                                    <p:animEffect transition="in" filter="fade">
                                      <p:cBhvr>
                                        <p:cTn id="34" dur="500"/>
                                        <p:tgtEl>
                                          <p:spTgt spid="88067">
                                            <p:txEl>
                                              <p:pRg st="5" end="5"/>
                                            </p:txEl>
                                          </p:spTgt>
                                        </p:tgtEl>
                                      </p:cBhvr>
                                    </p:animEffect>
                                    <p:anim calcmode="lin" valueType="num">
                                      <p:cBhvr>
                                        <p:cTn id="35" dur="500" fill="hold"/>
                                        <p:tgtEl>
                                          <p:spTgt spid="88067">
                                            <p:txEl>
                                              <p:pRg st="5" end="5"/>
                                            </p:txEl>
                                          </p:spTgt>
                                        </p:tgtEl>
                                        <p:attrNameLst>
                                          <p:attrName>ppt_x</p:attrName>
                                        </p:attrNameLst>
                                      </p:cBhvr>
                                      <p:tavLst>
                                        <p:tav tm="0">
                                          <p:val>
                                            <p:strVal val="#ppt_x"/>
                                          </p:val>
                                        </p:tav>
                                        <p:tav tm="100000">
                                          <p:val>
                                            <p:strVal val="#ppt_x"/>
                                          </p:val>
                                        </p:tav>
                                      </p:tavLst>
                                    </p:anim>
                                    <p:anim calcmode="lin" valueType="num">
                                      <p:cBhvr>
                                        <p:cTn id="36" dur="500" fill="hold"/>
                                        <p:tgtEl>
                                          <p:spTgt spid="88067">
                                            <p:txEl>
                                              <p:pRg st="5" end="5"/>
                                            </p:txEl>
                                          </p:spTgt>
                                        </p:tgtEl>
                                        <p:attrNameLst>
                                          <p:attrName>ppt_y</p:attrName>
                                        </p:attrNameLst>
                                      </p:cBhvr>
                                      <p:tavLst>
                                        <p:tav tm="0">
                                          <p:val>
                                            <p:strVal val="#ppt_y+.05"/>
                                          </p:val>
                                        </p:tav>
                                        <p:tav tm="100000">
                                          <p:val>
                                            <p:strVal val="#ppt_y"/>
                                          </p:val>
                                        </p:tav>
                                      </p:tavLst>
                                    </p:anim>
                                  </p:childTnLst>
                                </p:cTn>
                              </p:par>
                              <p:par>
                                <p:cTn id="37" presetID="44" presetClass="entr" presetSubtype="0" fill="hold" grpId="0" nodeType="withEffect">
                                  <p:stCondLst>
                                    <p:cond delay="0"/>
                                  </p:stCondLst>
                                  <p:childTnLst>
                                    <p:set>
                                      <p:cBhvr>
                                        <p:cTn id="38" dur="1" fill="hold">
                                          <p:stCondLst>
                                            <p:cond delay="0"/>
                                          </p:stCondLst>
                                        </p:cTn>
                                        <p:tgtEl>
                                          <p:spTgt spid="88067">
                                            <p:txEl>
                                              <p:pRg st="6" end="6"/>
                                            </p:txEl>
                                          </p:spTgt>
                                        </p:tgtEl>
                                        <p:attrNameLst>
                                          <p:attrName>style.visibility</p:attrName>
                                        </p:attrNameLst>
                                      </p:cBhvr>
                                      <p:to>
                                        <p:strVal val="visible"/>
                                      </p:to>
                                    </p:set>
                                    <p:animEffect transition="in" filter="fade">
                                      <p:cBhvr>
                                        <p:cTn id="39" dur="500"/>
                                        <p:tgtEl>
                                          <p:spTgt spid="88067">
                                            <p:txEl>
                                              <p:pRg st="6" end="6"/>
                                            </p:txEl>
                                          </p:spTgt>
                                        </p:tgtEl>
                                      </p:cBhvr>
                                    </p:animEffect>
                                    <p:anim calcmode="lin" valueType="num">
                                      <p:cBhvr>
                                        <p:cTn id="40" dur="500" fill="hold"/>
                                        <p:tgtEl>
                                          <p:spTgt spid="88067">
                                            <p:txEl>
                                              <p:pRg st="6" end="6"/>
                                            </p:txEl>
                                          </p:spTgt>
                                        </p:tgtEl>
                                        <p:attrNameLst>
                                          <p:attrName>ppt_x</p:attrName>
                                        </p:attrNameLst>
                                      </p:cBhvr>
                                      <p:tavLst>
                                        <p:tav tm="0">
                                          <p:val>
                                            <p:strVal val="#ppt_x"/>
                                          </p:val>
                                        </p:tav>
                                        <p:tav tm="100000">
                                          <p:val>
                                            <p:strVal val="#ppt_x"/>
                                          </p:val>
                                        </p:tav>
                                      </p:tavLst>
                                    </p:anim>
                                    <p:anim calcmode="lin" valueType="num">
                                      <p:cBhvr>
                                        <p:cTn id="41" dur="500" fill="hold"/>
                                        <p:tgtEl>
                                          <p:spTgt spid="88067">
                                            <p:txEl>
                                              <p:pRg st="6" end="6"/>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p:bldP spid="88067" grpId="0" build="allAtOnce"/>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p:txBody>
          <a:bodyPr/>
          <a:lstStyle/>
          <a:p>
            <a:pPr eaLnBrk="1" fontAlgn="auto" hangingPunct="1">
              <a:spcAft>
                <a:spcPts val="0"/>
              </a:spcAft>
              <a:defRPr/>
            </a:pPr>
            <a:r>
              <a:rPr lang="cs-CZ" altLang="sk-SK">
                <a:solidFill>
                  <a:schemeClr val="tx1">
                    <a:lumMod val="95000"/>
                    <a:lumOff val="5000"/>
                  </a:schemeClr>
                </a:solidFill>
              </a:rPr>
              <a:t>Současné dělení</a:t>
            </a:r>
          </a:p>
        </p:txBody>
      </p:sp>
      <p:sp>
        <p:nvSpPr>
          <p:cNvPr id="44035" name="Rectangle 3"/>
          <p:cNvSpPr>
            <a:spLocks noGrp="1" noRot="1" noChangeArrowheads="1"/>
          </p:cNvSpPr>
          <p:nvPr>
            <p:ph idx="1"/>
          </p:nvPr>
        </p:nvSpPr>
        <p:spPr>
          <a:xfrm>
            <a:off x="838200" y="1905000"/>
            <a:ext cx="8007350" cy="4692650"/>
          </a:xfrm>
        </p:spPr>
        <p:txBody>
          <a:bodyPr/>
          <a:lstStyle/>
          <a:p>
            <a:pPr eaLnBrk="1" hangingPunct="1"/>
            <a:r>
              <a:rPr lang="cs-CZ" altLang="sk-SK" sz="2400"/>
              <a:t>Do </a:t>
            </a:r>
            <a:r>
              <a:rPr lang="cs-CZ" altLang="sk-SK" sz="2400" b="1"/>
              <a:t>páté skupiny</a:t>
            </a:r>
            <a:r>
              <a:rPr lang="cs-CZ" altLang="sk-SK" sz="2400"/>
              <a:t> se řadí poruchy, které se dříve zahrnovaly pod pojem „hysterie“. </a:t>
            </a:r>
          </a:p>
          <a:p>
            <a:pPr eaLnBrk="1" hangingPunct="1"/>
            <a:r>
              <a:rPr lang="cs-CZ" altLang="sk-SK" sz="2400" b="1"/>
              <a:t>Dnes disociativní (konverzní) poruchy.</a:t>
            </a:r>
            <a:r>
              <a:rPr lang="cs-CZ" altLang="sk-SK" sz="2400"/>
              <a:t> </a:t>
            </a:r>
          </a:p>
          <a:p>
            <a:pPr eaLnBrk="1" hangingPunct="1"/>
            <a:r>
              <a:rPr lang="cs-CZ" altLang="sk-SK" sz="2400"/>
              <a:t>závažný tělesný příznak jako důsledek nezpracovaného vnitřního konfliktu. </a:t>
            </a:r>
          </a:p>
          <a:p>
            <a:pPr eaLnBrk="1" hangingPunct="1"/>
            <a:r>
              <a:rPr lang="cs-CZ" altLang="sk-SK" sz="2400"/>
              <a:t>Dochází ke ztrátě propojení mezi vzpomínkami na minulost, vědomím vlastní identity, aktuálními pocity a kontrolou tělesných pohybů. </a:t>
            </a:r>
          </a:p>
          <a:p>
            <a:pPr eaLnBrk="1" hangingPunct="1"/>
            <a:r>
              <a:rPr lang="cs-CZ" altLang="sk-SK" sz="2400"/>
              <a:t>Samotné disociační či konverzní projevy mohou být velmi pestré a více či méně věrně napodobovat nejrůznější psychiatrická, neurologická či jiná onemocnění.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p:cTn id="7" dur="1000" fill="hold"/>
                                        <p:tgtEl>
                                          <p:spTgt spid="44034"/>
                                        </p:tgtEl>
                                        <p:attrNameLst>
                                          <p:attrName>ppt_x</p:attrName>
                                        </p:attrNameLst>
                                      </p:cBhvr>
                                      <p:tavLst>
                                        <p:tav tm="0">
                                          <p:val>
                                            <p:strVal val="#ppt_x-.2"/>
                                          </p:val>
                                        </p:tav>
                                        <p:tav tm="100000">
                                          <p:val>
                                            <p:strVal val="#ppt_x"/>
                                          </p:val>
                                        </p:tav>
                                      </p:tavLst>
                                    </p:anim>
                                    <p:anim calcmode="lin" valueType="num">
                                      <p:cBhvr>
                                        <p:cTn id="8" dur="1000" fill="hold"/>
                                        <p:tgtEl>
                                          <p:spTgt spid="4403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403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44035">
                                            <p:txEl>
                                              <p:pRg st="0" end="0"/>
                                            </p:txEl>
                                          </p:spTgt>
                                        </p:tgtEl>
                                        <p:attrNameLst>
                                          <p:attrName>style.visibility</p:attrName>
                                        </p:attrNameLst>
                                      </p:cBhvr>
                                      <p:to>
                                        <p:strVal val="visible"/>
                                      </p:to>
                                    </p:set>
                                    <p:animEffect transition="in" filter="fade">
                                      <p:cBhvr>
                                        <p:cTn id="14" dur="500"/>
                                        <p:tgtEl>
                                          <p:spTgt spid="44035">
                                            <p:txEl>
                                              <p:pRg st="0" end="0"/>
                                            </p:txEl>
                                          </p:spTgt>
                                        </p:tgtEl>
                                      </p:cBhvr>
                                    </p:animEffect>
                                    <p:anim calcmode="lin" valueType="num">
                                      <p:cBhvr>
                                        <p:cTn id="15"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4035">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44035">
                                            <p:txEl>
                                              <p:pRg st="1" end="1"/>
                                            </p:txEl>
                                          </p:spTgt>
                                        </p:tgtEl>
                                        <p:attrNameLst>
                                          <p:attrName>style.visibility</p:attrName>
                                        </p:attrNameLst>
                                      </p:cBhvr>
                                      <p:to>
                                        <p:strVal val="visible"/>
                                      </p:to>
                                    </p:set>
                                    <p:animEffect transition="in" filter="fade">
                                      <p:cBhvr>
                                        <p:cTn id="19" dur="500"/>
                                        <p:tgtEl>
                                          <p:spTgt spid="44035">
                                            <p:txEl>
                                              <p:pRg st="1" end="1"/>
                                            </p:txEl>
                                          </p:spTgt>
                                        </p:tgtEl>
                                      </p:cBhvr>
                                    </p:animEffect>
                                    <p:anim calcmode="lin" valueType="num">
                                      <p:cBhvr>
                                        <p:cTn id="20" dur="5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44035">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44035">
                                            <p:txEl>
                                              <p:pRg st="2" end="2"/>
                                            </p:txEl>
                                          </p:spTgt>
                                        </p:tgtEl>
                                        <p:attrNameLst>
                                          <p:attrName>style.visibility</p:attrName>
                                        </p:attrNameLst>
                                      </p:cBhvr>
                                      <p:to>
                                        <p:strVal val="visible"/>
                                      </p:to>
                                    </p:set>
                                    <p:animEffect transition="in" filter="fade">
                                      <p:cBhvr>
                                        <p:cTn id="24" dur="500"/>
                                        <p:tgtEl>
                                          <p:spTgt spid="44035">
                                            <p:txEl>
                                              <p:pRg st="2" end="2"/>
                                            </p:txEl>
                                          </p:spTgt>
                                        </p:tgtEl>
                                      </p:cBhvr>
                                    </p:animEffect>
                                    <p:anim calcmode="lin" valueType="num">
                                      <p:cBhvr>
                                        <p:cTn id="25" dur="5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44035">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44035">
                                            <p:txEl>
                                              <p:pRg st="3" end="3"/>
                                            </p:txEl>
                                          </p:spTgt>
                                        </p:tgtEl>
                                        <p:attrNameLst>
                                          <p:attrName>style.visibility</p:attrName>
                                        </p:attrNameLst>
                                      </p:cBhvr>
                                      <p:to>
                                        <p:strVal val="visible"/>
                                      </p:to>
                                    </p:set>
                                    <p:animEffect transition="in" filter="fade">
                                      <p:cBhvr>
                                        <p:cTn id="29" dur="500"/>
                                        <p:tgtEl>
                                          <p:spTgt spid="44035">
                                            <p:txEl>
                                              <p:pRg st="3" end="3"/>
                                            </p:txEl>
                                          </p:spTgt>
                                        </p:tgtEl>
                                      </p:cBhvr>
                                    </p:animEffect>
                                    <p:anim calcmode="lin" valueType="num">
                                      <p:cBhvr>
                                        <p:cTn id="30" dur="5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44035">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44035">
                                            <p:txEl>
                                              <p:pRg st="4" end="4"/>
                                            </p:txEl>
                                          </p:spTgt>
                                        </p:tgtEl>
                                        <p:attrNameLst>
                                          <p:attrName>style.visibility</p:attrName>
                                        </p:attrNameLst>
                                      </p:cBhvr>
                                      <p:to>
                                        <p:strVal val="visible"/>
                                      </p:to>
                                    </p:set>
                                    <p:animEffect transition="in" filter="fade">
                                      <p:cBhvr>
                                        <p:cTn id="34" dur="500"/>
                                        <p:tgtEl>
                                          <p:spTgt spid="44035">
                                            <p:txEl>
                                              <p:pRg st="4" end="4"/>
                                            </p:txEl>
                                          </p:spTgt>
                                        </p:tgtEl>
                                      </p:cBhvr>
                                    </p:animEffect>
                                    <p:anim calcmode="lin" valueType="num">
                                      <p:cBhvr>
                                        <p:cTn id="35" dur="500" fill="hold"/>
                                        <p:tgtEl>
                                          <p:spTgt spid="44035">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44035">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build="allAtOnce"/>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Rot="1" noChangeArrowheads="1"/>
          </p:cNvSpPr>
          <p:nvPr>
            <p:ph type="title"/>
          </p:nvPr>
        </p:nvSpPr>
        <p:spPr/>
        <p:txBody>
          <a:bodyPr/>
          <a:lstStyle/>
          <a:p>
            <a:pPr eaLnBrk="1" fontAlgn="auto" hangingPunct="1">
              <a:spcAft>
                <a:spcPts val="0"/>
              </a:spcAft>
              <a:defRPr/>
            </a:pPr>
            <a:r>
              <a:rPr lang="cs-CZ" altLang="sk-SK" dirty="0" err="1">
                <a:solidFill>
                  <a:schemeClr val="accent5"/>
                </a:solidFill>
              </a:rPr>
              <a:t>Disociativní</a:t>
            </a:r>
            <a:r>
              <a:rPr lang="cs-CZ" altLang="sk-SK" dirty="0">
                <a:solidFill>
                  <a:schemeClr val="accent5"/>
                </a:solidFill>
              </a:rPr>
              <a:t> poruchy</a:t>
            </a:r>
          </a:p>
        </p:txBody>
      </p:sp>
      <p:sp>
        <p:nvSpPr>
          <p:cNvPr id="74755" name="Rectangle 3"/>
          <p:cNvSpPr>
            <a:spLocks noGrp="1" noRot="1" noChangeArrowheads="1"/>
          </p:cNvSpPr>
          <p:nvPr>
            <p:ph idx="1"/>
          </p:nvPr>
        </p:nvSpPr>
        <p:spPr>
          <a:xfrm>
            <a:off x="323850" y="1916113"/>
            <a:ext cx="8521700" cy="4752975"/>
          </a:xfrm>
        </p:spPr>
        <p:txBody>
          <a:bodyPr/>
          <a:lstStyle/>
          <a:p>
            <a:pPr eaLnBrk="1" hangingPunct="1"/>
            <a:r>
              <a:rPr lang="cs-CZ" altLang="sk-SK"/>
              <a:t>Jde o poruchy, které se dříve nazývaly </a:t>
            </a:r>
            <a:r>
              <a:rPr lang="cs-CZ" altLang="sk-SK" b="1"/>
              <a:t>hysterie</a:t>
            </a:r>
            <a:r>
              <a:rPr lang="cs-CZ" altLang="sk-SK"/>
              <a:t>. </a:t>
            </a:r>
          </a:p>
          <a:p>
            <a:pPr eaLnBrk="1" hangingPunct="1"/>
            <a:r>
              <a:rPr lang="cs-CZ" altLang="sk-SK"/>
              <a:t>Příznaky těchto poruch jsou různorodé a jejich podstata se obtížně charakterizuje. </a:t>
            </a:r>
          </a:p>
          <a:p>
            <a:pPr eaLnBrk="1" hangingPunct="1"/>
            <a:r>
              <a:rPr lang="cs-CZ" altLang="sk-SK"/>
              <a:t>Předpokládá se, že hlavní roli při jejich vzniku hraje „rozpojení“ (disociace) následujících psychických procesů: vzpomínky na minulost, vědomí vlastní identity, aktuální pocity a ovládání tělesných pohybů. </a:t>
            </a:r>
          </a:p>
        </p:txBody>
      </p:sp>
      <p:pic>
        <p:nvPicPr>
          <p:cNvPr id="44036" name="Picture 5" descr="Výsledok vyhľadávania obrázkov pre dopyt disocia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413" y="3735388"/>
            <a:ext cx="4340225" cy="309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7475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47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autoUpdateAnimBg="0"/>
      <p:bldP spid="74755"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Rot="1" noChangeArrowheads="1"/>
          </p:cNvSpPr>
          <p:nvPr>
            <p:ph type="title"/>
          </p:nvPr>
        </p:nvSpPr>
        <p:spPr/>
        <p:txBody>
          <a:bodyPr/>
          <a:lstStyle/>
          <a:p>
            <a:pPr eaLnBrk="1" fontAlgn="auto" hangingPunct="1">
              <a:spcAft>
                <a:spcPts val="0"/>
              </a:spcAft>
              <a:defRPr/>
            </a:pPr>
            <a:r>
              <a:rPr lang="cs-CZ" altLang="sk-SK" dirty="0" err="1">
                <a:solidFill>
                  <a:schemeClr val="accent5"/>
                </a:solidFill>
              </a:rPr>
              <a:t>Disociativní</a:t>
            </a:r>
            <a:r>
              <a:rPr lang="cs-CZ" altLang="sk-SK" dirty="0">
                <a:solidFill>
                  <a:schemeClr val="accent5"/>
                </a:solidFill>
              </a:rPr>
              <a:t> poruchy</a:t>
            </a:r>
          </a:p>
        </p:txBody>
      </p:sp>
      <p:sp>
        <p:nvSpPr>
          <p:cNvPr id="75779" name="Rectangle 3"/>
          <p:cNvSpPr>
            <a:spLocks noGrp="1" noRot="1" noChangeArrowheads="1"/>
          </p:cNvSpPr>
          <p:nvPr>
            <p:ph idx="1"/>
          </p:nvPr>
        </p:nvSpPr>
        <p:spPr/>
        <p:txBody>
          <a:bodyPr/>
          <a:lstStyle/>
          <a:p>
            <a:pPr eaLnBrk="1" hangingPunct="1"/>
            <a:r>
              <a:rPr lang="cs-CZ" altLang="sk-SK" sz="2400"/>
              <a:t>Porucha má tedy především psychický podklad, o jejím biologickém podkladu je známo málo. </a:t>
            </a:r>
          </a:p>
          <a:p>
            <a:pPr eaLnBrk="1" hangingPunct="1"/>
            <a:r>
              <a:rPr lang="cs-CZ" altLang="sk-SK" sz="2400"/>
              <a:t>Slovo konverze (zavedené Freudem) znamená zjednodušeně to, že se konflikty v lidské psychice projeví jako tělesné příznaky (bolesti, obrny, křeče aj.).</a:t>
            </a:r>
          </a:p>
          <a:p>
            <a:pPr eaLnBrk="1" hangingPunct="1"/>
            <a:r>
              <a:rPr lang="cs-CZ" altLang="sk-SK" sz="2400"/>
              <a:t>Existuje časová souvislost mezi začátkem příznaků a různými stresovými událostmi nebo problémy v životě postiženého.</a:t>
            </a:r>
          </a:p>
          <a:p>
            <a:pPr eaLnBrk="1" hangingPunct="1"/>
            <a:endParaRPr lang="cs-CZ" altLang="sk-SK" sz="28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5778"/>
                                        </p:tgtEl>
                                        <p:attrNameLst>
                                          <p:attrName>style.visibility</p:attrName>
                                        </p:attrNameLst>
                                      </p:cBhvr>
                                      <p:to>
                                        <p:strVal val="visible"/>
                                      </p:to>
                                    </p:set>
                                    <p:anim calcmode="lin" valueType="num">
                                      <p:cBhvr>
                                        <p:cTn id="7" dur="1000" fill="hold"/>
                                        <p:tgtEl>
                                          <p:spTgt spid="75778"/>
                                        </p:tgtEl>
                                        <p:attrNameLst>
                                          <p:attrName>ppt_x</p:attrName>
                                        </p:attrNameLst>
                                      </p:cBhvr>
                                      <p:tavLst>
                                        <p:tav tm="0">
                                          <p:val>
                                            <p:strVal val="#ppt_x-.2"/>
                                          </p:val>
                                        </p:tav>
                                        <p:tav tm="100000">
                                          <p:val>
                                            <p:strVal val="#ppt_x"/>
                                          </p:val>
                                        </p:tav>
                                      </p:tavLst>
                                    </p:anim>
                                    <p:anim calcmode="lin" valueType="num">
                                      <p:cBhvr>
                                        <p:cTn id="8" dur="1000" fill="hold"/>
                                        <p:tgtEl>
                                          <p:spTgt spid="75778"/>
                                        </p:tgtEl>
                                        <p:attrNameLst>
                                          <p:attrName>ppt_y</p:attrName>
                                        </p:attrNameLst>
                                      </p:cBhvr>
                                      <p:tavLst>
                                        <p:tav tm="0">
                                          <p:val>
                                            <p:strVal val="#ppt_y"/>
                                          </p:val>
                                        </p:tav>
                                        <p:tav tm="100000">
                                          <p:val>
                                            <p:strVal val="#ppt_y"/>
                                          </p:val>
                                        </p:tav>
                                      </p:tavLst>
                                    </p:anim>
                                    <p:animEffect transition="in" filter="wipe(right)" prLst="gradientSize: 0.1">
                                      <p:cBhvr>
                                        <p:cTn id="9" dur="1000"/>
                                        <p:tgtEl>
                                          <p:spTgt spid="7577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5779">
                                            <p:txEl>
                                              <p:pRg st="0" end="0"/>
                                            </p:txEl>
                                          </p:spTgt>
                                        </p:tgtEl>
                                        <p:attrNameLst>
                                          <p:attrName>style.visibility</p:attrName>
                                        </p:attrNameLst>
                                      </p:cBhvr>
                                      <p:to>
                                        <p:strVal val="visible"/>
                                      </p:to>
                                    </p:set>
                                    <p:animEffect transition="in" filter="fade">
                                      <p:cBhvr>
                                        <p:cTn id="14" dur="1000"/>
                                        <p:tgtEl>
                                          <p:spTgt spid="75779">
                                            <p:txEl>
                                              <p:pRg st="0" end="0"/>
                                            </p:txEl>
                                          </p:spTgt>
                                        </p:tgtEl>
                                      </p:cBhvr>
                                    </p:animEffect>
                                    <p:anim calcmode="lin" valueType="num">
                                      <p:cBhvr>
                                        <p:cTn id="15" dur="1000" fill="hold"/>
                                        <p:tgtEl>
                                          <p:spTgt spid="7577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75779">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5779">
                                            <p:txEl>
                                              <p:pRg st="1" end="1"/>
                                            </p:txEl>
                                          </p:spTgt>
                                        </p:tgtEl>
                                        <p:attrNameLst>
                                          <p:attrName>style.visibility</p:attrName>
                                        </p:attrNameLst>
                                      </p:cBhvr>
                                      <p:to>
                                        <p:strVal val="visible"/>
                                      </p:to>
                                    </p:set>
                                    <p:animEffect transition="in" filter="fade">
                                      <p:cBhvr>
                                        <p:cTn id="19" dur="1000"/>
                                        <p:tgtEl>
                                          <p:spTgt spid="75779">
                                            <p:txEl>
                                              <p:pRg st="1" end="1"/>
                                            </p:txEl>
                                          </p:spTgt>
                                        </p:tgtEl>
                                      </p:cBhvr>
                                    </p:animEffect>
                                    <p:anim calcmode="lin" valueType="num">
                                      <p:cBhvr>
                                        <p:cTn id="20" dur="1000" fill="hold"/>
                                        <p:tgtEl>
                                          <p:spTgt spid="75779">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75779">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5779">
                                            <p:txEl>
                                              <p:pRg st="2" end="2"/>
                                            </p:txEl>
                                          </p:spTgt>
                                        </p:tgtEl>
                                        <p:attrNameLst>
                                          <p:attrName>style.visibility</p:attrName>
                                        </p:attrNameLst>
                                      </p:cBhvr>
                                      <p:to>
                                        <p:strVal val="visible"/>
                                      </p:to>
                                    </p:set>
                                    <p:animEffect transition="in" filter="fade">
                                      <p:cBhvr>
                                        <p:cTn id="24" dur="1000"/>
                                        <p:tgtEl>
                                          <p:spTgt spid="75779">
                                            <p:txEl>
                                              <p:pRg st="2" end="2"/>
                                            </p:txEl>
                                          </p:spTgt>
                                        </p:tgtEl>
                                      </p:cBhvr>
                                    </p:animEffect>
                                    <p:anim calcmode="lin" valueType="num">
                                      <p:cBhvr>
                                        <p:cTn id="25" dur="1000" fill="hold"/>
                                        <p:tgtEl>
                                          <p:spTgt spid="75779">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7577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p:bldP spid="75779" grpId="0" build="allAtOnce"/>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Rot="1" noChangeArrowheads="1"/>
          </p:cNvSpPr>
          <p:nvPr>
            <p:ph type="title"/>
          </p:nvPr>
        </p:nvSpPr>
        <p:spPr/>
        <p:txBody>
          <a:bodyPr/>
          <a:lstStyle/>
          <a:p>
            <a:pPr eaLnBrk="1" fontAlgn="auto" hangingPunct="1">
              <a:spcAft>
                <a:spcPts val="0"/>
              </a:spcAft>
              <a:defRPr/>
            </a:pPr>
            <a:r>
              <a:rPr lang="cs-CZ" altLang="sk-SK" dirty="0" err="1">
                <a:solidFill>
                  <a:schemeClr val="accent5"/>
                </a:solidFill>
              </a:rPr>
              <a:t>Disociativní</a:t>
            </a:r>
            <a:r>
              <a:rPr lang="cs-CZ" altLang="sk-SK" dirty="0">
                <a:solidFill>
                  <a:schemeClr val="accent5"/>
                </a:solidFill>
              </a:rPr>
              <a:t> poruchy</a:t>
            </a:r>
          </a:p>
        </p:txBody>
      </p:sp>
      <p:sp>
        <p:nvSpPr>
          <p:cNvPr id="76803" name="Rectangle 3"/>
          <p:cNvSpPr>
            <a:spLocks noGrp="1" noRot="1" noChangeArrowheads="1"/>
          </p:cNvSpPr>
          <p:nvPr>
            <p:ph idx="1"/>
          </p:nvPr>
        </p:nvSpPr>
        <p:spPr/>
        <p:txBody>
          <a:bodyPr rtlCol="0">
            <a:normAutofit fontScale="92500"/>
          </a:bodyPr>
          <a:lstStyle/>
          <a:p>
            <a:pPr marL="91440" indent="-91440" eaLnBrk="1" fontAlgn="auto" hangingPunct="1">
              <a:lnSpc>
                <a:spcPct val="80000"/>
              </a:lnSpc>
              <a:buFont typeface="Tw Cen MT" panose="020B0602020104020603" pitchFamily="34" charset="0"/>
              <a:buChar char=" "/>
              <a:defRPr/>
            </a:pPr>
            <a:r>
              <a:rPr lang="cs-CZ" altLang="sk-SK" sz="2800"/>
              <a:t>Disociativní poruchy se objevují již u dětí předškolního věku, více se začínají objevovat kolem puberty. </a:t>
            </a:r>
          </a:p>
          <a:p>
            <a:pPr marL="91440" indent="-91440" eaLnBrk="1" fontAlgn="auto" hangingPunct="1">
              <a:lnSpc>
                <a:spcPct val="80000"/>
              </a:lnSpc>
              <a:buFont typeface="Tw Cen MT" panose="020B0602020104020603" pitchFamily="34" charset="0"/>
              <a:buChar char=" "/>
              <a:defRPr/>
            </a:pPr>
            <a:r>
              <a:rPr lang="cs-CZ" altLang="sk-SK" sz="2800"/>
              <a:t>Ve všech věkových skupinách se vyskytují více u dívek. </a:t>
            </a:r>
          </a:p>
          <a:p>
            <a:pPr marL="91440" indent="-91440" eaLnBrk="1" fontAlgn="auto" hangingPunct="1">
              <a:lnSpc>
                <a:spcPct val="80000"/>
              </a:lnSpc>
              <a:buFont typeface="Tw Cen MT" panose="020B0602020104020603" pitchFamily="34" charset="0"/>
              <a:buChar char=" "/>
              <a:defRPr/>
            </a:pPr>
            <a:r>
              <a:rPr lang="cs-CZ" altLang="sk-SK" sz="2800"/>
              <a:t>U dětských poruch hrají významnou roli rodinné faktory. </a:t>
            </a:r>
          </a:p>
          <a:p>
            <a:pPr marL="91440" indent="-91440" eaLnBrk="1" fontAlgn="auto" hangingPunct="1">
              <a:lnSpc>
                <a:spcPct val="80000"/>
              </a:lnSpc>
              <a:buFont typeface="Tw Cen MT" panose="020B0602020104020603" pitchFamily="34" charset="0"/>
              <a:buChar char=" "/>
              <a:defRPr/>
            </a:pPr>
            <a:r>
              <a:rPr lang="cs-CZ" altLang="sk-SK" sz="2800"/>
              <a:t>Typicky se projevy podobají chorobným příznakům někoho ze členů rodiny. </a:t>
            </a:r>
          </a:p>
          <a:p>
            <a:pPr marL="91440" indent="-91440" eaLnBrk="1" fontAlgn="auto" hangingPunct="1">
              <a:lnSpc>
                <a:spcPct val="80000"/>
              </a:lnSpc>
              <a:buFont typeface="Tw Cen MT" panose="020B0602020104020603" pitchFamily="34" charset="0"/>
              <a:buChar char=" "/>
              <a:defRPr/>
            </a:pPr>
            <a:r>
              <a:rPr lang="cs-CZ" altLang="sk-SK" sz="2800"/>
              <a:t>Postoj rodičů k těmto příznakům pak ovlivňuje,jak rychle porucha vymizí.</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6802"/>
                                        </p:tgtEl>
                                        <p:attrNameLst>
                                          <p:attrName>style.visibility</p:attrName>
                                        </p:attrNameLst>
                                      </p:cBhvr>
                                      <p:to>
                                        <p:strVal val="visible"/>
                                      </p:to>
                                    </p:set>
                                    <p:anim calcmode="lin" valueType="num">
                                      <p:cBhvr>
                                        <p:cTn id="7" dur="1000" fill="hold"/>
                                        <p:tgtEl>
                                          <p:spTgt spid="76802"/>
                                        </p:tgtEl>
                                        <p:attrNameLst>
                                          <p:attrName>ppt_x</p:attrName>
                                        </p:attrNameLst>
                                      </p:cBhvr>
                                      <p:tavLst>
                                        <p:tav tm="0">
                                          <p:val>
                                            <p:strVal val="#ppt_x-.2"/>
                                          </p:val>
                                        </p:tav>
                                        <p:tav tm="100000">
                                          <p:val>
                                            <p:strVal val="#ppt_x"/>
                                          </p:val>
                                        </p:tav>
                                      </p:tavLst>
                                    </p:anim>
                                    <p:anim calcmode="lin" valueType="num">
                                      <p:cBhvr>
                                        <p:cTn id="8" dur="1000" fill="hold"/>
                                        <p:tgtEl>
                                          <p:spTgt spid="76802"/>
                                        </p:tgtEl>
                                        <p:attrNameLst>
                                          <p:attrName>ppt_y</p:attrName>
                                        </p:attrNameLst>
                                      </p:cBhvr>
                                      <p:tavLst>
                                        <p:tav tm="0">
                                          <p:val>
                                            <p:strVal val="#ppt_y"/>
                                          </p:val>
                                        </p:tav>
                                        <p:tav tm="100000">
                                          <p:val>
                                            <p:strVal val="#ppt_y"/>
                                          </p:val>
                                        </p:tav>
                                      </p:tavLst>
                                    </p:anim>
                                    <p:animEffect transition="in" filter="wipe(right)" prLst="gradientSize: 0.1">
                                      <p:cBhvr>
                                        <p:cTn id="9" dur="1000"/>
                                        <p:tgtEl>
                                          <p:spTgt spid="7680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76803">
                                            <p:txEl>
                                              <p:pRg st="0" end="0"/>
                                            </p:txEl>
                                          </p:spTgt>
                                        </p:tgtEl>
                                        <p:attrNameLst>
                                          <p:attrName>style.visibility</p:attrName>
                                        </p:attrNameLst>
                                      </p:cBhvr>
                                      <p:to>
                                        <p:strVal val="visible"/>
                                      </p:to>
                                    </p:set>
                                    <p:animEffect transition="in" filter="fade">
                                      <p:cBhvr>
                                        <p:cTn id="14" dur="500"/>
                                        <p:tgtEl>
                                          <p:spTgt spid="76803">
                                            <p:txEl>
                                              <p:pRg st="0" end="0"/>
                                            </p:txEl>
                                          </p:spTgt>
                                        </p:tgtEl>
                                      </p:cBhvr>
                                    </p:animEffect>
                                    <p:anim calcmode="lin" valueType="num">
                                      <p:cBhvr>
                                        <p:cTn id="15" dur="500" fill="hold"/>
                                        <p:tgtEl>
                                          <p:spTgt spid="7680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76803">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76803">
                                            <p:txEl>
                                              <p:pRg st="1" end="1"/>
                                            </p:txEl>
                                          </p:spTgt>
                                        </p:tgtEl>
                                        <p:attrNameLst>
                                          <p:attrName>style.visibility</p:attrName>
                                        </p:attrNameLst>
                                      </p:cBhvr>
                                      <p:to>
                                        <p:strVal val="visible"/>
                                      </p:to>
                                    </p:set>
                                    <p:animEffect transition="in" filter="fade">
                                      <p:cBhvr>
                                        <p:cTn id="19" dur="500"/>
                                        <p:tgtEl>
                                          <p:spTgt spid="76803">
                                            <p:txEl>
                                              <p:pRg st="1" end="1"/>
                                            </p:txEl>
                                          </p:spTgt>
                                        </p:tgtEl>
                                      </p:cBhvr>
                                    </p:animEffect>
                                    <p:anim calcmode="lin" valueType="num">
                                      <p:cBhvr>
                                        <p:cTn id="20" dur="500" fill="hold"/>
                                        <p:tgtEl>
                                          <p:spTgt spid="76803">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76803">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76803">
                                            <p:txEl>
                                              <p:pRg st="2" end="2"/>
                                            </p:txEl>
                                          </p:spTgt>
                                        </p:tgtEl>
                                        <p:attrNameLst>
                                          <p:attrName>style.visibility</p:attrName>
                                        </p:attrNameLst>
                                      </p:cBhvr>
                                      <p:to>
                                        <p:strVal val="visible"/>
                                      </p:to>
                                    </p:set>
                                    <p:animEffect transition="in" filter="fade">
                                      <p:cBhvr>
                                        <p:cTn id="24" dur="500"/>
                                        <p:tgtEl>
                                          <p:spTgt spid="76803">
                                            <p:txEl>
                                              <p:pRg st="2" end="2"/>
                                            </p:txEl>
                                          </p:spTgt>
                                        </p:tgtEl>
                                      </p:cBhvr>
                                    </p:animEffect>
                                    <p:anim calcmode="lin" valueType="num">
                                      <p:cBhvr>
                                        <p:cTn id="25" dur="500" fill="hold"/>
                                        <p:tgtEl>
                                          <p:spTgt spid="76803">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76803">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76803">
                                            <p:txEl>
                                              <p:pRg st="3" end="3"/>
                                            </p:txEl>
                                          </p:spTgt>
                                        </p:tgtEl>
                                        <p:attrNameLst>
                                          <p:attrName>style.visibility</p:attrName>
                                        </p:attrNameLst>
                                      </p:cBhvr>
                                      <p:to>
                                        <p:strVal val="visible"/>
                                      </p:to>
                                    </p:set>
                                    <p:animEffect transition="in" filter="fade">
                                      <p:cBhvr>
                                        <p:cTn id="29" dur="500"/>
                                        <p:tgtEl>
                                          <p:spTgt spid="76803">
                                            <p:txEl>
                                              <p:pRg st="3" end="3"/>
                                            </p:txEl>
                                          </p:spTgt>
                                        </p:tgtEl>
                                      </p:cBhvr>
                                    </p:animEffect>
                                    <p:anim calcmode="lin" valueType="num">
                                      <p:cBhvr>
                                        <p:cTn id="30" dur="500" fill="hold"/>
                                        <p:tgtEl>
                                          <p:spTgt spid="76803">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76803">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76803">
                                            <p:txEl>
                                              <p:pRg st="4" end="4"/>
                                            </p:txEl>
                                          </p:spTgt>
                                        </p:tgtEl>
                                        <p:attrNameLst>
                                          <p:attrName>style.visibility</p:attrName>
                                        </p:attrNameLst>
                                      </p:cBhvr>
                                      <p:to>
                                        <p:strVal val="visible"/>
                                      </p:to>
                                    </p:set>
                                    <p:animEffect transition="in" filter="fade">
                                      <p:cBhvr>
                                        <p:cTn id="34" dur="500"/>
                                        <p:tgtEl>
                                          <p:spTgt spid="76803">
                                            <p:txEl>
                                              <p:pRg st="4" end="4"/>
                                            </p:txEl>
                                          </p:spTgt>
                                        </p:tgtEl>
                                      </p:cBhvr>
                                    </p:animEffect>
                                    <p:anim calcmode="lin" valueType="num">
                                      <p:cBhvr>
                                        <p:cTn id="35" dur="500" fill="hold"/>
                                        <p:tgtEl>
                                          <p:spTgt spid="76803">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76803">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p:bldP spid="76803" grpId="0" build="allAtOnce"/>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Rot="1" noChangeArrowheads="1"/>
          </p:cNvSpPr>
          <p:nvPr>
            <p:ph type="title"/>
          </p:nvPr>
        </p:nvSpPr>
        <p:spPr/>
        <p:txBody>
          <a:bodyPr/>
          <a:lstStyle/>
          <a:p>
            <a:pPr eaLnBrk="1" fontAlgn="auto" hangingPunct="1">
              <a:spcAft>
                <a:spcPts val="0"/>
              </a:spcAft>
              <a:defRPr/>
            </a:pPr>
            <a:r>
              <a:rPr lang="cs-CZ" altLang="sk-SK" dirty="0" err="1">
                <a:solidFill>
                  <a:schemeClr val="accent5"/>
                </a:solidFill>
              </a:rPr>
              <a:t>Disociativní</a:t>
            </a:r>
            <a:r>
              <a:rPr lang="cs-CZ" altLang="sk-SK" dirty="0">
                <a:solidFill>
                  <a:schemeClr val="accent5"/>
                </a:solidFill>
              </a:rPr>
              <a:t> poruchy</a:t>
            </a:r>
          </a:p>
        </p:txBody>
      </p:sp>
      <p:sp>
        <p:nvSpPr>
          <p:cNvPr id="77827" name="Rectangle 3"/>
          <p:cNvSpPr>
            <a:spLocks noGrp="1" noRot="1" noChangeArrowheads="1"/>
          </p:cNvSpPr>
          <p:nvPr>
            <p:ph idx="1"/>
          </p:nvPr>
        </p:nvSpPr>
        <p:spPr/>
        <p:txBody>
          <a:bodyPr/>
          <a:lstStyle/>
          <a:p>
            <a:pPr eaLnBrk="1" hangingPunct="1"/>
            <a:r>
              <a:rPr lang="cs-CZ" altLang="sk-SK" sz="2400"/>
              <a:t>Disociativní poruchy vznikají většinou náhle a při vhodné léčbě rychle ustupují. </a:t>
            </a:r>
          </a:p>
          <a:p>
            <a:pPr eaLnBrk="1" hangingPunct="1"/>
            <a:r>
              <a:rPr lang="cs-CZ" altLang="sk-SK" sz="2400"/>
              <a:t>Na přetrvávání příznaků se často podílí to, jaké přinášejí postiženému pozitivní důsledky. </a:t>
            </a:r>
          </a:p>
          <a:p>
            <a:pPr eaLnBrk="1" hangingPunct="1"/>
            <a:r>
              <a:rPr lang="cs-CZ" altLang="sk-SK" sz="2400"/>
              <a:t>Často takovým pozitivním důsledkem bývá pozornost, soucit a zájem okolí. </a:t>
            </a:r>
          </a:p>
          <a:p>
            <a:pPr eaLnBrk="1" hangingPunct="1"/>
            <a:r>
              <a:rPr lang="cs-CZ" altLang="sk-SK" sz="2400"/>
              <a:t>Léčba všech disociativních poruch je doménou psychoterapie. </a:t>
            </a:r>
          </a:p>
          <a:p>
            <a:pPr eaLnBrk="1" hangingPunct="1"/>
            <a:r>
              <a:rPr lang="cs-CZ" altLang="sk-SK" sz="2400"/>
              <a:t>U dětí je nutno pracovat i s rodinou. </a:t>
            </a:r>
          </a:p>
          <a:p>
            <a:pPr eaLnBrk="1" hangingPunct="1"/>
            <a:endParaRPr lang="cs-CZ" altLang="sk-SK" sz="24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7826"/>
                                        </p:tgtEl>
                                        <p:attrNameLst>
                                          <p:attrName>style.visibility</p:attrName>
                                        </p:attrNameLst>
                                      </p:cBhvr>
                                      <p:to>
                                        <p:strVal val="visible"/>
                                      </p:to>
                                    </p:set>
                                    <p:anim calcmode="lin" valueType="num">
                                      <p:cBhvr>
                                        <p:cTn id="7" dur="1000" fill="hold"/>
                                        <p:tgtEl>
                                          <p:spTgt spid="77826"/>
                                        </p:tgtEl>
                                        <p:attrNameLst>
                                          <p:attrName>ppt_x</p:attrName>
                                        </p:attrNameLst>
                                      </p:cBhvr>
                                      <p:tavLst>
                                        <p:tav tm="0">
                                          <p:val>
                                            <p:strVal val="#ppt_x-.2"/>
                                          </p:val>
                                        </p:tav>
                                        <p:tav tm="100000">
                                          <p:val>
                                            <p:strVal val="#ppt_x"/>
                                          </p:val>
                                        </p:tav>
                                      </p:tavLst>
                                    </p:anim>
                                    <p:anim calcmode="lin" valueType="num">
                                      <p:cBhvr>
                                        <p:cTn id="8" dur="1000" fill="hold"/>
                                        <p:tgtEl>
                                          <p:spTgt spid="778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778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77827">
                                            <p:txEl>
                                              <p:pRg st="0" end="0"/>
                                            </p:txEl>
                                          </p:spTgt>
                                        </p:tgtEl>
                                        <p:attrNameLst>
                                          <p:attrName>style.visibility</p:attrName>
                                        </p:attrNameLst>
                                      </p:cBhvr>
                                      <p:to>
                                        <p:strVal val="visible"/>
                                      </p:to>
                                    </p:set>
                                    <p:animEffect transition="in" filter="fade">
                                      <p:cBhvr>
                                        <p:cTn id="14" dur="500"/>
                                        <p:tgtEl>
                                          <p:spTgt spid="77827">
                                            <p:txEl>
                                              <p:pRg st="0" end="0"/>
                                            </p:txEl>
                                          </p:spTgt>
                                        </p:tgtEl>
                                      </p:cBhvr>
                                    </p:animEffect>
                                    <p:anim calcmode="lin" valueType="num">
                                      <p:cBhvr>
                                        <p:cTn id="15" dur="500" fill="hold"/>
                                        <p:tgtEl>
                                          <p:spTgt spid="7782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77827">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77827">
                                            <p:txEl>
                                              <p:pRg st="1" end="1"/>
                                            </p:txEl>
                                          </p:spTgt>
                                        </p:tgtEl>
                                        <p:attrNameLst>
                                          <p:attrName>style.visibility</p:attrName>
                                        </p:attrNameLst>
                                      </p:cBhvr>
                                      <p:to>
                                        <p:strVal val="visible"/>
                                      </p:to>
                                    </p:set>
                                    <p:animEffect transition="in" filter="fade">
                                      <p:cBhvr>
                                        <p:cTn id="19" dur="500"/>
                                        <p:tgtEl>
                                          <p:spTgt spid="77827">
                                            <p:txEl>
                                              <p:pRg st="1" end="1"/>
                                            </p:txEl>
                                          </p:spTgt>
                                        </p:tgtEl>
                                      </p:cBhvr>
                                    </p:animEffect>
                                    <p:anim calcmode="lin" valueType="num">
                                      <p:cBhvr>
                                        <p:cTn id="20" dur="500" fill="hold"/>
                                        <p:tgtEl>
                                          <p:spTgt spid="7782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77827">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77827">
                                            <p:txEl>
                                              <p:pRg st="2" end="2"/>
                                            </p:txEl>
                                          </p:spTgt>
                                        </p:tgtEl>
                                        <p:attrNameLst>
                                          <p:attrName>style.visibility</p:attrName>
                                        </p:attrNameLst>
                                      </p:cBhvr>
                                      <p:to>
                                        <p:strVal val="visible"/>
                                      </p:to>
                                    </p:set>
                                    <p:animEffect transition="in" filter="fade">
                                      <p:cBhvr>
                                        <p:cTn id="24" dur="500"/>
                                        <p:tgtEl>
                                          <p:spTgt spid="77827">
                                            <p:txEl>
                                              <p:pRg st="2" end="2"/>
                                            </p:txEl>
                                          </p:spTgt>
                                        </p:tgtEl>
                                      </p:cBhvr>
                                    </p:animEffect>
                                    <p:anim calcmode="lin" valueType="num">
                                      <p:cBhvr>
                                        <p:cTn id="25" dur="500" fill="hold"/>
                                        <p:tgtEl>
                                          <p:spTgt spid="77827">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77827">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77827">
                                            <p:txEl>
                                              <p:pRg st="3" end="3"/>
                                            </p:txEl>
                                          </p:spTgt>
                                        </p:tgtEl>
                                        <p:attrNameLst>
                                          <p:attrName>style.visibility</p:attrName>
                                        </p:attrNameLst>
                                      </p:cBhvr>
                                      <p:to>
                                        <p:strVal val="visible"/>
                                      </p:to>
                                    </p:set>
                                    <p:animEffect transition="in" filter="fade">
                                      <p:cBhvr>
                                        <p:cTn id="29" dur="500"/>
                                        <p:tgtEl>
                                          <p:spTgt spid="77827">
                                            <p:txEl>
                                              <p:pRg st="3" end="3"/>
                                            </p:txEl>
                                          </p:spTgt>
                                        </p:tgtEl>
                                      </p:cBhvr>
                                    </p:animEffect>
                                    <p:anim calcmode="lin" valueType="num">
                                      <p:cBhvr>
                                        <p:cTn id="30" dur="500" fill="hold"/>
                                        <p:tgtEl>
                                          <p:spTgt spid="77827">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77827">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77827">
                                            <p:txEl>
                                              <p:pRg st="4" end="4"/>
                                            </p:txEl>
                                          </p:spTgt>
                                        </p:tgtEl>
                                        <p:attrNameLst>
                                          <p:attrName>style.visibility</p:attrName>
                                        </p:attrNameLst>
                                      </p:cBhvr>
                                      <p:to>
                                        <p:strVal val="visible"/>
                                      </p:to>
                                    </p:set>
                                    <p:animEffect transition="in" filter="fade">
                                      <p:cBhvr>
                                        <p:cTn id="34" dur="500"/>
                                        <p:tgtEl>
                                          <p:spTgt spid="77827">
                                            <p:txEl>
                                              <p:pRg st="4" end="4"/>
                                            </p:txEl>
                                          </p:spTgt>
                                        </p:tgtEl>
                                      </p:cBhvr>
                                    </p:animEffect>
                                    <p:anim calcmode="lin" valueType="num">
                                      <p:cBhvr>
                                        <p:cTn id="35" dur="500" fill="hold"/>
                                        <p:tgtEl>
                                          <p:spTgt spid="7782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7782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P spid="77827" grpId="0" build="allAtOnce"/>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Rot="1" noChangeArrowheads="1"/>
          </p:cNvSpPr>
          <p:nvPr>
            <p:ph type="title"/>
          </p:nvPr>
        </p:nvSpPr>
        <p:spPr/>
        <p:txBody>
          <a:bodyPr/>
          <a:lstStyle/>
          <a:p>
            <a:pPr eaLnBrk="1" fontAlgn="auto" hangingPunct="1">
              <a:spcAft>
                <a:spcPts val="0"/>
              </a:spcAft>
              <a:defRPr/>
            </a:pPr>
            <a:r>
              <a:rPr lang="cs-CZ" altLang="sk-SK" dirty="0" err="1">
                <a:solidFill>
                  <a:schemeClr val="accent5"/>
                </a:solidFill>
              </a:rPr>
              <a:t>Disociativní</a:t>
            </a:r>
            <a:r>
              <a:rPr lang="cs-CZ" altLang="sk-SK" dirty="0">
                <a:solidFill>
                  <a:schemeClr val="accent5"/>
                </a:solidFill>
              </a:rPr>
              <a:t> poruchy</a:t>
            </a:r>
          </a:p>
        </p:txBody>
      </p:sp>
      <p:sp>
        <p:nvSpPr>
          <p:cNvPr id="78851" name="Rectangle 3"/>
          <p:cNvSpPr>
            <a:spLocks noGrp="1" noRot="1" noChangeArrowheads="1"/>
          </p:cNvSpPr>
          <p:nvPr>
            <p:ph idx="1"/>
          </p:nvPr>
        </p:nvSpPr>
        <p:spPr/>
        <p:txBody>
          <a:bodyPr/>
          <a:lstStyle/>
          <a:p>
            <a:pPr eaLnBrk="1" hangingPunct="1"/>
            <a:r>
              <a:rPr lang="cs-CZ" altLang="sk-SK" sz="2400"/>
              <a:t>Disociativní amnézie</a:t>
            </a:r>
          </a:p>
          <a:p>
            <a:pPr eaLnBrk="1" hangingPunct="1"/>
            <a:r>
              <a:rPr lang="cs-CZ" altLang="sk-SK" sz="2400"/>
              <a:t>Disociativní fuga</a:t>
            </a:r>
          </a:p>
          <a:p>
            <a:pPr eaLnBrk="1" hangingPunct="1"/>
            <a:r>
              <a:rPr lang="cs-CZ" altLang="sk-SK" sz="2400"/>
              <a:t>Trans a stavy posedlosti</a:t>
            </a:r>
          </a:p>
          <a:p>
            <a:pPr eaLnBrk="1" hangingPunct="1"/>
            <a:r>
              <a:rPr lang="cs-CZ" altLang="sk-SK" sz="2400"/>
              <a:t>Disociativní křeče</a:t>
            </a:r>
          </a:p>
          <a:p>
            <a:pPr eaLnBrk="1" hangingPunct="1"/>
            <a:r>
              <a:rPr lang="cs-CZ" altLang="sk-SK" sz="2400"/>
              <a:t>Disociativní porucha citlivosti a senzorické poruchy</a:t>
            </a:r>
          </a:p>
          <a:p>
            <a:pPr eaLnBrk="1" hangingPunct="1"/>
            <a:r>
              <a:rPr lang="cs-CZ" altLang="sk-SK" sz="2400"/>
              <a:t>Mnohočetná porucha osobnosti</a:t>
            </a:r>
          </a:p>
        </p:txBody>
      </p:sp>
      <p:pic>
        <p:nvPicPr>
          <p:cNvPr id="48132" name="Picture 5" descr="Výsledok vyhľadávania obrázkov pre dopyt hysteri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9700" y="676275"/>
            <a:ext cx="3673475" cy="315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788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88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autoUpdateAnimBg="0"/>
      <p:bldP spid="78851"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p:txBody>
          <a:bodyPr/>
          <a:lstStyle/>
          <a:p>
            <a:pPr eaLnBrk="1" fontAlgn="auto" hangingPunct="1">
              <a:spcAft>
                <a:spcPts val="0"/>
              </a:spcAft>
              <a:defRPr/>
            </a:pPr>
            <a:r>
              <a:rPr lang="cs-CZ" altLang="sk-SK" dirty="0">
                <a:solidFill>
                  <a:schemeClr val="tx1">
                    <a:lumMod val="95000"/>
                    <a:lumOff val="5000"/>
                  </a:schemeClr>
                </a:solidFill>
              </a:rPr>
              <a:t>Jak to začalo?</a:t>
            </a:r>
          </a:p>
        </p:txBody>
      </p:sp>
      <p:sp>
        <p:nvSpPr>
          <p:cNvPr id="35843" name="Rectangle 3"/>
          <p:cNvSpPr>
            <a:spLocks noGrp="1" noRot="1" noChangeArrowheads="1"/>
          </p:cNvSpPr>
          <p:nvPr>
            <p:ph idx="1"/>
          </p:nvPr>
        </p:nvSpPr>
        <p:spPr/>
        <p:txBody>
          <a:bodyPr/>
          <a:lstStyle/>
          <a:p>
            <a:pPr eaLnBrk="1" hangingPunct="1"/>
            <a:r>
              <a:rPr lang="cs-CZ" altLang="sk-SK" sz="2400" dirty="0"/>
              <a:t>Poprvé se termín „neuróza“ objevil ke konci 18.století. O sto let později se neurózami podrobně zabýval rakouský neurolog a psychiatr Sigmund Freud (1856-1939). </a:t>
            </a:r>
          </a:p>
          <a:p>
            <a:pPr eaLnBrk="1" hangingPunct="1"/>
            <a:endParaRPr lang="cs-CZ" altLang="sk-SK" sz="2400" dirty="0"/>
          </a:p>
          <a:p>
            <a:pPr eaLnBrk="1" hangingPunct="1"/>
            <a:r>
              <a:rPr lang="cs-CZ" altLang="sk-SK" sz="2400" dirty="0"/>
              <a:t>Začaly se rozlišovat jednotlivé poruchy, ale jejich přesné ohraničení je dodnes problematické.</a:t>
            </a:r>
          </a:p>
          <a:p>
            <a:pPr eaLnBrk="1" hangingPunct="1"/>
            <a:endParaRPr lang="cs-CZ" altLang="sk-SK" dirty="0"/>
          </a:p>
          <a:p>
            <a:pPr eaLnBrk="1" hangingPunct="1"/>
            <a:endParaRPr lang="cs-CZ" altLang="sk-SK"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5842"/>
                                        </p:tgtEl>
                                        <p:attrNameLst>
                                          <p:attrName>style.visibility</p:attrName>
                                        </p:attrNameLst>
                                      </p:cBhvr>
                                      <p:to>
                                        <p:strVal val="visible"/>
                                      </p:to>
                                    </p:set>
                                    <p:anim calcmode="lin" valueType="num">
                                      <p:cBhvr>
                                        <p:cTn id="7" dur="1000" fill="hold"/>
                                        <p:tgtEl>
                                          <p:spTgt spid="35842"/>
                                        </p:tgtEl>
                                        <p:attrNameLst>
                                          <p:attrName>ppt_x</p:attrName>
                                        </p:attrNameLst>
                                      </p:cBhvr>
                                      <p:tavLst>
                                        <p:tav tm="0">
                                          <p:val>
                                            <p:strVal val="#ppt_x-.2"/>
                                          </p:val>
                                        </p:tav>
                                        <p:tav tm="100000">
                                          <p:val>
                                            <p:strVal val="#ppt_x"/>
                                          </p:val>
                                        </p:tav>
                                      </p:tavLst>
                                    </p:anim>
                                    <p:anim calcmode="lin" valueType="num">
                                      <p:cBhvr>
                                        <p:cTn id="8" dur="1000" fill="hold"/>
                                        <p:tgtEl>
                                          <p:spTgt spid="35842"/>
                                        </p:tgtEl>
                                        <p:attrNameLst>
                                          <p:attrName>ppt_y</p:attrName>
                                        </p:attrNameLst>
                                      </p:cBhvr>
                                      <p:tavLst>
                                        <p:tav tm="0">
                                          <p:val>
                                            <p:strVal val="#ppt_y"/>
                                          </p:val>
                                        </p:tav>
                                        <p:tav tm="100000">
                                          <p:val>
                                            <p:strVal val="#ppt_y"/>
                                          </p:val>
                                        </p:tav>
                                      </p:tavLst>
                                    </p:anim>
                                    <p:animEffect transition="in" filter="wipe(right)" prLst="gradientSize: 0.1">
                                      <p:cBhvr>
                                        <p:cTn id="9" dur="1000"/>
                                        <p:tgtEl>
                                          <p:spTgt spid="3584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5843">
                                            <p:txEl>
                                              <p:pRg st="0" end="0"/>
                                            </p:txEl>
                                          </p:spTgt>
                                        </p:tgtEl>
                                        <p:attrNameLst>
                                          <p:attrName>style.visibility</p:attrName>
                                        </p:attrNameLst>
                                      </p:cBhvr>
                                      <p:to>
                                        <p:strVal val="visible"/>
                                      </p:to>
                                    </p:set>
                                    <p:animEffect transition="in" filter="fade">
                                      <p:cBhvr>
                                        <p:cTn id="14" dur="500"/>
                                        <p:tgtEl>
                                          <p:spTgt spid="35843">
                                            <p:txEl>
                                              <p:pRg st="0" end="0"/>
                                            </p:txEl>
                                          </p:spTgt>
                                        </p:tgtEl>
                                      </p:cBhvr>
                                    </p:animEffect>
                                    <p:anim calcmode="lin" valueType="num">
                                      <p:cBhvr>
                                        <p:cTn id="15" dur="5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5843">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35843">
                                            <p:txEl>
                                              <p:pRg st="2" end="2"/>
                                            </p:txEl>
                                          </p:spTgt>
                                        </p:tgtEl>
                                        <p:attrNameLst>
                                          <p:attrName>style.visibility</p:attrName>
                                        </p:attrNameLst>
                                      </p:cBhvr>
                                      <p:to>
                                        <p:strVal val="visible"/>
                                      </p:to>
                                    </p:set>
                                    <p:animEffect transition="in" filter="fade">
                                      <p:cBhvr>
                                        <p:cTn id="19" dur="500"/>
                                        <p:tgtEl>
                                          <p:spTgt spid="35843">
                                            <p:txEl>
                                              <p:pRg st="2" end="2"/>
                                            </p:txEl>
                                          </p:spTgt>
                                        </p:tgtEl>
                                      </p:cBhvr>
                                    </p:animEffect>
                                    <p:anim calcmode="lin" valueType="num">
                                      <p:cBhvr>
                                        <p:cTn id="20" dur="5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35843">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build="allAtOnce"/>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p:txBody>
          <a:bodyPr/>
          <a:lstStyle/>
          <a:p>
            <a:pPr eaLnBrk="1" fontAlgn="auto" hangingPunct="1">
              <a:spcAft>
                <a:spcPts val="0"/>
              </a:spcAft>
              <a:defRPr/>
            </a:pPr>
            <a:r>
              <a:rPr lang="cs-CZ" altLang="sk-SK">
                <a:solidFill>
                  <a:schemeClr val="tx1">
                    <a:lumMod val="95000"/>
                    <a:lumOff val="5000"/>
                  </a:schemeClr>
                </a:solidFill>
              </a:rPr>
              <a:t>Současné dělení</a:t>
            </a:r>
          </a:p>
        </p:txBody>
      </p:sp>
      <p:sp>
        <p:nvSpPr>
          <p:cNvPr id="45059" name="Rectangle 3"/>
          <p:cNvSpPr>
            <a:spLocks noGrp="1" noRot="1" noChangeArrowheads="1"/>
          </p:cNvSpPr>
          <p:nvPr>
            <p:ph idx="1"/>
          </p:nvPr>
        </p:nvSpPr>
        <p:spPr>
          <a:xfrm>
            <a:off x="838200" y="1905000"/>
            <a:ext cx="8007350" cy="4837113"/>
          </a:xfrm>
        </p:spPr>
        <p:txBody>
          <a:bodyPr/>
          <a:lstStyle/>
          <a:p>
            <a:pPr eaLnBrk="1" hangingPunct="1">
              <a:lnSpc>
                <a:spcPct val="80000"/>
              </a:lnSpc>
            </a:pPr>
            <a:r>
              <a:rPr lang="cs-CZ" altLang="sk-SK" sz="2400" b="1"/>
              <a:t>Šestá skupina </a:t>
            </a:r>
            <a:r>
              <a:rPr lang="cs-CZ" altLang="sk-SK" sz="2400"/>
              <a:t>- podobná předchozí. </a:t>
            </a:r>
          </a:p>
          <a:p>
            <a:pPr eaLnBrk="1" hangingPunct="1">
              <a:lnSpc>
                <a:spcPct val="80000"/>
              </a:lnSpc>
            </a:pPr>
            <a:r>
              <a:rPr lang="cs-CZ" altLang="sk-SK" sz="2400"/>
              <a:t>Úzkost, strach a pokleslá nálada se projevují spolu s tělesnými příznaky. Ty nebývají tak „dramatické“ a nápadné jako u předchozí skupiny a mohou se týkat různých tělesných systémů (trávicí ústrojí, dýchací ústrojí, srdce atd.). </a:t>
            </a:r>
          </a:p>
          <a:p>
            <a:pPr eaLnBrk="1" hangingPunct="1">
              <a:lnSpc>
                <a:spcPct val="80000"/>
              </a:lnSpc>
            </a:pPr>
            <a:r>
              <a:rPr lang="cs-CZ" altLang="sk-SK" sz="2400"/>
              <a:t>Často je zde časová souvislost mezi zátěžovými životními situacemi a vznikem tělesných příznaků. Pro tyto tělesné příznaky nelze najít lékařskými prostředky vysvětlení. </a:t>
            </a:r>
          </a:p>
          <a:p>
            <a:pPr eaLnBrk="1" hangingPunct="1">
              <a:lnSpc>
                <a:spcPct val="80000"/>
              </a:lnSpc>
            </a:pPr>
            <a:r>
              <a:rPr lang="cs-CZ" altLang="sk-SK" sz="2400" b="1"/>
              <a:t>Somatoformní poruchy</a:t>
            </a:r>
            <a:r>
              <a:rPr lang="cs-CZ" altLang="sk-SK" sz="2400"/>
              <a:t>. </a:t>
            </a:r>
          </a:p>
          <a:p>
            <a:pPr eaLnBrk="1" hangingPunct="1">
              <a:lnSpc>
                <a:spcPct val="80000"/>
              </a:lnSpc>
            </a:pPr>
            <a:r>
              <a:rPr lang="cs-CZ" altLang="sk-SK" sz="2400"/>
              <a:t>Lidé, kteří těmito poruchami trpí, opakovaně vyhledávají lékařská vyšetření a ani jejich negativní výsledek je neuklidní.</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5058"/>
                                        </p:tgtEl>
                                        <p:attrNameLst>
                                          <p:attrName>style.visibility</p:attrName>
                                        </p:attrNameLst>
                                      </p:cBhvr>
                                      <p:to>
                                        <p:strVal val="visible"/>
                                      </p:to>
                                    </p:set>
                                    <p:anim calcmode="lin" valueType="num">
                                      <p:cBhvr>
                                        <p:cTn id="7" dur="1000" fill="hold"/>
                                        <p:tgtEl>
                                          <p:spTgt spid="45058"/>
                                        </p:tgtEl>
                                        <p:attrNameLst>
                                          <p:attrName>ppt_x</p:attrName>
                                        </p:attrNameLst>
                                      </p:cBhvr>
                                      <p:tavLst>
                                        <p:tav tm="0">
                                          <p:val>
                                            <p:strVal val="#ppt_x-.2"/>
                                          </p:val>
                                        </p:tav>
                                        <p:tav tm="100000">
                                          <p:val>
                                            <p:strVal val="#ppt_x"/>
                                          </p:val>
                                        </p:tav>
                                      </p:tavLst>
                                    </p:anim>
                                    <p:anim calcmode="lin" valueType="num">
                                      <p:cBhvr>
                                        <p:cTn id="8" dur="1000" fill="hold"/>
                                        <p:tgtEl>
                                          <p:spTgt spid="45058"/>
                                        </p:tgtEl>
                                        <p:attrNameLst>
                                          <p:attrName>ppt_y</p:attrName>
                                        </p:attrNameLst>
                                      </p:cBhvr>
                                      <p:tavLst>
                                        <p:tav tm="0">
                                          <p:val>
                                            <p:strVal val="#ppt_y"/>
                                          </p:val>
                                        </p:tav>
                                        <p:tav tm="100000">
                                          <p:val>
                                            <p:strVal val="#ppt_y"/>
                                          </p:val>
                                        </p:tav>
                                      </p:tavLst>
                                    </p:anim>
                                    <p:animEffect transition="in" filter="wipe(right)" prLst="gradientSize: 0.1">
                                      <p:cBhvr>
                                        <p:cTn id="9" dur="1000"/>
                                        <p:tgtEl>
                                          <p:spTgt spid="4505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45059">
                                            <p:txEl>
                                              <p:pRg st="0" end="0"/>
                                            </p:txEl>
                                          </p:spTgt>
                                        </p:tgtEl>
                                        <p:attrNameLst>
                                          <p:attrName>style.visibility</p:attrName>
                                        </p:attrNameLst>
                                      </p:cBhvr>
                                      <p:to>
                                        <p:strVal val="visible"/>
                                      </p:to>
                                    </p:set>
                                    <p:animEffect transition="in" filter="fade">
                                      <p:cBhvr>
                                        <p:cTn id="14" dur="500"/>
                                        <p:tgtEl>
                                          <p:spTgt spid="45059">
                                            <p:txEl>
                                              <p:pRg st="0" end="0"/>
                                            </p:txEl>
                                          </p:spTgt>
                                        </p:tgtEl>
                                      </p:cBhvr>
                                    </p:animEffect>
                                    <p:anim calcmode="lin" valueType="num">
                                      <p:cBhvr>
                                        <p:cTn id="15" dur="500" fill="hold"/>
                                        <p:tgtEl>
                                          <p:spTgt spid="4505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5059">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45059">
                                            <p:txEl>
                                              <p:pRg st="1" end="1"/>
                                            </p:txEl>
                                          </p:spTgt>
                                        </p:tgtEl>
                                        <p:attrNameLst>
                                          <p:attrName>style.visibility</p:attrName>
                                        </p:attrNameLst>
                                      </p:cBhvr>
                                      <p:to>
                                        <p:strVal val="visible"/>
                                      </p:to>
                                    </p:set>
                                    <p:animEffect transition="in" filter="fade">
                                      <p:cBhvr>
                                        <p:cTn id="19" dur="500"/>
                                        <p:tgtEl>
                                          <p:spTgt spid="45059">
                                            <p:txEl>
                                              <p:pRg st="1" end="1"/>
                                            </p:txEl>
                                          </p:spTgt>
                                        </p:tgtEl>
                                      </p:cBhvr>
                                    </p:animEffect>
                                    <p:anim calcmode="lin" valueType="num">
                                      <p:cBhvr>
                                        <p:cTn id="20" dur="500" fill="hold"/>
                                        <p:tgtEl>
                                          <p:spTgt spid="45059">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45059">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45059">
                                            <p:txEl>
                                              <p:pRg st="2" end="2"/>
                                            </p:txEl>
                                          </p:spTgt>
                                        </p:tgtEl>
                                        <p:attrNameLst>
                                          <p:attrName>style.visibility</p:attrName>
                                        </p:attrNameLst>
                                      </p:cBhvr>
                                      <p:to>
                                        <p:strVal val="visible"/>
                                      </p:to>
                                    </p:set>
                                    <p:animEffect transition="in" filter="fade">
                                      <p:cBhvr>
                                        <p:cTn id="24" dur="500"/>
                                        <p:tgtEl>
                                          <p:spTgt spid="45059">
                                            <p:txEl>
                                              <p:pRg st="2" end="2"/>
                                            </p:txEl>
                                          </p:spTgt>
                                        </p:tgtEl>
                                      </p:cBhvr>
                                    </p:animEffect>
                                    <p:anim calcmode="lin" valueType="num">
                                      <p:cBhvr>
                                        <p:cTn id="25" dur="500" fill="hold"/>
                                        <p:tgtEl>
                                          <p:spTgt spid="45059">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45059">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45059">
                                            <p:txEl>
                                              <p:pRg st="3" end="3"/>
                                            </p:txEl>
                                          </p:spTgt>
                                        </p:tgtEl>
                                        <p:attrNameLst>
                                          <p:attrName>style.visibility</p:attrName>
                                        </p:attrNameLst>
                                      </p:cBhvr>
                                      <p:to>
                                        <p:strVal val="visible"/>
                                      </p:to>
                                    </p:set>
                                    <p:animEffect transition="in" filter="fade">
                                      <p:cBhvr>
                                        <p:cTn id="29" dur="500"/>
                                        <p:tgtEl>
                                          <p:spTgt spid="45059">
                                            <p:txEl>
                                              <p:pRg st="3" end="3"/>
                                            </p:txEl>
                                          </p:spTgt>
                                        </p:tgtEl>
                                      </p:cBhvr>
                                    </p:animEffect>
                                    <p:anim calcmode="lin" valueType="num">
                                      <p:cBhvr>
                                        <p:cTn id="30" dur="500" fill="hold"/>
                                        <p:tgtEl>
                                          <p:spTgt spid="45059">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45059">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45059">
                                            <p:txEl>
                                              <p:pRg st="4" end="4"/>
                                            </p:txEl>
                                          </p:spTgt>
                                        </p:tgtEl>
                                        <p:attrNameLst>
                                          <p:attrName>style.visibility</p:attrName>
                                        </p:attrNameLst>
                                      </p:cBhvr>
                                      <p:to>
                                        <p:strVal val="visible"/>
                                      </p:to>
                                    </p:set>
                                    <p:animEffect transition="in" filter="fade">
                                      <p:cBhvr>
                                        <p:cTn id="34" dur="500"/>
                                        <p:tgtEl>
                                          <p:spTgt spid="45059">
                                            <p:txEl>
                                              <p:pRg st="4" end="4"/>
                                            </p:txEl>
                                          </p:spTgt>
                                        </p:tgtEl>
                                      </p:cBhvr>
                                    </p:animEffect>
                                    <p:anim calcmode="lin" valueType="num">
                                      <p:cBhvr>
                                        <p:cTn id="35" dur="500" fill="hold"/>
                                        <p:tgtEl>
                                          <p:spTgt spid="45059">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45059">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59" grpId="0" build="allAtOnce"/>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Rot="1" noChangeArrowheads="1"/>
          </p:cNvSpPr>
          <p:nvPr>
            <p:ph type="title"/>
          </p:nvPr>
        </p:nvSpPr>
        <p:spPr/>
        <p:txBody>
          <a:bodyPr/>
          <a:lstStyle/>
          <a:p>
            <a:pPr eaLnBrk="1" fontAlgn="auto" hangingPunct="1">
              <a:spcAft>
                <a:spcPts val="0"/>
              </a:spcAft>
              <a:defRPr/>
            </a:pPr>
            <a:r>
              <a:rPr lang="cs-CZ" altLang="sk-SK" dirty="0" err="1">
                <a:solidFill>
                  <a:schemeClr val="accent2"/>
                </a:solidFill>
              </a:rPr>
              <a:t>Somatoformní</a:t>
            </a:r>
            <a:r>
              <a:rPr lang="cs-CZ" altLang="sk-SK" dirty="0">
                <a:solidFill>
                  <a:schemeClr val="accent2"/>
                </a:solidFill>
              </a:rPr>
              <a:t> poruchy</a:t>
            </a:r>
          </a:p>
        </p:txBody>
      </p:sp>
      <p:sp>
        <p:nvSpPr>
          <p:cNvPr id="80899" name="Rectangle 3"/>
          <p:cNvSpPr>
            <a:spLocks noGrp="1" noRot="1" noChangeArrowheads="1"/>
          </p:cNvSpPr>
          <p:nvPr>
            <p:ph idx="1"/>
          </p:nvPr>
        </p:nvSpPr>
        <p:spPr/>
        <p:txBody>
          <a:bodyPr>
            <a:normAutofit/>
          </a:bodyPr>
          <a:lstStyle/>
          <a:p>
            <a:pPr eaLnBrk="1" hangingPunct="1"/>
            <a:r>
              <a:rPr lang="cs-CZ" altLang="sk-SK" sz="2400" b="1">
                <a:solidFill>
                  <a:schemeClr val="accent2"/>
                </a:solidFill>
              </a:rPr>
              <a:t>Somatizační porucha </a:t>
            </a:r>
            <a:r>
              <a:rPr lang="cs-CZ" altLang="sk-SK" sz="2400"/>
              <a:t>– mnohočetné, opakované a proměnlivé tělesné potíže vycházející z různých částí těla nebo systémů (GIT, kůže, dýchání, srdce a oběh aj.)</a:t>
            </a:r>
            <a:endParaRPr lang="cs-CZ" altLang="sk-SK" sz="2400" b="1"/>
          </a:p>
          <a:p>
            <a:pPr eaLnBrk="1" hangingPunct="1"/>
            <a:r>
              <a:rPr lang="cs-CZ" altLang="sk-SK" sz="2400" b="1">
                <a:solidFill>
                  <a:schemeClr val="accent2"/>
                </a:solidFill>
              </a:rPr>
              <a:t>Hypochondrická porucha </a:t>
            </a:r>
            <a:r>
              <a:rPr lang="cs-CZ" altLang="sk-SK" sz="2400" b="1"/>
              <a:t>–</a:t>
            </a:r>
            <a:r>
              <a:rPr lang="cs-CZ" altLang="sk-SK" sz="2400"/>
              <a:t> ovládavá představa, že dotyčný trpí nějakou konkrétní, vážnou chorobou (rakovina aj.). Nejde o blud, postižený je schopen korigovat své přesvědčení, ale každé další nezávažné tělesné obtíže ho zneklidní a opět vyvstane představa „co když mám…“. Sem patří i přesvědčení o domnělé tělesné deformaci či zohyzdění – </a:t>
            </a:r>
            <a:r>
              <a:rPr lang="cs-CZ" altLang="sk-SK" sz="2400">
                <a:solidFill>
                  <a:schemeClr val="accent2"/>
                </a:solidFill>
              </a:rPr>
              <a:t>dysmorfofobie</a:t>
            </a:r>
            <a:r>
              <a:rPr lang="cs-CZ" altLang="sk-SK" sz="2400"/>
              <a:t>. </a:t>
            </a:r>
            <a:endParaRPr lang="cs-CZ" altLang="sk-SK" sz="2400" b="1"/>
          </a:p>
          <a:p>
            <a:pPr eaLnBrk="1" hangingPunct="1"/>
            <a:endParaRPr lang="cs-CZ" altLang="sk-SK" sz="19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80898"/>
                                        </p:tgtEl>
                                        <p:attrNameLst>
                                          <p:attrName>style.visibility</p:attrName>
                                        </p:attrNameLst>
                                      </p:cBhvr>
                                      <p:to>
                                        <p:strVal val="visible"/>
                                      </p:to>
                                    </p:set>
                                    <p:anim calcmode="lin" valueType="num">
                                      <p:cBhvr>
                                        <p:cTn id="7" dur="1000" fill="hold"/>
                                        <p:tgtEl>
                                          <p:spTgt spid="80898"/>
                                        </p:tgtEl>
                                        <p:attrNameLst>
                                          <p:attrName>ppt_x</p:attrName>
                                        </p:attrNameLst>
                                      </p:cBhvr>
                                      <p:tavLst>
                                        <p:tav tm="0">
                                          <p:val>
                                            <p:strVal val="#ppt_x-.2"/>
                                          </p:val>
                                        </p:tav>
                                        <p:tav tm="100000">
                                          <p:val>
                                            <p:strVal val="#ppt_x"/>
                                          </p:val>
                                        </p:tav>
                                      </p:tavLst>
                                    </p:anim>
                                    <p:anim calcmode="lin" valueType="num">
                                      <p:cBhvr>
                                        <p:cTn id="8" dur="1000" fill="hold"/>
                                        <p:tgtEl>
                                          <p:spTgt spid="80898"/>
                                        </p:tgtEl>
                                        <p:attrNameLst>
                                          <p:attrName>ppt_y</p:attrName>
                                        </p:attrNameLst>
                                      </p:cBhvr>
                                      <p:tavLst>
                                        <p:tav tm="0">
                                          <p:val>
                                            <p:strVal val="#ppt_y"/>
                                          </p:val>
                                        </p:tav>
                                        <p:tav tm="100000">
                                          <p:val>
                                            <p:strVal val="#ppt_y"/>
                                          </p:val>
                                        </p:tav>
                                      </p:tavLst>
                                    </p:anim>
                                    <p:animEffect transition="in" filter="wipe(right)" prLst="gradientSize: 0.1">
                                      <p:cBhvr>
                                        <p:cTn id="9" dur="1000"/>
                                        <p:tgtEl>
                                          <p:spTgt spid="8089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80899">
                                            <p:txEl>
                                              <p:pRg st="0" end="0"/>
                                            </p:txEl>
                                          </p:spTgt>
                                        </p:tgtEl>
                                        <p:attrNameLst>
                                          <p:attrName>style.visibility</p:attrName>
                                        </p:attrNameLst>
                                      </p:cBhvr>
                                      <p:to>
                                        <p:strVal val="visible"/>
                                      </p:to>
                                    </p:set>
                                    <p:animEffect transition="in" filter="fade">
                                      <p:cBhvr>
                                        <p:cTn id="14" dur="500"/>
                                        <p:tgtEl>
                                          <p:spTgt spid="80899">
                                            <p:txEl>
                                              <p:pRg st="0" end="0"/>
                                            </p:txEl>
                                          </p:spTgt>
                                        </p:tgtEl>
                                      </p:cBhvr>
                                    </p:animEffect>
                                    <p:anim calcmode="lin" valueType="num">
                                      <p:cBhvr>
                                        <p:cTn id="15" dur="500" fill="hold"/>
                                        <p:tgtEl>
                                          <p:spTgt spid="8089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8089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80899">
                                            <p:txEl>
                                              <p:pRg st="1" end="1"/>
                                            </p:txEl>
                                          </p:spTgt>
                                        </p:tgtEl>
                                        <p:attrNameLst>
                                          <p:attrName>style.visibility</p:attrName>
                                        </p:attrNameLst>
                                      </p:cBhvr>
                                      <p:to>
                                        <p:strVal val="visible"/>
                                      </p:to>
                                    </p:set>
                                    <p:animEffect transition="in" filter="fade">
                                      <p:cBhvr>
                                        <p:cTn id="21" dur="500"/>
                                        <p:tgtEl>
                                          <p:spTgt spid="80899">
                                            <p:txEl>
                                              <p:pRg st="1" end="1"/>
                                            </p:txEl>
                                          </p:spTgt>
                                        </p:tgtEl>
                                      </p:cBhvr>
                                    </p:animEffect>
                                    <p:anim calcmode="lin" valueType="num">
                                      <p:cBhvr>
                                        <p:cTn id="22" dur="500" fill="hold"/>
                                        <p:tgtEl>
                                          <p:spTgt spid="80899">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80899">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p:bldP spid="80899" grpId="0" build="p"/>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Rot="1" noChangeArrowheads="1"/>
          </p:cNvSpPr>
          <p:nvPr>
            <p:ph type="title"/>
          </p:nvPr>
        </p:nvSpPr>
        <p:spPr/>
        <p:txBody>
          <a:bodyPr/>
          <a:lstStyle/>
          <a:p>
            <a:pPr eaLnBrk="1" fontAlgn="auto" hangingPunct="1">
              <a:spcAft>
                <a:spcPts val="0"/>
              </a:spcAft>
              <a:defRPr/>
            </a:pPr>
            <a:r>
              <a:rPr lang="cs-CZ" altLang="sk-SK" dirty="0" err="1">
                <a:solidFill>
                  <a:schemeClr val="accent2"/>
                </a:solidFill>
              </a:rPr>
              <a:t>Somatoformní</a:t>
            </a:r>
            <a:r>
              <a:rPr lang="cs-CZ" altLang="sk-SK" dirty="0">
                <a:solidFill>
                  <a:schemeClr val="accent2"/>
                </a:solidFill>
              </a:rPr>
              <a:t> poruchy</a:t>
            </a:r>
          </a:p>
        </p:txBody>
      </p:sp>
      <p:sp>
        <p:nvSpPr>
          <p:cNvPr id="82947" name="Rectangle 3"/>
          <p:cNvSpPr>
            <a:spLocks noGrp="1" noRot="1" noChangeArrowheads="1"/>
          </p:cNvSpPr>
          <p:nvPr>
            <p:ph idx="1"/>
          </p:nvPr>
        </p:nvSpPr>
        <p:spPr/>
        <p:txBody>
          <a:bodyPr rtlCol="0">
            <a:normAutofit/>
          </a:bodyPr>
          <a:lstStyle/>
          <a:p>
            <a:pPr marL="0" indent="0" eaLnBrk="1" fontAlgn="auto" hangingPunct="1">
              <a:buFont typeface="Tw Cen MT" panose="020B0602020104020603" pitchFamily="34" charset="0"/>
              <a:buNone/>
              <a:defRPr/>
            </a:pPr>
            <a:r>
              <a:rPr lang="cs-CZ" altLang="sk-SK" sz="2400" b="1" dirty="0"/>
              <a:t> </a:t>
            </a:r>
            <a:r>
              <a:rPr lang="cs-CZ" altLang="sk-SK" sz="2400" b="1" dirty="0" err="1">
                <a:solidFill>
                  <a:schemeClr val="accent2"/>
                </a:solidFill>
              </a:rPr>
              <a:t>Somatoformní</a:t>
            </a:r>
            <a:r>
              <a:rPr lang="cs-CZ" altLang="sk-SK" sz="2400" b="1" dirty="0">
                <a:solidFill>
                  <a:schemeClr val="accent2"/>
                </a:solidFill>
              </a:rPr>
              <a:t> vegetativní dysfunkce </a:t>
            </a:r>
            <a:r>
              <a:rPr lang="cs-CZ" altLang="sk-SK" sz="2400" dirty="0"/>
              <a:t>– aktivace vegetativního systému, obavy z vážné nemoci, chybí odpovídající somatický nález.</a:t>
            </a:r>
          </a:p>
          <a:p>
            <a:pPr marL="91440" indent="-91440" eaLnBrk="1" fontAlgn="auto" hangingPunct="1">
              <a:buFont typeface="Tw Cen MT" panose="020B0602020104020603" pitchFamily="34" charset="0"/>
              <a:buChar char=" "/>
              <a:defRPr/>
            </a:pPr>
            <a:r>
              <a:rPr lang="cs-CZ" altLang="sk-SK" sz="2400" b="1" dirty="0">
                <a:solidFill>
                  <a:schemeClr val="accent2"/>
                </a:solidFill>
              </a:rPr>
              <a:t>Přetrvávající </a:t>
            </a:r>
            <a:r>
              <a:rPr lang="cs-CZ" altLang="sk-SK" sz="2400" b="1" dirty="0" err="1">
                <a:solidFill>
                  <a:schemeClr val="accent2"/>
                </a:solidFill>
              </a:rPr>
              <a:t>somatoformní</a:t>
            </a:r>
            <a:r>
              <a:rPr lang="cs-CZ" altLang="sk-SK" sz="2400" b="1" dirty="0">
                <a:solidFill>
                  <a:schemeClr val="accent2"/>
                </a:solidFill>
              </a:rPr>
              <a:t> bolestivá porucha</a:t>
            </a:r>
            <a:r>
              <a:rPr lang="cs-CZ" altLang="sk-SK" sz="2400" dirty="0">
                <a:solidFill>
                  <a:schemeClr val="accent2"/>
                </a:solidFill>
              </a:rPr>
              <a:t> </a:t>
            </a:r>
            <a:r>
              <a:rPr lang="cs-CZ" altLang="sk-SK" sz="2400" dirty="0"/>
              <a:t>– stálá bolest v některé části těla, pro kterou chybí odpovídající vysvětlení.</a:t>
            </a:r>
            <a:endParaRPr lang="cs-CZ" altLang="sk-SK" sz="2400" b="1" dirty="0"/>
          </a:p>
          <a:p>
            <a:pPr marL="91440" indent="-91440" eaLnBrk="1" fontAlgn="auto" hangingPunct="1">
              <a:buFont typeface="Tw Cen MT" panose="020B0602020104020603" pitchFamily="34" charset="0"/>
              <a:buChar char=" "/>
              <a:defRPr/>
            </a:pPr>
            <a:r>
              <a:rPr lang="cs-CZ" altLang="sk-SK" sz="2400" dirty="0"/>
              <a:t>Léčba těchto poruch je založena především na psychoterapii, často i v kombinaci s léky, které ovlivňují úzkost, strach nebo které ovlivňují některé z tělesných příznaků přítomných při této poruše.</a:t>
            </a:r>
          </a:p>
          <a:p>
            <a:pPr marL="91440" indent="-91440" eaLnBrk="1" fontAlgn="auto" hangingPunct="1">
              <a:buFont typeface="Tw Cen MT" panose="020B0602020104020603" pitchFamily="34" charset="0"/>
              <a:buChar char=" "/>
              <a:defRPr/>
            </a:pPr>
            <a:endParaRPr lang="cs-CZ" altLang="sk-SK" dirty="0"/>
          </a:p>
          <a:p>
            <a:pPr marL="91440" indent="-91440" eaLnBrk="1" fontAlgn="auto" hangingPunct="1">
              <a:buFont typeface="Tw Cen MT" panose="020B0602020104020603" pitchFamily="34" charset="0"/>
              <a:buChar char=" "/>
              <a:defRPr/>
            </a:pPr>
            <a:endParaRPr lang="cs-CZ" altLang="sk-SK"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82946"/>
                                        </p:tgtEl>
                                        <p:attrNameLst>
                                          <p:attrName>style.visibility</p:attrName>
                                        </p:attrNameLst>
                                      </p:cBhvr>
                                      <p:to>
                                        <p:strVal val="visible"/>
                                      </p:to>
                                    </p:set>
                                    <p:anim calcmode="lin" valueType="num">
                                      <p:cBhvr>
                                        <p:cTn id="7" dur="1000" fill="hold"/>
                                        <p:tgtEl>
                                          <p:spTgt spid="82946"/>
                                        </p:tgtEl>
                                        <p:attrNameLst>
                                          <p:attrName>ppt_x</p:attrName>
                                        </p:attrNameLst>
                                      </p:cBhvr>
                                      <p:tavLst>
                                        <p:tav tm="0">
                                          <p:val>
                                            <p:strVal val="#ppt_x-.2"/>
                                          </p:val>
                                        </p:tav>
                                        <p:tav tm="100000">
                                          <p:val>
                                            <p:strVal val="#ppt_x"/>
                                          </p:val>
                                        </p:tav>
                                      </p:tavLst>
                                    </p:anim>
                                    <p:anim calcmode="lin" valueType="num">
                                      <p:cBhvr>
                                        <p:cTn id="8" dur="1000" fill="hold"/>
                                        <p:tgtEl>
                                          <p:spTgt spid="82946"/>
                                        </p:tgtEl>
                                        <p:attrNameLst>
                                          <p:attrName>ppt_y</p:attrName>
                                        </p:attrNameLst>
                                      </p:cBhvr>
                                      <p:tavLst>
                                        <p:tav tm="0">
                                          <p:val>
                                            <p:strVal val="#ppt_y"/>
                                          </p:val>
                                        </p:tav>
                                        <p:tav tm="100000">
                                          <p:val>
                                            <p:strVal val="#ppt_y"/>
                                          </p:val>
                                        </p:tav>
                                      </p:tavLst>
                                    </p:anim>
                                    <p:animEffect transition="in" filter="wipe(right)" prLst="gradientSize: 0.1">
                                      <p:cBhvr>
                                        <p:cTn id="9" dur="1000"/>
                                        <p:tgtEl>
                                          <p:spTgt spid="8294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82947">
                                            <p:txEl>
                                              <p:pRg st="0" end="0"/>
                                            </p:txEl>
                                          </p:spTgt>
                                        </p:tgtEl>
                                        <p:attrNameLst>
                                          <p:attrName>style.visibility</p:attrName>
                                        </p:attrNameLst>
                                      </p:cBhvr>
                                      <p:to>
                                        <p:strVal val="visible"/>
                                      </p:to>
                                    </p:set>
                                    <p:animEffect transition="in" filter="fade">
                                      <p:cBhvr>
                                        <p:cTn id="14" dur="500"/>
                                        <p:tgtEl>
                                          <p:spTgt spid="82947">
                                            <p:txEl>
                                              <p:pRg st="0" end="0"/>
                                            </p:txEl>
                                          </p:spTgt>
                                        </p:tgtEl>
                                      </p:cBhvr>
                                    </p:animEffect>
                                    <p:anim calcmode="lin" valueType="num">
                                      <p:cBhvr>
                                        <p:cTn id="15" dur="500" fill="hold"/>
                                        <p:tgtEl>
                                          <p:spTgt spid="8294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82947">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82947">
                                            <p:txEl>
                                              <p:pRg st="1" end="1"/>
                                            </p:txEl>
                                          </p:spTgt>
                                        </p:tgtEl>
                                        <p:attrNameLst>
                                          <p:attrName>style.visibility</p:attrName>
                                        </p:attrNameLst>
                                      </p:cBhvr>
                                      <p:to>
                                        <p:strVal val="visible"/>
                                      </p:to>
                                    </p:set>
                                    <p:animEffect transition="in" filter="fade">
                                      <p:cBhvr>
                                        <p:cTn id="19" dur="500"/>
                                        <p:tgtEl>
                                          <p:spTgt spid="82947">
                                            <p:txEl>
                                              <p:pRg st="1" end="1"/>
                                            </p:txEl>
                                          </p:spTgt>
                                        </p:tgtEl>
                                      </p:cBhvr>
                                    </p:animEffect>
                                    <p:anim calcmode="lin" valueType="num">
                                      <p:cBhvr>
                                        <p:cTn id="20" dur="500" fill="hold"/>
                                        <p:tgtEl>
                                          <p:spTgt spid="8294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82947">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82947">
                                            <p:txEl>
                                              <p:pRg st="2" end="2"/>
                                            </p:txEl>
                                          </p:spTgt>
                                        </p:tgtEl>
                                        <p:attrNameLst>
                                          <p:attrName>style.visibility</p:attrName>
                                        </p:attrNameLst>
                                      </p:cBhvr>
                                      <p:to>
                                        <p:strVal val="visible"/>
                                      </p:to>
                                    </p:set>
                                    <p:animEffect transition="in" filter="fade">
                                      <p:cBhvr>
                                        <p:cTn id="24" dur="500"/>
                                        <p:tgtEl>
                                          <p:spTgt spid="82947">
                                            <p:txEl>
                                              <p:pRg st="2" end="2"/>
                                            </p:txEl>
                                          </p:spTgt>
                                        </p:tgtEl>
                                      </p:cBhvr>
                                    </p:animEffect>
                                    <p:anim calcmode="lin" valueType="num">
                                      <p:cBhvr>
                                        <p:cTn id="25" dur="500" fill="hold"/>
                                        <p:tgtEl>
                                          <p:spTgt spid="82947">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82947">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p:bldP spid="82947" grpId="0" build="allAtOnce"/>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sk-SK" dirty="0" err="1">
                <a:solidFill>
                  <a:schemeClr val="tx1">
                    <a:lumMod val="95000"/>
                    <a:lumOff val="5000"/>
                  </a:schemeClr>
                </a:solidFill>
              </a:rPr>
              <a:t>Přehled</a:t>
            </a:r>
            <a:r>
              <a:rPr lang="sk-SK" dirty="0">
                <a:solidFill>
                  <a:schemeClr val="tx1">
                    <a:lumMod val="95000"/>
                    <a:lumOff val="5000"/>
                  </a:schemeClr>
                </a:solidFill>
              </a:rPr>
              <a:t> </a:t>
            </a:r>
            <a:r>
              <a:rPr lang="sk-SK" dirty="0" err="1">
                <a:solidFill>
                  <a:schemeClr val="tx1">
                    <a:lumMod val="95000"/>
                    <a:lumOff val="5000"/>
                  </a:schemeClr>
                </a:solidFill>
              </a:rPr>
              <a:t>reakce</a:t>
            </a:r>
            <a:r>
              <a:rPr lang="sk-SK" dirty="0">
                <a:solidFill>
                  <a:schemeClr val="tx1">
                    <a:lumMod val="95000"/>
                    <a:lumOff val="5000"/>
                  </a:schemeClr>
                </a:solidFill>
              </a:rPr>
              <a:t> na </a:t>
            </a:r>
            <a:r>
              <a:rPr lang="sk-SK" dirty="0" err="1">
                <a:solidFill>
                  <a:schemeClr val="tx1">
                    <a:lumMod val="95000"/>
                    <a:lumOff val="5000"/>
                  </a:schemeClr>
                </a:solidFill>
              </a:rPr>
              <a:t>úzkost</a:t>
            </a:r>
            <a:endParaRPr lang="sk-SK" dirty="0">
              <a:solidFill>
                <a:schemeClr val="tx1">
                  <a:lumMod val="95000"/>
                  <a:lumOff val="5000"/>
                </a:schemeClr>
              </a:solidFill>
            </a:endParaRPr>
          </a:p>
        </p:txBody>
      </p:sp>
      <p:pic>
        <p:nvPicPr>
          <p:cNvPr id="52227"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09563" y="1773238"/>
            <a:ext cx="8613775" cy="1619250"/>
          </a:xfrm>
        </p:spPr>
      </p:pic>
      <p:pic>
        <p:nvPicPr>
          <p:cNvPr id="52228" name="Obrázek 4"/>
          <p:cNvPicPr>
            <a:picLocks noChangeAspect="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309563" y="3573463"/>
            <a:ext cx="8613775"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9" name="Obrázek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39725" y="5249863"/>
            <a:ext cx="8362950" cy="159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sk-SK" dirty="0" err="1">
                <a:solidFill>
                  <a:schemeClr val="accent5"/>
                </a:solidFill>
              </a:rPr>
              <a:t>Smíšená</a:t>
            </a:r>
            <a:r>
              <a:rPr lang="sk-SK" dirty="0">
                <a:solidFill>
                  <a:schemeClr val="accent5"/>
                </a:solidFill>
              </a:rPr>
              <a:t> </a:t>
            </a:r>
            <a:r>
              <a:rPr lang="sk-SK" dirty="0" err="1">
                <a:solidFill>
                  <a:schemeClr val="accent5"/>
                </a:solidFill>
              </a:rPr>
              <a:t>úzkostně</a:t>
            </a:r>
            <a:r>
              <a:rPr lang="sk-SK" dirty="0">
                <a:solidFill>
                  <a:schemeClr val="accent5"/>
                </a:solidFill>
              </a:rPr>
              <a:t> </a:t>
            </a:r>
            <a:r>
              <a:rPr lang="sk-SK" dirty="0" err="1">
                <a:solidFill>
                  <a:schemeClr val="accent5"/>
                </a:solidFill>
              </a:rPr>
              <a:t>depresivní</a:t>
            </a:r>
            <a:r>
              <a:rPr lang="sk-SK" dirty="0">
                <a:solidFill>
                  <a:schemeClr val="accent5"/>
                </a:solidFill>
              </a:rPr>
              <a:t> porucha</a:t>
            </a:r>
          </a:p>
        </p:txBody>
      </p:sp>
      <p:sp>
        <p:nvSpPr>
          <p:cNvPr id="4" name="Oval 3"/>
          <p:cNvSpPr>
            <a:spLocks noGrp="1" noChangeArrowheads="1"/>
          </p:cNvSpPr>
          <p:nvPr>
            <p:ph idx="1"/>
          </p:nvPr>
        </p:nvSpPr>
        <p:spPr>
          <a:xfrm>
            <a:off x="4067175" y="2205038"/>
            <a:ext cx="5076825" cy="4565650"/>
          </a:xfrm>
          <a:prstGeom prst="ellipse">
            <a:avLst/>
          </a:prstGeom>
          <a:solidFill>
            <a:schemeClr val="accent1">
              <a:alpha val="50000"/>
            </a:schemeClr>
          </a:solidFill>
          <a:ln>
            <a:solidFill>
              <a:schemeClr val="tx2"/>
            </a:solidFill>
            <a:round/>
            <a:headEnd/>
            <a:tailEnd/>
          </a:ln>
        </p:spPr>
        <p:txBody>
          <a:bodyPr wrap="none" rtlCol="0" anchor="ctr">
            <a:normAutofit fontScale="62500" lnSpcReduction="20000"/>
          </a:bodyPr>
          <a:lstStyle/>
          <a:p>
            <a:pPr marL="777240" lvl="4" indent="-137160" fontAlgn="auto">
              <a:buFont typeface="Wingdings 3" panose="05040102010807070707" pitchFamily="18" charset="2"/>
              <a:buChar char=""/>
              <a:defRPr/>
            </a:pPr>
            <a:endParaRPr kumimoji="1" lang="cs-CZ" altLang="sk-SK" b="1" dirty="0"/>
          </a:p>
          <a:p>
            <a:pPr marL="594360" lvl="3" indent="-137160" algn="r" fontAlgn="auto">
              <a:buFont typeface="Wingdings 3" panose="05040102010807070707" pitchFamily="18" charset="2"/>
              <a:buChar char=""/>
              <a:defRPr/>
            </a:pPr>
            <a:r>
              <a:rPr kumimoji="1" lang="cs-CZ" altLang="sk-SK" sz="3100" b="1" dirty="0"/>
              <a:t>Ztráta zájmu</a:t>
            </a:r>
          </a:p>
          <a:p>
            <a:pPr marL="594360" lvl="3" indent="-137160" algn="r" fontAlgn="auto">
              <a:buFont typeface="Wingdings 3" panose="05040102010807070707" pitchFamily="18" charset="2"/>
              <a:buChar char=""/>
              <a:defRPr/>
            </a:pPr>
            <a:r>
              <a:rPr kumimoji="1" lang="cs-CZ" altLang="sk-SK" sz="3100" b="1" dirty="0"/>
              <a:t>Apatie</a:t>
            </a:r>
          </a:p>
          <a:p>
            <a:pPr marL="594360" lvl="3" indent="-137160" algn="r" fontAlgn="auto">
              <a:buFont typeface="Wingdings 3" panose="05040102010807070707" pitchFamily="18" charset="2"/>
              <a:buChar char=""/>
              <a:defRPr/>
            </a:pPr>
            <a:r>
              <a:rPr kumimoji="1" lang="cs-CZ" altLang="sk-SK" sz="3100" b="1" dirty="0"/>
              <a:t>Zpomalenost</a:t>
            </a:r>
          </a:p>
          <a:p>
            <a:pPr marL="594360" lvl="3" indent="-137160" algn="r" fontAlgn="auto">
              <a:buFont typeface="Wingdings 3" panose="05040102010807070707" pitchFamily="18" charset="2"/>
              <a:buChar char=""/>
              <a:defRPr/>
            </a:pPr>
            <a:r>
              <a:rPr kumimoji="1" lang="cs-CZ" altLang="sk-SK" sz="3100" b="1" dirty="0"/>
              <a:t>Bezmocnost</a:t>
            </a:r>
          </a:p>
          <a:p>
            <a:pPr marL="594360" lvl="3" indent="-137160" algn="r" fontAlgn="auto">
              <a:buFont typeface="Wingdings 3" panose="05040102010807070707" pitchFamily="18" charset="2"/>
              <a:buChar char=""/>
              <a:defRPr/>
            </a:pPr>
            <a:r>
              <a:rPr kumimoji="1" lang="cs-CZ" altLang="sk-SK" sz="3100" b="1" dirty="0"/>
              <a:t>Ranní </a:t>
            </a:r>
            <a:r>
              <a:rPr kumimoji="1" lang="cs-CZ" altLang="sk-SK" sz="3100" b="1" dirty="0" err="1"/>
              <a:t>pesima</a:t>
            </a:r>
            <a:endParaRPr kumimoji="1" lang="cs-CZ" altLang="sk-SK" sz="3100" b="1" dirty="0"/>
          </a:p>
          <a:p>
            <a:pPr marL="594360" lvl="3" indent="-137160" algn="r" fontAlgn="auto">
              <a:buFont typeface="Wingdings 3" panose="05040102010807070707" pitchFamily="18" charset="2"/>
              <a:buChar char=""/>
              <a:defRPr/>
            </a:pPr>
            <a:r>
              <a:rPr kumimoji="1" lang="cs-CZ" altLang="sk-SK" sz="3100" b="1" dirty="0" err="1"/>
              <a:t>Dyskoncentrace</a:t>
            </a:r>
            <a:endParaRPr kumimoji="1" lang="cs-CZ" altLang="sk-SK" sz="3100" b="1" dirty="0"/>
          </a:p>
          <a:p>
            <a:pPr marL="594360" lvl="3" indent="-137160" algn="r" fontAlgn="auto">
              <a:buFont typeface="Wingdings 3" panose="05040102010807070707" pitchFamily="18" charset="2"/>
              <a:buChar char=""/>
              <a:defRPr/>
            </a:pPr>
            <a:r>
              <a:rPr kumimoji="1" lang="cs-CZ" altLang="sk-SK" sz="3100" b="1" dirty="0"/>
              <a:t>Sebeponižování</a:t>
            </a:r>
          </a:p>
          <a:p>
            <a:pPr marL="594360" lvl="3" indent="-137160" algn="r" fontAlgn="auto">
              <a:buFont typeface="Wingdings 3" panose="05040102010807070707" pitchFamily="18" charset="2"/>
              <a:buChar char=""/>
              <a:defRPr/>
            </a:pPr>
            <a:r>
              <a:rPr kumimoji="1" lang="cs-CZ" altLang="sk-SK" sz="3100" b="1" dirty="0"/>
              <a:t>Sebevýčitky</a:t>
            </a:r>
          </a:p>
          <a:p>
            <a:pPr marL="594360" lvl="3" indent="-137160" algn="r" fontAlgn="auto">
              <a:buFont typeface="Wingdings 3" panose="05040102010807070707" pitchFamily="18" charset="2"/>
              <a:buChar char=""/>
              <a:defRPr/>
            </a:pPr>
            <a:r>
              <a:rPr kumimoji="1" lang="cs-CZ" altLang="sk-SK" sz="3100" b="1" dirty="0"/>
              <a:t>Abulie</a:t>
            </a:r>
          </a:p>
          <a:p>
            <a:pPr marL="594360" lvl="3" indent="-137160" algn="r" fontAlgn="auto">
              <a:buFont typeface="Wingdings 3" panose="05040102010807070707" pitchFamily="18" charset="2"/>
              <a:buChar char=""/>
              <a:defRPr/>
            </a:pPr>
            <a:r>
              <a:rPr kumimoji="1" lang="cs-CZ" altLang="sk-SK" sz="3100" b="1" dirty="0" err="1"/>
              <a:t>Anhedonie</a:t>
            </a:r>
            <a:endParaRPr kumimoji="1" lang="cs-CZ" altLang="sk-SK" sz="3100" b="1" dirty="0"/>
          </a:p>
        </p:txBody>
      </p:sp>
      <p:sp>
        <p:nvSpPr>
          <p:cNvPr id="5" name="Oval 2"/>
          <p:cNvSpPr>
            <a:spLocks noChangeArrowheads="1"/>
          </p:cNvSpPr>
          <p:nvPr/>
        </p:nvSpPr>
        <p:spPr bwMode="auto">
          <a:xfrm>
            <a:off x="323850" y="2084388"/>
            <a:ext cx="5400675" cy="4686300"/>
          </a:xfrm>
          <a:prstGeom prst="ellipse">
            <a:avLst/>
          </a:prstGeom>
          <a:solidFill>
            <a:schemeClr val="accent4">
              <a:lumMod val="75000"/>
              <a:alpha val="60000"/>
            </a:schemeClr>
          </a:solidFill>
          <a:ln w="9525">
            <a:solidFill>
              <a:schemeClr val="tx2"/>
            </a:solidFill>
            <a:round/>
            <a:headEnd/>
            <a:tailEnd/>
          </a:ln>
          <a:effectLst/>
        </p:spPr>
        <p:txBody>
          <a:bodyPr wrap="none"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kumimoji="1" lang="cs-CZ" altLang="sk-SK" sz="2000" b="1">
                <a:latin typeface="Tw Cen MT" charset="0"/>
              </a:rPr>
              <a:t>Anticipační úzkost</a:t>
            </a:r>
          </a:p>
          <a:p>
            <a:r>
              <a:rPr kumimoji="1" lang="cs-CZ" altLang="sk-SK" sz="2000" b="1">
                <a:latin typeface="Tw Cen MT" charset="0"/>
              </a:rPr>
              <a:t>Fobie</a:t>
            </a:r>
          </a:p>
          <a:p>
            <a:r>
              <a:rPr kumimoji="1" lang="cs-CZ" altLang="sk-SK" sz="2000" b="1">
                <a:latin typeface="Tw Cen MT" charset="0"/>
              </a:rPr>
              <a:t>Vyhýbavé chování</a:t>
            </a:r>
          </a:p>
          <a:p>
            <a:r>
              <a:rPr kumimoji="1" lang="cs-CZ" altLang="sk-SK" sz="2000" b="1">
                <a:latin typeface="Tw Cen MT" charset="0"/>
              </a:rPr>
              <a:t>Obavy a starosti</a:t>
            </a:r>
          </a:p>
          <a:p>
            <a:r>
              <a:rPr kumimoji="1" lang="cs-CZ" altLang="sk-SK" sz="2000" b="1">
                <a:latin typeface="Tw Cen MT" charset="0"/>
              </a:rPr>
              <a:t>Neklid</a:t>
            </a:r>
          </a:p>
          <a:p>
            <a:r>
              <a:rPr kumimoji="1" lang="cs-CZ" altLang="sk-SK" sz="2000" b="1">
                <a:latin typeface="Tw Cen MT" charset="0"/>
              </a:rPr>
              <a:t>Psychická tenze</a:t>
            </a:r>
          </a:p>
          <a:p>
            <a:r>
              <a:rPr kumimoji="1" lang="cs-CZ" altLang="sk-SK" sz="2000" b="1">
                <a:latin typeface="Tw Cen MT" charset="0"/>
              </a:rPr>
              <a:t>Tělesné napětí</a:t>
            </a:r>
          </a:p>
          <a:p>
            <a:r>
              <a:rPr kumimoji="1" lang="cs-CZ" altLang="sk-SK" sz="2000" b="1">
                <a:latin typeface="Tw Cen MT" charset="0"/>
              </a:rPr>
              <a:t>Tenzní bolesti</a:t>
            </a:r>
          </a:p>
          <a:p>
            <a:r>
              <a:rPr kumimoji="1" lang="cs-CZ" altLang="sk-SK" sz="2000" b="1">
                <a:latin typeface="Tw Cen MT" charset="0"/>
              </a:rPr>
              <a:t>Fyziologický arousal</a:t>
            </a:r>
          </a:p>
        </p:txBody>
      </p:sp>
      <p:sp>
        <p:nvSpPr>
          <p:cNvPr id="6" name="Oval 4"/>
          <p:cNvSpPr>
            <a:spLocks noChangeArrowheads="1"/>
          </p:cNvSpPr>
          <p:nvPr/>
        </p:nvSpPr>
        <p:spPr bwMode="auto">
          <a:xfrm>
            <a:off x="3875088" y="2928938"/>
            <a:ext cx="1873250" cy="3960812"/>
          </a:xfrm>
          <a:prstGeom prst="ellipse">
            <a:avLst/>
          </a:prstGeom>
          <a:noFill/>
          <a:ln>
            <a:noFill/>
          </a:ln>
          <a:effectLst/>
          <a:extLst>
            <a:ext uri="{909E8E84-426E-40DD-AFC4-6F175D3DCCD1}">
              <a14:hiddenFill xmlns:a14="http://schemas.microsoft.com/office/drawing/2010/main">
                <a:solidFill>
                  <a:srgbClr val="FF99CC">
                    <a:alpha val="50000"/>
                  </a:srgbClr>
                </a:solidFill>
              </a14:hiddenFill>
            </a:ex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kumimoji="1" lang="cs-CZ" altLang="sk-SK" sz="2000" b="1"/>
          </a:p>
          <a:p>
            <a:pPr algn="ctr"/>
            <a:r>
              <a:rPr kumimoji="1" lang="cs-CZ" altLang="sk-SK" sz="2000" b="1">
                <a:solidFill>
                  <a:schemeClr val="bg1"/>
                </a:solidFill>
                <a:latin typeface="Tw Cen MT" charset="0"/>
              </a:rPr>
              <a:t>Tenze</a:t>
            </a:r>
          </a:p>
          <a:p>
            <a:pPr algn="ctr"/>
            <a:r>
              <a:rPr kumimoji="1" lang="cs-CZ" altLang="sk-SK" sz="2000" b="1">
                <a:solidFill>
                  <a:schemeClr val="bg1"/>
                </a:solidFill>
                <a:latin typeface="Tw Cen MT" charset="0"/>
              </a:rPr>
              <a:t>Únava</a:t>
            </a:r>
          </a:p>
          <a:p>
            <a:pPr algn="ctr"/>
            <a:r>
              <a:rPr kumimoji="1" lang="cs-CZ" altLang="sk-SK" sz="2000" b="1">
                <a:solidFill>
                  <a:schemeClr val="bg1"/>
                </a:solidFill>
                <a:latin typeface="Tw Cen MT" charset="0"/>
              </a:rPr>
              <a:t>Dysforie</a:t>
            </a:r>
          </a:p>
          <a:p>
            <a:pPr algn="ctr"/>
            <a:r>
              <a:rPr kumimoji="1" lang="cs-CZ" altLang="sk-SK" sz="2000" b="1">
                <a:solidFill>
                  <a:schemeClr val="bg1"/>
                </a:solidFill>
                <a:latin typeface="Tw Cen MT" charset="0"/>
              </a:rPr>
              <a:t>Podrážděnost</a:t>
            </a:r>
          </a:p>
          <a:p>
            <a:pPr algn="ctr"/>
            <a:r>
              <a:rPr kumimoji="1" lang="cs-CZ" altLang="sk-SK" sz="2000" b="1">
                <a:solidFill>
                  <a:schemeClr val="bg1"/>
                </a:solidFill>
                <a:latin typeface="Tw Cen MT" charset="0"/>
              </a:rPr>
              <a:t>Citlivost </a:t>
            </a:r>
          </a:p>
          <a:p>
            <a:pPr algn="ctr"/>
            <a:r>
              <a:rPr kumimoji="1" lang="cs-CZ" altLang="sk-SK" sz="2000" b="1">
                <a:solidFill>
                  <a:schemeClr val="bg1"/>
                </a:solidFill>
                <a:latin typeface="Tw Cen MT" charset="0"/>
              </a:rPr>
              <a:t>na kritiku</a:t>
            </a:r>
          </a:p>
          <a:p>
            <a:pPr algn="ctr"/>
            <a:endParaRPr kumimoji="1" lang="cs-CZ" altLang="sk-SK" sz="2000" b="1"/>
          </a:p>
          <a:p>
            <a:pPr algn="ctr"/>
            <a:endParaRPr kumimoji="1" lang="cs-CZ" altLang="sk-SK" sz="2000" b="1"/>
          </a:p>
          <a:p>
            <a:pPr algn="ctr"/>
            <a:r>
              <a:rPr kumimoji="1" lang="cs-CZ" altLang="sk-SK" sz="2000" b="1"/>
              <a:t> </a:t>
            </a:r>
            <a:endParaRPr kumimoji="1" lang="cs-CZ" altLang="sk-SK" sz="2000"/>
          </a:p>
          <a:p>
            <a:pPr algn="ctr"/>
            <a:endParaRPr kumimoji="1" lang="cs-CZ" altLang="sk-SK" sz="2000"/>
          </a:p>
        </p:txBody>
      </p:sp>
      <p:sp>
        <p:nvSpPr>
          <p:cNvPr id="53254" name="Text Box 6"/>
          <p:cNvSpPr txBox="1">
            <a:spLocks noChangeArrowheads="1"/>
          </p:cNvSpPr>
          <p:nvPr/>
        </p:nvSpPr>
        <p:spPr bwMode="auto">
          <a:xfrm>
            <a:off x="5580063" y="2528888"/>
            <a:ext cx="3111500" cy="400050"/>
          </a:xfrm>
          <a:prstGeom prst="rect">
            <a:avLst/>
          </a:prstGeom>
          <a:solidFill>
            <a:srgbClr val="003399"/>
          </a:solidFill>
          <a:ln w="9525">
            <a:solidFill>
              <a:schemeClr val="folHlink"/>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r>
              <a:rPr kumimoji="1" lang="cs-CZ" altLang="sk-SK" sz="2000" b="1">
                <a:solidFill>
                  <a:schemeClr val="bg1"/>
                </a:solidFill>
              </a:rPr>
              <a:t>DEPRESIVNÍ PORUCHA</a:t>
            </a:r>
          </a:p>
        </p:txBody>
      </p:sp>
      <p:sp>
        <p:nvSpPr>
          <p:cNvPr id="9" name="Text Box 5"/>
          <p:cNvSpPr txBox="1">
            <a:spLocks noChangeArrowheads="1"/>
          </p:cNvSpPr>
          <p:nvPr/>
        </p:nvSpPr>
        <p:spPr bwMode="auto">
          <a:xfrm>
            <a:off x="684213" y="2133600"/>
            <a:ext cx="3311525" cy="406400"/>
          </a:xfrm>
          <a:prstGeom prst="rect">
            <a:avLst/>
          </a:prstGeom>
          <a:solidFill>
            <a:schemeClr val="accent5"/>
          </a:solidFill>
          <a:ln w="9525">
            <a:solidFill>
              <a:schemeClr val="folHlink"/>
            </a:solidFill>
            <a:miter lim="800000"/>
            <a:headEnd/>
            <a:tailEnd/>
          </a:ln>
          <a:effectLst/>
        </p:spPr>
        <p:txBody>
          <a:bodyPr>
            <a:spAutoFit/>
          </a:bodyPr>
          <a:lstStyle/>
          <a:p>
            <a:pPr algn="ctr">
              <a:defRPr/>
            </a:pPr>
            <a:r>
              <a:rPr kumimoji="1" lang="cs-CZ" altLang="sk-SK" sz="2000" b="1" dirty="0">
                <a:solidFill>
                  <a:schemeClr val="bg1"/>
                </a:solidFill>
                <a:latin typeface="Arial" panose="020B0604020202020204" pitchFamily="34" charset="0"/>
                <a:ea typeface="+mn-ea"/>
                <a:cs typeface="Arial" panose="020B0604020202020204" pitchFamily="34" charset="0"/>
              </a:rPr>
              <a:t>ÚZKOSTNÁ PORUCHA</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accent2"/>
                </a:solidFill>
              </a:rPr>
              <a:t>Jiné neurotické poruchy</a:t>
            </a:r>
            <a:endParaRPr lang="sk-SK" dirty="0">
              <a:solidFill>
                <a:schemeClr val="accent2"/>
              </a:solidFill>
            </a:endParaRPr>
          </a:p>
        </p:txBody>
      </p:sp>
      <p:sp>
        <p:nvSpPr>
          <p:cNvPr id="54275" name="Zástupný symbol pro obsah 2"/>
          <p:cNvSpPr>
            <a:spLocks noGrp="1"/>
          </p:cNvSpPr>
          <p:nvPr>
            <p:ph idx="1"/>
          </p:nvPr>
        </p:nvSpPr>
        <p:spPr/>
        <p:txBody>
          <a:bodyPr/>
          <a:lstStyle/>
          <a:p>
            <a:pPr eaLnBrk="1" hangingPunct="1"/>
            <a:r>
              <a:rPr lang="cs-CZ" altLang="sk-SK" sz="2800" b="1"/>
              <a:t>Neurastenie („dráždivá slabost“)</a:t>
            </a:r>
          </a:p>
          <a:p>
            <a:pPr lvl="1" eaLnBrk="1" hangingPunct="1"/>
            <a:r>
              <a:rPr lang="cs-CZ" altLang="sk-SK" sz="2400"/>
              <a:t>typ 1: zvýšená duševní únavnost</a:t>
            </a:r>
          </a:p>
          <a:p>
            <a:pPr lvl="1" eaLnBrk="1" hangingPunct="1"/>
            <a:r>
              <a:rPr lang="cs-CZ" altLang="sk-SK" sz="2400"/>
              <a:t>typ 2: zvýšená fyzická únavnost</a:t>
            </a:r>
          </a:p>
          <a:p>
            <a:pPr eaLnBrk="1" hangingPunct="1"/>
            <a:r>
              <a:rPr lang="cs-CZ" altLang="sk-SK" sz="2800" b="1"/>
              <a:t>Syndrom depresonalizace a derealizace</a:t>
            </a:r>
          </a:p>
          <a:p>
            <a:pPr lvl="1" eaLnBrk="1" hangingPunct="1"/>
            <a:r>
              <a:rPr lang="cs-CZ" altLang="sk-SK" sz="2400"/>
              <a:t>depersonalizace – pocit odtržení od prožívání sebe sama</a:t>
            </a:r>
          </a:p>
          <a:p>
            <a:pPr lvl="1" eaLnBrk="1" hangingPunct="1"/>
            <a:r>
              <a:rPr lang="cs-CZ" altLang="sk-SK" sz="2400"/>
              <a:t>derealizace – pocit odtržení od okolního dění</a:t>
            </a:r>
            <a:endParaRPr lang="en-US" altLang="sk-SK" sz="2400"/>
          </a:p>
          <a:p>
            <a:pPr eaLnBrk="1" hangingPunct="1"/>
            <a:endParaRPr lang="sk-SK" altLang="sk-SK"/>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accent2"/>
                </a:solidFill>
              </a:rPr>
              <a:t>Terapie I.</a:t>
            </a:r>
            <a:endParaRPr lang="sk-SK" dirty="0">
              <a:solidFill>
                <a:schemeClr val="accent2"/>
              </a:solidFill>
            </a:endParaRPr>
          </a:p>
        </p:txBody>
      </p:sp>
      <p:sp>
        <p:nvSpPr>
          <p:cNvPr id="3" name="Zástupný symbol pro obsah 2"/>
          <p:cNvSpPr>
            <a:spLocks noGrp="1"/>
          </p:cNvSpPr>
          <p:nvPr>
            <p:ph idx="1"/>
          </p:nvPr>
        </p:nvSpPr>
        <p:spPr>
          <a:xfrm>
            <a:off x="611188" y="1773238"/>
            <a:ext cx="7921625" cy="4895850"/>
          </a:xfrm>
        </p:spPr>
        <p:txBody>
          <a:bodyPr rtlCol="0">
            <a:normAutofit fontScale="92500" lnSpcReduction="20000"/>
          </a:bodyPr>
          <a:lstStyle/>
          <a:p>
            <a:pPr marL="91440" indent="-91440" eaLnBrk="1" fontAlgn="auto" hangingPunct="1">
              <a:lnSpc>
                <a:spcPct val="80000"/>
              </a:lnSpc>
              <a:buFont typeface="Tw Cen MT" panose="020B0602020104020603" pitchFamily="34" charset="0"/>
              <a:buChar char=" "/>
              <a:defRPr/>
            </a:pPr>
            <a:r>
              <a:rPr lang="cs-CZ" altLang="sk-SK" sz="2600" dirty="0"/>
              <a:t>Psychoterapie – KBT, dynamická psychoterapie...</a:t>
            </a:r>
          </a:p>
          <a:p>
            <a:pPr marL="91440" indent="-91440" eaLnBrk="1" fontAlgn="auto" hangingPunct="1">
              <a:lnSpc>
                <a:spcPct val="80000"/>
              </a:lnSpc>
              <a:buFont typeface="Tw Cen MT" panose="020B0602020104020603" pitchFamily="34" charset="0"/>
              <a:buChar char=" "/>
              <a:defRPr/>
            </a:pPr>
            <a:r>
              <a:rPr lang="cs-CZ" altLang="sk-SK" sz="2600" dirty="0"/>
              <a:t>Farmakoterapie – 1. volbou SSRI</a:t>
            </a:r>
          </a:p>
          <a:p>
            <a:pPr marL="265176" lvl="1" indent="-137160" eaLnBrk="1" fontAlgn="auto" hangingPunct="1">
              <a:lnSpc>
                <a:spcPct val="80000"/>
              </a:lnSpc>
              <a:buFont typeface="Wingdings 3" panose="05040102010807070707" pitchFamily="18" charset="2"/>
              <a:buChar char=""/>
              <a:defRPr/>
            </a:pPr>
            <a:r>
              <a:rPr lang="cs-CZ" altLang="sk-SK" sz="3100" dirty="0"/>
              <a:t>Antidepresiva</a:t>
            </a:r>
          </a:p>
          <a:p>
            <a:pPr marL="448056" lvl="2" indent="-137160" eaLnBrk="1" fontAlgn="auto" hangingPunct="1">
              <a:lnSpc>
                <a:spcPct val="80000"/>
              </a:lnSpc>
              <a:buFont typeface="Wingdings 3" panose="05040102010807070707" pitchFamily="18" charset="2"/>
              <a:buChar char=""/>
              <a:defRPr/>
            </a:pPr>
            <a:r>
              <a:rPr lang="cs-CZ" altLang="sk-SK" sz="2600" dirty="0"/>
              <a:t>SSRI, SNRI</a:t>
            </a:r>
          </a:p>
          <a:p>
            <a:pPr marL="265176" lvl="1" indent="-137160" eaLnBrk="1" fontAlgn="auto" hangingPunct="1">
              <a:lnSpc>
                <a:spcPct val="80000"/>
              </a:lnSpc>
              <a:buFont typeface="Wingdings 3" panose="05040102010807070707" pitchFamily="18" charset="2"/>
              <a:buChar char=""/>
              <a:defRPr/>
            </a:pPr>
            <a:r>
              <a:rPr lang="cs-CZ" altLang="sk-SK" sz="3100" dirty="0"/>
              <a:t>Anxiolytika</a:t>
            </a:r>
          </a:p>
          <a:p>
            <a:pPr marL="448056" lvl="2" indent="-137160" eaLnBrk="1" fontAlgn="auto" hangingPunct="1">
              <a:lnSpc>
                <a:spcPct val="80000"/>
              </a:lnSpc>
              <a:buFont typeface="Wingdings 3" panose="05040102010807070707" pitchFamily="18" charset="2"/>
              <a:buChar char=""/>
              <a:defRPr/>
            </a:pPr>
            <a:r>
              <a:rPr lang="cs-CZ" altLang="sk-SK" sz="2600" u="sng" dirty="0"/>
              <a:t>benzodiazepiny</a:t>
            </a:r>
          </a:p>
          <a:p>
            <a:pPr marL="448056" lvl="2" indent="-137160" eaLnBrk="1" fontAlgn="auto" hangingPunct="1">
              <a:lnSpc>
                <a:spcPct val="80000"/>
              </a:lnSpc>
              <a:buFont typeface="Wingdings 3" panose="05040102010807070707" pitchFamily="18" charset="2"/>
              <a:buChar char=""/>
              <a:defRPr/>
            </a:pPr>
            <a:r>
              <a:rPr lang="cs-CZ" altLang="sk-SK" sz="2600" u="sng" dirty="0"/>
              <a:t>nebenzodiazepinová anxiolytika</a:t>
            </a:r>
          </a:p>
          <a:p>
            <a:pPr marL="594360" lvl="3" indent="-137160" eaLnBrk="1" fontAlgn="auto" hangingPunct="1">
              <a:lnSpc>
                <a:spcPct val="80000"/>
              </a:lnSpc>
              <a:buFont typeface="Wingdings 3" panose="05040102010807070707" pitchFamily="18" charset="2"/>
              <a:buChar char=""/>
              <a:defRPr/>
            </a:pPr>
            <a:r>
              <a:rPr lang="cs-CZ" altLang="sk-SK" sz="2300" dirty="0" err="1"/>
              <a:t>propandioly</a:t>
            </a:r>
            <a:r>
              <a:rPr lang="cs-CZ" altLang="sk-SK" sz="2300" dirty="0"/>
              <a:t>: </a:t>
            </a:r>
            <a:r>
              <a:rPr lang="cs-CZ" altLang="sk-SK" sz="2300" dirty="0" err="1"/>
              <a:t>guaifenezin</a:t>
            </a:r>
            <a:r>
              <a:rPr lang="cs-CZ" altLang="sk-SK" sz="2300" dirty="0"/>
              <a:t> – spíše na příznaky „tenze“ – relaxuje, menší vliv na psych. komponenty úzkosti</a:t>
            </a:r>
          </a:p>
          <a:p>
            <a:pPr marL="594360" lvl="3" indent="-137160" eaLnBrk="1" fontAlgn="auto" hangingPunct="1">
              <a:lnSpc>
                <a:spcPct val="80000"/>
              </a:lnSpc>
              <a:buFont typeface="Wingdings 3" panose="05040102010807070707" pitchFamily="18" charset="2"/>
              <a:buChar char=""/>
              <a:defRPr/>
            </a:pPr>
            <a:r>
              <a:rPr lang="cs-CZ" altLang="sk-SK" sz="2300" dirty="0" err="1"/>
              <a:t>azapirony</a:t>
            </a:r>
            <a:r>
              <a:rPr lang="cs-CZ" altLang="sk-SK" sz="2300" dirty="0"/>
              <a:t>: </a:t>
            </a:r>
            <a:r>
              <a:rPr lang="cs-CZ" altLang="sk-SK" sz="2300" dirty="0" err="1"/>
              <a:t>buspiron</a:t>
            </a:r>
            <a:r>
              <a:rPr lang="cs-CZ" altLang="sk-SK" sz="2300" dirty="0"/>
              <a:t> (5HT1AR) – účinnost BZD bez jejich NÚ; délka nástupu účinku</a:t>
            </a:r>
          </a:p>
          <a:p>
            <a:pPr marL="594360" lvl="3" indent="-137160" eaLnBrk="1" fontAlgn="auto" hangingPunct="1">
              <a:lnSpc>
                <a:spcPct val="80000"/>
              </a:lnSpc>
              <a:buFont typeface="Wingdings 3" panose="05040102010807070707" pitchFamily="18" charset="2"/>
              <a:buChar char=""/>
              <a:defRPr/>
            </a:pPr>
            <a:r>
              <a:rPr lang="cs-CZ" altLang="sk-SK" sz="2300" dirty="0"/>
              <a:t>Antihistaminika: </a:t>
            </a:r>
            <a:r>
              <a:rPr lang="cs-CZ" altLang="sk-SK" sz="2300" dirty="0" err="1"/>
              <a:t>hydroxizin</a:t>
            </a:r>
            <a:endParaRPr lang="cs-CZ" altLang="sk-SK" sz="2300" dirty="0"/>
          </a:p>
          <a:p>
            <a:pPr marL="265176" lvl="1" indent="-137160" eaLnBrk="1" fontAlgn="auto" hangingPunct="1">
              <a:lnSpc>
                <a:spcPct val="80000"/>
              </a:lnSpc>
              <a:buFont typeface="Wingdings 3" panose="05040102010807070707" pitchFamily="18" charset="2"/>
              <a:buChar char=""/>
              <a:defRPr/>
            </a:pPr>
            <a:r>
              <a:rPr lang="cs-CZ" altLang="sk-SK" sz="3100" dirty="0"/>
              <a:t>Antikonvulziva</a:t>
            </a:r>
          </a:p>
          <a:p>
            <a:pPr marL="448056" lvl="2" indent="-137160" eaLnBrk="1" fontAlgn="auto" hangingPunct="1">
              <a:lnSpc>
                <a:spcPct val="80000"/>
              </a:lnSpc>
              <a:buFont typeface="Wingdings 3" panose="05040102010807070707" pitchFamily="18" charset="2"/>
              <a:buChar char=""/>
              <a:defRPr/>
            </a:pPr>
            <a:r>
              <a:rPr lang="cs-CZ" altLang="sk-SK" sz="2600" dirty="0" err="1"/>
              <a:t>gabapentin</a:t>
            </a:r>
            <a:r>
              <a:rPr lang="cs-CZ" altLang="sk-SK" sz="2600" dirty="0"/>
              <a:t>, </a:t>
            </a:r>
            <a:r>
              <a:rPr lang="cs-CZ" altLang="sk-SK" sz="2600" dirty="0" err="1"/>
              <a:t>lamotrigin</a:t>
            </a:r>
            <a:r>
              <a:rPr lang="cs-CZ" altLang="sk-SK" sz="2600" dirty="0"/>
              <a:t>, </a:t>
            </a:r>
            <a:r>
              <a:rPr lang="cs-CZ" altLang="sk-SK" sz="2600" dirty="0" err="1"/>
              <a:t>topiramat</a:t>
            </a:r>
            <a:endParaRPr lang="cs-CZ" altLang="sk-SK" sz="2600" dirty="0"/>
          </a:p>
          <a:p>
            <a:pPr marL="265176" lvl="1" indent="-137160" eaLnBrk="1" fontAlgn="auto" hangingPunct="1">
              <a:lnSpc>
                <a:spcPct val="80000"/>
              </a:lnSpc>
              <a:buFont typeface="Wingdings 3" panose="05040102010807070707" pitchFamily="18" charset="2"/>
              <a:buChar char=""/>
              <a:defRPr/>
            </a:pPr>
            <a:r>
              <a:rPr lang="cs-CZ" altLang="sk-SK" sz="3100" dirty="0"/>
              <a:t>Betablokátory</a:t>
            </a:r>
          </a:p>
          <a:p>
            <a:pPr marL="448056" lvl="2" indent="-137160" eaLnBrk="1" fontAlgn="auto" hangingPunct="1">
              <a:lnSpc>
                <a:spcPct val="80000"/>
              </a:lnSpc>
              <a:buFont typeface="Wingdings 3" panose="05040102010807070707" pitchFamily="18" charset="2"/>
              <a:buChar char=""/>
              <a:defRPr/>
            </a:pPr>
            <a:r>
              <a:rPr lang="cs-CZ" altLang="sk-SK" sz="2600" dirty="0" err="1"/>
              <a:t>som</a:t>
            </a:r>
            <a:r>
              <a:rPr lang="cs-CZ" altLang="sk-SK" sz="2600" dirty="0"/>
              <a:t>. projevy úzkosti, lépe jednorázové použití</a:t>
            </a:r>
          </a:p>
          <a:p>
            <a:pPr marL="91440" indent="-91440" eaLnBrk="1" fontAlgn="auto" hangingPunct="1">
              <a:buFont typeface="Tw Cen MT" panose="020B0602020104020603" pitchFamily="34" charset="0"/>
              <a:buChar char=" "/>
              <a:defRPr/>
            </a:pPr>
            <a:endParaRPr lang="sk-SK" sz="31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accent2"/>
                </a:solidFill>
              </a:rPr>
              <a:t>Benzodiazepinová anxiolytika</a:t>
            </a:r>
            <a:endParaRPr lang="sk-SK" dirty="0">
              <a:solidFill>
                <a:schemeClr val="accent2"/>
              </a:solidFill>
            </a:endParaRPr>
          </a:p>
        </p:txBody>
      </p:sp>
      <p:sp>
        <p:nvSpPr>
          <p:cNvPr id="56323" name="Zástupný symbol pro obsah 2"/>
          <p:cNvSpPr>
            <a:spLocks noGrp="1"/>
          </p:cNvSpPr>
          <p:nvPr>
            <p:ph idx="1"/>
          </p:nvPr>
        </p:nvSpPr>
        <p:spPr/>
        <p:txBody>
          <a:bodyPr/>
          <a:lstStyle/>
          <a:p>
            <a:pPr eaLnBrk="1" hangingPunct="1"/>
            <a:r>
              <a:rPr lang="cs-CZ" altLang="sk-SK" sz="2400"/>
              <a:t>Pozitivní je rychlý nástup účinku</a:t>
            </a:r>
          </a:p>
          <a:p>
            <a:pPr eaLnBrk="1" hangingPunct="1"/>
            <a:r>
              <a:rPr lang="cs-CZ" altLang="sk-SK" sz="2400"/>
              <a:t>Negativní jsou behaviorální/kognitivní toxicita, paradoxní excitace, rebound fenomén, závislost + odvykací syndrom, potenciace s alkoholem</a:t>
            </a:r>
          </a:p>
          <a:p>
            <a:pPr eaLnBrk="1" hangingPunct="1"/>
            <a:r>
              <a:rPr lang="cs-CZ" altLang="sk-SK" sz="2400" b="1"/>
              <a:t>U úzkostných poruch je zvýšené riziko závislostí – nepodávat BZD dlouhodobě!!!</a:t>
            </a:r>
          </a:p>
          <a:p>
            <a:pPr eaLnBrk="1" hangingPunct="1"/>
            <a:endParaRPr lang="sk-SK" altLang="sk-SK"/>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Rot="1" noChangeArrowheads="1"/>
          </p:cNvSpPr>
          <p:nvPr>
            <p:ph type="title"/>
          </p:nvPr>
        </p:nvSpPr>
        <p:spPr/>
        <p:txBody>
          <a:bodyPr/>
          <a:lstStyle/>
          <a:p>
            <a:pPr eaLnBrk="1" fontAlgn="auto" hangingPunct="1">
              <a:spcAft>
                <a:spcPts val="0"/>
              </a:spcAft>
              <a:defRPr/>
            </a:pPr>
            <a:r>
              <a:rPr lang="cs-CZ" altLang="sk-SK" dirty="0">
                <a:solidFill>
                  <a:schemeClr val="tx1">
                    <a:lumMod val="95000"/>
                    <a:lumOff val="5000"/>
                  </a:schemeClr>
                </a:solidFill>
              </a:rPr>
              <a:t>Neurotické poruchy - léčba</a:t>
            </a:r>
          </a:p>
        </p:txBody>
      </p:sp>
      <p:sp>
        <p:nvSpPr>
          <p:cNvPr id="51203" name="Rectangle 3"/>
          <p:cNvSpPr>
            <a:spLocks noGrp="1" noRot="1" noChangeArrowheads="1"/>
          </p:cNvSpPr>
          <p:nvPr>
            <p:ph idx="1"/>
          </p:nvPr>
        </p:nvSpPr>
        <p:spPr>
          <a:xfrm>
            <a:off x="838200" y="1905000"/>
            <a:ext cx="8007350" cy="4692650"/>
          </a:xfrm>
        </p:spPr>
        <p:txBody>
          <a:bodyPr/>
          <a:lstStyle/>
          <a:p>
            <a:pPr eaLnBrk="1" hangingPunct="1"/>
            <a:r>
              <a:rPr lang="cs-CZ" altLang="sk-SK" sz="2400"/>
              <a:t>Nejúčinnější léčbou neurotických poruch je kombinace psychoterapie a léčby lékové (farmakoterapie). </a:t>
            </a:r>
          </a:p>
          <a:p>
            <a:pPr eaLnBrk="1" hangingPunct="1"/>
            <a:r>
              <a:rPr lang="cs-CZ" altLang="sk-SK" sz="2400"/>
              <a:t>Z psychoterapeutických směrů se jako velmi účinná ukázala kognitivně behaviorální terapie (KBT). </a:t>
            </a:r>
          </a:p>
          <a:p>
            <a:pPr eaLnBrk="1" hangingPunct="1"/>
            <a:r>
              <a:rPr lang="cs-CZ" altLang="sk-SK" sz="2400"/>
              <a:t>Při závažnějším průběhu, především s panickými záchvaty je doporučena farmakoterapie. Používají se antidepresiva SSRI nebo moklobemid, pro rychlou úlevu anxiolytika (např. alprazolam)</a:t>
            </a:r>
          </a:p>
          <a:p>
            <a:pPr eaLnBrk="1" hangingPunct="1"/>
            <a:endParaRPr lang="cs-CZ" altLang="sk-SK" sz="24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anim calcmode="lin" valueType="num">
                                      <p:cBhvr>
                                        <p:cTn id="7" dur="1000" fill="hold"/>
                                        <p:tgtEl>
                                          <p:spTgt spid="51202"/>
                                        </p:tgtEl>
                                        <p:attrNameLst>
                                          <p:attrName>ppt_x</p:attrName>
                                        </p:attrNameLst>
                                      </p:cBhvr>
                                      <p:tavLst>
                                        <p:tav tm="0">
                                          <p:val>
                                            <p:strVal val="#ppt_x-.2"/>
                                          </p:val>
                                        </p:tav>
                                        <p:tav tm="100000">
                                          <p:val>
                                            <p:strVal val="#ppt_x"/>
                                          </p:val>
                                        </p:tav>
                                      </p:tavLst>
                                    </p:anim>
                                    <p:anim calcmode="lin" valueType="num">
                                      <p:cBhvr>
                                        <p:cTn id="8" dur="1000" fill="hold"/>
                                        <p:tgtEl>
                                          <p:spTgt spid="51202"/>
                                        </p:tgtEl>
                                        <p:attrNameLst>
                                          <p:attrName>ppt_y</p:attrName>
                                        </p:attrNameLst>
                                      </p:cBhvr>
                                      <p:tavLst>
                                        <p:tav tm="0">
                                          <p:val>
                                            <p:strVal val="#ppt_y"/>
                                          </p:val>
                                        </p:tav>
                                        <p:tav tm="100000">
                                          <p:val>
                                            <p:strVal val="#ppt_y"/>
                                          </p:val>
                                        </p:tav>
                                      </p:tavLst>
                                    </p:anim>
                                    <p:animEffect transition="in" filter="wipe(right)" prLst="gradientSize: 0.1">
                                      <p:cBhvr>
                                        <p:cTn id="9" dur="1000"/>
                                        <p:tgtEl>
                                          <p:spTgt spid="5120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51203">
                                            <p:txEl>
                                              <p:pRg st="0" end="0"/>
                                            </p:txEl>
                                          </p:spTgt>
                                        </p:tgtEl>
                                        <p:attrNameLst>
                                          <p:attrName>style.visibility</p:attrName>
                                        </p:attrNameLst>
                                      </p:cBhvr>
                                      <p:to>
                                        <p:strVal val="visible"/>
                                      </p:to>
                                    </p:set>
                                    <p:animEffect transition="in" filter="fade">
                                      <p:cBhvr>
                                        <p:cTn id="14" dur="500"/>
                                        <p:tgtEl>
                                          <p:spTgt spid="51203">
                                            <p:txEl>
                                              <p:pRg st="0" end="0"/>
                                            </p:txEl>
                                          </p:spTgt>
                                        </p:tgtEl>
                                      </p:cBhvr>
                                    </p:animEffect>
                                    <p:anim calcmode="lin" valueType="num">
                                      <p:cBhvr>
                                        <p:cTn id="15" dur="500" fill="hold"/>
                                        <p:tgtEl>
                                          <p:spTgt spid="5120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1203">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51203">
                                            <p:txEl>
                                              <p:pRg st="1" end="1"/>
                                            </p:txEl>
                                          </p:spTgt>
                                        </p:tgtEl>
                                        <p:attrNameLst>
                                          <p:attrName>style.visibility</p:attrName>
                                        </p:attrNameLst>
                                      </p:cBhvr>
                                      <p:to>
                                        <p:strVal val="visible"/>
                                      </p:to>
                                    </p:set>
                                    <p:animEffect transition="in" filter="fade">
                                      <p:cBhvr>
                                        <p:cTn id="19" dur="500"/>
                                        <p:tgtEl>
                                          <p:spTgt spid="51203">
                                            <p:txEl>
                                              <p:pRg st="1" end="1"/>
                                            </p:txEl>
                                          </p:spTgt>
                                        </p:tgtEl>
                                      </p:cBhvr>
                                    </p:animEffect>
                                    <p:anim calcmode="lin" valueType="num">
                                      <p:cBhvr>
                                        <p:cTn id="20" dur="500" fill="hold"/>
                                        <p:tgtEl>
                                          <p:spTgt spid="51203">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51203">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51203">
                                            <p:txEl>
                                              <p:pRg st="2" end="2"/>
                                            </p:txEl>
                                          </p:spTgt>
                                        </p:tgtEl>
                                        <p:attrNameLst>
                                          <p:attrName>style.visibility</p:attrName>
                                        </p:attrNameLst>
                                      </p:cBhvr>
                                      <p:to>
                                        <p:strVal val="visible"/>
                                      </p:to>
                                    </p:set>
                                    <p:animEffect transition="in" filter="fade">
                                      <p:cBhvr>
                                        <p:cTn id="24" dur="500"/>
                                        <p:tgtEl>
                                          <p:spTgt spid="51203">
                                            <p:txEl>
                                              <p:pRg st="2" end="2"/>
                                            </p:txEl>
                                          </p:spTgt>
                                        </p:tgtEl>
                                      </p:cBhvr>
                                    </p:animEffect>
                                    <p:anim calcmode="lin" valueType="num">
                                      <p:cBhvr>
                                        <p:cTn id="25" dur="500" fill="hold"/>
                                        <p:tgtEl>
                                          <p:spTgt spid="51203">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51203">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allAtOnce"/>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42900" y="4959350"/>
            <a:ext cx="5829300" cy="1463675"/>
          </a:xfrm>
        </p:spPr>
        <p:txBody>
          <a:bodyPr/>
          <a:lstStyle/>
          <a:p>
            <a:pPr eaLnBrk="1" fontAlgn="auto" hangingPunct="1">
              <a:spcAft>
                <a:spcPts val="0"/>
              </a:spcAft>
              <a:defRPr/>
            </a:pPr>
            <a:r>
              <a:rPr lang="cs-CZ" dirty="0">
                <a:solidFill>
                  <a:schemeClr val="tx1">
                    <a:lumMod val="95000"/>
                    <a:lumOff val="5000"/>
                  </a:schemeClr>
                </a:solidFill>
              </a:rPr>
              <a:t>Děkuju za pozornost</a:t>
            </a:r>
            <a:endParaRPr lang="sk-SK" dirty="0">
              <a:solidFill>
                <a:schemeClr val="tx1">
                  <a:lumMod val="95000"/>
                  <a:lumOff val="5000"/>
                </a:schemeClr>
              </a:solidFill>
            </a:endParaRPr>
          </a:p>
        </p:txBody>
      </p:sp>
      <p:sp>
        <p:nvSpPr>
          <p:cNvPr id="3" name="Podnadpis 2"/>
          <p:cNvSpPr>
            <a:spLocks noGrp="1"/>
          </p:cNvSpPr>
          <p:nvPr>
            <p:ph type="subTitle" idx="1"/>
          </p:nvPr>
        </p:nvSpPr>
        <p:spPr>
          <a:xfrm>
            <a:off x="6457950" y="4959350"/>
            <a:ext cx="2400300" cy="1463675"/>
          </a:xfrm>
        </p:spPr>
        <p:txBody>
          <a:bodyPr rtlCol="0"/>
          <a:lstStyle/>
          <a:p>
            <a:pPr eaLnBrk="1" fontAlgn="auto" hangingPunct="1">
              <a:buFont typeface="Tw Cen MT" panose="020B0602020104020603" pitchFamily="34" charset="0"/>
              <a:buNone/>
              <a:defRPr/>
            </a:pPr>
            <a:endParaRPr lang="sk-SK"/>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p:txBody>
          <a:bodyPr/>
          <a:lstStyle/>
          <a:p>
            <a:pPr eaLnBrk="1" fontAlgn="auto" hangingPunct="1">
              <a:spcAft>
                <a:spcPts val="0"/>
              </a:spcAft>
              <a:defRPr/>
            </a:pPr>
            <a:r>
              <a:rPr lang="cs-CZ" altLang="sk-SK" dirty="0">
                <a:solidFill>
                  <a:schemeClr val="tx1">
                    <a:lumMod val="95000"/>
                    <a:lumOff val="5000"/>
                  </a:schemeClr>
                </a:solidFill>
              </a:rPr>
              <a:t>Hysterie = disociace / konverze</a:t>
            </a:r>
          </a:p>
        </p:txBody>
      </p:sp>
      <p:sp>
        <p:nvSpPr>
          <p:cNvPr id="37891" name="Rectangle 3"/>
          <p:cNvSpPr>
            <a:spLocks noGrp="1" noRot="1" noChangeArrowheads="1"/>
          </p:cNvSpPr>
          <p:nvPr>
            <p:ph idx="1"/>
          </p:nvPr>
        </p:nvSpPr>
        <p:spPr>
          <a:xfrm>
            <a:off x="838200" y="1905000"/>
            <a:ext cx="8007350" cy="4619625"/>
          </a:xfrm>
        </p:spPr>
        <p:txBody>
          <a:bodyPr/>
          <a:lstStyle/>
          <a:p>
            <a:pPr eaLnBrk="1" hangingPunct="1">
              <a:lnSpc>
                <a:spcPct val="80000"/>
              </a:lnSpc>
            </a:pPr>
            <a:r>
              <a:rPr lang="cs-CZ" altLang="sk-SK" sz="2400"/>
              <a:t>Do této skupiny se rovněž řadí poruchy, které byly v minulosti nazývány „hysterie“. </a:t>
            </a:r>
          </a:p>
          <a:p>
            <a:pPr eaLnBrk="1" hangingPunct="1">
              <a:lnSpc>
                <a:spcPct val="80000"/>
              </a:lnSpc>
            </a:pPr>
            <a:r>
              <a:rPr lang="cs-CZ" altLang="sk-SK" sz="2400"/>
              <a:t>Jde o celou řadu příznaků, které vznikají jako důsledek vytěsnění určitého myšlenkového obsahu z vědomí, protože tento obsah je pro člověka příliš bolestný, ohrožující apod. Ačkoli jsou tyto obsahy z vědomí vytěsněny, pokračují ve svém působení vytvářením tělesných příznaků. </a:t>
            </a:r>
          </a:p>
          <a:p>
            <a:pPr eaLnBrk="1" hangingPunct="1">
              <a:lnSpc>
                <a:spcPct val="80000"/>
              </a:lnSpc>
            </a:pPr>
            <a:r>
              <a:rPr lang="cs-CZ" altLang="sk-SK" sz="2400"/>
              <a:t>Popisovaly se hysterické obrny, znecitlivění, křeče, hysterická slepota, hluchota aj. Protože termín „hysterie“ a „hysterický“ postupně nabyl nelichotivého významu mezi nepsychiatrickou veřejností, pokouší se současně platná klasifikace nemocí obejít bez tohoto termínu. Hysterické poruchy nazývá „disociační“ nebo také „konverzní“.</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789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7891">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7891">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78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utoUpdateAnimBg="0"/>
      <p:bldP spid="3789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sk-SK" dirty="0" err="1">
                <a:solidFill>
                  <a:schemeClr val="tx2"/>
                </a:solidFill>
              </a:rPr>
              <a:t>Co</a:t>
            </a:r>
            <a:r>
              <a:rPr lang="sk-SK" dirty="0">
                <a:solidFill>
                  <a:schemeClr val="tx2"/>
                </a:solidFill>
              </a:rPr>
              <a:t> je to </a:t>
            </a:r>
            <a:r>
              <a:rPr lang="sk-SK" dirty="0" err="1">
                <a:solidFill>
                  <a:schemeClr val="tx2"/>
                </a:solidFill>
              </a:rPr>
              <a:t>úzkost</a:t>
            </a:r>
            <a:r>
              <a:rPr lang="sk-SK" dirty="0">
                <a:solidFill>
                  <a:schemeClr val="tx2"/>
                </a:solidFill>
              </a:rPr>
              <a:t>?</a:t>
            </a:r>
          </a:p>
        </p:txBody>
      </p:sp>
      <p:sp>
        <p:nvSpPr>
          <p:cNvPr id="3" name="Zástupný symbol pro obsah 2"/>
          <p:cNvSpPr>
            <a:spLocks noGrp="1"/>
          </p:cNvSpPr>
          <p:nvPr>
            <p:ph idx="1"/>
          </p:nvPr>
        </p:nvSpPr>
        <p:spPr>
          <a:xfrm>
            <a:off x="768350" y="2084388"/>
            <a:ext cx="7289800" cy="4022725"/>
          </a:xfrm>
        </p:spPr>
        <p:txBody>
          <a:bodyPr/>
          <a:lstStyle/>
          <a:p>
            <a:pPr eaLnBrk="1" hangingPunct="1">
              <a:buFont typeface="Arial" panose="020B0604020202020204" pitchFamily="34" charset="0"/>
              <a:buChar char="•"/>
              <a:defRPr/>
            </a:pPr>
            <a:r>
              <a:rPr lang="cs-CZ" sz="2800" dirty="0"/>
              <a:t>nepříjemný emoční stav, jehož příčinu není možné definovat</a:t>
            </a:r>
            <a:endParaRPr lang="cs-CZ" sz="2800" dirty="0">
              <a:latin typeface="Calibri" panose="020F0502020204030204" pitchFamily="34" charset="0"/>
            </a:endParaRPr>
          </a:p>
          <a:p>
            <a:pPr eaLnBrk="1" hangingPunct="1">
              <a:buFont typeface="Arial" panose="020B0604020202020204" pitchFamily="34" charset="0"/>
              <a:buChar char="•"/>
              <a:defRPr/>
            </a:pPr>
            <a:r>
              <a:rPr lang="cs-CZ" sz="2800" dirty="0">
                <a:latin typeface="Calibri" panose="020F0502020204030204" pitchFamily="34" charset="0"/>
              </a:rPr>
              <a:t>složitá kombinace emocí zahrnující strach, zlé předtuchy a obavy</a:t>
            </a:r>
          </a:p>
          <a:p>
            <a:pPr eaLnBrk="1" hangingPunct="1">
              <a:buFont typeface="Arial" panose="020B0604020202020204" pitchFamily="34" charset="0"/>
              <a:buChar char="•"/>
              <a:defRPr/>
            </a:pPr>
            <a:r>
              <a:rPr lang="cs-CZ" sz="2800" dirty="0">
                <a:latin typeface="Calibri" panose="020F0502020204030204" pitchFamily="34" charset="0"/>
              </a:rPr>
              <a:t>nepříjemný prožitek napětí, tísně a vnitřního nepokoje</a:t>
            </a:r>
          </a:p>
          <a:p>
            <a:pPr eaLnBrk="1" hangingPunct="1">
              <a:buFont typeface="Tw Cen MT" panose="020B0602020104020603" pitchFamily="34" charset="-18"/>
              <a:buChar char=" "/>
              <a:defRPr/>
            </a:pPr>
            <a:r>
              <a:rPr lang="cs-CZ" sz="2800" dirty="0">
                <a:latin typeface="Calibri" panose="020F0502020204030204" pitchFamily="34" charset="0"/>
              </a:rPr>
              <a:t>strach</a:t>
            </a:r>
          </a:p>
          <a:p>
            <a:pPr eaLnBrk="1" hangingPunct="1">
              <a:buFont typeface="Tw Cen MT" panose="020B0602020104020603" pitchFamily="34" charset="-18"/>
              <a:buChar char=" "/>
              <a:defRPr/>
            </a:pPr>
            <a:r>
              <a:rPr lang="cs-CZ" sz="2800" dirty="0">
                <a:latin typeface="Calibri" panose="020F0502020204030204" pitchFamily="34" charset="0"/>
              </a:rPr>
              <a:t>různá intenzita a délka</a:t>
            </a:r>
          </a:p>
          <a:p>
            <a:pPr eaLnBrk="1" hangingPunct="1">
              <a:buFont typeface="Tw Cen MT" panose="020B0602020104020603" pitchFamily="34" charset="-18"/>
              <a:buChar char=" "/>
              <a:defRPr/>
            </a:pPr>
            <a:r>
              <a:rPr lang="cs-CZ" sz="2800" dirty="0">
                <a:latin typeface="Calibri" panose="020F0502020204030204" pitchFamily="34" charset="0"/>
              </a:rPr>
              <a:t>spontánní, situační (fobie), anticipační</a:t>
            </a:r>
          </a:p>
          <a:p>
            <a:pPr marL="0" indent="0" eaLnBrk="1" hangingPunct="1">
              <a:buFont typeface="Tw Cen MT" panose="020B0602020104020603" pitchFamily="34" charset="-18"/>
              <a:buNone/>
              <a:defRPr/>
            </a:pPr>
            <a:endParaRPr lang="sk-SK"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sk-SK" dirty="0"/>
              <a:t>Etiológie úzkosti</a:t>
            </a:r>
          </a:p>
        </p:txBody>
      </p:sp>
      <p:sp>
        <p:nvSpPr>
          <p:cNvPr id="15363" name="Zástupný symbol pro obsah 2"/>
          <p:cNvSpPr>
            <a:spLocks noGrp="1"/>
          </p:cNvSpPr>
          <p:nvPr>
            <p:ph idx="1"/>
          </p:nvPr>
        </p:nvSpPr>
        <p:spPr/>
        <p:txBody>
          <a:bodyPr/>
          <a:lstStyle/>
          <a:p>
            <a:pPr eaLnBrk="1" hangingPunct="1"/>
            <a:r>
              <a:rPr lang="sk-SK" altLang="sk-SK"/>
              <a:t>Zkušenost strachu a úzkosti je pro lidstvo univerzální.</a:t>
            </a:r>
          </a:p>
          <a:p>
            <a:pPr eaLnBrk="1" hangingPunct="1"/>
            <a:r>
              <a:rPr lang="sk-SK" altLang="sk-SK"/>
              <a:t>Strach a úzkost jsou </a:t>
            </a:r>
            <a:r>
              <a:rPr lang="cs-CZ" altLang="sk-SK"/>
              <a:t>důležité pro přežití jedince, ale i pro rozpoznání jiného nebezpečí, které se týká jeho hodnoty, vztahů…</a:t>
            </a:r>
          </a:p>
          <a:p>
            <a:pPr eaLnBrk="1" hangingPunct="1"/>
            <a:r>
              <a:rPr lang="cs-CZ" altLang="sk-SK"/>
              <a:t>Strach a úzkost jsou tedy normální emoce, avšak problém je, když se objevují příliš často, trvají příliš dlouho a jejich intenzita je vzhledem k situaci, příliš velká, nebo jejich prožitek je zcela inadekvátní. </a:t>
            </a:r>
          </a:p>
          <a:p>
            <a:pPr eaLnBrk="1" hangingPunct="1"/>
            <a:endParaRPr lang="cs-CZ" altLang="sk-SK"/>
          </a:p>
          <a:p>
            <a:pPr eaLnBrk="1" hangingPunct="1"/>
            <a:r>
              <a:rPr lang="cs-CZ" altLang="sk-SK"/>
              <a:t>Průběh emoční reakce /úzkosti </a:t>
            </a:r>
          </a:p>
          <a:p>
            <a:pPr eaLnBrk="1" hangingPunct="1"/>
            <a:endParaRPr lang="sk-SK" altLang="sk-SK"/>
          </a:p>
          <a:p>
            <a:pPr eaLnBrk="1" hangingPunct="1"/>
            <a:endParaRPr lang="sk-SK" altLang="sk-SK"/>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8350" y="585788"/>
            <a:ext cx="2867025" cy="2698750"/>
          </a:xfrm>
        </p:spPr>
        <p:txBody>
          <a:bodyPr/>
          <a:lstStyle/>
          <a:p>
            <a:pPr>
              <a:defRPr/>
            </a:pPr>
            <a:r>
              <a:rPr lang="sk-SK" dirty="0"/>
              <a:t>Bludný kruh úzkosti	</a:t>
            </a:r>
          </a:p>
        </p:txBody>
      </p:sp>
      <p:pic>
        <p:nvPicPr>
          <p:cNvPr id="16387" name="Picture 2" descr="https://documents.lucidchart.com/documents/2cfa7fe5-f557-4025-92cb-a0e7f61d51a5/pages/0_0?a=226&amp;x=419&amp;y=-26&amp;w=462&amp;h=572&amp;store=1&amp;accept=image%2F*&amp;auth=LCA%209088701357d1c8feded323fd9f6ce1a97ed63131-ts%3D147568547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838" y="341313"/>
            <a:ext cx="4976812" cy="615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lstStyle/>
          <a:p>
            <a:pPr eaLnBrk="1" fontAlgn="auto" hangingPunct="1">
              <a:spcAft>
                <a:spcPts val="0"/>
              </a:spcAft>
              <a:defRPr/>
            </a:pPr>
            <a:r>
              <a:rPr lang="cs-CZ" altLang="sk-SK" dirty="0">
                <a:solidFill>
                  <a:schemeClr val="tx1">
                    <a:lumMod val="95000"/>
                    <a:lumOff val="5000"/>
                  </a:schemeClr>
                </a:solidFill>
              </a:rPr>
              <a:t>Současné dělení</a:t>
            </a:r>
          </a:p>
        </p:txBody>
      </p:sp>
      <p:sp>
        <p:nvSpPr>
          <p:cNvPr id="38915" name="Rectangle 3"/>
          <p:cNvSpPr>
            <a:spLocks noGrp="1" noRot="1" noChangeArrowheads="1"/>
          </p:cNvSpPr>
          <p:nvPr>
            <p:ph idx="1"/>
          </p:nvPr>
        </p:nvSpPr>
        <p:spPr>
          <a:xfrm>
            <a:off x="838200" y="1905000"/>
            <a:ext cx="8007350" cy="4692650"/>
          </a:xfrm>
        </p:spPr>
        <p:txBody>
          <a:bodyPr/>
          <a:lstStyle/>
          <a:p>
            <a:pPr eaLnBrk="1" hangingPunct="1"/>
            <a:r>
              <a:rPr lang="cs-CZ" altLang="sk-SK" sz="2400"/>
              <a:t>V současnosti rozeznáváme 6 velkých skupin neurotických a úzkostných poruch. </a:t>
            </a:r>
          </a:p>
          <a:p>
            <a:pPr eaLnBrk="1" hangingPunct="1"/>
            <a:r>
              <a:rPr lang="cs-CZ" altLang="sk-SK" sz="2400"/>
              <a:t>Cílem zde ale nemusí být jednoznačné a nepochybné stanovení diagnózy, ale spíše podrobný popis příznaků, zamyšlení se nad možnými příčinami a důsledky poruchy a léčba zaměřená na příznaky. </a:t>
            </a:r>
          </a:p>
          <a:p>
            <a:pPr eaLnBrk="1" hangingPunct="1"/>
            <a:r>
              <a:rPr lang="cs-CZ" altLang="sk-SK" sz="2400"/>
              <a:t>To je usnadněno i tím, že léčebné přístupy jsou v celé skupině neurotických a úzkostných poruch velmi podobné.</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8914"/>
                                        </p:tgtEl>
                                        <p:attrNameLst>
                                          <p:attrName>style.visibility</p:attrName>
                                        </p:attrNameLst>
                                      </p:cBhvr>
                                      <p:to>
                                        <p:strVal val="visible"/>
                                      </p:to>
                                    </p:set>
                                    <p:anim calcmode="lin" valueType="num">
                                      <p:cBhvr>
                                        <p:cTn id="7" dur="1000" fill="hold"/>
                                        <p:tgtEl>
                                          <p:spTgt spid="38914"/>
                                        </p:tgtEl>
                                        <p:attrNameLst>
                                          <p:attrName>ppt_x</p:attrName>
                                        </p:attrNameLst>
                                      </p:cBhvr>
                                      <p:tavLst>
                                        <p:tav tm="0">
                                          <p:val>
                                            <p:strVal val="#ppt_x-.2"/>
                                          </p:val>
                                        </p:tav>
                                        <p:tav tm="100000">
                                          <p:val>
                                            <p:strVal val="#ppt_x"/>
                                          </p:val>
                                        </p:tav>
                                      </p:tavLst>
                                    </p:anim>
                                    <p:anim calcmode="lin" valueType="num">
                                      <p:cBhvr>
                                        <p:cTn id="8" dur="1000" fill="hold"/>
                                        <p:tgtEl>
                                          <p:spTgt spid="38914"/>
                                        </p:tgtEl>
                                        <p:attrNameLst>
                                          <p:attrName>ppt_y</p:attrName>
                                        </p:attrNameLst>
                                      </p:cBhvr>
                                      <p:tavLst>
                                        <p:tav tm="0">
                                          <p:val>
                                            <p:strVal val="#ppt_y"/>
                                          </p:val>
                                        </p:tav>
                                        <p:tav tm="100000">
                                          <p:val>
                                            <p:strVal val="#ppt_y"/>
                                          </p:val>
                                        </p:tav>
                                      </p:tavLst>
                                    </p:anim>
                                    <p:animEffect transition="in" filter="wipe(right)" prLst="gradientSize: 0.1">
                                      <p:cBhvr>
                                        <p:cTn id="9" dur="1000"/>
                                        <p:tgtEl>
                                          <p:spTgt spid="3891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8915">
                                            <p:txEl>
                                              <p:pRg st="0" end="0"/>
                                            </p:txEl>
                                          </p:spTgt>
                                        </p:tgtEl>
                                        <p:attrNameLst>
                                          <p:attrName>style.visibility</p:attrName>
                                        </p:attrNameLst>
                                      </p:cBhvr>
                                      <p:to>
                                        <p:strVal val="visible"/>
                                      </p:to>
                                    </p:set>
                                    <p:animEffect transition="in" filter="fade">
                                      <p:cBhvr>
                                        <p:cTn id="14" dur="500"/>
                                        <p:tgtEl>
                                          <p:spTgt spid="38915">
                                            <p:txEl>
                                              <p:pRg st="0" end="0"/>
                                            </p:txEl>
                                          </p:spTgt>
                                        </p:tgtEl>
                                      </p:cBhvr>
                                    </p:animEffect>
                                    <p:anim calcmode="lin" valueType="num">
                                      <p:cBhvr>
                                        <p:cTn id="15"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8915">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38915">
                                            <p:txEl>
                                              <p:pRg st="1" end="1"/>
                                            </p:txEl>
                                          </p:spTgt>
                                        </p:tgtEl>
                                        <p:attrNameLst>
                                          <p:attrName>style.visibility</p:attrName>
                                        </p:attrNameLst>
                                      </p:cBhvr>
                                      <p:to>
                                        <p:strVal val="visible"/>
                                      </p:to>
                                    </p:set>
                                    <p:animEffect transition="in" filter="fade">
                                      <p:cBhvr>
                                        <p:cTn id="19" dur="500"/>
                                        <p:tgtEl>
                                          <p:spTgt spid="38915">
                                            <p:txEl>
                                              <p:pRg st="1" end="1"/>
                                            </p:txEl>
                                          </p:spTgt>
                                        </p:tgtEl>
                                      </p:cBhvr>
                                    </p:animEffect>
                                    <p:anim calcmode="lin" valueType="num">
                                      <p:cBhvr>
                                        <p:cTn id="20" dur="500" fill="hold"/>
                                        <p:tgtEl>
                                          <p:spTgt spid="38915">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8915">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38915">
                                            <p:txEl>
                                              <p:pRg st="2" end="2"/>
                                            </p:txEl>
                                          </p:spTgt>
                                        </p:tgtEl>
                                        <p:attrNameLst>
                                          <p:attrName>style.visibility</p:attrName>
                                        </p:attrNameLst>
                                      </p:cBhvr>
                                      <p:to>
                                        <p:strVal val="visible"/>
                                      </p:to>
                                    </p:set>
                                    <p:animEffect transition="in" filter="fade">
                                      <p:cBhvr>
                                        <p:cTn id="24" dur="500"/>
                                        <p:tgtEl>
                                          <p:spTgt spid="38915">
                                            <p:txEl>
                                              <p:pRg st="2" end="2"/>
                                            </p:txEl>
                                          </p:spTgt>
                                        </p:tgtEl>
                                      </p:cBhvr>
                                    </p:animEffect>
                                    <p:anim calcmode="lin" valueType="num">
                                      <p:cBhvr>
                                        <p:cTn id="25" dur="5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8915">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15" grpId="0" build="allAtOnce"/>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798</TotalTime>
  <Words>1557</Words>
  <Application>Microsoft Macintosh PowerPoint</Application>
  <PresentationFormat>Předvádění na obrazovce (4:3)</PresentationFormat>
  <Paragraphs>331</Paragraphs>
  <Slides>49</Slides>
  <Notes>0</Notes>
  <HiddenSlides>0</HiddenSlides>
  <MMClips>0</MMClips>
  <ScaleCrop>false</ScaleCrop>
  <HeadingPairs>
    <vt:vector size="8" baseType="variant">
      <vt:variant>
        <vt:lpstr>Použitá písma</vt:lpstr>
      </vt:variant>
      <vt:variant>
        <vt:i4>6</vt:i4>
      </vt:variant>
      <vt:variant>
        <vt:lpstr>Motiv</vt:lpstr>
      </vt:variant>
      <vt:variant>
        <vt:i4>1</vt:i4>
      </vt:variant>
      <vt:variant>
        <vt:lpstr>Vložené servery OLE</vt:lpstr>
      </vt:variant>
      <vt:variant>
        <vt:i4>1</vt:i4>
      </vt:variant>
      <vt:variant>
        <vt:lpstr>Nadpisy snímků</vt:lpstr>
      </vt:variant>
      <vt:variant>
        <vt:i4>49</vt:i4>
      </vt:variant>
    </vt:vector>
  </HeadingPairs>
  <TitlesOfParts>
    <vt:vector size="57" baseType="lpstr">
      <vt:lpstr>Arial</vt:lpstr>
      <vt:lpstr>Calibri</vt:lpstr>
      <vt:lpstr>华文仿宋</vt:lpstr>
      <vt:lpstr>Tw Cen MT</vt:lpstr>
      <vt:lpstr>Tw Cen MT Condensed</vt:lpstr>
      <vt:lpstr>Wingdings 3</vt:lpstr>
      <vt:lpstr>Integrál</vt:lpstr>
      <vt:lpstr>Graf</vt:lpstr>
      <vt:lpstr>Neurotické poruchy</vt:lpstr>
      <vt:lpstr>Neurózy, úvod</vt:lpstr>
      <vt:lpstr>Neurózy, úvod</vt:lpstr>
      <vt:lpstr>Jak to začalo?</vt:lpstr>
      <vt:lpstr>Hysterie = disociace / konverze</vt:lpstr>
      <vt:lpstr>Co je to úzkost?</vt:lpstr>
      <vt:lpstr>Etiológie úzkosti</vt:lpstr>
      <vt:lpstr>Bludný kruh úzkosti </vt:lpstr>
      <vt:lpstr>Současné dělení</vt:lpstr>
      <vt:lpstr>Současné dělení</vt:lpstr>
      <vt:lpstr>Fobické úzkostné poruchy</vt:lpstr>
      <vt:lpstr>Agorafobie</vt:lpstr>
      <vt:lpstr>Sociální fobie</vt:lpstr>
      <vt:lpstr>Sociální fobie</vt:lpstr>
      <vt:lpstr>Sociální fobie</vt:lpstr>
      <vt:lpstr>Sociální fobie</vt:lpstr>
      <vt:lpstr>Specifické fobie</vt:lpstr>
      <vt:lpstr>Specifické fobie</vt:lpstr>
      <vt:lpstr>Současné dělení</vt:lpstr>
      <vt:lpstr>Panická porucha</vt:lpstr>
      <vt:lpstr>Panická porucha</vt:lpstr>
      <vt:lpstr>Generalizovaná úzkostná porucha</vt:lpstr>
      <vt:lpstr>Současné dělení</vt:lpstr>
      <vt:lpstr>(OCD)</vt:lpstr>
      <vt:lpstr>Incidence OCD</vt:lpstr>
      <vt:lpstr>Obsedantně kompulzivní porucha (OCD)</vt:lpstr>
      <vt:lpstr>Obsedantně kompulzivní porucha (OCD)</vt:lpstr>
      <vt:lpstr>Obsedantně kompulzivní porucha (OCD)</vt:lpstr>
      <vt:lpstr>Obsedantně kompulzivní porucha (OCD)</vt:lpstr>
      <vt:lpstr>KBT u OCD</vt:lpstr>
      <vt:lpstr>Současné dělení</vt:lpstr>
      <vt:lpstr>Posttraumatická stresová porucha</vt:lpstr>
      <vt:lpstr>Posttraumatická stresová porucha</vt:lpstr>
      <vt:lpstr>Současné dělení</vt:lpstr>
      <vt:lpstr>Disociativní poruchy</vt:lpstr>
      <vt:lpstr>Disociativní poruchy</vt:lpstr>
      <vt:lpstr>Disociativní poruchy</vt:lpstr>
      <vt:lpstr>Disociativní poruchy</vt:lpstr>
      <vt:lpstr>Disociativní poruchy</vt:lpstr>
      <vt:lpstr>Současné dělení</vt:lpstr>
      <vt:lpstr>Somatoformní poruchy</vt:lpstr>
      <vt:lpstr>Somatoformní poruchy</vt:lpstr>
      <vt:lpstr>Přehled reakce na úzkost</vt:lpstr>
      <vt:lpstr>Smíšená úzkostně depresivní porucha</vt:lpstr>
      <vt:lpstr>Jiné neurotické poruchy</vt:lpstr>
      <vt:lpstr>Terapie I.</vt:lpstr>
      <vt:lpstr>Benzodiazepinová anxiolytika</vt:lpstr>
      <vt:lpstr>Neurotické poruchy - léčba</vt:lpstr>
      <vt:lpstr>Děkuju za pozornost</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Neurotické poruchy</dc:title>
  <dc:creator>Pavel Theiner</dc:creator>
  <cp:lastModifiedBy>Uživatel Microsoft Office</cp:lastModifiedBy>
  <cp:revision>32</cp:revision>
  <dcterms:created xsi:type="dcterms:W3CDTF">2009-05-19T14:06:10Z</dcterms:created>
  <dcterms:modified xsi:type="dcterms:W3CDTF">2018-03-07T20:21:55Z</dcterms:modified>
</cp:coreProperties>
</file>