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7" r:id="rId4"/>
    <p:sldId id="262" r:id="rId5"/>
    <p:sldId id="259" r:id="rId6"/>
    <p:sldId id="263" r:id="rId7"/>
    <p:sldId id="264" r:id="rId8"/>
    <p:sldId id="260" r:id="rId9"/>
    <p:sldId id="265" r:id="rId10"/>
    <p:sldId id="268" r:id="rId11"/>
    <p:sldId id="266" r:id="rId12"/>
    <p:sldId id="267" r:id="rId13"/>
    <p:sldId id="269" r:id="rId14"/>
    <p:sldId id="271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63079"/>
  </p:normalViewPr>
  <p:slideViewPr>
    <p:cSldViewPr snapToGrid="0" snapToObjects="1">
      <p:cViewPr>
        <p:scale>
          <a:sx n="64" d="100"/>
          <a:sy n="64" d="100"/>
        </p:scale>
        <p:origin x="64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9E8E0-2799-4C49-B156-B804CFD70AFA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4AC46-3F0E-F643-9077-BC5A17F6DD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34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AC46-3F0E-F643-9077-BC5A17F6DDE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9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4AC46-3F0E-F643-9077-BC5A17F6DDE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25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D4DEB-2BAF-4B4C-B123-C30CAAAEC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39C05C-8F3F-2843-AD20-6757705B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BC3611-C0E5-E741-9B77-151259832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ED862B-AB93-5649-9B4A-4BDBA183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861033-A641-A743-9C6B-0571BFA1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71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9E21D-D317-7148-8A6A-9D4B0EEC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0B9072-43B6-8542-9918-D6209E2A4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BE3CA9-4B2A-8745-9508-5F17DE6AA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ECE38C-9735-C34C-A0D9-F9BBC87D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3C704-BFFD-A440-962F-CD6B35FB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BF3970-1AC0-3D4B-A180-06D6FA717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07F54F-3F00-6B4B-B3B5-9AE5FAFF3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FE20D8-B29C-0045-B04F-BBC4CBAC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19AC40-4435-B54F-835F-B5F2812B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0116DF-7B10-4B44-9973-53A7D877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80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A4F8B9-7CFB-3D4E-8172-C42C9E4D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94286B-EC6A-0E4F-A96A-7ABD36FF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272C40-8F73-894B-8E3D-7648E0EC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D1BBCD-82BC-0B45-BE20-04B52BE0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444F72-2DDE-8143-ACFF-18C3DA1D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8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14190-EB2E-7D46-B7A6-B76BCE36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0A463F-0E3A-6443-BC9E-1E9DAC452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85B46B-B874-A643-9768-56AE0F390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E88F29-D0AF-7C4E-9466-A003B798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9AEDDE-F453-1A42-9B06-45AEAADC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187D4-8CD8-7640-BE03-CFF6475D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DBAB97-CF01-0B45-B715-D4CECD2F5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7F2462-6753-7940-8FD8-C9A030606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643194-C3CC-174D-9475-B2005787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4C5B4B-D4B5-F048-8DBE-CC5ADC95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1C94D8-56D0-4F4E-822F-8BD8C71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45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91303-F1E1-984C-8EA4-8C5162DC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029A16-2808-B243-90B2-85C90C621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FC914C-7A8F-5841-B8B8-2A0A79E52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733E58-88E6-6742-BD8C-874F8E986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8105AB-EE78-4C48-9423-B77600AC7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F9C603D-0156-F045-AE54-E010EC9F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E23930F-D98C-7A4A-939C-90F17AF4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CE4CED-5E8C-E149-9DD2-57D68E52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86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38D58-EA43-3644-8566-B1EB8389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1D56830-B697-1342-A8DA-EE3F8757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3D600B-8CD4-DF41-BA16-1852D09D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53072D-3210-E340-876C-95F742D4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29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3AA5B4-3A9B-6544-BEF5-05A7758B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DDEB204-C727-1245-8EB3-717DAA73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D99CCC-B6DE-F64F-91F3-686AAB723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24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0AEB7-5CF6-534A-A588-593074A4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0D89D-AF75-B442-80EA-FADE71BB9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D7C2F8-D796-B246-9557-E4E40E7E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E96F97-4D95-FB46-8EEB-59F98A38F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A6EAB2-B37C-0649-97DC-9624F21C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A4F262-74E6-F440-8696-1BF3AAB3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9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88D4E-4353-9344-9FFA-94DC9BB4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76DC3B2-BAC6-2B47-AC20-5F9FE5D5E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51A84D-6ABF-004D-99B8-A843D19F6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305B32-7398-6A45-8D0E-2682665D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CD1D0D-222B-A446-9DBA-65B20A40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D89A9B6-89BF-7640-BA35-60228240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4C3318-EA04-C64E-9FC6-FF4AACDD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E5742E-D7C7-8F44-9BD5-656902A96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3DA311-40AC-C044-9A52-3D8705F22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478B7-37AB-CD45-897D-F0EEFC61AF89}" type="datetimeFigureOut">
              <a:rPr lang="cs-CZ" smtClean="0"/>
              <a:t>25.03.20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CC394A-57F4-614E-A15E-CF20DD7B6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C8DBE8-377A-6E4A-8578-DC2D44E38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D8C3E-59F4-E148-9AE3-A3FABC0A76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55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7E6F76-46C4-D74C-8938-1FC4D5CDB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60" y="1660121"/>
            <a:ext cx="9623404" cy="3305493"/>
          </a:xfrm>
        </p:spPr>
        <p:txBody>
          <a:bodyPr>
            <a:normAutofit/>
          </a:bodyPr>
          <a:lstStyle/>
          <a:p>
            <a:pPr algn="l"/>
            <a:r>
              <a:rPr lang="cs-CZ" sz="7500"/>
              <a:t>Amyloidóza, m.Waldenström, MGUS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6A2C5D-4502-9541-982F-DF4DD5B3A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159" y="4965614"/>
            <a:ext cx="9623404" cy="834454"/>
          </a:xfrm>
        </p:spPr>
        <p:txBody>
          <a:bodyPr>
            <a:normAutofit/>
          </a:bodyPr>
          <a:lstStyle/>
          <a:p>
            <a:pPr algn="l"/>
            <a:r>
              <a:rPr lang="cs-CZ" sz="2200"/>
              <a:t>MUC. </a:t>
            </a:r>
            <a:r>
              <a:rPr lang="cs-CZ" sz="2200" err="1"/>
              <a:t>Volodymyr</a:t>
            </a:r>
            <a:r>
              <a:rPr lang="cs-CZ" sz="2200"/>
              <a:t> </a:t>
            </a:r>
            <a:r>
              <a:rPr lang="cs-CZ" sz="2200" err="1"/>
              <a:t>Porokh</a:t>
            </a:r>
            <a:endParaRPr lang="cs-CZ" sz="2200"/>
          </a:p>
          <a:p>
            <a:pPr algn="l"/>
            <a:r>
              <a:rPr lang="cs-CZ" sz="2200"/>
              <a:t>sk.16 VL</a:t>
            </a:r>
          </a:p>
        </p:txBody>
      </p:sp>
    </p:spTree>
    <p:extLst>
      <p:ext uri="{BB962C8B-B14F-4D97-AF65-F5344CB8AC3E}">
        <p14:creationId xmlns:p14="http://schemas.microsoft.com/office/powerpoint/2010/main" val="282794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A6BB8A8-292C-1E4F-9273-73101E2BD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124" y="365849"/>
            <a:ext cx="10043751" cy="6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03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50E1D2-2BB6-0049-A487-748C74DD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pacienta s WM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9623C9-D004-1A49-BE56-DCBF32197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1690688"/>
            <a:ext cx="7105650" cy="45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00577-8A04-AB49-B5F8-D5C9809D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léčby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CB22382-DCCA-0E4B-BF0C-57DF96BE0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546" y="1690688"/>
            <a:ext cx="52989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E3E8D-CA4D-0347-89F3-2D01F9D7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MGUS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91708F2-FD19-C44D-8419-FEF71BDB2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337" y="1432778"/>
            <a:ext cx="3122478" cy="52041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8E68105-10B0-9A4B-A9FD-3C1603314E69}"/>
              </a:ext>
            </a:extLst>
          </p:cNvPr>
          <p:cNvSpPr txBox="1"/>
          <p:nvPr/>
        </p:nvSpPr>
        <p:spPr>
          <a:xfrm>
            <a:off x="5169877" y="2074984"/>
            <a:ext cx="581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/>
              <a:t>M</a:t>
            </a:r>
            <a:r>
              <a:rPr lang="cs-CZ" dirty="0" err="1"/>
              <a:t>onoclonal</a:t>
            </a:r>
            <a:r>
              <a:rPr lang="cs-CZ" dirty="0"/>
              <a:t> </a:t>
            </a:r>
            <a:r>
              <a:rPr lang="cs-CZ" b="1" u="sng" dirty="0" err="1"/>
              <a:t>G</a:t>
            </a:r>
            <a:r>
              <a:rPr lang="cs-CZ" dirty="0" err="1"/>
              <a:t>ammopathy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u="sng" dirty="0" err="1"/>
              <a:t>U</a:t>
            </a:r>
            <a:r>
              <a:rPr lang="cs-CZ" dirty="0" err="1"/>
              <a:t>ndetermined</a:t>
            </a:r>
            <a:r>
              <a:rPr lang="cs-CZ" dirty="0"/>
              <a:t> </a:t>
            </a:r>
            <a:r>
              <a:rPr lang="cs-CZ" b="1" u="sng" dirty="0" err="1"/>
              <a:t>S</a:t>
            </a:r>
            <a:r>
              <a:rPr lang="cs-CZ" dirty="0" err="1"/>
              <a:t>ignificance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E75A729-306B-B847-9181-17300062CEE8}"/>
              </a:ext>
            </a:extLst>
          </p:cNvPr>
          <p:cNvSpPr txBox="1"/>
          <p:nvPr/>
        </p:nvSpPr>
        <p:spPr>
          <a:xfrm>
            <a:off x="5254171" y="2772229"/>
            <a:ext cx="3873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Patří mezi nejčastější </a:t>
            </a:r>
            <a:r>
              <a:rPr lang="cs-CZ" dirty="0" err="1"/>
              <a:t>premaligní</a:t>
            </a:r>
            <a:r>
              <a:rPr lang="cs-CZ" dirty="0"/>
              <a:t> stavy. </a:t>
            </a:r>
          </a:p>
          <a:p>
            <a:r>
              <a:rPr lang="cs-CZ" dirty="0"/>
              <a:t>Riziko maligní transformace – 1</a:t>
            </a:r>
            <a:r>
              <a:rPr lang="ru-RU" dirty="0"/>
              <a:t>%</a:t>
            </a:r>
            <a:r>
              <a:rPr lang="cs-CZ" dirty="0"/>
              <a:t> za rok</a:t>
            </a:r>
          </a:p>
        </p:txBody>
      </p:sp>
    </p:spTree>
    <p:extLst>
      <p:ext uri="{BB962C8B-B14F-4D97-AF65-F5344CB8AC3E}">
        <p14:creationId xmlns:p14="http://schemas.microsoft.com/office/powerpoint/2010/main" val="267333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AC47A-44C5-B449-AB72-2AF32B92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Patogeneze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29011A-1206-EA43-BDF4-BA3F76E32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6737"/>
            <a:ext cx="6525349" cy="428911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3598E4-B052-784A-A0D9-CB73535702E0}"/>
              </a:ext>
            </a:extLst>
          </p:cNvPr>
          <p:cNvSpPr txBox="1"/>
          <p:nvPr/>
        </p:nvSpPr>
        <p:spPr>
          <a:xfrm>
            <a:off x="7573617" y="2623930"/>
            <a:ext cx="431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Není zcela objasněna</a:t>
            </a:r>
          </a:p>
        </p:txBody>
      </p:sp>
    </p:spTree>
    <p:extLst>
      <p:ext uri="{BB962C8B-B14F-4D97-AF65-F5344CB8AC3E}">
        <p14:creationId xmlns:p14="http://schemas.microsoft.com/office/powerpoint/2010/main" val="18591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CD9D2-76EC-A54D-8A3D-FA9C284AB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Diagnostická kritéria pro MGUS</a:t>
            </a:r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FD4ABCEB-3D60-544B-8B49-7AD3FB8AB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306" y="1544384"/>
            <a:ext cx="9305550" cy="474434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1CD913-9360-1C48-85D3-97DC6D2DFF3F}"/>
              </a:ext>
            </a:extLst>
          </p:cNvPr>
          <p:cNvSpPr txBox="1"/>
          <p:nvPr/>
        </p:nvSpPr>
        <p:spPr>
          <a:xfrm>
            <a:off x="8632277" y="6488668"/>
            <a:ext cx="3291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Sandecká</a:t>
            </a:r>
            <a:r>
              <a:rPr lang="cs-CZ" dirty="0"/>
              <a:t> V et al. Klin </a:t>
            </a:r>
            <a:r>
              <a:rPr lang="cs-CZ" dirty="0" err="1"/>
              <a:t>Onkol</a:t>
            </a:r>
            <a:r>
              <a:rPr lang="cs-CZ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109460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0FAF8-2A9E-774C-802C-A1E6466E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pacienta s MGUS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A912EEA-021F-C247-B37E-2C9AB848A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819336" cy="51414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BDA42CB-4387-FC4D-8EA4-9CC7955E0054}"/>
              </a:ext>
            </a:extLst>
          </p:cNvPr>
          <p:cNvSpPr txBox="1"/>
          <p:nvPr/>
        </p:nvSpPr>
        <p:spPr>
          <a:xfrm>
            <a:off x="6221896" y="1987825"/>
            <a:ext cx="55261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U pacientů s MGUS nedochází ke snížení rizika progrese, proto je doporučeno celoživotní sledování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prvním roce je doporučeno upřesnit dynamiku </a:t>
            </a:r>
            <a:r>
              <a:rPr lang="cs-CZ" sz="2400" dirty="0" err="1"/>
              <a:t>nárustu</a:t>
            </a:r>
            <a:r>
              <a:rPr lang="cs-CZ" sz="2400" dirty="0"/>
              <a:t> M proteinu pro určení dynamiky MGUS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Pacienti by měli být sledování po 6 měsících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případě stabilního stavu bez známek progrese – jednou za 2-3 roky</a:t>
            </a:r>
          </a:p>
        </p:txBody>
      </p:sp>
    </p:spTree>
    <p:extLst>
      <p:ext uri="{BB962C8B-B14F-4D97-AF65-F5344CB8AC3E}">
        <p14:creationId xmlns:p14="http://schemas.microsoft.com/office/powerpoint/2010/main" val="385327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4A466-684E-434C-89F9-D64C808B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78" y="5497656"/>
            <a:ext cx="12192000" cy="1325563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12B5AF4-EAD7-2948-B60B-BDEDDFFC5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814" y="34781"/>
            <a:ext cx="6018320" cy="565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223C8-6F70-2E42-88C0-88CC37CA0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F8A135-FE0A-8749-A49A-EF4CF9343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=heterogenní skupina onemocnění charakterizovaná extracelulární akumulací nízkomolekulárních proteinů s pozměněnou sekundární strukturou, která brání degradaci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AFFEAD-3462-A248-9264-740953312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771595"/>
            <a:ext cx="4559801" cy="372128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CB2F22E-8F99-144A-B762-D1E586F942DE}"/>
              </a:ext>
            </a:extLst>
          </p:cNvPr>
          <p:cNvSpPr txBox="1"/>
          <p:nvPr/>
        </p:nvSpPr>
        <p:spPr>
          <a:xfrm>
            <a:off x="1106905" y="3561347"/>
            <a:ext cx="4455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Incidence – 5-12/mil</a:t>
            </a:r>
          </a:p>
          <a:p>
            <a:r>
              <a:rPr lang="cs-CZ" dirty="0" err="1"/>
              <a:t>Median</a:t>
            </a:r>
            <a:r>
              <a:rPr lang="cs-CZ" dirty="0"/>
              <a:t> věku 64 let </a:t>
            </a:r>
          </a:p>
          <a:p>
            <a:r>
              <a:rPr lang="cs-CZ" dirty="0" err="1"/>
              <a:t>Systemová</a:t>
            </a:r>
            <a:r>
              <a:rPr lang="cs-CZ" dirty="0"/>
              <a:t> </a:t>
            </a:r>
            <a:r>
              <a:rPr lang="cs-CZ" dirty="0" err="1"/>
              <a:t>x</a:t>
            </a:r>
            <a:r>
              <a:rPr lang="cs-CZ" dirty="0"/>
              <a:t> lokální </a:t>
            </a:r>
          </a:p>
        </p:txBody>
      </p:sp>
    </p:spTree>
    <p:extLst>
      <p:ext uri="{BB962C8B-B14F-4D97-AF65-F5344CB8AC3E}">
        <p14:creationId xmlns:p14="http://schemas.microsoft.com/office/powerpoint/2010/main" val="368871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5E52E5-9D64-B347-A09C-D1995790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5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419609-154E-4849-B901-61956C17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Manifestace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CD3916-9C93-0A44-8154-7D5665E30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391" y="1690687"/>
            <a:ext cx="5995103" cy="48080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2B353B8-9008-674A-ADED-D94F0AD17C68}"/>
              </a:ext>
            </a:extLst>
          </p:cNvPr>
          <p:cNvSpPr txBox="1"/>
          <p:nvPr/>
        </p:nvSpPr>
        <p:spPr>
          <a:xfrm>
            <a:off x="7603958" y="1973178"/>
            <a:ext cx="374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Závisí na typu amyloidu</a:t>
            </a:r>
          </a:p>
        </p:txBody>
      </p:sp>
    </p:spTree>
    <p:extLst>
      <p:ext uri="{BB962C8B-B14F-4D97-AF65-F5344CB8AC3E}">
        <p14:creationId xmlns:p14="http://schemas.microsoft.com/office/powerpoint/2010/main" val="1220591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BB1847-5DE2-724B-8D41-E75C71A8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diagnostiky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346CA7-A028-1645-9162-29171027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91916"/>
            <a:ext cx="11526252" cy="46850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Amyloidóza může být způsobená různými proteiny (&gt;25 + různé varianty)</a:t>
            </a:r>
          </a:p>
          <a:p>
            <a:pPr marL="0" indent="0">
              <a:buNone/>
            </a:pPr>
            <a:r>
              <a:rPr lang="cs-CZ" dirty="0"/>
              <a:t>Přesný typizace a časná diagnóza je klíčová pro léčbu, protože různé formy vyžadují různé léčebné postupy</a:t>
            </a:r>
          </a:p>
          <a:p>
            <a:pPr marL="0" indent="0">
              <a:buNone/>
            </a:pPr>
            <a:r>
              <a:rPr lang="cs-CZ" dirty="0"/>
              <a:t>Rozlišení jednotlivých typů nemoci pouze na základě klinických projevů je </a:t>
            </a:r>
            <a:r>
              <a:rPr lang="cs-CZ" dirty="0" err="1"/>
              <a:t>obtižné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Možnosti diagnostiky:</a:t>
            </a:r>
          </a:p>
          <a:p>
            <a:pPr marL="514350" indent="-514350">
              <a:buAutoNum type="arabicPeriod"/>
            </a:pPr>
            <a:r>
              <a:rPr lang="cs-CZ" dirty="0"/>
              <a:t>Detekce přítomnosti amyloidu – mikroskopicky za použití barvení konžskou červení – červeno-zelený dichroismus a dvojlom v polarizovaném světle</a:t>
            </a:r>
          </a:p>
          <a:p>
            <a:pPr marL="514350" indent="-514350">
              <a:buAutoNum type="arabicPeriod"/>
            </a:pPr>
            <a:r>
              <a:rPr lang="cs-CZ" dirty="0" err="1"/>
              <a:t>Immunohistochemie</a:t>
            </a:r>
            <a:r>
              <a:rPr lang="cs-CZ" dirty="0"/>
              <a:t> – detekce </a:t>
            </a:r>
            <a:r>
              <a:rPr lang="cs-CZ" dirty="0" err="1"/>
              <a:t>serum</a:t>
            </a:r>
            <a:r>
              <a:rPr lang="cs-CZ" dirty="0"/>
              <a:t> amyloid  P </a:t>
            </a:r>
            <a:r>
              <a:rPr lang="cs-CZ" dirty="0" err="1"/>
              <a:t>component</a:t>
            </a:r>
            <a:r>
              <a:rPr lang="cs-CZ" dirty="0"/>
              <a:t> (SAP),AL – lehké řetězce kappa/lambda, AA, senilní TTR – ne vždy spolehlivá</a:t>
            </a:r>
          </a:p>
          <a:p>
            <a:pPr marL="514350" indent="-514350">
              <a:buAutoNum type="arabicPeriod"/>
            </a:pPr>
            <a:r>
              <a:rPr lang="cs-CZ" dirty="0" err="1"/>
              <a:t>Genomické</a:t>
            </a:r>
            <a:r>
              <a:rPr lang="cs-CZ" dirty="0"/>
              <a:t> metody</a:t>
            </a:r>
          </a:p>
          <a:p>
            <a:pPr marL="514350" indent="-514350">
              <a:buAutoNum type="arabicPeriod"/>
            </a:pPr>
            <a:r>
              <a:rPr lang="cs-CZ" dirty="0"/>
              <a:t>Hmotnostní spektrometrie</a:t>
            </a:r>
          </a:p>
        </p:txBody>
      </p:sp>
    </p:spTree>
    <p:extLst>
      <p:ext uri="{BB962C8B-B14F-4D97-AF65-F5344CB8AC3E}">
        <p14:creationId xmlns:p14="http://schemas.microsoft.com/office/powerpoint/2010/main" val="2930558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0004AAD-ED30-CD4D-9069-563AB7F84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380" y="1320484"/>
            <a:ext cx="6914993" cy="52968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3CE8E9-3205-E342-99D8-23E52BBEE361}"/>
              </a:ext>
            </a:extLst>
          </p:cNvPr>
          <p:cNvSpPr txBox="1"/>
          <p:nvPr/>
        </p:nvSpPr>
        <p:spPr>
          <a:xfrm>
            <a:off x="697832" y="457199"/>
            <a:ext cx="1094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Diagnostický postup při podezření na AL amyloidózu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7683EF-9AA0-D14B-8C40-A13D3703C725}"/>
              </a:ext>
            </a:extLst>
          </p:cNvPr>
          <p:cNvSpPr txBox="1"/>
          <p:nvPr/>
        </p:nvSpPr>
        <p:spPr>
          <a:xfrm>
            <a:off x="10363199" y="4309045"/>
            <a:ext cx="1780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M.A.Gertz</a:t>
            </a:r>
            <a:r>
              <a:rPr lang="cs-CZ" b="1" dirty="0"/>
              <a:t> </a:t>
            </a:r>
            <a:r>
              <a:rPr lang="cs-CZ" b="1" dirty="0" err="1"/>
              <a:t>Immunoglobulin</a:t>
            </a:r>
            <a:r>
              <a:rPr lang="cs-CZ" b="1" dirty="0"/>
              <a:t> </a:t>
            </a:r>
            <a:r>
              <a:rPr lang="cs-CZ" b="1" dirty="0" err="1"/>
              <a:t>light</a:t>
            </a:r>
            <a:r>
              <a:rPr lang="cs-CZ" b="1" dirty="0"/>
              <a:t> </a:t>
            </a:r>
            <a:r>
              <a:rPr lang="cs-CZ" b="1" dirty="0" err="1"/>
              <a:t>chain</a:t>
            </a:r>
            <a:r>
              <a:rPr lang="cs-CZ" b="1" dirty="0"/>
              <a:t> </a:t>
            </a:r>
            <a:r>
              <a:rPr lang="cs-CZ" b="1" dirty="0" err="1"/>
              <a:t>amyloidosis</a:t>
            </a:r>
            <a:r>
              <a:rPr lang="cs-CZ" b="1" dirty="0"/>
              <a:t>: 2018 Update on </a:t>
            </a:r>
            <a:r>
              <a:rPr lang="cs-CZ" b="1" dirty="0" err="1"/>
              <a:t>diagnosis</a:t>
            </a:r>
            <a:r>
              <a:rPr lang="cs-CZ" b="1" dirty="0"/>
              <a:t>, </a:t>
            </a:r>
            <a:r>
              <a:rPr lang="cs-CZ" b="1" dirty="0" err="1"/>
              <a:t>prognosis</a:t>
            </a:r>
            <a:r>
              <a:rPr lang="cs-CZ" b="1" dirty="0"/>
              <a:t>, and </a:t>
            </a:r>
            <a:r>
              <a:rPr lang="cs-CZ" b="1" dirty="0" err="1"/>
              <a:t>treatment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24132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78780-D5C7-584B-BD84-8730E672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léčby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C8F4A2-A144-3646-B9DE-AE8142A7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8" y="1423063"/>
            <a:ext cx="6537492" cy="49004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8AA360-9200-EE40-A1EF-4B428D3C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776" y="1981200"/>
            <a:ext cx="5699036" cy="24003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F5B9623-5027-0345-B657-8068310AC06F}"/>
              </a:ext>
            </a:extLst>
          </p:cNvPr>
          <p:cNvSpPr txBox="1"/>
          <p:nvPr/>
        </p:nvSpPr>
        <p:spPr>
          <a:xfrm>
            <a:off x="8060267" y="4809066"/>
            <a:ext cx="386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Závisí na typu amyloidózy – snažíme se řešit příčinu kde je to možné nebo snažíme se zpomalit </a:t>
            </a:r>
            <a:r>
              <a:rPr lang="cs-CZ" dirty="0" err="1"/>
              <a:t>deposize</a:t>
            </a:r>
            <a:r>
              <a:rPr lang="cs-CZ" dirty="0"/>
              <a:t> proteinových agregátů</a:t>
            </a:r>
          </a:p>
        </p:txBody>
      </p:sp>
    </p:spTree>
    <p:extLst>
      <p:ext uri="{BB962C8B-B14F-4D97-AF65-F5344CB8AC3E}">
        <p14:creationId xmlns:p14="http://schemas.microsoft.com/office/powerpoint/2010/main" val="3258822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2135E-DD05-E241-AD70-FAB249D8F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Amyloidóza – centra ČR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279FD6-02CF-8345-82AA-02DC45C02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Brno – prof. Adam</a:t>
            </a:r>
          </a:p>
          <a:p>
            <a:r>
              <a:rPr lang="cs-CZ" dirty="0"/>
              <a:t>Hradec Králové – doc. </a:t>
            </a:r>
            <a:r>
              <a:rPr lang="cs-CZ" dirty="0" err="1"/>
              <a:t>Maisnar</a:t>
            </a:r>
            <a:endParaRPr lang="cs-CZ" dirty="0"/>
          </a:p>
          <a:p>
            <a:r>
              <a:rPr lang="cs-CZ" dirty="0"/>
              <a:t>Olomouc – prof. </a:t>
            </a:r>
            <a:r>
              <a:rPr lang="cs-CZ" dirty="0" err="1"/>
              <a:t>Ščudla</a:t>
            </a:r>
            <a:endParaRPr lang="cs-CZ" dirty="0"/>
          </a:p>
          <a:p>
            <a:r>
              <a:rPr lang="cs-CZ" dirty="0"/>
              <a:t>Ostrava – prof. Hájek </a:t>
            </a:r>
          </a:p>
          <a:p>
            <a:r>
              <a:rPr lang="cs-CZ" dirty="0"/>
              <a:t>Praha FNKV – dr. Gregora </a:t>
            </a:r>
          </a:p>
          <a:p>
            <a:r>
              <a:rPr lang="cs-CZ" dirty="0"/>
              <a:t>Praha VFN – prof. Špička </a:t>
            </a:r>
          </a:p>
        </p:txBody>
      </p:sp>
    </p:spTree>
    <p:extLst>
      <p:ext uri="{BB962C8B-B14F-4D97-AF65-F5344CB8AC3E}">
        <p14:creationId xmlns:p14="http://schemas.microsoft.com/office/powerpoint/2010/main" val="132818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5697D-93B2-4743-B463-191E7AAF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Morbus</a:t>
            </a:r>
            <a:r>
              <a:rPr lang="cs-CZ" dirty="0"/>
              <a:t> </a:t>
            </a:r>
            <a:r>
              <a:rPr lang="cs-CZ" dirty="0" err="1"/>
              <a:t>Waldenström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7566A6-16D2-8145-82C6-65DE79A7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9244"/>
            <a:ext cx="4548921" cy="34028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AF0733D-449B-D942-ACCC-F3F6F56BFAA0}"/>
              </a:ext>
            </a:extLst>
          </p:cNvPr>
          <p:cNvSpPr txBox="1"/>
          <p:nvPr/>
        </p:nvSpPr>
        <p:spPr>
          <a:xfrm>
            <a:off x="6210301" y="2057400"/>
            <a:ext cx="598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Patří mezi monoklonální </a:t>
            </a:r>
            <a:r>
              <a:rPr lang="cs-CZ" sz="2400" dirty="0" err="1"/>
              <a:t>gamapatie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Podstatou je proliferace mutovaných B-lymfocytů, které se diferencují na </a:t>
            </a:r>
            <a:r>
              <a:rPr lang="cs-CZ" sz="2400" dirty="0" err="1"/>
              <a:t>lymfoplasmocytární</a:t>
            </a:r>
            <a:r>
              <a:rPr lang="cs-CZ" sz="2400" dirty="0"/>
              <a:t> buňky produkující monoklonální </a:t>
            </a:r>
            <a:r>
              <a:rPr lang="cs-CZ" sz="2400" dirty="0" err="1"/>
              <a:t>IgM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867795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349</Words>
  <Application>Microsoft Macintosh PowerPoint</Application>
  <PresentationFormat>Širokoúhlá obrazovka</PresentationFormat>
  <Paragraphs>51</Paragraphs>
  <Slides>17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Amyloidóza, m.Waldenström, MGUS</vt:lpstr>
      <vt:lpstr>Amyloidóza</vt:lpstr>
      <vt:lpstr>Prezentace aplikace PowerPoint</vt:lpstr>
      <vt:lpstr>Manifestace</vt:lpstr>
      <vt:lpstr>Možnosti diagnostiky</vt:lpstr>
      <vt:lpstr>Prezentace aplikace PowerPoint</vt:lpstr>
      <vt:lpstr>Strategie léčby</vt:lpstr>
      <vt:lpstr>Amyloidóza – centra ČR</vt:lpstr>
      <vt:lpstr>Morbus Waldenström</vt:lpstr>
      <vt:lpstr>Prezentace aplikace PowerPoint</vt:lpstr>
      <vt:lpstr>Management pacienta s WM</vt:lpstr>
      <vt:lpstr>Možnosti léčby</vt:lpstr>
      <vt:lpstr>MGUS</vt:lpstr>
      <vt:lpstr>Patogeneze</vt:lpstr>
      <vt:lpstr>Diagnostická kritéria pro MGUS</vt:lpstr>
      <vt:lpstr>Management pacienta s MGUS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Amyloidóza, m.Waldenström, MGUS</dc:title>
  <dc:creator>Microsoft Office User</dc:creator>
  <cp:lastModifiedBy>Microsoft Office User</cp:lastModifiedBy>
  <cp:revision>6</cp:revision>
  <dcterms:created xsi:type="dcterms:W3CDTF">2020-03-25T11:50:06Z</dcterms:created>
  <dcterms:modified xsi:type="dcterms:W3CDTF">2020-03-25T12:45:06Z</dcterms:modified>
</cp:coreProperties>
</file>