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8"/>
  </p:notesMasterIdLst>
  <p:handoutMasterIdLst>
    <p:handoutMasterId r:id="rId59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9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5F7392E-E003-465C-BA7F-A093C23317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A06E51D-E5FC-47D3-8FD3-CE089743652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692480CB-9327-4F6C-AC52-C25F12767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B934D88-458C-4C8B-A8A8-605DD0B1BA7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E3CBA8C-0060-4BA9-84A5-BCEEC166F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3BB8B21-E36C-473D-8D60-130E32EBD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FA66F1F-46B2-4465-8855-8A78B6CDA1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40639E4-6691-4C35-BFE9-89161921329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BCA8BB99-78FE-4951-87D6-813D5C76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3802916-F894-4C26-AC2E-9DBE366F52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99EED19-71CD-4B20-93BB-FEAACCBCBB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3F6670A-D1DE-49A4-B7BC-663D1C6830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03C8B4B5-1FBB-42A7-A203-639C6D39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D196E067-5015-42B2-85E9-165E0F95C17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E0D0A77-8CB7-4EFC-88BC-10A8B01F2E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EDD207D-CD2E-4236-BE70-5B8230B5BB8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A18E07F-3101-484D-AB93-9733A296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11925593-AC2B-49D6-B1B4-2691F03BCE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D1DC0A1-6C17-47D3-8F41-9A14C8D97F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61C1CDA-B8AE-4652-B3B0-5A1A49FA4CC2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C1FDF1A1-8050-406B-9B73-9CE96C721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EB4EE54E-EC27-4CB3-BCEC-7669DFB32C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898346B-9813-4F7B-AEFB-41D4D46F8D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F02CB8C-1ABD-4C49-BDE3-F443CC3A06A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179710EA-236E-49A8-845B-0C2A1A84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B5B68D0-A660-43DD-8A3C-47D685A0527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3E63AB4-4512-4F7D-A4A9-6A8CC1A2FD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740D1F0-1EAB-41F1-90C8-2F10BDDDDAB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BAC62BF5-ACC4-4DE0-962D-5F25336A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48B88CD4-E26C-41A8-8404-874DC1F216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F94A29F-1653-493A-861B-2F2F499D6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49FA9E1-4045-40BB-A39E-2862C5BD6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2624081-889B-4FAC-8104-5CB1F9DED3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2BEB1CA-6C73-49FC-B6B9-FBD66AA4D08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8C82E283-4584-48BD-A682-32FE91A7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B6819B3-49B7-4A22-9938-CAAFF4122F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0075971-9DDC-4D71-93FF-E4C8D313A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1C94627-F0C0-4D72-BA9C-0CC3E2229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B10D229-E4C9-41B6-B679-DBE249884A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D818A0-5AEC-4200-8C27-EFD775EE3B7A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B34C038A-E24A-414E-8A30-663DFF50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A7446C2F-341E-49D0-BDBB-4F3B504B462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E540C9B-855E-4EBE-93FB-CFCEC0CBE8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26E5D31-810E-47DC-BD7D-D5E3DF312DC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6D2CD3F7-8A42-466C-9602-0B858F94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F6B3EA93-2B9A-43EA-8A9E-A7A4804F12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05A5AC9-EC51-4B1C-A08D-1A5ECFB52E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14DFBCB-7CD9-48B8-9C90-C622B7188D1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41B4D1C6-3832-4436-BB58-1924B17E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7BB891C2-A2C9-439C-AC17-EB449167471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2DAF80E-E49B-4476-B755-C2F8174613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94215FF-4AC9-48C1-A15B-5798C9B6652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D14EE905-CAB2-4295-8E5D-573D2832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6514B5C-8073-4355-B505-46567C9A9E9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E73F1B7-49F1-4BA2-8E40-53521672E4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0334399-D856-4F96-BA9F-60A98824479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9BD1578D-CEF2-48DF-AAB0-D54B0955A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DAA5248-E201-4C17-951E-1B74C40E31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3CF3DB5-7EA1-48A3-8EC2-1C8FA8D9FB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FCB91E6-94F8-4D9B-927D-5C1923671A30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813C99C8-AB9D-4625-89BC-CE6BBA55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3966C6BE-4DC8-43C3-A28C-4CB58B559F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D26E622-8684-4A91-B78D-5C4715F9D5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34BC915-2EDC-42E1-A34D-07CD2D1DC18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756C1533-B99C-4BB6-B741-A696B803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B748CE80-0E71-4F8F-B5A7-E16BF4C240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6B82E43-70A0-4B2B-94C7-96468791F2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8581A7F-BC5C-4866-B153-86F9C0E4580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DC5ED208-4A73-4615-82D1-8EC5EC7B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B7841B7D-C2DE-43F3-B638-25F03096A0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A5C752C-5745-41C2-A423-8540F7F852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5083C12-C62D-4920-995E-4C9FD9D3B65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CBB6CBFD-80E7-4839-B195-A559CEF6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5265EA94-85BF-4355-9F47-0143883C47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316FCCE-0C77-4634-9E68-6C48A7EFBE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399D8A7-08CA-4792-AECA-9481215FC92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DCD1DF80-AFF6-4CF3-AD69-6418DACB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4EA02072-29F8-4470-8EEE-237A3168BBA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7080446-BECE-406B-9F22-71F22A2F8B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B692DE-BC8A-4101-9D9E-B9393C8EEE30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D67F2DBD-020F-4907-84BC-4CA46519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756A2418-E4EF-4C27-A571-588ACEE760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5B60591-1B5D-4309-A405-B59398ECAA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DEEB38A-39B9-44C9-85C9-8F990DAF4E3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DBA4EAA-3401-49CE-BEBD-D4BBD8013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3C54966-B8A8-4F1A-8F3C-755623B0C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C440E20-0274-41C3-A9A9-6D3F32CAEE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CBD7EFC-4582-433C-9AA7-4AB8ADE91A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D0786E5B-A1B6-4AEB-8319-8DBD2659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04FA555E-28EC-4FA4-B16D-FC7704C04F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A97F27B-8024-4FE5-A602-5A901BEE50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33FAEB0-F108-406C-9BFB-D4B61EB37E1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11B91323-D59F-4A15-A8F8-659292F5D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DB08C872-CF83-4592-AF95-300429B8BC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E566DC4-15B2-425B-AA42-7A66077D75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8F75F66-3F77-40DD-BAF9-45AE0DD3E60A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309BBFE-C4DF-4677-B290-DF68D607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8F309D00-3A5E-4EB3-A56B-BFC54EF584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CDAEE39-ECE8-4DFB-A302-12648DB672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78AF157-E746-476A-B669-683A40DF765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9A2CF19B-D88F-4EC8-BC10-804B1D2A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AC9C83A8-9D55-4C88-AFF9-42969C281D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76DB77EC-0672-43C4-BB65-CF474C2D3D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324C0C2-1CC3-449E-BF71-5DC18E40C2DE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16493CA2-798A-42A4-A553-EA03D992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1EC5F349-F24A-4709-AE81-99F83883DD1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3260170-70E5-4754-AD4A-B845848474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60F910F-CB8A-4341-85A9-D693C65AB72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4A074759-E940-45E4-89B8-5B0FD24F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9AD33F1E-47D1-42A9-8BB4-58C10A8DC8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71B15C7-BE54-41B1-BBF2-01ED3E572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1AB1CEE-FD00-4CEC-9AE2-D094B9114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2C6C68E-EC62-41D6-9549-4B939B9D61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E1432CD-9F7B-42A5-B4B5-FDBCCE66EE8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44CEB7F0-AEAA-454C-9742-1C6F61A2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ED1BD26F-A522-4043-8144-8D90C1DCB1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9E792B42-C6D9-4EBE-ADA6-17B1EFABB2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E5E7E3C-1662-4968-9BDD-24ED2415937F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41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FF3A746E-6A69-43B8-AA4E-F9104D5B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6CF1D151-2225-45B3-AE62-73E5846BC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F3957BE-5889-4725-8274-E61B5090FA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578668D-57AF-4698-9DE2-CCB07238F491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B14AB034-38F0-4DBA-9278-AD0DEE21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5B3ED4C8-BF34-4C9E-84E4-C957061563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9818118-F958-4CB3-9813-8747280469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A4E127D-CFD2-4726-82EA-2907FFA9274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00834705-76A4-47E9-984C-B9AF2D21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7D5A9924-6FEE-46F6-9E7B-3AA7E7F450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556738E-C70A-421F-8914-6E38541A46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C44A061-3633-4E47-B157-255EFF54EE0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07C23307-F1F9-419A-977F-9D74B951C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E7938E46-5FEC-406B-A781-C81EC25521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F6365E8-F935-4ADD-B5D6-944C338B28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6DDC82E-FBF0-4840-B49F-EDB6BA34974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FEA35D45-4F2E-4226-89A0-9D70CF53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0A947833-A646-421D-BFEF-618B710340D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DF887207-2A28-4523-986F-6E11800252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2B54B38-3AD4-4BD6-915B-6F7415EAEFF5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58DD77FB-0B71-4FB8-A2AD-F20D2A12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DEF9745C-9138-4AD4-966F-469C609C74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36201B2A-BF2D-4049-8192-470CF99C63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3F9436E-4D07-4AC9-9F76-63F1DC05EFC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BD3E42ED-3F51-4359-8E4B-BF54B442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55A34577-86C1-4B0A-98EA-C204B6FFB5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4D8AA89A-7741-4198-8B2A-AD7839196E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1AD57E4-3010-4AA5-99F4-77A29AFE6C12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ED48FEA7-6D07-4148-883C-5154C488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7B70A6EE-3839-4B23-B60D-8C44AA490F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D77D361A-3391-42EB-9759-71972D0C95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DF8A56F-2FFB-4EAA-8EC7-9ABE9D28B923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A0EE0FFD-9A6E-41E6-BE8D-E738B54C4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2BC30716-230A-49B1-83D9-F63EC86FB4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98979A1-2A47-4756-9554-78C493FB19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702EAD3-BBF7-4922-A6E2-34B16834DDE8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79118566-C80E-4513-A235-659BD0E0C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17CFB0F-7672-45F1-95AB-FA7F27D032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5D1FD80-0277-4FAB-B908-946903ED45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8309CEA-E3E5-48AE-959A-5B2607F514D9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407DD0C2-41B5-419C-8A7F-5A206231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1FB70CD-CC63-4372-BF6A-9229695A99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6EBB907-159A-4718-83B0-80884CCB3E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085AA2-208C-4106-8FE0-3D7DA18C5D46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8A36EA67-5A7E-4FBE-BA90-F139EED86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9208C02C-25DF-4132-9357-67020904A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B4CC940-1C4F-450A-9F7F-2FE38969D3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B309D0E-709A-4805-A104-190B575F66B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17C0C225-FAFA-4E8C-A539-574A3E5D5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817BA712-C298-4B7E-AA10-B9C895835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CD247A0-5FA7-418A-999B-FF756367FF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873D8C-5B82-4AEB-B169-D3FEFC1CFFCD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1BE29815-7FBA-48FE-8EC3-BD76F6408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E54361F-2191-4D79-89C0-1797D2F68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9C1209-D167-4C26-8B20-1E856A27F5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C170E-8D8F-4CF6-9987-61C3F359E5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83A2F-DD20-4751-92A5-4E34334A68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456F2-A5CF-495C-8E30-A89B06DE777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7404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98821-1B00-4128-8D84-9786BD9C31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DDB74-BDF5-409A-A8A2-6AFF225C72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01CA6-0F9D-42BA-94F7-8105471D25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50B0F-6C54-49DF-9716-16F9D42E6B2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6007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B93C99-CFF6-4196-B53A-76E4AAA935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40D243-61EC-465D-8E2D-C0462F4D726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A1FA69-9F1F-485C-BC1A-26A74BFEBD1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B9377-22B6-42A9-A7F3-F550D6D0BCB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1117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0F0595-90EA-4930-A543-AF14A06210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555829-929D-41A0-B225-F98B7FD02B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C36D41-8F71-4E2E-9E60-FC4A8987A4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50267-523C-4C05-99AF-BB3ABCB3DC9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7216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5484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5484" y="3938589"/>
            <a:ext cx="5384800" cy="21859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6B4729-788D-4321-8F31-8DBD77C722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5F8739-7044-4157-81A3-E799A6B367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6DF3D6-1430-4DBE-B2E7-C32FA541022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7B981-38BB-4CB4-87F5-316E35888F2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4783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9898EF-E2C1-4559-8200-E6C5FAC885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89E95C-B21C-476E-86DB-7EE57C02C2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B00535-AB12-4F41-9D7D-8E81BD700E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6BA2C-0F91-49EA-8F0E-81EB300201C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7468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9E1EC3E-B095-47BA-AD12-D55D0E043D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6CAD63-1E46-448B-BD8A-907BC1743E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3EF7A5-E3D0-4105-8F86-13544D51BB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46762-195D-4E7D-B6A3-631FE1D5C14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087939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ACF380-5E77-475D-8713-F3108BD858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4D45DC-F244-4C27-AB62-83BEF95D0B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D9F285-EB2B-4DBD-9070-6A23236B88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D4B22-B2AA-4365-B176-A89F206A793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658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primer/techniques/fluorescence/fluorhom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nist.gov/Divisions/Div844/facilities/nsom/Fig4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Masarykovy univerzity,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>
                <a:solidFill>
                  <a:schemeClr val="tx2"/>
                </a:solidFill>
              </a:rPr>
              <a:t>Mikroskopie</a:t>
            </a:r>
          </a:p>
          <a:p>
            <a:endParaRPr lang="en-GB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BA6A3AA-431E-4368-A15C-60A99A5C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85" y="119065"/>
            <a:ext cx="3473184" cy="260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17C55C2B-269C-45D6-80D3-ACF58DE9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1308" y="4042623"/>
            <a:ext cx="4207478" cy="154455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43151A5-94C6-41D6-9FF3-598AE871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84" y="254770"/>
            <a:ext cx="3301322" cy="24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A276A282-F9E8-48AC-9FB2-84AF341D0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31" y="262532"/>
            <a:ext cx="4912581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Barevné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vady</a:t>
            </a:r>
            <a:endParaRPr lang="en-GB" altLang="cs-CZ" sz="3600" dirty="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DEE1C8D5-4F9B-4B2B-9A17-2BFFD580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46" y="1129002"/>
            <a:ext cx="6175888" cy="37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2132D79E-050F-44C0-8614-8D3B1C10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629" y="6227777"/>
            <a:ext cx="3800475" cy="3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1800" dirty="0"/>
              <a:t>http://cs.wikiversity.org/wiki/MedFyz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00D608C3-D5A8-451A-8706-E8DC8748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183" y="5011738"/>
            <a:ext cx="68819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Rozklad bílého světla na barevné spektrum, objektivy jsou korigovány na 2-3 barvy, nejčastěji žlutá, zelená a červená oblast. </a:t>
            </a:r>
          </a:p>
        </p:txBody>
      </p:sp>
    </p:spTree>
    <p:extLst>
      <p:ext uri="{BB962C8B-B14F-4D97-AF65-F5344CB8AC3E}">
        <p14:creationId xmlns:p14="http://schemas.microsoft.com/office/powerpoint/2010/main" val="22138026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6F9CB14-8A6A-482D-AEAB-76ABB1764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509" y="408849"/>
            <a:ext cx="10753200" cy="101443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Specifikace objektivů - numerická apertura (</a:t>
            </a:r>
            <a:r>
              <a:rPr lang="cs-CZ" altLang="cs-CZ" sz="3600" i="1" dirty="0"/>
              <a:t>NA</a:t>
            </a:r>
            <a:r>
              <a:rPr lang="cs-CZ" altLang="cs-CZ" sz="3600" dirty="0"/>
              <a:t>)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1A7262B-14B0-4B14-8998-0B4F7CDC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696" y="1841501"/>
            <a:ext cx="10585174" cy="454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2400" b="1" dirty="0"/>
              <a:t>Numerická apertura </a:t>
            </a:r>
            <a:r>
              <a:rPr lang="cs-CZ" altLang="cs-CZ" sz="2400" dirty="0"/>
              <a:t>–určuje úhel, pod kterým může světlo vstupovat do objektivu (což určuje jas obrazu, čím je </a:t>
            </a:r>
            <a:r>
              <a:rPr lang="cs-CZ" altLang="cs-CZ" sz="2400" i="1" dirty="0"/>
              <a:t>NA</a:t>
            </a:r>
            <a:r>
              <a:rPr lang="cs-CZ" altLang="cs-CZ" sz="2400" dirty="0"/>
              <a:t> větší, tím je větší zorný úhel), </a:t>
            </a:r>
          </a:p>
          <a:p>
            <a:pPr algn="ctr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altLang="cs-CZ" sz="2400" b="1" i="1" dirty="0"/>
              <a:t>NA</a:t>
            </a:r>
            <a:r>
              <a:rPr lang="en-GB" altLang="cs-CZ" sz="2400" b="1" dirty="0"/>
              <a:t> = </a:t>
            </a:r>
            <a:r>
              <a:rPr lang="en-GB" altLang="cs-CZ" sz="2400" b="1" i="1" dirty="0" err="1"/>
              <a:t>n</a:t>
            </a:r>
            <a:r>
              <a:rPr lang="en-GB" alt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400" b="1" dirty="0" err="1"/>
              <a:t>sin</a:t>
            </a:r>
            <a:r>
              <a:rPr lang="en-GB" altLang="cs-CZ" sz="2400" b="1" dirty="0">
                <a:latin typeface="Symbol" panose="05050102010706020507" pitchFamily="18" charset="2"/>
              </a:rPr>
              <a:t></a:t>
            </a:r>
            <a:r>
              <a:rPr lang="en-GB" altLang="cs-CZ" sz="2400" dirty="0"/>
              <a:t>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kde</a:t>
            </a:r>
            <a:r>
              <a:rPr lang="cs-CZ" altLang="cs-CZ" sz="2000" b="1" dirty="0"/>
              <a:t> n</a:t>
            </a:r>
            <a:r>
              <a:rPr lang="cs-CZ" altLang="cs-CZ" sz="2000" dirty="0"/>
              <a:t> je index lomu prostředí mezi objektivem a krycím sklíčkem a </a:t>
            </a:r>
            <a:r>
              <a:rPr lang="cs-CZ" altLang="cs-CZ" sz="2000" b="1" dirty="0">
                <a:latin typeface="Symbol" panose="05050102010706020507" pitchFamily="18" charset="2"/>
              </a:rPr>
              <a:t></a:t>
            </a:r>
            <a:r>
              <a:rPr lang="cs-CZ" altLang="cs-CZ" sz="2000" dirty="0"/>
              <a:t> je „zorný“ úhel.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2000" b="1" dirty="0"/>
              <a:t>Pro zvýšení </a:t>
            </a:r>
            <a:r>
              <a:rPr lang="cs-CZ" altLang="cs-CZ" sz="2000" b="1" i="1" dirty="0"/>
              <a:t>NA</a:t>
            </a:r>
            <a:r>
              <a:rPr lang="cs-CZ" altLang="cs-CZ" sz="2000" b="1" dirty="0"/>
              <a:t> se využívá imersní prostředí s vyšším indexem lomu n než má vzduch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2000" b="1" i="1" dirty="0" err="1"/>
              <a:t>n</a:t>
            </a:r>
            <a:r>
              <a:rPr lang="cs-CZ" altLang="cs-CZ" sz="2000" b="1" i="1" baseline="-25000" dirty="0" err="1"/>
              <a:t>vzduch</a:t>
            </a:r>
            <a:r>
              <a:rPr lang="cs-CZ" altLang="cs-CZ" sz="2000" b="1" baseline="-25000" dirty="0"/>
              <a:t> </a:t>
            </a:r>
            <a:r>
              <a:rPr lang="cs-CZ" altLang="cs-CZ" sz="2000" b="1" dirty="0"/>
              <a:t>= 1,003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2000" b="1" i="1" dirty="0" err="1"/>
              <a:t>n</a:t>
            </a:r>
            <a:r>
              <a:rPr lang="cs-CZ" altLang="cs-CZ" sz="2000" b="1" i="1" baseline="-25000" dirty="0" err="1"/>
              <a:t>voda</a:t>
            </a:r>
            <a:r>
              <a:rPr lang="cs-CZ" altLang="cs-CZ" sz="2000" b="1" i="1" dirty="0"/>
              <a:t> </a:t>
            </a:r>
            <a:r>
              <a:rPr lang="cs-CZ" altLang="cs-CZ" sz="2000" b="1" dirty="0"/>
              <a:t>= 1,333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2000" b="1" i="1" dirty="0" err="1"/>
              <a:t>n</a:t>
            </a:r>
            <a:r>
              <a:rPr lang="cs-CZ" altLang="cs-CZ" sz="2000" b="1" i="1" baseline="-25000" dirty="0" err="1"/>
              <a:t>glycerol</a:t>
            </a:r>
            <a:r>
              <a:rPr lang="cs-CZ" altLang="cs-CZ" sz="2000" b="1" dirty="0"/>
              <a:t> = 1,473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2000" b="1" i="1" dirty="0" err="1"/>
              <a:t>n</a:t>
            </a:r>
            <a:r>
              <a:rPr lang="cs-CZ" altLang="cs-CZ" sz="2000" b="1" i="1" baseline="-25000" dirty="0" err="1"/>
              <a:t>cedrový</a:t>
            </a:r>
            <a:r>
              <a:rPr lang="cs-CZ" altLang="cs-CZ" sz="2000" b="1" i="1" baseline="-25000" dirty="0"/>
              <a:t> olej</a:t>
            </a:r>
            <a:r>
              <a:rPr lang="cs-CZ" altLang="cs-CZ" sz="2000" b="1" i="1" dirty="0"/>
              <a:t> </a:t>
            </a:r>
            <a:r>
              <a:rPr lang="cs-CZ" altLang="cs-CZ" sz="2000" b="1" dirty="0"/>
              <a:t>= 1,515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2000" b="1" i="1" dirty="0" err="1"/>
              <a:t>n</a:t>
            </a:r>
            <a:r>
              <a:rPr lang="cs-CZ" altLang="cs-CZ" sz="2000" b="1" i="1" baseline="-25000" dirty="0" err="1"/>
              <a:t>bromnaftalen</a:t>
            </a:r>
            <a:r>
              <a:rPr lang="cs-CZ" altLang="cs-CZ" sz="2000" b="1" dirty="0"/>
              <a:t> = 1,658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cs-CZ" altLang="cs-CZ" sz="2000" b="1" i="1" dirty="0" err="1"/>
              <a:t>n</a:t>
            </a:r>
            <a:r>
              <a:rPr lang="cs-CZ" altLang="cs-CZ" sz="2000" b="1" i="1" baseline="-25000" dirty="0" err="1"/>
              <a:t>metyleniodid</a:t>
            </a:r>
            <a:r>
              <a:rPr lang="cs-CZ" altLang="cs-CZ" sz="2000" b="1" dirty="0"/>
              <a:t> = 1,740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2400" i="1" dirty="0"/>
              <a:t>NA</a:t>
            </a:r>
            <a:r>
              <a:rPr lang="cs-CZ" altLang="cs-CZ" sz="2400" dirty="0"/>
              <a:t>  maximální hodnota je kolem 1,5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1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7FFE79D-174D-4417-B6EF-58644B6D2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25" y="203021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Použití imerzního prostředí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339CB4DC-2E8C-43AF-82B7-8C2CCBD2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183" y="4797425"/>
            <a:ext cx="9533614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cs-CZ" sz="1800" b="1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Levý paprsek opouštějící sklíčko se láme na jeho rozhraní se vzduchem od kolmice a nemůže se podílet na tvorbě obrazu. Pravý paprsek prochází do imersního prostředí (jež má index lomu podobný jako sklo mezi 1,5 -1,9), nemění svůj směr a podílí se na tvorbě obrazu. 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09E77DA2-70EC-474A-9D05-3C037D3C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41" y="1293813"/>
            <a:ext cx="6767775" cy="333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296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84A537BE-302F-46A6-A5F2-545A7718C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358" y="299046"/>
            <a:ext cx="6685722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4000" dirty="0"/>
            </a:br>
            <a:r>
              <a:rPr lang="cs-CZ" altLang="cs-CZ" sz="3600" dirty="0"/>
              <a:t>Další specifikace objektivů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37F6537-6FB9-4C05-B72D-B449B3772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9917" y="1460500"/>
            <a:ext cx="9573370" cy="3816942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Tloušťka krycího sklíčka</a:t>
            </a:r>
            <a:r>
              <a:rPr lang="cs-CZ" altLang="cs-CZ" sz="2400" dirty="0"/>
              <a:t> (standardně 0,17 mm). Některé objektivy mají </a:t>
            </a:r>
            <a:r>
              <a:rPr lang="cs-CZ" altLang="cs-CZ" sz="2400" b="1" dirty="0"/>
              <a:t>korekční kroužek</a:t>
            </a:r>
            <a:r>
              <a:rPr lang="cs-CZ" altLang="cs-CZ" sz="2400" dirty="0"/>
              <a:t> pro kompenzaci odchylek od tohoto standardu.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Pracovní vzdálenost</a:t>
            </a:r>
            <a:r>
              <a:rPr lang="cs-CZ" altLang="cs-CZ" sz="2400" dirty="0"/>
              <a:t> – Vzdálenost mezi čelem čočky objektivu a krycím sklíčkem, je-li pozorovaný předmět v ohnisku. Zmenšuje se při rostoucím zvětšení. Novější objektivy mají na sobě údaj o pracovní vzdálenosti v mm.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 dirty="0"/>
              <a:t>Barevné kódy</a:t>
            </a:r>
            <a:r>
              <a:rPr lang="cs-CZ" altLang="cs-CZ" sz="2400" dirty="0"/>
              <a:t> – Výrobci mikroskopů označují svoje objektivy barevnými kódy, aby se usnadnila identifikace zvětšení a požadavků na imersní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1861787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1BE56EF1-6FD1-4754-88F2-8E6765D83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030" y="1"/>
            <a:ext cx="11213327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4000" dirty="0"/>
            </a:br>
            <a:r>
              <a:rPr lang="cs-CZ" altLang="cs-CZ" sz="3600" dirty="0"/>
              <a:t>Mez prostorové rozlišovací schopnosti mikroskopu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E2FC5C-ADC2-4903-9C67-58F475034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5435" y="1220099"/>
            <a:ext cx="10764078" cy="550407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Mezní rozlišovací schopnost je přímo úměrná numerické apertuře </a:t>
            </a:r>
            <a:r>
              <a:rPr lang="cs-CZ" altLang="cs-CZ" sz="2400" b="1" i="1" dirty="0"/>
              <a:t>NA</a:t>
            </a:r>
            <a:r>
              <a:rPr lang="cs-CZ" altLang="cs-CZ" sz="2400" b="1" dirty="0"/>
              <a:t> </a:t>
            </a:r>
            <a:r>
              <a:rPr lang="cs-CZ" altLang="cs-CZ" sz="2400" dirty="0"/>
              <a:t>a nepřímo úměrná vlnové délce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latin typeface="Symbol" panose="05050102010706020507" pitchFamily="18" charset="2"/>
              </a:rPr>
              <a:t></a:t>
            </a:r>
            <a:r>
              <a:rPr lang="cs-CZ" altLang="cs-CZ" sz="2400" dirty="0"/>
              <a:t> světla (německý fyzik </a:t>
            </a:r>
            <a:r>
              <a:rPr lang="cs-CZ" altLang="cs-CZ" sz="2400" i="1" dirty="0"/>
              <a:t>Abbe,</a:t>
            </a:r>
            <a:r>
              <a:rPr lang="cs-CZ" altLang="cs-CZ" sz="2400" dirty="0"/>
              <a:t>1840-1905).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Někdy je uváděn výraz pro rozlišovací schopnost: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>
                <a:latin typeface="Symbol" panose="05050102010706020507" pitchFamily="18" charset="2"/>
              </a:rPr>
              <a:t></a:t>
            </a:r>
            <a:r>
              <a:rPr lang="cs-CZ" altLang="cs-CZ" sz="2400" dirty="0"/>
              <a:t> = </a:t>
            </a:r>
            <a:r>
              <a:rPr lang="cs-CZ" altLang="cs-CZ" sz="2400" dirty="0">
                <a:latin typeface="Symbol" panose="05050102010706020507" pitchFamily="18" charset="2"/>
              </a:rPr>
              <a:t></a:t>
            </a:r>
            <a:r>
              <a:rPr lang="cs-CZ" altLang="cs-CZ" sz="2400" dirty="0"/>
              <a:t>/</a:t>
            </a:r>
            <a:r>
              <a:rPr lang="cs-CZ" altLang="cs-CZ" sz="2400" i="1" dirty="0"/>
              <a:t>NA,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kde </a:t>
            </a:r>
            <a:r>
              <a:rPr lang="cs-CZ" altLang="cs-CZ" sz="2400" dirty="0">
                <a:latin typeface="Symbol" panose="05050102010706020507" pitchFamily="18" charset="2"/>
              </a:rPr>
              <a:t></a:t>
            </a:r>
            <a:r>
              <a:rPr lang="cs-CZ" altLang="cs-CZ" sz="2400" dirty="0"/>
              <a:t> je vzdálenost dvou ještě rozlišitelných bodů (</a:t>
            </a:r>
            <a:r>
              <a:rPr lang="cs-CZ" altLang="cs-CZ" sz="2400" i="1" dirty="0"/>
              <a:t>NA</a:t>
            </a:r>
            <a:r>
              <a:rPr lang="cs-CZ" altLang="cs-CZ" sz="2400" dirty="0"/>
              <a:t> = </a:t>
            </a:r>
            <a:r>
              <a:rPr lang="cs-CZ" altLang="cs-CZ" sz="2400" i="1" dirty="0" err="1"/>
              <a:t>n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400" dirty="0" err="1"/>
              <a:t>sin</a:t>
            </a:r>
            <a:r>
              <a:rPr lang="cs-CZ" altLang="cs-CZ" sz="2400" dirty="0">
                <a:latin typeface="Symbol" panose="05050102010706020507" pitchFamily="18" charset="2"/>
              </a:rPr>
              <a:t></a:t>
            </a:r>
            <a:r>
              <a:rPr lang="cs-CZ" altLang="cs-CZ" sz="2400" dirty="0"/>
              <a:t>, </a:t>
            </a:r>
            <a:r>
              <a:rPr lang="cs-CZ" altLang="cs-CZ" sz="2400" i="1" dirty="0"/>
              <a:t>n</a:t>
            </a:r>
            <a:r>
              <a:rPr lang="cs-CZ" altLang="cs-CZ" sz="2400" dirty="0"/>
              <a:t> je index lomu prostředí mezi objektivem a krycím sklíčkem a </a:t>
            </a:r>
            <a:r>
              <a:rPr lang="cs-CZ" altLang="cs-CZ" sz="2400" dirty="0">
                <a:latin typeface="Symbol" panose="05050102010706020507" pitchFamily="18" charset="2"/>
              </a:rPr>
              <a:t></a:t>
            </a:r>
            <a:r>
              <a:rPr lang="cs-CZ" altLang="cs-CZ" sz="2400" dirty="0"/>
              <a:t> je dříve zmiňovaný  úhel).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Prostorové rozlišení roste se zvětšením. Kombinací silných spojek bychom mohli sestrojit mikroskop s téměř libovolným zvětšením, avšak od určité hranice (hranice „užitečného zvětšení“) se </a:t>
            </a:r>
            <a:r>
              <a:rPr lang="cs-CZ" altLang="cs-CZ" sz="2400" i="1" dirty="0"/>
              <a:t>rozlišení</a:t>
            </a:r>
            <a:r>
              <a:rPr lang="cs-CZ" altLang="cs-CZ" sz="2400" dirty="0"/>
              <a:t> již nezvětšuje („prázdné“ zvětšení).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Jestliže se zmenšuje apertura (otvor) kondenzoru, prostorové rozlišení se snižuje, avšak roste kontrast! Proto dbáme při volbě apertury kondenzoru o vyváženost prostorového rozlišení a kontrastu. Chceme-li snížit jas obrazu, je vhodnější ztlumit lampu než zmenšit aperturu kondenzoru, protože tak nedojde ke zhoršení rozlišovací schopnosti.</a:t>
            </a:r>
          </a:p>
        </p:txBody>
      </p:sp>
    </p:spTree>
    <p:extLst>
      <p:ext uri="{BB962C8B-B14F-4D97-AF65-F5344CB8AC3E}">
        <p14:creationId xmlns:p14="http://schemas.microsoft.com/office/powerpoint/2010/main" val="40879151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005EFE54-121A-4EE6-8D83-E89060487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654" y="384473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Hloubka</a:t>
            </a:r>
            <a:r>
              <a:rPr lang="en-GB" altLang="cs-CZ" sz="3600" dirty="0"/>
              <a:t> </a:t>
            </a:r>
            <a:r>
              <a:rPr lang="en-GB" altLang="cs-CZ" sz="3600" dirty="0" err="1"/>
              <a:t>ostrosti</a:t>
            </a:r>
            <a:r>
              <a:rPr lang="en-GB" altLang="cs-CZ" sz="3600" dirty="0"/>
              <a:t> </a:t>
            </a:r>
            <a:r>
              <a:rPr lang="en-GB" altLang="cs-CZ" sz="3600" i="1" dirty="0"/>
              <a:t>Z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C13EBB0-D0A3-4572-8E09-AAEC1DA2C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5433" y="2060576"/>
            <a:ext cx="9098280" cy="861774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800" dirty="0"/>
              <a:t>Jde o tloušťku objektu podél osy mikroskopu, která se současně nachází v ohnisku. Důležité u silnějších vzorků.</a:t>
            </a:r>
          </a:p>
        </p:txBody>
      </p:sp>
      <p:graphicFrame>
        <p:nvGraphicFramePr>
          <p:cNvPr id="29700" name="Object 3">
            <a:extLst>
              <a:ext uri="{FF2B5EF4-FFF2-40B4-BE49-F238E27FC236}">
                <a16:creationId xmlns:a16="http://schemas.microsoft.com/office/drawing/2014/main" id="{64B9D124-5B62-4859-8500-C8FEE5410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77935"/>
              </p:ext>
            </p:extLst>
          </p:nvPr>
        </p:nvGraphicFramePr>
        <p:xfrm>
          <a:off x="5090319" y="3080482"/>
          <a:ext cx="20113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796120" imgH="9448920" progId="Equation.3">
                  <p:embed/>
                </p:oleObj>
              </mc:Choice>
              <mc:Fallback>
                <p:oleObj name="Rovnice" r:id="rId3" imgW="11796120" imgH="9448920" progId="Equation.3">
                  <p:embed/>
                  <p:pic>
                    <p:nvPicPr>
                      <p:cNvPr id="29700" name="Object 3">
                        <a:extLst>
                          <a:ext uri="{FF2B5EF4-FFF2-40B4-BE49-F238E27FC236}">
                            <a16:creationId xmlns:a16="http://schemas.microsoft.com/office/drawing/2014/main" id="{64B9D124-5B62-4859-8500-C8FEE5410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319" y="3080482"/>
                        <a:ext cx="2011362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4">
            <a:extLst>
              <a:ext uri="{FF2B5EF4-FFF2-40B4-BE49-F238E27FC236}">
                <a16:creationId xmlns:a16="http://schemas.microsoft.com/office/drawing/2014/main" id="{C21073D3-A8BF-4C75-80EF-7999EED0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824" y="4565764"/>
            <a:ext cx="877037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Font typeface="Arial" panose="020B0604020202020204" pitchFamily="34" charset="0"/>
              <a:buNone/>
            </a:pPr>
            <a:r>
              <a:rPr lang="cs-CZ" altLang="cs-CZ" sz="2800" i="1" dirty="0"/>
              <a:t>n</a:t>
            </a:r>
            <a:r>
              <a:rPr lang="cs-CZ" altLang="cs-CZ" sz="2800" dirty="0"/>
              <a:t> je index lomu vzorku (resp. tekutiny obklopující mikroskopovaný objekt).</a:t>
            </a:r>
          </a:p>
        </p:txBody>
      </p:sp>
    </p:spTree>
    <p:extLst>
      <p:ext uri="{BB962C8B-B14F-4D97-AF65-F5344CB8AC3E}">
        <p14:creationId xmlns:p14="http://schemas.microsoft.com/office/powerpoint/2010/main" val="14062036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99969168-D514-40D5-A46E-BB99EA864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292954"/>
            <a:ext cx="822960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Varianty</a:t>
            </a:r>
            <a:r>
              <a:rPr lang="en-GB" altLang="cs-CZ" sz="3600" dirty="0"/>
              <a:t> </a:t>
            </a:r>
            <a:r>
              <a:rPr lang="en-GB" altLang="cs-CZ" sz="3600" dirty="0" err="1"/>
              <a:t>optické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</a:t>
            </a:r>
            <a:r>
              <a:rPr lang="cs-CZ" altLang="cs-CZ" sz="3600" dirty="0" err="1"/>
              <a:t>ie</a:t>
            </a:r>
            <a:endParaRPr lang="en-GB" altLang="cs-CZ" sz="3600" dirty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E1884BE-FC2A-43A4-B4B3-63E3D55F3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377" y="1341438"/>
            <a:ext cx="9700592" cy="470898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Pozorování ve </a:t>
            </a:r>
            <a:r>
              <a:rPr lang="cs-CZ" altLang="cs-CZ" sz="2200" b="1" dirty="0"/>
              <a:t>světlém</a:t>
            </a:r>
            <a:r>
              <a:rPr lang="cs-CZ" altLang="cs-CZ" sz="2200" dirty="0"/>
              <a:t> nebo </a:t>
            </a:r>
            <a:r>
              <a:rPr lang="cs-CZ" altLang="cs-CZ" sz="2200" b="1" dirty="0"/>
              <a:t>tmavém poli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b="1" dirty="0"/>
              <a:t>Stereomikroskop</a:t>
            </a:r>
            <a:r>
              <a:rPr lang="cs-CZ" altLang="cs-CZ" sz="2200" dirty="0"/>
              <a:t> (dva mikroskopy se samostatnými objektivy a okuláry, jejichž optické osy svírají úhel asi 15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cs-CZ" altLang="cs-CZ" sz="2200" dirty="0"/>
              <a:t>) – stereoskopické vidění. V medicíně: </a:t>
            </a:r>
            <a:r>
              <a:rPr lang="cs-CZ" altLang="cs-CZ" sz="2200" b="1" dirty="0"/>
              <a:t>mikrochirurgie</a:t>
            </a:r>
            <a:r>
              <a:rPr lang="cs-CZ" altLang="cs-CZ" sz="2200" dirty="0"/>
              <a:t>. Obraz nesmí být převrácený. Operační pole je osvětleno optickými vlákny. Ohnisková vzdálenost objektivu se může plynule měnit - zoom – různé prostorové rozlišení.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b="1" dirty="0"/>
              <a:t>mikrofotografie</a:t>
            </a:r>
            <a:r>
              <a:rPr lang="cs-CZ" altLang="cs-CZ" sz="2200" dirty="0"/>
              <a:t> nebo </a:t>
            </a:r>
            <a:r>
              <a:rPr lang="cs-CZ" altLang="cs-CZ" sz="2200" b="1" dirty="0"/>
              <a:t>mikrokinematografie (video)</a:t>
            </a:r>
            <a:r>
              <a:rPr lang="cs-CZ" altLang="cs-CZ" sz="22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Software pro zpracování obrazu: mění kontrast, jas, ostrost atd. Pokročilý software umožňuje kvantitativní analýzu obrazu, hledání typických tvarů atd. </a:t>
            </a:r>
          </a:p>
          <a:p>
            <a:pPr eaLnBrk="1" hangingPunct="1">
              <a:lnSpc>
                <a:spcPct val="10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200" dirty="0"/>
              <a:t>Většina druhů mikroskopů může být sestavena z různých objektivů, okulárů, kondenzorů a dodatečně vybavena různými speciálními optickými prvky. Je k dispozici různé příslušenství, např. mikromanipulátory pro umísťování elektrod do buněk, separování organel atd.</a:t>
            </a:r>
          </a:p>
        </p:txBody>
      </p:sp>
    </p:spTree>
    <p:extLst>
      <p:ext uri="{BB962C8B-B14F-4D97-AF65-F5344CB8AC3E}">
        <p14:creationId xmlns:p14="http://schemas.microsoft.com/office/powerpoint/2010/main" val="24165344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3EEAFA1B-8094-459D-B681-BC0C23EE8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46" y="282106"/>
            <a:ext cx="5357854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Stereomikroskop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4E5289DE-BF00-4CF4-AF45-916DE31D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1" y="1916114"/>
            <a:ext cx="3089689" cy="29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4" name="Picture 3">
            <a:extLst>
              <a:ext uri="{FF2B5EF4-FFF2-40B4-BE49-F238E27FC236}">
                <a16:creationId xmlns:a16="http://schemas.microsoft.com/office/drawing/2014/main" id="{FC23E5A4-1D33-4A82-B92D-9BD8E539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60" y="1532738"/>
            <a:ext cx="5846807" cy="37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4">
            <a:extLst>
              <a:ext uri="{FF2B5EF4-FFF2-40B4-BE49-F238E27FC236}">
                <a16:creationId xmlns:a16="http://schemas.microsoft.com/office/drawing/2014/main" id="{8289FDDF-45E9-41B3-BA89-08764581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77" y="5785914"/>
            <a:ext cx="44656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cs-CZ" sz="1600" dirty="0"/>
              <a:t>The </a:t>
            </a:r>
            <a:r>
              <a:rPr lang="en-GB" altLang="cs-CZ" sz="1600" b="1" dirty="0"/>
              <a:t>OPMI® </a:t>
            </a:r>
            <a:r>
              <a:rPr lang="en-GB" altLang="cs-CZ" sz="1600" b="1" dirty="0" err="1"/>
              <a:t>Vario</a:t>
            </a:r>
            <a:r>
              <a:rPr lang="en-GB" altLang="cs-CZ" sz="1600" b="1" dirty="0"/>
              <a:t>/NC 33</a:t>
            </a:r>
            <a:r>
              <a:rPr lang="en-GB" altLang="cs-CZ" sz="1600" dirty="0"/>
              <a:t> surgical microscope</a:t>
            </a:r>
            <a:r>
              <a:rPr lang="en-GB" altLang="cs-CZ" sz="2000" dirty="0">
                <a:solidFill>
                  <a:srgbClr val="FFF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9405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9690F07-0238-4ACB-8994-ED1F1BAFE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800" y="314196"/>
            <a:ext cx="7652723" cy="107699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B5CDFF7-2406-4BE0-88B9-AA03ED5ED1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799" y="2102588"/>
            <a:ext cx="10753200" cy="396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Tato technika vytváří kontrastní obrazy např. živých buněk, jejichž struktury mají podobný útlum (jsou rovnoměrně průsvitné a proto málo kontrastní v mikroskopu zobrazujícím rozdíly v amplitudě procházejícího světla), avšak lehce se liší svým indexem lomu (v důsledku čehož dochází k fázovým posunům – umožňuje se tak rozlišení tzv. </a:t>
            </a:r>
            <a:r>
              <a:rPr lang="cs-CZ" altLang="cs-CZ" sz="2400" b="1" dirty="0"/>
              <a:t>fázových objektů</a:t>
            </a:r>
            <a:r>
              <a:rPr lang="cs-CZ" altLang="cs-CZ" sz="2400" dirty="0"/>
              <a:t>).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i="1" dirty="0"/>
              <a:t>Fázově kontrastní technika mění rozdíly ve fázi v rozdíly v amplitudě.</a:t>
            </a:r>
            <a:r>
              <a:rPr lang="cs-CZ" altLang="cs-CZ" sz="2400" dirty="0"/>
              <a:t> Živé buňky mohou být zkoumány ve svém přirozeném stavu, tj. bez fixace a barvení.</a:t>
            </a:r>
          </a:p>
        </p:txBody>
      </p:sp>
    </p:spTree>
    <p:extLst>
      <p:ext uri="{BB962C8B-B14F-4D97-AF65-F5344CB8AC3E}">
        <p14:creationId xmlns:p14="http://schemas.microsoft.com/office/powerpoint/2010/main" val="355177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91BE610B-C51F-4D11-842C-58A94CC54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725" y="290811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37EA635-2E19-410F-80AA-69FCE657C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030" y="1600201"/>
            <a:ext cx="6474570" cy="5027017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Do přední ohniskové roviny kondenzoru je přidána clona se štěrbinou ve tvaru mezikruží, kterou pak prochází světlo. Když světlo prochází vzorkem, paprsky jsou odchylovány z původního směru a současně různě zpožďovány průchodem různými tloušťkami materiálu objektu.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V obrazové ohniskové rovině objektivu se nachází </a:t>
            </a:r>
            <a:r>
              <a:rPr lang="cs-CZ" altLang="cs-CZ" sz="2000" b="1" dirty="0"/>
              <a:t>fázová destička</a:t>
            </a:r>
            <a:r>
              <a:rPr lang="cs-CZ" altLang="cs-CZ" sz="2000" dirty="0"/>
              <a:t>, opět ve tvaru mezikruží, jež posunuje fázi o +</a:t>
            </a:r>
            <a:r>
              <a:rPr lang="cs-CZ" altLang="cs-CZ" sz="2000" dirty="0">
                <a:latin typeface="Symbol" panose="05050102010706020507" pitchFamily="18" charset="2"/>
              </a:rPr>
              <a:t></a:t>
            </a:r>
            <a:r>
              <a:rPr lang="cs-CZ" altLang="cs-CZ" sz="2000" dirty="0"/>
              <a:t>/2 nebo -</a:t>
            </a:r>
            <a:r>
              <a:rPr lang="cs-CZ" altLang="cs-CZ" sz="2000" dirty="0">
                <a:latin typeface="Symbol" panose="05050102010706020507" pitchFamily="18" charset="2"/>
              </a:rPr>
              <a:t></a:t>
            </a:r>
            <a:r>
              <a:rPr lang="cs-CZ" altLang="cs-CZ" sz="2000" dirty="0"/>
              <a:t>/2), tj. o čtvrtinu vlnové délky. Tato destička propouští paprsky, které nezměnily svůj směr na fázových objektech. Ostatní paprsky destičku minou a jejich fáze se nezmění.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Obraz se vytváří interferencí fázově posunutých a neposunutých paprsků. Fázové objekty pak vypadají jako tmavé nebo světlé vůči svému okolí (pozitivní nebo negativní kontrast). </a:t>
            </a: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89AA0FDB-8842-4F4C-A1F0-B8FB93821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6003925"/>
            <a:ext cx="388342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1600" dirty="0"/>
              <a:t>Podle</a:t>
            </a:r>
            <a:r>
              <a:rPr lang="en-GB" altLang="cs-CZ" sz="1600" dirty="0"/>
              <a:t> http://www.nobel.se/physics/educational/microscopes/phase/</a:t>
            </a: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AE30F7E7-A9E4-42C2-ABDA-615A9C19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9" y="871571"/>
            <a:ext cx="3384053" cy="50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222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42E9BF4-23F2-467F-875D-28CF235BD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819" y="349009"/>
            <a:ext cx="4896678" cy="61555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dirty="0" err="1"/>
              <a:t>Obsah</a:t>
            </a:r>
            <a:r>
              <a:rPr lang="en-GB" altLang="cs-CZ" dirty="0"/>
              <a:t> </a:t>
            </a:r>
            <a:r>
              <a:rPr lang="en-GB" altLang="cs-CZ" dirty="0" err="1"/>
              <a:t>přednášky</a:t>
            </a:r>
            <a:endParaRPr lang="en-GB" altLang="cs-CZ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63DA022-F944-4B08-84CF-486C869A5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8557" y="1389641"/>
            <a:ext cx="8412480" cy="511935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Optická (světelná) mikroskopie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Fyzikální principy mikroskopie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Varianty optických mikroskopů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Fázový kontrast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Fluorescenční mikroskop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Speciální optické mikroskopy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/>
              <a:t>Laserový konfokální skenovací mikroskop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1600" dirty="0" err="1"/>
              <a:t>Superrozlišující</a:t>
            </a:r>
            <a:r>
              <a:rPr lang="cs-CZ" altLang="cs-CZ" sz="1600" dirty="0"/>
              <a:t> mikroskopy</a:t>
            </a:r>
            <a:endParaRPr lang="cs-CZ" altLang="cs-CZ" sz="12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		Elektronová mikroskopie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Transmisní elektronový mikroskop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Skenovací elektronový mikroskop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/>
              <a:t>			Mikroskopie skenující sondou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	Skenovací tunelový mikroskop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			ATM - </a:t>
            </a:r>
            <a:r>
              <a:rPr lang="cs-CZ" altLang="cs-CZ" sz="2000" dirty="0" err="1"/>
              <a:t>Atomic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microscopy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51606386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6162128E-D605-4829-99B7-D9E2C011F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101" y="128588"/>
            <a:ext cx="8413213" cy="1433512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4F5553FC-663F-47F3-9B36-D56A4A4BA4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793" y="1693809"/>
            <a:ext cx="4110038" cy="4040187"/>
          </a:xfrm>
        </p:spPr>
      </p:pic>
      <p:pic>
        <p:nvPicPr>
          <p:cNvPr id="41988" name="Picture 7">
            <a:extLst>
              <a:ext uri="{FF2B5EF4-FFF2-40B4-BE49-F238E27FC236}">
                <a16:creationId xmlns:a16="http://schemas.microsoft.com/office/drawing/2014/main" id="{1BB1CA27-015C-4039-8A0C-8BB7F745F6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6513" y="274638"/>
            <a:ext cx="1350962" cy="2112962"/>
          </a:xfrm>
        </p:spPr>
      </p:pic>
      <p:sp>
        <p:nvSpPr>
          <p:cNvPr id="41989" name="Text Box 10">
            <a:extLst>
              <a:ext uri="{FF2B5EF4-FFF2-40B4-BE49-F238E27FC236}">
                <a16:creationId xmlns:a16="http://schemas.microsoft.com/office/drawing/2014/main" id="{599A9283-A714-443A-840A-C63B9854D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457" y="6050756"/>
            <a:ext cx="3016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http://micro.magnet.fsu.edu/</a:t>
            </a:r>
          </a:p>
        </p:txBody>
      </p:sp>
      <p:sp>
        <p:nvSpPr>
          <p:cNvPr id="41990" name="Rectangle 11">
            <a:extLst>
              <a:ext uri="{FF2B5EF4-FFF2-40B4-BE49-F238E27FC236}">
                <a16:creationId xmlns:a16="http://schemas.microsoft.com/office/drawing/2014/main" id="{CCB24058-4AE5-4C54-9E37-A22381C40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064" y="5297489"/>
            <a:ext cx="8858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1" name="Rectangle 12">
            <a:extLst>
              <a:ext uri="{FF2B5EF4-FFF2-40B4-BE49-F238E27FC236}">
                <a16:creationId xmlns:a16="http://schemas.microsoft.com/office/drawing/2014/main" id="{46FC6547-BF51-4D6F-ABB3-1D54A8E1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0" y="2233613"/>
            <a:ext cx="877888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2" name="Text Box 13">
            <a:extLst>
              <a:ext uri="{FF2B5EF4-FFF2-40B4-BE49-F238E27FC236}">
                <a16:creationId xmlns:a16="http://schemas.microsoft.com/office/drawing/2014/main" id="{0E06F0D6-D7B0-4366-8901-A87742000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24588"/>
            <a:ext cx="3016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chemeClr val="tx1"/>
                </a:solidFill>
              </a:rPr>
              <a:t>http://micro.magnet.fsu.edu/</a:t>
            </a:r>
          </a:p>
        </p:txBody>
      </p:sp>
      <p:pic>
        <p:nvPicPr>
          <p:cNvPr id="41993" name="Picture 14">
            <a:extLst>
              <a:ext uri="{FF2B5EF4-FFF2-40B4-BE49-F238E27FC236}">
                <a16:creationId xmlns:a16="http://schemas.microsoft.com/office/drawing/2014/main" id="{07EE05B7-7CF6-4C80-A1AF-F44ED29B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446338"/>
            <a:ext cx="46593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16">
            <a:extLst>
              <a:ext uri="{FF2B5EF4-FFF2-40B4-BE49-F238E27FC236}">
                <a16:creationId xmlns:a16="http://schemas.microsoft.com/office/drawing/2014/main" id="{4822FED0-1869-42B6-9649-8357B25D9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2457450"/>
            <a:ext cx="42227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5" name="Rectangle 17">
            <a:extLst>
              <a:ext uri="{FF2B5EF4-FFF2-40B4-BE49-F238E27FC236}">
                <a16:creationId xmlns:a16="http://schemas.microsoft.com/office/drawing/2014/main" id="{3527F7F4-D193-47DA-8C1F-E986F548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4197350"/>
            <a:ext cx="2286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6" name="Rectangle 18">
            <a:extLst>
              <a:ext uri="{FF2B5EF4-FFF2-40B4-BE49-F238E27FC236}">
                <a16:creationId xmlns:a16="http://schemas.microsoft.com/office/drawing/2014/main" id="{D918907C-C491-4213-BCC5-C9DA2DF77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4191000"/>
            <a:ext cx="215900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7" name="Rectangle 19">
            <a:extLst>
              <a:ext uri="{FF2B5EF4-FFF2-40B4-BE49-F238E27FC236}">
                <a16:creationId xmlns:a16="http://schemas.microsoft.com/office/drawing/2014/main" id="{625FAEF5-4649-4B05-A2A7-2594D03B4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4210050"/>
            <a:ext cx="20955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1998" name="Rectangle 20">
            <a:extLst>
              <a:ext uri="{FF2B5EF4-FFF2-40B4-BE49-F238E27FC236}">
                <a16:creationId xmlns:a16="http://schemas.microsoft.com/office/drawing/2014/main" id="{98D8CD91-F942-43D5-BE09-24BFCF87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5911850"/>
            <a:ext cx="3352800" cy="24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4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EE0DAABA-52F8-49B0-9B2F-177E9B37C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429" y="195560"/>
            <a:ext cx="8229600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Mikroskop s fázovým kontrastem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505F038D-CE70-4F2C-B32A-8F65D77B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58" y="1270794"/>
            <a:ext cx="5040312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6" name="Text Box 3">
            <a:extLst>
              <a:ext uri="{FF2B5EF4-FFF2-40B4-BE49-F238E27FC236}">
                <a16:creationId xmlns:a16="http://schemas.microsoft.com/office/drawing/2014/main" id="{CBBC3C22-E03D-4F25-A457-72466C12C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822" y="5739110"/>
            <a:ext cx="4824413" cy="6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Améba ve fázovém kontrastu</a:t>
            </a:r>
            <a:r>
              <a:rPr lang="en-GB" altLang="cs-CZ" sz="1800" dirty="0"/>
              <a:t>, Z = 250x </a:t>
            </a:r>
            <a:r>
              <a:rPr lang="en-GB" altLang="cs-CZ" sz="1600" dirty="0"/>
              <a:t>(www.durr.demon.co.uk/ colour.html.) </a:t>
            </a: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86A46C90-5654-4A2E-A5DA-5DDE0661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42" y="2078839"/>
            <a:ext cx="4762830" cy="28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None/>
            </a:pPr>
            <a:r>
              <a:rPr lang="cs-CZ" altLang="cs-CZ" sz="2200" dirty="0"/>
              <a:t>Mnohé bezbarvé biologické objekty (obtížně pozorovatelné v běžném mikroskopu) jsou fázovými objekty. Barviva je mohou zviditelnit, jsou však často pro buňky jedovatá. Fázově kontrastní mikroskopy umožňují pozorovat takovéto objekty bez barvení. </a:t>
            </a:r>
          </a:p>
        </p:txBody>
      </p:sp>
    </p:spTree>
    <p:extLst>
      <p:ext uri="{BB962C8B-B14F-4D97-AF65-F5344CB8AC3E}">
        <p14:creationId xmlns:p14="http://schemas.microsoft.com/office/powerpoint/2010/main" val="22905990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E490BBEA-082C-4314-984C-2167F510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790" y="306388"/>
            <a:ext cx="6535972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Fluorescenční mikroskop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6BE2917-EB5B-4594-AD3C-D4AFB4058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790" y="1600201"/>
            <a:ext cx="10185620" cy="5109091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b="1" dirty="0"/>
              <a:t>Fluorescenční mikroskopie</a:t>
            </a:r>
            <a:r>
              <a:rPr lang="cs-CZ" altLang="cs-CZ" sz="2300" dirty="0"/>
              <a:t> je založena na schopnosti některých látek emitovat viditelné světlo po ozáření světlem o kratší vlnové délce (UV záření nebo fialové světlo).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dirty="0"/>
              <a:t>Optika kondenzoru musí být přizpůsobena UV záření (křemenné, resp. kazivcové sklo), které však může k preparátu přicházet též objektivem (horní osvětlení). Zbývající části mikroskopu jsou stejné jako u běžných mikroskopů. Nutná je ochrana očí před zbytkovým UV zářením (UV filtry).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75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300" dirty="0"/>
              <a:t>Fluorescenci vykazuje např. </a:t>
            </a:r>
            <a:r>
              <a:rPr lang="cs-CZ" altLang="cs-CZ" sz="2300" u="sng" dirty="0"/>
              <a:t>tryptofan</a:t>
            </a:r>
            <a:r>
              <a:rPr lang="cs-CZ" altLang="cs-CZ" sz="2300" dirty="0"/>
              <a:t> či jiné sloučeniny s aromatickým kruhem či heterocyklem. Ve většině případů se však ke vzorkům přidávají </a:t>
            </a:r>
            <a:r>
              <a:rPr lang="cs-CZ" altLang="cs-CZ" sz="2300" b="1" dirty="0"/>
              <a:t>fluorescenční barviva</a:t>
            </a:r>
            <a:r>
              <a:rPr lang="cs-CZ" altLang="cs-CZ" sz="2300" dirty="0"/>
              <a:t> specificky interagující s různými buněčnými strukturami. Často je barvivo (</a:t>
            </a:r>
            <a:r>
              <a:rPr lang="cs-CZ" altLang="cs-CZ" sz="2300" dirty="0" err="1"/>
              <a:t>fluorochrom</a:t>
            </a:r>
            <a:r>
              <a:rPr lang="cs-CZ" altLang="cs-CZ" sz="2300" dirty="0"/>
              <a:t>, fluorescenční sonda) vázáno na (monoklonální) </a:t>
            </a:r>
            <a:r>
              <a:rPr lang="cs-CZ" altLang="cs-CZ" sz="2300" b="1" dirty="0"/>
              <a:t>protilátku </a:t>
            </a:r>
            <a:r>
              <a:rPr lang="cs-CZ" altLang="cs-CZ" sz="2300" dirty="0"/>
              <a:t>specifickou pro některou bílkovinu. Tato imunofluorescenční metoda může selektivně zviditelnit např. cytoskelet, chromatin či různé membránové bílkoviny. </a:t>
            </a:r>
          </a:p>
        </p:txBody>
      </p:sp>
    </p:spTree>
    <p:extLst>
      <p:ext uri="{BB962C8B-B14F-4D97-AF65-F5344CB8AC3E}">
        <p14:creationId xmlns:p14="http://schemas.microsoft.com/office/powerpoint/2010/main" val="117991360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492FAE6F-B87D-497B-BC31-A1BDAE658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905" y="428823"/>
            <a:ext cx="1022708" cy="61555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4000" dirty="0"/>
              <a:t>FM</a:t>
            </a:r>
          </a:p>
        </p:txBody>
      </p:sp>
      <p:pic>
        <p:nvPicPr>
          <p:cNvPr id="48131" name="Picture 2">
            <a:hlinkClick r:id="rId3"/>
            <a:extLst>
              <a:ext uri="{FF2B5EF4-FFF2-40B4-BE49-F238E27FC236}">
                <a16:creationId xmlns:a16="http://schemas.microsoft.com/office/drawing/2014/main" id="{AAFB4C75-DBE3-4A0D-9672-2A259D4E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70" y="0"/>
            <a:ext cx="633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Obdélník 1">
            <a:extLst>
              <a:ext uri="{FF2B5EF4-FFF2-40B4-BE49-F238E27FC236}">
                <a16:creationId xmlns:a16="http://schemas.microsoft.com/office/drawing/2014/main" id="{197F5CB0-75FE-42DA-829C-BA08E3BE83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89398" y="3050556"/>
            <a:ext cx="3857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lvl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Varianty optick</a:t>
            </a:r>
            <a:r>
              <a:rPr lang="cs-CZ" altLang="cs-CZ" sz="200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cs-CZ" altLang="cs-CZ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 mikroskop</a:t>
            </a:r>
            <a:r>
              <a:rPr lang="cs-CZ" altLang="cs-CZ" sz="2000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ů</a:t>
            </a:r>
            <a:endParaRPr lang="cs-CZ" altLang="cs-CZ" sz="1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800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3A0A875F-AA93-4157-9511-F6F3B1DF2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5381" y="177553"/>
            <a:ext cx="6097325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Varianty optických mikroskopů</a:t>
            </a:r>
            <a:br>
              <a:rPr lang="cs-CZ" altLang="cs-CZ" dirty="0"/>
            </a:br>
            <a:r>
              <a:rPr lang="cs-CZ" altLang="cs-CZ" sz="3600" dirty="0"/>
              <a:t>Fluorescenční mikroskop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432FC3AE-6F74-4FAB-9157-46BE4CDC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268414"/>
            <a:ext cx="381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0" name="Text Box 3">
            <a:extLst>
              <a:ext uri="{FF2B5EF4-FFF2-40B4-BE49-F238E27FC236}">
                <a16:creationId xmlns:a16="http://schemas.microsoft.com/office/drawing/2014/main" id="{E637E4A6-A265-4E3A-BF57-AE21971B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685" y="4758905"/>
            <a:ext cx="4464050" cy="16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Aktinová vlákna kvasinek zviditelněná fluorescenční mikroskopií – barveno </a:t>
            </a:r>
            <a:r>
              <a:rPr lang="cs-CZ" altLang="cs-CZ" sz="2000" dirty="0" err="1"/>
              <a:t>rhodaminem-phalloidinem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1600" dirty="0"/>
              <a:t>www.paulgyoung.com/.../ fission_yeast_actin_cytoskeleton.htm. </a:t>
            </a: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BA58BD37-3514-4CB7-BEAF-9CB971931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" b="3127"/>
          <a:stretch>
            <a:fillRect/>
          </a:stretch>
        </p:blipFill>
        <p:spPr bwMode="auto">
          <a:xfrm>
            <a:off x="1287394" y="1365293"/>
            <a:ext cx="4528378" cy="35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Text Box 5">
            <a:extLst>
              <a:ext uri="{FF2B5EF4-FFF2-40B4-BE49-F238E27FC236}">
                <a16:creationId xmlns:a16="http://schemas.microsoft.com/office/drawing/2014/main" id="{7FB42896-ACE9-43EE-AD2F-8E01EE87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408" y="5130802"/>
            <a:ext cx="3816350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Viriony v infikované buňce - </a:t>
            </a:r>
            <a:r>
              <a:rPr lang="en-GB" altLang="cs-CZ" sz="1600" dirty="0"/>
              <a:t>http://usa.hamamatsu.com/sys-biomedical/slcn2400/slcn-smpl.htm</a:t>
            </a:r>
          </a:p>
        </p:txBody>
      </p:sp>
    </p:spTree>
    <p:extLst>
      <p:ext uri="{BB962C8B-B14F-4D97-AF65-F5344CB8AC3E}">
        <p14:creationId xmlns:p14="http://schemas.microsoft.com/office/powerpoint/2010/main" val="14314587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0DE95B48-2E54-422C-8650-055F505C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1951039"/>
            <a:ext cx="4583734" cy="33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7" name="Text Box 2">
            <a:extLst>
              <a:ext uri="{FF2B5EF4-FFF2-40B4-BE49-F238E27FC236}">
                <a16:creationId xmlns:a16="http://schemas.microsoft.com/office/drawing/2014/main" id="{FE892FE2-1F44-4C0A-9EDB-2E98BFC3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268414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400" dirty="0" err="1"/>
              <a:t>Cytoskelet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zviditelněný</a:t>
            </a:r>
            <a:r>
              <a:rPr lang="en-GB" altLang="cs-CZ" sz="2400" dirty="0"/>
              <a:t> </a:t>
            </a:r>
            <a:r>
              <a:rPr lang="en-GB" altLang="cs-CZ" sz="2400" dirty="0" err="1"/>
              <a:t>imunofluorescenční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metodou</a:t>
            </a:r>
            <a:endParaRPr lang="en-GB" altLang="cs-CZ" sz="2400" dirty="0"/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B137EFD4-8414-4D41-893B-FDE71F42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963" y="5743191"/>
            <a:ext cx="295116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Mikrotubuly</a:t>
            </a:r>
            <a:r>
              <a:rPr lang="en-GB" altLang="cs-CZ" sz="2000" dirty="0"/>
              <a:t> HeLa </a:t>
            </a:r>
            <a:r>
              <a:rPr lang="en-GB" altLang="cs-CZ" sz="2000" dirty="0" err="1"/>
              <a:t>buněk</a:t>
            </a:r>
            <a:endParaRPr lang="en-GB" altLang="cs-CZ" sz="2000" dirty="0"/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C07FFDF3-CB1E-463F-9605-4AE12ED3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56192" r="20744" b="13986"/>
          <a:stretch>
            <a:fillRect/>
          </a:stretch>
        </p:blipFill>
        <p:spPr bwMode="auto">
          <a:xfrm>
            <a:off x="6240464" y="1989139"/>
            <a:ext cx="4476096" cy="33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30" name="Text Box 5">
            <a:extLst>
              <a:ext uri="{FF2B5EF4-FFF2-40B4-BE49-F238E27FC236}">
                <a16:creationId xmlns:a16="http://schemas.microsoft.com/office/drawing/2014/main" id="{CAD6E49D-FD63-41B5-8F3F-9154353F0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5793644"/>
            <a:ext cx="36004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Mikrofilamenta</a:t>
            </a:r>
            <a:r>
              <a:rPr lang="en-GB" altLang="cs-CZ" sz="2000" dirty="0"/>
              <a:t> HeLa </a:t>
            </a:r>
            <a:r>
              <a:rPr lang="en-GB" altLang="cs-CZ" sz="2000" dirty="0" err="1"/>
              <a:t>buněk</a:t>
            </a:r>
            <a:endParaRPr lang="en-GB" altLang="cs-CZ" sz="2000" dirty="0"/>
          </a:p>
        </p:txBody>
      </p:sp>
      <p:sp>
        <p:nvSpPr>
          <p:cNvPr id="52231" name="Rectangle 6">
            <a:extLst>
              <a:ext uri="{FF2B5EF4-FFF2-40B4-BE49-F238E27FC236}">
                <a16:creationId xmlns:a16="http://schemas.microsoft.com/office/drawing/2014/main" id="{4B2B8525-52E9-41CD-8A58-1FDA4875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64"/>
            <a:ext cx="676523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chemeClr val="tx2"/>
                </a:solidFill>
              </a:rPr>
              <a:t>Varianty optických mikroskopů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Fluorescenční mikroskop</a:t>
            </a:r>
          </a:p>
        </p:txBody>
      </p:sp>
    </p:spTree>
    <p:extLst>
      <p:ext uri="{BB962C8B-B14F-4D97-AF65-F5344CB8AC3E}">
        <p14:creationId xmlns:p14="http://schemas.microsoft.com/office/powerpoint/2010/main" val="1917262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73DE5E14-2410-4BAD-9A56-FF53C843C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614" y="263525"/>
            <a:ext cx="10027561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Speciální optické mikroskopy </a:t>
            </a:r>
            <a:br>
              <a:rPr lang="cs-CZ" altLang="cs-CZ" sz="4000" dirty="0"/>
            </a:br>
            <a:r>
              <a:rPr lang="cs-CZ" altLang="cs-CZ" sz="3600" dirty="0"/>
              <a:t>Konfokální laserový skenovací mikroskop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9B18456-CF80-4CC9-A3C8-2DB6D3A2E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932" y="1557338"/>
            <a:ext cx="6458668" cy="4372992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L - laser, C – clony s malými kruhovými otvory,  PPZ – polopropustné zrcadlo, DET – detektor světla (fotonásobič), SM – skenovací mechanismus, Č – čočka objektivu (</a:t>
            </a:r>
            <a:r>
              <a:rPr lang="cs-CZ" altLang="cs-CZ" sz="2000" dirty="0" err="1"/>
              <a:t>projektivu</a:t>
            </a:r>
            <a:r>
              <a:rPr lang="cs-CZ" altLang="cs-CZ" sz="2000" dirty="0"/>
              <a:t>), O – bodový předmět, PREP – preparát (řez). </a:t>
            </a:r>
          </a:p>
          <a:p>
            <a:pPr marL="0" indent="15875" eaLnBrk="1" hangingPunct="1">
              <a:lnSpc>
                <a:spcPct val="100000"/>
              </a:lnSpc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Pouze paprsky odražené od bodových struktur v ohnisku mohou projít přes clonu C před detektorem. Ostatní paprsky (rozptýlené) jsou zastaveny clonou. Tyto paprsky by u běžného mikroskopu zhoršovaly kvalitu obrazu, protože snižují kontrast. Pomocí tohoto mikroskopu můžeme zkoumat poměrně silné nativní řezy. Skenovací mechanismus je např. systém rotujících zrcadel, která mohou s ohniskem pohybovat v hustých rovnoběžných liniích. </a:t>
            </a: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AECBE34B-ACE5-481C-8D01-FB299D14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557339"/>
            <a:ext cx="3267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893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7B35773F-A636-4292-AA05-4B2E67610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715" y="190501"/>
            <a:ext cx="9511085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600" dirty="0" err="1"/>
              <a:t>Konfokální</a:t>
            </a:r>
            <a:r>
              <a:rPr lang="en-GB" altLang="cs-CZ" sz="3600" dirty="0"/>
              <a:t> </a:t>
            </a:r>
            <a:r>
              <a:rPr lang="en-GB" altLang="cs-CZ" sz="3600" dirty="0" err="1"/>
              <a:t>laserový</a:t>
            </a:r>
            <a:r>
              <a:rPr lang="en-GB" altLang="cs-CZ" sz="3600" dirty="0"/>
              <a:t> </a:t>
            </a:r>
            <a:r>
              <a:rPr lang="en-GB" altLang="cs-CZ" sz="3600" dirty="0" err="1"/>
              <a:t>skenovací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</a:t>
            </a:r>
            <a:endParaRPr lang="en-GB" altLang="cs-CZ" sz="3600" dirty="0"/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1A132344-343E-4AE3-8484-D6F584C7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85" y="1963973"/>
            <a:ext cx="7029315" cy="43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4" name="Text Box 3">
            <a:extLst>
              <a:ext uri="{FF2B5EF4-FFF2-40B4-BE49-F238E27FC236}">
                <a16:creationId xmlns:a16="http://schemas.microsoft.com/office/drawing/2014/main" id="{96614F24-9C66-4F50-88D6-9BDA1068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248401"/>
            <a:ext cx="8153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2000"/>
              <a:t>3D obraz neuronu, fluorescence - </a:t>
            </a:r>
            <a:r>
              <a:rPr lang="en-GB" altLang="cs-CZ" sz="1600"/>
              <a:t>http://www.cs.ubc.ca/nest/magic/neuron.html</a:t>
            </a: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597E6BE1-C379-4924-8202-37D6F078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37784"/>
            <a:ext cx="86106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V praxi se používá </a:t>
            </a:r>
            <a:r>
              <a:rPr lang="cs-CZ" altLang="cs-CZ" sz="2000" dirty="0" err="1"/>
              <a:t>imunoznačení</a:t>
            </a:r>
            <a:r>
              <a:rPr lang="cs-CZ" altLang="cs-CZ" sz="2000" dirty="0"/>
              <a:t> pro specifikaci pozorovaných struktur, zvýraznění chromozomů, membránových receptorů.</a:t>
            </a:r>
          </a:p>
        </p:txBody>
      </p:sp>
    </p:spTree>
    <p:extLst>
      <p:ext uri="{BB962C8B-B14F-4D97-AF65-F5344CB8AC3E}">
        <p14:creationId xmlns:p14="http://schemas.microsoft.com/office/powerpoint/2010/main" val="313393529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FCCE76BD-C8EF-485F-884C-4A6C15B0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741" y="181742"/>
            <a:ext cx="9350473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Konfokální laserový skenovací mikroskop</a:t>
            </a:r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556437A0-F267-4741-89E6-F0DB76E315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1" y="1001864"/>
            <a:ext cx="5097639" cy="3824137"/>
          </a:xfrm>
        </p:spPr>
      </p:pic>
      <p:sp>
        <p:nvSpPr>
          <p:cNvPr id="58372" name="Text Box 6">
            <a:extLst>
              <a:ext uri="{FF2B5EF4-FFF2-40B4-BE49-F238E27FC236}">
                <a16:creationId xmlns:a16="http://schemas.microsoft.com/office/drawing/2014/main" id="{1A62BF99-CF8C-45E0-8AAF-3D95BF1B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613" y="5255971"/>
            <a:ext cx="9350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Souběžné použití absorpčního spektrofotometru jako součásti konfokálního mikroskopu,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náhrada běžného laseru za  „bílý laser“, tj. laser s plynule laditelnými vlnovými délkami 470-670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, určený k spektrofotometrickým analýzám - např. určení koncentrace léčiva ve sledovaném vzorku během kultivace.</a:t>
            </a: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3C7C6BAE-D626-4BA7-AE66-21FC936F33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69613" y="1671337"/>
            <a:ext cx="4303713" cy="2520690"/>
          </a:xfr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>
                <a:latin typeface="Times New Roman" panose="02020603050405020304" pitchFamily="18" charset="0"/>
              </a:rPr>
              <a:t>Live Cell Imaging- </a:t>
            </a:r>
            <a:r>
              <a:rPr lang="cs-CZ" altLang="cs-CZ" sz="2000" dirty="0"/>
              <a:t>sledování růstu buněčných kultur v reálném čase v průtokové komůrce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Sledování přímých účinků chemických nebo fyzikálních faktorů na buněčné kultury.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1800" dirty="0"/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1400" dirty="0"/>
          </a:p>
        </p:txBody>
      </p:sp>
    </p:spTree>
    <p:extLst>
      <p:ext uri="{BB962C8B-B14F-4D97-AF65-F5344CB8AC3E}">
        <p14:creationId xmlns:p14="http://schemas.microsoft.com/office/powerpoint/2010/main" val="99159066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A7BD208E-BC18-4BEC-9B7D-0297B35F5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857" y="158750"/>
            <a:ext cx="10332431" cy="116955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3600" dirty="0"/>
            </a:br>
            <a:r>
              <a:rPr lang="cs-CZ" altLang="cs-CZ" sz="3200" dirty="0"/>
              <a:t>Skenovací mikroskopie v blízkém optickém poli </a:t>
            </a:r>
            <a:br>
              <a:rPr lang="cs-CZ" altLang="cs-CZ" sz="2800" dirty="0"/>
            </a:br>
            <a:r>
              <a:rPr lang="en-GB" altLang="cs-CZ" sz="2000" dirty="0"/>
              <a:t>(near field optical scanning microscopy - NFOSM)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533E753-89F3-43DF-B4FB-0626C041F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89193" y="1214896"/>
            <a:ext cx="4175125" cy="309562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400" dirty="0"/>
              <a:t>NFOSM = NSOM = SNOM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B69E5FA-12C0-4362-BFE1-2C0AFCB6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3" y="1922077"/>
            <a:ext cx="981399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/>
              <a:t>Schéma mikroskopu pro pozorování v blízkém optickém poli. Úzký svazek světla argonového laseru prochází velmi malým otvorem (</a:t>
            </a:r>
            <a:r>
              <a:rPr lang="cs-CZ" altLang="cs-CZ" sz="1800" dirty="0">
                <a:cs typeface="Arial" panose="020B0604020202020204" pitchFamily="34" charset="0"/>
              </a:rPr>
              <a:t>ø řádově desítky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) v kovem pokrytém (hliník) skleněném hrotu. Tenký řez se pohybuje nad otvorem v konstantní vzdálenosti. Obrázek vlevo dle </a:t>
            </a:r>
            <a:r>
              <a:rPr lang="cs-CZ" altLang="cs-CZ" sz="1800" dirty="0" err="1"/>
              <a:t>Rontó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Tarjána</a:t>
            </a:r>
            <a:r>
              <a:rPr lang="cs-CZ" altLang="cs-CZ" sz="1800" dirty="0"/>
              <a:t> (1994). Využívány vlastnosti tzv. </a:t>
            </a:r>
            <a:r>
              <a:rPr lang="cs-CZ" altLang="cs-CZ" sz="1800" dirty="0" err="1"/>
              <a:t>evanescentní</a:t>
            </a:r>
            <a:r>
              <a:rPr lang="cs-CZ" altLang="cs-CZ" sz="1800" dirty="0"/>
              <a:t> světelné vlny.</a:t>
            </a:r>
          </a:p>
        </p:txBody>
      </p:sp>
      <p:pic>
        <p:nvPicPr>
          <p:cNvPr id="60421" name="Picture 4">
            <a:extLst>
              <a:ext uri="{FF2B5EF4-FFF2-40B4-BE49-F238E27FC236}">
                <a16:creationId xmlns:a16="http://schemas.microsoft.com/office/drawing/2014/main" id="{F78CC014-09AD-4FAE-8CAC-DAD82947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3252788"/>
            <a:ext cx="43973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2" name="Obrázek 1">
            <a:extLst>
              <a:ext uri="{FF2B5EF4-FFF2-40B4-BE49-F238E27FC236}">
                <a16:creationId xmlns:a16="http://schemas.microsoft.com/office/drawing/2014/main" id="{0B9D8BF1-4EF3-453A-BC79-F86723587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6" y="3562351"/>
            <a:ext cx="42973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286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6B09FD-B165-44CE-90F1-5DDCED1D4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8984" y="1293814"/>
            <a:ext cx="10137913" cy="524759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Prostorové rozlišení lidského oka ze vzdálenosti 25 cm je přibližně 14 čar na mm (odpovídá rozlišení dvou bodů vzdálených 0,07 mm od sebe). 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Lupa může toto rozlišení podstatně zvýšit (pro velké rozlišení potřebujeme velký průměr čočky a krátkou ohniskovou vzdálenost). Lupa však nemá dostatečně velké rozlišení pro studium mikrostruktury živé hmoty. 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První jednoduché mikroskopy byly vyrobeny v Nizozemí již na konci 16. století. Anthony van </a:t>
            </a:r>
            <a:r>
              <a:rPr lang="cs-CZ" altLang="cs-CZ" sz="2000" dirty="0" err="1"/>
              <a:t>Leeuwenhoek</a:t>
            </a:r>
            <a:r>
              <a:rPr lang="cs-CZ" altLang="cs-CZ" sz="2000" dirty="0"/>
              <a:t> (1632-1723) zdokonalil jeho konstrukci a použil mikroskop pro mnoho biologických pozorování.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Sestrojení elektronového mikroskopu (ve 30. letech</a:t>
            </a:r>
            <a:r>
              <a:rPr lang="cs-CZ" altLang="cs-CZ" sz="2000" baseline="30000" dirty="0"/>
              <a:t> </a:t>
            </a:r>
            <a:r>
              <a:rPr lang="cs-CZ" altLang="cs-CZ" sz="2000" dirty="0"/>
              <a:t>20. století). Rozlišení se zlepšilo přibližně 1000x oproti dosavadním mikroskopům, takže bylo možno spatřit velké molekuly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/>
              <a:t>(řádově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). Dnes můžeme pozorovat jednotlivé atomy.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b="1" dirty="0"/>
              <a:t>Mikroskop sehrál v biologii klíčovou historickou roli.</a:t>
            </a:r>
          </a:p>
          <a:p>
            <a:pPr eaLnBrk="1" hangingPunct="1">
              <a:lnSpc>
                <a:spcPct val="10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V zásadě můžeme použít jakékoliv vlnění pro zobrazení mikroskopických objektů. Jedinou podmínkou je, aby vlnová délka byla kratší než rozměry pozorovaného objektu – </a:t>
            </a:r>
            <a:r>
              <a:rPr lang="cs-CZ" altLang="cs-CZ" sz="2000" b="1" dirty="0"/>
              <a:t>Difrakční bariéra</a:t>
            </a:r>
            <a:r>
              <a:rPr lang="cs-CZ" altLang="cs-CZ" sz="2000" dirty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 dirty="0"/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6548D01E-F79B-4E7C-9BCC-9F4DB26B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088"/>
            <a:ext cx="8690776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Optická (světelná)</a:t>
            </a:r>
            <a:r>
              <a:rPr lang="en-GB" altLang="cs-CZ" sz="3600" b="1" dirty="0">
                <a:solidFill>
                  <a:schemeClr val="tx2"/>
                </a:solidFill>
              </a:rPr>
              <a:t> </a:t>
            </a:r>
            <a:r>
              <a:rPr lang="en-GB" altLang="cs-CZ" sz="3600" b="1" dirty="0" err="1">
                <a:solidFill>
                  <a:schemeClr val="tx2"/>
                </a:solidFill>
              </a:rPr>
              <a:t>mikroskop</a:t>
            </a:r>
            <a:r>
              <a:rPr lang="cs-CZ" altLang="cs-CZ" sz="3600" b="1" dirty="0" err="1">
                <a:solidFill>
                  <a:schemeClr val="tx2"/>
                </a:solidFill>
              </a:rPr>
              <a:t>ie</a:t>
            </a:r>
            <a:r>
              <a:rPr lang="cs-CZ" altLang="cs-CZ" sz="3600" b="1" dirty="0">
                <a:solidFill>
                  <a:schemeClr val="tx2"/>
                </a:solidFill>
              </a:rPr>
              <a:t> - Úvod</a:t>
            </a:r>
          </a:p>
        </p:txBody>
      </p:sp>
    </p:spTree>
    <p:extLst>
      <p:ext uri="{BB962C8B-B14F-4D97-AF65-F5344CB8AC3E}">
        <p14:creationId xmlns:p14="http://schemas.microsoft.com/office/powerpoint/2010/main" val="41671492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>
            <a:hlinkClick r:id="rId3"/>
            <a:extLst>
              <a:ext uri="{FF2B5EF4-FFF2-40B4-BE49-F238E27FC236}">
                <a16:creationId xmlns:a16="http://schemas.microsoft.com/office/drawing/2014/main" id="{7BD869EE-1F84-4BA7-9785-90FF0907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24" y="1217792"/>
            <a:ext cx="44640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7" name="Text Box 2">
            <a:extLst>
              <a:ext uri="{FF2B5EF4-FFF2-40B4-BE49-F238E27FC236}">
                <a16:creationId xmlns:a16="http://schemas.microsoft.com/office/drawing/2014/main" id="{3864A151-F37C-4441-A9AE-BA37C356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288" y="4617060"/>
            <a:ext cx="5247860" cy="19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Světlo procházející osvětlovacím hrotem přístroje pro skenovací mikroskopii v blízkém optickém poli pozorované v normálním optickém mikroskopu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1600" dirty="0"/>
              <a:t>http://physics.nist.gov/Divisions/Div844/facilities/nsom/nsom.html</a:t>
            </a:r>
          </a:p>
        </p:txBody>
      </p:sp>
      <p:sp>
        <p:nvSpPr>
          <p:cNvPr id="62468" name="Text Box 3">
            <a:extLst>
              <a:ext uri="{FF2B5EF4-FFF2-40B4-BE49-F238E27FC236}">
                <a16:creationId xmlns:a16="http://schemas.microsoft.com/office/drawing/2014/main" id="{0E3EB736-D26C-4DC9-90B2-E0CD3703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221164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C5505759-8918-4B50-ACA1-05E6ABDF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563" y="4113214"/>
            <a:ext cx="3600450" cy="108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400" dirty="0" err="1"/>
              <a:t>Plasmidová</a:t>
            </a:r>
            <a:r>
              <a:rPr lang="cs-CZ" altLang="cs-CZ" sz="2400" dirty="0"/>
              <a:t> </a:t>
            </a:r>
            <a:r>
              <a:rPr lang="en-GB" altLang="cs-CZ" sz="2400" dirty="0"/>
              <a:t>DNA (10 kb)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http://www.snom.omicron.de/examples/twinsnom/x-tsnom_12.html</a:t>
            </a:r>
          </a:p>
        </p:txBody>
      </p:sp>
      <p:pic>
        <p:nvPicPr>
          <p:cNvPr id="62470" name="Picture 5">
            <a:extLst>
              <a:ext uri="{FF2B5EF4-FFF2-40B4-BE49-F238E27FC236}">
                <a16:creationId xmlns:a16="http://schemas.microsoft.com/office/drawing/2014/main" id="{C94BA5B8-B871-475F-B703-94801599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45" y="152250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1" name="Obdélník 1">
            <a:extLst>
              <a:ext uri="{FF2B5EF4-FFF2-40B4-BE49-F238E27FC236}">
                <a16:creationId xmlns:a16="http://schemas.microsoft.com/office/drawing/2014/main" id="{2EF12E13-4434-47E7-AC8A-09CA2BBC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98" y="60564"/>
            <a:ext cx="1055933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dirty="0" err="1">
                <a:solidFill>
                  <a:schemeClr val="tx2"/>
                </a:solidFill>
              </a:rPr>
              <a:t>Superrozlišení</a:t>
            </a:r>
            <a:r>
              <a:rPr lang="cs-CZ" altLang="cs-CZ" sz="1700" dirty="0">
                <a:solidFill>
                  <a:schemeClr val="tx2"/>
                </a:solidFill>
              </a:rPr>
              <a:t> – prolomení difrakční bariéry: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Skenovací mikroskopie v blízkém optickém poli</a:t>
            </a:r>
          </a:p>
        </p:txBody>
      </p:sp>
    </p:spTree>
    <p:extLst>
      <p:ext uri="{BB962C8B-B14F-4D97-AF65-F5344CB8AC3E}">
        <p14:creationId xmlns:p14="http://schemas.microsoft.com/office/powerpoint/2010/main" val="8516895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B7AB7B91-F4DA-4D00-9207-55DA04E6B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177" y="128588"/>
            <a:ext cx="9748038" cy="811212"/>
          </a:xfrm>
        </p:spPr>
        <p:txBody>
          <a:bodyPr/>
          <a:lstStyle/>
          <a:p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2400" dirty="0"/>
            </a:br>
            <a:r>
              <a:rPr lang="cs-CZ" altLang="cs-CZ" sz="3600" dirty="0"/>
              <a:t> </a:t>
            </a:r>
            <a:r>
              <a:rPr lang="en-GB" altLang="cs-CZ" sz="3600" dirty="0"/>
              <a:t>Stimulated </a:t>
            </a:r>
            <a:r>
              <a:rPr lang="en-GB" altLang="cs-CZ" sz="3600" dirty="0" err="1"/>
              <a:t>Emis</a:t>
            </a:r>
            <a:r>
              <a:rPr lang="cs-CZ" altLang="cs-CZ" sz="3600" dirty="0"/>
              <a:t>s</a:t>
            </a:r>
            <a:r>
              <a:rPr lang="en-GB" altLang="cs-CZ" sz="3600" dirty="0"/>
              <a:t>ion Depletion </a:t>
            </a:r>
            <a:r>
              <a:rPr lang="cs-CZ" altLang="cs-CZ" sz="3600" dirty="0"/>
              <a:t>– STED</a:t>
            </a:r>
          </a:p>
        </p:txBody>
      </p:sp>
      <p:pic>
        <p:nvPicPr>
          <p:cNvPr id="64515" name="Obrázek 6">
            <a:extLst>
              <a:ext uri="{FF2B5EF4-FFF2-40B4-BE49-F238E27FC236}">
                <a16:creationId xmlns:a16="http://schemas.microsoft.com/office/drawing/2014/main" id="{6309CBB0-A80C-498B-8CB5-967929E3C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79" y="1140045"/>
            <a:ext cx="6068100" cy="288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Zástupný symbol pro obsah 7">
            <a:extLst>
              <a:ext uri="{FF2B5EF4-FFF2-40B4-BE49-F238E27FC236}">
                <a16:creationId xmlns:a16="http://schemas.microsoft.com/office/drawing/2014/main" id="{972D4BEE-E4C8-4ED2-92C6-5B18D46E3B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9988" y="2236788"/>
            <a:ext cx="296862" cy="933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/>
              <a:t> </a:t>
            </a:r>
          </a:p>
        </p:txBody>
      </p:sp>
      <p:sp>
        <p:nvSpPr>
          <p:cNvPr id="64519" name="TextovéPole 1">
            <a:extLst>
              <a:ext uri="{FF2B5EF4-FFF2-40B4-BE49-F238E27FC236}">
                <a16:creationId xmlns:a16="http://schemas.microsoft.com/office/drawing/2014/main" id="{DFE014D9-7A9C-4DEB-B74A-ED6A1F67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14" y="1389564"/>
            <a:ext cx="27326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Analogie konfokálního mikroskopu</a:t>
            </a:r>
            <a:r>
              <a:rPr lang="cs-CZ" altLang="cs-CZ" sz="1800" dirty="0">
                <a:solidFill>
                  <a:schemeClr val="tx1"/>
                </a:solidFill>
              </a:rPr>
              <a:t>, která využívá zhášení fluorescence ke zlepšení rozlišovací schopnosti – dochází k překonání tzv. difrakčního limitu.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C57BF5D-3213-49DE-8B2C-C617F3054F1A}"/>
              </a:ext>
            </a:extLst>
          </p:cNvPr>
          <p:cNvSpPr txBox="1"/>
          <p:nvPr/>
        </p:nvSpPr>
        <p:spPr>
          <a:xfrm>
            <a:off x="739471" y="4147553"/>
            <a:ext cx="10360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Mikroskop založený na principu fluorescence v kombinaci s jejím potlačením („</a:t>
            </a:r>
            <a:r>
              <a:rPr lang="cs-CZ" sz="2000" dirty="0" err="1">
                <a:solidFill>
                  <a:schemeClr val="tx1"/>
                </a:solidFill>
              </a:rPr>
              <a:t>depletion</a:t>
            </a:r>
            <a:r>
              <a:rPr lang="cs-CZ" sz="2000" dirty="0">
                <a:solidFill>
                  <a:schemeClr val="tx1"/>
                </a:solidFill>
              </a:rPr>
              <a:t>“). Klasický fluorescenční mikroskop je omezen difrakcí. Pokud ale pro vybuzení fluorescence použijeme laser, jehož svazek má tvar mezikruží - uvnitř zastíněný - a má nižší energii (delší vlnovou délku) než světlo, které by vyvolalo fluorescenci, dojde v místě kam svazek dopadá k potlačení fluorescence. Vnitřní oblast mezikruží na vzorku je vystavené laseru s vyšší energii (kratší vlnovou délkou), která fluorescenci vyvolá. Ta je zaznamenávána - skenovacím způsobem. Rozlišení takového mikroskopu je pak dané velikostí vnitřního otvoru "koblihy" (angl</a:t>
            </a:r>
            <a:r>
              <a:rPr lang="cs-CZ" sz="2000" dirty="0"/>
              <a:t>.</a:t>
            </a:r>
            <a:r>
              <a:rPr lang="cs-CZ" sz="2000" dirty="0">
                <a:solidFill>
                  <a:schemeClr val="tx1"/>
                </a:solidFill>
              </a:rPr>
              <a:t> "</a:t>
            </a:r>
            <a:r>
              <a:rPr lang="cs-CZ" sz="2000" dirty="0" err="1">
                <a:solidFill>
                  <a:schemeClr val="tx1"/>
                </a:solidFill>
              </a:rPr>
              <a:t>dougnut</a:t>
            </a:r>
            <a:r>
              <a:rPr lang="cs-CZ" sz="2000" dirty="0">
                <a:solidFill>
                  <a:schemeClr val="tx1"/>
                </a:solidFill>
              </a:rPr>
              <a:t>"), dnes kolem 50 </a:t>
            </a:r>
            <a:r>
              <a:rPr lang="cs-CZ" sz="2000" dirty="0" err="1">
                <a:solidFill>
                  <a:schemeClr val="tx1"/>
                </a:solidFill>
              </a:rPr>
              <a:t>nm</a:t>
            </a:r>
            <a:r>
              <a:rPr lang="cs-CZ" sz="2000" dirty="0">
                <a:solidFill>
                  <a:schemeClr val="tx1"/>
                </a:solidFill>
              </a:rPr>
              <a:t> i méně.</a:t>
            </a:r>
          </a:p>
        </p:txBody>
      </p:sp>
    </p:spTree>
    <p:extLst>
      <p:ext uri="{BB962C8B-B14F-4D97-AF65-F5344CB8AC3E}">
        <p14:creationId xmlns:p14="http://schemas.microsoft.com/office/powerpoint/2010/main" val="36600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>
            <a:extLst>
              <a:ext uri="{FF2B5EF4-FFF2-40B4-BE49-F238E27FC236}">
                <a16:creationId xmlns:a16="http://schemas.microsoft.com/office/drawing/2014/main" id="{25FC5A85-9C70-4C0D-B5F6-C4C8320C3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0" y="1562100"/>
            <a:ext cx="7768538" cy="477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0">
            <a:extLst>
              <a:ext uri="{FF2B5EF4-FFF2-40B4-BE49-F238E27FC236}">
                <a16:creationId xmlns:a16="http://schemas.microsoft.com/office/drawing/2014/main" id="{F68D6545-3874-46F7-A821-13677FA2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902" y="3429000"/>
            <a:ext cx="219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Synaptické vezikuly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D9A4FDE-425B-401E-88B7-D3BC2D2FD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469" y="128588"/>
            <a:ext cx="9795746" cy="1433512"/>
          </a:xfrm>
        </p:spPr>
        <p:txBody>
          <a:bodyPr/>
          <a:lstStyle/>
          <a:p>
            <a:r>
              <a:rPr lang="cs-CZ" altLang="cs-CZ" sz="2400" dirty="0" err="1"/>
              <a:t>Superrozlišení</a:t>
            </a:r>
            <a:r>
              <a:rPr lang="cs-CZ" altLang="cs-CZ" sz="2400" dirty="0"/>
              <a:t> – prolomení difrakční bariéry</a:t>
            </a:r>
            <a:br>
              <a:rPr lang="cs-CZ" altLang="cs-CZ" sz="2400" dirty="0"/>
            </a:br>
            <a:r>
              <a:rPr lang="cs-CZ" altLang="cs-CZ" sz="2400" dirty="0"/>
              <a:t> </a:t>
            </a:r>
            <a:r>
              <a:rPr lang="en-GB" altLang="cs-CZ" sz="3600" dirty="0"/>
              <a:t>Stimulated </a:t>
            </a:r>
            <a:r>
              <a:rPr lang="en-GB" altLang="cs-CZ" sz="3600" dirty="0" err="1"/>
              <a:t>Emis</a:t>
            </a:r>
            <a:r>
              <a:rPr lang="cs-CZ" altLang="cs-CZ" sz="3600" dirty="0"/>
              <a:t>s</a:t>
            </a:r>
            <a:r>
              <a:rPr lang="en-GB" altLang="cs-CZ" sz="3600" dirty="0"/>
              <a:t>ion Depletion </a:t>
            </a:r>
            <a:r>
              <a:rPr lang="cs-CZ" altLang="cs-CZ" sz="3600" dirty="0"/>
              <a:t>– STED</a:t>
            </a:r>
          </a:p>
        </p:txBody>
      </p:sp>
    </p:spTree>
    <p:extLst>
      <p:ext uri="{BB962C8B-B14F-4D97-AF65-F5344CB8AC3E}">
        <p14:creationId xmlns:p14="http://schemas.microsoft.com/office/powerpoint/2010/main" val="343014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A8CA3E91-0998-404D-8E98-D5376DAD9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233362"/>
            <a:ext cx="8229600" cy="71006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Elektronová mikroskopie</a:t>
            </a: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0A732CC-2084-4CBE-A39B-376F70253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5576" y="1268414"/>
            <a:ext cx="8692349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„Klasické“ elektronové mikroskopy (EM) používají pro zobrazení svazky urychlených elektronů. Elektrony mají vlnovou délku tzv.  </a:t>
            </a:r>
            <a:r>
              <a:rPr lang="cs-CZ" altLang="cs-CZ" sz="2000" b="1" dirty="0"/>
              <a:t>de </a:t>
            </a:r>
            <a:r>
              <a:rPr lang="cs-CZ" altLang="cs-CZ" sz="2000" b="1" dirty="0" err="1"/>
              <a:t>Broglieových</a:t>
            </a:r>
            <a:r>
              <a:rPr lang="cs-CZ" altLang="cs-CZ" sz="2000" b="1" dirty="0"/>
              <a:t> hmotnostních vln</a:t>
            </a:r>
            <a:r>
              <a:rPr lang="cs-CZ" altLang="cs-CZ" sz="2000" dirty="0"/>
              <a:t>. Připomeňme si následující vztahy:</a:t>
            </a:r>
          </a:p>
        </p:txBody>
      </p:sp>
      <p:graphicFrame>
        <p:nvGraphicFramePr>
          <p:cNvPr id="65540" name="Object 3">
            <a:extLst>
              <a:ext uri="{FF2B5EF4-FFF2-40B4-BE49-F238E27FC236}">
                <a16:creationId xmlns:a16="http://schemas.microsoft.com/office/drawing/2014/main" id="{014030C2-4D59-4F1C-8876-E87808C1A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492113"/>
              </p:ext>
            </p:extLst>
          </p:nvPr>
        </p:nvGraphicFramePr>
        <p:xfrm>
          <a:off x="3513137" y="2449002"/>
          <a:ext cx="1433453" cy="103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0" imgH="0" progId="Paint.Picture">
                  <p:embed/>
                </p:oleObj>
              </mc:Choice>
              <mc:Fallback>
                <p:oleObj name="Rastrový obrázek" r:id="rId3" imgW="0" imgH="0" progId="Paint.Picture">
                  <p:embed/>
                  <p:pic>
                    <p:nvPicPr>
                      <p:cNvPr id="65540" name="Object 3">
                        <a:extLst>
                          <a:ext uri="{FF2B5EF4-FFF2-40B4-BE49-F238E27FC236}">
                            <a16:creationId xmlns:a16="http://schemas.microsoft.com/office/drawing/2014/main" id="{014030C2-4D59-4F1C-8876-E87808C1A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7" y="2449002"/>
                        <a:ext cx="1433453" cy="1030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FA6ECE52-75B3-4BD0-874D-4B84E555F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19333"/>
              </p:ext>
            </p:extLst>
          </p:nvPr>
        </p:nvGraphicFramePr>
        <p:xfrm>
          <a:off x="6284913" y="2391852"/>
          <a:ext cx="2018646" cy="103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65541" name="Object 4">
                        <a:extLst>
                          <a:ext uri="{FF2B5EF4-FFF2-40B4-BE49-F238E27FC236}">
                            <a16:creationId xmlns:a16="http://schemas.microsoft.com/office/drawing/2014/main" id="{FA6ECE52-75B3-4BD0-874D-4B84E555F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391852"/>
                        <a:ext cx="2018646" cy="1030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5">
            <a:extLst>
              <a:ext uri="{FF2B5EF4-FFF2-40B4-BE49-F238E27FC236}">
                <a16:creationId xmlns:a16="http://schemas.microsoft.com/office/drawing/2014/main" id="{94CBF57C-9098-484E-87EF-6F5008EF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576" y="3789363"/>
            <a:ext cx="9350734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  <a:buFont typeface="Arial" panose="020B0604020202020204" pitchFamily="34" charset="0"/>
              <a:buNone/>
            </a:pPr>
            <a:r>
              <a:rPr lang="en-GB" altLang="cs-CZ" sz="2000" dirty="0">
                <a:solidFill>
                  <a:srgbClr val="FFFFCC"/>
                </a:solidFill>
              </a:rPr>
              <a:t>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 je vlnová délka, </a:t>
            </a:r>
            <a:r>
              <a:rPr lang="cs-CZ" altLang="cs-CZ" sz="2000" i="1" dirty="0"/>
              <a:t>h</a:t>
            </a:r>
            <a:r>
              <a:rPr lang="cs-CZ" altLang="cs-CZ" sz="2000" dirty="0"/>
              <a:t> Planckova konstanta, </a:t>
            </a:r>
            <a:r>
              <a:rPr lang="cs-CZ" altLang="cs-CZ" sz="2000" i="1" dirty="0"/>
              <a:t>m</a:t>
            </a:r>
            <a:r>
              <a:rPr lang="cs-CZ" altLang="cs-CZ" sz="2000" dirty="0"/>
              <a:t> relativistická hmotnost elektronu, </a:t>
            </a:r>
            <a:r>
              <a:rPr lang="cs-CZ" altLang="cs-CZ" sz="2000" i="1" dirty="0"/>
              <a:t>v</a:t>
            </a:r>
            <a:r>
              <a:rPr lang="cs-CZ" altLang="cs-CZ" sz="2000" dirty="0"/>
              <a:t> jeho rychlost, </a:t>
            </a:r>
            <a:r>
              <a:rPr lang="cs-CZ" altLang="cs-CZ" sz="2000" i="1" dirty="0"/>
              <a:t>e</a:t>
            </a:r>
            <a:r>
              <a:rPr lang="cs-CZ" altLang="cs-CZ" sz="2000" dirty="0"/>
              <a:t> – jeho elektrický náboj a </a:t>
            </a:r>
            <a:r>
              <a:rPr lang="cs-CZ" altLang="cs-CZ" sz="2000" i="1" dirty="0"/>
              <a:t>U</a:t>
            </a:r>
            <a:r>
              <a:rPr lang="cs-CZ" altLang="cs-CZ" sz="2000" dirty="0"/>
              <a:t> je urychlovací napětí. Je-li velikost pozorovaných objektů srovnatelná s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, dochází k difrakci a vytvoření obrazu je znemožněno. Elektron s energií 1,5 eV má vlnovou délku 1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</a:t>
            </a:r>
            <a:r>
              <a:rPr lang="cs-CZ" altLang="cs-CZ" sz="2000" dirty="0">
                <a:solidFill>
                  <a:srgbClr val="FFFFCC"/>
                </a:solidFill>
              </a:rPr>
              <a:t> </a:t>
            </a:r>
            <a:r>
              <a:rPr lang="cs-CZ" altLang="cs-CZ" sz="2000" dirty="0"/>
              <a:t>Pomocí urychlených elektronů dosahujeme zhruba 10</a:t>
            </a:r>
            <a:r>
              <a:rPr lang="cs-CZ" altLang="cs-CZ" sz="2000" baseline="30000" dirty="0"/>
              <a:t>5</a:t>
            </a:r>
            <a:r>
              <a:rPr lang="cs-CZ" altLang="cs-CZ" sz="2000" dirty="0"/>
              <a:t>-krát kratších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. Viz </a:t>
            </a:r>
            <a:r>
              <a:rPr lang="cs-CZ" altLang="cs-CZ" sz="2000" dirty="0">
                <a:latin typeface="Symbol" panose="05050102010706020507" pitchFamily="18" charset="2"/>
              </a:rPr>
              <a:t></a:t>
            </a:r>
            <a:r>
              <a:rPr lang="cs-CZ" altLang="cs-CZ" sz="2000" dirty="0"/>
              <a:t> = </a:t>
            </a:r>
            <a:r>
              <a:rPr lang="cs-CZ" altLang="cs-CZ" sz="2000" dirty="0">
                <a:latin typeface="Symbol" panose="05050102010706020507" pitchFamily="18" charset="2"/>
              </a:rPr>
              <a:t></a:t>
            </a:r>
            <a:r>
              <a:rPr lang="cs-CZ" altLang="cs-CZ" sz="2000" dirty="0"/>
              <a:t>/</a:t>
            </a:r>
            <a:r>
              <a:rPr lang="cs-CZ" altLang="cs-CZ" sz="2000" i="1" dirty="0" err="1"/>
              <a:t>n</a:t>
            </a:r>
            <a:r>
              <a:rPr lang="cs-CZ" alt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000" dirty="0" err="1"/>
              <a:t>sin</a:t>
            </a:r>
            <a:r>
              <a:rPr lang="cs-CZ" altLang="cs-CZ" sz="2000" dirty="0">
                <a:latin typeface="Symbol" panose="05050102010706020507" pitchFamily="18" charset="2"/>
              </a:rPr>
              <a:t></a:t>
            </a:r>
            <a:r>
              <a:rPr lang="cs-CZ" altLang="cs-CZ" sz="2000" dirty="0"/>
              <a:t>. Velké optické vady systému však způsobují, že numerická apertura je velmi malá - řádově 10</a:t>
            </a:r>
            <a:r>
              <a:rPr lang="cs-CZ" altLang="cs-CZ" sz="2000" baseline="30000" dirty="0"/>
              <a:t>-2</a:t>
            </a:r>
            <a:r>
              <a:rPr lang="cs-CZ" altLang="cs-CZ" sz="2000" dirty="0"/>
              <a:t>. Prostorové rozlišení EM je v praxi na úrovni několika desetin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7146946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753D27C6-2412-41F1-84A6-C261B6B0D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276420"/>
            <a:ext cx="8229600" cy="71006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Elektronová mikroskopie</a:t>
            </a:r>
          </a:p>
        </p:txBody>
      </p:sp>
      <p:pic>
        <p:nvPicPr>
          <p:cNvPr id="67587" name="Picture 2">
            <a:extLst>
              <a:ext uri="{FF2B5EF4-FFF2-40B4-BE49-F238E27FC236}">
                <a16:creationId xmlns:a16="http://schemas.microsoft.com/office/drawing/2014/main" id="{8FA7597B-00CE-4767-A228-4369C88A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2133600"/>
            <a:ext cx="3191359" cy="353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588" name="Text Box 3">
            <a:extLst>
              <a:ext uri="{FF2B5EF4-FFF2-40B4-BE49-F238E27FC236}">
                <a16:creationId xmlns:a16="http://schemas.microsoft.com/office/drawing/2014/main" id="{7678777C-CD08-44A0-8D10-3F969FC8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286" y="2101645"/>
            <a:ext cx="5256212" cy="28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b="1" dirty="0"/>
              <a:t>Magnetická čočka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Příčný řez cívkou, která je magneticky stíněna pancéřováním. Elektronový svazek je fokusován v místě, kde je pancéřování přerušeno. Magnetická čočka působí na elektrony jako spojka na světlo.</a:t>
            </a:r>
          </a:p>
        </p:txBody>
      </p:sp>
    </p:spTree>
    <p:extLst>
      <p:ext uri="{BB962C8B-B14F-4D97-AF65-F5344CB8AC3E}">
        <p14:creationId xmlns:p14="http://schemas.microsoft.com/office/powerpoint/2010/main" val="35410875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BC8D3219-4A67-47C1-9A4B-A840C4B3B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0664" y="1888292"/>
            <a:ext cx="4194174" cy="190821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transmisní elektronový mikroskop (TEM) </a:t>
            </a:r>
            <a:br>
              <a:rPr lang="en-GB" altLang="cs-CZ" sz="4000" dirty="0"/>
            </a:br>
            <a:endParaRPr lang="en-GB" altLang="cs-CZ" sz="1600" dirty="0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EB668E77-C574-4D8F-A84A-76A2E16D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30494"/>
            <a:ext cx="56388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6" name="Text Box 5">
            <a:extLst>
              <a:ext uri="{FF2B5EF4-FFF2-40B4-BE49-F238E27FC236}">
                <a16:creationId xmlns:a16="http://schemas.microsoft.com/office/drawing/2014/main" id="{5644ECB1-007C-4231-B2A4-5791248F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735" y="5357547"/>
            <a:ext cx="3968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www.mauricewilkinscentre.org/bioviz/</a:t>
            </a:r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EEF21763-28F3-458E-B72A-513CDC13E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3" y="1238250"/>
            <a:ext cx="912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8" name="Text Box 7">
            <a:extLst>
              <a:ext uri="{FF2B5EF4-FFF2-40B4-BE49-F238E27FC236}">
                <a16:creationId xmlns:a16="http://schemas.microsoft.com/office/drawing/2014/main" id="{B207BBF6-BA95-4FA7-B9FE-907B46C3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111251"/>
            <a:ext cx="533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 dirty="0">
                <a:solidFill>
                  <a:schemeClr val="tx1"/>
                </a:solidFill>
              </a:rPr>
              <a:t>anoda</a:t>
            </a:r>
          </a:p>
        </p:txBody>
      </p:sp>
      <p:sp>
        <p:nvSpPr>
          <p:cNvPr id="69639" name="Rectangle 8">
            <a:extLst>
              <a:ext uri="{FF2B5EF4-FFF2-40B4-BE49-F238E27FC236}">
                <a16:creationId xmlns:a16="http://schemas.microsoft.com/office/drawing/2014/main" id="{39898232-A376-4274-A96B-369CD290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866775"/>
            <a:ext cx="97155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 dirty="0">
                <a:solidFill>
                  <a:schemeClr val="tx1"/>
                </a:solidFill>
              </a:rPr>
              <a:t>žhavená katoda</a:t>
            </a:r>
          </a:p>
        </p:txBody>
      </p:sp>
      <p:sp>
        <p:nvSpPr>
          <p:cNvPr id="69640" name="Rectangle 10">
            <a:extLst>
              <a:ext uri="{FF2B5EF4-FFF2-40B4-BE49-F238E27FC236}">
                <a16:creationId xmlns:a16="http://schemas.microsoft.com/office/drawing/2014/main" id="{3F90F2E9-B5A9-414B-97AC-6DC31AF41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1" y="822325"/>
            <a:ext cx="868363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Vysoké napětí</a:t>
            </a:r>
          </a:p>
        </p:txBody>
      </p:sp>
      <p:sp>
        <p:nvSpPr>
          <p:cNvPr id="69641" name="Rectangle 12">
            <a:extLst>
              <a:ext uri="{FF2B5EF4-FFF2-40B4-BE49-F238E27FC236}">
                <a16:creationId xmlns:a16="http://schemas.microsoft.com/office/drawing/2014/main" id="{5CC62779-1B19-444F-ABB2-7A066863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3" y="1631950"/>
            <a:ext cx="614362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2" name="Rectangle 13">
            <a:extLst>
              <a:ext uri="{FF2B5EF4-FFF2-40B4-BE49-F238E27FC236}">
                <a16:creationId xmlns:a16="http://schemas.microsoft.com/office/drawing/2014/main" id="{C0C984C7-CFF7-4D64-9D40-ED80F52E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3646489"/>
            <a:ext cx="823912" cy="30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000">
              <a:solidFill>
                <a:schemeClr val="tx1"/>
              </a:solidFill>
            </a:endParaRPr>
          </a:p>
        </p:txBody>
      </p:sp>
      <p:sp>
        <p:nvSpPr>
          <p:cNvPr id="69643" name="Text Box 14">
            <a:extLst>
              <a:ext uri="{FF2B5EF4-FFF2-40B4-BE49-F238E27FC236}">
                <a16:creationId xmlns:a16="http://schemas.microsoft.com/office/drawing/2014/main" id="{1CCD655E-8CF4-485A-ABB4-2595A7420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3657601"/>
            <a:ext cx="10477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Rotační vývěva</a:t>
            </a:r>
          </a:p>
        </p:txBody>
      </p:sp>
      <p:sp>
        <p:nvSpPr>
          <p:cNvPr id="69644" name="Rectangle 15">
            <a:extLst>
              <a:ext uri="{FF2B5EF4-FFF2-40B4-BE49-F238E27FC236}">
                <a16:creationId xmlns:a16="http://schemas.microsoft.com/office/drawing/2014/main" id="{3542242F-8CF5-4FFF-B800-6649EFA7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9" y="3021014"/>
            <a:ext cx="358775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5" name="Rectangle 16">
            <a:extLst>
              <a:ext uri="{FF2B5EF4-FFF2-40B4-BE49-F238E27FC236}">
                <a16:creationId xmlns:a16="http://schemas.microsoft.com/office/drawing/2014/main" id="{9BEB9C8A-AF7E-4CA5-96D5-BEB39FBF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4248151"/>
            <a:ext cx="439738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6" name="Text Box 18">
            <a:extLst>
              <a:ext uri="{FF2B5EF4-FFF2-40B4-BE49-F238E27FC236}">
                <a16:creationId xmlns:a16="http://schemas.microsoft.com/office/drawing/2014/main" id="{25000B9C-D837-48CD-9CCF-592EB72C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4" y="4144964"/>
            <a:ext cx="676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200">
                <a:solidFill>
                  <a:schemeClr val="tx1"/>
                </a:solidFill>
              </a:rPr>
              <a:t>stínítko</a:t>
            </a:r>
          </a:p>
        </p:txBody>
      </p:sp>
      <p:sp>
        <p:nvSpPr>
          <p:cNvPr id="69647" name="Rectangle 19">
            <a:extLst>
              <a:ext uri="{FF2B5EF4-FFF2-40B4-BE49-F238E27FC236}">
                <a16:creationId xmlns:a16="http://schemas.microsoft.com/office/drawing/2014/main" id="{FEB82EEA-C245-489C-93E4-1D27FB03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1597026"/>
            <a:ext cx="1077912" cy="220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8" name="Rectangle 20">
            <a:extLst>
              <a:ext uri="{FF2B5EF4-FFF2-40B4-BE49-F238E27FC236}">
                <a16:creationId xmlns:a16="http://schemas.microsoft.com/office/drawing/2014/main" id="{C029EF32-02B4-405F-AEE9-EEE93E76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6" y="1909763"/>
            <a:ext cx="1133475" cy="150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49" name="Rectangle 21">
            <a:extLst>
              <a:ext uri="{FF2B5EF4-FFF2-40B4-BE49-F238E27FC236}">
                <a16:creationId xmlns:a16="http://schemas.microsoft.com/office/drawing/2014/main" id="{8131FCBE-5C3B-4CB4-9924-86C6A208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2095501"/>
            <a:ext cx="831850" cy="20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0" name="Rectangle 22">
            <a:extLst>
              <a:ext uri="{FF2B5EF4-FFF2-40B4-BE49-F238E27FC236}">
                <a16:creationId xmlns:a16="http://schemas.microsoft.com/office/drawing/2014/main" id="{B7CC3DD0-D6FC-494B-89FB-F7E9DB6C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2338388"/>
            <a:ext cx="844550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1" name="Rectangle 23">
            <a:extLst>
              <a:ext uri="{FF2B5EF4-FFF2-40B4-BE49-F238E27FC236}">
                <a16:creationId xmlns:a16="http://schemas.microsoft.com/office/drawing/2014/main" id="{BB99463F-3A4C-4569-89F0-D222C1BD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6" y="2454276"/>
            <a:ext cx="1146175" cy="1135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52" name="Line 24">
            <a:extLst>
              <a:ext uri="{FF2B5EF4-FFF2-40B4-BE49-F238E27FC236}">
                <a16:creationId xmlns:a16="http://schemas.microsoft.com/office/drawing/2014/main" id="{B44299B1-6564-484D-BE8C-DC9343080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971550"/>
            <a:ext cx="601662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3" name="Text Box 26">
            <a:extLst>
              <a:ext uri="{FF2B5EF4-FFF2-40B4-BE49-F238E27FC236}">
                <a16:creationId xmlns:a16="http://schemas.microsoft.com/office/drawing/2014/main" id="{307539C4-EE09-42EC-A337-192B1455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6" y="1862138"/>
            <a:ext cx="4857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clona</a:t>
            </a:r>
          </a:p>
        </p:txBody>
      </p:sp>
      <p:sp>
        <p:nvSpPr>
          <p:cNvPr id="69654" name="Line 27">
            <a:extLst>
              <a:ext uri="{FF2B5EF4-FFF2-40B4-BE49-F238E27FC236}">
                <a16:creationId xmlns:a16="http://schemas.microsoft.com/office/drawing/2014/main" id="{43280D85-7A30-48D7-AE5F-DE1905FA3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438" y="1978025"/>
            <a:ext cx="9382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5" name="Text Box 29">
            <a:extLst>
              <a:ext uri="{FF2B5EF4-FFF2-40B4-BE49-F238E27FC236}">
                <a16:creationId xmlns:a16="http://schemas.microsoft.com/office/drawing/2014/main" id="{406F684B-7CF3-4AA1-857F-85C8B9ED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6" y="2303463"/>
            <a:ext cx="5572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vzorek</a:t>
            </a:r>
          </a:p>
        </p:txBody>
      </p:sp>
      <p:sp>
        <p:nvSpPr>
          <p:cNvPr id="69656" name="Text Box 30">
            <a:extLst>
              <a:ext uri="{FF2B5EF4-FFF2-40B4-BE49-F238E27FC236}">
                <a16:creationId xmlns:a16="http://schemas.microsoft.com/office/drawing/2014/main" id="{F3446D2B-3670-4190-9A97-38AFD4635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9" y="2778126"/>
            <a:ext cx="4794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clony</a:t>
            </a:r>
          </a:p>
        </p:txBody>
      </p:sp>
      <p:sp>
        <p:nvSpPr>
          <p:cNvPr id="69657" name="Line 31">
            <a:extLst>
              <a:ext uri="{FF2B5EF4-FFF2-40B4-BE49-F238E27FC236}">
                <a16:creationId xmlns:a16="http://schemas.microsoft.com/office/drawing/2014/main" id="{80D86BC3-5761-4123-BE10-AAEF65795C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6026" y="2500313"/>
            <a:ext cx="1122363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8" name="Line 32">
            <a:extLst>
              <a:ext uri="{FF2B5EF4-FFF2-40B4-BE49-F238E27FC236}">
                <a16:creationId xmlns:a16="http://schemas.microsoft.com/office/drawing/2014/main" id="{2CCE0650-07A3-413C-97E0-B9CDB5440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9" y="2940051"/>
            <a:ext cx="1190625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9" name="Rectangle 33">
            <a:extLst>
              <a:ext uri="{FF2B5EF4-FFF2-40B4-BE49-F238E27FC236}">
                <a16:creationId xmlns:a16="http://schemas.microsoft.com/office/drawing/2014/main" id="{2620AEF8-960C-40E5-9BC1-BEAB6F681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970339"/>
            <a:ext cx="984250" cy="18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60" name="Text Box 34">
            <a:extLst>
              <a:ext uri="{FF2B5EF4-FFF2-40B4-BE49-F238E27FC236}">
                <a16:creationId xmlns:a16="http://schemas.microsoft.com/office/drawing/2014/main" id="{8DC3841A-E9DB-40AA-A581-800F56FF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3970338"/>
            <a:ext cx="16144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okno na sledování vzorků</a:t>
            </a:r>
          </a:p>
        </p:txBody>
      </p:sp>
      <p:sp>
        <p:nvSpPr>
          <p:cNvPr id="69661" name="Text Box 35">
            <a:extLst>
              <a:ext uri="{FF2B5EF4-FFF2-40B4-BE49-F238E27FC236}">
                <a16:creationId xmlns:a16="http://schemas.microsoft.com/office/drawing/2014/main" id="{EB2094F2-2DDE-42F3-A03D-E3AEEC4E3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3624263"/>
            <a:ext cx="1727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Okulár na prohlížení detailů</a:t>
            </a:r>
          </a:p>
        </p:txBody>
      </p:sp>
      <p:sp>
        <p:nvSpPr>
          <p:cNvPr id="69662" name="Rectangle 36">
            <a:extLst>
              <a:ext uri="{FF2B5EF4-FFF2-40B4-BE49-F238E27FC236}">
                <a16:creationId xmlns:a16="http://schemas.microsoft.com/office/drawing/2014/main" id="{DB98A6AB-E30B-4A5D-AB9F-39F78F903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9" y="4618038"/>
            <a:ext cx="579437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9663" name="Text Box 37">
            <a:extLst>
              <a:ext uri="{FF2B5EF4-FFF2-40B4-BE49-F238E27FC236}">
                <a16:creationId xmlns:a16="http://schemas.microsoft.com/office/drawing/2014/main" id="{FBC11696-ECEF-4A6F-9FFE-ABF04AE1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1" y="4537076"/>
            <a:ext cx="10842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Kazeta s filmem</a:t>
            </a:r>
          </a:p>
        </p:txBody>
      </p:sp>
      <p:sp>
        <p:nvSpPr>
          <p:cNvPr id="69664" name="Text Box 38">
            <a:extLst>
              <a:ext uri="{FF2B5EF4-FFF2-40B4-BE49-F238E27FC236}">
                <a16:creationId xmlns:a16="http://schemas.microsoft.com/office/drawing/2014/main" id="{59BE12CF-993E-4DA4-BB4C-F964FDED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458913"/>
            <a:ext cx="10668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000">
                <a:solidFill>
                  <a:schemeClr val="tx1"/>
                </a:solidFill>
              </a:rPr>
              <a:t>Olověné stínění</a:t>
            </a:r>
          </a:p>
        </p:txBody>
      </p:sp>
      <p:sp>
        <p:nvSpPr>
          <p:cNvPr id="69665" name="Line 39">
            <a:extLst>
              <a:ext uri="{FF2B5EF4-FFF2-40B4-BE49-F238E27FC236}">
                <a16:creationId xmlns:a16="http://schemas.microsoft.com/office/drawing/2014/main" id="{10885144-C233-4B41-B215-FA46AEB99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026" y="1585913"/>
            <a:ext cx="741363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4440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D50D9A4F-52F6-4537-81DD-810655AAF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137" y="268468"/>
            <a:ext cx="822960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Transmisní elektronový mikroskop</a:t>
            </a: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044C5AC-1529-4BDD-AD89-A68F27BC2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0825" y="2492376"/>
            <a:ext cx="4515098" cy="1624034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90000"/>
              </a:lnSpc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cs-CZ" dirty="0"/>
              <a:t>Brookhaven TEM </a:t>
            </a:r>
          </a:p>
          <a:p>
            <a:pPr marL="0" indent="15875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Zvětšení 50 000 000x, rozlišení 0,1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, </a:t>
            </a:r>
          </a:p>
          <a:p>
            <a:pPr marL="0" indent="15875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2000" dirty="0"/>
              <a:t>Lze provádět simultánně chemickou analýzu vzorku pomocí rentgenové spektrometrie (pouze některé prvky). </a:t>
            </a:r>
          </a:p>
        </p:txBody>
      </p:sp>
      <p:pic>
        <p:nvPicPr>
          <p:cNvPr id="71684" name="Picture 3">
            <a:extLst>
              <a:ext uri="{FF2B5EF4-FFF2-40B4-BE49-F238E27FC236}">
                <a16:creationId xmlns:a16="http://schemas.microsoft.com/office/drawing/2014/main" id="{5D2653F1-24E4-48D0-9E1A-0E2B5F05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19" y="1526650"/>
            <a:ext cx="4697872" cy="427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2193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D6581A1B-8492-405A-9409-916E53B4A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987" y="153987"/>
            <a:ext cx="659825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Transmisní elektronový mikroskop</a:t>
            </a:r>
            <a:br>
              <a:rPr lang="cs-CZ" altLang="cs-CZ" dirty="0"/>
            </a:br>
            <a:r>
              <a:rPr lang="cs-CZ" altLang="cs-CZ" sz="3600" dirty="0"/>
              <a:t>Rozdíl mezi řezem a replikou</a:t>
            </a:r>
          </a:p>
        </p:txBody>
      </p:sp>
      <p:sp>
        <p:nvSpPr>
          <p:cNvPr id="73731" name="Text Box 4">
            <a:extLst>
              <a:ext uri="{FF2B5EF4-FFF2-40B4-BE49-F238E27FC236}">
                <a16:creationId xmlns:a16="http://schemas.microsoft.com/office/drawing/2014/main" id="{DB066A77-B6D1-472E-9308-FE91DF4B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25" y="5029200"/>
            <a:ext cx="88276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Buňky HL-60, fragment jádra, morfologické změny v průběhu apoptózy.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Levý snímek- ultratenký řez, kontrastování OsO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Pravý snímek- replika lomu, napařená vrstva </a:t>
            </a:r>
            <a:r>
              <a:rPr lang="cs-CZ" altLang="cs-CZ" sz="2000" dirty="0" err="1"/>
              <a:t>Pt</a:t>
            </a:r>
            <a:r>
              <a:rPr lang="cs-CZ" altLang="cs-CZ" sz="2000" dirty="0"/>
              <a:t> a C.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600" b="1" dirty="0"/>
              <a:t>Snímky z TEM MORGAGNI 268 D (Philips), snímané na CCD kameru.</a:t>
            </a:r>
            <a:r>
              <a:rPr lang="cs-CZ" altLang="cs-CZ" sz="1600" dirty="0"/>
              <a:t>  </a:t>
            </a:r>
          </a:p>
        </p:txBody>
      </p:sp>
      <p:pic>
        <p:nvPicPr>
          <p:cNvPr id="73732" name="Picture 6">
            <a:extLst>
              <a:ext uri="{FF2B5EF4-FFF2-40B4-BE49-F238E27FC236}">
                <a16:creationId xmlns:a16="http://schemas.microsoft.com/office/drawing/2014/main" id="{1775DF5B-03E2-49F8-A153-A6E4B96B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25" y="1469403"/>
            <a:ext cx="4603340" cy="34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>
            <a:extLst>
              <a:ext uri="{FF2B5EF4-FFF2-40B4-BE49-F238E27FC236}">
                <a16:creationId xmlns:a16="http://schemas.microsoft.com/office/drawing/2014/main" id="{EE98ADA8-49EC-43E3-9D3D-C3E1DE65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1470991"/>
            <a:ext cx="4603340" cy="34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5078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1F2C8B73-3942-4677-994A-C64D66DC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13563" y="1806576"/>
            <a:ext cx="3105150" cy="58737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1600"/>
              <a:t>http://www.ualberta.ca/~mingchen/tem.htm</a:t>
            </a:r>
            <a:endParaRPr lang="en-GB" altLang="cs-CZ" sz="4000"/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9F89B130-6F78-4A4B-B469-A25304B5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4" y="908160"/>
            <a:ext cx="50403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5780" name="Picture 3">
            <a:extLst>
              <a:ext uri="{FF2B5EF4-FFF2-40B4-BE49-F238E27FC236}">
                <a16:creationId xmlns:a16="http://schemas.microsoft.com/office/drawing/2014/main" id="{8ADB26FC-9A04-4404-98A2-65FAE94D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2" y="2714736"/>
            <a:ext cx="4343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5781" name="Text Box 4">
            <a:extLst>
              <a:ext uri="{FF2B5EF4-FFF2-40B4-BE49-F238E27FC236}">
                <a16:creationId xmlns:a16="http://schemas.microsoft.com/office/drawing/2014/main" id="{4B07C734-0AEC-4117-812E-206BB0182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542" y="4990527"/>
            <a:ext cx="4032250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Buňky břišního svalu </a:t>
            </a:r>
            <a:r>
              <a:rPr lang="cs-CZ" altLang="cs-CZ" sz="2400" dirty="0">
                <a:latin typeface="Symbol" panose="05050102010706020507" pitchFamily="18" charset="2"/>
              </a:rPr>
              <a:t></a:t>
            </a: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Coronavirus, negativní barvení (ne covid-19!)      </a:t>
            </a:r>
            <a:r>
              <a:rPr lang="cs-CZ" altLang="cs-CZ" sz="2400" dirty="0">
                <a:latin typeface="Symbol" panose="05050102010706020507" pitchFamily="18" charset="2"/>
              </a:rPr>
              <a:t></a:t>
            </a:r>
          </a:p>
        </p:txBody>
      </p:sp>
      <p:sp>
        <p:nvSpPr>
          <p:cNvPr id="75782" name="Obdélník 2">
            <a:extLst>
              <a:ext uri="{FF2B5EF4-FFF2-40B4-BE49-F238E27FC236}">
                <a16:creationId xmlns:a16="http://schemas.microsoft.com/office/drawing/2014/main" id="{8DA81843-0667-4A65-B4D7-69BCACD9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35" y="89475"/>
            <a:ext cx="8047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Transmisní elektronový mikroskop</a:t>
            </a:r>
          </a:p>
        </p:txBody>
      </p:sp>
    </p:spTree>
    <p:extLst>
      <p:ext uri="{BB962C8B-B14F-4D97-AF65-F5344CB8AC3E}">
        <p14:creationId xmlns:p14="http://schemas.microsoft.com/office/powerpoint/2010/main" val="309764263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4">
            <a:extLst>
              <a:ext uri="{FF2B5EF4-FFF2-40B4-BE49-F238E27FC236}">
                <a16:creationId xmlns:a16="http://schemas.microsoft.com/office/drawing/2014/main" id="{E40F184E-A95C-4717-89CC-3049AFD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0"/>
            <a:ext cx="51117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6">
            <a:extLst>
              <a:ext uri="{FF2B5EF4-FFF2-40B4-BE49-F238E27FC236}">
                <a16:creationId xmlns:a16="http://schemas.microsoft.com/office/drawing/2014/main" id="{30095680-0FD4-49BB-B19D-0CDD3E1D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974976"/>
            <a:ext cx="5183187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8">
            <a:extLst>
              <a:ext uri="{FF2B5EF4-FFF2-40B4-BE49-F238E27FC236}">
                <a16:creationId xmlns:a16="http://schemas.microsoft.com/office/drawing/2014/main" id="{D6D177D7-0BFB-49BD-BB3A-598463AE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44926"/>
            <a:ext cx="40147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11">
            <a:extLst>
              <a:ext uri="{FF2B5EF4-FFF2-40B4-BE49-F238E27FC236}">
                <a16:creationId xmlns:a16="http://schemas.microsoft.com/office/drawing/2014/main" id="{683B1418-C363-4A77-BB19-4489FD88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978401"/>
            <a:ext cx="2571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Plasmatická membrána</a:t>
            </a:r>
          </a:p>
        </p:txBody>
      </p:sp>
      <p:sp>
        <p:nvSpPr>
          <p:cNvPr id="77830" name="Text Box 10">
            <a:extLst>
              <a:ext uri="{FF2B5EF4-FFF2-40B4-BE49-F238E27FC236}">
                <a16:creationId xmlns:a16="http://schemas.microsoft.com/office/drawing/2014/main" id="{25F52B38-9BA2-4783-BEE2-70A9CD2A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3450"/>
            <a:ext cx="3905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Buňky HL-60, metoda freeze-etching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rgbClr val="FFFF00"/>
                </a:solidFill>
              </a:rPr>
              <a:t>TEM</a:t>
            </a:r>
          </a:p>
        </p:txBody>
      </p:sp>
      <p:sp>
        <p:nvSpPr>
          <p:cNvPr id="77831" name="Text Box 13">
            <a:extLst>
              <a:ext uri="{FF2B5EF4-FFF2-40B4-BE49-F238E27FC236}">
                <a16:creationId xmlns:a16="http://schemas.microsoft.com/office/drawing/2014/main" id="{72404E58-2643-4CE3-856B-3A407BDA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5499101"/>
            <a:ext cx="2165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rgbClr val="FFFF00"/>
                </a:solidFill>
              </a:rPr>
              <a:t>Jaderná membrána</a:t>
            </a:r>
          </a:p>
        </p:txBody>
      </p:sp>
      <p:pic>
        <p:nvPicPr>
          <p:cNvPr id="77832" name="Picture 15">
            <a:extLst>
              <a:ext uri="{FF2B5EF4-FFF2-40B4-BE49-F238E27FC236}">
                <a16:creationId xmlns:a16="http://schemas.microsoft.com/office/drawing/2014/main" id="{C8746710-7218-4C89-8CED-5C670AB0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55" y="-15875"/>
            <a:ext cx="51435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Obdélník 1">
            <a:extLst>
              <a:ext uri="{FF2B5EF4-FFF2-40B4-BE49-F238E27FC236}">
                <a16:creationId xmlns:a16="http://schemas.microsoft.com/office/drawing/2014/main" id="{7716947D-3789-4276-B416-45D8E312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910" y="82551"/>
            <a:ext cx="614635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Transmisní elektronový mikroskop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</a:rPr>
              <a:t>Různé organely  </a:t>
            </a:r>
          </a:p>
        </p:txBody>
      </p:sp>
    </p:spTree>
    <p:extLst>
      <p:ext uri="{BB962C8B-B14F-4D97-AF65-F5344CB8AC3E}">
        <p14:creationId xmlns:p14="http://schemas.microsoft.com/office/powerpoint/2010/main" val="148577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72C80C7C-E4B3-4025-B5D4-93F6DC35A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212" y="423863"/>
            <a:ext cx="8229600" cy="628650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cs-CZ" altLang="cs-CZ" dirty="0"/>
              <a:t>První složené mikroskopy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8B7DD424-0020-4455-B306-39425A1B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43" y="1686446"/>
            <a:ext cx="6217920" cy="464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0C181E55-28A5-439C-A3D4-4C9F069CE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341439"/>
            <a:ext cx="31511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000" dirty="0"/>
              <a:t>Robert Hook</a:t>
            </a:r>
            <a:r>
              <a:rPr lang="cs-CZ" altLang="cs-CZ" sz="2000" dirty="0"/>
              <a:t>e</a:t>
            </a:r>
            <a:r>
              <a:rPr lang="en-GB" altLang="cs-CZ" sz="2000" dirty="0"/>
              <a:t> </a:t>
            </a:r>
            <a:r>
              <a:rPr lang="cs-CZ" altLang="cs-CZ" sz="2000" dirty="0"/>
              <a:t>1635-1703</a:t>
            </a:r>
            <a:endParaRPr lang="en-GB" altLang="cs-CZ" sz="2000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0933AA7-ADE5-4955-AD18-0FC8C42D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6381751"/>
            <a:ext cx="29527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>
                <a:solidFill>
                  <a:schemeClr val="tx1"/>
                </a:solidFill>
              </a:rPr>
              <a:t>http://micro.magnet.fsu.edu</a:t>
            </a:r>
          </a:p>
        </p:txBody>
      </p:sp>
    </p:spTree>
    <p:extLst>
      <p:ext uri="{BB962C8B-B14F-4D97-AF65-F5344CB8AC3E}">
        <p14:creationId xmlns:p14="http://schemas.microsoft.com/office/powerpoint/2010/main" val="394701340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A96A10CD-BC94-4762-B437-F86CE65CC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543" y="254834"/>
            <a:ext cx="9121471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Skenovací elektronová mikroskopie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6836276A-01D5-4EB6-9F11-50451491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4" y="2687541"/>
            <a:ext cx="4482170" cy="33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9876" name="Picture 6" descr="tescan mikroskop 2500">
            <a:extLst>
              <a:ext uri="{FF2B5EF4-FFF2-40B4-BE49-F238E27FC236}">
                <a16:creationId xmlns:a16="http://schemas.microsoft.com/office/drawing/2014/main" id="{32205D5A-4435-4BDA-B8D5-A5B420660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9" y="1825624"/>
            <a:ext cx="4790773" cy="32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014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3E0F823C-A35C-4746-B458-F4E55AAA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5864" y="60326"/>
            <a:ext cx="4263872" cy="166199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Skenovací elektronová mikroskopie - SEM</a:t>
            </a:r>
            <a:endParaRPr lang="en-GB" altLang="cs-CZ" sz="3600" dirty="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184FBDE-190C-4469-A48A-630FB73BD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1" y="5743575"/>
            <a:ext cx="3059111" cy="581698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cs-CZ" altLang="cs-CZ" sz="1400" dirty="0"/>
              <a:t>Podle</a:t>
            </a:r>
            <a:r>
              <a:rPr lang="en-GB" altLang="cs-CZ" sz="1400" dirty="0"/>
              <a:t>: http://www.rpi.edu/dept/materials/COURSES/NANO/shaw/BigSEM.gif</a:t>
            </a:r>
          </a:p>
        </p:txBody>
      </p:sp>
      <p:pic>
        <p:nvPicPr>
          <p:cNvPr id="81924" name="Picture 3">
            <a:extLst>
              <a:ext uri="{FF2B5EF4-FFF2-40B4-BE49-F238E27FC236}">
                <a16:creationId xmlns:a16="http://schemas.microsoft.com/office/drawing/2014/main" id="{CE0FED65-36FC-41C7-ADDF-5390E32D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5586412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5" name="TextovéPole 1">
            <a:extLst>
              <a:ext uri="{FF2B5EF4-FFF2-40B4-BE49-F238E27FC236}">
                <a16:creationId xmlns:a16="http://schemas.microsoft.com/office/drawing/2014/main" id="{987622F3-26BB-466D-97FB-0F34D551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343" y="2149356"/>
            <a:ext cx="330044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Podobně jako u metody TEM, jsou i pro SEM vzorky připravovány velmi složitým způsobem – zde musí být pokryty tenkou kovovou vrstvou pro zajištění vodivosti povrchu.</a:t>
            </a:r>
          </a:p>
        </p:txBody>
      </p:sp>
    </p:spTree>
    <p:extLst>
      <p:ext uri="{BB962C8B-B14F-4D97-AF65-F5344CB8AC3E}">
        <p14:creationId xmlns:p14="http://schemas.microsoft.com/office/powerpoint/2010/main" val="64079734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5AF2022B-451C-416C-A561-2FF02332D7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807076" y="1445023"/>
            <a:ext cx="4038600" cy="1231106"/>
          </a:xfrm>
        </p:spPr>
        <p:txBody>
          <a:bodyPr wrap="square" anchor="t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tx1"/>
                </a:solidFill>
              </a:rPr>
              <a:t>Detail </a:t>
            </a:r>
            <a:r>
              <a:rPr lang="en-GB" sz="2400" dirty="0" err="1">
                <a:solidFill>
                  <a:schemeClr val="tx1"/>
                </a:solidFill>
              </a:rPr>
              <a:t>nohy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mravence</a:t>
            </a:r>
            <a:r>
              <a:rPr lang="en-GB" sz="2400" dirty="0">
                <a:solidFill>
                  <a:schemeClr val="tx1"/>
                </a:solidFill>
              </a:rPr>
              <a:t> v SEM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http://www.wtn.org/ss/story.phtml?storyId=33&amp;type=EdOutreach</a:t>
            </a:r>
          </a:p>
        </p:txBody>
      </p:sp>
      <p:pic>
        <p:nvPicPr>
          <p:cNvPr id="83971" name="Picture 2">
            <a:extLst>
              <a:ext uri="{FF2B5EF4-FFF2-40B4-BE49-F238E27FC236}">
                <a16:creationId xmlns:a16="http://schemas.microsoft.com/office/drawing/2014/main" id="{E07E7D8D-D819-43DF-9639-36C3685C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4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3972" name="Picture 3">
            <a:extLst>
              <a:ext uri="{FF2B5EF4-FFF2-40B4-BE49-F238E27FC236}">
                <a16:creationId xmlns:a16="http://schemas.microsoft.com/office/drawing/2014/main" id="{920DB865-1DA1-4CBB-8F5A-5897CE25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213101"/>
            <a:ext cx="435768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3" name="Text Box 4">
            <a:extLst>
              <a:ext uri="{FF2B5EF4-FFF2-40B4-BE49-F238E27FC236}">
                <a16:creationId xmlns:a16="http://schemas.microsoft.com/office/drawing/2014/main" id="{F8CD5985-DFE2-4A0F-9950-FF12F521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4724400"/>
            <a:ext cx="3924302" cy="16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altLang="cs-CZ" sz="2400" dirty="0"/>
              <a:t>Vajíčka ježovky obklopená spermiemi, SEM 3000x zvětšeno</a:t>
            </a:r>
            <a:r>
              <a:rPr lang="cs-CZ" altLang="cs-CZ" sz="2000" dirty="0"/>
              <a:t> </a:t>
            </a:r>
            <a:r>
              <a:rPr lang="cs-CZ" altLang="cs-CZ" sz="1600" dirty="0"/>
              <a:t>http://www.stanford.edu/dept/news/report/news/august9/sperm-89.html</a:t>
            </a:r>
          </a:p>
        </p:txBody>
      </p:sp>
      <p:sp>
        <p:nvSpPr>
          <p:cNvPr id="83974" name="Obdélník 1">
            <a:extLst>
              <a:ext uri="{FF2B5EF4-FFF2-40B4-BE49-F238E27FC236}">
                <a16:creationId xmlns:a16="http://schemas.microsoft.com/office/drawing/2014/main" id="{BFDB8158-4C9E-42D3-8A53-CA882BDF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7" y="176213"/>
            <a:ext cx="55314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accent1"/>
                </a:solidFill>
              </a:rPr>
              <a:t>Skenovací elektronová mikroskopie</a:t>
            </a:r>
          </a:p>
        </p:txBody>
      </p:sp>
    </p:spTree>
    <p:extLst>
      <p:ext uri="{BB962C8B-B14F-4D97-AF65-F5344CB8AC3E}">
        <p14:creationId xmlns:p14="http://schemas.microsoft.com/office/powerpoint/2010/main" val="150913116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05C91486-BE97-4730-817E-692175BE1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622" y="246657"/>
            <a:ext cx="8713787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Mikroskopie skenující sondou</a:t>
            </a:r>
            <a:br>
              <a:rPr lang="cs-CZ" altLang="cs-CZ" sz="4000" dirty="0"/>
            </a:br>
            <a:r>
              <a:rPr lang="cs-CZ" altLang="cs-CZ" sz="3600" dirty="0"/>
              <a:t>Skenovací tunelový mikroskop (STM)</a:t>
            </a:r>
          </a:p>
        </p:txBody>
      </p:sp>
      <p:sp>
        <p:nvSpPr>
          <p:cNvPr id="86019" name="Text Box 2">
            <a:extLst>
              <a:ext uri="{FF2B5EF4-FFF2-40B4-BE49-F238E27FC236}">
                <a16:creationId xmlns:a16="http://schemas.microsoft.com/office/drawing/2014/main" id="{3D2D5936-1133-42D1-BE91-54607E04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349501"/>
            <a:ext cx="3816350" cy="27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400" dirty="0"/>
              <a:t>Schéma skenovacího tunelového elektronového mikroskopu (STM). Dole detail kovové detekční jehly. Kladně nabitá jehla kopíruje povrch vzorku.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Podle </a:t>
            </a:r>
            <a:r>
              <a:rPr lang="cs-CZ" altLang="cs-CZ" sz="2000" dirty="0" err="1"/>
              <a:t>Rontó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Tarjána</a:t>
            </a:r>
            <a:r>
              <a:rPr lang="cs-CZ" altLang="cs-CZ" sz="2000" dirty="0"/>
              <a:t> (1994).</a:t>
            </a:r>
          </a:p>
        </p:txBody>
      </p:sp>
      <p:pic>
        <p:nvPicPr>
          <p:cNvPr id="86020" name="Picture 3">
            <a:extLst>
              <a:ext uri="{FF2B5EF4-FFF2-40B4-BE49-F238E27FC236}">
                <a16:creationId xmlns:a16="http://schemas.microsoft.com/office/drawing/2014/main" id="{3031B90F-8DAF-4678-9C17-4EC771F7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1908313"/>
            <a:ext cx="4969268" cy="38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5004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>
            <a:extLst>
              <a:ext uri="{FF2B5EF4-FFF2-40B4-BE49-F238E27FC236}">
                <a16:creationId xmlns:a16="http://schemas.microsoft.com/office/drawing/2014/main" id="{BDFD3EA2-AE99-453B-98BB-ED3DB90C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757239"/>
            <a:ext cx="4588934" cy="3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7" name="Text Box 2">
            <a:extLst>
              <a:ext uri="{FF2B5EF4-FFF2-40B4-BE49-F238E27FC236}">
                <a16:creationId xmlns:a16="http://schemas.microsoft.com/office/drawing/2014/main" id="{B956C66D-E423-468B-80E8-FDFC35E4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538" y="5205372"/>
            <a:ext cx="4482007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Nápis</a:t>
            </a:r>
            <a:r>
              <a:rPr lang="en-GB" altLang="cs-CZ" sz="2000" dirty="0"/>
              <a:t> IBM </a:t>
            </a:r>
            <a:r>
              <a:rPr lang="en-GB" altLang="cs-CZ" sz="2000" dirty="0" err="1"/>
              <a:t>vytvořený</a:t>
            </a:r>
            <a:r>
              <a:rPr lang="en-GB" altLang="cs-CZ" sz="2000" dirty="0"/>
              <a:t> z </a:t>
            </a:r>
            <a:r>
              <a:rPr lang="en-GB" altLang="cs-CZ" sz="2000" dirty="0" err="1"/>
              <a:t>atomů</a:t>
            </a:r>
            <a:r>
              <a:rPr lang="en-GB" altLang="cs-CZ" sz="2000" dirty="0"/>
              <a:t> </a:t>
            </a:r>
            <a:r>
              <a:rPr lang="en-GB" altLang="cs-CZ" sz="2000" dirty="0" err="1"/>
              <a:t>xenonu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na</a:t>
            </a:r>
            <a:r>
              <a:rPr lang="en-GB" altLang="cs-CZ" sz="2000" dirty="0"/>
              <a:t> </a:t>
            </a:r>
            <a:r>
              <a:rPr lang="en-GB" altLang="cs-CZ" sz="2000" dirty="0" err="1"/>
              <a:t>niklové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podložce</a:t>
            </a:r>
            <a:r>
              <a:rPr lang="en-GB" altLang="cs-CZ" sz="2000" dirty="0"/>
              <a:t> </a:t>
            </a:r>
            <a:r>
              <a:rPr lang="en-GB" altLang="cs-CZ" sz="1600" dirty="0"/>
              <a:t>http://www.almaden.ibm.com/vis/stm/images/stm10.jpg</a:t>
            </a:r>
          </a:p>
        </p:txBody>
      </p:sp>
      <p:pic>
        <p:nvPicPr>
          <p:cNvPr id="88068" name="Picture 3">
            <a:extLst>
              <a:ext uri="{FF2B5EF4-FFF2-40B4-BE49-F238E27FC236}">
                <a16:creationId xmlns:a16="http://schemas.microsoft.com/office/drawing/2014/main" id="{7CD6CC56-EF77-434D-8FC3-34F64D9A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4" y="1696938"/>
            <a:ext cx="3977186" cy="375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9" name="Text Box 4">
            <a:extLst>
              <a:ext uri="{FF2B5EF4-FFF2-40B4-BE49-F238E27FC236}">
                <a16:creationId xmlns:a16="http://schemas.microsoft.com/office/drawing/2014/main" id="{73E8DD4A-7303-4B5E-8E7B-6372046D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454" y="5618064"/>
            <a:ext cx="448201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en-GB" altLang="cs-CZ" sz="2000" dirty="0" err="1"/>
              <a:t>Rozštěpené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nenarušené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kruhy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plazmidové</a:t>
            </a:r>
            <a:r>
              <a:rPr lang="en-GB" altLang="cs-CZ" sz="2000" dirty="0"/>
              <a:t> DNA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http://www.sci.port.ac.uk/spm/overfig5.htm</a:t>
            </a:r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6882C4E8-4CD1-433C-A7A6-47D593F09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03994"/>
            <a:ext cx="82296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Skenovací tunelový mikroskop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0244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>
            <a:extLst>
              <a:ext uri="{FF2B5EF4-FFF2-40B4-BE49-F238E27FC236}">
                <a16:creationId xmlns:a16="http://schemas.microsoft.com/office/drawing/2014/main" id="{8E0FB235-CDF1-4AE9-A455-C1428B18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 </a:t>
            </a:r>
          </a:p>
        </p:txBody>
      </p:sp>
      <p:sp>
        <p:nvSpPr>
          <p:cNvPr id="90115" name="Zástupný symbol pro text 2">
            <a:extLst>
              <a:ext uri="{FF2B5EF4-FFF2-40B4-BE49-F238E27FC236}">
                <a16:creationId xmlns:a16="http://schemas.microsoft.com/office/drawing/2014/main" id="{3E5B0959-06DE-424B-B431-D2A5418352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 </a:t>
            </a:r>
          </a:p>
        </p:txBody>
      </p:sp>
      <p:sp>
        <p:nvSpPr>
          <p:cNvPr id="90116" name="Zástupný symbol pro obsah 4">
            <a:extLst>
              <a:ext uri="{FF2B5EF4-FFF2-40B4-BE49-F238E27FC236}">
                <a16:creationId xmlns:a16="http://schemas.microsoft.com/office/drawing/2014/main" id="{C6851F3F-8782-4634-80C8-492158D6AC3F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6" y="374639"/>
            <a:ext cx="6547671" cy="610872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8436333" y="2252337"/>
            <a:ext cx="3546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STM</a:t>
            </a:r>
            <a:r>
              <a:rPr lang="cs-CZ" sz="2000" dirty="0">
                <a:solidFill>
                  <a:schemeClr val="tx1"/>
                </a:solidFill>
              </a:rPr>
              <a:t> – Simulace povrchu křemíku s navázaným benzenem. Tato struktura bude následně porovnána se strukturou zjištěnou experimentálně.</a:t>
            </a:r>
          </a:p>
        </p:txBody>
      </p:sp>
    </p:spTree>
    <p:extLst>
      <p:ext uri="{BB962C8B-B14F-4D97-AF65-F5344CB8AC3E}">
        <p14:creationId xmlns:p14="http://schemas.microsoft.com/office/powerpoint/2010/main" val="1748001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>
            <a:extLst>
              <a:ext uri="{FF2B5EF4-FFF2-40B4-BE49-F238E27FC236}">
                <a16:creationId xmlns:a16="http://schemas.microsoft.com/office/drawing/2014/main" id="{011CDDBD-69B9-4018-9CA7-06A203708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2463" y="52388"/>
            <a:ext cx="8228012" cy="1687512"/>
          </a:xfrm>
        </p:spPr>
        <p:txBody>
          <a:bodyPr/>
          <a:lstStyle/>
          <a:p>
            <a:r>
              <a:rPr lang="cs-CZ" altLang="cs-CZ" sz="3600"/>
              <a:t>Skenovací tunelový mikroskop </a:t>
            </a:r>
          </a:p>
        </p:txBody>
      </p:sp>
      <p:pic>
        <p:nvPicPr>
          <p:cNvPr id="91139" name="Obrázek 5">
            <a:extLst>
              <a:ext uri="{FF2B5EF4-FFF2-40B4-BE49-F238E27FC236}">
                <a16:creationId xmlns:a16="http://schemas.microsoft.com/office/drawing/2014/main" id="{3161441E-C1A8-4CF6-B9CD-0CA470456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52" y="1187450"/>
            <a:ext cx="9598949" cy="36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Obdélník 1">
            <a:extLst>
              <a:ext uri="{FF2B5EF4-FFF2-40B4-BE49-F238E27FC236}">
                <a16:creationId xmlns:a16="http://schemas.microsoft.com/office/drawing/2014/main" id="{3C1E0E37-5838-46CB-A065-EF5E9708D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059" y="5029201"/>
            <a:ext cx="97562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Moderní mikroskopy STM (a AFM) umožňují ověřování struktury složitých molekul či krystalů, což má zásadní význam pro vývoj počítačových komponent (paměti a procesory na úrovni nanotechnologií). </a:t>
            </a:r>
            <a:r>
              <a:rPr lang="cs-CZ" sz="1800" dirty="0"/>
              <a:t>Je zde vidět, že "</a:t>
            </a:r>
            <a:r>
              <a:rPr lang="cs-CZ" sz="1800" dirty="0" err="1"/>
              <a:t>adatoms</a:t>
            </a:r>
            <a:r>
              <a:rPr lang="cs-CZ" sz="1800" dirty="0"/>
              <a:t>" leží jakoby nad rovinnou plochou krystalu, "</a:t>
            </a:r>
            <a:r>
              <a:rPr lang="cs-CZ" sz="1800" dirty="0" err="1"/>
              <a:t>restatoms</a:t>
            </a:r>
            <a:r>
              <a:rPr lang="cs-CZ" sz="1800" dirty="0"/>
              <a:t>" jsou níže - dáno trojrozměrným tvarem krystalů. Interakce benzenu, vzhledem k jeho velikosti, s jedním ad- a jedním </a:t>
            </a:r>
            <a:r>
              <a:rPr lang="cs-CZ" sz="1800" dirty="0" err="1"/>
              <a:t>restatomem</a:t>
            </a:r>
            <a:r>
              <a:rPr lang="cs-CZ" sz="1800" dirty="0"/>
              <a:t>. Proto "neleží rovně" na povrchu. Jde o projev van der </a:t>
            </a:r>
            <a:r>
              <a:rPr lang="cs-CZ" sz="1800" dirty="0" err="1"/>
              <a:t>Waalsových</a:t>
            </a:r>
            <a:r>
              <a:rPr lang="cs-CZ" sz="1800" dirty="0"/>
              <a:t> sil.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62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09" y="858741"/>
            <a:ext cx="5346778" cy="5867366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8237552" y="2424582"/>
            <a:ext cx="2862469" cy="500742"/>
          </a:xfrm>
        </p:spPr>
        <p:txBody>
          <a:bodyPr/>
          <a:lstStyle/>
          <a:p>
            <a:r>
              <a:rPr lang="cs-CZ" sz="3200" dirty="0">
                <a:solidFill>
                  <a:schemeClr val="tx2"/>
                </a:solidFill>
              </a:rPr>
              <a:t>STM</a:t>
            </a:r>
            <a:r>
              <a:rPr lang="cs-CZ" sz="1800" dirty="0"/>
              <a:t> - Experimentální data s naznačenou polohou atomů křemíku a molekuly benzenu</a:t>
            </a:r>
          </a:p>
        </p:txBody>
      </p:sp>
    </p:spTree>
    <p:extLst>
      <p:ext uri="{BB962C8B-B14F-4D97-AF65-F5344CB8AC3E}">
        <p14:creationId xmlns:p14="http://schemas.microsoft.com/office/powerpoint/2010/main" val="2346594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4343E256-2097-46E0-9DB2-2D892FD66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908" y="287338"/>
            <a:ext cx="8642350" cy="55399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Mikroskopie atomárních sil (AFM)</a:t>
            </a:r>
            <a:endParaRPr lang="en-GB" altLang="cs-CZ" sz="3600" dirty="0"/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id="{C9BE5F38-CD26-4094-A027-79B81301E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433" y="2636839"/>
            <a:ext cx="3145017" cy="272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AFM – </a:t>
            </a:r>
            <a:r>
              <a:rPr lang="cs-CZ" altLang="cs-CZ" sz="2000" dirty="0" err="1"/>
              <a:t>Atomic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microscopy</a:t>
            </a:r>
            <a:r>
              <a:rPr lang="cs-CZ" altLang="cs-CZ" sz="2000" dirty="0"/>
              <a:t> – hrot sleduje profil povrchu vzorku. Jeho pohyb je snímán laserem.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endParaRPr lang="en-GB" altLang="cs-CZ" sz="2000" dirty="0"/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http://physchem.ox.ac.uk/~rgc/research/afm/afm1.htm</a:t>
            </a:r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336C5C54-B75D-44A1-910D-4EFCB1EB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4" y="1463040"/>
            <a:ext cx="5149571" cy="47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4738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>
            <a:extLst>
              <a:ext uri="{FF2B5EF4-FFF2-40B4-BE49-F238E27FC236}">
                <a16:creationId xmlns:a16="http://schemas.microsoft.com/office/drawing/2014/main" id="{478FB6AF-38D6-4764-8DFF-5497B097F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536" y="278607"/>
            <a:ext cx="6563394" cy="451576"/>
          </a:xfrm>
        </p:spPr>
        <p:txBody>
          <a:bodyPr/>
          <a:lstStyle/>
          <a:p>
            <a:r>
              <a:rPr lang="cs-CZ" altLang="cs-CZ" sz="3600" dirty="0"/>
              <a:t>Mikroskopie atomárních sil</a:t>
            </a:r>
          </a:p>
        </p:txBody>
      </p:sp>
      <p:pic>
        <p:nvPicPr>
          <p:cNvPr id="94211" name="Zástupný symbol pro obsah 3">
            <a:extLst>
              <a:ext uri="{FF2B5EF4-FFF2-40B4-BE49-F238E27FC236}">
                <a16:creationId xmlns:a16="http://schemas.microsoft.com/office/drawing/2014/main" id="{DE842F88-56FB-45DD-B665-49285C902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3156" y="2378076"/>
            <a:ext cx="7910283" cy="2925444"/>
          </a:xfrm>
        </p:spPr>
      </p:pic>
      <p:sp>
        <p:nvSpPr>
          <p:cNvPr id="94212" name="Obdélník 1">
            <a:extLst>
              <a:ext uri="{FF2B5EF4-FFF2-40B4-BE49-F238E27FC236}">
                <a16:creationId xmlns:a16="http://schemas.microsoft.com/office/drawing/2014/main" id="{5D660D15-2019-4F28-A664-ED979EE0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059" y="5915687"/>
            <a:ext cx="2320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Dle O. Krejčího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FE639F17-0F7A-474E-BB52-E8EC33FE3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543" y="122239"/>
            <a:ext cx="9646257" cy="147732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3200" dirty="0"/>
            </a:br>
            <a:r>
              <a:rPr lang="cs-CZ" altLang="cs-CZ" sz="3600" dirty="0"/>
              <a:t>Schéma mikroskopu a vlastnosti jeho optického systému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3E59FD8-895B-4E8A-8EBF-63780E1E9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6347" y="1752256"/>
            <a:ext cx="10336696" cy="4662815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i="1" dirty="0"/>
              <a:t>Hlavní části: dvě soustavy spojných čoček - objektiv a okulár.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Z hlediska kvality obrazu je nejdůležitější částí mikroskopu </a:t>
            </a:r>
            <a:r>
              <a:rPr lang="cs-CZ" altLang="cs-CZ" sz="2400" b="1" dirty="0"/>
              <a:t>objektiv</a:t>
            </a:r>
            <a:r>
              <a:rPr lang="cs-CZ" altLang="cs-CZ" sz="2400" dirty="0"/>
              <a:t>, který vytváří </a:t>
            </a:r>
            <a:r>
              <a:rPr lang="cs-CZ" altLang="cs-CZ" sz="2400" u="sng" dirty="0"/>
              <a:t>skutečný</a:t>
            </a:r>
            <a:r>
              <a:rPr lang="cs-CZ" altLang="cs-CZ" sz="2400" dirty="0"/>
              <a:t>, </a:t>
            </a:r>
            <a:r>
              <a:rPr lang="cs-CZ" altLang="cs-CZ" sz="2400" u="sng" dirty="0"/>
              <a:t>zvětšený</a:t>
            </a:r>
            <a:r>
              <a:rPr lang="cs-CZ" altLang="cs-CZ" sz="2400" dirty="0"/>
              <a:t> a </a:t>
            </a:r>
            <a:r>
              <a:rPr lang="cs-CZ" altLang="cs-CZ" sz="2400" u="sng" dirty="0"/>
              <a:t>převrácený </a:t>
            </a:r>
            <a:r>
              <a:rPr lang="cs-CZ" altLang="cs-CZ" sz="2400" dirty="0"/>
              <a:t>obraz. Pozorovaný objekt musí být umístěn mezi ohnisko a dvojnásobek ohniskové vzdálenosti objektivu (objektiv lze považovat za spojnou čočku s velmi krátkou ohniskovou vzdáleností – pro zajištění vysokého rozlišení).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dirty="0"/>
              <a:t>Mechanická část spojující objektiv s okulárem se nazývá </a:t>
            </a:r>
            <a:r>
              <a:rPr lang="cs-CZ" altLang="cs-CZ" sz="2400" b="1" dirty="0"/>
              <a:t>tubus</a:t>
            </a:r>
            <a:r>
              <a:rPr lang="cs-CZ" altLang="cs-CZ" sz="2400" dirty="0"/>
              <a:t>. Obraz vytvořený objektivem (umístěný hned za předmětové ohnisko okuláru) je pozorován </a:t>
            </a:r>
            <a:r>
              <a:rPr lang="cs-CZ" altLang="cs-CZ" sz="2400" b="1" dirty="0"/>
              <a:t>okulárem</a:t>
            </a:r>
            <a:r>
              <a:rPr lang="cs-CZ" altLang="cs-CZ" sz="2400" dirty="0"/>
              <a:t> jako jednoduchou lupou. </a:t>
            </a:r>
            <a:r>
              <a:rPr lang="cs-CZ" altLang="cs-CZ" sz="2400" u="sng" dirty="0"/>
              <a:t>Výsledkem je velmi zvětšený, převrácený a neskutečný obraz.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altLang="cs-CZ" sz="2400" b="1" dirty="0"/>
              <a:t>Kondensor</a:t>
            </a:r>
            <a:r>
              <a:rPr lang="cs-CZ" altLang="cs-CZ" sz="2400" dirty="0"/>
              <a:t> je optickým systémem soustřeďujícím světlo na pozorovaný objekt, zajišťuje jeho dokonalé osvětlení.</a:t>
            </a:r>
          </a:p>
        </p:txBody>
      </p:sp>
    </p:spTree>
    <p:extLst>
      <p:ext uri="{BB962C8B-B14F-4D97-AF65-F5344CB8AC3E}">
        <p14:creationId xmlns:p14="http://schemas.microsoft.com/office/powerpoint/2010/main" val="300689691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>
            <a:extLst>
              <a:ext uri="{FF2B5EF4-FFF2-40B4-BE49-F238E27FC236}">
                <a16:creationId xmlns:a16="http://schemas.microsoft.com/office/drawing/2014/main" id="{CA59E507-83ED-4CE7-839F-4A1D87C50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981" y="290514"/>
            <a:ext cx="6146358" cy="553998"/>
          </a:xfr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600" dirty="0"/>
              <a:t>Mikroskopie atomárních sil</a:t>
            </a:r>
            <a:endParaRPr lang="en-GB" altLang="cs-CZ" sz="3600" dirty="0"/>
          </a:p>
        </p:txBody>
      </p:sp>
      <p:sp>
        <p:nvSpPr>
          <p:cNvPr id="95235" name="Text Box 4">
            <a:extLst>
              <a:ext uri="{FF2B5EF4-FFF2-40B4-BE49-F238E27FC236}">
                <a16:creationId xmlns:a16="http://schemas.microsoft.com/office/drawing/2014/main" id="{FD5F222D-7DB5-4994-9685-4A8F9284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135" y="5420167"/>
            <a:ext cx="47180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GB" altLang="cs-CZ" sz="2400" dirty="0"/>
              <a:t>DNA – </a:t>
            </a:r>
            <a:r>
              <a:rPr lang="cs-CZ" altLang="cs-CZ" sz="2400" dirty="0"/>
              <a:t>linearizovaná </a:t>
            </a:r>
            <a:r>
              <a:rPr lang="cs-CZ" altLang="cs-CZ" sz="2400" dirty="0" err="1"/>
              <a:t>plasmidová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/>
              <a:t>http://www.snom.omicron.de/examples/twinsnom/x-tsnom_12.html</a:t>
            </a:r>
          </a:p>
        </p:txBody>
      </p:sp>
      <p:sp>
        <p:nvSpPr>
          <p:cNvPr id="95236" name="Text Box 6">
            <a:extLst>
              <a:ext uri="{FF2B5EF4-FFF2-40B4-BE49-F238E27FC236}">
                <a16:creationId xmlns:a16="http://schemas.microsoft.com/office/drawing/2014/main" id="{500604CF-37A2-440B-B071-970BE27F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5275263"/>
            <a:ext cx="43497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2000"/>
              <a:t>Povrch</a:t>
            </a:r>
            <a:r>
              <a:rPr lang="en-GB" altLang="cs-CZ" sz="2000"/>
              <a:t> křemíku – atomární</a:t>
            </a:r>
            <a:r>
              <a:rPr lang="cs-CZ" altLang="cs-CZ" sz="2000"/>
              <a:t> </a:t>
            </a:r>
            <a:r>
              <a:rPr lang="en-GB" altLang="cs-CZ" sz="2000"/>
              <a:t>rozlišení</a:t>
            </a:r>
            <a:r>
              <a:rPr lang="cs-CZ" altLang="cs-CZ" sz="2000"/>
              <a:t> </a:t>
            </a:r>
            <a:r>
              <a:rPr lang="cs-CZ" altLang="cs-CZ" sz="1600"/>
              <a:t>včetně molekul benzenu</a:t>
            </a:r>
            <a:r>
              <a:rPr lang="en-GB" altLang="cs-CZ" sz="1600"/>
              <a:t> </a:t>
            </a:r>
            <a:endParaRPr lang="cs-CZ" altLang="cs-CZ" sz="1600"/>
          </a:p>
          <a:p>
            <a:pPr algn="ctr" eaLnBrk="1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cs-CZ" altLang="cs-CZ" sz="1200"/>
              <a:t>Dle O. Krejčího</a:t>
            </a:r>
            <a:endParaRPr lang="en-GB" altLang="cs-CZ" sz="2400"/>
          </a:p>
        </p:txBody>
      </p:sp>
      <p:pic>
        <p:nvPicPr>
          <p:cNvPr id="95237" name="Obrázek 1">
            <a:extLst>
              <a:ext uri="{FF2B5EF4-FFF2-40B4-BE49-F238E27FC236}">
                <a16:creationId xmlns:a16="http://schemas.microsoft.com/office/drawing/2014/main" id="{2CD533EF-8B1D-4C62-A5C7-3779CA15D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7" y="1123949"/>
            <a:ext cx="4239758" cy="4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Obrázek 2">
            <a:extLst>
              <a:ext uri="{FF2B5EF4-FFF2-40B4-BE49-F238E27FC236}">
                <a16:creationId xmlns:a16="http://schemas.microsoft.com/office/drawing/2014/main" id="{B8137745-187B-4D42-9B8C-591411672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73" y="1000125"/>
            <a:ext cx="4239758" cy="42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3423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Obrázek 1">
            <a:extLst>
              <a:ext uri="{FF2B5EF4-FFF2-40B4-BE49-F238E27FC236}">
                <a16:creationId xmlns:a16="http://schemas.microsoft.com/office/drawing/2014/main" id="{3672AA41-8216-4657-A395-2839F721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03" y="262731"/>
            <a:ext cx="82042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ovéPole 1">
            <a:extLst>
              <a:ext uri="{FF2B5EF4-FFF2-40B4-BE49-F238E27FC236}">
                <a16:creationId xmlns:a16="http://schemas.microsoft.com/office/drawing/2014/main" id="{0448079D-46F5-4813-9340-42BBEA33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27" y="247691"/>
            <a:ext cx="23199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Strukturní studie s využitím STM a AFM</a:t>
            </a:r>
          </a:p>
        </p:txBody>
      </p:sp>
    </p:spTree>
    <p:extLst>
      <p:ext uri="{BB962C8B-B14F-4D97-AF65-F5344CB8AC3E}">
        <p14:creationId xmlns:p14="http://schemas.microsoft.com/office/powerpoint/2010/main" val="3416234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F5C29D9F-15AA-4A1C-A00B-AF04B1CA7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588" y="274867"/>
            <a:ext cx="10258025" cy="98488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dirty="0"/>
              <a:t>Mikroskopy založené na jiných fyzikálních principech</a:t>
            </a:r>
            <a:br>
              <a:rPr lang="cs-CZ" altLang="cs-CZ" sz="2800" dirty="0"/>
            </a:br>
            <a:r>
              <a:rPr lang="cs-CZ" altLang="cs-CZ" sz="3600" dirty="0"/>
              <a:t>Akustická mikroskopie</a:t>
            </a: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25334AC8-F67C-455E-8E46-A453D5068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13512" y="5449888"/>
            <a:ext cx="4859338" cy="92281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dirty="0"/>
              <a:t>Akustický sken čipu s vnitřním poškozením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1400" dirty="0"/>
              <a:t>http://www.predictiveimage.fr/en/applications/78/analyse-de-defaillance-pont-de-diodes-defectueux-microscopie-acoustique/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E600975A-DB1E-4DEA-ACB2-DFF4A926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22" y="6107114"/>
            <a:ext cx="4706718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GB" altLang="cs-CZ" sz="1600" dirty="0" err="1"/>
              <a:t>podle</a:t>
            </a:r>
            <a:r>
              <a:rPr lang="en-GB" altLang="cs-CZ" sz="1600" dirty="0"/>
              <a:t>: http://www.sv.vt.edu/comp_sim/sam/full.gif</a:t>
            </a:r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C0305351-D8EE-47E0-8D46-51267CE3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9363"/>
            <a:ext cx="48593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8310" name="TextovéPole 1">
            <a:extLst>
              <a:ext uri="{FF2B5EF4-FFF2-40B4-BE49-F238E27FC236}">
                <a16:creationId xmlns:a16="http://schemas.microsoft.com/office/drawing/2014/main" id="{5EDB1FEB-BDA8-40A8-910A-D571144B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440" y="1538154"/>
            <a:ext cx="270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Odrazová varianta</a:t>
            </a:r>
          </a:p>
        </p:txBody>
      </p:sp>
      <p:pic>
        <p:nvPicPr>
          <p:cNvPr id="98311" name="Picture 9" descr="http://www.predictiveimage.fr/public/media/images/applications/analyse_de_defaillance-pont_de_diodes-microscopie_acoustique/SAM-Gate3-AbsPeak.png">
            <a:extLst>
              <a:ext uri="{FF2B5EF4-FFF2-40B4-BE49-F238E27FC236}">
                <a16:creationId xmlns:a16="http://schemas.microsoft.com/office/drawing/2014/main" id="{F220E888-F19C-4708-90F5-0A5B8E4B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50415"/>
            <a:ext cx="3619500" cy="297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716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52E396EF-DCD7-4B12-AF6B-9C96FE2DE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058597"/>
            <a:ext cx="8135938" cy="424731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200" dirty="0" err="1"/>
              <a:t>Autoři</a:t>
            </a:r>
            <a:r>
              <a:rPr lang="en-GB" altLang="cs-CZ" sz="3200" dirty="0"/>
              <a:t>: </a:t>
            </a:r>
            <a:br>
              <a:rPr lang="en-GB" altLang="cs-CZ" sz="3200" dirty="0"/>
            </a:br>
            <a:r>
              <a:rPr lang="en-GB" altLang="cs-CZ" sz="2800" b="1" dirty="0">
                <a:solidFill>
                  <a:schemeClr val="tx1"/>
                </a:solidFill>
              </a:rPr>
              <a:t>Vojtěch Mornstein </a:t>
            </a:r>
            <a:br>
              <a:rPr lang="cs-CZ" altLang="cs-CZ" sz="2800" b="1" dirty="0">
                <a:solidFill>
                  <a:schemeClr val="tx1"/>
                </a:solidFill>
              </a:rPr>
            </a:br>
            <a:r>
              <a:rPr lang="cs-CZ" altLang="cs-CZ" sz="2800" b="1" dirty="0">
                <a:solidFill>
                  <a:schemeClr val="tx1"/>
                </a:solidFill>
              </a:rPr>
              <a:t>Daniel Vlk</a:t>
            </a:r>
            <a:br>
              <a:rPr lang="en-GB" altLang="cs-CZ" sz="2800" b="1" dirty="0">
                <a:solidFill>
                  <a:schemeClr val="tx1"/>
                </a:solidFill>
              </a:rPr>
            </a:br>
            <a:r>
              <a:rPr lang="en-GB" altLang="cs-CZ" sz="2800" b="1" dirty="0">
                <a:solidFill>
                  <a:schemeClr val="tx1"/>
                </a:solidFill>
              </a:rPr>
              <a:t>Naděžda Vaškovicová</a:t>
            </a:r>
            <a:br>
              <a:rPr lang="en-GB" altLang="cs-CZ" sz="3200" b="1" dirty="0"/>
            </a:br>
            <a:br>
              <a:rPr lang="en-GB" altLang="cs-CZ" sz="3200" b="1" dirty="0"/>
            </a:br>
            <a:br>
              <a:rPr lang="en-GB" altLang="cs-CZ" sz="3200" b="1" dirty="0"/>
            </a:br>
            <a:br>
              <a:rPr lang="en-GB" altLang="cs-CZ" sz="3200" dirty="0"/>
            </a:br>
            <a:br>
              <a:rPr lang="en-GB" altLang="cs-CZ" sz="3200" dirty="0"/>
            </a:br>
            <a:r>
              <a:rPr lang="en-GB" altLang="cs-CZ" sz="3200" dirty="0" err="1"/>
              <a:t>Poslední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revize</a:t>
            </a:r>
            <a:r>
              <a:rPr lang="en-GB" altLang="cs-CZ" sz="3200" dirty="0"/>
              <a:t>: </a:t>
            </a:r>
            <a:r>
              <a:rPr lang="cs-CZ" altLang="cs-CZ" sz="3200" dirty="0"/>
              <a:t>září</a:t>
            </a:r>
            <a:r>
              <a:rPr lang="cs-CZ" altLang="cs-CZ" sz="3200" dirty="0">
                <a:solidFill>
                  <a:schemeClr val="tx1"/>
                </a:solidFill>
              </a:rPr>
              <a:t> 2024</a:t>
            </a:r>
            <a:endParaRPr lang="en-GB" alt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8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901EC2F-9BC7-4A14-AB80-E31941C36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224" y="368301"/>
            <a:ext cx="900882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sz="3200" dirty="0"/>
            </a:br>
            <a:r>
              <a:rPr lang="cs-CZ" altLang="cs-CZ" sz="3600" dirty="0"/>
              <a:t>Optické schéma a zvětšení mikroskopu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EE6D25A1-19AC-4102-AC0A-FD2DCD72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2" y="1497013"/>
            <a:ext cx="54832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3">
            <a:extLst>
              <a:ext uri="{FF2B5EF4-FFF2-40B4-BE49-F238E27FC236}">
                <a16:creationId xmlns:a16="http://schemas.microsoft.com/office/drawing/2014/main" id="{C54DE28E-676F-4731-A4C7-3BEEE0C6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7" y="1497013"/>
            <a:ext cx="3525809" cy="36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F – ohniska,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i="1" dirty="0"/>
              <a:t>f</a:t>
            </a:r>
            <a:r>
              <a:rPr lang="cs-CZ" altLang="cs-CZ" sz="2000" dirty="0"/>
              <a:t> – ohniskové vzdálenosti,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 - předmět,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y' – skutečný obraz předmětu tvořený objektivem,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y'' – neskutečný obraz viděný v okuláru, </a:t>
            </a: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Symbol" panose="05050102010706020507" pitchFamily="18" charset="2"/>
              </a:rPr>
              <a:t></a:t>
            </a:r>
            <a:r>
              <a:rPr lang="cs-CZ" altLang="cs-CZ" sz="2000" dirty="0"/>
              <a:t> – optický interval mikroskopu.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C1A0EF28-C355-4A1B-A84C-354672B4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472113"/>
            <a:ext cx="473710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cs-CZ" altLang="cs-CZ" sz="1800" b="1" i="1" dirty="0"/>
              <a:t>d</a:t>
            </a:r>
            <a:r>
              <a:rPr lang="cs-CZ" altLang="cs-CZ" sz="1800" i="1" dirty="0"/>
              <a:t> </a:t>
            </a:r>
            <a:r>
              <a:rPr lang="cs-CZ" altLang="cs-CZ" sz="1800" dirty="0"/>
              <a:t>– konvenční zraková vzdálenost (0,25 m), </a:t>
            </a:r>
            <a:r>
              <a:rPr lang="cs-CZ" altLang="cs-CZ" sz="1800" b="1" dirty="0">
                <a:latin typeface="Symbol" panose="05050102010706020507" pitchFamily="18" charset="2"/>
              </a:rPr>
              <a:t>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 optický interval mikroskopu,                   </a:t>
            </a:r>
            <a:r>
              <a:rPr lang="cs-CZ" altLang="cs-CZ" sz="1800" b="1" i="1" dirty="0" err="1"/>
              <a:t>f</a:t>
            </a:r>
            <a:r>
              <a:rPr lang="cs-CZ" altLang="cs-CZ" sz="1800" b="1" i="1" baseline="-25000" dirty="0" err="1"/>
              <a:t>ob</a:t>
            </a:r>
            <a:r>
              <a:rPr lang="cs-CZ" altLang="cs-CZ" sz="1800" dirty="0"/>
              <a:t> a </a:t>
            </a:r>
            <a:r>
              <a:rPr lang="cs-CZ" altLang="cs-CZ" sz="1800" b="1" i="1" dirty="0" err="1"/>
              <a:t>f</a:t>
            </a:r>
            <a:r>
              <a:rPr lang="cs-CZ" altLang="cs-CZ" sz="1800" b="1" i="1" baseline="-25000" dirty="0" err="1"/>
              <a:t>ok</a:t>
            </a:r>
            <a:r>
              <a:rPr lang="cs-CZ" altLang="cs-CZ" sz="1800" dirty="0"/>
              <a:t> jsou ohniskové vzdálenosti objektivu a okuláru. </a:t>
            </a:r>
          </a:p>
        </p:txBody>
      </p:sp>
      <p:pic>
        <p:nvPicPr>
          <p:cNvPr id="6" name="Obrázek 5" descr="Obsah obrázku objekt&#10;&#10;Popis byl vytvořen automaticky">
            <a:extLst>
              <a:ext uri="{FF2B5EF4-FFF2-40B4-BE49-F238E27FC236}">
                <a16:creationId xmlns:a16="http://schemas.microsoft.com/office/drawing/2014/main" id="{C18002F4-5B23-4BA2-A8C4-289F822C2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7" y="5530851"/>
            <a:ext cx="3494603" cy="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AD89173-E3EF-4F6D-8D47-B22DB85F8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325" y="93663"/>
            <a:ext cx="6186115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Objektivy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mikroskopů</a:t>
            </a:r>
            <a:endParaRPr lang="en-GB" altLang="cs-CZ" sz="3600" dirty="0"/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0404D7EA-B577-40DA-A20A-BEB66ECF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62" y="1435742"/>
            <a:ext cx="5420460" cy="495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>
            <a:extLst>
              <a:ext uri="{FF2B5EF4-FFF2-40B4-BE49-F238E27FC236}">
                <a16:creationId xmlns:a16="http://schemas.microsoft.com/office/drawing/2014/main" id="{260443C3-1F2E-4ECF-AA64-C94FD419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6524626"/>
            <a:ext cx="3455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9200EF6A-E23F-4718-B6A4-EB7C2245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6575880"/>
            <a:ext cx="453851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altLang="cs-CZ" sz="1200" dirty="0"/>
              <a:t>http://www.microscopyu.com/articles/optics/objectivespecs.html</a:t>
            </a:r>
          </a:p>
        </p:txBody>
      </p:sp>
    </p:spTree>
    <p:extLst>
      <p:ext uri="{BB962C8B-B14F-4D97-AF65-F5344CB8AC3E}">
        <p14:creationId xmlns:p14="http://schemas.microsoft.com/office/powerpoint/2010/main" val="29693586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D2AF086-7C8B-4C96-9F27-80D8FB35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040" y="137716"/>
            <a:ext cx="5746750" cy="1025922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cs-CZ" altLang="cs-CZ" sz="3600" dirty="0"/>
              <a:t>Objektivy mikroskopů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70BDE771-9B62-4DA5-B465-8B07740B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68413"/>
            <a:ext cx="40386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8B991C53-AB74-4A60-B6B7-53999814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258889"/>
            <a:ext cx="22113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8F90D55E-CD05-4843-A5C3-EF17817C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17" y="4446588"/>
            <a:ext cx="30162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http://micro.magnet.fsu.edu/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6FA71A15-B0BA-4F4E-ABB4-93EBA1E77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3429001"/>
            <a:ext cx="4321175" cy="8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 err="1">
                <a:solidFill>
                  <a:schemeClr val="tx1"/>
                </a:solidFill>
              </a:rPr>
              <a:t>Plan</a:t>
            </a:r>
            <a:r>
              <a:rPr lang="cs-CZ" altLang="cs-CZ" sz="1800" dirty="0">
                <a:solidFill>
                  <a:schemeClr val="tx1"/>
                </a:solidFill>
              </a:rPr>
              <a:t>-apochromatická korekce optické vady. Objektiv je určený pro mikroskopy využívající kameru k získání záznamu.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39EEAEAA-3F9C-4A6A-B034-FB74BAD4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79" y="3429000"/>
            <a:ext cx="449179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Různé objektivy vybavené apochromatickou korekcí 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>
                <a:solidFill>
                  <a:schemeClr val="tx1"/>
                </a:solidFill>
              </a:rPr>
              <a:t>optických vad objektivu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17C3EC65-673D-40D4-8A65-4AB1F3F3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7" y="4953000"/>
            <a:ext cx="97164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cs-CZ" sz="2000" b="1" dirty="0" err="1"/>
              <a:t>Korekce</a:t>
            </a:r>
            <a:r>
              <a:rPr lang="en-GB" altLang="cs-CZ" sz="2000" b="1" dirty="0"/>
              <a:t> </a:t>
            </a:r>
            <a:r>
              <a:rPr lang="en-GB" altLang="cs-CZ" sz="2000" b="1" dirty="0" err="1"/>
              <a:t>optických</a:t>
            </a:r>
            <a:r>
              <a:rPr lang="en-GB" altLang="cs-CZ" sz="2000" b="1" dirty="0"/>
              <a:t> </a:t>
            </a:r>
            <a:r>
              <a:rPr lang="en-GB" altLang="cs-CZ" sz="2000" b="1" dirty="0" err="1"/>
              <a:t>vad</a:t>
            </a:r>
            <a:r>
              <a:rPr lang="en-GB" altLang="cs-CZ" sz="2000" dirty="0"/>
              <a:t> - </a:t>
            </a:r>
            <a:r>
              <a:rPr lang="en-GB" altLang="cs-CZ" sz="2000" b="1" dirty="0" err="1"/>
              <a:t>Achro</a:t>
            </a:r>
            <a:r>
              <a:rPr lang="en-GB" altLang="cs-CZ" sz="2000" dirty="0"/>
              <a:t> a </a:t>
            </a:r>
            <a:r>
              <a:rPr lang="en-GB" altLang="cs-CZ" sz="2000" b="1" dirty="0"/>
              <a:t>Achromat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achromatické</a:t>
            </a:r>
            <a:r>
              <a:rPr lang="en-GB" altLang="cs-CZ" sz="2000" dirty="0"/>
              <a:t>), </a:t>
            </a:r>
            <a:r>
              <a:rPr lang="en-GB" altLang="cs-CZ" sz="2000" b="1" dirty="0"/>
              <a:t>Fl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Fluar</a:t>
            </a:r>
            <a:r>
              <a:rPr lang="en-GB" altLang="cs-CZ" sz="2000" dirty="0"/>
              <a:t>, </a:t>
            </a:r>
            <a:r>
              <a:rPr lang="en-GB" altLang="cs-CZ" sz="2000" b="1" dirty="0"/>
              <a:t>Fluor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Neofluar</a:t>
            </a:r>
            <a:r>
              <a:rPr lang="en-GB" altLang="cs-CZ" sz="2000" dirty="0"/>
              <a:t>, </a:t>
            </a:r>
            <a:r>
              <a:rPr lang="en-GB" altLang="cs-CZ" sz="2000" b="1" dirty="0" err="1"/>
              <a:t>Fluotar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fluoritové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čočky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lepší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odstranění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kulové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barevné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vady</a:t>
            </a:r>
            <a:r>
              <a:rPr lang="en-GB" altLang="cs-CZ" sz="2000" dirty="0"/>
              <a:t>), </a:t>
            </a:r>
            <a:r>
              <a:rPr lang="en-GB" altLang="cs-CZ" sz="2000" b="1" dirty="0"/>
              <a:t>Apo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apochromatické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nejvyšší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stupeň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korekce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kulové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barevné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vady</a:t>
            </a:r>
            <a:r>
              <a:rPr lang="en-GB" altLang="cs-CZ" sz="2000" dirty="0"/>
              <a:t>)</a:t>
            </a:r>
            <a:r>
              <a:rPr lang="cs-CZ" altLang="cs-CZ" sz="2000" dirty="0"/>
              <a:t>, </a:t>
            </a:r>
            <a:r>
              <a:rPr lang="cs-CZ" altLang="cs-CZ" sz="2000" b="1" dirty="0" err="1"/>
              <a:t>Plan</a:t>
            </a:r>
            <a:r>
              <a:rPr lang="cs-CZ" altLang="cs-CZ" sz="2000" dirty="0"/>
              <a:t>- korekce zklenutí zorného pole (zaostření rovinného objektu v celém zorném poli mikroskopu)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7B4319CC-1773-4EE2-8972-86D5B5EC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3182938"/>
            <a:ext cx="52070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6AC0E6DB-35D2-4701-AE4B-2D8858A9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950" y="3176589"/>
            <a:ext cx="534988" cy="16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09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611AF8D6-C090-4490-9994-C5EC7E3EE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284" y="236874"/>
            <a:ext cx="4833068" cy="923330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Fyzikální principy mikroskopie</a:t>
            </a:r>
            <a:br>
              <a:rPr lang="cs-CZ" altLang="cs-CZ" dirty="0"/>
            </a:br>
            <a:r>
              <a:rPr lang="en-GB" altLang="cs-CZ" sz="3600" dirty="0" err="1"/>
              <a:t>Sférické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vady</a:t>
            </a:r>
            <a:endParaRPr lang="en-GB" altLang="cs-CZ" sz="3600" dirty="0"/>
          </a:p>
        </p:txBody>
      </p:sp>
      <p:graphicFrame>
        <p:nvGraphicFramePr>
          <p:cNvPr id="19459" name="Object 2">
            <a:extLst>
              <a:ext uri="{FF2B5EF4-FFF2-40B4-BE49-F238E27FC236}">
                <a16:creationId xmlns:a16="http://schemas.microsoft.com/office/drawing/2014/main" id="{FF184CB3-E8D4-4875-81BD-C949D5219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25760"/>
              </p:ext>
            </p:extLst>
          </p:nvPr>
        </p:nvGraphicFramePr>
        <p:xfrm>
          <a:off x="2052527" y="1706747"/>
          <a:ext cx="7282303" cy="247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285714" imgH="1457143" progId="">
                  <p:embed/>
                </p:oleObj>
              </mc:Choice>
              <mc:Fallback>
                <p:oleObj r:id="rId3" imgW="4285714" imgH="1457143" progId="">
                  <p:embed/>
                  <p:pic>
                    <p:nvPicPr>
                      <p:cNvPr id="19459" name="Object 2">
                        <a:extLst>
                          <a:ext uri="{FF2B5EF4-FFF2-40B4-BE49-F238E27FC236}">
                            <a16:creationId xmlns:a16="http://schemas.microsoft.com/office/drawing/2014/main" id="{FF184CB3-E8D4-4875-81BD-C949D5219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527" y="1706747"/>
                        <a:ext cx="7282303" cy="2475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">
            <a:extLst>
              <a:ext uri="{FF2B5EF4-FFF2-40B4-BE49-F238E27FC236}">
                <a16:creationId xmlns:a16="http://schemas.microsoft.com/office/drawing/2014/main" id="{971CCC78-0FDB-4AC2-9270-68E782955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6065839"/>
            <a:ext cx="56134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CC"/>
              </a:buClr>
            </a:pPr>
            <a:r>
              <a:rPr lang="en-GB" altLang="cs-CZ" sz="1800" dirty="0">
                <a:solidFill>
                  <a:schemeClr val="tx1"/>
                </a:solidFill>
              </a:rPr>
              <a:t>http://apfyz.upol.cz/ucebnice/down/optmikro.pdf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1658FD21-0F2C-4D7D-8A13-0E5D42A9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4619626"/>
            <a:ext cx="786765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cs-CZ" sz="2400"/>
              <a:t>Sférické zkreslení  způsobí deformaci přímek buďto na soudek (uprostřed) nebo na polštářek (vpravo)</a:t>
            </a:r>
          </a:p>
        </p:txBody>
      </p:sp>
    </p:spTree>
    <p:extLst>
      <p:ext uri="{BB962C8B-B14F-4D97-AF65-F5344CB8AC3E}">
        <p14:creationId xmlns:p14="http://schemas.microsoft.com/office/powerpoint/2010/main" val="20284495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134</TotalTime>
  <Words>3265</Words>
  <Application>Microsoft Office PowerPoint</Application>
  <PresentationFormat>Širokoúhlá obrazovka</PresentationFormat>
  <Paragraphs>280</Paragraphs>
  <Slides>53</Slides>
  <Notes>45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Calibri</vt:lpstr>
      <vt:lpstr>Symbol</vt:lpstr>
      <vt:lpstr>Tahoma</vt:lpstr>
      <vt:lpstr>Times New Roman</vt:lpstr>
      <vt:lpstr>Wingdings</vt:lpstr>
      <vt:lpstr>Presentation_MU_EN</vt:lpstr>
      <vt:lpstr>Rovnice</vt:lpstr>
      <vt:lpstr>Rastrový obrázek</vt:lpstr>
      <vt:lpstr>Přednášky z lékařské biofyziky</vt:lpstr>
      <vt:lpstr>Obsah přednášky</vt:lpstr>
      <vt:lpstr>Prezentace aplikace PowerPoint</vt:lpstr>
      <vt:lpstr>První složené mikroskopy</vt:lpstr>
      <vt:lpstr>Fyzikální principy mikroskopie Schéma mikroskopu a vlastnosti jeho optického systému</vt:lpstr>
      <vt:lpstr>Fyzikální principy mikroskopie Optické schéma a zvětšení mikroskopu</vt:lpstr>
      <vt:lpstr>Fyzikální principy mikroskopie Objektivy mikroskopů</vt:lpstr>
      <vt:lpstr>Fyzikální principy mikroskopie Objektivy mikroskopů</vt:lpstr>
      <vt:lpstr>Fyzikální principy mikroskopie Sférické vady</vt:lpstr>
      <vt:lpstr>Fyzikální principy mikroskopie Barevné vady</vt:lpstr>
      <vt:lpstr>Fyzikální principy mikroskopie Specifikace objektivů - numerická apertura (NA)</vt:lpstr>
      <vt:lpstr>Fyzikální principy mikroskopie Použití imerzního prostředí</vt:lpstr>
      <vt:lpstr>Fyzikální principy mikroskopie Další specifikace objektivů</vt:lpstr>
      <vt:lpstr>Fyzikální principy mikroskopie Mez prostorové rozlišovací schopnosti mikroskopu</vt:lpstr>
      <vt:lpstr>Fyzikální principy mikroskopie Hloubka ostrosti Z</vt:lpstr>
      <vt:lpstr>Varianty optické mikroskopie</vt:lpstr>
      <vt:lpstr>Varianty optických mikroskopů Stereomikroskop</vt:lpstr>
      <vt:lpstr>Varianty optických mikroskopů Mikroskop s fázovým kontrastem</vt:lpstr>
      <vt:lpstr>Varianty optických mikroskopů Mikroskop s fázovým kontrastem</vt:lpstr>
      <vt:lpstr>Varianty optických mikroskopů Mikroskop s fázovým kontrastem</vt:lpstr>
      <vt:lpstr>Varianty optických mikroskopů Mikroskop s fázovým kontrastem</vt:lpstr>
      <vt:lpstr>Varianty optických mikroskopů Fluorescenční mikroskop</vt:lpstr>
      <vt:lpstr>FM</vt:lpstr>
      <vt:lpstr>Varianty optických mikroskopů Fluorescenční mikroskop</vt:lpstr>
      <vt:lpstr>Prezentace aplikace PowerPoint</vt:lpstr>
      <vt:lpstr>Speciální optické mikroskopy  Konfokální laserový skenovací mikroskop</vt:lpstr>
      <vt:lpstr>Konfokální laserový skenovací mikroskop</vt:lpstr>
      <vt:lpstr>Konfokální laserový skenovací mikroskop</vt:lpstr>
      <vt:lpstr>Superrozlišení – prolomení difrakční bariéry Skenovací mikroskopie v blízkém optickém poli  (near field optical scanning microscopy - NFOSM)</vt:lpstr>
      <vt:lpstr>Prezentace aplikace PowerPoint</vt:lpstr>
      <vt:lpstr>Superrozlišení – prolomení difrakční bariéry  Stimulated Emission Depletion – STED</vt:lpstr>
      <vt:lpstr>Superrozlišení – prolomení difrakční bariéry  Stimulated Emission Depletion – STED</vt:lpstr>
      <vt:lpstr>Elektronová mikroskopie</vt:lpstr>
      <vt:lpstr>Elektronová mikroskopie</vt:lpstr>
      <vt:lpstr>transmisní elektronový mikroskop (TEM)  </vt:lpstr>
      <vt:lpstr>Transmisní elektronový mikroskop</vt:lpstr>
      <vt:lpstr>Transmisní elektronový mikroskop Rozdíl mezi řezem a replikou</vt:lpstr>
      <vt:lpstr>http://www.ualberta.ca/~mingchen/tem.htm</vt:lpstr>
      <vt:lpstr>Prezentace aplikace PowerPoint</vt:lpstr>
      <vt:lpstr>Skenovací elektronová mikroskopie</vt:lpstr>
      <vt:lpstr>Skenovací elektronová mikroskopie - SEM</vt:lpstr>
      <vt:lpstr>Prezentace aplikace PowerPoint</vt:lpstr>
      <vt:lpstr>Mikroskopie skenující sondou Skenovací tunelový mikroskop (STM)</vt:lpstr>
      <vt:lpstr>Prezentace aplikace PowerPoint</vt:lpstr>
      <vt:lpstr> </vt:lpstr>
      <vt:lpstr>Skenovací tunelový mikroskop </vt:lpstr>
      <vt:lpstr>Prezentace aplikace PowerPoint</vt:lpstr>
      <vt:lpstr>Mikroskopie atomárních sil (AFM)</vt:lpstr>
      <vt:lpstr>Mikroskopie atomárních sil</vt:lpstr>
      <vt:lpstr>Mikroskopie atomárních sil</vt:lpstr>
      <vt:lpstr>Prezentace aplikace PowerPoint</vt:lpstr>
      <vt:lpstr>Mikroskopy založené na jiných fyzikálních principech Akustická mikroskopie</vt:lpstr>
      <vt:lpstr>Autoři:  Vojtěch Mornstein  Daniel Vlk Naděžda Vaškovicová     Poslední revize: září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13</cp:revision>
  <cp:lastPrinted>1601-01-01T00:00:00Z</cp:lastPrinted>
  <dcterms:created xsi:type="dcterms:W3CDTF">2021-04-02T12:48:32Z</dcterms:created>
  <dcterms:modified xsi:type="dcterms:W3CDTF">2024-09-10T09:19:04Z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