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00" r:id="rId3"/>
    <p:sldId id="272" r:id="rId4"/>
    <p:sldId id="306" r:id="rId5"/>
    <p:sldId id="307" r:id="rId6"/>
    <p:sldId id="258" r:id="rId7"/>
    <p:sldId id="262" r:id="rId8"/>
    <p:sldId id="259" r:id="rId9"/>
    <p:sldId id="260" r:id="rId10"/>
    <p:sldId id="261" r:id="rId11"/>
    <p:sldId id="296" r:id="rId12"/>
    <p:sldId id="308" r:id="rId13"/>
    <p:sldId id="264" r:id="rId14"/>
    <p:sldId id="303" r:id="rId15"/>
    <p:sldId id="274" r:id="rId16"/>
    <p:sldId id="309" r:id="rId17"/>
    <p:sldId id="266" r:id="rId18"/>
    <p:sldId id="294" r:id="rId19"/>
    <p:sldId id="295" r:id="rId20"/>
    <p:sldId id="293" r:id="rId21"/>
    <p:sldId id="276" r:id="rId22"/>
    <p:sldId id="267" r:id="rId23"/>
    <p:sldId id="281" r:id="rId24"/>
    <p:sldId id="268" r:id="rId25"/>
    <p:sldId id="298" r:id="rId26"/>
    <p:sldId id="269" r:id="rId27"/>
    <p:sldId id="270" r:id="rId28"/>
    <p:sldId id="299" r:id="rId29"/>
    <p:sldId id="282" r:id="rId30"/>
    <p:sldId id="277" r:id="rId31"/>
    <p:sldId id="279" r:id="rId32"/>
    <p:sldId id="280" r:id="rId33"/>
    <p:sldId id="304" r:id="rId34"/>
    <p:sldId id="284" r:id="rId35"/>
  </p:sldIdLst>
  <p:sldSz cx="9144000" cy="6858000" type="screen4x3"/>
  <p:notesSz cx="6858000" cy="9144000"/>
  <p:custDataLst>
    <p:tags r:id="rId3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1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89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763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52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96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24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76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75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26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4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60FA-60D0-4E4C-8F8C-65CBD7C64ACC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26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60FA-60D0-4E4C-8F8C-65CBD7C64ACC}" type="datetimeFigureOut">
              <a:rPr lang="cs-CZ" smtClean="0"/>
              <a:t>14.11.2024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8C6E-EB4D-4757-BF5F-9A8905C6EE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82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dinky.cz/timex-modern-originals-t2n791.htm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3C829B4-C9A2-4D46-863A-B87091911BC5}"/>
              </a:ext>
            </a:extLst>
          </p:cNvPr>
          <p:cNvSpPr txBox="1"/>
          <p:nvPr/>
        </p:nvSpPr>
        <p:spPr>
          <a:xfrm>
            <a:off x="1187624" y="1484784"/>
            <a:ext cx="68915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>
                <a:solidFill>
                  <a:srgbClr val="FF0000"/>
                </a:solidFill>
              </a:rPr>
              <a:t>GLANDULA  PINEALIS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6000" dirty="0">
                <a:solidFill>
                  <a:srgbClr val="7030A0"/>
                </a:solidFill>
              </a:rPr>
              <a:t>CIRKADIÁNNÍ  RYTMY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25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304800" y="260350"/>
            <a:ext cx="8235950" cy="6335713"/>
            <a:chOff x="258" y="144"/>
            <a:chExt cx="5188" cy="3991"/>
          </a:xfrm>
        </p:grpSpPr>
        <p:pic>
          <p:nvPicPr>
            <p:cNvPr id="6148" name="Picture 3" descr="hormony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185"/>
              <a:ext cx="5003" cy="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9" name="Text Box 4"/>
            <p:cNvSpPr txBox="1">
              <a:spLocks noChangeArrowheads="1"/>
            </p:cNvSpPr>
            <p:nvPr/>
          </p:nvSpPr>
          <p:spPr bwMode="auto">
            <a:xfrm>
              <a:off x="288" y="144"/>
              <a:ext cx="4245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b="1">
                  <a:latin typeface="Arial" charset="0"/>
                </a:rPr>
                <a:t>Sagitální řez mozkem ve střední čáře</a:t>
              </a:r>
            </a:p>
          </p:txBody>
        </p:sp>
        <p:sp>
          <p:nvSpPr>
            <p:cNvPr id="6150" name="Text Box 5"/>
            <p:cNvSpPr txBox="1">
              <a:spLocks noChangeArrowheads="1"/>
            </p:cNvSpPr>
            <p:nvPr/>
          </p:nvSpPr>
          <p:spPr bwMode="auto">
            <a:xfrm>
              <a:off x="4072" y="528"/>
              <a:ext cx="1121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2000" b="1">
                  <a:latin typeface="Arial" charset="0"/>
                </a:rPr>
                <a:t>Hypotalamus</a:t>
              </a:r>
            </a:p>
          </p:txBody>
        </p:sp>
        <p:sp>
          <p:nvSpPr>
            <p:cNvPr id="6151" name="Text Box 6"/>
            <p:cNvSpPr txBox="1">
              <a:spLocks noChangeArrowheads="1"/>
            </p:cNvSpPr>
            <p:nvPr/>
          </p:nvSpPr>
          <p:spPr bwMode="auto">
            <a:xfrm>
              <a:off x="4514" y="2433"/>
              <a:ext cx="932" cy="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altLang="cs-CZ" sz="1800">
                  <a:latin typeface="Arial" charset="0"/>
                </a:rPr>
                <a:t>Stopka 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spojující 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hypotalamus</a:t>
              </a:r>
            </a:p>
            <a:p>
              <a:pPr eaLnBrk="1" hangingPunct="1"/>
              <a:r>
                <a:rPr lang="cs-CZ" altLang="cs-CZ" sz="1800">
                  <a:latin typeface="Arial" charset="0"/>
                </a:rPr>
                <a:t>s hypofýzou</a:t>
              </a:r>
            </a:p>
          </p:txBody>
        </p:sp>
      </p:grp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5083175" y="6553200"/>
            <a:ext cx="406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400" b="1" dirty="0" err="1"/>
              <a:t>K.Javorka</a:t>
            </a:r>
            <a:r>
              <a:rPr lang="cs-CZ" altLang="cs-CZ" sz="1400" b="1" dirty="0"/>
              <a:t> a kol.: </a:t>
            </a:r>
            <a:r>
              <a:rPr lang="cs-CZ" altLang="cs-CZ" sz="1400" b="1" dirty="0" err="1"/>
              <a:t>Lekárska</a:t>
            </a:r>
            <a:r>
              <a:rPr lang="cs-CZ" altLang="cs-CZ" sz="1400" b="1" dirty="0"/>
              <a:t> </a:t>
            </a:r>
            <a:r>
              <a:rPr lang="cs-CZ" altLang="cs-CZ" sz="1400" b="1" dirty="0" err="1"/>
              <a:t>fyziológia</a:t>
            </a:r>
            <a:r>
              <a:rPr lang="cs-CZ" altLang="cs-CZ" sz="1400" b="1" dirty="0"/>
              <a:t>, </a:t>
            </a:r>
            <a:r>
              <a:rPr lang="cs-CZ" altLang="cs-CZ" sz="1400" b="1" dirty="0" err="1"/>
              <a:t>Osveta</a:t>
            </a:r>
            <a:r>
              <a:rPr lang="cs-CZ" altLang="cs-CZ" sz="1400" b="1" dirty="0"/>
              <a:t> 2001</a:t>
            </a:r>
          </a:p>
        </p:txBody>
      </p:sp>
    </p:spTree>
    <p:extLst>
      <p:ext uri="{BB962C8B-B14F-4D97-AF65-F5344CB8AC3E}">
        <p14:creationId xmlns:p14="http://schemas.microsoft.com/office/powerpoint/2010/main" val="3350338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oscilátor: SCN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SCN – je  párová struktura s vysokou hustotou buněk, lokalizovaná přímo na vrcholu chiasma </a:t>
            </a:r>
            <a:r>
              <a:rPr lang="cs-CZ" dirty="0" err="1"/>
              <a:t>opticum</a:t>
            </a:r>
            <a:endParaRPr lang="cs-CZ" dirty="0"/>
          </a:p>
          <a:p>
            <a:pPr lvl="1"/>
            <a:r>
              <a:rPr lang="cs-CZ" dirty="0"/>
              <a:t>U člověka - 50 000 neuronů (u hlodavců 20 000)</a:t>
            </a:r>
          </a:p>
          <a:p>
            <a:pPr lvl="1"/>
            <a:r>
              <a:rPr lang="cs-CZ" dirty="0"/>
              <a:t>Hraje zásadní roli v generování cirkadiánních rytmů</a:t>
            </a:r>
          </a:p>
          <a:p>
            <a:pPr lvl="1"/>
            <a:r>
              <a:rPr lang="cs-CZ" dirty="0"/>
              <a:t>dokázáno na zvířecích experimentech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666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Výstupní dráhy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r>
              <a:rPr lang="cs-CZ" b="1" dirty="0" err="1">
                <a:solidFill>
                  <a:srgbClr val="FF0000"/>
                </a:solidFill>
              </a:rPr>
              <a:t>Neuronální</a:t>
            </a:r>
            <a:r>
              <a:rPr lang="cs-CZ" b="1" dirty="0">
                <a:solidFill>
                  <a:srgbClr val="FF0000"/>
                </a:solidFill>
              </a:rPr>
              <a:t> nebo humorální</a:t>
            </a:r>
          </a:p>
          <a:p>
            <a:r>
              <a:rPr lang="cs-CZ" sz="2400" dirty="0"/>
              <a:t>+Anatomické </a:t>
            </a:r>
            <a:r>
              <a:rPr lang="cs-CZ" sz="2400" dirty="0" err="1"/>
              <a:t>multisynaptické</a:t>
            </a:r>
            <a:r>
              <a:rPr lang="cs-CZ" sz="2400" dirty="0"/>
              <a:t> dráhy k periferním orgánům – srdce, játra, ledviny</a:t>
            </a:r>
          </a:p>
          <a:p>
            <a:r>
              <a:rPr lang="cs-CZ" sz="2400" dirty="0"/>
              <a:t>+Humorální </a:t>
            </a:r>
            <a:r>
              <a:rPr lang="cs-CZ" sz="2400" dirty="0" err="1"/>
              <a:t>působky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a metabolity přispívají</a:t>
            </a:r>
          </a:p>
          <a:p>
            <a:pPr marL="0" indent="0">
              <a:buNone/>
            </a:pPr>
            <a:r>
              <a:rPr lang="cs-CZ" sz="2400" dirty="0"/>
              <a:t> k regulaci periferních</a:t>
            </a:r>
          </a:p>
          <a:p>
            <a:pPr marL="0" indent="0">
              <a:buNone/>
            </a:pPr>
            <a:r>
              <a:rPr lang="cs-CZ" sz="2400" dirty="0"/>
              <a:t> cirkadiánních oscilátorů</a:t>
            </a:r>
          </a:p>
          <a:p>
            <a:pPr marL="0" indent="0">
              <a:buNone/>
            </a:pPr>
            <a:r>
              <a:rPr lang="cs-CZ" sz="2400" dirty="0"/>
              <a:t> (mimo SCN)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E7CF502-23B4-4929-B28C-E02C54E7A8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27600" r="46850" b="37400"/>
          <a:stretch/>
        </p:blipFill>
        <p:spPr>
          <a:xfrm>
            <a:off x="3862264" y="2693696"/>
            <a:ext cx="4824536" cy="389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00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Jak fungují vnitřní hodiny:</a:t>
            </a:r>
            <a:br>
              <a:rPr lang="cs-CZ" b="1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7030A0"/>
                </a:solidFill>
              </a:rPr>
              <a:t>transkripčně-translační regulační smyčka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Hodinové geny -„Period </a:t>
            </a:r>
            <a:r>
              <a:rPr lang="cs-CZ" dirty="0" err="1"/>
              <a:t>genes</a:t>
            </a:r>
            <a:r>
              <a:rPr lang="cs-CZ" dirty="0"/>
              <a:t>“ (PER) –první geny převzaté od mušky octomilky(drozofily) do lidské říše (Konopka a </a:t>
            </a:r>
            <a:r>
              <a:rPr lang="cs-CZ" dirty="0" err="1"/>
              <a:t>Benzer</a:t>
            </a:r>
            <a:r>
              <a:rPr lang="cs-CZ" dirty="0"/>
              <a:t>, 1971)</a:t>
            </a:r>
          </a:p>
          <a:p>
            <a:endParaRPr lang="cs-CZ" dirty="0"/>
          </a:p>
          <a:p>
            <a:r>
              <a:rPr lang="cs-CZ" dirty="0"/>
              <a:t>Neurony v SCN mají zapnutou </a:t>
            </a:r>
            <a:r>
              <a:rPr lang="cs-CZ" b="1" dirty="0">
                <a:solidFill>
                  <a:srgbClr val="C00000"/>
                </a:solidFill>
              </a:rPr>
              <a:t>transkripci tzv. hodinových genů</a:t>
            </a:r>
            <a:r>
              <a:rPr lang="cs-CZ" dirty="0"/>
              <a:t>, které kódují </a:t>
            </a:r>
            <a:r>
              <a:rPr lang="cs-CZ" b="1" dirty="0">
                <a:solidFill>
                  <a:srgbClr val="C00000"/>
                </a:solidFill>
              </a:rPr>
              <a:t>proteiny CLOCK, BMAL1, PER 1-3</a:t>
            </a:r>
          </a:p>
          <a:p>
            <a:endParaRPr lang="cs-CZ" b="1" dirty="0">
              <a:solidFill>
                <a:srgbClr val="C00000"/>
              </a:solidFill>
            </a:endParaRPr>
          </a:p>
          <a:p>
            <a:r>
              <a:rPr lang="cs-CZ" dirty="0"/>
              <a:t>CLOCK a BMAL1 spolu vytvoří dimer, v podobě dimeru fungují jako transkripční faktor s aktivací genů pro PER1-3;  až jsou proteiny PER1-3 </a:t>
            </a:r>
            <a:r>
              <a:rPr lang="cs-CZ" dirty="0" err="1"/>
              <a:t>nasyntetizovány</a:t>
            </a:r>
            <a:r>
              <a:rPr lang="cs-CZ" dirty="0"/>
              <a:t>, vytvoří trimer, který následně inhibuje schopnost CLOCK a BMAL1 tvořit dimer - snížení jejich vlastní tvorby do doby než jsou buňkou odbourány (negativní zpětná vazba) - celý cyklus pak začíná znovu (délka jeho trvání je 25hodin) </a:t>
            </a:r>
          </a:p>
        </p:txBody>
      </p:sp>
    </p:spTree>
    <p:extLst>
      <p:ext uri="{BB962C8B-B14F-4D97-AF65-F5344CB8AC3E}">
        <p14:creationId xmlns:p14="http://schemas.microsoft.com/office/powerpoint/2010/main" val="4034544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38316"/>
            <a:ext cx="7886700" cy="4351657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 – </a:t>
            </a:r>
            <a:r>
              <a:rPr lang="cs-CZ" sz="2400" dirty="0">
                <a:solidFill>
                  <a:srgbClr val="FF0000"/>
                </a:solidFill>
              </a:rPr>
              <a:t>per</a:t>
            </a:r>
            <a:r>
              <a:rPr lang="cs-CZ" sz="2400" dirty="0"/>
              <a:t>iod gene</a:t>
            </a:r>
          </a:p>
          <a:p>
            <a:r>
              <a:rPr lang="cs-CZ" sz="2400" dirty="0">
                <a:solidFill>
                  <a:srgbClr val="FF0000"/>
                </a:solidFill>
              </a:rPr>
              <a:t>CLOCK</a:t>
            </a:r>
            <a:r>
              <a:rPr lang="cs-CZ" sz="2400" dirty="0"/>
              <a:t> –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ircadian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l</a:t>
            </a:r>
            <a:r>
              <a:rPr lang="cs-CZ" sz="2400" dirty="0" err="1"/>
              <a:t>ocomotor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o</a:t>
            </a:r>
            <a:r>
              <a:rPr lang="cs-CZ" sz="2400" dirty="0"/>
              <a:t>utput </a:t>
            </a:r>
            <a:r>
              <a:rPr lang="cs-CZ" sz="2400" dirty="0" err="1">
                <a:solidFill>
                  <a:srgbClr val="FF0000"/>
                </a:solidFill>
              </a:rPr>
              <a:t>c</a:t>
            </a:r>
            <a:r>
              <a:rPr lang="cs-CZ" sz="2400" dirty="0" err="1"/>
              <a:t>ycles</a:t>
            </a:r>
            <a:r>
              <a:rPr lang="cs-CZ" sz="2400" dirty="0"/>
              <a:t> </a:t>
            </a:r>
            <a:r>
              <a:rPr lang="cs-CZ" sz="2400" dirty="0">
                <a:solidFill>
                  <a:srgbClr val="FF0000"/>
                </a:solidFill>
              </a:rPr>
              <a:t>k</a:t>
            </a:r>
            <a:r>
              <a:rPr lang="cs-CZ" sz="2400" dirty="0"/>
              <a:t>aput</a:t>
            </a:r>
          </a:p>
          <a:p>
            <a:r>
              <a:rPr lang="cs-CZ" sz="2400" dirty="0">
                <a:solidFill>
                  <a:srgbClr val="FF0000"/>
                </a:solidFill>
              </a:rPr>
              <a:t>BMAL</a:t>
            </a:r>
            <a:r>
              <a:rPr lang="cs-CZ" sz="2400" dirty="0"/>
              <a:t>1 (ARNTL) – </a:t>
            </a:r>
            <a:r>
              <a:rPr lang="cs-CZ" sz="2400" dirty="0">
                <a:solidFill>
                  <a:srgbClr val="FF0000"/>
                </a:solidFill>
              </a:rPr>
              <a:t>b</a:t>
            </a:r>
            <a:r>
              <a:rPr lang="cs-CZ" sz="2400" dirty="0"/>
              <a:t>rain and </a:t>
            </a:r>
            <a:r>
              <a:rPr lang="cs-CZ" sz="2400" dirty="0" err="1">
                <a:solidFill>
                  <a:srgbClr val="FF0000"/>
                </a:solidFill>
              </a:rPr>
              <a:t>m</a:t>
            </a:r>
            <a:r>
              <a:rPr lang="cs-CZ" sz="2400" dirty="0" err="1"/>
              <a:t>uscle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a</a:t>
            </a:r>
            <a:r>
              <a:rPr lang="cs-CZ" sz="2400" dirty="0"/>
              <a:t>ry</a:t>
            </a:r>
            <a:r>
              <a:rPr lang="cs-CZ" sz="2400" dirty="0">
                <a:solidFill>
                  <a:srgbClr val="FF0000"/>
                </a:solidFill>
              </a:rPr>
              <a:t>l</a:t>
            </a:r>
            <a:r>
              <a:rPr lang="cs-CZ" sz="2400" dirty="0"/>
              <a:t> </a:t>
            </a:r>
            <a:r>
              <a:rPr lang="cs-CZ" sz="2400" dirty="0" err="1"/>
              <a:t>hydrocarbon</a:t>
            </a:r>
            <a:r>
              <a:rPr lang="cs-CZ" sz="2400" dirty="0"/>
              <a:t> </a:t>
            </a:r>
            <a:r>
              <a:rPr lang="cs-CZ" sz="2400" u="sng" dirty="0">
                <a:solidFill>
                  <a:srgbClr val="FF0000"/>
                </a:solidFill>
              </a:rPr>
              <a:t>r</a:t>
            </a:r>
            <a:r>
              <a:rPr lang="cs-CZ" sz="2400" dirty="0"/>
              <a:t>eceptor </a:t>
            </a:r>
            <a:r>
              <a:rPr lang="cs-CZ" sz="2400" u="sng" dirty="0" err="1">
                <a:solidFill>
                  <a:srgbClr val="FF0000"/>
                </a:solidFill>
              </a:rPr>
              <a:t>n</a:t>
            </a:r>
            <a:r>
              <a:rPr lang="cs-CZ" sz="2400" dirty="0" err="1"/>
              <a:t>uclear</a:t>
            </a:r>
            <a:r>
              <a:rPr lang="cs-CZ" sz="2400" dirty="0"/>
              <a:t> </a:t>
            </a:r>
            <a:r>
              <a:rPr lang="cs-CZ" sz="2400" u="sng" dirty="0" err="1">
                <a:solidFill>
                  <a:srgbClr val="FF0000"/>
                </a:solidFill>
              </a:rPr>
              <a:t>t</a:t>
            </a:r>
            <a:r>
              <a:rPr lang="cs-CZ" sz="2400" dirty="0" err="1"/>
              <a:t>ranslocator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PAS</a:t>
            </a:r>
            <a:r>
              <a:rPr lang="cs-CZ" sz="2400" dirty="0"/>
              <a:t> </a:t>
            </a:r>
            <a:r>
              <a:rPr lang="cs-CZ" sz="2400" dirty="0" err="1"/>
              <a:t>domena</a:t>
            </a:r>
            <a:r>
              <a:rPr lang="cs-CZ" sz="2400" dirty="0"/>
              <a:t> – PER-ARNTL-SIM</a:t>
            </a:r>
          </a:p>
          <a:p>
            <a:r>
              <a:rPr lang="cs-CZ" sz="2400" dirty="0">
                <a:solidFill>
                  <a:srgbClr val="FF0000"/>
                </a:solidFill>
              </a:rPr>
              <a:t>E-Box</a:t>
            </a:r>
            <a:r>
              <a:rPr lang="cs-CZ" sz="2400" dirty="0"/>
              <a:t> –</a:t>
            </a:r>
            <a:r>
              <a:rPr lang="cs-CZ" sz="2400" dirty="0" err="1"/>
              <a:t>controlled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endParaRPr lang="cs-CZ" sz="2400" dirty="0"/>
          </a:p>
          <a:p>
            <a:r>
              <a:rPr lang="cs-CZ" sz="2400" dirty="0">
                <a:solidFill>
                  <a:srgbClr val="FF0000"/>
                </a:solidFill>
              </a:rPr>
              <a:t>CRY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– </a:t>
            </a:r>
            <a:r>
              <a:rPr lang="cs-CZ" sz="2400" dirty="0" err="1"/>
              <a:t>cryptochrome</a:t>
            </a:r>
            <a:endParaRPr lang="cs-CZ" sz="2400" dirty="0"/>
          </a:p>
          <a:p>
            <a:endParaRPr lang="cs-CZ" sz="2400" dirty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59320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16216" y="6490198"/>
            <a:ext cx="2353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3173029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8D2C639-2A62-4D9F-8768-D490AD5B3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8" t="38800" r="29525" b="10801"/>
          <a:stretch/>
        </p:blipFill>
        <p:spPr>
          <a:xfrm>
            <a:off x="397536" y="332655"/>
            <a:ext cx="8422936" cy="572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9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Synchronizace s vnějšími hodinami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C00000"/>
                </a:solidFill>
              </a:rPr>
              <a:t>epifýzy</a:t>
            </a:r>
            <a:r>
              <a:rPr lang="cs-CZ" b="1" dirty="0"/>
              <a:t> </a:t>
            </a:r>
            <a:r>
              <a:rPr lang="cs-CZ" dirty="0"/>
              <a:t>a jejího </a:t>
            </a:r>
            <a:r>
              <a:rPr lang="cs-CZ" b="1" dirty="0">
                <a:solidFill>
                  <a:srgbClr val="C00000"/>
                </a:solidFill>
              </a:rPr>
              <a:t>hormonu melatoninu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0481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3848" t="22074" r="58380" b="19490"/>
          <a:stretch/>
        </p:blipFill>
        <p:spPr>
          <a:xfrm>
            <a:off x="396621" y="934927"/>
            <a:ext cx="6048672" cy="496855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444208" y="1720840"/>
            <a:ext cx="25075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 to malá žláza, která se</a:t>
            </a:r>
          </a:p>
          <a:p>
            <a:r>
              <a:rPr lang="cs-CZ" sz="2400" dirty="0"/>
              <a:t>nachází na zadním konci  corpus </a:t>
            </a:r>
            <a:r>
              <a:rPr lang="cs-CZ" sz="2400" dirty="0" err="1"/>
              <a:t>callosum</a:t>
            </a:r>
            <a:r>
              <a:rPr lang="cs-CZ" sz="2400" dirty="0"/>
              <a:t> a tvoří</a:t>
            </a:r>
          </a:p>
          <a:p>
            <a:r>
              <a:rPr lang="cs-CZ" sz="2400" dirty="0"/>
              <a:t>část střechy </a:t>
            </a:r>
          </a:p>
          <a:p>
            <a:r>
              <a:rPr lang="cs-CZ" sz="2400" dirty="0"/>
              <a:t>v zadní stěně třetí komory</a:t>
            </a:r>
          </a:p>
        </p:txBody>
      </p:sp>
    </p:spTree>
    <p:extLst>
      <p:ext uri="{BB962C8B-B14F-4D97-AF65-F5344CB8AC3E}">
        <p14:creationId xmlns:p14="http://schemas.microsoft.com/office/powerpoint/2010/main" val="1645099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620688"/>
            <a:ext cx="7886700" cy="5904656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Mikrostruktura epifýzy: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: složena ze 2 typů nervových buněk – </a:t>
            </a:r>
            <a:r>
              <a:rPr lang="cs-CZ" dirty="0" err="1"/>
              <a:t>pinealocytů</a:t>
            </a:r>
            <a:r>
              <a:rPr lang="cs-CZ" dirty="0"/>
              <a:t> = specializované sekreční neurony + gliové podpůrné buňky</a:t>
            </a:r>
          </a:p>
          <a:p>
            <a:pPr marL="0" indent="0">
              <a:buNone/>
            </a:pPr>
            <a:r>
              <a:rPr lang="cs-CZ" dirty="0"/>
              <a:t>: bohaté krevní zásobení – kapilární síť kolem </a:t>
            </a:r>
            <a:r>
              <a:rPr lang="cs-CZ" dirty="0" err="1"/>
              <a:t>pinealocytů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: inervovaná z mnoha částí mozku, hlavní spoje jsou: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se </a:t>
            </a:r>
            <a:r>
              <a:rPr lang="cs-CZ" b="1" dirty="0" err="1">
                <a:solidFill>
                  <a:srgbClr val="FF0000"/>
                </a:solidFill>
              </a:rPr>
              <a:t>suprachiasmatickými</a:t>
            </a:r>
            <a:r>
              <a:rPr lang="cs-CZ" b="1" dirty="0">
                <a:solidFill>
                  <a:srgbClr val="FF0000"/>
                </a:solidFill>
              </a:rPr>
              <a:t> jádry </a:t>
            </a:r>
            <a:r>
              <a:rPr lang="cs-CZ" dirty="0"/>
              <a:t>(SCN)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s retinou</a:t>
            </a: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         se sympatickým nervovým systémem </a:t>
            </a:r>
            <a:r>
              <a:rPr lang="cs-CZ" b="1" dirty="0" err="1"/>
              <a:t>multisynaptická</a:t>
            </a:r>
            <a:r>
              <a:rPr lang="cs-CZ" b="1" dirty="0"/>
              <a:t> sympatická dráha</a:t>
            </a:r>
            <a:r>
              <a:rPr lang="cs-CZ" dirty="0"/>
              <a:t>: </a:t>
            </a:r>
            <a:r>
              <a:rPr lang="cs-CZ" dirty="0" err="1"/>
              <a:t>paraventrikulární</a:t>
            </a:r>
            <a:r>
              <a:rPr lang="cs-CZ" dirty="0"/>
              <a:t> jádro v hypotalamu + horním krčním sympatickým gangliem – SCG; uvolňuje noradrenalin z epifýzy - beta adrenergní receptory –stimulace </a:t>
            </a:r>
            <a:r>
              <a:rPr lang="cs-CZ" dirty="0" err="1"/>
              <a:t>cAMP</a:t>
            </a:r>
            <a:r>
              <a:rPr lang="cs-CZ" dirty="0"/>
              <a:t>-aktivace genové exprese genu kódujícího AA-NAT=</a:t>
            </a:r>
            <a:r>
              <a:rPr lang="cs-CZ" dirty="0" err="1"/>
              <a:t>arylalkylamin</a:t>
            </a:r>
            <a:r>
              <a:rPr lang="cs-CZ" dirty="0"/>
              <a:t>-N-</a:t>
            </a:r>
            <a:r>
              <a:rPr lang="cs-CZ" dirty="0" err="1"/>
              <a:t>acetyltransferázu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    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1965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12968" cy="4896543"/>
          </a:xfrm>
        </p:spPr>
        <p:txBody>
          <a:bodyPr>
            <a:normAutofit/>
          </a:bodyPr>
          <a:lstStyle/>
          <a:p>
            <a:r>
              <a:rPr lang="cs-CZ" dirty="0"/>
              <a:t>Co je to?</a:t>
            </a:r>
            <a:br>
              <a:rPr lang="cs-CZ" dirty="0"/>
            </a:br>
            <a:r>
              <a:rPr lang="cs-CZ" sz="3100" dirty="0"/>
              <a:t>Je to pořád všude kolem nás, není to vidět ani slyšet. Nelze se toho dotknout ani si k tomu čichnout.</a:t>
            </a:r>
            <a:br>
              <a:rPr lang="cs-CZ" sz="3100" dirty="0"/>
            </a:br>
            <a:r>
              <a:rPr lang="cs-CZ" sz="3100" dirty="0"/>
              <a:t> Život se bez toho neobejde. </a:t>
            </a:r>
            <a:br>
              <a:rPr lang="cs-CZ" sz="3100" dirty="0"/>
            </a:br>
            <a:r>
              <a:rPr lang="cs-CZ" sz="3100" dirty="0"/>
              <a:t>Tvoří to součást každého příběhu.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773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Synchronizace s vnějšími hodinami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C00000"/>
                </a:solidFill>
              </a:rPr>
              <a:t>epifýzy</a:t>
            </a:r>
            <a:r>
              <a:rPr lang="cs-CZ" b="1" dirty="0"/>
              <a:t> </a:t>
            </a:r>
            <a:r>
              <a:rPr lang="cs-CZ" dirty="0"/>
              <a:t>a jejího </a:t>
            </a:r>
            <a:r>
              <a:rPr lang="cs-CZ" b="1" dirty="0">
                <a:solidFill>
                  <a:srgbClr val="C00000"/>
                </a:solidFill>
              </a:rPr>
              <a:t>hormonu melatoninu</a:t>
            </a:r>
          </a:p>
          <a:p>
            <a:endParaRPr lang="cs-CZ" dirty="0"/>
          </a:p>
          <a:p>
            <a:r>
              <a:rPr lang="cs-CZ" dirty="0"/>
              <a:t>Melatonin – derivát tryptofanu – 4stupňová biosyntéza - </a:t>
            </a:r>
            <a:r>
              <a:rPr lang="cs-CZ" dirty="0" err="1"/>
              <a:t>serotonin+další</a:t>
            </a:r>
            <a:r>
              <a:rPr lang="cs-CZ" dirty="0"/>
              <a:t> úpravy (N-acetylace a metylace na OH skupině)</a:t>
            </a:r>
          </a:p>
          <a:p>
            <a:r>
              <a:rPr lang="cs-CZ" dirty="0"/>
              <a:t>Za N acetylaci je odpovědná </a:t>
            </a:r>
            <a:r>
              <a:rPr lang="cs-CZ" b="1" dirty="0" err="1">
                <a:solidFill>
                  <a:srgbClr val="7030A0"/>
                </a:solidFill>
              </a:rPr>
              <a:t>arylalkylamin</a:t>
            </a:r>
            <a:r>
              <a:rPr lang="cs-CZ" b="1" dirty="0">
                <a:solidFill>
                  <a:srgbClr val="7030A0"/>
                </a:solidFill>
              </a:rPr>
              <a:t>-N-</a:t>
            </a:r>
            <a:r>
              <a:rPr lang="cs-CZ" b="1" dirty="0" err="1">
                <a:solidFill>
                  <a:srgbClr val="7030A0"/>
                </a:solidFill>
              </a:rPr>
              <a:t>acetyltransferáza</a:t>
            </a:r>
            <a:r>
              <a:rPr lang="cs-CZ" b="1" dirty="0">
                <a:solidFill>
                  <a:srgbClr val="7030A0"/>
                </a:solidFill>
              </a:rPr>
              <a:t> - aktivita tohoto enzymu je ovlivňována světlem </a:t>
            </a:r>
            <a:r>
              <a:rPr lang="cs-CZ" dirty="0"/>
              <a:t>-svou funkci vykonává pouze v noci </a:t>
            </a:r>
            <a:r>
              <a:rPr lang="cs-CZ" sz="1700" dirty="0"/>
              <a:t>(epifýza </a:t>
            </a:r>
            <a:r>
              <a:rPr lang="cs-CZ" sz="1600" dirty="0"/>
              <a:t>má spoje se sítnicí, které zajišťují informaci o přítomnosti či nepřítomnosti vnějšího světla)</a:t>
            </a:r>
          </a:p>
        </p:txBody>
      </p:sp>
    </p:spTree>
    <p:extLst>
      <p:ext uri="{BB962C8B-B14F-4D97-AF65-F5344CB8AC3E}">
        <p14:creationId xmlns:p14="http://schemas.microsoft.com/office/powerpoint/2010/main" val="150777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3" t="5667" r="38437" b="17999"/>
          <a:stretch/>
        </p:blipFill>
        <p:spPr bwMode="auto">
          <a:xfrm>
            <a:off x="1187624" y="404664"/>
            <a:ext cx="6696744" cy="608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084168" y="6488668"/>
            <a:ext cx="22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Silbernagl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2006)</a:t>
            </a:r>
          </a:p>
        </p:txBody>
      </p:sp>
    </p:spTree>
    <p:extLst>
      <p:ext uri="{BB962C8B-B14F-4D97-AF65-F5344CB8AC3E}">
        <p14:creationId xmlns:p14="http://schemas.microsoft.com/office/powerpoint/2010/main" val="667442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Melatonin - funkce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Resetuje SCN (synchronizuje tak naše vnitřní hodiny s vnějším světem)</a:t>
            </a:r>
          </a:p>
          <a:p>
            <a:r>
              <a:rPr lang="cs-CZ" dirty="0"/>
              <a:t>Indukuje spánek (správně se melatonin tvoří pouze v noci a jeho zvýšená hladina má tzv. hypnotický efekt</a:t>
            </a:r>
          </a:p>
          <a:p>
            <a:r>
              <a:rPr lang="cs-CZ" dirty="0"/>
              <a:t>Ovlivňuje sexuální chování (důležité u zvířat, změny hladiny melatoninu v průběhu roku navozují např. říji)</a:t>
            </a:r>
          </a:p>
        </p:txBody>
      </p:sp>
    </p:spTree>
    <p:extLst>
      <p:ext uri="{BB962C8B-B14F-4D97-AF65-F5344CB8AC3E}">
        <p14:creationId xmlns:p14="http://schemas.microsoft.com/office/powerpoint/2010/main" val="3870470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48642" r="41597" b="5803"/>
          <a:stretch/>
        </p:blipFill>
        <p:spPr>
          <a:xfrm>
            <a:off x="323528" y="404664"/>
            <a:ext cx="8236446" cy="6084004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553325" y="2581275"/>
            <a:ext cx="11040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350" dirty="0"/>
              <a:t>vyplachování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202582" y="648866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(Reiter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464" y="35332"/>
            <a:ext cx="412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Melatonin – </a:t>
            </a:r>
            <a:r>
              <a:rPr lang="cs-CZ" sz="2400" b="1" dirty="0" err="1">
                <a:solidFill>
                  <a:srgbClr val="C00000"/>
                </a:solidFill>
              </a:rPr>
              <a:t>pleiotropní</a:t>
            </a:r>
            <a:r>
              <a:rPr lang="cs-CZ" sz="2400" b="1" dirty="0">
                <a:solidFill>
                  <a:srgbClr val="C00000"/>
                </a:solidFill>
              </a:rPr>
              <a:t> účinek</a:t>
            </a:r>
          </a:p>
        </p:txBody>
      </p:sp>
    </p:spTree>
    <p:extLst>
      <p:ext uri="{BB962C8B-B14F-4D97-AF65-F5344CB8AC3E}">
        <p14:creationId xmlns:p14="http://schemas.microsoft.com/office/powerpoint/2010/main" val="2567929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Melatonin – vliv na </a:t>
            </a:r>
            <a:r>
              <a:rPr lang="cs-CZ" dirty="0" err="1">
                <a:solidFill>
                  <a:srgbClr val="FF0000"/>
                </a:solidFill>
              </a:rPr>
              <a:t>anuální</a:t>
            </a:r>
            <a:r>
              <a:rPr lang="cs-CZ" dirty="0">
                <a:solidFill>
                  <a:srgbClr val="FF0000"/>
                </a:solidFill>
              </a:rPr>
              <a:t> rytmy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průběhu ročních období také dochází ke kolísání délky dne a noci – v zimě – dlouhodobě je zvýšená hladina melatoninu – dochází tak k vnitřní desynchronizaci -  spojení s tzv. sezónními depresemi – </a:t>
            </a:r>
            <a:r>
              <a:rPr lang="cs-CZ" dirty="0">
                <a:solidFill>
                  <a:srgbClr val="C00000"/>
                </a:solidFill>
              </a:rPr>
              <a:t>„</a:t>
            </a:r>
            <a:r>
              <a:rPr lang="cs-CZ" dirty="0" err="1">
                <a:solidFill>
                  <a:srgbClr val="C00000"/>
                </a:solidFill>
              </a:rPr>
              <a:t>seasonal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affective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disorder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71308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Spoje SCN a periferie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Pomocí </a:t>
            </a:r>
            <a:r>
              <a:rPr lang="cs-CZ" b="1" dirty="0">
                <a:solidFill>
                  <a:srgbClr val="7030A0"/>
                </a:solidFill>
              </a:rPr>
              <a:t>nervových</a:t>
            </a:r>
            <a:r>
              <a:rPr lang="cs-CZ" dirty="0"/>
              <a:t> a </a:t>
            </a:r>
            <a:r>
              <a:rPr lang="cs-CZ" b="1" dirty="0">
                <a:solidFill>
                  <a:srgbClr val="C00000"/>
                </a:solidFill>
              </a:rPr>
              <a:t>humorálních </a:t>
            </a:r>
            <a:r>
              <a:rPr lang="cs-CZ" dirty="0"/>
              <a:t>signálů – nejvíce prozkoumané</a:t>
            </a:r>
          </a:p>
          <a:p>
            <a:r>
              <a:rPr lang="cs-CZ" dirty="0">
                <a:solidFill>
                  <a:srgbClr val="7030A0"/>
                </a:solidFill>
              </a:rPr>
              <a:t>SCN – spoje s </a:t>
            </a:r>
            <a:r>
              <a:rPr lang="cs-CZ" dirty="0" err="1">
                <a:solidFill>
                  <a:srgbClr val="7030A0"/>
                </a:solidFill>
              </a:rPr>
              <a:t>paraventrikulárním</a:t>
            </a:r>
            <a:r>
              <a:rPr lang="cs-CZ" dirty="0">
                <a:solidFill>
                  <a:srgbClr val="7030A0"/>
                </a:solidFill>
              </a:rPr>
              <a:t> jádrem hypotalamu-produkce </a:t>
            </a:r>
            <a:r>
              <a:rPr lang="cs-CZ" dirty="0" err="1">
                <a:solidFill>
                  <a:srgbClr val="7030A0"/>
                </a:solidFill>
              </a:rPr>
              <a:t>liberinů</a:t>
            </a:r>
            <a:r>
              <a:rPr lang="cs-CZ" dirty="0">
                <a:solidFill>
                  <a:srgbClr val="7030A0"/>
                </a:solidFill>
              </a:rPr>
              <a:t> a </a:t>
            </a:r>
            <a:r>
              <a:rPr lang="cs-CZ" dirty="0" err="1">
                <a:solidFill>
                  <a:srgbClr val="7030A0"/>
                </a:solidFill>
              </a:rPr>
              <a:t>statinů</a:t>
            </a:r>
            <a:r>
              <a:rPr lang="cs-CZ" dirty="0">
                <a:solidFill>
                  <a:srgbClr val="7030A0"/>
                </a:solidFill>
              </a:rPr>
              <a:t>….hormony </a:t>
            </a:r>
            <a:r>
              <a:rPr lang="cs-CZ" dirty="0" err="1">
                <a:solidFill>
                  <a:srgbClr val="7030A0"/>
                </a:solidFill>
              </a:rPr>
              <a:t>hypothalamu</a:t>
            </a:r>
            <a:r>
              <a:rPr lang="cs-CZ" dirty="0">
                <a:solidFill>
                  <a:srgbClr val="7030A0"/>
                </a:solidFill>
              </a:rPr>
              <a:t> a hypofýzy – výrazné cirkadiánní rytmy</a:t>
            </a:r>
          </a:p>
          <a:p>
            <a:r>
              <a:rPr lang="cs-CZ" dirty="0">
                <a:solidFill>
                  <a:srgbClr val="7030A0"/>
                </a:solidFill>
              </a:rPr>
              <a:t>SCN – </a:t>
            </a:r>
            <a:r>
              <a:rPr lang="cs-CZ" dirty="0" err="1">
                <a:solidFill>
                  <a:srgbClr val="7030A0"/>
                </a:solidFill>
              </a:rPr>
              <a:t>dorzomediální</a:t>
            </a:r>
            <a:r>
              <a:rPr lang="cs-CZ" dirty="0">
                <a:solidFill>
                  <a:srgbClr val="7030A0"/>
                </a:solidFill>
              </a:rPr>
              <a:t> hypotalamus a </a:t>
            </a:r>
            <a:r>
              <a:rPr lang="cs-CZ" dirty="0" err="1">
                <a:solidFill>
                  <a:srgbClr val="7030A0"/>
                </a:solidFill>
              </a:rPr>
              <a:t>nucleus</a:t>
            </a:r>
            <a:r>
              <a:rPr lang="cs-CZ" dirty="0">
                <a:solidFill>
                  <a:srgbClr val="7030A0"/>
                </a:solidFill>
              </a:rPr>
              <a:t> </a:t>
            </a:r>
            <a:r>
              <a:rPr lang="cs-CZ" dirty="0" err="1">
                <a:solidFill>
                  <a:srgbClr val="7030A0"/>
                </a:solidFill>
              </a:rPr>
              <a:t>arcuatus</a:t>
            </a:r>
            <a:r>
              <a:rPr lang="cs-CZ" dirty="0">
                <a:solidFill>
                  <a:srgbClr val="7030A0"/>
                </a:solidFill>
              </a:rPr>
              <a:t> – regulace příjmu potravy</a:t>
            </a:r>
          </a:p>
          <a:p>
            <a:r>
              <a:rPr lang="cs-CZ" dirty="0">
                <a:solidFill>
                  <a:srgbClr val="7030A0"/>
                </a:solidFill>
              </a:rPr>
              <a:t>SCN a další orgány: komunikace přes autonomní nervový systém-sympatikus a parasympatikus=významný výstup pro synchronizaci periferních oscilátorů (srdce, játra, ledviny a další)</a:t>
            </a:r>
          </a:p>
          <a:p>
            <a:endParaRPr lang="cs-CZ" dirty="0">
              <a:solidFill>
                <a:srgbClr val="7030A0"/>
              </a:solidFill>
            </a:endParaRPr>
          </a:p>
          <a:p>
            <a:r>
              <a:rPr lang="cs-CZ" dirty="0" err="1">
                <a:solidFill>
                  <a:srgbClr val="C00000"/>
                </a:solidFill>
              </a:rPr>
              <a:t>Difuzibilní</a:t>
            </a:r>
            <a:r>
              <a:rPr lang="cs-CZ" dirty="0">
                <a:solidFill>
                  <a:srgbClr val="C00000"/>
                </a:solidFill>
              </a:rPr>
              <a:t> látky – transformující růstový faktor nebo </a:t>
            </a:r>
            <a:r>
              <a:rPr lang="cs-CZ" dirty="0" err="1">
                <a:solidFill>
                  <a:srgbClr val="C00000"/>
                </a:solidFill>
              </a:rPr>
              <a:t>prokineticin</a:t>
            </a:r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Nejuniverzálnější posel – glukokortikoidy</a:t>
            </a:r>
          </a:p>
          <a:p>
            <a:r>
              <a:rPr lang="cs-CZ" dirty="0">
                <a:solidFill>
                  <a:srgbClr val="C00000"/>
                </a:solidFill>
              </a:rPr>
              <a:t>Nejlépe prostudovaný endokrinní rytmický signál je melatonin</a:t>
            </a:r>
          </a:p>
        </p:txBody>
      </p:sp>
    </p:spTree>
    <p:extLst>
      <p:ext uri="{BB962C8B-B14F-4D97-AF65-F5344CB8AC3E}">
        <p14:creationId xmlns:p14="http://schemas.microsoft.com/office/powerpoint/2010/main" val="433160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Poruchy cirkadiánních rytmů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Poruchy spánku</a:t>
            </a:r>
          </a:p>
          <a:p>
            <a:pPr marL="0" indent="0">
              <a:buNone/>
            </a:pPr>
            <a:r>
              <a:rPr lang="cs-CZ" dirty="0"/>
              <a:t>     (u starších lidí není jasný a prudký vzestup hladiny       melatoninu při setmění)</a:t>
            </a:r>
          </a:p>
          <a:p>
            <a:pPr marL="0" indent="0">
              <a:buNone/>
            </a:pPr>
            <a:r>
              <a:rPr lang="cs-CZ" dirty="0"/>
              <a:t>    - </a:t>
            </a:r>
            <a:r>
              <a:rPr lang="cs-CZ" b="1" dirty="0" err="1">
                <a:solidFill>
                  <a:srgbClr val="7030A0"/>
                </a:solidFill>
              </a:rPr>
              <a:t>sleep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delay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(zpožděné usínání)-problém v noci usnout, ráno se špatně vstává. Léčba: podává se melatonin v době, kdy chce usnout</a:t>
            </a:r>
          </a:p>
          <a:p>
            <a:pPr marL="0" indent="0">
              <a:buNone/>
            </a:pPr>
            <a:r>
              <a:rPr lang="cs-CZ" dirty="0"/>
              <a:t>    - </a:t>
            </a:r>
            <a:r>
              <a:rPr lang="cs-CZ" b="1" dirty="0" err="1">
                <a:solidFill>
                  <a:srgbClr val="7030A0"/>
                </a:solidFill>
              </a:rPr>
              <a:t>phase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advance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dirty="0"/>
              <a:t>(posun fáze dopředu)-usínají bez problémů, ale dříve, pak se ráno probouzí příliš brzy (nemohou dospat). Léčba: ozáření jasným světlem v době, kdy chce usnout, ale měl by být ještě vzhůru</a:t>
            </a:r>
          </a:p>
        </p:txBody>
      </p:sp>
    </p:spTree>
    <p:extLst>
      <p:ext uri="{BB962C8B-B14F-4D97-AF65-F5344CB8AC3E}">
        <p14:creationId xmlns:p14="http://schemas.microsoft.com/office/powerpoint/2010/main" val="953488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9125712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Nemoc cestovatelů – JET LAG syndrom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Projeví se při cestování přes více časových pásem najednou</a:t>
            </a:r>
          </a:p>
          <a:p>
            <a:r>
              <a:rPr lang="cs-CZ" dirty="0"/>
              <a:t>doma, odkud odlétají, je epifýza a SCN synchronizována – při přeletu přes časová pásma dojde k desynchronizaci: SCN nastaveno jako doma, ale epifýza udává jiný rytmus světlo-tma-po nějaké době se opět synchronizují</a:t>
            </a:r>
          </a:p>
          <a:p>
            <a:r>
              <a:rPr lang="cs-CZ" dirty="0"/>
              <a:t>Pomoc rychlejší adaptaci: před cestou – v letadle-několik dní po příletu – brát melatonin v době, kdy si dle nového času přejeme jít spát </a:t>
            </a:r>
          </a:p>
          <a:p>
            <a:r>
              <a:rPr lang="cs-CZ" dirty="0"/>
              <a:t>Na západ – fázové zpožďování – v astronomickém čase se vracíme zpátky, na východ – fázové předbíhání; </a:t>
            </a:r>
          </a:p>
        </p:txBody>
      </p:sp>
    </p:spTree>
    <p:extLst>
      <p:ext uri="{BB962C8B-B14F-4D97-AF65-F5344CB8AC3E}">
        <p14:creationId xmlns:p14="http://schemas.microsoft.com/office/powerpoint/2010/main" val="3014501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problematika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na směny</a:t>
            </a:r>
          </a:p>
          <a:p>
            <a:pPr marL="0" indent="0">
              <a:buNone/>
            </a:pPr>
            <a:r>
              <a:rPr lang="cs-CZ" dirty="0"/>
              <a:t>        - únava, poruchy spánku, vředová choroba, častější výskyt onkologických diagnóz, hypertenze, infarkt myokardu..…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Při léčbě – důležitý i čas podání léků </a:t>
            </a:r>
          </a:p>
        </p:txBody>
      </p:sp>
    </p:spTree>
    <p:extLst>
      <p:ext uri="{BB962C8B-B14F-4D97-AF65-F5344CB8AC3E}">
        <p14:creationId xmlns:p14="http://schemas.microsoft.com/office/powerpoint/2010/main" val="559482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681" t="10741" r="25207" b="4321"/>
          <a:stretch/>
        </p:blipFill>
        <p:spPr>
          <a:xfrm>
            <a:off x="609600" y="857250"/>
            <a:ext cx="7943850" cy="507682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948264" y="645857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209374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1771295" cy="3599167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2" r="12369" b="7018"/>
          <a:stretch/>
        </p:blipFill>
        <p:spPr>
          <a:xfrm>
            <a:off x="5279172" y="3203331"/>
            <a:ext cx="3864828" cy="3649095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323528" y="260648"/>
            <a:ext cx="44087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……..„Čas – to je </a:t>
            </a:r>
            <a:r>
              <a:rPr lang="cs-CZ" b="1" dirty="0" err="1">
                <a:solidFill>
                  <a:srgbClr val="FF0000"/>
                </a:solidFill>
              </a:rPr>
              <a:t>pouho</a:t>
            </a:r>
            <a:r>
              <a:rPr lang="cs-CZ" b="1" dirty="0">
                <a:solidFill>
                  <a:srgbClr val="FF0000"/>
                </a:solidFill>
              </a:rPr>
              <a:t> pouhé prozatím“…….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………“ někdy stačí dát jen dech“………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60648"/>
            <a:ext cx="3648406" cy="27363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2016224" cy="2749396"/>
          </a:xfrm>
          <a:prstGeom prst="rect">
            <a:avLst/>
          </a:prstGeom>
        </p:spPr>
      </p:pic>
      <p:pic>
        <p:nvPicPr>
          <p:cNvPr id="8" name="Picture 2" descr="Modern Originals T2N79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250656"/>
            <a:ext cx="1971675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08212"/>
            <a:ext cx="2304256" cy="2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6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8981" t="10988" r="18981" b="3827"/>
          <a:stretch/>
        </p:blipFill>
        <p:spPr>
          <a:xfrm>
            <a:off x="285750" y="990600"/>
            <a:ext cx="8620125" cy="478155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020551" y="6458572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180820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472" t="21975" r="24931" b="13457"/>
          <a:stretch/>
        </p:blipFill>
        <p:spPr>
          <a:xfrm>
            <a:off x="0" y="0"/>
            <a:ext cx="9144000" cy="577885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25682" y="5934276"/>
            <a:ext cx="188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</a:t>
            </a:r>
            <a:r>
              <a:rPr lang="cs-CZ" dirty="0" err="1"/>
              <a:t>Tsang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2631750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3125" t="36544" r="39236" b="26049"/>
          <a:stretch/>
        </p:blipFill>
        <p:spPr>
          <a:xfrm>
            <a:off x="76200" y="866728"/>
            <a:ext cx="6743700" cy="513402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32917" t="73333" r="40625" b="5926"/>
          <a:stretch/>
        </p:blipFill>
        <p:spPr>
          <a:xfrm>
            <a:off x="5629275" y="4450950"/>
            <a:ext cx="3514725" cy="15498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20272" y="6381328"/>
            <a:ext cx="1918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(Reiter </a:t>
            </a:r>
            <a:r>
              <a:rPr lang="cs-CZ" dirty="0" err="1"/>
              <a:t>at</a:t>
            </a:r>
            <a:r>
              <a:rPr lang="cs-CZ" dirty="0"/>
              <a:t> al. 2014)</a:t>
            </a:r>
          </a:p>
        </p:txBody>
      </p:sp>
    </p:spTree>
    <p:extLst>
      <p:ext uri="{BB962C8B-B14F-4D97-AF65-F5344CB8AC3E}">
        <p14:creationId xmlns:p14="http://schemas.microsoft.com/office/powerpoint/2010/main" val="4161403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7111" t="31595" r="37168" b="20849"/>
          <a:stretch/>
        </p:blipFill>
        <p:spPr>
          <a:xfrm>
            <a:off x="1835696" y="394272"/>
            <a:ext cx="5836016" cy="606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9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Russel</a:t>
            </a:r>
            <a:r>
              <a:rPr lang="cs-CZ" dirty="0"/>
              <a:t> J. Reiter, Dun </a:t>
            </a:r>
            <a:r>
              <a:rPr lang="cs-CZ" dirty="0" err="1"/>
              <a:t>XianTan</a:t>
            </a:r>
            <a:r>
              <a:rPr lang="cs-CZ" dirty="0"/>
              <a:t>, </a:t>
            </a:r>
            <a:r>
              <a:rPr lang="cs-CZ" dirty="0" err="1"/>
              <a:t>Ahmet</a:t>
            </a:r>
            <a:r>
              <a:rPr lang="cs-CZ" dirty="0"/>
              <a:t> </a:t>
            </a:r>
            <a:r>
              <a:rPr lang="cs-CZ" dirty="0" err="1"/>
              <a:t>Korkmaz</a:t>
            </a:r>
            <a:r>
              <a:rPr lang="cs-CZ" dirty="0"/>
              <a:t> and Sergio </a:t>
            </a:r>
            <a:r>
              <a:rPr lang="cs-CZ" dirty="0" err="1"/>
              <a:t>A.Rosales-Corral</a:t>
            </a:r>
            <a:r>
              <a:rPr lang="cs-CZ" dirty="0"/>
              <a:t>. Melatonin and </a:t>
            </a:r>
            <a:r>
              <a:rPr lang="cs-CZ" dirty="0" err="1"/>
              <a:t>stable</a:t>
            </a:r>
            <a:r>
              <a:rPr lang="cs-CZ" dirty="0"/>
              <a:t>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rhythms</a:t>
            </a:r>
            <a:r>
              <a:rPr lang="cs-CZ" dirty="0"/>
              <a:t> </a:t>
            </a:r>
            <a:r>
              <a:rPr lang="cs-CZ" dirty="0" err="1"/>
              <a:t>optimize</a:t>
            </a:r>
            <a:r>
              <a:rPr lang="cs-CZ" dirty="0"/>
              <a:t> </a:t>
            </a:r>
            <a:r>
              <a:rPr lang="cs-CZ" dirty="0" err="1"/>
              <a:t>maternal</a:t>
            </a:r>
            <a:r>
              <a:rPr lang="cs-CZ" dirty="0"/>
              <a:t>, </a:t>
            </a:r>
            <a:r>
              <a:rPr lang="cs-CZ" dirty="0" err="1"/>
              <a:t>placental</a:t>
            </a:r>
            <a:r>
              <a:rPr lang="cs-CZ" dirty="0"/>
              <a:t> and </a:t>
            </a:r>
            <a:r>
              <a:rPr lang="cs-CZ" dirty="0" err="1"/>
              <a:t>fetal</a:t>
            </a:r>
            <a:r>
              <a:rPr lang="cs-CZ" dirty="0"/>
              <a:t> </a:t>
            </a:r>
            <a:r>
              <a:rPr lang="cs-CZ" dirty="0" err="1"/>
              <a:t>physiology</a:t>
            </a:r>
            <a:r>
              <a:rPr lang="cs-CZ" dirty="0"/>
              <a:t>.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Reproduction</a:t>
            </a:r>
            <a:r>
              <a:rPr lang="cs-CZ" dirty="0"/>
              <a:t> Update, Vol.20, No.2 pp.293–307, 2014 doi:10.1093/</a:t>
            </a:r>
            <a:r>
              <a:rPr lang="cs-CZ" dirty="0" err="1"/>
              <a:t>humupd</a:t>
            </a:r>
            <a:r>
              <a:rPr lang="cs-CZ" dirty="0"/>
              <a:t>/dmt054</a:t>
            </a:r>
          </a:p>
          <a:p>
            <a:r>
              <a:rPr lang="cs-CZ" dirty="0"/>
              <a:t>SILBERNAGL, Stefan a </a:t>
            </a:r>
            <a:r>
              <a:rPr lang="cs-CZ" dirty="0" err="1"/>
              <a:t>Agamemnon</a:t>
            </a:r>
            <a:r>
              <a:rPr lang="cs-CZ" dirty="0"/>
              <a:t> DESPOPOULOS. </a:t>
            </a:r>
            <a:r>
              <a:rPr lang="cs-CZ" i="1" dirty="0"/>
              <a:t>Atlas fyziologie člověka</a:t>
            </a:r>
            <a:r>
              <a:rPr lang="cs-CZ" dirty="0"/>
              <a:t>. 6. </a:t>
            </a:r>
            <a:r>
              <a:rPr lang="cs-CZ" dirty="0" err="1"/>
              <a:t>přeprac</a:t>
            </a:r>
            <a:r>
              <a:rPr lang="cs-CZ" dirty="0"/>
              <a:t>. vyd. Praha: </a:t>
            </a:r>
            <a:r>
              <a:rPr lang="cs-CZ" dirty="0" err="1"/>
              <a:t>Grada</a:t>
            </a:r>
            <a:r>
              <a:rPr lang="cs-CZ" dirty="0"/>
              <a:t>, 2004. ISBN 80-247-0630-X</a:t>
            </a:r>
          </a:p>
          <a:p>
            <a:r>
              <a:rPr lang="cs-CZ" dirty="0"/>
              <a:t>Anthony A </a:t>
            </a:r>
            <a:r>
              <a:rPr lang="cs-CZ" dirty="0" err="1"/>
              <a:t>Tsang</a:t>
            </a:r>
            <a:r>
              <a:rPr lang="cs-CZ" dirty="0"/>
              <a:t>, Johanna L </a:t>
            </a:r>
            <a:r>
              <a:rPr lang="cs-CZ" dirty="0" err="1"/>
              <a:t>Barclay</a:t>
            </a:r>
            <a:r>
              <a:rPr lang="cs-CZ" dirty="0"/>
              <a:t> and Henrik </a:t>
            </a:r>
            <a:r>
              <a:rPr lang="cs-CZ" dirty="0" err="1"/>
              <a:t>Oster</a:t>
            </a:r>
            <a:r>
              <a:rPr lang="cs-CZ" dirty="0"/>
              <a:t>. </a:t>
            </a:r>
            <a:r>
              <a:rPr lang="cs-CZ" dirty="0" err="1"/>
              <a:t>Interactions</a:t>
            </a:r>
            <a:r>
              <a:rPr lang="cs-CZ" dirty="0"/>
              <a:t> </a:t>
            </a:r>
            <a:r>
              <a:rPr lang="cs-CZ" dirty="0" err="1"/>
              <a:t>between</a:t>
            </a:r>
            <a:r>
              <a:rPr lang="cs-CZ" dirty="0"/>
              <a:t> </a:t>
            </a:r>
            <a:r>
              <a:rPr lang="cs-CZ" dirty="0" err="1"/>
              <a:t>endocrine</a:t>
            </a:r>
            <a:r>
              <a:rPr lang="cs-CZ" dirty="0"/>
              <a:t> and </a:t>
            </a:r>
            <a:r>
              <a:rPr lang="cs-CZ" dirty="0" err="1"/>
              <a:t>circadian</a:t>
            </a:r>
            <a:r>
              <a:rPr lang="cs-CZ" dirty="0"/>
              <a:t> </a:t>
            </a:r>
            <a:r>
              <a:rPr lang="cs-CZ" dirty="0" err="1"/>
              <a:t>systems</a:t>
            </a:r>
            <a:r>
              <a:rPr lang="cs-CZ" dirty="0"/>
              <a:t>.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Molecular</a:t>
            </a:r>
            <a:r>
              <a:rPr lang="cs-CZ" dirty="0"/>
              <a:t> </a:t>
            </a:r>
            <a:r>
              <a:rPr lang="cs-CZ" dirty="0" err="1"/>
              <a:t>Endocrinology</a:t>
            </a:r>
            <a:r>
              <a:rPr lang="cs-CZ" dirty="0"/>
              <a:t>, 2014, vol. 52, pp. R1-R16. doi:10.1530/JME-13-0118</a:t>
            </a:r>
          </a:p>
          <a:p>
            <a:r>
              <a:rPr lang="cs-CZ" dirty="0"/>
              <a:t>JAVORKA, Kamil. </a:t>
            </a:r>
            <a:r>
              <a:rPr lang="cs-CZ" i="1" dirty="0" err="1"/>
              <a:t>Lekárska</a:t>
            </a:r>
            <a:r>
              <a:rPr lang="cs-CZ" i="1" dirty="0"/>
              <a:t> </a:t>
            </a:r>
            <a:r>
              <a:rPr lang="cs-CZ" i="1" dirty="0" err="1"/>
              <a:t>fyziologia</a:t>
            </a:r>
            <a:r>
              <a:rPr lang="cs-CZ" dirty="0"/>
              <a:t>. 3, </a:t>
            </a:r>
            <a:r>
              <a:rPr lang="cs-CZ" dirty="0" err="1"/>
              <a:t>prep</a:t>
            </a:r>
            <a:r>
              <a:rPr lang="cs-CZ" dirty="0"/>
              <a:t>. a dopl. vyd. Martin: </a:t>
            </a:r>
            <a:r>
              <a:rPr lang="cs-CZ" dirty="0" err="1"/>
              <a:t>Vydavateľstvo</a:t>
            </a:r>
            <a:r>
              <a:rPr lang="cs-CZ" dirty="0"/>
              <a:t> </a:t>
            </a:r>
            <a:r>
              <a:rPr lang="cs-CZ" dirty="0" err="1"/>
              <a:t>Osveta</a:t>
            </a:r>
            <a:r>
              <a:rPr lang="cs-CZ" dirty="0"/>
              <a:t>, c2009. ISBN 978-80-8063-291-5.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57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7083" t="30927" r="41042" b="13333"/>
          <a:stretch/>
        </p:blipFill>
        <p:spPr>
          <a:xfrm>
            <a:off x="0" y="26328"/>
            <a:ext cx="4872687" cy="4907013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912269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0286275-9401-47DB-A309-3DA31E6A9F0E}"/>
              </a:ext>
            </a:extLst>
          </p:cNvPr>
          <p:cNvSpPr txBox="1"/>
          <p:nvPr/>
        </p:nvSpPr>
        <p:spPr>
          <a:xfrm>
            <a:off x="-56852" y="6378079"/>
            <a:ext cx="8527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Nicotiana</a:t>
            </a:r>
            <a:r>
              <a:rPr lang="cs-CZ" dirty="0"/>
              <a:t> </a:t>
            </a:r>
            <a:r>
              <a:rPr lang="cs-CZ" dirty="0" err="1"/>
              <a:t>alata</a:t>
            </a:r>
            <a:r>
              <a:rPr lang="cs-CZ" dirty="0"/>
              <a:t> – „vonící tabák“ - rostlinka původem z Iránu, kvete a voní večer a přes noc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3D88238-C0A2-407D-9B7D-A061454B3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644" y="1282865"/>
            <a:ext cx="4578356" cy="50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6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7376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FF3300"/>
                </a:solidFill>
              </a:rPr>
              <a:t>Biorytmy - chronobiologie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96752"/>
            <a:ext cx="8458200" cy="5280248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accent2"/>
                </a:solidFill>
              </a:rPr>
              <a:t>Rytmus:</a:t>
            </a:r>
            <a:r>
              <a:rPr lang="cs-CZ" altLang="cs-CZ" dirty="0"/>
              <a:t> 	</a:t>
            </a:r>
          </a:p>
          <a:p>
            <a:pPr lvl="1" eaLnBrk="1" hangingPunct="1"/>
            <a:r>
              <a:rPr lang="cs-CZ" altLang="cs-CZ" dirty="0"/>
              <a:t>určitá funkce či biologická proměnná je v nějaké fázi a za určitou stejnou dobu se do této fáze opět vrací; se nazývá</a:t>
            </a:r>
          </a:p>
          <a:p>
            <a:pPr lvl="1" eaLnBrk="1" hangingPunct="1"/>
            <a:r>
              <a:rPr lang="cs-CZ" altLang="cs-CZ" b="1" dirty="0">
                <a:solidFill>
                  <a:schemeClr val="accent2"/>
                </a:solidFill>
              </a:rPr>
              <a:t>perioda rytmu</a:t>
            </a:r>
            <a:r>
              <a:rPr lang="cs-CZ" altLang="cs-CZ" b="1" dirty="0"/>
              <a:t>: </a:t>
            </a:r>
            <a:r>
              <a:rPr lang="cs-CZ" altLang="cs-CZ" dirty="0"/>
              <a:t>doba, která uplyne, než se opět funkce či biologická proměnná dostane do stejné fáze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771253E-4860-4293-95F6-A4F42FC30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63" t="30400" r="49212" b="51400"/>
          <a:stretch/>
        </p:blipFill>
        <p:spPr>
          <a:xfrm>
            <a:off x="2272273" y="4095113"/>
            <a:ext cx="4675654" cy="276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59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458200" cy="5410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Dělení rytmů podle period:</a:t>
            </a:r>
          </a:p>
          <a:p>
            <a:pPr lvl="1" eaLnBrk="1" hangingPunct="1"/>
            <a:r>
              <a:rPr lang="cs-CZ" altLang="cs-CZ" dirty="0"/>
              <a:t> </a:t>
            </a:r>
            <a:r>
              <a:rPr lang="cs-CZ" altLang="cs-CZ" b="1" dirty="0">
                <a:solidFill>
                  <a:schemeClr val="accent2"/>
                </a:solidFill>
              </a:rPr>
              <a:t>ultradiánní:</a:t>
            </a:r>
            <a:r>
              <a:rPr lang="cs-CZ" altLang="cs-CZ" dirty="0"/>
              <a:t> perioda je výrazně kratší než 24 hodin (od několika sekund až po 20 hodin); příklady: rytmy v dýchání, v nervové činnosti</a:t>
            </a:r>
          </a:p>
          <a:p>
            <a:pPr lvl="1" eaLnBrk="1" hangingPunct="1"/>
            <a:r>
              <a:rPr lang="cs-CZ" altLang="cs-CZ" b="1" dirty="0">
                <a:solidFill>
                  <a:schemeClr val="accent2"/>
                </a:solidFill>
              </a:rPr>
              <a:t>cirkadiánní:</a:t>
            </a:r>
            <a:r>
              <a:rPr lang="cs-CZ" altLang="cs-CZ" dirty="0"/>
              <a:t> rytmy zhruba 24-hodinové; příklad: rytmus spánku a bdění u člověka, u zvířat jde o rytmus v tzv. lokomoční aktivitě – zvířata s pohybovou aktivitou ve dne  nebo v noci</a:t>
            </a:r>
          </a:p>
          <a:p>
            <a:pPr lvl="1" eaLnBrk="1" hangingPunct="1"/>
            <a:r>
              <a:rPr lang="cs-CZ" altLang="cs-CZ" b="1" dirty="0">
                <a:solidFill>
                  <a:schemeClr val="accent2"/>
                </a:solidFill>
              </a:rPr>
              <a:t>infradiánní:</a:t>
            </a:r>
            <a:r>
              <a:rPr lang="cs-CZ" altLang="cs-CZ" dirty="0"/>
              <a:t> perioda je výrazně delší než 24 hodin; příklad: menstruační cyklus žen, </a:t>
            </a:r>
            <a:r>
              <a:rPr lang="cs-CZ" altLang="cs-CZ" dirty="0" err="1"/>
              <a:t>estrální</a:t>
            </a:r>
            <a:r>
              <a:rPr lang="cs-CZ" altLang="cs-CZ" dirty="0"/>
              <a:t> cyklus        u zvířat (</a:t>
            </a:r>
            <a:r>
              <a:rPr lang="cs-CZ" altLang="cs-CZ" dirty="0" err="1"/>
              <a:t>cirkaseptánní</a:t>
            </a:r>
            <a:r>
              <a:rPr lang="cs-CZ" altLang="cs-CZ" dirty="0"/>
              <a:t>=7dní, </a:t>
            </a:r>
            <a:r>
              <a:rPr lang="cs-CZ" altLang="cs-CZ" dirty="0" err="1"/>
              <a:t>cirkavigintánní</a:t>
            </a:r>
            <a:r>
              <a:rPr lang="cs-CZ" altLang="cs-CZ" dirty="0"/>
              <a:t>=14dnů, </a:t>
            </a:r>
            <a:r>
              <a:rPr lang="cs-CZ" altLang="cs-CZ" dirty="0" err="1"/>
              <a:t>cirkatrigintánní</a:t>
            </a:r>
            <a:r>
              <a:rPr lang="cs-CZ" altLang="cs-CZ" dirty="0"/>
              <a:t>, </a:t>
            </a:r>
            <a:r>
              <a:rPr lang="cs-CZ" altLang="cs-CZ" dirty="0" err="1"/>
              <a:t>cirkalunární</a:t>
            </a:r>
            <a:r>
              <a:rPr lang="cs-CZ" altLang="cs-CZ" dirty="0"/>
              <a:t>, </a:t>
            </a:r>
            <a:r>
              <a:rPr lang="cs-CZ" altLang="cs-CZ" dirty="0" err="1"/>
              <a:t>cirkaanulární</a:t>
            </a:r>
            <a:r>
              <a:rPr lang="cs-CZ" altLang="cs-CZ" dirty="0"/>
              <a:t>)</a:t>
            </a:r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4943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763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TYPY SEKRECE</a:t>
            </a:r>
            <a:br>
              <a:rPr lang="cs-CZ" sz="3200" b="1" dirty="0"/>
            </a:br>
            <a:r>
              <a:rPr lang="cs-CZ" sz="2800" b="1" i="1" dirty="0">
                <a:solidFill>
                  <a:srgbClr val="FF3300"/>
                </a:solidFill>
              </a:rPr>
              <a:t>dle časového hlediska uvolňování hormonu: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876800"/>
          </a:xfrm>
        </p:spPr>
        <p:txBody>
          <a:bodyPr/>
          <a:lstStyle/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Stálá </a:t>
            </a:r>
            <a:r>
              <a:rPr lang="cs-CZ" altLang="cs-CZ" b="1" dirty="0"/>
              <a:t>sekrece – </a:t>
            </a:r>
            <a:r>
              <a:rPr lang="cs-CZ" altLang="cs-CZ" dirty="0"/>
              <a:t>hormony štítné žlázy</a:t>
            </a:r>
          </a:p>
          <a:p>
            <a:pPr eaLnBrk="1" hangingPunct="1"/>
            <a:r>
              <a:rPr lang="cs-CZ" altLang="cs-CZ" b="1" u="sng" dirty="0">
                <a:solidFill>
                  <a:schemeClr val="accent2"/>
                </a:solidFill>
              </a:rPr>
              <a:t>Pulzní</a:t>
            </a:r>
            <a:r>
              <a:rPr lang="cs-CZ" altLang="cs-CZ" b="1" dirty="0"/>
              <a:t> sekrece – </a:t>
            </a:r>
            <a:r>
              <a:rPr lang="cs-CZ" altLang="cs-CZ" dirty="0" err="1"/>
              <a:t>GnRH</a:t>
            </a:r>
            <a:r>
              <a:rPr lang="cs-CZ" altLang="cs-CZ" dirty="0"/>
              <a:t> (</a:t>
            </a:r>
            <a:r>
              <a:rPr lang="cs-CZ" altLang="cs-CZ" dirty="0" err="1"/>
              <a:t>gonadoliberin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dodržující cirkadiánní rytmus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(přibližně 24hodinový)</a:t>
            </a:r>
            <a:r>
              <a:rPr lang="cs-CZ" altLang="cs-CZ" b="1" dirty="0"/>
              <a:t> – </a:t>
            </a:r>
            <a:r>
              <a:rPr lang="cs-CZ" altLang="cs-CZ" dirty="0"/>
              <a:t>hormony z kůry nadledvin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s měsíčním kolísáním</a:t>
            </a:r>
            <a:r>
              <a:rPr lang="cs-CZ" altLang="cs-CZ" b="1" dirty="0"/>
              <a:t> – </a:t>
            </a:r>
            <a:r>
              <a:rPr lang="cs-CZ" altLang="cs-CZ" dirty="0"/>
              <a:t>ženské pohlavní hormony</a:t>
            </a:r>
          </a:p>
          <a:p>
            <a:pPr eaLnBrk="1" hangingPunct="1"/>
            <a:r>
              <a:rPr lang="cs-CZ" altLang="cs-CZ" b="1" dirty="0"/>
              <a:t>Sekrece </a:t>
            </a:r>
            <a:r>
              <a:rPr lang="cs-CZ" altLang="cs-CZ" b="1" u="sng" dirty="0">
                <a:solidFill>
                  <a:schemeClr val="accent2"/>
                </a:solidFill>
              </a:rPr>
              <a:t>„on </a:t>
            </a:r>
            <a:r>
              <a:rPr lang="cs-CZ" altLang="cs-CZ" b="1" u="sng" dirty="0" err="1">
                <a:solidFill>
                  <a:schemeClr val="accent2"/>
                </a:solidFill>
              </a:rPr>
              <a:t>demande</a:t>
            </a:r>
            <a:r>
              <a:rPr lang="cs-CZ" altLang="cs-CZ" b="1" u="sng" dirty="0">
                <a:solidFill>
                  <a:schemeClr val="accent2"/>
                </a:solidFill>
              </a:rPr>
              <a:t>“</a:t>
            </a:r>
            <a:r>
              <a:rPr lang="cs-CZ" altLang="cs-CZ" b="1" dirty="0"/>
              <a:t> </a:t>
            </a:r>
            <a:r>
              <a:rPr lang="cs-CZ" altLang="cs-CZ" dirty="0">
                <a:solidFill>
                  <a:schemeClr val="accent2"/>
                </a:solidFill>
              </a:rPr>
              <a:t>(dle potřeby)</a:t>
            </a:r>
            <a:r>
              <a:rPr lang="cs-CZ" altLang="cs-CZ" b="1" dirty="0"/>
              <a:t> – </a:t>
            </a:r>
            <a:r>
              <a:rPr lang="cs-CZ" altLang="cs-CZ" dirty="0"/>
              <a:t>např. inzulin: regulující hladinu glukózy v krvi</a:t>
            </a:r>
          </a:p>
        </p:txBody>
      </p:sp>
    </p:spTree>
    <p:extLst>
      <p:ext uri="{BB962C8B-B14F-4D97-AF65-F5344CB8AC3E}">
        <p14:creationId xmlns:p14="http://schemas.microsoft.com/office/powerpoint/2010/main" val="3510218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18488" cy="1944688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Záznam dýchání                                                           </a:t>
            </a:r>
            <a:r>
              <a:rPr lang="cs-CZ" altLang="cs-CZ" b="1" dirty="0">
                <a:solidFill>
                  <a:srgbClr val="C00000"/>
                </a:solidFill>
              </a:rPr>
              <a:t> a 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vln v oběhových parametrech </a:t>
            </a:r>
            <a:b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(Peňázův </a:t>
            </a:r>
            <a:r>
              <a:rPr lang="cs-CZ" altLang="cs-C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plethysmomanometr</a:t>
            </a:r>
            <a: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br>
              <a:rPr lang="cs-CZ" altLang="cs-C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cs-CZ" altLang="cs-CZ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31" name="Picture 3" descr="obr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40" y="2342358"/>
            <a:ext cx="8208962" cy="3978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868144" y="6488668"/>
            <a:ext cx="297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(archiv Fyziologického ústavu)</a:t>
            </a:r>
          </a:p>
        </p:txBody>
      </p:sp>
    </p:spTree>
    <p:extLst>
      <p:ext uri="{BB962C8B-B14F-4D97-AF65-F5344CB8AC3E}">
        <p14:creationId xmlns:p14="http://schemas.microsoft.com/office/powerpoint/2010/main" val="388206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876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dirty="0"/>
              <a:t>U člověka: cirkadiánní rytmus</a:t>
            </a:r>
          </a:p>
          <a:p>
            <a:pPr eaLnBrk="1" hangingPunct="1"/>
            <a:r>
              <a:rPr lang="cs-CZ" altLang="cs-CZ" dirty="0"/>
              <a:t>Endogenní s periodou rytmu:25±1,5 hodiny</a:t>
            </a:r>
          </a:p>
          <a:p>
            <a:pPr eaLnBrk="1" hangingPunct="1"/>
            <a:r>
              <a:rPr lang="cs-CZ" altLang="cs-CZ" dirty="0"/>
              <a:t>Je synchronizován pomocí exogenních vlivů (např. střídáním světla a tmy nebo teplotním cyklem, cyklem v příjmu potravy či sociálním stimulem) na 24hodin </a:t>
            </a:r>
          </a:p>
          <a:p>
            <a:pPr eaLnBrk="1" hangingPunct="1"/>
            <a:r>
              <a:rPr lang="cs-CZ" altLang="cs-CZ" dirty="0"/>
              <a:t>Nejdůležitější exogenní udavatel času pro 24hod synchronizaci je jasné světlo:</a:t>
            </a:r>
          </a:p>
          <a:p>
            <a:pPr marL="0" indent="0" eaLnBrk="1" hangingPunct="1">
              <a:buNone/>
            </a:pPr>
            <a:r>
              <a:rPr lang="cs-CZ" altLang="cs-CZ" dirty="0"/>
              <a:t>      vstupní dráha: </a:t>
            </a:r>
            <a:r>
              <a:rPr lang="cs-CZ" altLang="cs-CZ" b="1" dirty="0">
                <a:solidFill>
                  <a:srgbClr val="FF0000"/>
                </a:solidFill>
              </a:rPr>
              <a:t>retinální gangliové buňky </a:t>
            </a:r>
            <a:r>
              <a:rPr lang="cs-CZ" altLang="cs-CZ" dirty="0"/>
              <a:t>(nový </a:t>
            </a:r>
            <a:r>
              <a:rPr lang="cs-CZ" altLang="cs-CZ" dirty="0" err="1"/>
              <a:t>fotopigment-melanopsin</a:t>
            </a:r>
            <a:r>
              <a:rPr lang="cs-CZ" altLang="cs-CZ" dirty="0"/>
              <a:t>) přes </a:t>
            </a:r>
            <a:r>
              <a:rPr lang="cs-CZ" altLang="cs-CZ" dirty="0" err="1"/>
              <a:t>tractus</a:t>
            </a:r>
            <a:r>
              <a:rPr lang="cs-CZ" altLang="cs-CZ" dirty="0"/>
              <a:t> </a:t>
            </a:r>
            <a:r>
              <a:rPr lang="cs-CZ" altLang="cs-CZ" dirty="0" err="1"/>
              <a:t>retinohypothalamicus</a:t>
            </a:r>
            <a:r>
              <a:rPr lang="cs-CZ" altLang="cs-CZ" dirty="0"/>
              <a:t> do </a:t>
            </a:r>
            <a:r>
              <a:rPr lang="cs-CZ" altLang="cs-CZ" dirty="0" err="1"/>
              <a:t>suprachiasmatického</a:t>
            </a:r>
            <a:r>
              <a:rPr lang="cs-CZ" altLang="cs-CZ" dirty="0"/>
              <a:t> jádra (SCN)</a:t>
            </a:r>
          </a:p>
        </p:txBody>
      </p:sp>
    </p:spTree>
    <p:extLst>
      <p:ext uri="{BB962C8B-B14F-4D97-AF65-F5344CB8AC3E}">
        <p14:creationId xmlns:p14="http://schemas.microsoft.com/office/powerpoint/2010/main" val="3671019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8740ae0-8ffd-48d3-a2bb-b25cb06e6c16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1444</Words>
  <Application>Microsoft Office PowerPoint</Application>
  <PresentationFormat>Předvádění na obrazovce (4:3)</PresentationFormat>
  <Paragraphs>130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Motiv systému Office</vt:lpstr>
      <vt:lpstr>Prezentace aplikace PowerPoint</vt:lpstr>
      <vt:lpstr>Co je to? Je to pořád všude kolem nás, není to vidět ani slyšet. Nelze se toho dotknout ani si k tomu čichnout.  Život se bez toho neobejde.  Tvoří to součást každého příběhu. </vt:lpstr>
      <vt:lpstr>Prezentace aplikace PowerPoint</vt:lpstr>
      <vt:lpstr>Prezentace aplikace PowerPoint</vt:lpstr>
      <vt:lpstr>Biorytmy - chronobiologie</vt:lpstr>
      <vt:lpstr>Prezentace aplikace PowerPoint</vt:lpstr>
      <vt:lpstr>TYPY SEKRECE dle časového hlediska uvolňování hormonu:</vt:lpstr>
      <vt:lpstr>Záznam dýchání                                                            a vln v oběhových parametrech  (Peňázův plethysmomanometr)  </vt:lpstr>
      <vt:lpstr>Prezentace aplikace PowerPoint</vt:lpstr>
      <vt:lpstr>Prezentace aplikace PowerPoint</vt:lpstr>
      <vt:lpstr>Hlavní oscilátor: SCN</vt:lpstr>
      <vt:lpstr>Výstupní dráhy</vt:lpstr>
      <vt:lpstr>Jak fungují vnitřní hodiny: transkripčně-translační regulační smyčka</vt:lpstr>
      <vt:lpstr>Prezentace aplikace PowerPoint</vt:lpstr>
      <vt:lpstr>Prezentace aplikace PowerPoint</vt:lpstr>
      <vt:lpstr>Prezentace aplikace PowerPoint</vt:lpstr>
      <vt:lpstr>Synchronizace s vnějšími hodinami</vt:lpstr>
      <vt:lpstr>Prezentace aplikace PowerPoint</vt:lpstr>
      <vt:lpstr>Prezentace aplikace PowerPoint</vt:lpstr>
      <vt:lpstr>Synchronizace s vnějšími hodinami</vt:lpstr>
      <vt:lpstr>Prezentace aplikace PowerPoint</vt:lpstr>
      <vt:lpstr>Melatonin - funkce</vt:lpstr>
      <vt:lpstr>Prezentace aplikace PowerPoint</vt:lpstr>
      <vt:lpstr>Melatonin – vliv na anuální rytmy</vt:lpstr>
      <vt:lpstr>Spoje SCN a periferie </vt:lpstr>
      <vt:lpstr>Poruchy cirkadiánních rytmů</vt:lpstr>
      <vt:lpstr>Nemoc cestovatelů – JET LAG syndrom </vt:lpstr>
      <vt:lpstr>Zdravotní problematika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Novak</dc:creator>
  <cp:lastModifiedBy>Zuzana Nováková</cp:lastModifiedBy>
  <cp:revision>66</cp:revision>
  <dcterms:created xsi:type="dcterms:W3CDTF">2015-05-10T08:23:23Z</dcterms:created>
  <dcterms:modified xsi:type="dcterms:W3CDTF">2024-11-14T09:39:01Z</dcterms:modified>
</cp:coreProperties>
</file>