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364" r:id="rId6"/>
    <p:sldId id="368" r:id="rId7"/>
    <p:sldId id="263" r:id="rId8"/>
    <p:sldId id="264" r:id="rId9"/>
    <p:sldId id="365" r:id="rId10"/>
    <p:sldId id="366" r:id="rId11"/>
    <p:sldId id="369" r:id="rId12"/>
    <p:sldId id="265" r:id="rId13"/>
    <p:sldId id="267" r:id="rId14"/>
    <p:sldId id="268" r:id="rId15"/>
    <p:sldId id="274" r:id="rId16"/>
    <p:sldId id="269" r:id="rId17"/>
    <p:sldId id="270" r:id="rId18"/>
    <p:sldId id="313" r:id="rId19"/>
    <p:sldId id="314" r:id="rId20"/>
    <p:sldId id="315" r:id="rId21"/>
    <p:sldId id="362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1" r:id="rId30"/>
    <p:sldId id="323" r:id="rId31"/>
    <p:sldId id="324" r:id="rId32"/>
    <p:sldId id="325" r:id="rId33"/>
    <p:sldId id="272" r:id="rId34"/>
    <p:sldId id="326" r:id="rId35"/>
    <p:sldId id="363" r:id="rId36"/>
    <p:sldId id="327" r:id="rId37"/>
    <p:sldId id="273" r:id="rId38"/>
    <p:sldId id="275" r:id="rId39"/>
    <p:sldId id="370" r:id="rId40"/>
    <p:sldId id="276" r:id="rId41"/>
    <p:sldId id="277" r:id="rId42"/>
    <p:sldId id="278" r:id="rId43"/>
    <p:sldId id="282" r:id="rId44"/>
    <p:sldId id="279" r:id="rId45"/>
    <p:sldId id="328" r:id="rId46"/>
    <p:sldId id="329" r:id="rId47"/>
    <p:sldId id="280" r:id="rId48"/>
    <p:sldId id="281" r:id="rId49"/>
    <p:sldId id="330" r:id="rId50"/>
    <p:sldId id="283" r:id="rId51"/>
    <p:sldId id="331" r:id="rId52"/>
    <p:sldId id="284" r:id="rId53"/>
    <p:sldId id="332" r:id="rId54"/>
    <p:sldId id="285" r:id="rId55"/>
    <p:sldId id="286" r:id="rId56"/>
    <p:sldId id="333" r:id="rId57"/>
    <p:sldId id="334" r:id="rId58"/>
    <p:sldId id="287" r:id="rId59"/>
    <p:sldId id="335" r:id="rId60"/>
    <p:sldId id="288" r:id="rId61"/>
    <p:sldId id="289" r:id="rId62"/>
    <p:sldId id="290" r:id="rId63"/>
    <p:sldId id="292" r:id="rId64"/>
    <p:sldId id="310" r:id="rId65"/>
    <p:sldId id="293" r:id="rId66"/>
    <p:sldId id="337" r:id="rId67"/>
    <p:sldId id="338" r:id="rId68"/>
    <p:sldId id="339" r:id="rId69"/>
    <p:sldId id="294" r:id="rId70"/>
    <p:sldId id="295" r:id="rId71"/>
    <p:sldId id="340" r:id="rId72"/>
    <p:sldId id="341" r:id="rId73"/>
    <p:sldId id="296" r:id="rId74"/>
    <p:sldId id="343" r:id="rId75"/>
    <p:sldId id="344" r:id="rId76"/>
    <p:sldId id="345" r:id="rId77"/>
    <p:sldId id="346" r:id="rId78"/>
    <p:sldId id="297" r:id="rId79"/>
    <p:sldId id="298" r:id="rId80"/>
    <p:sldId id="348" r:id="rId81"/>
    <p:sldId id="349" r:id="rId82"/>
    <p:sldId id="299" r:id="rId83"/>
    <p:sldId id="350" r:id="rId84"/>
    <p:sldId id="371" r:id="rId85"/>
    <p:sldId id="300" r:id="rId86"/>
    <p:sldId id="347" r:id="rId87"/>
    <p:sldId id="301" r:id="rId88"/>
    <p:sldId id="372" r:id="rId89"/>
    <p:sldId id="312" r:id="rId90"/>
    <p:sldId id="303" r:id="rId91"/>
    <p:sldId id="351" r:id="rId92"/>
    <p:sldId id="352" r:id="rId93"/>
    <p:sldId id="353" r:id="rId94"/>
    <p:sldId id="354" r:id="rId95"/>
    <p:sldId id="304" r:id="rId96"/>
    <p:sldId id="355" r:id="rId97"/>
    <p:sldId id="356" r:id="rId98"/>
    <p:sldId id="305" r:id="rId99"/>
    <p:sldId id="357" r:id="rId100"/>
    <p:sldId id="306" r:id="rId101"/>
    <p:sldId id="358" r:id="rId102"/>
    <p:sldId id="359" r:id="rId103"/>
    <p:sldId id="309" r:id="rId104"/>
    <p:sldId id="307" r:id="rId105"/>
    <p:sldId id="360" r:id="rId106"/>
    <p:sldId id="361" r:id="rId107"/>
    <p:sldId id="308" r:id="rId108"/>
    <p:sldId id="373" r:id="rId10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00"/>
    <a:srgbClr val="3A95EC"/>
    <a:srgbClr val="C71358"/>
    <a:srgbClr val="FF0066"/>
    <a:srgbClr val="3385D1"/>
    <a:srgbClr val="D12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5" autoAdjust="0"/>
    <p:restoredTop sz="96208"/>
  </p:normalViewPr>
  <p:slideViewPr>
    <p:cSldViewPr snapToGrid="0" snapToObjects="1">
      <p:cViewPr varScale="1">
        <p:scale>
          <a:sx n="85" d="100"/>
          <a:sy n="85" d="100"/>
        </p:scale>
        <p:origin x="151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  <dgm:cxn modelId="{137AAF7D-BB6B-6146-8408-930FA81A12A4}" type="presParOf" srcId="{75A304FA-5FD6-8143-80EA-DCF4131BE612}" destId="{6110CD03-FEE5-7E45-9B1C-B11F5FD734A8}" srcOrd="7" destOrd="0" presId="urn:microsoft.com/office/officeart/2005/8/layout/vList2"/>
    <dgm:cxn modelId="{C1B49173-3E52-CE41-A9F4-5699AD01F464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0B17F21-07FD-4832-A2E8-6271B69C33E5}" type="presOf" srcId="{AE2FEFE6-4D4F-4BBE-86D7-E3249F871586}" destId="{75A304FA-5FD6-8143-80EA-DCF4131BE612}" srcOrd="0" destOrd="0" presId="urn:microsoft.com/office/officeart/2005/8/layout/vList2"/>
    <dgm:cxn modelId="{17CE4A24-0419-4CDA-8463-B3A2A39D900B}" type="presOf" srcId="{7332D01B-B576-4AEE-9506-90A11F9E4EBF}" destId="{DEDB9FAB-E204-8547-8A2C-E2C175D0FF8F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3EBC249-B580-4929-949F-781EED5B381A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ABBC8AC-9FBC-4F9F-98F2-A7F072D7D14D}" type="presOf" srcId="{2EC57F65-2507-5E4A-977A-E75CF3295BDE}" destId="{76026EEC-7B08-B94B-A730-9B4207B9B01B}" srcOrd="0" destOrd="0" presId="urn:microsoft.com/office/officeart/2005/8/layout/vList2"/>
    <dgm:cxn modelId="{35BE44C3-364A-4B43-99DE-2C3524202491}" type="presOf" srcId="{4E82E2FE-C003-4FD8-BF4D-1200B3ABD8DA}" destId="{7CB47C61-3D76-C14A-A781-E97EECF2CC5A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AC871CE5-8AD1-4894-97F8-BE87BFD5C5FA}" type="presOf" srcId="{9EAED293-AD10-450E-B819-DE266B56487C}" destId="{26821D7F-074B-D340-B7CB-93255C037AEE}" srcOrd="0" destOrd="0" presId="urn:microsoft.com/office/officeart/2005/8/layout/vList2"/>
    <dgm:cxn modelId="{225F65AF-5243-44D0-ACE9-74EAD195C983}" type="presParOf" srcId="{75A304FA-5FD6-8143-80EA-DCF4131BE612}" destId="{75468E43-210E-1E4E-B463-7B71B539DD38}" srcOrd="0" destOrd="0" presId="urn:microsoft.com/office/officeart/2005/8/layout/vList2"/>
    <dgm:cxn modelId="{5E98CC39-CD0B-41A0-B1B9-C3437C069158}" type="presParOf" srcId="{75A304FA-5FD6-8143-80EA-DCF4131BE612}" destId="{C4192C18-4F68-3F4D-B439-1A18001BF28A}" srcOrd="1" destOrd="0" presId="urn:microsoft.com/office/officeart/2005/8/layout/vList2"/>
    <dgm:cxn modelId="{8A606CF1-CC78-4EF2-9ABA-5D1FCB71AAD5}" type="presParOf" srcId="{75A304FA-5FD6-8143-80EA-DCF4131BE612}" destId="{26821D7F-074B-D340-B7CB-93255C037AEE}" srcOrd="2" destOrd="0" presId="urn:microsoft.com/office/officeart/2005/8/layout/vList2"/>
    <dgm:cxn modelId="{F11BE328-D0C4-4DD6-A107-68BF0687D2D4}" type="presParOf" srcId="{75A304FA-5FD6-8143-80EA-DCF4131BE612}" destId="{09DA7684-1D79-A344-B41E-198E765C60AB}" srcOrd="3" destOrd="0" presId="urn:microsoft.com/office/officeart/2005/8/layout/vList2"/>
    <dgm:cxn modelId="{DB3F6AD3-4D55-41C6-B7B6-F1213ED2C816}" type="presParOf" srcId="{75A304FA-5FD6-8143-80EA-DCF4131BE612}" destId="{DEDB9FAB-E204-8547-8A2C-E2C175D0FF8F}" srcOrd="4" destOrd="0" presId="urn:microsoft.com/office/officeart/2005/8/layout/vList2"/>
    <dgm:cxn modelId="{A00C045A-71F4-4654-B6CB-CF03511DD4EE}" type="presParOf" srcId="{75A304FA-5FD6-8143-80EA-DCF4131BE612}" destId="{662C27F7-E314-9D47-8014-569458C9919B}" srcOrd="5" destOrd="0" presId="urn:microsoft.com/office/officeart/2005/8/layout/vList2"/>
    <dgm:cxn modelId="{12E6DEBC-BC25-4F4E-8647-3F57134A4B5B}" type="presParOf" srcId="{75A304FA-5FD6-8143-80EA-DCF4131BE612}" destId="{76026EEC-7B08-B94B-A730-9B4207B9B01B}" srcOrd="6" destOrd="0" presId="urn:microsoft.com/office/officeart/2005/8/layout/vList2"/>
    <dgm:cxn modelId="{E19652F8-BF04-4521-898F-9DF835691D86}" type="presParOf" srcId="{75A304FA-5FD6-8143-80EA-DCF4131BE612}" destId="{6110CD03-FEE5-7E45-9B1C-B11F5FD734A8}" srcOrd="7" destOrd="0" presId="urn:microsoft.com/office/officeart/2005/8/layout/vList2"/>
    <dgm:cxn modelId="{809B9A80-C096-4789-AA0F-1D2802D63322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</a:t>
          </a:r>
          <a:r>
            <a:rPr lang="cs-CZ" b="0" dirty="0">
              <a:solidFill>
                <a:schemeClr val="tx1"/>
              </a:solidFill>
            </a:rPr>
            <a:t>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přesun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/>
          <a:r>
            <a:rPr lang="cs-CZ" b="0" dirty="0">
              <a:solidFill>
                <a:schemeClr val="tx1"/>
              </a:solidFill>
            </a:rPr>
            <a:t>do buňky vstupuje více vody –&gt; </a:t>
          </a:r>
          <a:r>
            <a:rPr lang="cs-CZ" b="1" dirty="0">
              <a:solidFill>
                <a:schemeClr val="tx1"/>
              </a:solidFill>
            </a:rPr>
            <a:t>buněčný edém, </a:t>
          </a:r>
          <a:r>
            <a:rPr lang="cs-CZ" b="0" dirty="0">
              <a:solidFill>
                <a:schemeClr val="tx1"/>
              </a:solidFill>
            </a:rPr>
            <a:t>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  <a:ln w="38100">
          <a:solidFill>
            <a:srgbClr val="FFFF00"/>
          </a:solidFill>
        </a:ln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progresi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</dgm:pt>
    <dgm:pt modelId="{493D437F-EC47-5044-9CB4-EE642E2BFDC5}" type="pres">
      <dgm:prSet presAssocID="{9D7F2A1D-1C37-C445-A86A-AE565C2B8946}" presName="sibTrans" presStyleLbl="sibTrans2D1" presStyleIdx="0" presStyleCnt="3"/>
      <dgm:spPr/>
    </dgm:pt>
    <dgm:pt modelId="{A9AD8964-37C0-FD49-9E17-A6F763C348E0}" type="pres">
      <dgm:prSet presAssocID="{9D7F2A1D-1C37-C445-A86A-AE565C2B8946}" presName="connectorText" presStyleLbl="sibTrans2D1" presStyleIdx="0" presStyleCnt="3"/>
      <dgm:spPr/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</dgm:pt>
    <dgm:pt modelId="{6C5081FB-8A0A-4542-A55B-08879608603C}" type="pres">
      <dgm:prSet presAssocID="{F2AFCC67-14A4-1341-A57F-8F61F622101D}" presName="sibTrans" presStyleLbl="sibTrans2D1" presStyleIdx="1" presStyleCnt="3"/>
      <dgm:spPr/>
    </dgm:pt>
    <dgm:pt modelId="{F7D77C89-8813-EB4F-90F4-3076D403B25B}" type="pres">
      <dgm:prSet presAssocID="{F2AFCC67-14A4-1341-A57F-8F61F622101D}" presName="connectorText" presStyleLbl="sibTrans2D1" presStyleIdx="1" presStyleCnt="3"/>
      <dgm:spPr/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</dgm:pt>
    <dgm:pt modelId="{B514A8D3-1C98-AC4D-AFE4-331D145D4D28}" type="pres">
      <dgm:prSet presAssocID="{CC9018EC-30CE-4345-A751-75534CCD62BC}" presName="sibTrans" presStyleLbl="sibTrans2D1" presStyleIdx="2" presStyleCnt="3"/>
      <dgm:spPr/>
    </dgm:pt>
    <dgm:pt modelId="{A8397DAF-D8E6-7D49-8419-48FDFF17D608}" type="pres">
      <dgm:prSet presAssocID="{CC9018EC-30CE-4345-A751-75534CCD62BC}" presName="connectorText" presStyleLbl="sibTrans2D1" presStyleIdx="2" presStyleCnt="3"/>
      <dgm:spPr/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</dgm:pt>
  </dgm:ptLst>
  <dgm:cxnLst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C397E00-26A2-4E14-92F7-03ADF99FAC2C}" type="presOf" srcId="{9EAED293-AD10-450E-B819-DE266B56487C}" destId="{26821D7F-074B-D340-B7CB-93255C037AEE}" srcOrd="0" destOrd="0" presId="urn:microsoft.com/office/officeart/2005/8/layout/vList2"/>
    <dgm:cxn modelId="{3430130B-9D8B-4FDC-A3EB-161FF1B9D195}" type="presOf" srcId="{553A7DEB-40FF-495E-A78F-77716C8A9CF2}" destId="{75468E43-210E-1E4E-B463-7B71B539DD38}" srcOrd="0" destOrd="0" presId="urn:microsoft.com/office/officeart/2005/8/layout/vList2"/>
    <dgm:cxn modelId="{FE04371A-2B5D-4735-8CD0-659711673F19}" type="presOf" srcId="{7332D01B-B576-4AEE-9506-90A11F9E4EBF}" destId="{DEDB9FAB-E204-8547-8A2C-E2C175D0FF8F}" srcOrd="0" destOrd="0" presId="urn:microsoft.com/office/officeart/2005/8/layout/vList2"/>
    <dgm:cxn modelId="{A1174F30-A2B7-4B02-91A4-DB8D9193DDDB}" type="presOf" srcId="{2EC57F65-2507-5E4A-977A-E75CF3295BDE}" destId="{76026EEC-7B08-B94B-A730-9B4207B9B01B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4EBC609D-A89A-43B1-B602-E3FAD115E2E9}" type="presOf" srcId="{AE2FEFE6-4D4F-4BBE-86D7-E3249F871586}" destId="{75A304FA-5FD6-8143-80EA-DCF4131BE612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C598BF6-3CCA-47C1-B462-5E827BEEC376}" type="presOf" srcId="{4E82E2FE-C003-4FD8-BF4D-1200B3ABD8DA}" destId="{7CB47C61-3D76-C14A-A781-E97EECF2CC5A}" srcOrd="0" destOrd="0" presId="urn:microsoft.com/office/officeart/2005/8/layout/vList2"/>
    <dgm:cxn modelId="{B78E6769-0AE7-4AC2-9303-48A16B52BF83}" type="presParOf" srcId="{75A304FA-5FD6-8143-80EA-DCF4131BE612}" destId="{75468E43-210E-1E4E-B463-7B71B539DD38}" srcOrd="0" destOrd="0" presId="urn:microsoft.com/office/officeart/2005/8/layout/vList2"/>
    <dgm:cxn modelId="{F89D8B5C-723D-4F8B-8817-557BE70E7F89}" type="presParOf" srcId="{75A304FA-5FD6-8143-80EA-DCF4131BE612}" destId="{C4192C18-4F68-3F4D-B439-1A18001BF28A}" srcOrd="1" destOrd="0" presId="urn:microsoft.com/office/officeart/2005/8/layout/vList2"/>
    <dgm:cxn modelId="{834A136A-C610-47C3-A04A-5DA8D769C3F2}" type="presParOf" srcId="{75A304FA-5FD6-8143-80EA-DCF4131BE612}" destId="{26821D7F-074B-D340-B7CB-93255C037AEE}" srcOrd="2" destOrd="0" presId="urn:microsoft.com/office/officeart/2005/8/layout/vList2"/>
    <dgm:cxn modelId="{A0B655BC-70A4-467E-839D-20C3BD203FBD}" type="presParOf" srcId="{75A304FA-5FD6-8143-80EA-DCF4131BE612}" destId="{09DA7684-1D79-A344-B41E-198E765C60AB}" srcOrd="3" destOrd="0" presId="urn:microsoft.com/office/officeart/2005/8/layout/vList2"/>
    <dgm:cxn modelId="{AF7479CC-6803-4762-90D2-588B0F1C9B33}" type="presParOf" srcId="{75A304FA-5FD6-8143-80EA-DCF4131BE612}" destId="{DEDB9FAB-E204-8547-8A2C-E2C175D0FF8F}" srcOrd="4" destOrd="0" presId="urn:microsoft.com/office/officeart/2005/8/layout/vList2"/>
    <dgm:cxn modelId="{A6E6F741-78D6-4142-B8C3-C277B285C87A}" type="presParOf" srcId="{75A304FA-5FD6-8143-80EA-DCF4131BE612}" destId="{662C27F7-E314-9D47-8014-569458C9919B}" srcOrd="5" destOrd="0" presId="urn:microsoft.com/office/officeart/2005/8/layout/vList2"/>
    <dgm:cxn modelId="{7932687E-61C8-4585-A6D4-480E499F1D2C}" type="presParOf" srcId="{75A304FA-5FD6-8143-80EA-DCF4131BE612}" destId="{76026EEC-7B08-B94B-A730-9B4207B9B01B}" srcOrd="6" destOrd="0" presId="urn:microsoft.com/office/officeart/2005/8/layout/vList2"/>
    <dgm:cxn modelId="{9BF738E2-B6FB-42ED-9773-25CF8C132204}" type="presParOf" srcId="{75A304FA-5FD6-8143-80EA-DCF4131BE612}" destId="{6110CD03-FEE5-7E45-9B1C-B11F5FD734A8}" srcOrd="7" destOrd="0" presId="urn:microsoft.com/office/officeart/2005/8/layout/vList2"/>
    <dgm:cxn modelId="{E79AE170-B211-46BA-A105-9DE9AA7EFBAF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FAB1400-6175-4DBF-955C-898153F197A2}" type="presOf" srcId="{7332D01B-B576-4AEE-9506-90A11F9E4EBF}" destId="{DEDB9FAB-E204-8547-8A2C-E2C175D0FF8F}" srcOrd="0" destOrd="0" presId="urn:microsoft.com/office/officeart/2005/8/layout/vList2"/>
    <dgm:cxn modelId="{0F4F8605-F9AF-45C0-AC62-2C393F300BEC}" type="presOf" srcId="{AE2FEFE6-4D4F-4BBE-86D7-E3249F871586}" destId="{75A304FA-5FD6-8143-80EA-DCF4131BE612}" srcOrd="0" destOrd="0" presId="urn:microsoft.com/office/officeart/2005/8/layout/vList2"/>
    <dgm:cxn modelId="{2322FD28-7DE3-4EC7-B2B2-A430BCCAA6B4}" type="presOf" srcId="{9EAED293-AD10-450E-B819-DE266B56487C}" destId="{26821D7F-074B-D340-B7CB-93255C037AEE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B7DB6869-1316-40F4-8C67-3337513BAE95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93CB0B53-8CF0-4023-A775-D85A6EA012D9}" type="presOf" srcId="{4E82E2FE-C003-4FD8-BF4D-1200B3ABD8DA}" destId="{7CB47C61-3D76-C14A-A781-E97EECF2CC5A}" srcOrd="0" destOrd="0" presId="urn:microsoft.com/office/officeart/2005/8/layout/vList2"/>
    <dgm:cxn modelId="{76EE4853-05FB-4FC5-AFF9-12743B5763A9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A2E4CC7-398C-486F-85FF-94C3C5A486B0}" type="presParOf" srcId="{75A304FA-5FD6-8143-80EA-DCF4131BE612}" destId="{75468E43-210E-1E4E-B463-7B71B539DD38}" srcOrd="0" destOrd="0" presId="urn:microsoft.com/office/officeart/2005/8/layout/vList2"/>
    <dgm:cxn modelId="{4E65C524-2783-4115-89D1-F3B6437D08F9}" type="presParOf" srcId="{75A304FA-5FD6-8143-80EA-DCF4131BE612}" destId="{C4192C18-4F68-3F4D-B439-1A18001BF28A}" srcOrd="1" destOrd="0" presId="urn:microsoft.com/office/officeart/2005/8/layout/vList2"/>
    <dgm:cxn modelId="{1286BE51-E28C-4E34-B684-38DBD48843F9}" type="presParOf" srcId="{75A304FA-5FD6-8143-80EA-DCF4131BE612}" destId="{26821D7F-074B-D340-B7CB-93255C037AEE}" srcOrd="2" destOrd="0" presId="urn:microsoft.com/office/officeart/2005/8/layout/vList2"/>
    <dgm:cxn modelId="{4261BD9F-0DAD-4569-A062-587269281515}" type="presParOf" srcId="{75A304FA-5FD6-8143-80EA-DCF4131BE612}" destId="{09DA7684-1D79-A344-B41E-198E765C60AB}" srcOrd="3" destOrd="0" presId="urn:microsoft.com/office/officeart/2005/8/layout/vList2"/>
    <dgm:cxn modelId="{B146B1F4-86E9-405B-94A2-702E8CEA439C}" type="presParOf" srcId="{75A304FA-5FD6-8143-80EA-DCF4131BE612}" destId="{DEDB9FAB-E204-8547-8A2C-E2C175D0FF8F}" srcOrd="4" destOrd="0" presId="urn:microsoft.com/office/officeart/2005/8/layout/vList2"/>
    <dgm:cxn modelId="{F022EFA7-7D14-47A0-B403-EA85C31F17E6}" type="presParOf" srcId="{75A304FA-5FD6-8143-80EA-DCF4131BE612}" destId="{662C27F7-E314-9D47-8014-569458C9919B}" srcOrd="5" destOrd="0" presId="urn:microsoft.com/office/officeart/2005/8/layout/vList2"/>
    <dgm:cxn modelId="{194AFB49-36A7-4E2D-BEBA-1E2160147F65}" type="presParOf" srcId="{75A304FA-5FD6-8143-80EA-DCF4131BE612}" destId="{76026EEC-7B08-B94B-A730-9B4207B9B01B}" srcOrd="6" destOrd="0" presId="urn:microsoft.com/office/officeart/2005/8/layout/vList2"/>
    <dgm:cxn modelId="{20CD2E17-81B9-4A0A-A432-90E32413BF56}" type="presParOf" srcId="{75A304FA-5FD6-8143-80EA-DCF4131BE612}" destId="{6110CD03-FEE5-7E45-9B1C-B11F5FD734A8}" srcOrd="7" destOrd="0" presId="urn:microsoft.com/office/officeart/2005/8/layout/vList2"/>
    <dgm:cxn modelId="{07E7DB9C-AE8E-4D3D-A331-288CA9C5D65A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61AA11E-7A2A-4496-85DF-AFE886F93885}" type="presOf" srcId="{7332D01B-B576-4AEE-9506-90A11F9E4EBF}" destId="{DEDB9FAB-E204-8547-8A2C-E2C175D0FF8F}" srcOrd="0" destOrd="0" presId="urn:microsoft.com/office/officeart/2005/8/layout/vList2"/>
    <dgm:cxn modelId="{9FE45528-1E8B-42FE-AE29-D007E1A12944}" type="presOf" srcId="{9EAED293-AD10-450E-B819-DE266B56487C}" destId="{26821D7F-074B-D340-B7CB-93255C037AEE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74725F3F-3315-4253-A75E-5A2DDB65ED12}" type="presOf" srcId="{553A7DEB-40FF-495E-A78F-77716C8A9CF2}" destId="{75468E43-210E-1E4E-B463-7B71B539DD38}" srcOrd="0" destOrd="0" presId="urn:microsoft.com/office/officeart/2005/8/layout/vList2"/>
    <dgm:cxn modelId="{F2FF625C-AB99-4FA2-B027-F5061DC2937C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703598BE-D943-4EAE-BDB4-0FAA7F875A69}" type="presOf" srcId="{AE2FEFE6-4D4F-4BBE-86D7-E3249F871586}" destId="{75A304FA-5FD6-8143-80EA-DCF4131BE612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FFED27E4-73B6-49CE-A639-EE13D063FD1E}" type="presOf" srcId="{4E82E2FE-C003-4FD8-BF4D-1200B3ABD8DA}" destId="{7CB47C61-3D76-C14A-A781-E97EECF2CC5A}" srcOrd="0" destOrd="0" presId="urn:microsoft.com/office/officeart/2005/8/layout/vList2"/>
    <dgm:cxn modelId="{184AF2B7-CE21-48F1-A8E0-406FA29388EE}" type="presParOf" srcId="{75A304FA-5FD6-8143-80EA-DCF4131BE612}" destId="{75468E43-210E-1E4E-B463-7B71B539DD38}" srcOrd="0" destOrd="0" presId="urn:microsoft.com/office/officeart/2005/8/layout/vList2"/>
    <dgm:cxn modelId="{48CDEE97-14E3-44BC-AC40-12C1576D905A}" type="presParOf" srcId="{75A304FA-5FD6-8143-80EA-DCF4131BE612}" destId="{C4192C18-4F68-3F4D-B439-1A18001BF28A}" srcOrd="1" destOrd="0" presId="urn:microsoft.com/office/officeart/2005/8/layout/vList2"/>
    <dgm:cxn modelId="{D9F23791-193E-4D10-939C-8F10B101FF75}" type="presParOf" srcId="{75A304FA-5FD6-8143-80EA-DCF4131BE612}" destId="{26821D7F-074B-D340-B7CB-93255C037AEE}" srcOrd="2" destOrd="0" presId="urn:microsoft.com/office/officeart/2005/8/layout/vList2"/>
    <dgm:cxn modelId="{4007D9C4-C1D8-46D4-BDF1-41D34F057921}" type="presParOf" srcId="{75A304FA-5FD6-8143-80EA-DCF4131BE612}" destId="{09DA7684-1D79-A344-B41E-198E765C60AB}" srcOrd="3" destOrd="0" presId="urn:microsoft.com/office/officeart/2005/8/layout/vList2"/>
    <dgm:cxn modelId="{104D0C20-0417-498B-B772-5AFC4767B588}" type="presParOf" srcId="{75A304FA-5FD6-8143-80EA-DCF4131BE612}" destId="{DEDB9FAB-E204-8547-8A2C-E2C175D0FF8F}" srcOrd="4" destOrd="0" presId="urn:microsoft.com/office/officeart/2005/8/layout/vList2"/>
    <dgm:cxn modelId="{2708B41B-96AE-46BD-908C-EEF545671AFB}" type="presParOf" srcId="{75A304FA-5FD6-8143-80EA-DCF4131BE612}" destId="{662C27F7-E314-9D47-8014-569458C9919B}" srcOrd="5" destOrd="0" presId="urn:microsoft.com/office/officeart/2005/8/layout/vList2"/>
    <dgm:cxn modelId="{7A4342BC-0600-45EB-9B72-25F460A81C7A}" type="presParOf" srcId="{75A304FA-5FD6-8143-80EA-DCF4131BE612}" destId="{76026EEC-7B08-B94B-A730-9B4207B9B01B}" srcOrd="6" destOrd="0" presId="urn:microsoft.com/office/officeart/2005/8/layout/vList2"/>
    <dgm:cxn modelId="{2A53BC94-7F08-413A-B4B4-3DA7088A490A}" type="presParOf" srcId="{75A304FA-5FD6-8143-80EA-DCF4131BE612}" destId="{6110CD03-FEE5-7E45-9B1C-B11F5FD734A8}" srcOrd="7" destOrd="0" presId="urn:microsoft.com/office/officeart/2005/8/layout/vList2"/>
    <dgm:cxn modelId="{A78EDB51-B95A-454F-8F8A-578B59770D40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snížení oxidativní fosforylace </a:t>
          </a:r>
          <a:r>
            <a:rPr lang="cs-CZ" sz="1800" b="0" kern="1200" dirty="0">
              <a:solidFill>
                <a:schemeClr val="tx1"/>
              </a:solidFill>
            </a:rPr>
            <a:t>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přesun 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762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>
              <a:solidFill>
                <a:schemeClr val="tx1"/>
              </a:solidFill>
            </a:rPr>
            <a:t>do buňky vstupuje více vody –&gt; </a:t>
          </a:r>
          <a:r>
            <a:rPr lang="cs-CZ" sz="1800" b="1" kern="1200" dirty="0">
              <a:solidFill>
                <a:schemeClr val="tx1"/>
              </a:solidFill>
            </a:rPr>
            <a:t>buněčný edém, </a:t>
          </a:r>
          <a:r>
            <a:rPr lang="cs-CZ" sz="1800" b="0" kern="1200" dirty="0">
              <a:solidFill>
                <a:schemeClr val="tx1"/>
              </a:solidFill>
            </a:rPr>
            <a:t>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 w="38100">
          <a:solidFill>
            <a:srgbClr val="FFFF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při progresi 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102483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Nekroptóza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kombinuje rysy nekrózy i </a:t>
            </a:r>
            <a:r>
              <a:rPr lang="cs-CZ" sz="2200" b="1" dirty="0" err="1"/>
              <a:t>apoptózy</a:t>
            </a:r>
            <a:r>
              <a:rPr lang="cs-CZ" sz="2200" b="1" dirty="0"/>
              <a:t> (regulovaná dráha nekrózy)</a:t>
            </a:r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 </a:t>
            </a:r>
            <a:r>
              <a:rPr lang="cs-CZ" sz="2000" dirty="0">
                <a:sym typeface="Symbol" panose="05050102010706020507" pitchFamily="18" charset="2"/>
              </a:rPr>
              <a:t> </a:t>
            </a:r>
            <a:r>
              <a:rPr lang="cs-CZ" sz="2000" dirty="0" err="1">
                <a:sym typeface="Symbol" panose="05050102010706020507" pitchFamily="18" charset="2"/>
              </a:rPr>
              <a:t>lýza</a:t>
            </a:r>
            <a:r>
              <a:rPr lang="cs-CZ" sz="2000" dirty="0">
                <a:sym typeface="Symbol" panose="05050102010706020507" pitchFamily="18" charset="2"/>
              </a:rPr>
              <a:t> buňky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</a:t>
            </a:r>
            <a:r>
              <a:rPr lang="cs-CZ" sz="2000" b="1" dirty="0"/>
              <a:t>neuplatňují </a:t>
            </a:r>
            <a:r>
              <a:rPr lang="cs-CZ" sz="2000" b="1" dirty="0" err="1"/>
              <a:t>kaspázy</a:t>
            </a:r>
            <a:endParaRPr lang="cs-CZ" sz="2000" b="1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v ateroskleróze aj.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kůže</a:t>
            </a:r>
          </a:p>
          <a:p>
            <a:pPr>
              <a:buNone/>
              <a:defRPr/>
            </a:pPr>
            <a:r>
              <a:rPr lang="cs-CZ" sz="2200" dirty="0"/>
              <a:t>	- poranění – zadření písku, štěrku, střelný prach při vstřelu</a:t>
            </a:r>
          </a:p>
          <a:p>
            <a:pPr marL="223838" indent="0">
              <a:buNone/>
              <a:defRPr/>
            </a:pPr>
            <a:r>
              <a:rPr lang="cs-CZ" sz="2200" dirty="0"/>
              <a:t>- tetování (</a:t>
            </a:r>
            <a:r>
              <a:rPr lang="cs-CZ" sz="2200" dirty="0" err="1"/>
              <a:t>tatuatio</a:t>
            </a:r>
            <a:r>
              <a:rPr lang="cs-CZ" sz="2200" dirty="0"/>
              <a:t>) – pigment v koriu</a:t>
            </a:r>
          </a:p>
          <a:p>
            <a:pPr marL="223838" indent="0">
              <a:buNone/>
              <a:defRPr/>
            </a:pPr>
            <a:r>
              <a:rPr lang="cs-CZ" sz="2200" dirty="0"/>
              <a:t>- pigmentace střepinkami železa</a:t>
            </a:r>
          </a:p>
          <a:p>
            <a:pPr marL="566738" indent="-342900">
              <a:buFontTx/>
              <a:buChar char="-"/>
              <a:defRPr/>
            </a:pPr>
            <a:endParaRPr lang="cs-CZ" sz="2200" dirty="0"/>
          </a:p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zažívacím traktem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argyróza – pigmentace stříbrem, součást některých léků, hl. potní žlázky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chryzocyanóza</a:t>
            </a:r>
            <a:r>
              <a:rPr lang="cs-CZ" sz="2200" dirty="0"/>
              <a:t> – modravé zbarvení kůže po </a:t>
            </a:r>
            <a:r>
              <a:rPr lang="cs-CZ" sz="2200" dirty="0" err="1"/>
              <a:t>i.v</a:t>
            </a:r>
            <a:r>
              <a:rPr lang="cs-CZ" sz="2200" dirty="0"/>
              <a:t>. podávání koloidního zlata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b="1" dirty="0"/>
              <a:t>amalgámová pigmentace </a:t>
            </a:r>
            <a:r>
              <a:rPr lang="cs-CZ" sz="2200" dirty="0"/>
              <a:t>- gingiva, tvářová sliznice, jazyk; bez zánětu!</a:t>
            </a:r>
          </a:p>
          <a:p>
            <a:pPr marL="223838" indent="0">
              <a:buNone/>
            </a:pPr>
            <a:r>
              <a:rPr lang="cs-CZ" sz="2200" dirty="0"/>
              <a:t>- chronické otravy těžkými kovy (hlavně olovo) – </a:t>
            </a:r>
            <a:r>
              <a:rPr lang="cs-CZ" sz="2200" b="1" dirty="0"/>
              <a:t>tmavě šedý lem na okraji dásní</a:t>
            </a:r>
          </a:p>
          <a:p>
            <a:pPr marL="266700" indent="-257175"/>
            <a:r>
              <a:rPr lang="cs-CZ" sz="2200" b="1" dirty="0">
                <a:solidFill>
                  <a:srgbClr val="00B0F0"/>
                </a:solidFill>
              </a:rPr>
              <a:t>Pigmentace vdechováním </a:t>
            </a:r>
            <a:r>
              <a:rPr lang="cs-CZ" sz="2200" dirty="0"/>
              <a:t>– viz. dále</a:t>
            </a:r>
          </a:p>
        </p:txBody>
      </p:sp>
    </p:spTree>
    <p:extLst>
      <p:ext uri="{BB962C8B-B14F-4D97-AF65-F5344CB8AC3E}">
        <p14:creationId xmlns:p14="http://schemas.microsoft.com/office/powerpoint/2010/main" val="6220599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 - </a:t>
            </a:r>
            <a:r>
              <a:rPr lang="cs-CZ" b="1" dirty="0" err="1"/>
              <a:t>tetováž</a:t>
            </a:r>
            <a:r>
              <a:rPr lang="cs-CZ" b="1" dirty="0"/>
              <a:t>	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7687"/>
          <a:stretch/>
        </p:blipFill>
        <p:spPr>
          <a:xfrm>
            <a:off x="152400" y="1919409"/>
            <a:ext cx="3844274" cy="460292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8" y="1919408"/>
            <a:ext cx="3430173" cy="4846319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8112370" y="1919409"/>
            <a:ext cx="3780692" cy="4602924"/>
            <a:chOff x="8112370" y="1919409"/>
            <a:chExt cx="3780692" cy="4602924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3"/>
            <a:stretch/>
          </p:blipFill>
          <p:spPr>
            <a:xfrm>
              <a:off x="8112370" y="1919409"/>
              <a:ext cx="3780692" cy="4602924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9894277" y="3059723"/>
              <a:ext cx="1899138" cy="51581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473603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Tetováž</a:t>
            </a:r>
            <a:r>
              <a:rPr lang="cs-CZ" b="1" dirty="0"/>
              <a:t> – černý pigment v koriu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0408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544" y="1825625"/>
            <a:ext cx="724751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7322" y="5428407"/>
            <a:ext cx="31907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epidermis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papilární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3 - retikulární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4 - černý pigment v histiocytech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9809" y="22476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26879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01451" y="40682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74530" y="45915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39628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Nekolagenní pneumokoniózy	</a:t>
            </a:r>
            <a:br>
              <a:rPr lang="cs-CZ" b="1" dirty="0"/>
            </a:br>
            <a:r>
              <a:rPr lang="cs-CZ" b="1" i="1" dirty="0"/>
              <a:t>= nefibrogenní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lvl="1" indent="-25558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anthracosis</a:t>
            </a:r>
            <a:r>
              <a:rPr lang="cs-CZ" sz="2200" b="1" dirty="0">
                <a:solidFill>
                  <a:srgbClr val="00B0F0"/>
                </a:solidFill>
              </a:rPr>
              <a:t> simplex </a:t>
            </a:r>
          </a:p>
          <a:p>
            <a:pPr>
              <a:buNone/>
              <a:defRPr/>
            </a:pPr>
            <a:r>
              <a:rPr lang="cs-CZ" sz="2200" dirty="0"/>
              <a:t>	- černá pigmentace dýchacích cest bez okolní </a:t>
            </a:r>
            <a:r>
              <a:rPr lang="cs-CZ" sz="2200" dirty="0" err="1"/>
              <a:t>fibrotizace</a:t>
            </a:r>
            <a:r>
              <a:rPr lang="cs-CZ" sz="2200" dirty="0"/>
              <a:t> (nepoškozuje funkci!)</a:t>
            </a:r>
          </a:p>
          <a:p>
            <a:pPr marL="404813" indent="-180975">
              <a:buNone/>
              <a:defRPr/>
            </a:pPr>
            <a:r>
              <a:rPr lang="cs-CZ" sz="2200" dirty="0"/>
              <a:t>- běžná změna patrná u každého člověka</a:t>
            </a:r>
          </a:p>
          <a:p>
            <a:pPr marL="223838" indent="0">
              <a:buNone/>
              <a:defRPr/>
            </a:pPr>
            <a:r>
              <a:rPr lang="cs-CZ" sz="2200" dirty="0"/>
              <a:t>- makroskopicky má podobu sítě na povrchu plic 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pPr marL="223838" lvl="1" indent="-17145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tabakóza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pracovníci v tabákovém průmyslu, hnědá pigmentace tabákovým prachem</a:t>
            </a:r>
          </a:p>
          <a:p>
            <a:pPr marL="342900" lvl="1" indent="-342900">
              <a:defRPr/>
            </a:pPr>
            <a:endParaRPr lang="cs-CZ" sz="2200" dirty="0"/>
          </a:p>
          <a:p>
            <a:pPr marL="223838" lvl="1" indent="-22383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stannóza</a:t>
            </a:r>
            <a:r>
              <a:rPr lang="cs-CZ" sz="2200" dirty="0"/>
              <a:t> (oxid </a:t>
            </a:r>
            <a:r>
              <a:rPr lang="cs-CZ" sz="2200" dirty="0" err="1"/>
              <a:t>ciničitý</a:t>
            </a:r>
            <a:r>
              <a:rPr lang="cs-CZ" sz="2200" dirty="0"/>
              <a:t>) nebo </a:t>
            </a:r>
            <a:r>
              <a:rPr lang="cs-CZ" sz="2200" b="1" dirty="0"/>
              <a:t>sideróza</a:t>
            </a:r>
            <a:r>
              <a:rPr lang="cs-CZ" sz="2200" dirty="0"/>
              <a:t> (oxid železitý) - elektrosvářeči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627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Koniofibrózy</a:t>
            </a:r>
            <a:r>
              <a:rPr lang="cs-CZ" b="1" dirty="0"/>
              <a:t> (kolagenní pneumokoniózy)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3050" indent="-273050"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00B0F0"/>
                </a:solidFill>
              </a:rPr>
              <a:t>SILIKÓZA </a:t>
            </a:r>
            <a:r>
              <a:rPr lang="cs-CZ" sz="2400" b="1" dirty="0"/>
              <a:t>- SiO</a:t>
            </a:r>
            <a:r>
              <a:rPr lang="cs-CZ" sz="2400" b="1" baseline="-25000" dirty="0"/>
              <a:t>2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dirty="0"/>
              <a:t>rozpad makrofágů → uvolnění chemicky aktivních látek (enzymy, volné radikály) → </a:t>
            </a:r>
            <a:r>
              <a:rPr lang="cs-CZ" dirty="0" err="1"/>
              <a:t>fibroproliferace</a:t>
            </a:r>
            <a:r>
              <a:rPr lang="cs-CZ" dirty="0"/>
              <a:t> → </a:t>
            </a:r>
            <a:r>
              <a:rPr lang="cs-CZ" dirty="0">
                <a:solidFill>
                  <a:srgbClr val="FF0000"/>
                </a:solidFill>
              </a:rPr>
              <a:t>fibróza plíce </a:t>
            </a:r>
            <a:r>
              <a:rPr lang="cs-CZ" dirty="0"/>
              <a:t>(intersticiální zánět) → plicní hypertenze → </a:t>
            </a:r>
            <a:r>
              <a:rPr lang="cs-CZ" dirty="0" err="1">
                <a:solidFill>
                  <a:srgbClr val="00B0F0"/>
                </a:solidFill>
              </a:rPr>
              <a:t>cor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pulmonale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dirty="0">
                <a:solidFill>
                  <a:srgbClr val="FF0000"/>
                </a:solidFill>
              </a:rPr>
              <a:t>proces je ireversibilní !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u="sng" dirty="0"/>
              <a:t>3 stádia:</a:t>
            </a:r>
            <a:r>
              <a:rPr lang="cs-CZ" dirty="0"/>
              <a:t>	1) mírná retikulární fibróza</a:t>
            </a:r>
          </a:p>
          <a:p>
            <a:pPr marL="712788" lvl="1" indent="-261938">
              <a:buNone/>
              <a:defRPr/>
            </a:pPr>
            <a:r>
              <a:rPr lang="cs-CZ" dirty="0"/>
              <a:t>			2) </a:t>
            </a:r>
            <a:r>
              <a:rPr lang="cs-CZ" dirty="0" err="1"/>
              <a:t>silikotické</a:t>
            </a:r>
            <a:r>
              <a:rPr lang="cs-CZ" dirty="0"/>
              <a:t> uzly</a:t>
            </a:r>
          </a:p>
          <a:p>
            <a:pPr marL="712788" lvl="1" indent="-261938">
              <a:buNone/>
              <a:defRPr/>
            </a:pPr>
            <a:r>
              <a:rPr lang="cs-CZ" dirty="0"/>
              <a:t>			3) kompaktní fibróza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266700" lvl="1" indent="-257175">
              <a:defRPr/>
            </a:pPr>
            <a:r>
              <a:rPr lang="cs-CZ" b="1" dirty="0"/>
              <a:t>PNEUMOKONIÓZA UHLOKOPŮ </a:t>
            </a:r>
            <a:r>
              <a:rPr lang="cs-CZ" dirty="0"/>
              <a:t>(</a:t>
            </a:r>
            <a:r>
              <a:rPr lang="cs-CZ" dirty="0" err="1"/>
              <a:t>antrakosilikóza</a:t>
            </a:r>
            <a:r>
              <a:rPr lang="cs-CZ" dirty="0"/>
              <a:t>)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9525" lvl="1" indent="257175">
              <a:buFont typeface="Arial" charset="0"/>
              <a:buChar char="•"/>
              <a:defRPr/>
            </a:pPr>
            <a:r>
              <a:rPr lang="cs-CZ" b="1" dirty="0"/>
              <a:t>AZBESTÓZA</a:t>
            </a:r>
            <a:r>
              <a:rPr lang="cs-CZ" dirty="0"/>
              <a:t> - azbestová tělíska (</a:t>
            </a:r>
            <a:r>
              <a:rPr lang="cs-CZ" b="1" dirty="0">
                <a:solidFill>
                  <a:srgbClr val="FF0000"/>
                </a:solidFill>
              </a:rPr>
              <a:t>karcinogenní</a:t>
            </a:r>
            <a:r>
              <a:rPr lang="cs-CZ" dirty="0"/>
              <a:t>!)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difúzní plicní fibróza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maligní </a:t>
            </a:r>
            <a:r>
              <a:rPr lang="cs-CZ" dirty="0" err="1">
                <a:solidFill>
                  <a:srgbClr val="00B0F0"/>
                </a:solidFill>
              </a:rPr>
              <a:t>mesoteliom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karcinom plic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535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Silikotický</a:t>
            </a:r>
            <a:r>
              <a:rPr lang="cs-CZ" b="1" dirty="0"/>
              <a:t> uzel - plíce	</a:t>
            </a:r>
          </a:p>
        </p:txBody>
      </p:sp>
      <p:pic>
        <p:nvPicPr>
          <p:cNvPr id="4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3785" y="1828824"/>
            <a:ext cx="7126042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4689347" y="5924049"/>
            <a:ext cx="483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vazivové centrum uzlíku</a:t>
            </a:r>
          </a:p>
          <a:p>
            <a:pPr eaLnBrk="0" hangingPunct="0">
              <a:defRPr/>
            </a:pPr>
            <a:r>
              <a:rPr lang="cs-CZ" sz="1600" dirty="0"/>
              <a:t>2 - splývání alveolů (</a:t>
            </a:r>
            <a:r>
              <a:rPr lang="cs-CZ" sz="1600" dirty="0" err="1"/>
              <a:t>perifokální</a:t>
            </a:r>
            <a:r>
              <a:rPr lang="cs-CZ" sz="1600" dirty="0"/>
              <a:t> „kopretinový“ emfyzém)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89347" y="28109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2494" y="569321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58149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Azbestóza, azbestová tělíska (barvení </a:t>
            </a:r>
            <a:r>
              <a:rPr lang="cs-CZ" b="1" dirty="0" err="1"/>
              <a:t>Pearls</a:t>
            </a:r>
            <a:r>
              <a:rPr lang="cs-CZ" b="1" dirty="0"/>
              <a:t>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zbestoza plí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448" y="1825625"/>
            <a:ext cx="710671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54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Koniotoxikózy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>
              <a:defRPr/>
            </a:pPr>
            <a:r>
              <a:rPr lang="cs-CZ" sz="2200" b="1" dirty="0">
                <a:solidFill>
                  <a:srgbClr val="00B0F0"/>
                </a:solidFill>
              </a:rPr>
              <a:t>FARMÁŘSKÁ PLÍCE </a:t>
            </a:r>
            <a:r>
              <a:rPr lang="cs-CZ" sz="2200" dirty="0"/>
              <a:t>= </a:t>
            </a:r>
            <a:r>
              <a:rPr lang="cs-CZ" sz="2200" dirty="0">
                <a:solidFill>
                  <a:srgbClr val="FF0000"/>
                </a:solidFill>
              </a:rPr>
              <a:t>hypersenzitivní reakce</a:t>
            </a:r>
          </a:p>
          <a:p>
            <a:pPr lvl="1">
              <a:buNone/>
              <a:defRPr/>
            </a:pPr>
            <a:r>
              <a:rPr lang="cs-CZ" sz="2200" dirty="0"/>
              <a:t>→ vdechování prachu z navlhlého sena obsahujícího </a:t>
            </a:r>
            <a:r>
              <a:rPr lang="cs-CZ" sz="2200" dirty="0" err="1"/>
              <a:t>Micropolyspora</a:t>
            </a:r>
            <a:r>
              <a:rPr lang="cs-CZ" sz="2200" dirty="0"/>
              <a:t> </a:t>
            </a:r>
            <a:r>
              <a:rPr lang="cs-CZ" sz="2200" dirty="0" err="1"/>
              <a:t>faeni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pneumonitida (intersticiální zánět)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200" dirty="0"/>
          </a:p>
          <a:p>
            <a:pPr marL="92075" lvl="1">
              <a:buNone/>
              <a:defRPr/>
            </a:pPr>
            <a:r>
              <a:rPr lang="cs-CZ" sz="2200" dirty="0"/>
              <a:t>pozn.: plíce chovatelů holubů, sběračů hub, česáčů bavlny….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2494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C38023B-B68F-4B21-A65A-EF524328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8681"/>
            <a:ext cx="10515600" cy="1325563"/>
          </a:xfrm>
        </p:spPr>
        <p:txBody>
          <a:bodyPr/>
          <a:lstStyle/>
          <a:p>
            <a:r>
              <a:rPr lang="cs-CZ" dirty="0"/>
              <a:t>Děkuji za pozornost.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2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57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u="sng" dirty="0">
                <a:solidFill>
                  <a:srgbClr val="00B0F0"/>
                </a:solidFill>
              </a:rPr>
              <a:t>intravitální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odumření tkáně (nevratný proces!!!) → vždy </a:t>
            </a:r>
            <a:r>
              <a:rPr lang="cs-CZ" sz="2200" dirty="0">
                <a:solidFill>
                  <a:srgbClr val="00B0F0"/>
                </a:solidFill>
              </a:rPr>
              <a:t>doprovázena vitální reakcí </a:t>
            </a:r>
            <a:r>
              <a:rPr lang="cs-CZ" sz="2200" dirty="0"/>
              <a:t>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</a:t>
            </a:r>
            <a:r>
              <a:rPr lang="cs-CZ" sz="2200" b="1" dirty="0">
                <a:solidFill>
                  <a:srgbClr val="FF0000"/>
                </a:solidFill>
              </a:rPr>
              <a:t>ischémie, </a:t>
            </a:r>
            <a:r>
              <a:rPr lang="cs-CZ" sz="2200" dirty="0"/>
              <a:t>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41173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podstatou je porucha integrity membrán buněk/organel, nastává </a:t>
            </a:r>
            <a:r>
              <a:rPr lang="cs-CZ" sz="2000" b="1" dirty="0">
                <a:solidFill>
                  <a:srgbClr val="FF0000"/>
                </a:solidFill>
              </a:rPr>
              <a:t>enzymatické natrávení buněk </a:t>
            </a:r>
            <a:r>
              <a:rPr lang="cs-CZ" sz="2000" b="1" dirty="0"/>
              <a:t>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praxi lze stanovit hodnoty </a:t>
            </a:r>
            <a:r>
              <a:rPr lang="cs-CZ" sz="2000" dirty="0" err="1"/>
              <a:t>aminotransferáz</a:t>
            </a:r>
            <a:r>
              <a:rPr lang="cs-CZ" sz="2000" dirty="0"/>
              <a:t> (ALT, AST), </a:t>
            </a:r>
            <a:r>
              <a:rPr lang="cs-CZ" sz="2000" dirty="0" err="1"/>
              <a:t>laktátdehydrogenáz</a:t>
            </a:r>
            <a:r>
              <a:rPr lang="cs-CZ" sz="2000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</a:t>
            </a:r>
            <a:r>
              <a:rPr lang="cs-CZ" sz="2200" b="1" dirty="0">
                <a:solidFill>
                  <a:srgbClr val="FF0000"/>
                </a:solidFill>
              </a:rPr>
              <a:t>4-12 hodin</a:t>
            </a:r>
            <a:r>
              <a:rPr lang="cs-CZ" sz="2200" dirty="0"/>
              <a:t>), </a:t>
            </a:r>
            <a:r>
              <a:rPr lang="cs-CZ" sz="2200" b="1" dirty="0"/>
              <a:t>makroskopicky</a:t>
            </a:r>
            <a:r>
              <a:rPr lang="cs-CZ" sz="2200" dirty="0"/>
              <a:t> (</a:t>
            </a:r>
            <a:r>
              <a:rPr lang="cs-CZ" sz="2200" b="1" dirty="0">
                <a:solidFill>
                  <a:srgbClr val="FF0000"/>
                </a:solidFill>
              </a:rPr>
              <a:t>od 24 hodin</a:t>
            </a:r>
            <a:r>
              <a:rPr lang="cs-CZ" sz="2200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</a:t>
            </a:r>
            <a:r>
              <a:rPr lang="cs-CZ" sz="2200" dirty="0">
                <a:solidFill>
                  <a:srgbClr val="0070C0"/>
                </a:solidFill>
              </a:rPr>
              <a:t>ionizující záření </a:t>
            </a:r>
            <a:r>
              <a:rPr lang="cs-CZ" sz="2200" dirty="0"/>
              <a:t>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(kolikvační 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>
                <a:solidFill>
                  <a:srgbClr val="0070C0"/>
                </a:solidFill>
              </a:rPr>
              <a:t>reperfuzní</a:t>
            </a:r>
            <a:r>
              <a:rPr lang="cs-CZ" sz="2200" dirty="0">
                <a:solidFill>
                  <a:srgbClr val="0070C0"/>
                </a:solidFill>
              </a:rPr>
              <a:t> poškození </a:t>
            </a:r>
            <a:r>
              <a:rPr lang="cs-CZ" sz="2200" dirty="0"/>
              <a:t>– vysoká toxicita O</a:t>
            </a:r>
            <a:r>
              <a:rPr lang="cs-CZ" sz="2200" baseline="-25000" dirty="0"/>
              <a:t>2</a:t>
            </a:r>
            <a:endParaRPr lang="cs-CZ" sz="2200" dirty="0"/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1) 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</a:t>
            </a:r>
            <a:r>
              <a:rPr lang="cs-CZ" sz="2200" dirty="0">
                <a:solidFill>
                  <a:srgbClr val="00B0F0"/>
                </a:solidFill>
              </a:rPr>
              <a:t>epidermis</a:t>
            </a:r>
            <a:r>
              <a:rPr lang="cs-CZ" sz="2200" dirty="0"/>
              <a:t>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2) koagulační nekróza</a:t>
            </a:r>
          </a:p>
          <a:p>
            <a:pPr>
              <a:buFontTx/>
              <a:buChar char="-"/>
            </a:pPr>
            <a:r>
              <a:rPr lang="cs-CZ" sz="2200" b="1" dirty="0"/>
              <a:t>tkáně bohaté na proteiny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koagulace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postižena solidní část tkáně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endParaRPr lang="cs-CZ" sz="2200" dirty="0"/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 (</a:t>
            </a:r>
            <a:r>
              <a:rPr lang="cs-CZ" sz="2200" dirty="0">
                <a:solidFill>
                  <a:srgbClr val="00B0F0"/>
                </a:solidFill>
              </a:rPr>
              <a:t>myokard, ledvina</a:t>
            </a:r>
            <a:r>
              <a:rPr lang="cs-CZ" sz="2200" dirty="0"/>
              <a:t>)</a:t>
            </a:r>
          </a:p>
          <a:p>
            <a:pPr lvl="1">
              <a:buFontTx/>
              <a:buChar char="-"/>
            </a:pPr>
            <a:r>
              <a:rPr lang="cs-CZ" sz="18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1800" b="1" dirty="0" err="1">
                <a:solidFill>
                  <a:srgbClr val="FF0000"/>
                </a:solidFill>
              </a:rPr>
              <a:t>prokrvácená</a:t>
            </a:r>
            <a:r>
              <a:rPr lang="cs-CZ" sz="1800" b="1" dirty="0">
                <a:solidFill>
                  <a:srgbClr val="FF0000"/>
                </a:solidFill>
              </a:rPr>
              <a:t>) </a:t>
            </a:r>
            <a:r>
              <a:rPr lang="cs-CZ" sz="1800" dirty="0"/>
              <a:t>= hemoragický infarkt (</a:t>
            </a:r>
            <a:r>
              <a:rPr lang="cs-CZ" sz="1800" dirty="0">
                <a:solidFill>
                  <a:srgbClr val="00B0F0"/>
                </a:solidFill>
              </a:rPr>
              <a:t>plíce</a:t>
            </a:r>
            <a:r>
              <a:rPr lang="cs-CZ" sz="1800" dirty="0"/>
              <a:t>), hemoragická </a:t>
            </a:r>
            <a:r>
              <a:rPr lang="cs-CZ" sz="1800" dirty="0" err="1"/>
              <a:t>infarzace</a:t>
            </a:r>
            <a:r>
              <a:rPr lang="cs-CZ" sz="1800" dirty="0"/>
              <a:t> (</a:t>
            </a:r>
            <a:r>
              <a:rPr lang="cs-CZ" sz="1800" dirty="0">
                <a:solidFill>
                  <a:srgbClr val="00B0F0"/>
                </a:solidFill>
              </a:rPr>
              <a:t>střevo</a:t>
            </a:r>
            <a:r>
              <a:rPr lang="cs-CZ" sz="1800" dirty="0"/>
              <a:t>) – při blokádě žilního odtoku, tkáň je </a:t>
            </a:r>
            <a:r>
              <a:rPr lang="cs-CZ" sz="1800" dirty="0" err="1"/>
              <a:t>prokrvácená</a:t>
            </a:r>
            <a:r>
              <a:rPr lang="cs-CZ" sz="18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rgbClr val="FF0000"/>
                </a:solidFill>
              </a:rPr>
              <a:t>Zenkerova</a:t>
            </a:r>
            <a:r>
              <a:rPr lang="cs-CZ" sz="2200" b="1" dirty="0">
                <a:solidFill>
                  <a:srgbClr val="FF0000"/>
                </a:solidFill>
              </a:rPr>
              <a:t> vosková nekróza </a:t>
            </a:r>
            <a:r>
              <a:rPr lang="cs-CZ" sz="2200" dirty="0"/>
              <a:t>- v </a:t>
            </a:r>
            <a:r>
              <a:rPr lang="cs-CZ" sz="2200" dirty="0">
                <a:solidFill>
                  <a:srgbClr val="00B0F0"/>
                </a:solidFill>
              </a:rPr>
              <a:t>kosterní svalovině</a:t>
            </a:r>
            <a:r>
              <a:rPr lang="cs-CZ" sz="2200" dirty="0"/>
              <a:t>, makroskopicky „povařený vzhled“ (např. u tetanu, těžké chřipky)</a:t>
            </a: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11557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3200" b="0" i="1" dirty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3200" b="0" i="1" dirty="0"/>
                        <a:t> důsledek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/>
                        <a:t> alterace vzhledu / </a:t>
                      </a:r>
                      <a:r>
                        <a:rPr lang="cs-CZ" sz="2400" b="0" i="1" dirty="0" err="1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/>
                        <a:t> alterace vzhledu / </a:t>
                      </a:r>
                      <a:r>
                        <a:rPr lang="cs-CZ" sz="2400" b="0" i="1" dirty="0" err="1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3) kolikvační nekróza</a:t>
            </a:r>
          </a:p>
          <a:p>
            <a:pPr>
              <a:buFontTx/>
              <a:buChar char="-"/>
            </a:pPr>
            <a:r>
              <a:rPr lang="cs-CZ" sz="2200" b="1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</a:t>
            </a:r>
            <a:r>
              <a:rPr lang="cs-CZ" sz="2200" b="1" dirty="0"/>
              <a:t>zkapalnění </a:t>
            </a:r>
            <a:r>
              <a:rPr lang="cs-CZ" sz="2200" dirty="0"/>
              <a:t>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</a:t>
            </a:r>
            <a:r>
              <a:rPr lang="cs-CZ" sz="2200" dirty="0">
                <a:solidFill>
                  <a:srgbClr val="00B0F0"/>
                </a:solidFill>
              </a:rPr>
              <a:t>mozková malacie, nekróza pankreatu při akutní pankreatitidě</a:t>
            </a:r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4900" b="1" dirty="0" err="1"/>
              <a:t>Apoptóza</a:t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b="1" dirty="0"/>
              <a:t> rozpad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endParaRPr lang="cs-CZ" b="1" dirty="0">
              <a:solidFill>
                <a:srgbClr val="FF0000"/>
              </a:solidFill>
            </a:endParaRP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/>
              <a:t>trauma; nedostatek GF; interakce CD8</a:t>
            </a:r>
            <a:r>
              <a:rPr lang="cs-CZ" sz="2200" baseline="30000" dirty="0"/>
              <a:t> +</a:t>
            </a:r>
            <a:r>
              <a:rPr lang="cs-CZ" sz="2200" dirty="0"/>
              <a:t> T-lymfocytů s cílovými </a:t>
            </a:r>
            <a:r>
              <a:rPr lang="cs-CZ" sz="2200" dirty="0" err="1"/>
              <a:t>bb</a:t>
            </a:r>
            <a:r>
              <a:rPr lang="cs-CZ" sz="2200" dirty="0"/>
              <a:t>.; vazba ligandu na receptor – např. Fas, TNF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>
                <a:cs typeface="Arial" pitchFamily="34" charset="0"/>
              </a:rPr>
              <a:t>p53; mitochondriální regulátory – např. Bcl-2 X </a:t>
            </a:r>
            <a:r>
              <a:rPr lang="cs-CZ" sz="2200" dirty="0" err="1">
                <a:cs typeface="Arial" pitchFamily="34" charset="0"/>
              </a:rPr>
              <a:t>Bax</a:t>
            </a:r>
            <a:r>
              <a:rPr lang="cs-CZ" sz="2200" dirty="0">
                <a:cs typeface="Arial" pitchFamily="34" charset="0"/>
              </a:rPr>
              <a:t>; iniciátory </a:t>
            </a:r>
            <a:r>
              <a:rPr lang="cs-CZ" sz="2200" dirty="0" err="1">
                <a:cs typeface="Arial" pitchFamily="34" charset="0"/>
              </a:rPr>
              <a:t>kaspáz</a:t>
            </a:r>
            <a:r>
              <a:rPr lang="cs-CZ" sz="2200" dirty="0">
                <a:cs typeface="Arial" pitchFamily="34" charset="0"/>
              </a:rPr>
              <a:t>; </a:t>
            </a:r>
            <a:r>
              <a:rPr lang="cs-CZ" sz="2200" dirty="0" err="1">
                <a:cs typeface="Arial" pitchFamily="34" charset="0"/>
              </a:rPr>
              <a:t>granzym</a:t>
            </a:r>
            <a:r>
              <a:rPr lang="cs-CZ" sz="2200" dirty="0">
                <a:cs typeface="Arial" pitchFamily="34" charset="0"/>
              </a:rPr>
              <a:t> B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4) </a:t>
            </a:r>
            <a:r>
              <a:rPr lang="cs-CZ" b="1" u="sng" dirty="0" err="1">
                <a:solidFill>
                  <a:srgbClr val="FF0000"/>
                </a:solidFill>
              </a:rPr>
              <a:t>fibrinoidní</a:t>
            </a:r>
            <a:r>
              <a:rPr lang="cs-CZ" b="1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b="1" dirty="0" err="1"/>
              <a:t>imunokomplexy</a:t>
            </a:r>
            <a:r>
              <a:rPr lang="cs-CZ" sz="2200" b="1" dirty="0"/>
              <a:t>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narušení integrity cév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</a:t>
            </a:r>
            <a:r>
              <a:rPr lang="cs-CZ" sz="2200" b="1" dirty="0"/>
              <a:t>cévní stěna je prostoupena amorfními hmotami</a:t>
            </a:r>
            <a:r>
              <a:rPr lang="cs-CZ" sz="2200" dirty="0"/>
              <a:t>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b="1" u="sng" dirty="0">
                <a:solidFill>
                  <a:srgbClr val="00B0F0"/>
                </a:solidFill>
              </a:rPr>
              <a:t>vaskulitidy, spodina vředu, uzel při revmatoidní artritidě</a:t>
            </a:r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980625" y="5519518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 (</a:t>
            </a:r>
            <a:r>
              <a:rPr lang="cs-CZ" sz="1600" b="1" dirty="0">
                <a:solidFill>
                  <a:srgbClr val="C71358"/>
                </a:solidFill>
              </a:rPr>
              <a:t>malinově červená</a:t>
            </a:r>
            <a:r>
              <a:rPr lang="cs-CZ" sz="1600" dirty="0"/>
              <a:t>)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i="1" dirty="0"/>
              <a:t>koagulační nekróza</a:t>
            </a:r>
            <a:r>
              <a:rPr lang="cs-CZ" sz="2200" dirty="0"/>
              <a:t>: tvorba </a:t>
            </a:r>
            <a:r>
              <a:rPr lang="cs-CZ" sz="2200" dirty="0">
                <a:solidFill>
                  <a:srgbClr val="00B0F0"/>
                </a:solidFill>
              </a:rPr>
              <a:t>nespecifické granulační tkáně</a:t>
            </a:r>
            <a:r>
              <a:rPr lang="cs-CZ" sz="2200" dirty="0"/>
              <a:t> (fibroblasty, </a:t>
            </a:r>
            <a:r>
              <a:rPr lang="cs-CZ" sz="2200" dirty="0" err="1"/>
              <a:t>neokapiláry</a:t>
            </a:r>
            <a:r>
              <a:rPr lang="cs-CZ" sz="2200" dirty="0"/>
              <a:t>) </a:t>
            </a:r>
            <a:r>
              <a:rPr lang="cs-CZ" sz="2200" dirty="0">
                <a:sym typeface="Symbol" panose="05050102010706020507" pitchFamily="18" charset="2"/>
              </a:rPr>
              <a:t> </a:t>
            </a:r>
            <a:r>
              <a:rPr lang="cs-CZ" sz="2200" dirty="0"/>
              <a:t>produkce vaziva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maturace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i="1" dirty="0"/>
              <a:t>kolikvační nekróza</a:t>
            </a:r>
            <a:r>
              <a:rPr lang="cs-CZ" sz="2200" i="1" dirty="0"/>
              <a:t>:</a:t>
            </a:r>
            <a:r>
              <a:rPr lang="cs-CZ" sz="2200" dirty="0"/>
              <a:t>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nekróza tkáně modifikovaná sekundárními změnami </a:t>
            </a:r>
            <a:r>
              <a:rPr lang="cs-CZ" sz="2200" dirty="0"/>
              <a:t>– vysycháním a infekcí anaerobními hnilobnými bakteriemi či anaerobními bakteriemi produkujícími plyn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Suchá gangréna </a:t>
            </a:r>
            <a:r>
              <a:rPr lang="cs-CZ" sz="2200" dirty="0"/>
              <a:t>- </a:t>
            </a:r>
            <a:r>
              <a:rPr lang="cs-CZ" sz="2200" b="1" i="1" dirty="0"/>
              <a:t>mumifikace</a:t>
            </a:r>
            <a:r>
              <a:rPr lang="cs-CZ" sz="2200" dirty="0"/>
              <a:t>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</a:t>
            </a:r>
            <a:r>
              <a:rPr lang="cs-CZ" sz="2000" dirty="0">
                <a:solidFill>
                  <a:srgbClr val="0070C0"/>
                </a:solidFill>
              </a:rPr>
              <a:t>arteriální uzávěr při ICHDKK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Vlhká gangréna </a:t>
            </a:r>
            <a:r>
              <a:rPr lang="cs-CZ" sz="2200" b="1" dirty="0"/>
              <a:t>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</a:t>
            </a:r>
            <a:r>
              <a:rPr lang="cs-CZ" sz="2000" dirty="0">
                <a:solidFill>
                  <a:srgbClr val="0070C0"/>
                </a:solidFill>
              </a:rPr>
              <a:t>gangrenózní apendicitida, gangrenózní cholecystitida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</a:t>
            </a:r>
            <a:r>
              <a:rPr lang="cs-CZ" sz="2000" i="1" dirty="0"/>
              <a:t>infekčních anaerobních bakterií </a:t>
            </a:r>
            <a:r>
              <a:rPr lang="cs-CZ" sz="2000" dirty="0"/>
              <a:t>– tzv. </a:t>
            </a:r>
            <a:r>
              <a:rPr lang="cs-CZ" sz="2000" b="1" dirty="0">
                <a:solidFill>
                  <a:srgbClr val="0070C0"/>
                </a:solidFill>
              </a:rPr>
              <a:t>plynatá sněť</a:t>
            </a:r>
            <a:r>
              <a:rPr lang="cs-CZ" sz="2000" b="1" dirty="0"/>
              <a:t> </a:t>
            </a:r>
            <a:r>
              <a:rPr lang="cs-CZ" sz="2000" dirty="0"/>
              <a:t>(zejména </a:t>
            </a:r>
            <a:r>
              <a:rPr lang="cs-CZ" sz="2000" i="1" dirty="0"/>
              <a:t>Clostridium </a:t>
            </a:r>
            <a:r>
              <a:rPr lang="cs-CZ" sz="2000" i="1" dirty="0" err="1"/>
              <a:t>perfringens</a:t>
            </a:r>
            <a:r>
              <a:rPr lang="cs-CZ" sz="2000" i="1" dirty="0"/>
              <a:t> typu A</a:t>
            </a:r>
            <a:r>
              <a:rPr lang="cs-CZ" sz="2000" dirty="0"/>
              <a:t>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85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= Patologické zmenšení </a:t>
            </a:r>
            <a:r>
              <a:rPr lang="cs-CZ" sz="2200" b="1" u="sng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b="1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b="1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Dle etiologie:</a:t>
            </a:r>
          </a:p>
          <a:p>
            <a:pPr marL="771525" lvl="2" indent="-319088" eaLnBrk="0" hangingPunct="0"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771525" lvl="2" indent="-319088" eaLnBrk="0" hangingPunct="0">
              <a:defRPr/>
            </a:pPr>
            <a:r>
              <a:rPr lang="cs-CZ" dirty="0"/>
              <a:t> senilní (hnědá)</a:t>
            </a:r>
          </a:p>
          <a:p>
            <a:pPr marL="771525" lvl="2" indent="-319088" eaLnBrk="0" hangingPunct="0">
              <a:defRPr/>
            </a:pPr>
            <a:r>
              <a:rPr lang="cs-CZ" dirty="0"/>
              <a:t> fyziologická atrofie (stárnutí organismu) </a:t>
            </a:r>
          </a:p>
          <a:p>
            <a:pPr marL="771525" lvl="2" indent="-319088" eaLnBrk="0" hangingPunct="0">
              <a:defRPr/>
            </a:pPr>
            <a:r>
              <a:rPr lang="cs-CZ" dirty="0"/>
              <a:t> alimentační -&gt;&gt; kachexie</a:t>
            </a:r>
          </a:p>
          <a:p>
            <a:pPr marL="771525" lvl="2" indent="-319088" eaLnBrk="0" hangingPunct="0"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771525" lvl="2" indent="-319088" eaLnBrk="0" hangingPunct="0"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771525" lvl="2" indent="-319088" eaLnBrk="0" hangingPunct="0">
              <a:defRPr/>
            </a:pPr>
            <a:r>
              <a:rPr lang="cs-CZ" dirty="0"/>
              <a:t> vaskulární (role aterosklerózy, mj. postižení ledvin)</a:t>
            </a:r>
          </a:p>
          <a:p>
            <a:pPr marL="771525" lvl="2" indent="-319088" eaLnBrk="0" hangingPunct="0">
              <a:defRPr/>
            </a:pPr>
            <a:r>
              <a:rPr lang="cs-CZ" dirty="0"/>
              <a:t> neurogenní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ze záření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endokrinní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tuková (lipomatóza – např. myokard,..)</a:t>
            </a:r>
          </a:p>
          <a:p>
            <a:pPr marL="771525" lvl="2" indent="-319088" eaLnBrk="0" hangingPunct="0"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  <a:tab pos="444500" algn="l"/>
              </a:tabLst>
              <a:defRPr/>
            </a:pPr>
            <a:r>
              <a:rPr lang="cs-CZ" sz="2200" dirty="0">
                <a:solidFill>
                  <a:srgbClr val="0070C0"/>
                </a:solidFill>
              </a:rPr>
              <a:t>= mírný stupeň regrese v důsledku patologického buněčného metabolismu</a:t>
            </a:r>
          </a:p>
          <a:p>
            <a:pPr>
              <a:defRPr/>
            </a:pPr>
            <a:r>
              <a:rPr lang="cs-CZ" sz="2200" dirty="0"/>
              <a:t> </a:t>
            </a:r>
            <a:r>
              <a:rPr lang="cs-CZ" sz="2200" b="1" dirty="0"/>
              <a:t>klasifikace: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1. vody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2. bílkovin 	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3. tuků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(intracelulární/extracelulární steatózy)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4. cukrů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</a:t>
            </a:r>
            <a:r>
              <a:rPr lang="cs-CZ" sz="2200" dirty="0" err="1"/>
              <a:t>glykogenózy</a:t>
            </a:r>
            <a:r>
              <a:rPr lang="cs-CZ" sz="2200" dirty="0"/>
              <a:t>, v nádorech, při DM)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5. minerálů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(krystaly; konkrementy; kalcifikace dystrofická/metastatická)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Poruchy distribuce </a:t>
            </a:r>
            <a:r>
              <a:rPr lang="cs-CZ" b="1" u="sng" dirty="0">
                <a:solidFill>
                  <a:srgbClr val="C00000"/>
                </a:solidFill>
              </a:rPr>
              <a:t>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6700" indent="-266700">
              <a:lnSpc>
                <a:spcPct val="95000"/>
              </a:lnSpc>
              <a:defRPr/>
            </a:pPr>
            <a:r>
              <a:rPr lang="cs-CZ" sz="2200" dirty="0"/>
              <a:t>souvisí s distribucí elektrolytů: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extracelulárních</a:t>
            </a:r>
            <a:r>
              <a:rPr lang="cs-CZ" sz="2200" dirty="0"/>
              <a:t>: Na+, Cl-, HCO</a:t>
            </a:r>
            <a:r>
              <a:rPr lang="cs-CZ" sz="2200" baseline="-25000" dirty="0"/>
              <a:t>3</a:t>
            </a:r>
            <a:r>
              <a:rPr lang="cs-CZ" sz="2200" baseline="30000" dirty="0"/>
              <a:t>-</a:t>
            </a:r>
            <a:r>
              <a:rPr lang="cs-CZ" sz="2200" dirty="0"/>
              <a:t>, Mg</a:t>
            </a:r>
            <a:r>
              <a:rPr lang="cs-CZ" sz="2200" baseline="-25000" dirty="0"/>
              <a:t>2</a:t>
            </a:r>
            <a:r>
              <a:rPr lang="cs-CZ" sz="2200" baseline="30000" dirty="0"/>
              <a:t>+</a:t>
            </a:r>
            <a:r>
              <a:rPr lang="cs-CZ" sz="2200" dirty="0"/>
              <a:t>, sulfáty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Intracelulárních</a:t>
            </a:r>
            <a:r>
              <a:rPr lang="cs-CZ" sz="2200" dirty="0"/>
              <a:t>:  K</a:t>
            </a:r>
            <a:r>
              <a:rPr lang="cs-CZ" sz="2200" baseline="30000" dirty="0"/>
              <a:t>+</a:t>
            </a:r>
            <a:r>
              <a:rPr lang="cs-CZ" sz="2200" dirty="0"/>
              <a:t>, fosfáty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r>
              <a:rPr lang="cs-CZ" dirty="0"/>
              <a:t>1/ </a:t>
            </a:r>
            <a:r>
              <a:rPr lang="cs-CZ" b="1" u="sng" dirty="0">
                <a:solidFill>
                  <a:srgbClr val="FF0000"/>
                </a:solidFill>
              </a:rPr>
              <a:t>extracelulární změny</a:t>
            </a:r>
            <a:r>
              <a:rPr lang="cs-CZ" b="1" u="sng" dirty="0"/>
              <a:t>:</a:t>
            </a:r>
          </a:p>
          <a:p>
            <a:pPr marL="450850" lvl="1" indent="530225">
              <a:lnSpc>
                <a:spcPct val="95000"/>
              </a:lnSpc>
              <a:buNone/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→ dehydratace</a:t>
            </a:r>
          </a:p>
          <a:p>
            <a:pPr marL="450850" lvl="1" indent="-450850">
              <a:lnSpc>
                <a:spcPct val="95000"/>
              </a:lnSpc>
              <a:buNone/>
              <a:tabLst>
                <a:tab pos="985838" algn="l"/>
                <a:tab pos="1252538" algn="l"/>
              </a:tabLst>
              <a:defRPr/>
            </a:pPr>
            <a:r>
              <a:rPr lang="cs-CZ" dirty="0"/>
              <a:t>		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+ </a:t>
            </a:r>
            <a:r>
              <a:rPr lang="cs-CZ" dirty="0"/>
              <a:t>→ </a:t>
            </a:r>
            <a:r>
              <a:rPr lang="cs-CZ" dirty="0" err="1"/>
              <a:t>hyperhydratace</a:t>
            </a:r>
            <a:r>
              <a:rPr lang="cs-CZ" dirty="0"/>
              <a:t>, edém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hydrostatický (venostatický)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lymfostatický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hypoalbuminotický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cytotoxický</a:t>
            </a:r>
          </a:p>
          <a:p>
            <a:pPr marL="269875" lvl="3">
              <a:defRPr/>
            </a:pPr>
            <a:r>
              <a:rPr lang="cs-CZ" dirty="0"/>
              <a:t>pozn.: </a:t>
            </a:r>
            <a:r>
              <a:rPr lang="cs-CZ" b="1" dirty="0">
                <a:solidFill>
                  <a:srgbClr val="3A95EC"/>
                </a:solidFill>
              </a:rPr>
              <a:t>anasarka = edém pojiva 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Porucha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lnSpc>
                <a:spcPct val="95000"/>
              </a:lnSpc>
              <a:buNone/>
              <a:defRPr/>
            </a:pPr>
            <a:r>
              <a:rPr lang="cs-CZ" dirty="0"/>
              <a:t>2/ </a:t>
            </a:r>
            <a:r>
              <a:rPr lang="cs-CZ" b="1" u="sng" dirty="0">
                <a:solidFill>
                  <a:srgbClr val="FF0000"/>
                </a:solidFill>
              </a:rPr>
              <a:t>intracelulární změny: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při ischémii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 err="1"/>
              <a:t>hyperaldosteronismu</a:t>
            </a:r>
            <a:endParaRPr lang="cs-CZ" dirty="0"/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virózách</a:t>
            </a:r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toxických inzultech</a:t>
            </a:r>
          </a:p>
          <a:p>
            <a:pPr marL="981075" lvl="3" indent="-176213">
              <a:lnSpc>
                <a:spcPct val="95000"/>
              </a:lnSpc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akutní zduření </a:t>
            </a:r>
          </a:p>
          <a:p>
            <a:pPr marL="630238" lvl="1" indent="-630238">
              <a:buNone/>
              <a:defRPr/>
            </a:pPr>
            <a:r>
              <a:rPr lang="cs-CZ" dirty="0"/>
              <a:t>	- „IC edém“, </a:t>
            </a:r>
            <a:r>
              <a:rPr lang="cs-CZ" i="1" dirty="0"/>
              <a:t>zrnění</a:t>
            </a:r>
            <a:r>
              <a:rPr lang="cs-CZ" dirty="0"/>
              <a:t> cytoplazmy</a:t>
            </a:r>
          </a:p>
          <a:p>
            <a:pPr marL="457200" lvl="1" indent="-457200">
              <a:buFont typeface="Arial" charset="0"/>
              <a:buChar char="•"/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vakuolární dystrofie </a:t>
            </a:r>
          </a:p>
          <a:p>
            <a:pPr marL="630238" lvl="1" indent="-630238">
              <a:buNone/>
              <a:defRPr/>
            </a:pPr>
            <a:r>
              <a:rPr lang="cs-CZ" dirty="0"/>
              <a:t>	- cytoplazmatické vakuoly obsahující vodu → </a:t>
            </a:r>
            <a:r>
              <a:rPr lang="cs-CZ" i="1" dirty="0"/>
              <a:t>pěnitý vzhled</a:t>
            </a:r>
          </a:p>
          <a:p>
            <a:pPr marL="630238" lvl="1" indent="-630238">
              <a:buNone/>
              <a:defRPr/>
            </a:pPr>
            <a:r>
              <a:rPr lang="cs-CZ" dirty="0"/>
              <a:t>	- akutní </a:t>
            </a:r>
            <a:r>
              <a:rPr lang="cs-CZ" dirty="0" err="1"/>
              <a:t>x</a:t>
            </a:r>
            <a:r>
              <a:rPr lang="cs-CZ" dirty="0"/>
              <a:t> chronická (</a:t>
            </a:r>
            <a:r>
              <a:rPr lang="cs-CZ" i="1" dirty="0"/>
              <a:t>balónová degenerace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Akutní zduření – tubuly ledviny</a:t>
            </a:r>
          </a:p>
        </p:txBody>
      </p:sp>
      <p:pic>
        <p:nvPicPr>
          <p:cNvPr id="4" name="Picture 4" descr="ledvina_parenchymová dystrofie 400x">
            <a:extLst>
              <a:ext uri="{FF2B5EF4-FFF2-40B4-BE49-F238E27FC236}">
                <a16:creationId xmlns:a16="http://schemas.microsoft.com/office/drawing/2014/main" id="{8A68C7F2-C0D5-0440-88EB-D9A8430C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331" y="1812875"/>
            <a:ext cx="74132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Vakuolární dystrofie - ledviny (200x)</a:t>
            </a:r>
          </a:p>
        </p:txBody>
      </p:sp>
      <p:pic>
        <p:nvPicPr>
          <p:cNvPr id="5" name="Picture 4" descr="ledvina vakuolární dystrofie HE 200x">
            <a:extLst>
              <a:ext uri="{FF2B5EF4-FFF2-40B4-BE49-F238E27FC236}">
                <a16:creationId xmlns:a16="http://schemas.microsoft.com/office/drawing/2014/main" id="{F2B6193C-DF76-6342-84FC-8C6D01D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257" y="1812875"/>
            <a:ext cx="7279527" cy="468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144007" y="5659029"/>
            <a:ext cx="342877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proximálního tubulu</a:t>
            </a:r>
          </a:p>
          <a:p>
            <a:pPr eaLnBrk="0" hangingPunct="0"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epitelie</a:t>
            </a:r>
            <a:r>
              <a:rPr lang="cs-CZ" sz="1600" dirty="0"/>
              <a:t> proximálního tubulu</a:t>
            </a:r>
          </a:p>
          <a:p>
            <a:pPr eaLnBrk="0" hangingPunct="0">
              <a:defRPr/>
            </a:pPr>
            <a:r>
              <a:rPr lang="cs-CZ" sz="1600" dirty="0"/>
              <a:t>3 - zduřelá cytoplasma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61566" y="30287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63594" y="4555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2063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2200" b="1" dirty="0">
                <a:solidFill>
                  <a:srgbClr val="0070C0"/>
                </a:solidFill>
              </a:rPr>
              <a:t>hyalinní </a:t>
            </a:r>
            <a:r>
              <a:rPr lang="cs-CZ" sz="2200" b="1" dirty="0" err="1">
                <a:solidFill>
                  <a:srgbClr val="0070C0"/>
                </a:solidFill>
              </a:rPr>
              <a:t>zkapénkovatění</a:t>
            </a:r>
            <a:r>
              <a:rPr lang="cs-CZ" sz="2200" b="1" dirty="0">
                <a:solidFill>
                  <a:srgbClr val="0070C0"/>
                </a:solidFill>
              </a:rPr>
              <a:t>, hyalinní dystrofie 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inkluze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hlenové dystrofie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C00000"/>
                </a:solidFill>
              </a:rPr>
              <a:t>AMYLOIDÓZA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dna</a:t>
            </a:r>
          </a:p>
          <a:p>
            <a:pPr marL="457200" indent="-457200">
              <a:buFont typeface="+mj-lt"/>
              <a:buAutoNum type="arabicParenR" startAt="2"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/>
              <a:t> = extra- i intracelulární homogenní eosinofilní hmota různého chemického složení a ultrastruktury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</a:t>
            </a:r>
            <a:r>
              <a:rPr lang="cs-CZ" b="1" dirty="0" err="1"/>
              <a:t>zkapénkovatění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Intracelulární </a:t>
            </a:r>
            <a:r>
              <a:rPr lang="cs-CZ" sz="2200" b="1" dirty="0"/>
              <a:t>akumulace </a:t>
            </a:r>
            <a:r>
              <a:rPr lang="cs-CZ" sz="2200" b="1" dirty="0" err="1"/>
              <a:t>hyalinu</a:t>
            </a:r>
            <a:endParaRPr lang="cs-CZ" sz="2200" b="1" dirty="0"/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Malloryho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hyalin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   – v </a:t>
            </a:r>
            <a:r>
              <a:rPr lang="cs-CZ" sz="2200" dirty="0" err="1"/>
              <a:t>hepatocytech</a:t>
            </a:r>
            <a:r>
              <a:rPr lang="cs-CZ" sz="2200" dirty="0"/>
              <a:t> u alkoholiků (</a:t>
            </a:r>
            <a:r>
              <a:rPr lang="cs-CZ" sz="2200" dirty="0" err="1"/>
              <a:t>cytokeratinová</a:t>
            </a:r>
            <a:r>
              <a:rPr lang="cs-CZ" sz="2200" dirty="0"/>
              <a:t> </a:t>
            </a:r>
            <a:r>
              <a:rPr lang="cs-CZ" sz="2200" dirty="0" err="1"/>
              <a:t>filamenta</a:t>
            </a:r>
            <a:r>
              <a:rPr lang="cs-CZ" sz="2200" dirty="0"/>
              <a:t>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Alfa 1 antitrypsin </a:t>
            </a:r>
          </a:p>
          <a:p>
            <a:pPr>
              <a:buNone/>
              <a:defRPr/>
            </a:pPr>
            <a:r>
              <a:rPr lang="cs-CZ" sz="2200" dirty="0"/>
              <a:t> 	– v </a:t>
            </a:r>
            <a:r>
              <a:rPr lang="cs-CZ" sz="2200" dirty="0" err="1"/>
              <a:t>hepatocytech</a:t>
            </a:r>
            <a:r>
              <a:rPr lang="cs-CZ" sz="2200" dirty="0"/>
              <a:t> při jeho defektu (PAS+ globule)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Russelova</a:t>
            </a:r>
            <a:r>
              <a:rPr lang="cs-CZ" sz="2200" b="1" dirty="0">
                <a:solidFill>
                  <a:srgbClr val="FF0000"/>
                </a:solidFill>
              </a:rPr>
              <a:t> tělíska </a:t>
            </a:r>
          </a:p>
          <a:p>
            <a:pPr>
              <a:buNone/>
              <a:defRPr/>
            </a:pPr>
            <a:r>
              <a:rPr lang="cs-CZ" sz="2200" dirty="0"/>
              <a:t>	– imunoglobuliny v </a:t>
            </a:r>
            <a:r>
              <a:rPr lang="cs-CZ" sz="2200" dirty="0" err="1"/>
              <a:t>plazmocytech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Hepatocyty</a:t>
            </a:r>
            <a:r>
              <a:rPr lang="cs-CZ" b="1" dirty="0"/>
              <a:t> - </a:t>
            </a:r>
            <a:r>
              <a:rPr lang="cs-CZ" b="1" dirty="0" err="1"/>
              <a:t>Malloryho</a:t>
            </a:r>
            <a:r>
              <a:rPr lang="cs-CZ" b="1" dirty="0"/>
              <a:t> </a:t>
            </a:r>
            <a:r>
              <a:rPr lang="cs-CZ" b="1" dirty="0" err="1"/>
              <a:t>hyalin</a:t>
            </a: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4A11A9-EF30-5A41-975C-AC3BA5CD1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812875"/>
            <a:ext cx="710231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732092" y="6154321"/>
            <a:ext cx="2024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</a:t>
            </a:r>
            <a:r>
              <a:rPr lang="cs-CZ" sz="1600" dirty="0" err="1"/>
              <a:t>Malloryho</a:t>
            </a:r>
            <a:r>
              <a:rPr lang="cs-CZ" sz="1600" dirty="0"/>
              <a:t> </a:t>
            </a:r>
            <a:r>
              <a:rPr lang="cs-CZ" sz="1600" dirty="0" err="1"/>
              <a:t>hyalin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315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defRPr/>
            </a:pPr>
            <a:r>
              <a:rPr lang="cs-CZ" sz="2200" b="1" dirty="0">
                <a:solidFill>
                  <a:srgbClr val="00B0F0"/>
                </a:solidFill>
              </a:rPr>
              <a:t>ztráta působení růstových faktorů </a:t>
            </a:r>
            <a:r>
              <a:rPr lang="cs-CZ" sz="2200" b="1" dirty="0"/>
              <a:t>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lymfocytů, 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>
                <a:solidFill>
                  <a:srgbClr val="00B0F0"/>
                </a:solidFill>
              </a:rPr>
              <a:t>poškození DNA </a:t>
            </a:r>
            <a:r>
              <a:rPr lang="cs-CZ" sz="2200" b="1" dirty="0"/>
              <a:t>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0" lvl="2" indent="0">
              <a:spcBef>
                <a:spcPts val="1000"/>
              </a:spcBef>
              <a:buNone/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0" lvl="2" indent="0">
              <a:spcBef>
                <a:spcPts val="1000"/>
              </a:spcBef>
              <a:buNone/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princip: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  <a:sym typeface="Symbol" panose="05050102010706020507" pitchFamily="18" charset="2"/>
              </a:rPr>
              <a:t>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protein p53 zablokuje při poškození DNA buněčný cyklus v G1 fázi a buňka může poškozenou DNA reparovat. V případě velkého poškození protein p53 spustí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apoptotický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rozpad. 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při mutaci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extracelulární</a:t>
            </a:r>
            <a:r>
              <a:rPr lang="cs-CZ" sz="2200" b="1" dirty="0"/>
              <a:t> akumulace </a:t>
            </a:r>
            <a:r>
              <a:rPr lang="cs-CZ" sz="2200" b="1" dirty="0" err="1"/>
              <a:t>hyalinu</a:t>
            </a:r>
            <a:r>
              <a:rPr lang="cs-CZ" sz="2200" b="1" dirty="0"/>
              <a:t> </a:t>
            </a:r>
            <a:r>
              <a:rPr lang="cs-CZ" sz="2200" dirty="0"/>
              <a:t>(vzniká z vaziva), připomíná chrupavku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/>
              <a:t>sklon ke kalcifikaci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 err="1"/>
              <a:t>dif.dg</a:t>
            </a:r>
            <a:r>
              <a:rPr lang="cs-CZ" sz="2200" dirty="0"/>
              <a:t>.: amyloid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příklady: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Hyalinizace</a:t>
            </a:r>
            <a:r>
              <a:rPr lang="cs-CZ" sz="2200" dirty="0">
                <a:solidFill>
                  <a:srgbClr val="FF0000"/>
                </a:solidFill>
              </a:rPr>
              <a:t> jizev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na </a:t>
            </a:r>
            <a:r>
              <a:rPr lang="cs-CZ" sz="2200" dirty="0" err="1">
                <a:solidFill>
                  <a:srgbClr val="FF0000"/>
                </a:solidFill>
              </a:rPr>
              <a:t>serozních</a:t>
            </a:r>
            <a:r>
              <a:rPr lang="cs-CZ" sz="2200" dirty="0">
                <a:solidFill>
                  <a:srgbClr val="FF0000"/>
                </a:solidFill>
              </a:rPr>
              <a:t> blanách </a:t>
            </a:r>
            <a:r>
              <a:rPr lang="cs-CZ" sz="2200" dirty="0"/>
              <a:t>– tzv. </a:t>
            </a:r>
            <a:r>
              <a:rPr lang="cs-CZ" sz="2200" dirty="0" err="1"/>
              <a:t>polevové</a:t>
            </a:r>
            <a:r>
              <a:rPr lang="cs-CZ" sz="2200" dirty="0"/>
              <a:t> orgány (m. </a:t>
            </a:r>
            <a:r>
              <a:rPr lang="cs-CZ" sz="2200" dirty="0" err="1"/>
              <a:t>Curshman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 - </a:t>
            </a:r>
            <a:r>
              <a:rPr lang="cs-CZ" b="1" dirty="0" err="1"/>
              <a:t>perisplenitis</a:t>
            </a:r>
            <a:r>
              <a:rPr lang="cs-CZ" b="1" dirty="0"/>
              <a:t> </a:t>
            </a:r>
            <a:r>
              <a:rPr lang="cs-CZ" b="1" dirty="0" err="1"/>
              <a:t>cartilaginea</a:t>
            </a:r>
            <a:endParaRPr lang="cs-CZ" b="1" dirty="0"/>
          </a:p>
        </p:txBody>
      </p:sp>
      <p:pic>
        <p:nvPicPr>
          <p:cNvPr id="4" name="Picture 9" descr="zdroj www.sciencephoto.com&#10;">
            <a:extLst>
              <a:ext uri="{FF2B5EF4-FFF2-40B4-BE49-F238E27FC236}">
                <a16:creationId xmlns:a16="http://schemas.microsoft.com/office/drawing/2014/main" id="{8ABA1F34-85A8-B44F-BA5A-3494598845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737" y="1825625"/>
            <a:ext cx="6264063" cy="4680000"/>
          </a:xfrm>
        </p:spPr>
      </p:pic>
      <p:pic>
        <p:nvPicPr>
          <p:cNvPr id="6" name="Obrázek 5" descr="Zdroj - www.sciencephoto.com">
            <a:extLst>
              <a:ext uri="{FF2B5EF4-FFF2-40B4-BE49-F238E27FC236}">
                <a16:creationId xmlns:a16="http://schemas.microsoft.com/office/drawing/2014/main" id="{AE23F390-927C-C549-B562-5898635F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76700" cy="3530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1835BE9-3595-EC44-9764-FE6A50D04AC0}"/>
              </a:ext>
            </a:extLst>
          </p:cNvPr>
          <p:cNvSpPr txBox="1"/>
          <p:nvPr/>
        </p:nvSpPr>
        <p:spPr>
          <a:xfrm>
            <a:off x="838200" y="5356679"/>
            <a:ext cx="21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www.sciencephoto.com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982" y="5920850"/>
            <a:ext cx="261741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Hyalinně ztluštělá kapsula</a:t>
            </a:r>
          </a:p>
          <a:p>
            <a:pPr eaLnBrk="0" hangingPunct="0">
              <a:defRPr/>
            </a:pPr>
            <a:r>
              <a:rPr lang="cs-CZ" sz="1600" dirty="0"/>
              <a:t>2 – Pulpa sleziny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33866" y="5126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35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patologické </a:t>
            </a:r>
            <a:r>
              <a:rPr lang="cs-CZ" sz="2200" b="1" u="sng" dirty="0">
                <a:solidFill>
                  <a:srgbClr val="FF0000"/>
                </a:solidFill>
              </a:rPr>
              <a:t>intracelulární</a:t>
            </a:r>
            <a:r>
              <a:rPr lang="cs-CZ" sz="2200" b="1" dirty="0"/>
              <a:t> partikule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cytoplasmatické / jaderné</a:t>
            </a:r>
          </a:p>
          <a:p>
            <a:pPr>
              <a:defRPr/>
            </a:pPr>
            <a:r>
              <a:rPr lang="cs-CZ" sz="2200" dirty="0"/>
              <a:t>rozdílná velikost</a:t>
            </a:r>
          </a:p>
          <a:p>
            <a:pPr>
              <a:defRPr/>
            </a:pPr>
            <a:r>
              <a:rPr lang="cs-CZ" sz="2200" dirty="0"/>
              <a:t>eosinofilní i bazofilní </a:t>
            </a:r>
          </a:p>
          <a:p>
            <a:pPr>
              <a:defRPr/>
            </a:pPr>
            <a:r>
              <a:rPr lang="cs-CZ" sz="2200" dirty="0"/>
              <a:t>charakteristické </a:t>
            </a:r>
            <a:r>
              <a:rPr lang="cs-CZ" sz="2200" i="1" dirty="0">
                <a:solidFill>
                  <a:srgbClr val="0070C0"/>
                </a:solidFill>
              </a:rPr>
              <a:t>u některých virových infekcí</a:t>
            </a:r>
          </a:p>
          <a:p>
            <a:pPr>
              <a:buNone/>
              <a:defRPr/>
            </a:pPr>
            <a:r>
              <a:rPr lang="cs-CZ" sz="2200" dirty="0"/>
              <a:t>	- virové částice: herpes, CMV, vzteklina - </a:t>
            </a:r>
            <a:r>
              <a:rPr lang="cs-CZ" sz="2200" dirty="0" err="1"/>
              <a:t>Negriho</a:t>
            </a:r>
            <a:r>
              <a:rPr lang="cs-CZ" sz="2200" dirty="0"/>
              <a:t> tělíska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diagnostika</a:t>
            </a:r>
            <a:r>
              <a:rPr lang="cs-CZ" sz="2200" dirty="0"/>
              <a:t>: - speciální barvení, IHC, in </a:t>
            </a:r>
            <a:r>
              <a:rPr lang="cs-CZ" sz="2200" dirty="0" err="1"/>
              <a:t>situ</a:t>
            </a:r>
            <a:r>
              <a:rPr lang="cs-CZ" sz="2200" dirty="0"/>
              <a:t> hybridizace, ELM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CMV kolitida</a:t>
            </a:r>
          </a:p>
        </p:txBody>
      </p:sp>
      <p:pic>
        <p:nvPicPr>
          <p:cNvPr id="4" name="Picture 8" descr="HIV-CMV-colitis202">
            <a:extLst>
              <a:ext uri="{FF2B5EF4-FFF2-40B4-BE49-F238E27FC236}">
                <a16:creationId xmlns:a16="http://schemas.microsoft.com/office/drawing/2014/main" id="{C282E200-D236-E944-9C98-0C8B0326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499" y="1825625"/>
            <a:ext cx="6990159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8501" y="333148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16981" y="6146931"/>
            <a:ext cx="244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CMV inkluze v jádře</a:t>
            </a:r>
          </a:p>
        </p:txBody>
      </p:sp>
    </p:spTree>
    <p:extLst>
      <p:ext uri="{BB962C8B-B14F-4D97-AF65-F5344CB8AC3E}">
        <p14:creationId xmlns:p14="http://schemas.microsoft.com/office/powerpoint/2010/main" val="2816258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1. </a:t>
            </a:r>
            <a:r>
              <a:rPr lang="cs-CZ" sz="2200" b="1" dirty="0" err="1">
                <a:solidFill>
                  <a:srgbClr val="FF0000"/>
                </a:solidFill>
              </a:rPr>
              <a:t>mukosubstancí</a:t>
            </a:r>
            <a:r>
              <a:rPr lang="cs-CZ" sz="2200" b="1" dirty="0">
                <a:solidFill>
                  <a:srgbClr val="FF0000"/>
                </a:solidFill>
              </a:rPr>
              <a:t> epitelu 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dirty="0"/>
              <a:t>	- chybí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endParaRPr lang="cs-CZ" sz="2200" dirty="0"/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2. </a:t>
            </a:r>
            <a:r>
              <a:rPr lang="cs-CZ" sz="2200" b="1" dirty="0" err="1">
                <a:solidFill>
                  <a:srgbClr val="FF0000"/>
                </a:solidFill>
              </a:rPr>
              <a:t>mukosubstancí</a:t>
            </a:r>
            <a:r>
              <a:rPr lang="cs-CZ" sz="2200" b="1" dirty="0">
                <a:solidFill>
                  <a:srgbClr val="FF0000"/>
                </a:solidFill>
              </a:rPr>
              <a:t> pojiva </a:t>
            </a:r>
          </a:p>
          <a:p>
            <a:pPr marL="355600" indent="-355600">
              <a:buClr>
                <a:srgbClr val="FF0000"/>
              </a:buClr>
              <a:buNone/>
              <a:tabLst>
                <a:tab pos="177800" algn="l"/>
                <a:tab pos="355600" algn="l"/>
              </a:tabLst>
              <a:defRPr/>
            </a:pPr>
            <a:r>
              <a:rPr lang="cs-CZ" sz="2200" dirty="0"/>
              <a:t> 		- </a:t>
            </a:r>
            <a:r>
              <a:rPr lang="cs-CZ" sz="2200" dirty="0" err="1"/>
              <a:t>glykosaminoglykany</a:t>
            </a:r>
            <a:r>
              <a:rPr lang="cs-CZ" sz="2200" dirty="0"/>
              <a:t> syntetizovány fibroblasty, přítomna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None/>
              <a:defRPr/>
            </a:pPr>
            <a:endParaRPr lang="cs-CZ" sz="2200" dirty="0"/>
          </a:p>
          <a:p>
            <a:pPr marL="457200" indent="-457200">
              <a:buNone/>
              <a:defRPr/>
            </a:pPr>
            <a:r>
              <a:rPr lang="cs-CZ" sz="2200" b="1" dirty="0"/>
              <a:t>diagnostika:</a:t>
            </a:r>
          </a:p>
          <a:p>
            <a:pPr marL="266700" indent="-266700">
              <a:defRPr/>
            </a:pPr>
            <a:r>
              <a:rPr lang="cs-CZ" sz="2200" b="1" dirty="0">
                <a:solidFill>
                  <a:srgbClr val="CC00CC"/>
                </a:solidFill>
              </a:rPr>
              <a:t>PAS</a:t>
            </a:r>
            <a:r>
              <a:rPr lang="cs-CZ" sz="2200" dirty="0"/>
              <a:t> (neutrální </a:t>
            </a:r>
            <a:r>
              <a:rPr lang="cs-CZ" sz="2200" dirty="0" err="1"/>
              <a:t>mukopolysacharadidy</a:t>
            </a:r>
            <a:r>
              <a:rPr lang="cs-CZ" sz="2200" dirty="0"/>
              <a:t>)</a:t>
            </a:r>
          </a:p>
          <a:p>
            <a:pPr marL="266700" indent="-26670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Alciánová</a:t>
            </a:r>
            <a:r>
              <a:rPr lang="cs-CZ" sz="2200" b="1" dirty="0">
                <a:solidFill>
                  <a:srgbClr val="00B0F0"/>
                </a:solidFill>
              </a:rPr>
              <a:t> modř </a:t>
            </a:r>
            <a:r>
              <a:rPr lang="cs-CZ" sz="2200" dirty="0"/>
              <a:t>(kyselé mukopolysacharidy)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epitelové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mukoviscidóza</a:t>
            </a:r>
            <a:r>
              <a:rPr lang="cs-CZ" sz="2200" b="1" dirty="0">
                <a:solidFill>
                  <a:srgbClr val="00B0F0"/>
                </a:solidFill>
              </a:rPr>
              <a:t>, cystická (</a:t>
            </a:r>
            <a:r>
              <a:rPr lang="cs-CZ" sz="2200" b="1" dirty="0" err="1">
                <a:solidFill>
                  <a:srgbClr val="00B0F0"/>
                </a:solidFill>
              </a:rPr>
              <a:t>pankreato</a:t>
            </a:r>
            <a:r>
              <a:rPr lang="cs-CZ" sz="2200" b="1" dirty="0">
                <a:solidFill>
                  <a:srgbClr val="00B0F0"/>
                </a:solidFill>
              </a:rPr>
              <a:t>)fibróza </a:t>
            </a:r>
          </a:p>
          <a:p>
            <a:pPr>
              <a:buNone/>
              <a:tabLst>
                <a:tab pos="266700" algn="l"/>
                <a:tab pos="355600" algn="l"/>
              </a:tabLst>
              <a:defRPr/>
            </a:pPr>
            <a:r>
              <a:rPr lang="cs-CZ" sz="2200" dirty="0"/>
              <a:t>  	- </a:t>
            </a:r>
            <a:r>
              <a:rPr lang="cs-CZ" sz="2200" b="1" dirty="0"/>
              <a:t>AR</a:t>
            </a:r>
            <a:r>
              <a:rPr lang="cs-CZ" sz="2200" dirty="0"/>
              <a:t> (7.chromozom – tzv. CFTR gen) → </a:t>
            </a:r>
            <a:r>
              <a:rPr lang="cs-CZ" sz="2200" dirty="0">
                <a:solidFill>
                  <a:srgbClr val="FF0000"/>
                </a:solidFill>
              </a:rPr>
              <a:t>defektní transport Cl</a:t>
            </a:r>
            <a:r>
              <a:rPr lang="cs-CZ" sz="2200" baseline="30000" dirty="0"/>
              <a:t>-</a:t>
            </a:r>
            <a:r>
              <a:rPr lang="cs-CZ" sz="2200" dirty="0"/>
              <a:t> →  </a:t>
            </a:r>
            <a:r>
              <a:rPr lang="cs-CZ" sz="2200" b="1" dirty="0">
                <a:solidFill>
                  <a:srgbClr val="FF0000"/>
                </a:solidFill>
              </a:rPr>
              <a:t>vazký hlen ucpává </a:t>
            </a:r>
            <a:r>
              <a:rPr lang="cs-CZ" sz="2200" dirty="0">
                <a:solidFill>
                  <a:srgbClr val="FF0000"/>
                </a:solidFill>
              </a:rPr>
              <a:t>dýchací cesty a vývody exokrinních žláz (vč. pankreatu) </a:t>
            </a:r>
            <a:r>
              <a:rPr lang="cs-CZ" sz="2200" dirty="0"/>
              <a:t>→ → bronchiektázie (+ recidivující těžké pneumonie), dilatace vývodů (→ atrofie žlázových struktur a fibróza pankreatu)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alopecia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b="1" dirty="0" err="1">
                <a:solidFill>
                  <a:srgbClr val="00B0F0"/>
                </a:solidFill>
              </a:rPr>
              <a:t>mucinosa</a:t>
            </a:r>
            <a:endParaRPr lang="cs-CZ" sz="2200" b="1" dirty="0">
              <a:solidFill>
                <a:srgbClr val="00B0F0"/>
              </a:solidFill>
            </a:endParaRP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vakuolární degenerace vlasových folikulů → plešatost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st_fibr_pankr_lehka">
            <a:extLst>
              <a:ext uri="{FF2B5EF4-FFF2-40B4-BE49-F238E27FC236}">
                <a16:creationId xmlns:a16="http://schemas.microsoft.com/office/drawing/2014/main" id="{15877199-6DAD-1B4C-B364-C482C7FB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678" y="1812875"/>
            <a:ext cx="7108236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Mukoviscidóza</a:t>
            </a:r>
            <a:r>
              <a:rPr lang="cs-CZ" b="1" dirty="0"/>
              <a:t> – počáteční stádium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90013" y="5661878"/>
            <a:ext cx="5099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retence hustého hlenu v </a:t>
            </a:r>
            <a:r>
              <a:rPr lang="cs-CZ" sz="1600" dirty="0" err="1"/>
              <a:t>luminech</a:t>
            </a:r>
            <a:r>
              <a:rPr lang="cs-CZ" sz="1600" dirty="0"/>
              <a:t> acinů a vývodů</a:t>
            </a:r>
          </a:p>
          <a:p>
            <a:pPr eaLnBrk="0" hangingPunct="0">
              <a:defRPr/>
            </a:pPr>
            <a:r>
              <a:rPr lang="cs-CZ" sz="1600" dirty="0"/>
              <a:t>2 - lehce zmnožené </a:t>
            </a:r>
            <a:r>
              <a:rPr lang="cs-CZ" sz="1600" dirty="0" err="1"/>
              <a:t>intersticium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nepostižené aciny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989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17830" y="247554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37616" y="23456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3843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pokročilé stádium s atrofií parenchymu</a:t>
            </a:r>
          </a:p>
        </p:txBody>
      </p:sp>
      <p:pic>
        <p:nvPicPr>
          <p:cNvPr id="5" name="Picture 4" descr="cyst_fibr_pankr_tezka">
            <a:extLst>
              <a:ext uri="{FF2B5EF4-FFF2-40B4-BE49-F238E27FC236}">
                <a16:creationId xmlns:a16="http://schemas.microsoft.com/office/drawing/2014/main" id="{49208A6E-34D4-5541-9F3D-3FDF2B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085" y="1812875"/>
            <a:ext cx="7105453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62747" y="5899160"/>
            <a:ext cx="4710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Zmnožené vazivo  s chronickou zánětlivou infiltrací</a:t>
            </a:r>
          </a:p>
          <a:p>
            <a:pPr eaLnBrk="0" hangingPunct="0">
              <a:defRPr/>
            </a:pPr>
            <a:r>
              <a:rPr lang="cs-CZ" sz="1600" dirty="0"/>
              <a:t>2 - Perzistující Langerhansovy ostrůvky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49021" y="3031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94935" y="27450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318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mezenchymové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ganglion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</a:t>
            </a:r>
            <a:r>
              <a:rPr lang="cs-CZ" sz="2200" dirty="0" err="1"/>
              <a:t>pseudocystická</a:t>
            </a:r>
            <a:r>
              <a:rPr lang="cs-CZ" sz="2200" dirty="0"/>
              <a:t>, </a:t>
            </a:r>
            <a:r>
              <a:rPr lang="cs-CZ" sz="2200" dirty="0" err="1"/>
              <a:t>myxoidní</a:t>
            </a:r>
            <a:r>
              <a:rPr lang="cs-CZ" sz="2200" dirty="0"/>
              <a:t> degenerace pojiva v oblasti úponů šlach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myxedém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	- hromadění hlenu ve škáře při </a:t>
            </a:r>
            <a:r>
              <a:rPr lang="cs-CZ" sz="2200" dirty="0" err="1"/>
              <a:t>hypothyreóze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m. </a:t>
            </a:r>
            <a:r>
              <a:rPr lang="cs-CZ" sz="2200" b="1" dirty="0" err="1">
                <a:solidFill>
                  <a:srgbClr val="0070C0"/>
                </a:solidFill>
              </a:rPr>
              <a:t>Erdheim</a:t>
            </a:r>
            <a:r>
              <a:rPr lang="cs-CZ" sz="2200" b="1" dirty="0">
                <a:solidFill>
                  <a:srgbClr val="0070C0"/>
                </a:solidFill>
              </a:rPr>
              <a:t> (cystická </a:t>
            </a:r>
            <a:r>
              <a:rPr lang="cs-CZ" sz="2200" b="1" dirty="0" err="1">
                <a:solidFill>
                  <a:srgbClr val="0070C0"/>
                </a:solidFill>
              </a:rPr>
              <a:t>medionekróza</a:t>
            </a:r>
            <a:r>
              <a:rPr lang="cs-CZ" sz="2200" b="1" dirty="0">
                <a:solidFill>
                  <a:srgbClr val="0070C0"/>
                </a:solidFill>
              </a:rPr>
              <a:t>)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hromadění kyselých </a:t>
            </a:r>
            <a:r>
              <a:rPr lang="cs-CZ" sz="2200" dirty="0" err="1"/>
              <a:t>mukosubstancí</a:t>
            </a:r>
            <a:r>
              <a:rPr lang="cs-CZ" sz="2200" dirty="0"/>
              <a:t> v médii  cév → aneurysma → ruptura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768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Pretibiální</a:t>
            </a:r>
            <a:r>
              <a:rPr lang="cs-CZ" b="1" dirty="0"/>
              <a:t> myxedém</a:t>
            </a:r>
          </a:p>
        </p:txBody>
      </p:sp>
      <p:pic>
        <p:nvPicPr>
          <p:cNvPr id="4" name="Picture 4" descr="Pretibialni myxedem alc m 5x">
            <a:extLst>
              <a:ext uri="{FF2B5EF4-FFF2-40B4-BE49-F238E27FC236}">
                <a16:creationId xmlns:a16="http://schemas.microsoft.com/office/drawing/2014/main" id="{5D566D59-4193-445E-B11C-32F00B3C6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/>
          <a:stretch/>
        </p:blipFill>
        <p:spPr>
          <a:xfrm>
            <a:off x="5099974" y="1812875"/>
            <a:ext cx="6979890" cy="468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9A9846-3926-4D48-9C8B-7471D19B7C75}"/>
              </a:ext>
            </a:extLst>
          </p:cNvPr>
          <p:cNvSpPr txBox="1"/>
          <p:nvPr/>
        </p:nvSpPr>
        <p:spPr>
          <a:xfrm>
            <a:off x="7167797" y="373700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F21B68F-B9DE-4D17-A7BB-14480A44D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002" y="5897537"/>
            <a:ext cx="4868862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0" i="0" dirty="0">
                <a:solidFill>
                  <a:schemeClr val="tx1"/>
                </a:solidFill>
                <a:latin typeface="+mn-lt"/>
              </a:rPr>
              <a:t>1 - rohová vrstva epidermis</a:t>
            </a:r>
          </a:p>
          <a:p>
            <a:pPr eaLnBrk="0" hangingPunct="0">
              <a:defRPr/>
            </a:pPr>
            <a:r>
              <a:rPr lang="cs-CZ" b="0" i="0" dirty="0">
                <a:solidFill>
                  <a:schemeClr val="tx1"/>
                </a:solidFill>
                <a:latin typeface="+mn-lt"/>
              </a:rPr>
              <a:t>2 - hromadění mezenchymového hlenu (modré zbarvení)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B7E9BB-6F12-4052-8C1D-FB48856DD154}"/>
              </a:ext>
            </a:extLst>
          </p:cNvPr>
          <p:cNvSpPr txBox="1"/>
          <p:nvPr/>
        </p:nvSpPr>
        <p:spPr>
          <a:xfrm>
            <a:off x="5540383" y="26518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3" name="Picture 4" descr="Pretibialni myxedem HE 5x">
            <a:extLst>
              <a:ext uri="{FF2B5EF4-FFF2-40B4-BE49-F238E27FC236}">
                <a16:creationId xmlns:a16="http://schemas.microsoft.com/office/drawing/2014/main" id="{252884BB-2DC8-5141-B8B6-F6061AA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27" y="2692461"/>
            <a:ext cx="5466956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8880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970"/>
            <a:ext cx="10515600" cy="1325563"/>
          </a:xfr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273050" indent="-273050">
              <a:buNone/>
              <a:defRPr/>
            </a:pPr>
            <a:r>
              <a:rPr lang="cs-CZ" sz="2400" u="sng" dirty="0"/>
              <a:t>= </a:t>
            </a:r>
            <a:r>
              <a:rPr lang="cs-CZ" sz="2400" b="1" u="sng" dirty="0"/>
              <a:t>skupina chorob</a:t>
            </a:r>
            <a:r>
              <a:rPr lang="cs-CZ" sz="2400" dirty="0"/>
              <a:t>, pro které je charakteristické </a:t>
            </a:r>
            <a:r>
              <a:rPr lang="cs-CZ" sz="2400" b="1" dirty="0">
                <a:solidFill>
                  <a:srgbClr val="FF0000"/>
                </a:solidFill>
              </a:rPr>
              <a:t>extracelulární </a:t>
            </a:r>
            <a:r>
              <a:rPr lang="cs-CZ" sz="2400" dirty="0"/>
              <a:t>ukládání amyloidu v tkáních jednoho/více orgánů</a:t>
            </a:r>
          </a:p>
          <a:p>
            <a:pPr>
              <a:buFontTx/>
              <a:buChar char="-"/>
              <a:defRPr/>
            </a:pPr>
            <a:r>
              <a:rPr lang="cs-CZ" sz="2400" dirty="0"/>
              <a:t>porucha struktury proteinů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/>
              <a:t> nerozpustné a téměř nedegradovatelné proteinové substance </a:t>
            </a:r>
            <a:r>
              <a:rPr lang="cs-CZ" sz="2400" dirty="0">
                <a:sym typeface="Symbol" panose="05050102010706020507" pitchFamily="18" charset="2"/>
              </a:rPr>
              <a:t>  </a:t>
            </a:r>
            <a:r>
              <a:rPr lang="cs-CZ" sz="2400" b="1" dirty="0">
                <a:solidFill>
                  <a:srgbClr val="FF0000"/>
                </a:solidFill>
              </a:rPr>
              <a:t>amyloid = proteinová substance tvořená z:</a:t>
            </a:r>
            <a:endParaRPr lang="cs-CZ" sz="2400" dirty="0"/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rgbClr val="0070C0"/>
                </a:solidFill>
              </a:rPr>
              <a:t>fibrilárního proteinu </a:t>
            </a:r>
            <a:r>
              <a:rPr lang="cs-CZ" dirty="0"/>
              <a:t>(95%)</a:t>
            </a:r>
          </a:p>
          <a:p>
            <a:pPr lvl="1" indent="-273050">
              <a:buNone/>
              <a:defRPr/>
            </a:pPr>
            <a:r>
              <a:rPr lang="cs-CZ" dirty="0"/>
              <a:t>	- struktura </a:t>
            </a:r>
            <a:r>
              <a:rPr lang="el-GR" dirty="0"/>
              <a:t>β</a:t>
            </a:r>
            <a:r>
              <a:rPr lang="cs-CZ" dirty="0"/>
              <a:t> skládaného listu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/>
              <a:t>P-proteinu </a:t>
            </a:r>
          </a:p>
          <a:p>
            <a:pPr lvl="1" indent="-273050">
              <a:buNone/>
              <a:defRPr/>
            </a:pPr>
            <a:r>
              <a:rPr lang="cs-CZ" dirty="0"/>
              <a:t>	- pentagonálně uspořádaný glykoprotein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 err="1"/>
              <a:t>hypersulfatovaného</a:t>
            </a:r>
            <a:r>
              <a:rPr lang="cs-CZ" b="1" dirty="0"/>
              <a:t> </a:t>
            </a:r>
            <a:r>
              <a:rPr lang="cs-CZ" b="1" dirty="0" err="1"/>
              <a:t>glykosaminoglykanu</a:t>
            </a:r>
            <a:r>
              <a:rPr lang="cs-CZ" b="1" dirty="0"/>
              <a:t> </a:t>
            </a:r>
          </a:p>
          <a:p>
            <a:pPr lvl="1" indent="-273050">
              <a:buNone/>
              <a:defRPr/>
            </a:pPr>
            <a:r>
              <a:rPr lang="cs-CZ" dirty="0"/>
              <a:t>	- složka pojivové tkáně</a:t>
            </a:r>
          </a:p>
          <a:p>
            <a:pPr marL="9525" lvl="1" indent="0">
              <a:buNone/>
              <a:defRPr/>
            </a:pPr>
            <a:endParaRPr lang="cs-CZ" dirty="0"/>
          </a:p>
          <a:p>
            <a:pPr marL="9525" lvl="1" indent="0">
              <a:buNone/>
              <a:defRPr/>
            </a:pPr>
            <a:r>
              <a:rPr lang="cs-CZ" b="1" u="sng" dirty="0"/>
              <a:t>Pozn. </a:t>
            </a:r>
            <a:r>
              <a:rPr lang="cs-CZ" b="1" u="sng" dirty="0">
                <a:solidFill>
                  <a:srgbClr val="FF0000"/>
                </a:solidFill>
              </a:rPr>
              <a:t>amyloid je odolný vůči proteolýze, nerozpustný ve vodě a neimunogenní !</a:t>
            </a:r>
          </a:p>
        </p:txBody>
      </p:sp>
    </p:spTree>
    <p:extLst>
      <p:ext uri="{BB962C8B-B14F-4D97-AF65-F5344CB8AC3E}">
        <p14:creationId xmlns:p14="http://schemas.microsoft.com/office/powerpoint/2010/main" val="2247012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200025" lvl="1" indent="0">
              <a:buNone/>
              <a:defRPr/>
            </a:pPr>
            <a:endParaRPr lang="cs-CZ" sz="2800" b="1" dirty="0"/>
          </a:p>
          <a:p>
            <a:pPr marL="444500" lvl="1" indent="-244475">
              <a:buFont typeface="Arial" charset="0"/>
              <a:buAutoNum type="arabicParenR"/>
              <a:defRPr/>
            </a:pPr>
            <a:r>
              <a:rPr lang="cs-CZ" sz="2800" b="1" dirty="0"/>
              <a:t> dle rozsahu:</a:t>
            </a:r>
            <a:endParaRPr lang="cs-CZ" sz="2800" dirty="0"/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systémová </a:t>
            </a:r>
            <a:r>
              <a:rPr lang="cs-CZ" sz="2800" dirty="0"/>
              <a:t>– amyloid se ukládá do více orgánů současně</a:t>
            </a:r>
          </a:p>
          <a:p>
            <a:pPr marL="733425" lvl="1" indent="-533400">
              <a:buFontTx/>
              <a:buChar char="-"/>
              <a:defRPr/>
            </a:pPr>
            <a:endParaRPr lang="cs-CZ" sz="2800" dirty="0"/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lokalizovaná</a:t>
            </a:r>
            <a:r>
              <a:rPr lang="cs-CZ" sz="2800" dirty="0"/>
              <a:t> – amyloid se ukládá predilekčně do jednoho orgánu </a:t>
            </a:r>
          </a:p>
          <a:p>
            <a:pPr marL="444500" lvl="1" indent="-244475">
              <a:buFont typeface="Arial" charset="0"/>
              <a:buAutoNum type="arabicParenR"/>
              <a:defRPr/>
            </a:pPr>
            <a:endParaRPr lang="cs-CZ" sz="2800" dirty="0"/>
          </a:p>
          <a:p>
            <a:pPr marL="444500" lvl="1" indent="-244475">
              <a:buNone/>
              <a:defRPr/>
            </a:pPr>
            <a:r>
              <a:rPr lang="cs-CZ" sz="2800" b="1" dirty="0"/>
              <a:t>2) dle etiopatogeneze: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vrozená</a:t>
            </a:r>
            <a:r>
              <a:rPr lang="cs-CZ" sz="2800" dirty="0"/>
              <a:t>:  </a:t>
            </a:r>
            <a:r>
              <a:rPr lang="cs-CZ" sz="2800" dirty="0" err="1"/>
              <a:t>transthyretin</a:t>
            </a:r>
            <a:r>
              <a:rPr lang="cs-CZ" sz="2800" dirty="0"/>
              <a:t>, aj. 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získaná</a:t>
            </a:r>
            <a:r>
              <a:rPr lang="cs-CZ" sz="2800" dirty="0"/>
              <a:t>:  AL, AA, aj.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989019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>
              <a:buFont typeface="Arial" charset="0"/>
              <a:buChar char="•"/>
              <a:defRPr/>
            </a:pPr>
            <a:r>
              <a:rPr lang="cs-CZ" b="1" dirty="0"/>
              <a:t> </a:t>
            </a:r>
            <a:r>
              <a:rPr lang="cs-CZ" b="1" dirty="0" err="1"/>
              <a:t>prekurzorové</a:t>
            </a:r>
            <a:r>
              <a:rPr lang="cs-CZ" b="1" dirty="0"/>
              <a:t> proteiny fibrilární složky amyloidu:</a:t>
            </a:r>
            <a:endParaRPr lang="cs-CZ" dirty="0"/>
          </a:p>
          <a:p>
            <a:pPr marL="585788" lvl="2" indent="-182563">
              <a:defRPr/>
            </a:pPr>
            <a:r>
              <a:rPr lang="cs-CZ" sz="2400" dirty="0">
                <a:solidFill>
                  <a:srgbClr val="FF0000"/>
                </a:solidFill>
              </a:rPr>
              <a:t> lehké řetězce </a:t>
            </a:r>
            <a:r>
              <a:rPr lang="cs-CZ" sz="2400" dirty="0" err="1">
                <a:solidFill>
                  <a:srgbClr val="FF0000"/>
                </a:solidFill>
              </a:rPr>
              <a:t>Ig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cs-CZ" sz="2400" dirty="0">
                <a:solidFill>
                  <a:srgbClr val="FF0000"/>
                </a:solidFill>
              </a:rPr>
              <a:t>/</a:t>
            </a:r>
            <a:r>
              <a:rPr lang="el-GR" sz="2400" dirty="0">
                <a:solidFill>
                  <a:srgbClr val="FF0000"/>
                </a:solidFill>
              </a:rPr>
              <a:t>κ</a:t>
            </a:r>
            <a:r>
              <a:rPr lang="cs-CZ" sz="2400" dirty="0">
                <a:solidFill>
                  <a:srgbClr val="FF0000"/>
                </a:solidFill>
              </a:rPr>
              <a:t>(→ AL amyloid)</a:t>
            </a:r>
          </a:p>
          <a:p>
            <a:pPr marL="585788" lvl="2" indent="-182563">
              <a:defRPr/>
            </a:pPr>
            <a:r>
              <a:rPr lang="cs-CZ" sz="2400" dirty="0">
                <a:solidFill>
                  <a:srgbClr val="FF0000"/>
                </a:solidFill>
              </a:rPr>
              <a:t> SAA protein (→ AA amyloid)</a:t>
            </a:r>
          </a:p>
          <a:p>
            <a:pPr marL="585788" lvl="2" indent="-182563">
              <a:defRPr/>
            </a:pPr>
            <a:r>
              <a:rPr lang="cs-CZ" sz="2400" dirty="0"/>
              <a:t> </a:t>
            </a:r>
            <a:r>
              <a:rPr lang="el-GR" sz="2400" dirty="0"/>
              <a:t>β</a:t>
            </a:r>
            <a:r>
              <a:rPr lang="cs-CZ" sz="2400" dirty="0"/>
              <a:t> 2-mikroglobulin </a:t>
            </a:r>
          </a:p>
          <a:p>
            <a:pPr marL="631825" lvl="2">
              <a:buNone/>
              <a:defRPr/>
            </a:pPr>
            <a:r>
              <a:rPr lang="cs-CZ" sz="2400" dirty="0"/>
              <a:t>   - normální složka krevní plazmy → AH /A</a:t>
            </a:r>
            <a:r>
              <a:rPr lang="el-GR" sz="2400" dirty="0"/>
              <a:t>β</a:t>
            </a:r>
            <a:r>
              <a:rPr lang="cs-CZ" sz="2400" dirty="0"/>
              <a:t>2m-amyloid</a:t>
            </a:r>
          </a:p>
          <a:p>
            <a:pPr marL="585788" lvl="2" indent="-182563">
              <a:defRPr/>
            </a:pPr>
            <a:r>
              <a:rPr lang="cs-CZ" sz="2400" dirty="0"/>
              <a:t> </a:t>
            </a:r>
            <a:r>
              <a:rPr lang="cs-CZ" sz="2400" dirty="0" err="1"/>
              <a:t>transthyretin</a:t>
            </a:r>
            <a:r>
              <a:rPr lang="cs-CZ" sz="2400" dirty="0"/>
              <a:t> </a:t>
            </a:r>
          </a:p>
          <a:p>
            <a:pPr marL="631825" lvl="2">
              <a:buNone/>
              <a:defRPr/>
            </a:pPr>
            <a:r>
              <a:rPr lang="cs-CZ" sz="2400" dirty="0"/>
              <a:t>   - přenašeč </a:t>
            </a:r>
            <a:r>
              <a:rPr lang="cs-CZ" sz="2400" dirty="0" err="1"/>
              <a:t>thyroxinu</a:t>
            </a:r>
            <a:r>
              <a:rPr lang="cs-CZ" sz="2400" dirty="0"/>
              <a:t> a retinolu → ATTR amyloid</a:t>
            </a:r>
          </a:p>
          <a:p>
            <a:pPr marL="533400" lvl="2" indent="-130175">
              <a:defRPr/>
            </a:pPr>
            <a:r>
              <a:rPr lang="cs-CZ" sz="2400" dirty="0"/>
              <a:t> amyloid </a:t>
            </a:r>
            <a:r>
              <a:rPr lang="cs-CZ" sz="2400" dirty="0" err="1"/>
              <a:t>prekurzorový</a:t>
            </a:r>
            <a:r>
              <a:rPr lang="cs-CZ" sz="2400" dirty="0"/>
              <a:t> protein </a:t>
            </a:r>
          </a:p>
          <a:p>
            <a:pPr marL="631825" lvl="2">
              <a:buNone/>
              <a:defRPr/>
            </a:pPr>
            <a:r>
              <a:rPr lang="cs-CZ" sz="2400" dirty="0"/>
              <a:t>  - A</a:t>
            </a:r>
            <a:r>
              <a:rPr lang="el-GR" sz="2400" dirty="0"/>
              <a:t>β</a:t>
            </a:r>
            <a:r>
              <a:rPr lang="cs-CZ" sz="2400" dirty="0"/>
              <a:t> amyloid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74257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222158"/>
              </p:ext>
            </p:extLst>
          </p:nvPr>
        </p:nvGraphicFramePr>
        <p:xfrm>
          <a:off x="838201" y="1430177"/>
          <a:ext cx="10515601" cy="5199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val="1317644442"/>
                    </a:ext>
                  </a:extLst>
                </a:gridCol>
                <a:gridCol w="2130014">
                  <a:extLst>
                    <a:ext uri="{9D8B030D-6E8A-4147-A177-3AD203B41FA5}">
                      <a16:colId xmlns:a16="http://schemas.microsoft.com/office/drawing/2014/main" val="18049110"/>
                    </a:ext>
                  </a:extLst>
                </a:gridCol>
                <a:gridCol w="2537708">
                  <a:extLst>
                    <a:ext uri="{9D8B030D-6E8A-4147-A177-3AD203B41FA5}">
                      <a16:colId xmlns:a16="http://schemas.microsoft.com/office/drawing/2014/main" val="766201946"/>
                    </a:ext>
                  </a:extLst>
                </a:gridCol>
                <a:gridCol w="1636671">
                  <a:extLst>
                    <a:ext uri="{9D8B030D-6E8A-4147-A177-3AD203B41FA5}">
                      <a16:colId xmlns:a16="http://schemas.microsoft.com/office/drawing/2014/main" val="772269369"/>
                    </a:ext>
                  </a:extLst>
                </a:gridCol>
                <a:gridCol w="3511064">
                  <a:extLst>
                    <a:ext uri="{9D8B030D-6E8A-4147-A177-3AD203B41FA5}">
                      <a16:colId xmlns:a16="http://schemas.microsoft.com/office/drawing/2014/main" val="1475730953"/>
                    </a:ext>
                  </a:extLst>
                </a:gridCol>
              </a:tblGrid>
              <a:tr h="442911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96722"/>
                  </a:ext>
                </a:extLst>
              </a:tr>
              <a:tr h="908737">
                <a:tc gridSpan="2">
                  <a:txBody>
                    <a:bodyPr/>
                    <a:lstStyle/>
                    <a:p>
                      <a:r>
                        <a:rPr lang="cs-CZ" b="1" dirty="0"/>
                        <a:t>Primární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Monoklonální proliferace </a:t>
                      </a:r>
                      <a:r>
                        <a:rPr lang="cs-CZ" sz="1600" b="1" dirty="0" err="1">
                          <a:solidFill>
                            <a:srgbClr val="00B0F0"/>
                          </a:solidFill>
                        </a:rPr>
                        <a:t>plazmocytů</a:t>
                      </a:r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ledviny, srdce, játra, GIT, </a:t>
                      </a:r>
                      <a:r>
                        <a:rPr lang="cs-CZ" b="1" u="none" dirty="0">
                          <a:solidFill>
                            <a:schemeClr val="tx1"/>
                          </a:solidFill>
                        </a:rPr>
                        <a:t>jazyk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šlachy, kůže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44204"/>
                  </a:ext>
                </a:extLst>
              </a:tr>
              <a:tr h="810838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Sekundární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Chronický zánět (RA, IBD, dříve TBC či osteomyelitida)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ledviny, srdce, játra, slezina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04580"/>
                  </a:ext>
                </a:extLst>
              </a:tr>
              <a:tr h="636116">
                <a:tc gridSpan="2">
                  <a:txBody>
                    <a:bodyPr/>
                    <a:lstStyle/>
                    <a:p>
                      <a:r>
                        <a:rPr lang="cs-CZ" b="1" dirty="0"/>
                        <a:t>Asociovaná s hemodialýzou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Chronická renální insuficience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A</a:t>
                      </a:r>
                      <a:r>
                        <a:rPr lang="el-GR" sz="1800" dirty="0"/>
                        <a:t>β</a:t>
                      </a:r>
                      <a:r>
                        <a:rPr lang="cs-CZ" sz="1800" baseline="-25000" dirty="0"/>
                        <a:t>2 mikroglobulin</a:t>
                      </a:r>
                      <a:endParaRPr lang="cs-CZ" sz="1800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022013"/>
                  </a:ext>
                </a:extLst>
              </a:tr>
              <a:tr h="908737">
                <a:tc rowSpan="2">
                  <a:txBody>
                    <a:bodyPr/>
                    <a:lstStyle/>
                    <a:p>
                      <a:r>
                        <a:rPr lang="cs-CZ" b="1" dirty="0"/>
                        <a:t>   Hereditární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Famil</a:t>
                      </a:r>
                      <a:r>
                        <a:rPr lang="cs-CZ" b="1" dirty="0"/>
                        <a:t>. středomořská horečka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projevy jako náhlá příhoda břišní – peritonitida, artritida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, záněty serózních blan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5636"/>
                  </a:ext>
                </a:extLst>
              </a:tr>
              <a:tr h="90873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Hereditární </a:t>
                      </a:r>
                      <a:r>
                        <a:rPr lang="cs-CZ" b="1" dirty="0" err="1"/>
                        <a:t>transthyretinová</a:t>
                      </a:r>
                      <a:r>
                        <a:rPr lang="cs-CZ" b="1" dirty="0"/>
                        <a:t>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1"/>
                          </a:solidFill>
                        </a:rPr>
                        <a:t>axonální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 senzorická neuropatie, postižení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 myokardu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20270"/>
                  </a:ext>
                </a:extLst>
              </a:tr>
              <a:tr h="363495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 aj.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199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390654"/>
              </p:ext>
            </p:extLst>
          </p:nvPr>
        </p:nvGraphicFramePr>
        <p:xfrm>
          <a:off x="838199" y="1793352"/>
          <a:ext cx="10515601" cy="214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val="1317644442"/>
                    </a:ext>
                  </a:extLst>
                </a:gridCol>
                <a:gridCol w="2237591">
                  <a:extLst>
                    <a:ext uri="{9D8B030D-6E8A-4147-A177-3AD203B41FA5}">
                      <a16:colId xmlns:a16="http://schemas.microsoft.com/office/drawing/2014/main" val="1804911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766201946"/>
                    </a:ext>
                  </a:extLst>
                </a:gridCol>
                <a:gridCol w="2086984">
                  <a:extLst>
                    <a:ext uri="{9D8B030D-6E8A-4147-A177-3AD203B41FA5}">
                      <a16:colId xmlns:a16="http://schemas.microsoft.com/office/drawing/2014/main" val="772269369"/>
                    </a:ext>
                  </a:extLst>
                </a:gridCol>
                <a:gridCol w="2930562">
                  <a:extLst>
                    <a:ext uri="{9D8B030D-6E8A-4147-A177-3AD203B41FA5}">
                      <a16:colId xmlns:a16="http://schemas.microsoft.com/office/drawing/2014/main" val="14757309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LOKALIZOVANÁ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96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 mozková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Alzheimerova choroba, senilní demence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mozek</a:t>
                      </a:r>
                    </a:p>
                    <a:p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442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dirty="0"/>
                        <a:t>Endokrinní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Medulární CA štítnice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štítná žláza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5636"/>
                  </a:ext>
                </a:extLst>
              </a:tr>
              <a:tr h="76007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Izolovaná atriální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AANF (atriální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natriuretický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faktor)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2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054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- průkaz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>
              <a:defRPr/>
            </a:pPr>
            <a:r>
              <a:rPr lang="cs-CZ" sz="2200" b="1" dirty="0"/>
              <a:t>makro:  </a:t>
            </a:r>
            <a:r>
              <a:rPr lang="cs-CZ" sz="2200" dirty="0"/>
              <a:t>poloprůsvitná, matná, pružná hmota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mikro:  </a:t>
            </a:r>
            <a:r>
              <a:rPr lang="cs-CZ" sz="2200" dirty="0"/>
              <a:t>homogenní, eosinofilní (</a:t>
            </a:r>
            <a:r>
              <a:rPr lang="cs-CZ" sz="2200" dirty="0" err="1"/>
              <a:t>hyalinu</a:t>
            </a:r>
            <a:r>
              <a:rPr lang="cs-CZ" sz="2200" dirty="0"/>
              <a:t> podobná) hmota → tlaková atrofie + toxicita -&gt; destrukce parenchymu → poškození </a:t>
            </a:r>
            <a:r>
              <a:rPr lang="cs-CZ" sz="2200" dirty="0" err="1"/>
              <a:t>fce</a:t>
            </a:r>
            <a:r>
              <a:rPr lang="cs-CZ" sz="2200" dirty="0"/>
              <a:t> orgánu</a:t>
            </a:r>
          </a:p>
          <a:p>
            <a:pPr>
              <a:buNone/>
              <a:defRPr/>
            </a:pPr>
            <a:endParaRPr lang="cs-CZ" sz="2200" dirty="0"/>
          </a:p>
          <a:p>
            <a:pPr marL="585788" lvl="1" indent="-128588">
              <a:defRPr/>
            </a:pPr>
            <a:r>
              <a:rPr lang="cs-CZ" sz="2200" dirty="0"/>
              <a:t> při barvení </a:t>
            </a:r>
            <a:r>
              <a:rPr lang="cs-CZ" sz="2200" b="1" dirty="0">
                <a:solidFill>
                  <a:srgbClr val="FF0000"/>
                </a:solidFill>
              </a:rPr>
              <a:t>Kongo červení </a:t>
            </a:r>
            <a:r>
              <a:rPr lang="cs-CZ" sz="2200" dirty="0" err="1"/>
              <a:t>růžovooranžové</a:t>
            </a:r>
            <a:r>
              <a:rPr lang="cs-CZ" sz="2200" dirty="0"/>
              <a:t> zbarvení → </a:t>
            </a:r>
          </a:p>
          <a:p>
            <a:pPr marL="671513" lvl="1" indent="-214313">
              <a:defRPr/>
            </a:pPr>
            <a:r>
              <a:rPr lang="cs-CZ" sz="2200" dirty="0">
                <a:solidFill>
                  <a:srgbClr val="FF0000"/>
                </a:solidFill>
              </a:rPr>
              <a:t>v polarizovaném světle </a:t>
            </a:r>
            <a:r>
              <a:rPr lang="cs-CZ" sz="2200" b="1" dirty="0">
                <a:solidFill>
                  <a:srgbClr val="00B050"/>
                </a:solidFill>
              </a:rPr>
              <a:t>zelený </a:t>
            </a:r>
            <a:r>
              <a:rPr lang="cs-CZ" sz="2200" b="1" dirty="0" err="1">
                <a:solidFill>
                  <a:srgbClr val="00B050"/>
                </a:solidFill>
              </a:rPr>
              <a:t>dichromismus</a:t>
            </a:r>
            <a:endParaRPr lang="cs-CZ" sz="2200" b="1" dirty="0">
              <a:solidFill>
                <a:srgbClr val="00B050"/>
              </a:solidFill>
            </a:endParaRPr>
          </a:p>
          <a:p>
            <a:pPr marL="671513" lvl="1" indent="-214313">
              <a:defRPr/>
            </a:pPr>
            <a:r>
              <a:rPr lang="cs-CZ" sz="2200" dirty="0"/>
              <a:t>typizace imunohistochemicky, imunofluorescenčně (nativní tkáň)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ELMI</a:t>
            </a:r>
            <a:r>
              <a:rPr lang="cs-CZ" sz="2200" dirty="0"/>
              <a:t> – spleť jemných fibril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693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</a:t>
            </a:r>
          </a:p>
        </p:txBody>
      </p:sp>
      <p:pic>
        <p:nvPicPr>
          <p:cNvPr id="4" name="Picture 4" descr="jatra 40x">
            <a:extLst>
              <a:ext uri="{FF2B5EF4-FFF2-40B4-BE49-F238E27FC236}">
                <a16:creationId xmlns:a16="http://schemas.microsoft.com/office/drawing/2014/main" id="{51EAD9AC-DFE3-5741-A001-BB28F6FE9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51" y="1825625"/>
            <a:ext cx="6263999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617256" y="5428407"/>
            <a:ext cx="38306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portobilium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centrální část lalůčku – zachovalé trámce</a:t>
            </a:r>
          </a:p>
          <a:p>
            <a:pPr eaLnBrk="0" hangingPunct="0">
              <a:defRPr/>
            </a:pPr>
            <a:r>
              <a:rPr lang="cs-CZ" sz="1600" dirty="0"/>
              <a:t>3 - atrofický zbytek trámce</a:t>
            </a:r>
          </a:p>
          <a:p>
            <a:pPr eaLnBrk="0" hangingPunct="0">
              <a:defRPr/>
            </a:pPr>
            <a:r>
              <a:rPr lang="cs-CZ" sz="1600" dirty="0"/>
              <a:t>4 - růžové masy amyloidu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83951" y="36842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9566" y="290079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68444" y="20108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96654" y="317304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47575" y="207630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60813" y="40602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8154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 - detail</a:t>
            </a:r>
          </a:p>
        </p:txBody>
      </p:sp>
      <p:pic>
        <p:nvPicPr>
          <p:cNvPr id="6" name="Picture 4" descr="jatra 200x">
            <a:extLst>
              <a:ext uri="{FF2B5EF4-FFF2-40B4-BE49-F238E27FC236}">
                <a16:creationId xmlns:a16="http://schemas.microsoft.com/office/drawing/2014/main" id="{014DFA99-B3E0-CB4F-8470-B25EDA9B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6771" y="1825625"/>
            <a:ext cx="7415588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46342" y="5428407"/>
            <a:ext cx="499601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endotelie sinusů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Kupfferovy</a:t>
            </a:r>
            <a:r>
              <a:rPr lang="cs-CZ" sz="1600" dirty="0"/>
              <a:t> buňky</a:t>
            </a:r>
          </a:p>
          <a:p>
            <a:pPr eaLnBrk="0" hangingPunct="0">
              <a:defRPr/>
            </a:pPr>
            <a:r>
              <a:rPr lang="cs-CZ" sz="1600" dirty="0"/>
              <a:t>3 - růžové masy amyloidu v </a:t>
            </a:r>
            <a:r>
              <a:rPr lang="cs-CZ" sz="1600" dirty="0" err="1"/>
              <a:t>perisinusoidálních</a:t>
            </a:r>
            <a:r>
              <a:rPr lang="cs-CZ" sz="1600" dirty="0"/>
              <a:t> prostorech</a:t>
            </a:r>
          </a:p>
          <a:p>
            <a:pPr eaLnBrk="0" hangingPunct="0">
              <a:defRPr/>
            </a:pPr>
            <a:r>
              <a:rPr lang="cs-CZ" sz="1600" dirty="0"/>
              <a:t>4 - atrofické (utlačené) trámce </a:t>
            </a:r>
            <a:r>
              <a:rPr lang="cs-CZ" sz="1600" dirty="0" err="1"/>
              <a:t>hepatocytů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407" y="264205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342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3659" y="290366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41973" y="45908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7302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latin typeface="+mn-lt"/>
              </a:rPr>
              <a:t>Amyloidóza jater – kongo červeň</a:t>
            </a:r>
          </a:p>
        </p:txBody>
      </p:sp>
      <p:pic>
        <p:nvPicPr>
          <p:cNvPr id="7" name="Picture 4" descr="jatra kongo 40x">
            <a:extLst>
              <a:ext uri="{FF2B5EF4-FFF2-40B4-BE49-F238E27FC236}">
                <a16:creationId xmlns:a16="http://schemas.microsoft.com/office/drawing/2014/main" id="{FB6E59C3-D372-7F48-9D6F-7CED846E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067" y="1812875"/>
            <a:ext cx="7223784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04673" y="5912863"/>
            <a:ext cx="45311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centrální části lalůčků</a:t>
            </a:r>
          </a:p>
          <a:p>
            <a:pPr eaLnBrk="0" hangingPunct="0">
              <a:defRPr/>
            </a:pPr>
            <a:r>
              <a:rPr lang="cs-CZ" sz="1600" dirty="0"/>
              <a:t>2 - cihlově červené zbarvení amyloidu Kongo červení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5" y="44690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03230" y="30232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6930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dirty="0"/>
              <a:t>= charakterizována </a:t>
            </a:r>
            <a:r>
              <a:rPr lang="cs-CZ" sz="2400" b="1" dirty="0" err="1">
                <a:solidFill>
                  <a:srgbClr val="0070C0"/>
                </a:solidFill>
              </a:rPr>
              <a:t>hyperurikémií</a:t>
            </a:r>
            <a:endParaRPr lang="cs-CZ" sz="2400" b="1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b="1" dirty="0">
                <a:solidFill>
                  <a:srgbClr val="FF0000"/>
                </a:solidFill>
              </a:rPr>
              <a:t>primární </a:t>
            </a:r>
          </a:p>
          <a:p>
            <a:pPr lvl="2">
              <a:defRPr/>
            </a:pPr>
            <a:r>
              <a:rPr lang="cs-CZ" sz="2400" dirty="0"/>
              <a:t> 80%, enzymatické defekty</a:t>
            </a:r>
          </a:p>
          <a:p>
            <a:pPr lvl="1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b="1" dirty="0">
                <a:solidFill>
                  <a:srgbClr val="FF0000"/>
                </a:solidFill>
              </a:rPr>
              <a:t>sekundární</a:t>
            </a:r>
            <a:r>
              <a:rPr lang="cs-CZ" b="1" dirty="0"/>
              <a:t> </a:t>
            </a:r>
          </a:p>
          <a:p>
            <a:pPr lvl="2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400" dirty="0"/>
              <a:t> při rozpadu tkání, u leukémií, chronických renálních onemocnění</a:t>
            </a:r>
          </a:p>
          <a:p>
            <a:pPr lvl="1">
              <a:buNone/>
              <a:defRPr/>
            </a:pPr>
            <a:endParaRPr lang="cs-CZ" dirty="0"/>
          </a:p>
          <a:p>
            <a:pPr>
              <a:buNone/>
              <a:defRPr/>
            </a:pPr>
            <a:r>
              <a:rPr lang="cs-CZ" sz="2400" dirty="0"/>
              <a:t>→ </a:t>
            </a:r>
            <a:r>
              <a:rPr lang="cs-CZ" sz="2400" b="1" dirty="0"/>
              <a:t>ukládání krystalů urátů do tkání: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>
                <a:solidFill>
                  <a:srgbClr val="0070C0"/>
                </a:solidFill>
              </a:rPr>
              <a:t> akutní forma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chronická forma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acidurický</a:t>
            </a:r>
            <a:r>
              <a:rPr lang="cs-CZ" dirty="0">
                <a:solidFill>
                  <a:srgbClr val="0070C0"/>
                </a:solidFill>
              </a:rPr>
              <a:t> infarkt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553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inhibice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</a:t>
            </a:r>
            <a:r>
              <a:rPr lang="cs-CZ" sz="2200" b="1" dirty="0"/>
              <a:t>infekce</a:t>
            </a:r>
            <a:r>
              <a:rPr lang="cs-CZ" sz="2200" dirty="0"/>
              <a:t>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>
                <a:cs typeface="Arial" pitchFamily="34" charset="0"/>
              </a:rPr>
              <a:t>akutní forma</a:t>
            </a:r>
            <a:r>
              <a:rPr lang="cs-CZ" sz="2400" b="1" dirty="0">
                <a:cs typeface="Arial" pitchFamily="34" charset="0"/>
              </a:rPr>
              <a:t>: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dnavé artritidy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dnavé </a:t>
            </a:r>
            <a:r>
              <a:rPr lang="cs-CZ" b="1" dirty="0" err="1">
                <a:solidFill>
                  <a:srgbClr val="FF0000"/>
                </a:solidFill>
                <a:cs typeface="Arial" pitchFamily="34" charset="0"/>
              </a:rPr>
              <a:t>tofy</a:t>
            </a: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: podagra</a:t>
            </a:r>
            <a:r>
              <a:rPr lang="cs-CZ" dirty="0">
                <a:cs typeface="Arial" pitchFamily="34" charset="0"/>
              </a:rPr>
              <a:t> (palec u nohy)</a:t>
            </a:r>
          </a:p>
          <a:p>
            <a:pPr>
              <a:buNone/>
              <a:defRPr/>
            </a:pPr>
            <a:endParaRPr lang="cs-CZ" sz="1400" b="1" dirty="0"/>
          </a:p>
          <a:p>
            <a:pPr>
              <a:defRPr/>
            </a:pPr>
            <a:r>
              <a:rPr lang="cs-CZ" sz="2400" b="1" u="sng" dirty="0"/>
              <a:t>chronická forma: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</a:rPr>
              <a:t> dnavá artritida </a:t>
            </a:r>
            <a:r>
              <a:rPr lang="cs-CZ" dirty="0"/>
              <a:t>(recidivující)		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 dnavá ledvina </a:t>
            </a:r>
            <a:r>
              <a:rPr lang="cs-CZ" dirty="0"/>
              <a:t>(v </a:t>
            </a:r>
            <a:r>
              <a:rPr lang="cs-CZ" dirty="0" err="1"/>
              <a:t>intersticiu</a:t>
            </a:r>
            <a:r>
              <a:rPr lang="cs-CZ" dirty="0"/>
              <a:t> dřeně depozita krystalů s okolní </a:t>
            </a:r>
            <a:r>
              <a:rPr lang="cs-CZ" dirty="0" err="1"/>
              <a:t>granulomatózní</a:t>
            </a:r>
            <a:r>
              <a:rPr lang="cs-CZ" dirty="0"/>
              <a:t> reakcí, vysrážené urátové soli v </a:t>
            </a:r>
            <a:r>
              <a:rPr lang="cs-CZ" dirty="0" err="1"/>
              <a:t>luminech</a:t>
            </a:r>
            <a:r>
              <a:rPr lang="cs-CZ" dirty="0"/>
              <a:t> kanálků, kameny v pánvičce) </a:t>
            </a:r>
          </a:p>
          <a:p>
            <a:pPr lvl="1">
              <a:buNone/>
              <a:tabLst>
                <a:tab pos="630238" algn="l"/>
              </a:tabLst>
              <a:defRPr/>
            </a:pPr>
            <a:endParaRPr lang="cs-CZ" sz="1400" dirty="0"/>
          </a:p>
          <a:p>
            <a:pPr lvl="1">
              <a:buNone/>
              <a:tabLst>
                <a:tab pos="630238" algn="l"/>
              </a:tabLst>
              <a:defRPr/>
            </a:pPr>
            <a:r>
              <a:rPr lang="cs-CZ" dirty="0"/>
              <a:t>pozn.  </a:t>
            </a:r>
            <a:r>
              <a:rPr lang="cs-CZ" dirty="0" err="1">
                <a:solidFill>
                  <a:srgbClr val="0070C0"/>
                </a:solidFill>
              </a:rPr>
              <a:t>acidurický</a:t>
            </a:r>
            <a:r>
              <a:rPr lang="cs-CZ" dirty="0">
                <a:solidFill>
                  <a:srgbClr val="0070C0"/>
                </a:solidFill>
              </a:rPr>
              <a:t> infarkt: </a:t>
            </a:r>
            <a:r>
              <a:rPr lang="cs-CZ" dirty="0">
                <a:cs typeface="Arial" charset="0"/>
              </a:rPr>
              <a:t>← l</a:t>
            </a:r>
            <a:r>
              <a:rPr lang="cs-CZ" dirty="0"/>
              <a:t>éčba cytostatiky/novorozenci 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/>
              <a:t> krystalky urátů ve sběrných kanálcích </a:t>
            </a:r>
            <a:r>
              <a:rPr lang="cs-CZ" dirty="0">
                <a:cs typeface="Arial" charset="0"/>
              </a:rPr>
              <a:t>→</a:t>
            </a:r>
            <a:r>
              <a:rPr lang="cs-CZ" dirty="0"/>
              <a:t> bělavé proužky v papilách ledvin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698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Dnavý </a:t>
            </a:r>
            <a:r>
              <a:rPr lang="cs-CZ" b="1" dirty="0" err="1"/>
              <a:t>tofus</a:t>
            </a:r>
            <a:endParaRPr lang="cs-CZ" b="1" dirty="0"/>
          </a:p>
        </p:txBody>
      </p:sp>
      <p:pic>
        <p:nvPicPr>
          <p:cNvPr id="4" name="Picture 5" descr="23">
            <a:extLst>
              <a:ext uri="{FF2B5EF4-FFF2-40B4-BE49-F238E27FC236}">
                <a16:creationId xmlns:a16="http://schemas.microsoft.com/office/drawing/2014/main" id="{D1EE7E48-F31F-DC4D-8B11-57A2ACF1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6"/>
          <a:stretch>
            <a:fillRect/>
          </a:stretch>
        </p:blipFill>
        <p:spPr bwMode="auto">
          <a:xfrm>
            <a:off x="838200" y="1812875"/>
            <a:ext cx="3936365" cy="4680000"/>
          </a:xfrm>
          <a:prstGeom prst="rect">
            <a:avLst/>
          </a:prstGeom>
          <a:noFill/>
          <a:ln w="38100">
            <a:solidFill>
              <a:srgbClr val="F5F1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Kopie - urát, 200x.jpg">
            <a:extLst>
              <a:ext uri="{FF2B5EF4-FFF2-40B4-BE49-F238E27FC236}">
                <a16:creationId xmlns:a16="http://schemas.microsoft.com/office/drawing/2014/main" id="{4AEA3B8F-CA1C-C844-BF1A-C17137D5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20" y="1812875"/>
            <a:ext cx="45477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na1, přehled40x.jpg">
            <a:extLst>
              <a:ext uri="{FF2B5EF4-FFF2-40B4-BE49-F238E27FC236}">
                <a16:creationId xmlns:a16="http://schemas.microsoft.com/office/drawing/2014/main" id="{7B64F3D8-26AC-2E49-B7BC-6280428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030" y="1812875"/>
            <a:ext cx="52902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 (HE, polarizace)</a:t>
            </a:r>
          </a:p>
        </p:txBody>
      </p:sp>
      <p:pic>
        <p:nvPicPr>
          <p:cNvPr id="7" name="Zástupný symbol pro obsah 3" descr="0037_07.jpg">
            <a:extLst>
              <a:ext uri="{FF2B5EF4-FFF2-40B4-BE49-F238E27FC236}">
                <a16:creationId xmlns:a16="http://schemas.microsoft.com/office/drawing/2014/main" id="{E177F5BC-1E04-C147-BD23-D1B883A60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6726" y="1825624"/>
            <a:ext cx="4309274" cy="46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935314A-A45A-8748-99E8-28F5A6E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25624"/>
            <a:ext cx="3429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0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tuků</a:t>
            </a:r>
            <a:r>
              <a:rPr lang="cs-CZ" b="1" dirty="0"/>
              <a:t> - </a:t>
            </a:r>
            <a:r>
              <a:rPr lang="cs-CZ" b="1" dirty="0">
                <a:solidFill>
                  <a:srgbClr val="C00000"/>
                </a:solidFill>
              </a:rPr>
              <a:t>steatóza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1600" dirty="0"/>
              <a:t>= </a:t>
            </a:r>
            <a:r>
              <a:rPr lang="cs-CZ" sz="2400" dirty="0"/>
              <a:t>ukládání tuků v IC i v </a:t>
            </a:r>
            <a:r>
              <a:rPr lang="cs-CZ" sz="2400" dirty="0" err="1"/>
              <a:t>intersticiu</a:t>
            </a:r>
            <a:r>
              <a:rPr lang="cs-CZ" sz="2400" dirty="0"/>
              <a:t> v nefyziologické podobě, např. v srdečním svalu, játrech</a:t>
            </a:r>
            <a:endParaRPr lang="cs-CZ" sz="1600" b="1" dirty="0"/>
          </a:p>
          <a:p>
            <a:pPr marL="138113" indent="-138113">
              <a:buFont typeface="+mj-lt"/>
              <a:buAutoNum type="arabicParenR"/>
              <a:defRPr/>
            </a:pPr>
            <a:r>
              <a:rPr lang="cs-CZ" sz="2400" b="1" dirty="0"/>
              <a:t> </a:t>
            </a:r>
            <a:r>
              <a:rPr lang="cs-CZ" sz="2400" b="1" u="sng" dirty="0"/>
              <a:t>Steatóza </a:t>
            </a:r>
            <a:r>
              <a:rPr lang="cs-CZ" sz="2400" b="1" u="sng" dirty="0">
                <a:solidFill>
                  <a:srgbClr val="FF0000"/>
                </a:solidFill>
              </a:rPr>
              <a:t>ze zvýšené nabídky lipidů </a:t>
            </a:r>
            <a:r>
              <a:rPr lang="cs-CZ" sz="2400" b="1" u="sng" dirty="0"/>
              <a:t>(resorpční steatóza)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 err="1">
                <a:solidFill>
                  <a:srgbClr val="00B0F0"/>
                </a:solidFill>
              </a:rPr>
              <a:t>pozánětlivý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pseudoxantom</a:t>
            </a:r>
            <a:r>
              <a:rPr lang="cs-CZ" sz="1600" dirty="0">
                <a:solidFill>
                  <a:srgbClr val="00B0F0"/>
                </a:solidFill>
              </a:rPr>
              <a:t>, xantomy kůže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 err="1">
                <a:solidFill>
                  <a:srgbClr val="00B0F0"/>
                </a:solidFill>
              </a:rPr>
              <a:t>cholesterolóza</a:t>
            </a:r>
            <a:r>
              <a:rPr lang="cs-CZ" sz="1600" dirty="0">
                <a:solidFill>
                  <a:srgbClr val="00B0F0"/>
                </a:solidFill>
              </a:rPr>
              <a:t> sliznice žlučníku </a:t>
            </a:r>
            <a:r>
              <a:rPr lang="cs-CZ" sz="1600" dirty="0"/>
              <a:t>(jahodový žlučník)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rozvoj aterosklerózy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nealkoholická steatóza jater </a:t>
            </a:r>
            <a:r>
              <a:rPr lang="cs-CZ" sz="1600" dirty="0"/>
              <a:t>(NAFLD/NASH), riziko vzniku cirhózy</a:t>
            </a:r>
          </a:p>
          <a:p>
            <a:pPr marL="0" indent="0">
              <a:buNone/>
              <a:defRPr/>
            </a:pPr>
            <a:r>
              <a:rPr lang="cs-CZ" sz="2400" dirty="0"/>
              <a:t>2) </a:t>
            </a:r>
            <a:r>
              <a:rPr lang="cs-CZ" sz="2400" b="1" u="sng" dirty="0"/>
              <a:t>Steatóza </a:t>
            </a:r>
            <a:r>
              <a:rPr lang="cs-CZ" sz="2400" b="1" u="sng" dirty="0">
                <a:solidFill>
                  <a:srgbClr val="FF0000"/>
                </a:solidFill>
              </a:rPr>
              <a:t>z poruchy metabolismu buňky </a:t>
            </a:r>
            <a:r>
              <a:rPr lang="cs-CZ" sz="2400" b="1" u="sng" dirty="0"/>
              <a:t>(retenční steatóza)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hypoxie </a:t>
            </a:r>
            <a:r>
              <a:rPr lang="cs-CZ" sz="1600" dirty="0" err="1">
                <a:solidFill>
                  <a:srgbClr val="00B0F0"/>
                </a:solidFill>
              </a:rPr>
              <a:t>hepatocytů</a:t>
            </a:r>
            <a:r>
              <a:rPr lang="cs-CZ" sz="1600" dirty="0">
                <a:solidFill>
                  <a:srgbClr val="00B0F0"/>
                </a:solidFill>
              </a:rPr>
              <a:t> při venostáze </a:t>
            </a:r>
            <a:r>
              <a:rPr lang="cs-CZ" sz="1600" dirty="0"/>
              <a:t>(muškátová játra)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ischemie myokardu </a:t>
            </a:r>
            <a:r>
              <a:rPr lang="cs-CZ" sz="1600" dirty="0"/>
              <a:t>(tygrované srdce)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nadměrná konzumace alkoholu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intoxikace</a:t>
            </a:r>
            <a:r>
              <a:rPr lang="cs-CZ" sz="1600" dirty="0"/>
              <a:t> (otrava houbami, léky,…)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nežádoucí účinky léků</a:t>
            </a:r>
          </a:p>
          <a:p>
            <a:pPr marL="404813" indent="-180975">
              <a:buNone/>
              <a:defRPr/>
            </a:pPr>
            <a:r>
              <a:rPr lang="cs-CZ" sz="1600" dirty="0"/>
              <a:t>-   genetický podklad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5462954" y="4367082"/>
            <a:ext cx="858351" cy="398584"/>
            <a:chOff x="5251938" y="6317706"/>
            <a:chExt cx="858351" cy="398584"/>
          </a:xfrm>
        </p:grpSpPr>
        <p:sp>
          <p:nvSpPr>
            <p:cNvPr id="4" name="Pravá složená závorka 3"/>
            <p:cNvSpPr/>
            <p:nvPr/>
          </p:nvSpPr>
          <p:spPr>
            <a:xfrm>
              <a:off x="5251938" y="6317706"/>
              <a:ext cx="234462" cy="398584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>
                <a:solidFill>
                  <a:srgbClr val="FF0000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486400" y="633233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↓O</a:t>
              </a:r>
              <a:r>
                <a:rPr lang="cs-CZ" b="1" baseline="-25000" dirty="0">
                  <a:solidFill>
                    <a:srgbClr val="FF0000"/>
                  </a:solidFill>
                </a:rPr>
                <a:t>2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439508" y="4900603"/>
            <a:ext cx="1662446" cy="773481"/>
            <a:chOff x="5240215" y="6311900"/>
            <a:chExt cx="1662446" cy="773481"/>
          </a:xfrm>
        </p:grpSpPr>
        <p:sp>
          <p:nvSpPr>
            <p:cNvPr id="5" name="Pravá složená závorka 4"/>
            <p:cNvSpPr/>
            <p:nvPr/>
          </p:nvSpPr>
          <p:spPr>
            <a:xfrm>
              <a:off x="5240215" y="6311900"/>
              <a:ext cx="234462" cy="773481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>
                <a:solidFill>
                  <a:srgbClr val="FF000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522988" y="6513974"/>
              <a:ext cx="1379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toxické látky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5535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</a:t>
            </a:r>
          </a:p>
        </p:txBody>
      </p:sp>
      <p:pic>
        <p:nvPicPr>
          <p:cNvPr id="4" name="Content Placeholder 3" descr="sejmout0003">
            <a:extLst>
              <a:ext uri="{FF2B5EF4-FFF2-40B4-BE49-F238E27FC236}">
                <a16:creationId xmlns:a16="http://schemas.microsoft.com/office/drawing/2014/main" id="{8FB619A3-21A8-BA47-962E-E5D2D2A00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10803"/>
            <a:ext cx="5694241" cy="4680000"/>
          </a:xfrm>
        </p:spPr>
      </p:pic>
      <p:pic>
        <p:nvPicPr>
          <p:cNvPr id="5" name="Picture 4" descr="sejmout0004">
            <a:extLst>
              <a:ext uri="{FF2B5EF4-FFF2-40B4-BE49-F238E27FC236}">
                <a16:creationId xmlns:a16="http://schemas.microsoft.com/office/drawing/2014/main" id="{7C4FE1EC-373D-A744-BCC9-A5B522F5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858" y="1810803"/>
            <a:ext cx="4238172" cy="4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9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44F844B-5BBF-5E42-9F34-B2B7032EA5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67" y="1812875"/>
            <a:ext cx="6548209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55851" y="6364743"/>
            <a:ext cx="296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makrovezikulární</a:t>
            </a:r>
            <a:r>
              <a:rPr lang="cs-CZ" dirty="0"/>
              <a:t> steatóza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66266" y="3782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4047" y="51432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743" y="19108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80898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5" name="Picture 4" descr="jatra 200x">
            <a:extLst>
              <a:ext uri="{FF2B5EF4-FFF2-40B4-BE49-F238E27FC236}">
                <a16:creationId xmlns:a16="http://schemas.microsoft.com/office/drawing/2014/main" id="{33AC22CF-9635-2840-B356-95F9AB5A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257" y="1747410"/>
            <a:ext cx="6829429" cy="49200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54501" y="5836461"/>
            <a:ext cx="38221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tuková vakuola v cytoplasmě </a:t>
            </a:r>
            <a:r>
              <a:rPr lang="cs-CZ" sz="1600" dirty="0" err="1"/>
              <a:t>hepatocytu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hepatocytu</a:t>
            </a:r>
            <a:r>
              <a:rPr lang="cs-CZ" sz="1600" dirty="0"/>
              <a:t> posunuté periferně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nepoškozený trámec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56022" y="35784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49644" y="19428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24758" y="384004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7958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dirty="0" err="1"/>
              <a:t>Mikrovakuolární</a:t>
            </a:r>
            <a:r>
              <a:rPr lang="cs-CZ" sz="3200" b="1" dirty="0"/>
              <a:t> steatóza jater</a:t>
            </a:r>
            <a:r>
              <a:rPr lang="cs-CZ" sz="3200" dirty="0"/>
              <a:t>, </a:t>
            </a:r>
            <a:r>
              <a:rPr lang="cs-CZ" sz="3200" b="1" dirty="0">
                <a:solidFill>
                  <a:srgbClr val="FF0000"/>
                </a:solidFill>
              </a:rPr>
              <a:t>olejová červeň</a:t>
            </a:r>
            <a:r>
              <a:rPr lang="cs-CZ" sz="3200" dirty="0"/>
              <a:t>, </a:t>
            </a:r>
            <a:r>
              <a:rPr lang="cs-CZ" sz="3200" b="1" dirty="0"/>
              <a:t>zmražený řez (jádra </a:t>
            </a:r>
            <a:r>
              <a:rPr lang="cs-CZ" sz="3200" b="1" dirty="0" err="1"/>
              <a:t>hepatocytů</a:t>
            </a:r>
            <a:r>
              <a:rPr lang="cs-CZ" sz="3200" b="1" dirty="0"/>
              <a:t> neznázorněna).</a:t>
            </a:r>
          </a:p>
        </p:txBody>
      </p:sp>
      <p:pic>
        <p:nvPicPr>
          <p:cNvPr id="6" name="Picture 4" descr="jatra olejovka 400x">
            <a:extLst>
              <a:ext uri="{FF2B5EF4-FFF2-40B4-BE49-F238E27FC236}">
                <a16:creationId xmlns:a16="http://schemas.microsoft.com/office/drawing/2014/main" id="{F641CDC6-44F3-E24F-8559-BC6CAD21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029" y="1812875"/>
            <a:ext cx="724594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7583" y="6146931"/>
            <a:ext cx="35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tukové vakuoly v </a:t>
            </a:r>
            <a:r>
              <a:rPr lang="cs-CZ" dirty="0" err="1"/>
              <a:t>hepatocytech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2866" y="55106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33366" y="19836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02679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tuků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1688" lvl="2" indent="-92075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lipomatóza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 =  </a:t>
            </a:r>
            <a:r>
              <a:rPr lang="cs-CZ" sz="2400" dirty="0" err="1"/>
              <a:t>vakátní</a:t>
            </a:r>
            <a:r>
              <a:rPr lang="cs-CZ" sz="2400" dirty="0"/>
              <a:t> zmnožení tukové tkáně (během stárnutí)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</a:tabLst>
              <a:defRPr/>
            </a:pPr>
            <a:r>
              <a:rPr lang="cs-CZ" sz="2400" dirty="0"/>
              <a:t>	- </a:t>
            </a:r>
            <a:r>
              <a:rPr lang="cs-CZ" sz="2400" dirty="0" err="1"/>
              <a:t>lipomatózní</a:t>
            </a:r>
            <a:r>
              <a:rPr lang="cs-CZ" sz="2400" dirty="0"/>
              <a:t> atrofie (srdce, hilus ledviny, pankreas)</a:t>
            </a:r>
          </a:p>
          <a:p>
            <a:pPr marL="182563" indent="-182563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û"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 err="1">
                <a:solidFill>
                  <a:srgbClr val="00B0F0"/>
                </a:solidFill>
              </a:rPr>
              <a:t>lipidóza</a:t>
            </a:r>
            <a:r>
              <a:rPr lang="cs-CZ" sz="2400" b="1" u="sng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= vrozená vada </a:t>
            </a:r>
            <a:r>
              <a:rPr lang="cs-CZ" sz="2400" dirty="0"/>
              <a:t>lipidového metabolismu </a:t>
            </a:r>
            <a:r>
              <a:rPr lang="cs-CZ" sz="36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3600" dirty="0">
              <a:solidFill>
                <a:srgbClr val="FF0000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  <a:tab pos="1077913" algn="l"/>
              </a:tabLst>
              <a:defRPr/>
            </a:pPr>
            <a:r>
              <a:rPr lang="cs-CZ" sz="2400" dirty="0"/>
              <a:t>	- na podkladě enzymatického defektu</a:t>
            </a:r>
          </a:p>
        </p:txBody>
      </p:sp>
    </p:spTree>
    <p:extLst>
      <p:ext uri="{BB962C8B-B14F-4D97-AF65-F5344CB8AC3E}">
        <p14:creationId xmlns:p14="http://schemas.microsoft.com/office/powerpoint/2010/main" val="11286471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cukrů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defRPr/>
            </a:pPr>
            <a:r>
              <a:rPr lang="cs-CZ" sz="2400" dirty="0"/>
              <a:t> </a:t>
            </a:r>
            <a:r>
              <a:rPr lang="cs-CZ" sz="2400" b="1" u="sng" dirty="0" err="1">
                <a:solidFill>
                  <a:srgbClr val="00B0F0"/>
                </a:solidFill>
              </a:rPr>
              <a:t>glykogenózy</a:t>
            </a:r>
            <a:r>
              <a:rPr lang="cs-CZ" sz="2400" b="1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= vrozené vady </a:t>
            </a:r>
            <a:r>
              <a:rPr lang="cs-CZ" sz="2400" dirty="0"/>
              <a:t>metabolismu glycidů, střádání glykogenu (játra, svaly), AR   </a:t>
            </a:r>
            <a:r>
              <a:rPr lang="cs-CZ" dirty="0"/>
              <a:t> </a:t>
            </a:r>
            <a:r>
              <a:rPr lang="cs-CZ" sz="40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2400" dirty="0"/>
          </a:p>
          <a:p>
            <a:pPr marL="179388" indent="-179388">
              <a:defRPr/>
            </a:pPr>
            <a:r>
              <a:rPr lang="cs-CZ" sz="2400" dirty="0"/>
              <a:t> </a:t>
            </a:r>
            <a:r>
              <a:rPr lang="cs-CZ" sz="2400" b="1" u="sng" dirty="0"/>
              <a:t>↑ ukládání glykogenu: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 v nádorech </a:t>
            </a:r>
          </a:p>
          <a:p>
            <a:pPr lvl="1">
              <a:buNone/>
              <a:tabLst>
                <a:tab pos="808038" algn="l"/>
              </a:tabLst>
              <a:defRPr/>
            </a:pPr>
            <a:r>
              <a:rPr lang="cs-CZ" dirty="0"/>
              <a:t>		- např. </a:t>
            </a:r>
            <a:r>
              <a:rPr lang="cs-CZ" dirty="0" err="1"/>
              <a:t>světlobuněčný</a:t>
            </a:r>
            <a:r>
              <a:rPr lang="cs-CZ" dirty="0"/>
              <a:t> CA ledviny, </a:t>
            </a:r>
            <a:r>
              <a:rPr lang="cs-CZ" dirty="0" err="1"/>
              <a:t>seminom</a:t>
            </a:r>
            <a:endParaRPr lang="cs-CZ" dirty="0"/>
          </a:p>
          <a:p>
            <a:pPr lvl="1">
              <a:defRPr/>
            </a:pPr>
            <a:r>
              <a:rPr lang="cs-CZ" dirty="0"/>
              <a:t>  </a:t>
            </a:r>
            <a:r>
              <a:rPr lang="cs-CZ" dirty="0">
                <a:solidFill>
                  <a:srgbClr val="0070C0"/>
                </a:solidFill>
              </a:rPr>
              <a:t>u 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endParaRPr lang="cs-CZ" dirty="0">
              <a:solidFill>
                <a:srgbClr val="0070C0"/>
              </a:solidFill>
            </a:endParaRPr>
          </a:p>
          <a:p>
            <a:pPr lvl="1">
              <a:buNone/>
              <a:tabLst>
                <a:tab pos="808038" algn="l"/>
                <a:tab pos="985838" algn="l"/>
              </a:tabLst>
              <a:defRPr/>
            </a:pPr>
            <a:r>
              <a:rPr lang="cs-CZ" dirty="0"/>
              <a:t>	 	– tzv. </a:t>
            </a:r>
            <a:r>
              <a:rPr lang="cs-CZ" dirty="0" err="1"/>
              <a:t>Armaniho</a:t>
            </a:r>
            <a:r>
              <a:rPr lang="cs-CZ" dirty="0"/>
              <a:t> zóna (</a:t>
            </a:r>
            <a:r>
              <a:rPr lang="cs-CZ" dirty="0" err="1"/>
              <a:t>Armaniho</a:t>
            </a:r>
            <a:r>
              <a:rPr lang="cs-CZ" dirty="0"/>
              <a:t> buňky) v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proximalis</a:t>
            </a:r>
            <a:r>
              <a:rPr lang="cs-CZ" dirty="0"/>
              <a:t> </a:t>
            </a:r>
            <a:r>
              <a:rPr lang="cs-CZ" dirty="0" err="1"/>
              <a:t>Henleyovy</a:t>
            </a:r>
            <a:r>
              <a:rPr lang="cs-CZ" dirty="0"/>
              <a:t> kličky</a:t>
            </a:r>
          </a:p>
          <a:p>
            <a:pPr lvl="1">
              <a:buNone/>
              <a:defRPr/>
            </a:pPr>
            <a:endParaRPr lang="cs-CZ" dirty="0"/>
          </a:p>
          <a:p>
            <a:pPr marL="177800" lvl="1" indent="184150">
              <a:buNone/>
              <a:defRPr/>
            </a:pPr>
            <a:r>
              <a:rPr lang="cs-CZ" b="1" dirty="0"/>
              <a:t>Pozn. průkaz glykogenu: 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CC00CC"/>
                </a:solidFill>
              </a:rPr>
              <a:t>PAS+ </a:t>
            </a:r>
            <a:r>
              <a:rPr lang="cs-CZ" dirty="0"/>
              <a:t>mizí po natrávení diastázou (amylázou) x hlen</a:t>
            </a:r>
          </a:p>
        </p:txBody>
      </p:sp>
    </p:spTree>
    <p:extLst>
      <p:ext uri="{BB962C8B-B14F-4D97-AF65-F5344CB8AC3E}">
        <p14:creationId xmlns:p14="http://schemas.microsoft.com/office/powerpoint/2010/main" val="285900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 </a:t>
            </a:r>
            <a:r>
              <a:rPr lang="cs-CZ" b="1" u="sng" dirty="0"/>
              <a:t>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indukce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neurodegenerativní</a:t>
            </a:r>
            <a:r>
              <a:rPr lang="cs-CZ" sz="2200" b="1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myelodysplastický</a:t>
            </a:r>
            <a:r>
              <a:rPr lang="cs-CZ" sz="2200" b="1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Glykogenóza</a:t>
            </a:r>
            <a:r>
              <a:rPr lang="cs-CZ" b="1" dirty="0"/>
              <a:t> jater</a:t>
            </a:r>
          </a:p>
        </p:txBody>
      </p:sp>
      <p:pic>
        <p:nvPicPr>
          <p:cNvPr id="4" name="Picture 6" descr="jatra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475" y="1825625"/>
            <a:ext cx="6656920" cy="4680000"/>
          </a:xfrm>
        </p:spPr>
      </p:pic>
      <p:pic>
        <p:nvPicPr>
          <p:cNvPr id="5" name="Picture 4" descr="jatra PAS 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800" y="2320609"/>
            <a:ext cx="4680000" cy="41850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92475" y="5674628"/>
            <a:ext cx="4081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portální véna</a:t>
            </a:r>
          </a:p>
          <a:p>
            <a:pPr eaLnBrk="0" hangingPunct="0">
              <a:defRPr/>
            </a:pPr>
            <a:r>
              <a:rPr lang="cs-CZ" sz="1600" dirty="0"/>
              <a:t>2  - </a:t>
            </a:r>
            <a:r>
              <a:rPr lang="cs-CZ" sz="1600" dirty="0" err="1"/>
              <a:t>hepatocyty</a:t>
            </a:r>
            <a:r>
              <a:rPr lang="cs-CZ" sz="1600" dirty="0"/>
              <a:t> s vakuolami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3565" y="23206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43457" y="497128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9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Karcinom ledviny z jasných buněk</a:t>
            </a:r>
          </a:p>
        </p:txBody>
      </p:sp>
      <p:pic>
        <p:nvPicPr>
          <p:cNvPr id="6" name="Picture 4" descr="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482" y="1825625"/>
            <a:ext cx="7732718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8092" y="6154319"/>
            <a:ext cx="3818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vakuoly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186708" y="256333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12680" y="57991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5643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dystrofická</a:t>
            </a:r>
            <a:r>
              <a:rPr lang="cs-CZ" sz="2400" dirty="0"/>
              <a:t> - do tkání, které jsou již předem patologicky změněné (např. nekrózou, novotvořené vazivo po zánětech, degenerativní procesy cév, benigní nádory - </a:t>
            </a:r>
            <a:r>
              <a:rPr lang="cs-CZ" sz="2400" dirty="0" err="1"/>
              <a:t>leiomyom</a:t>
            </a:r>
            <a:r>
              <a:rPr lang="cs-CZ" sz="2400" dirty="0"/>
              <a:t>)</a:t>
            </a:r>
          </a:p>
          <a:p>
            <a:pP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metastatická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při ↑ sérové hladině Ca</a:t>
            </a:r>
            <a:r>
              <a:rPr lang="cs-CZ" sz="2400" baseline="30000" dirty="0">
                <a:solidFill>
                  <a:srgbClr val="FF0000"/>
                </a:solidFill>
              </a:rPr>
              <a:t>2+</a:t>
            </a:r>
          </a:p>
          <a:p>
            <a:pPr>
              <a:buNone/>
              <a:defRPr/>
            </a:pPr>
            <a:r>
              <a:rPr lang="cs-CZ" sz="2400" dirty="0"/>
              <a:t>	- </a:t>
            </a:r>
            <a:r>
              <a:rPr lang="cs-CZ" sz="2400" dirty="0" err="1"/>
              <a:t>hyperparathyroidismus</a:t>
            </a:r>
            <a:r>
              <a:rPr lang="cs-CZ" sz="2400" dirty="0"/>
              <a:t>, chronické renální choroby</a:t>
            </a:r>
          </a:p>
          <a:p>
            <a:pPr marL="352425">
              <a:buNone/>
              <a:tabLst>
                <a:tab pos="355600" algn="l"/>
              </a:tabLst>
              <a:defRPr/>
            </a:pPr>
            <a:r>
              <a:rPr lang="cs-CZ" sz="2400" dirty="0"/>
              <a:t>  - postiženy plíce (</a:t>
            </a:r>
            <a:r>
              <a:rPr lang="cs-CZ" sz="2400" dirty="0">
                <a:solidFill>
                  <a:srgbClr val="00B0F0"/>
                </a:solidFill>
              </a:rPr>
              <a:t>pemzová plíce</a:t>
            </a:r>
            <a:r>
              <a:rPr lang="cs-CZ" sz="2400" dirty="0"/>
              <a:t>), žaludek, ledviny, vnitřní elastika tepen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průkaz</a:t>
            </a:r>
            <a:r>
              <a:rPr lang="cs-CZ" sz="2400" dirty="0"/>
              <a:t>: impregnace 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dle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Kossy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dirty="0"/>
              <a:t>(černé zbarvení)</a:t>
            </a:r>
          </a:p>
        </p:txBody>
      </p:sp>
    </p:spTree>
    <p:extLst>
      <p:ext uri="{BB962C8B-B14F-4D97-AF65-F5344CB8AC3E}">
        <p14:creationId xmlns:p14="http://schemas.microsoft.com/office/powerpoint/2010/main" val="14423495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pic>
        <p:nvPicPr>
          <p:cNvPr id="4" name="Picture 4" descr="cev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090" y="1825625"/>
            <a:ext cx="7817618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7743092" y="1954899"/>
            <a:ext cx="36107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1 - lumen cévy s koagulovanou krví</a:t>
            </a:r>
          </a:p>
          <a:p>
            <a:pPr eaLnBrk="0" hangingPunct="0">
              <a:defRPr/>
            </a:pPr>
            <a:r>
              <a:rPr lang="cs-CZ" dirty="0"/>
              <a:t>2 - amorfní kalcifikace v ateromovém plátu</a:t>
            </a:r>
          </a:p>
          <a:p>
            <a:pPr eaLnBrk="0" hangingPunct="0">
              <a:defRPr/>
            </a:pPr>
            <a:r>
              <a:rPr lang="cs-CZ" dirty="0"/>
              <a:t>3 - vrstevnatá kalcifikace ateromového plátu</a:t>
            </a:r>
          </a:p>
          <a:p>
            <a:pPr eaLnBrk="0" hangingPunct="0">
              <a:defRPr/>
            </a:pPr>
            <a:r>
              <a:rPr lang="cs-CZ" dirty="0"/>
              <a:t>4 - intima   5 - </a:t>
            </a:r>
            <a:r>
              <a:rPr lang="cs-CZ" dirty="0" err="1"/>
              <a:t>medie</a:t>
            </a:r>
            <a:r>
              <a:rPr lang="cs-CZ" dirty="0"/>
              <a:t>    6 - </a:t>
            </a:r>
            <a:r>
              <a:rPr lang="cs-CZ" dirty="0" err="1"/>
              <a:t>adventicie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60230" y="454736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89090" y="26368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89090" y="34178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13122" y="33498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08322" y="52575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89090" y="18308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51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321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urátové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→ dna (arthritis </a:t>
            </a:r>
            <a:r>
              <a:rPr lang="cs-CZ" sz="2400" dirty="0" err="1"/>
              <a:t>uratica</a:t>
            </a:r>
            <a:r>
              <a:rPr lang="cs-CZ" sz="2400" dirty="0"/>
              <a:t>), viz. výše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/>
              <a:t>oxalátů</a:t>
            </a:r>
            <a:r>
              <a:rPr lang="cs-CZ" sz="2400" dirty="0"/>
              <a:t> – bezbarvé světlolomné drúzy v tubulech ledvin nebo </a:t>
            </a:r>
            <a:r>
              <a:rPr lang="cs-CZ" sz="2400" dirty="0" err="1"/>
              <a:t>intersticiu</a:t>
            </a:r>
            <a:r>
              <a:rPr lang="cs-CZ" sz="2400" dirty="0"/>
              <a:t> myokardu při </a:t>
            </a:r>
            <a:r>
              <a:rPr lang="cs-CZ" sz="2400" dirty="0" err="1"/>
              <a:t>oxalóze</a:t>
            </a:r>
            <a:r>
              <a:rPr lang="cs-CZ" sz="2400" dirty="0"/>
              <a:t> (vrozená metabolická porucha nebo otrava - etylenglykol)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cholesterolu</a:t>
            </a:r>
            <a:r>
              <a:rPr lang="cs-CZ" sz="2400" dirty="0"/>
              <a:t> – </a:t>
            </a:r>
            <a:r>
              <a:rPr lang="cs-CZ" sz="2400" dirty="0" err="1"/>
              <a:t>vřetenité</a:t>
            </a:r>
            <a:r>
              <a:rPr lang="cs-CZ" sz="2400" dirty="0"/>
              <a:t> prázdné prostory při ateroskleróze, v </a:t>
            </a:r>
            <a:r>
              <a:rPr lang="cs-CZ" sz="2400" dirty="0" err="1"/>
              <a:t>pozánětlivých</a:t>
            </a:r>
            <a:r>
              <a:rPr lang="cs-CZ" sz="2400" dirty="0"/>
              <a:t> </a:t>
            </a:r>
            <a:r>
              <a:rPr lang="cs-CZ" sz="2400" dirty="0" err="1"/>
              <a:t>pseudoxantomech</a:t>
            </a:r>
            <a:r>
              <a:rPr lang="cs-CZ" sz="2400" dirty="0"/>
              <a:t>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paraproteinu</a:t>
            </a:r>
            <a:r>
              <a:rPr lang="cs-CZ" sz="2400" dirty="0"/>
              <a:t> – šestiboké nepravidelné a silně </a:t>
            </a:r>
            <a:r>
              <a:rPr lang="cs-CZ" sz="2400" dirty="0" err="1"/>
              <a:t>oxyfilní</a:t>
            </a:r>
            <a:r>
              <a:rPr lang="cs-CZ" sz="2400" dirty="0"/>
              <a:t> krystaly bílkovinného původu; v ledvinných tubulech při </a:t>
            </a:r>
            <a:r>
              <a:rPr lang="cs-CZ" sz="2400" dirty="0" err="1"/>
              <a:t>plasmocytomu</a:t>
            </a:r>
            <a:r>
              <a:rPr lang="cs-CZ" sz="2400" dirty="0"/>
              <a:t>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cystinu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ploché šestiboké krystaly při </a:t>
            </a:r>
            <a:r>
              <a:rPr lang="cs-CZ" sz="2400" dirty="0" err="1"/>
              <a:t>cystinóze</a:t>
            </a:r>
            <a:r>
              <a:rPr lang="cs-CZ" sz="2400" dirty="0"/>
              <a:t> (</a:t>
            </a:r>
            <a:r>
              <a:rPr lang="cs-CZ" sz="2400" dirty="0" err="1"/>
              <a:t>Lignac-Fanconiho</a:t>
            </a:r>
            <a:r>
              <a:rPr lang="cs-CZ" sz="2400" dirty="0"/>
              <a:t> onemocnění) ve slezině, lymfatických uzlinách, ledvinách, rohovce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Charcot-Leydenovy</a:t>
            </a:r>
            <a:r>
              <a:rPr lang="cs-CZ" sz="2400" b="1" dirty="0"/>
              <a:t> krystaly </a:t>
            </a:r>
            <a:r>
              <a:rPr lang="cs-CZ" sz="2400" dirty="0"/>
              <a:t>– šestiboká eosinofilní prismata bílkovinného původu vznikající při rozpadu eosinofilních leukocytů (alergie, paraziti).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/>
              <a:t>Krystaly cholesterolu (ateromový plát cévní stěny)</a:t>
            </a:r>
            <a:r>
              <a:rPr lang="cs-CZ" b="1" dirty="0"/>
              <a:t>	</a:t>
            </a:r>
          </a:p>
        </p:txBody>
      </p:sp>
      <p:pic>
        <p:nvPicPr>
          <p:cNvPr id="5" name="Picture 4" descr="plat 100x">
            <a:extLst>
              <a:ext uri="{FF2B5EF4-FFF2-40B4-BE49-F238E27FC236}">
                <a16:creationId xmlns:a16="http://schemas.microsoft.com/office/drawing/2014/main" id="{0A7778C8-4F4B-D741-B8B6-AC9D010B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869168"/>
            <a:ext cx="62640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06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Konkrementy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400" b="1" u="sng" dirty="0"/>
              <a:t>3 hlavní faktory ovlivňující vznik konkrementů</a:t>
            </a:r>
            <a:r>
              <a:rPr lang="cs-CZ" sz="2400" dirty="0"/>
              <a:t>:</a:t>
            </a:r>
          </a:p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zvýšená koncentrace </a:t>
            </a:r>
            <a:r>
              <a:rPr lang="cs-CZ" sz="2400" dirty="0" err="1"/>
              <a:t>konkrementotvorné</a:t>
            </a:r>
            <a:r>
              <a:rPr lang="cs-CZ" sz="2400" dirty="0"/>
              <a:t> látky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porucha koloidního prostředí (záněty)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změny pH prostředí (hlavně moči)</a:t>
            </a:r>
          </a:p>
          <a:p>
            <a:pPr marL="273050" indent="-273050">
              <a:lnSpc>
                <a:spcPct val="9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postupně narůstají kolem mikroskopického jádra</a:t>
            </a:r>
          </a:p>
          <a:p>
            <a:pPr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kde?:  </a:t>
            </a:r>
            <a:r>
              <a:rPr lang="cs-CZ" sz="2400" dirty="0"/>
              <a:t>žlučové, močové, slinných žláz, pankreatické, prostatické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význam</a:t>
            </a:r>
            <a:r>
              <a:rPr lang="cs-CZ" sz="2400" b="1" dirty="0">
                <a:solidFill>
                  <a:srgbClr val="00B0F0"/>
                </a:solidFill>
              </a:rPr>
              <a:t>:  </a:t>
            </a:r>
            <a:r>
              <a:rPr lang="cs-CZ" sz="2400" b="1" u="sng" dirty="0">
                <a:solidFill>
                  <a:srgbClr val="00B0F0"/>
                </a:solidFill>
              </a:rPr>
              <a:t>ucpání vývodů </a:t>
            </a:r>
            <a:r>
              <a:rPr lang="cs-CZ" sz="2400" dirty="0"/>
              <a:t>→ komplikace.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chemické složení: cholesterolové, pigmentové, smíšené, fosfátové, uhličitanové</a:t>
            </a:r>
          </a:p>
          <a:p>
            <a:pPr marL="0" indent="0">
              <a:lnSpc>
                <a:spcPct val="95000"/>
              </a:lnSpc>
              <a:buClr>
                <a:srgbClr val="FF9933"/>
              </a:buClr>
              <a:buNone/>
              <a:defRPr/>
            </a:pPr>
            <a:r>
              <a:rPr lang="cs-CZ" sz="2400" dirty="0" err="1"/>
              <a:t>Dif</a:t>
            </a:r>
            <a:r>
              <a:rPr lang="cs-CZ" sz="2400" dirty="0"/>
              <a:t>. dg. nepravé kameny – zahuštění normálního obsahu </a:t>
            </a:r>
            <a:r>
              <a:rPr lang="cs-CZ" sz="2400" b="1" dirty="0"/>
              <a:t>koprolity</a:t>
            </a:r>
            <a:r>
              <a:rPr lang="cs-CZ" sz="2400" dirty="0"/>
              <a:t> (střevo, divertikly), </a:t>
            </a:r>
            <a:r>
              <a:rPr lang="cs-CZ" sz="2400" b="1" dirty="0"/>
              <a:t>rinolity</a:t>
            </a:r>
            <a:r>
              <a:rPr lang="cs-CZ" sz="2400" dirty="0"/>
              <a:t> a </a:t>
            </a:r>
            <a:r>
              <a:rPr lang="cs-CZ" sz="2400" b="1" dirty="0" err="1"/>
              <a:t>broncholity</a:t>
            </a:r>
            <a:r>
              <a:rPr lang="cs-CZ" sz="2400" dirty="0"/>
              <a:t> (DC), </a:t>
            </a:r>
            <a:r>
              <a:rPr lang="cs-CZ" sz="2400" b="1" dirty="0" err="1"/>
              <a:t>flebolit</a:t>
            </a:r>
            <a:r>
              <a:rPr lang="cs-CZ" sz="2400" dirty="0"/>
              <a:t> (kalcifikovaný trombus v cévě)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9676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011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125FAD-AA26-D647-BE52-B472F3A06153}"/>
              </a:ext>
            </a:extLst>
          </p:cNvPr>
          <p:cNvSpPr txBox="1"/>
          <p:nvPr/>
        </p:nvSpPr>
        <p:spPr>
          <a:xfrm>
            <a:off x="4524375" y="2099622"/>
            <a:ext cx="178593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ENDOGENNÍ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CBA870-8AED-2D43-A256-B5296B18E03A}"/>
              </a:ext>
            </a:extLst>
          </p:cNvPr>
          <p:cNvSpPr txBox="1"/>
          <p:nvPr/>
        </p:nvSpPr>
        <p:spPr>
          <a:xfrm>
            <a:off x="6381750" y="1528122"/>
            <a:ext cx="1571625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FD20DB-CD2C-6347-92E0-3E3B6829B4E1}"/>
              </a:ext>
            </a:extLst>
          </p:cNvPr>
          <p:cNvSpPr txBox="1"/>
          <p:nvPr/>
        </p:nvSpPr>
        <p:spPr>
          <a:xfrm>
            <a:off x="6167437" y="313684"/>
            <a:ext cx="2071688" cy="83099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</a:t>
            </a: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okulokutánní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neuromelanin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E6BE56-E278-EB43-A3CC-BCF1B23AD464}"/>
              </a:ext>
            </a:extLst>
          </p:cNvPr>
          <p:cNvSpPr txBox="1"/>
          <p:nvPr/>
        </p:nvSpPr>
        <p:spPr>
          <a:xfrm>
            <a:off x="8810625" y="1028059"/>
            <a:ext cx="1714500" cy="830997"/>
          </a:xfrm>
          <a:prstGeom prst="rect">
            <a:avLst/>
          </a:prstGeom>
          <a:solidFill>
            <a:srgbClr val="492303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Ceroid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LIPOFUSCIN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Lipochrom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3F94DFA-EEE3-3B44-B8FF-9BACDF09546D}"/>
              </a:ext>
            </a:extLst>
          </p:cNvPr>
          <p:cNvSpPr txBox="1"/>
          <p:nvPr/>
        </p:nvSpPr>
        <p:spPr>
          <a:xfrm>
            <a:off x="6238875" y="2599684"/>
            <a:ext cx="1928812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HEMATOGENNÍ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016954-E1BB-EB4D-86B6-43C0DCF05818}"/>
              </a:ext>
            </a:extLst>
          </p:cNvPr>
          <p:cNvSpPr txBox="1"/>
          <p:nvPr/>
        </p:nvSpPr>
        <p:spPr>
          <a:xfrm>
            <a:off x="8667750" y="2385372"/>
            <a:ext cx="1928812" cy="1077218"/>
          </a:xfrm>
          <a:prstGeom prst="rect">
            <a:avLst/>
          </a:prstGeom>
          <a:solidFill>
            <a:srgbClr val="C9600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HEMOSIDERIN</a:t>
            </a:r>
          </a:p>
          <a:p>
            <a:pPr algn="ctr" eaLnBrk="0" hangingPunct="0">
              <a:defRPr/>
            </a:pPr>
            <a:r>
              <a:rPr lang="cs-CZ" sz="1600" dirty="0"/>
              <a:t>Hematin</a:t>
            </a:r>
          </a:p>
          <a:p>
            <a:pPr algn="ctr" eaLnBrk="0" hangingPunct="0">
              <a:defRPr/>
            </a:pPr>
            <a:r>
              <a:rPr lang="cs-CZ" sz="1600" dirty="0"/>
              <a:t>BILIRUBIN</a:t>
            </a:r>
          </a:p>
          <a:p>
            <a:pPr algn="ctr" eaLnBrk="0" hangingPunct="0">
              <a:defRPr/>
            </a:pPr>
            <a:r>
              <a:rPr lang="cs-CZ" sz="1600" dirty="0"/>
              <a:t>Porfyriny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E4A641-B138-D94F-8BFA-A07E02EC9EF1}"/>
              </a:ext>
            </a:extLst>
          </p:cNvPr>
          <p:cNvSpPr txBox="1"/>
          <p:nvPr/>
        </p:nvSpPr>
        <p:spPr>
          <a:xfrm>
            <a:off x="4595812" y="5171434"/>
            <a:ext cx="157162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76C99C7-441B-B444-BD3D-9EE9198FB197}"/>
              </a:ext>
            </a:extLst>
          </p:cNvPr>
          <p:cNvSpPr txBox="1"/>
          <p:nvPr/>
        </p:nvSpPr>
        <p:spPr>
          <a:xfrm>
            <a:off x="6167437" y="4242747"/>
            <a:ext cx="1214438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D2C001-6EAE-AC41-B810-0A92600B988C}"/>
              </a:ext>
            </a:extLst>
          </p:cNvPr>
          <p:cNvSpPr txBox="1"/>
          <p:nvPr/>
        </p:nvSpPr>
        <p:spPr>
          <a:xfrm>
            <a:off x="6810375" y="5171434"/>
            <a:ext cx="2071687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KONIOFIBRÓZY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3D0BD9-9297-C74D-9FB3-57205BDAD38B}"/>
              </a:ext>
            </a:extLst>
          </p:cNvPr>
          <p:cNvSpPr txBox="1"/>
          <p:nvPr/>
        </p:nvSpPr>
        <p:spPr>
          <a:xfrm>
            <a:off x="6167437" y="6028684"/>
            <a:ext cx="2143125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KONIOTOXIKÓZY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0DA6ED-CCB0-4640-9B3B-5B3C7811115F}"/>
              </a:ext>
            </a:extLst>
          </p:cNvPr>
          <p:cNvSpPr txBox="1"/>
          <p:nvPr/>
        </p:nvSpPr>
        <p:spPr>
          <a:xfrm>
            <a:off x="7739062" y="3814122"/>
            <a:ext cx="1428750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Antrakóza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Amalgám.p.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</a:t>
            </a:r>
          </a:p>
          <a:p>
            <a:pPr algn="ctr" eaLnBrk="0" hangingPunct="0">
              <a:defRPr/>
            </a:pPr>
            <a:r>
              <a:rPr lang="cs-CZ" sz="160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16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2E4D2F-C36C-6849-890C-627D8DE924DA}"/>
              </a:ext>
            </a:extLst>
          </p:cNvPr>
          <p:cNvSpPr txBox="1"/>
          <p:nvPr/>
        </p:nvSpPr>
        <p:spPr>
          <a:xfrm>
            <a:off x="9310687" y="5028559"/>
            <a:ext cx="1357313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Silikóza</a:t>
            </a:r>
          </a:p>
          <a:p>
            <a:pPr algn="ctr" eaLnBrk="0" hangingPunct="0">
              <a:defRPr/>
            </a:pPr>
            <a:r>
              <a:rPr lang="cs-CZ" sz="1600" dirty="0"/>
              <a:t>Azbestóza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BBB1EC00-27DD-5143-8810-AD695D6A996F}"/>
              </a:ext>
            </a:extLst>
          </p:cNvPr>
          <p:cNvCxnSpPr>
            <a:stCxn id="2" idx="3"/>
            <a:endCxn id="3" idx="2"/>
          </p:cNvCxnSpPr>
          <p:nvPr/>
        </p:nvCxnSpPr>
        <p:spPr>
          <a:xfrm flipV="1">
            <a:off x="6310312" y="1866676"/>
            <a:ext cx="857251" cy="43300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1941D4B8-5929-B845-874E-60806907560C}"/>
              </a:ext>
            </a:extLst>
          </p:cNvPr>
          <p:cNvCxnSpPr>
            <a:stCxn id="2" idx="3"/>
            <a:endCxn id="6" idx="0"/>
          </p:cNvCxnSpPr>
          <p:nvPr/>
        </p:nvCxnSpPr>
        <p:spPr>
          <a:xfrm>
            <a:off x="6310312" y="2299677"/>
            <a:ext cx="892969" cy="30000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B25A54C5-56A0-1A48-82E3-320B545B3F20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7167563" y="1144681"/>
            <a:ext cx="35718" cy="38344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946DF03C-F33E-3249-842F-F87EA5D30ECF}"/>
              </a:ext>
            </a:extLst>
          </p:cNvPr>
          <p:cNvCxnSpPr>
            <a:stCxn id="3" idx="3"/>
          </p:cNvCxnSpPr>
          <p:nvPr/>
        </p:nvCxnSpPr>
        <p:spPr>
          <a:xfrm flipV="1">
            <a:off x="7953375" y="1670997"/>
            <a:ext cx="785812" cy="2640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BC73D5B8-1A52-0F4E-9459-E0EDCB578184}"/>
              </a:ext>
            </a:extLst>
          </p:cNvPr>
          <p:cNvCxnSpPr/>
          <p:nvPr/>
        </p:nvCxnSpPr>
        <p:spPr>
          <a:xfrm>
            <a:off x="8167687" y="2813997"/>
            <a:ext cx="428625" cy="15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DB966B7A-BEF5-5B44-95AC-CAD9197E728D}"/>
              </a:ext>
            </a:extLst>
          </p:cNvPr>
          <p:cNvCxnSpPr>
            <a:stCxn id="8" idx="0"/>
            <a:endCxn id="9" idx="1"/>
          </p:cNvCxnSpPr>
          <p:nvPr/>
        </p:nvCxnSpPr>
        <p:spPr>
          <a:xfrm flipV="1">
            <a:off x="5381625" y="4412024"/>
            <a:ext cx="785812" cy="7594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3E31610F-5CA7-1343-8255-540D1C44370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6167437" y="5340711"/>
            <a:ext cx="642938" cy="3077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79C97DB1-40EB-8342-B1C9-61CFEE387C93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5381625" y="5571544"/>
            <a:ext cx="785812" cy="62641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000DFEA3-113D-B044-B8AC-B83D868E92BE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7381875" y="4352731"/>
            <a:ext cx="357187" cy="5929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038C26B5-5354-9C4B-84C9-171E87C40B8D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8882062" y="5320947"/>
            <a:ext cx="428625" cy="1976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id="{350CEF19-B453-C34F-9FFA-396D3E6E67A1}"/>
              </a:ext>
            </a:extLst>
          </p:cNvPr>
          <p:cNvCxnSpPr>
            <a:stCxn id="11" idx="3"/>
          </p:cNvCxnSpPr>
          <p:nvPr/>
        </p:nvCxnSpPr>
        <p:spPr>
          <a:xfrm flipV="1">
            <a:off x="8310562" y="6066785"/>
            <a:ext cx="357188" cy="13117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499B04FE-01D0-2548-8809-A3E63D57F922}"/>
              </a:ext>
            </a:extLst>
          </p:cNvPr>
          <p:cNvSpPr txBox="1"/>
          <p:nvPr/>
        </p:nvSpPr>
        <p:spPr>
          <a:xfrm>
            <a:off x="8810624" y="5843739"/>
            <a:ext cx="235743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Farmářská plíce</a:t>
            </a:r>
          </a:p>
          <a:p>
            <a:pPr algn="ctr" eaLnBrk="0" hangingPunct="0">
              <a:defRPr/>
            </a:pPr>
            <a:r>
              <a:rPr lang="cs-CZ" sz="1600" dirty="0"/>
              <a:t>Papouščí nemoc</a:t>
            </a:r>
          </a:p>
          <a:p>
            <a:pPr algn="ctr" eaLnBrk="0" hangingPunct="0">
              <a:defRPr/>
            </a:pPr>
            <a:r>
              <a:rPr lang="cs-CZ" sz="1600" dirty="0"/>
              <a:t>Plíce sběračů hub…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338137" y="117994"/>
            <a:ext cx="4186238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/>
              <a:t>Pigmenty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4541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Anoikis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i="1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b="1" dirty="0"/>
              <a:t>v případě uvolnění buňky ze své vazby </a:t>
            </a:r>
            <a:r>
              <a:rPr lang="cs-CZ" sz="2000" dirty="0"/>
              <a:t>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</a:t>
            </a:r>
            <a:r>
              <a:rPr lang="cs-CZ" sz="2000" dirty="0">
                <a:solidFill>
                  <a:srgbClr val="FF0000"/>
                </a:solidFill>
              </a:rPr>
              <a:t>ke zvýšenému riziku metastáz </a:t>
            </a:r>
            <a:r>
              <a:rPr lang="cs-CZ" sz="2000" dirty="0"/>
              <a:t>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Autogenní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Autofit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MELANIN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266700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průkaz</a:t>
            </a:r>
            <a:r>
              <a:rPr lang="cs-CZ" sz="2200" dirty="0"/>
              <a:t>: </a:t>
            </a:r>
            <a:r>
              <a:rPr lang="cs-CZ" sz="2200" dirty="0" err="1"/>
              <a:t>Fontana-Masson</a:t>
            </a:r>
            <a:r>
              <a:rPr lang="cs-CZ" sz="2200" dirty="0"/>
              <a:t>, S-100, HMB-45, </a:t>
            </a:r>
            <a:r>
              <a:rPr lang="cs-CZ" sz="2200" dirty="0" err="1"/>
              <a:t>Melan</a:t>
            </a:r>
            <a:r>
              <a:rPr lang="cs-CZ" sz="2200" dirty="0"/>
              <a:t>  A</a:t>
            </a:r>
          </a:p>
          <a:p>
            <a:pPr marL="266700" indent="-266700">
              <a:lnSpc>
                <a:spcPct val="85000"/>
              </a:lnSpc>
              <a:buClr>
                <a:schemeClr val="accent1"/>
              </a:buClr>
              <a:buNone/>
              <a:tabLst>
                <a:tab pos="355600" algn="l"/>
                <a:tab pos="896938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pozn. </a:t>
            </a:r>
            <a:r>
              <a:rPr lang="cs-CZ" sz="2200" b="1" dirty="0" err="1"/>
              <a:t>melanosis</a:t>
            </a:r>
            <a:r>
              <a:rPr lang="cs-CZ" sz="2200" b="1" dirty="0"/>
              <a:t> coli </a:t>
            </a:r>
            <a:r>
              <a:rPr lang="cs-CZ" sz="2200" dirty="0"/>
              <a:t>= tmavá </a:t>
            </a:r>
            <a:r>
              <a:rPr lang="cs-CZ" sz="2200" dirty="0" err="1"/>
              <a:t>pigm</a:t>
            </a:r>
            <a:r>
              <a:rPr lang="cs-CZ" sz="2200" dirty="0"/>
              <a:t>. tračníku způsobená </a:t>
            </a:r>
            <a:r>
              <a:rPr lang="cs-CZ" sz="2200" dirty="0" err="1"/>
              <a:t>ceroidem</a:t>
            </a:r>
            <a:r>
              <a:rPr lang="cs-CZ" sz="2200" dirty="0"/>
              <a:t> !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b="1" dirty="0">
                <a:solidFill>
                  <a:srgbClr val="FF0000"/>
                </a:solidFill>
              </a:rPr>
              <a:t>	+: </a:t>
            </a:r>
            <a:r>
              <a:rPr lang="cs-CZ" sz="2200" dirty="0"/>
              <a:t>	 - </a:t>
            </a:r>
            <a:r>
              <a:rPr lang="cs-CZ" sz="2200" dirty="0" err="1"/>
              <a:t>Addisonova</a:t>
            </a:r>
            <a:r>
              <a:rPr lang="cs-CZ" sz="2200" dirty="0"/>
              <a:t> choroba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neurofibromatóza</a:t>
            </a:r>
            <a:endParaRPr lang="cs-CZ" sz="2200" dirty="0"/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pigmentový névus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maligní melanom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</a:t>
            </a:r>
            <a:r>
              <a:rPr lang="cs-CZ" sz="2200" b="1" dirty="0">
                <a:solidFill>
                  <a:srgbClr val="FF0000"/>
                </a:solidFill>
              </a:rPr>
              <a:t>-:	</a:t>
            </a:r>
            <a:r>
              <a:rPr lang="cs-CZ" sz="2200" dirty="0"/>
              <a:t>  - albinismus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vitiligo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leukoderma</a:t>
            </a:r>
            <a:endParaRPr lang="cs-CZ" sz="2200" dirty="0"/>
          </a:p>
          <a:p>
            <a:pPr marL="7938" indent="-273050">
              <a:lnSpc>
                <a:spcPct val="85000"/>
              </a:lnSpc>
              <a:buClr>
                <a:srgbClr val="FF9933"/>
              </a:buClr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LIPOFUSCIN</a:t>
            </a:r>
            <a:r>
              <a:rPr lang="cs-CZ" sz="2200" dirty="0"/>
              <a:t> = pigment z opotřebování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tzv. hnědá atrofie (játra, myokard)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dif.dg</a:t>
            </a:r>
            <a:r>
              <a:rPr lang="cs-CZ" sz="2200" dirty="0"/>
              <a:t>.: </a:t>
            </a:r>
            <a:r>
              <a:rPr lang="cs-CZ" sz="2200" dirty="0" err="1"/>
              <a:t>hemosiderin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718243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vitil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331" y="1799597"/>
            <a:ext cx="4573012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pigmentu melaninu - vitiligo</a:t>
            </a:r>
          </a:p>
        </p:txBody>
      </p:sp>
    </p:spTree>
    <p:extLst>
      <p:ext uri="{BB962C8B-B14F-4D97-AF65-F5344CB8AC3E}">
        <p14:creationId xmlns:p14="http://schemas.microsoft.com/office/powerpoint/2010/main" val="4291047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melaninu- vitiligo, </a:t>
            </a:r>
            <a:br>
              <a:rPr lang="cs-CZ" b="1" dirty="0"/>
            </a:br>
            <a:r>
              <a:rPr lang="cs-CZ" b="1" dirty="0"/>
              <a:t>(impregnace melaninu stříbrem dle </a:t>
            </a:r>
            <a:r>
              <a:rPr lang="cs-CZ" b="1" dirty="0" err="1"/>
              <a:t>Massona</a:t>
            </a:r>
            <a:r>
              <a:rPr lang="cs-CZ" b="1" dirty="0"/>
              <a:t>)</a:t>
            </a:r>
          </a:p>
        </p:txBody>
      </p:sp>
      <p:pic>
        <p:nvPicPr>
          <p:cNvPr id="5" name="Picture 4" descr="0134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7" y="1818595"/>
            <a:ext cx="8912225" cy="4816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3886" y="5987963"/>
            <a:ext cx="5588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1 - normální přítomnost melanocytů v basální vrstvě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2 - chybění melanocytů v basální vrstvě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54594" y="40846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0837" y="39652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65802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 kůže</a:t>
            </a:r>
          </a:p>
        </p:txBody>
      </p:sp>
      <p:pic>
        <p:nvPicPr>
          <p:cNvPr id="6" name="Zástupný symbol pro obsah 3" descr="smíšený névus2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>
            <a:fillRect/>
          </a:stretch>
        </p:blipFill>
        <p:spPr>
          <a:xfrm>
            <a:off x="1635526" y="1831365"/>
            <a:ext cx="3719925" cy="4680000"/>
          </a:xfrm>
          <a:prstGeom prst="rect">
            <a:avLst/>
          </a:prstGeom>
        </p:spPr>
      </p:pic>
      <p:pic>
        <p:nvPicPr>
          <p:cNvPr id="7" name="Zástupný symbol pro obsah 5" descr="smíšený névus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0"/>
          <a:stretch>
            <a:fillRect/>
          </a:stretch>
        </p:blipFill>
        <p:spPr bwMode="auto">
          <a:xfrm>
            <a:off x="5593583" y="1831365"/>
            <a:ext cx="37913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49536" y="5865034"/>
            <a:ext cx="49354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hnízda </a:t>
            </a:r>
            <a:r>
              <a:rPr lang="cs-CZ" dirty="0" err="1"/>
              <a:t>melanocytárních</a:t>
            </a:r>
            <a:r>
              <a:rPr lang="cs-CZ" dirty="0"/>
              <a:t> buněk v oblasti </a:t>
            </a:r>
            <a:r>
              <a:rPr lang="cs-CZ" dirty="0" err="1"/>
              <a:t>junkce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2 - hnízda </a:t>
            </a:r>
            <a:r>
              <a:rPr lang="cs-CZ" dirty="0" err="1"/>
              <a:t>melanocytárních</a:t>
            </a:r>
            <a:r>
              <a:rPr lang="cs-CZ" dirty="0"/>
              <a:t> buněk v oblasti dermis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9479" y="36455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39601" y="370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63394" y="5426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9129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/>
              <a:t>Lipofuscin</a:t>
            </a:r>
            <a:r>
              <a:rPr lang="cs-CZ" sz="4000" b="1" dirty="0"/>
              <a:t> v </a:t>
            </a:r>
            <a:r>
              <a:rPr lang="cs-CZ" sz="4000" b="1" dirty="0" err="1"/>
              <a:t>kardiomyocytech</a:t>
            </a:r>
            <a:r>
              <a:rPr lang="cs-CZ" sz="4000" b="1" dirty="0"/>
              <a:t> (</a:t>
            </a:r>
            <a:r>
              <a:rPr lang="cs-CZ" sz="4000" b="1" dirty="0" err="1"/>
              <a:t>dystrophia</a:t>
            </a:r>
            <a:r>
              <a:rPr lang="cs-CZ" sz="4000" b="1" dirty="0"/>
              <a:t> </a:t>
            </a:r>
            <a:r>
              <a:rPr lang="cs-CZ" sz="4000" b="1" dirty="0" err="1"/>
              <a:t>fusca</a:t>
            </a:r>
            <a:r>
              <a:rPr lang="cs-CZ" sz="4000" b="1" dirty="0"/>
              <a:t>)</a:t>
            </a:r>
          </a:p>
        </p:txBody>
      </p:sp>
      <p:pic>
        <p:nvPicPr>
          <p:cNvPr id="8" name="Picture 4" descr="lipofuscin myokard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151" y="1801220"/>
            <a:ext cx="710609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1086" y="6146931"/>
            <a:ext cx="4130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lipofuscin</a:t>
            </a:r>
            <a:r>
              <a:rPr lang="cs-CZ" dirty="0"/>
              <a:t> v cytoplazmě </a:t>
            </a:r>
            <a:r>
              <a:rPr lang="cs-CZ" dirty="0" err="1"/>
              <a:t>kardiomyocytů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2837" y="35539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8315" y="23619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08283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00B0F0"/>
                </a:solidFill>
              </a:rPr>
              <a:t>HEMOSIDERIN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hrubozrnný </a:t>
            </a:r>
            <a:r>
              <a:rPr lang="cs-CZ" dirty="0" err="1"/>
              <a:t>okrověhnědý</a:t>
            </a:r>
            <a:r>
              <a:rPr lang="cs-CZ" dirty="0"/>
              <a:t> pigment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IC i EC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+:</a:t>
            </a:r>
            <a:r>
              <a:rPr lang="cs-CZ" dirty="0"/>
              <a:t> - lokální </a:t>
            </a:r>
            <a:r>
              <a:rPr lang="cs-CZ" dirty="0" err="1"/>
              <a:t>hemosideróza</a:t>
            </a:r>
            <a:r>
              <a:rPr lang="cs-CZ" dirty="0"/>
              <a:t> ← krvácení, venostáza</a:t>
            </a:r>
          </a:p>
          <a:p>
            <a:pPr marL="449263" lvl="1" indent="7938">
              <a:buNone/>
              <a:tabLst>
                <a:tab pos="449263" algn="l"/>
                <a:tab pos="538163" algn="l"/>
                <a:tab pos="808038" algn="l"/>
              </a:tabLst>
              <a:defRPr/>
            </a:pPr>
            <a:r>
              <a:rPr lang="cs-CZ" dirty="0"/>
              <a:t>	   - systémová </a:t>
            </a:r>
            <a:r>
              <a:rPr lang="cs-CZ" dirty="0" err="1"/>
              <a:t>hemosideróza</a:t>
            </a:r>
            <a:r>
              <a:rPr lang="cs-CZ" dirty="0"/>
              <a:t> ← hemolytická anémie</a:t>
            </a:r>
          </a:p>
          <a:p>
            <a:pPr marL="273050" indent="-273050">
              <a:lnSpc>
                <a:spcPct val="85000"/>
              </a:lnSpc>
              <a:defRPr/>
            </a:pPr>
            <a:endParaRPr lang="cs-CZ" sz="2400" dirty="0"/>
          </a:p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Hemochromatóza</a:t>
            </a:r>
            <a:r>
              <a:rPr lang="cs-CZ" sz="2400" b="1" dirty="0"/>
              <a:t> - AR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není hematogenní; způsobena </a:t>
            </a:r>
            <a:r>
              <a:rPr lang="cs-CZ" dirty="0">
                <a:solidFill>
                  <a:srgbClr val="00B0F0"/>
                </a:solidFill>
              </a:rPr>
              <a:t>nadměrným vstřebáváním </a:t>
            </a:r>
            <a:r>
              <a:rPr lang="cs-CZ" dirty="0" err="1">
                <a:solidFill>
                  <a:srgbClr val="00B0F0"/>
                </a:solidFill>
              </a:rPr>
              <a:t>Fe</a:t>
            </a:r>
            <a:r>
              <a:rPr lang="cs-CZ" dirty="0">
                <a:solidFill>
                  <a:srgbClr val="00B0F0"/>
                </a:solidFill>
              </a:rPr>
              <a:t> ze střeva </a:t>
            </a:r>
            <a:r>
              <a:rPr lang="cs-CZ" dirty="0"/>
              <a:t>a jeho ukládáním do jater, pankreatu, myokardu, kůže, pohlavních žláz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Fe</a:t>
            </a:r>
            <a:r>
              <a:rPr lang="cs-CZ" dirty="0">
                <a:solidFill>
                  <a:srgbClr val="FF0000"/>
                </a:solidFill>
              </a:rPr>
              <a:t> je fibrogenní, mutagenní a kancerogenní</a:t>
            </a:r>
            <a:r>
              <a:rPr lang="cs-CZ" dirty="0"/>
              <a:t>:</a:t>
            </a:r>
          </a:p>
          <a:p>
            <a:pPr marL="457200" lvl="1" indent="0">
              <a:buNone/>
              <a:tabLst>
                <a:tab pos="719138" algn="l"/>
              </a:tabLst>
              <a:defRPr/>
            </a:pPr>
            <a:r>
              <a:rPr lang="cs-CZ" dirty="0"/>
              <a:t>	→ tzv. </a:t>
            </a:r>
            <a:r>
              <a:rPr lang="cs-CZ" dirty="0">
                <a:solidFill>
                  <a:srgbClr val="00B0F0"/>
                </a:solidFill>
              </a:rPr>
              <a:t>bronzový diabetes </a:t>
            </a:r>
            <a:r>
              <a:rPr lang="cs-CZ" dirty="0"/>
              <a:t>(fibróza pankreatu + pigmentace kůže)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jaterní cirhóza </a:t>
            </a:r>
            <a:r>
              <a:rPr lang="cs-CZ" dirty="0"/>
              <a:t>→ hepatocelulární karcinom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srdeční selhávání, artritidy</a:t>
            </a:r>
            <a:r>
              <a:rPr lang="cs-CZ" dirty="0"/>
              <a:t>, impotence♂, ↓ libida ♀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894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600" b="1" dirty="0"/>
              <a:t>Hematogenní pigmenty - </a:t>
            </a:r>
            <a:r>
              <a:rPr lang="cs-CZ" sz="3600" b="1" dirty="0" err="1"/>
              <a:t>siderofágy</a:t>
            </a:r>
            <a:r>
              <a:rPr lang="cs-CZ" sz="3600" b="1" dirty="0"/>
              <a:t> v kolabované </a:t>
            </a:r>
            <a:br>
              <a:rPr lang="cs-CZ" sz="3600" b="1" dirty="0"/>
            </a:br>
            <a:r>
              <a:rPr lang="cs-CZ" sz="3600" b="1" dirty="0"/>
              <a:t>a </a:t>
            </a:r>
            <a:r>
              <a:rPr lang="cs-CZ" sz="3600" b="1" dirty="0" err="1"/>
              <a:t>indurované</a:t>
            </a:r>
            <a:r>
              <a:rPr lang="cs-CZ" sz="3600" b="1" dirty="0"/>
              <a:t> plicní tkáni</a:t>
            </a:r>
          </a:p>
        </p:txBody>
      </p:sp>
      <p:pic>
        <p:nvPicPr>
          <p:cNvPr id="4" name="Picture 4" descr="siderofágy plíce 6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2040" y="1825625"/>
            <a:ext cx="6596630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535386" y="5920850"/>
            <a:ext cx="3563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siderofágy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antrakotický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pigment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siderofágu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35386" y="27620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00952" y="42017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8072" y="49500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6829" y="34376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81291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200" b="1" dirty="0"/>
              <a:t>Hematogenní pigmenty - </a:t>
            </a:r>
            <a:r>
              <a:rPr lang="cs-CZ" sz="3200" b="1" dirty="0" err="1"/>
              <a:t>siderofágy</a:t>
            </a:r>
            <a:r>
              <a:rPr lang="cs-CZ" sz="3200" b="1" dirty="0"/>
              <a:t> (</a:t>
            </a:r>
            <a:r>
              <a:rPr lang="cs-CZ" sz="3200" b="1" dirty="0" err="1"/>
              <a:t>Perlsova</a:t>
            </a:r>
            <a:r>
              <a:rPr lang="cs-CZ" sz="3200" b="1" dirty="0"/>
              <a:t> reakce)</a:t>
            </a:r>
            <a:endParaRPr lang="cs-CZ" sz="3200" b="1" dirty="0">
              <a:solidFill>
                <a:srgbClr val="3385D1"/>
              </a:solidFill>
            </a:endParaRPr>
          </a:p>
        </p:txBody>
      </p:sp>
      <p:pic>
        <p:nvPicPr>
          <p:cNvPr id="5" name="Picture 4" descr="siderofágy plíce Perls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935" y="1825625"/>
            <a:ext cx="710559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31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600" b="1" dirty="0">
                <a:solidFill>
                  <a:srgbClr val="00B0F0"/>
                </a:solidFill>
              </a:rPr>
              <a:t>BILIRUBIN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konjugovaný (rozpustný ve vodě, netoxický) 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nekonjugovaný (nerozpustný ve vodě, toxický!)</a:t>
            </a:r>
          </a:p>
          <a:p>
            <a:pPr lvl="1">
              <a:buNone/>
              <a:defRPr/>
            </a:pPr>
            <a:endParaRPr lang="cs-CZ" sz="2600" dirty="0"/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cholestáza, hromadění žluči v játrech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</a:t>
            </a:r>
            <a:r>
              <a:rPr lang="cs-CZ" sz="2600" dirty="0" err="1"/>
              <a:t>intrakanalikulárně</a:t>
            </a:r>
            <a:r>
              <a:rPr lang="cs-CZ" sz="2600" dirty="0"/>
              <a:t>, intracelulárně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průkaz: </a:t>
            </a:r>
            <a:r>
              <a:rPr lang="cs-CZ" sz="2600" dirty="0" err="1"/>
              <a:t>Fouchet</a:t>
            </a:r>
            <a:r>
              <a:rPr lang="cs-CZ" sz="2600" dirty="0"/>
              <a:t> – zeleně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pozn. ikterus (</a:t>
            </a:r>
            <a:r>
              <a:rPr lang="cs-CZ" sz="2600" dirty="0" err="1"/>
              <a:t>prehepatální</a:t>
            </a:r>
            <a:r>
              <a:rPr lang="cs-CZ" sz="2600" dirty="0"/>
              <a:t> ; hepatocelulární; obstrukční)</a:t>
            </a:r>
          </a:p>
          <a:p>
            <a:pPr lvl="1">
              <a:buNone/>
              <a:tabLst>
                <a:tab pos="541338" algn="l"/>
              </a:tabLst>
              <a:defRPr/>
            </a:pPr>
            <a:r>
              <a:rPr lang="cs-CZ" sz="2600" dirty="0"/>
              <a:t>	</a:t>
            </a:r>
          </a:p>
          <a:p>
            <a:pPr marL="273050" indent="-273050">
              <a:defRPr/>
            </a:pPr>
            <a:r>
              <a:rPr lang="cs-CZ" sz="2600" b="1" dirty="0">
                <a:solidFill>
                  <a:srgbClr val="00B0F0"/>
                </a:solidFill>
              </a:rPr>
              <a:t>PORFYRIN</a:t>
            </a:r>
            <a:r>
              <a:rPr lang="cs-CZ" sz="2600" b="1" dirty="0"/>
              <a:t> </a:t>
            </a:r>
          </a:p>
          <a:p>
            <a:pPr marL="273050" indent="-273050">
              <a:buNone/>
              <a:tabLst>
                <a:tab pos="541338" algn="l"/>
              </a:tabLst>
              <a:defRPr/>
            </a:pPr>
            <a:r>
              <a:rPr lang="cs-CZ" sz="2600" dirty="0"/>
              <a:t>		→ Porfyrie, </a:t>
            </a:r>
            <a:r>
              <a:rPr lang="cs-CZ" sz="2600" dirty="0" err="1"/>
              <a:t>porfyrinurie</a:t>
            </a:r>
            <a:r>
              <a:rPr lang="cs-CZ" sz="2600" dirty="0"/>
              <a:t> (červená fluorescence po ozáření UV světlem)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vrozené metabolické defekty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akutní </a:t>
            </a:r>
            <a:r>
              <a:rPr lang="cs-CZ" sz="2600" dirty="0" err="1"/>
              <a:t>x</a:t>
            </a:r>
            <a:r>
              <a:rPr lang="cs-CZ" sz="2600" dirty="0"/>
              <a:t> chronické projevy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9298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Hepatocelulární karcinom - cholestáza</a:t>
            </a:r>
          </a:p>
        </p:txBody>
      </p:sp>
      <p:pic>
        <p:nvPicPr>
          <p:cNvPr id="4" name="Picture 13" descr="ob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5" y="1825625"/>
            <a:ext cx="700861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26646" y="6167071"/>
            <a:ext cx="4683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retence žluči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pseudoglandulárních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formacích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43059" y="22939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94173" y="48901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6840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34138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15653</TotalTime>
  <Words>4259</Words>
  <Application>Microsoft Office PowerPoint</Application>
  <PresentationFormat>Širokoúhlá obrazovka</PresentationFormat>
  <Paragraphs>839</Paragraphs>
  <Slides>108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108</vt:i4>
      </vt:variant>
    </vt:vector>
  </HeadingPairs>
  <TitlesOfParts>
    <vt:vector size="114" baseType="lpstr">
      <vt:lpstr>Arial</vt:lpstr>
      <vt:lpstr>Calibri</vt:lpstr>
      <vt:lpstr>Calibri Light</vt:lpstr>
      <vt:lpstr>Symbol</vt:lpstr>
      <vt:lpstr>Wingdings</vt:lpstr>
      <vt:lpstr>Motiv Office</vt:lpstr>
      <vt:lpstr>Praktické cvičení z obecné patologie I.</vt:lpstr>
      <vt:lpstr>Prezentace aplikace PowerPoint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Praktické cvičení z obecné patologie I.</vt:lpstr>
      <vt:lpstr>Nekróza</vt:lpstr>
      <vt:lpstr>Reverzibilní fáze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Praktické cvičení z obecné patologie I.</vt:lpstr>
      <vt:lpstr>Atrofie </vt:lpstr>
      <vt:lpstr>Atrofie </vt:lpstr>
      <vt:lpstr>Dystrofie</vt:lpstr>
      <vt:lpstr>Poruchy distribuce vody</vt:lpstr>
      <vt:lpstr>Porucha distribuce vody</vt:lpstr>
      <vt:lpstr>Akutní zduření – tubuly ledviny</vt:lpstr>
      <vt:lpstr>Vakuolární dystrofie - ledviny (200x)</vt:lpstr>
      <vt:lpstr>Dystrofie bílkovin</vt:lpstr>
      <vt:lpstr>Hyalinní zkapénkovatění</vt:lpstr>
      <vt:lpstr>Hepatocyty - Malloryho hyalin</vt:lpstr>
      <vt:lpstr>Hyalinní dystrofie</vt:lpstr>
      <vt:lpstr>Hyalinní dystrofie - perisplenitis cartilaginea</vt:lpstr>
      <vt:lpstr>Inkluze</vt:lpstr>
      <vt:lpstr>CMV kolitida</vt:lpstr>
      <vt:lpstr>Hlenové dystrofie</vt:lpstr>
      <vt:lpstr>Hlenové dystrofie - epitelové</vt:lpstr>
      <vt:lpstr>Mukoviscidóza – počáteční stádium</vt:lpstr>
      <vt:lpstr>pokročilé stádium s atrofií parenchymu</vt:lpstr>
      <vt:lpstr>Hlenové dystrofie - mezenchymové</vt:lpstr>
      <vt:lpstr>Pretibiální myxedém</vt:lpstr>
      <vt:lpstr>AMYLOIDÓZA</vt:lpstr>
      <vt:lpstr>Amyloidóza</vt:lpstr>
      <vt:lpstr>Amyloidóza </vt:lpstr>
      <vt:lpstr>Klinicko-biochemická klasifikace amyloidózy</vt:lpstr>
      <vt:lpstr>Klinicko-biochemická klasifikace amyloidózy</vt:lpstr>
      <vt:lpstr>Amyloidóza - průkaz</vt:lpstr>
      <vt:lpstr>Amyloidóza jater</vt:lpstr>
      <vt:lpstr>Amyloidóza jater - detail</vt:lpstr>
      <vt:lpstr>Amyloidóza jater – kongo červeň</vt:lpstr>
      <vt:lpstr>Dna (arthritis uratica)</vt:lpstr>
      <vt:lpstr>Dna (arthritis uratica)</vt:lpstr>
      <vt:lpstr>Dnavý tofus</vt:lpstr>
      <vt:lpstr>Krystaly (HE, polarizace)</vt:lpstr>
      <vt:lpstr>Dystrofie tuků - steatóza</vt:lpstr>
      <vt:lpstr>Steatóza jater</vt:lpstr>
      <vt:lpstr>Steatóza jater - mikro</vt:lpstr>
      <vt:lpstr>Steatóza jater - mikro</vt:lpstr>
      <vt:lpstr>Mikrovakuolární steatóza jater, olejová červeň, zmražený řez (jádra hepatocytů neznázorněna).</vt:lpstr>
      <vt:lpstr>Dystrofie tuků</vt:lpstr>
      <vt:lpstr>Dystrofie cukrů</vt:lpstr>
      <vt:lpstr>Glykogenóza jater</vt:lpstr>
      <vt:lpstr>Karcinom ledviny z jasných buněk</vt:lpstr>
      <vt:lpstr>Kalcifikace</vt:lpstr>
      <vt:lpstr>Kalcifikace</vt:lpstr>
      <vt:lpstr>Praktické cvičení z obecné patologie I.</vt:lpstr>
      <vt:lpstr>Krystaly </vt:lpstr>
      <vt:lpstr>Krystaly cholesterolu (ateromový plát cévní stěny) </vt:lpstr>
      <vt:lpstr>Konkrementy</vt:lpstr>
      <vt:lpstr>Praktické cvičení z obecné patologie I.</vt:lpstr>
      <vt:lpstr>Prezentace aplikace PowerPoint</vt:lpstr>
      <vt:lpstr>Autogenní pigmenty</vt:lpstr>
      <vt:lpstr>Prezentace aplikace PowerPoint</vt:lpstr>
      <vt:lpstr>Prezentace aplikace PowerPoint</vt:lpstr>
      <vt:lpstr>Prezentace aplikace PowerPoint</vt:lpstr>
      <vt:lpstr>Prezentace aplikace PowerPoint</vt:lpstr>
      <vt:lpstr>Hematogenní pigmenty</vt:lpstr>
      <vt:lpstr>Hematogenní pigmenty - siderofágy v kolabované  a indurované plicní tkáni</vt:lpstr>
      <vt:lpstr>Hematogenní pigmenty - siderofágy (Perlsova reakce)</vt:lpstr>
      <vt:lpstr>Hematogenní pigmenty</vt:lpstr>
      <vt:lpstr>Hepatocelulární karcinom - cholestáza</vt:lpstr>
      <vt:lpstr>Exogenní pigmentace </vt:lpstr>
      <vt:lpstr>Exogenní pigmentace - tetováž </vt:lpstr>
      <vt:lpstr>Tetováž – černý pigment v koriu </vt:lpstr>
      <vt:lpstr>Nekolagenní pneumokoniózy  = nefibrogenní</vt:lpstr>
      <vt:lpstr>Koniofibrózy (kolagenní pneumokoniózy) </vt:lpstr>
      <vt:lpstr>Silikotický uzel - plíce </vt:lpstr>
      <vt:lpstr>Azbestóza, azbestová tělíska (barvení Pearls) </vt:lpstr>
      <vt:lpstr>Koniotoxikózy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Iva Zambo</cp:lastModifiedBy>
  <cp:revision>190</cp:revision>
  <dcterms:created xsi:type="dcterms:W3CDTF">2020-04-05T15:20:15Z</dcterms:created>
  <dcterms:modified xsi:type="dcterms:W3CDTF">2024-10-07T05:09:45Z</dcterms:modified>
</cp:coreProperties>
</file>