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8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5" r:id="rId44"/>
    <p:sldId id="626" r:id="rId45"/>
    <p:sldId id="627" r:id="rId46"/>
    <p:sldId id="628" r:id="rId47"/>
    <p:sldId id="632" r:id="rId48"/>
    <p:sldId id="633" r:id="rId49"/>
    <p:sldId id="629" r:id="rId50"/>
    <p:sldId id="630" r:id="rId51"/>
    <p:sldId id="631" r:id="rId52"/>
    <p:sldId id="634" r:id="rId53"/>
    <p:sldId id="635" r:id="rId54"/>
    <p:sldId id="636" r:id="rId55"/>
    <p:sldId id="637" r:id="rId56"/>
    <p:sldId id="522" r:id="rId57"/>
    <p:sldId id="638" r:id="rId58"/>
    <p:sldId id="641" r:id="rId59"/>
    <p:sldId id="639" r:id="rId60"/>
    <p:sldId id="642" r:id="rId61"/>
    <p:sldId id="643" r:id="rId62"/>
    <p:sldId id="644" r:id="rId63"/>
    <p:sldId id="645" r:id="rId64"/>
    <p:sldId id="647" r:id="rId65"/>
    <p:sldId id="646" r:id="rId66"/>
    <p:sldId id="651" r:id="rId67"/>
    <p:sldId id="649" r:id="rId68"/>
    <p:sldId id="652" r:id="rId69"/>
    <p:sldId id="514" r:id="rId70"/>
    <p:sldId id="653" r:id="rId71"/>
    <p:sldId id="654" r:id="rId72"/>
    <p:sldId id="655" r:id="rId73"/>
    <p:sldId id="656" r:id="rId74"/>
    <p:sldId id="485" r:id="rId75"/>
    <p:sldId id="687" r:id="rId76"/>
    <p:sldId id="688" r:id="rId77"/>
    <p:sldId id="659" r:id="rId78"/>
    <p:sldId id="689" r:id="rId79"/>
    <p:sldId id="690" r:id="rId80"/>
    <p:sldId id="662" r:id="rId81"/>
    <p:sldId id="663" r:id="rId82"/>
    <p:sldId id="691" r:id="rId83"/>
    <p:sldId id="692" r:id="rId84"/>
    <p:sldId id="693" r:id="rId85"/>
    <p:sldId id="698" r:id="rId86"/>
    <p:sldId id="694" r:id="rId87"/>
    <p:sldId id="695" r:id="rId88"/>
    <p:sldId id="696" r:id="rId89"/>
    <p:sldId id="697" r:id="rId90"/>
    <p:sldId id="699" r:id="rId91"/>
    <p:sldId id="700" r:id="rId92"/>
    <p:sldId id="701" r:id="rId93"/>
    <p:sldId id="702" r:id="rId94"/>
    <p:sldId id="703" r:id="rId95"/>
    <p:sldId id="705" r:id="rId96"/>
    <p:sldId id="706" r:id="rId97"/>
    <p:sldId id="707" r:id="rId98"/>
    <p:sldId id="710" r:id="rId99"/>
    <p:sldId id="709" r:id="rId100"/>
    <p:sldId id="708" r:id="rId101"/>
    <p:sldId id="511" r:id="rId102"/>
    <p:sldId id="505" r:id="rId103"/>
    <p:sldId id="506" r:id="rId104"/>
    <p:sldId id="507" r:id="rId105"/>
    <p:sldId id="508" r:id="rId106"/>
    <p:sldId id="512" r:id="rId107"/>
    <p:sldId id="602" r:id="rId108"/>
    <p:sldId id="541" r:id="rId109"/>
    <p:sldId id="580" r:id="rId110"/>
    <p:sldId id="581" r:id="rId111"/>
    <p:sldId id="582" r:id="rId112"/>
    <p:sldId id="585" r:id="rId113"/>
    <p:sldId id="587" r:id="rId114"/>
    <p:sldId id="588" r:id="rId115"/>
    <p:sldId id="589" r:id="rId116"/>
    <p:sldId id="579" r:id="rId117"/>
    <p:sldId id="598" r:id="rId118"/>
    <p:sldId id="605" r:id="rId119"/>
    <p:sldId id="543" r:id="rId120"/>
    <p:sldId id="594" r:id="rId121"/>
    <p:sldId id="606" r:id="rId122"/>
    <p:sldId id="591" r:id="rId123"/>
    <p:sldId id="600" r:id="rId124"/>
    <p:sldId id="601" r:id="rId125"/>
    <p:sldId id="544" r:id="rId126"/>
    <p:sldId id="596" r:id="rId1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96" autoAdjust="0"/>
    <p:restoredTop sz="94673"/>
  </p:normalViewPr>
  <p:slideViewPr>
    <p:cSldViewPr snapToGrid="0" snapToObjects="1">
      <p:cViewPr varScale="1">
        <p:scale>
          <a:sx n="100" d="100"/>
          <a:sy n="100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/>
      <dgm:spPr/>
      <dgm:t>
        <a:bodyPr/>
        <a:lstStyle/>
        <a:p>
          <a:r>
            <a:rPr lang="en-US"/>
            <a:t>2. nejčastější nádory dětského věku – lokalizované spíše infratentoriálně</a:t>
          </a: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/>
      <dgm:spPr/>
      <dgm:t>
        <a:bodyPr/>
        <a:lstStyle/>
        <a:p>
          <a:r>
            <a:rPr lang="en-GB" dirty="0"/>
            <a:t>U</a:t>
          </a:r>
          <a:r>
            <a:rPr lang="en-US" dirty="0"/>
            <a:t> </a:t>
          </a:r>
          <a:r>
            <a:rPr lang="en-US" dirty="0" err="1"/>
            <a:t>dospělých</a:t>
          </a:r>
          <a:r>
            <a:rPr lang="en-US" dirty="0"/>
            <a:t> </a:t>
          </a:r>
          <a:r>
            <a:rPr lang="en-US" dirty="0" err="1"/>
            <a:t>především</a:t>
          </a:r>
          <a:r>
            <a:rPr lang="en-US" dirty="0"/>
            <a:t> </a:t>
          </a:r>
          <a:r>
            <a:rPr lang="en-US" dirty="0" err="1"/>
            <a:t>supratentoriálně</a:t>
          </a:r>
          <a:r>
            <a:rPr lang="en-US" dirty="0"/>
            <a:t> </a:t>
          </a:r>
          <a:r>
            <a:rPr lang="en-US" dirty="0" err="1"/>
            <a:t>lokalizované</a:t>
          </a:r>
          <a:endParaRPr lang="en-US" b="1" dirty="0">
            <a:solidFill>
              <a:schemeClr val="tx1"/>
            </a:solidFill>
          </a:endParaRP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cs-CZ" altLang="cs-CZ" b="1" dirty="0">
              <a:solidFill>
                <a:schemeClr val="tx1"/>
              </a:solidFill>
            </a:rPr>
            <a:t>Gliomy </a:t>
          </a:r>
          <a:endParaRPr lang="en-US" b="1" dirty="0">
            <a:solidFill>
              <a:schemeClr val="tx1"/>
            </a:solidFill>
          </a:endParaRP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Lymfomy</a:t>
          </a:r>
          <a:r>
            <a:rPr lang="cs-CZ" b="1" dirty="0">
              <a:solidFill>
                <a:schemeClr val="tx1"/>
              </a:solidFill>
            </a:rPr>
            <a:t> + jiné primární nádory CNS</a:t>
          </a:r>
          <a:endParaRPr lang="en-US" b="1" dirty="0">
            <a:solidFill>
              <a:schemeClr val="tx1"/>
            </a:solidFill>
          </a:endParaRPr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CE02C872-7092-4866-8EC1-777D3F963C9E}">
      <dgm:prSet/>
      <dgm:spPr/>
      <dgm:t>
        <a:bodyPr/>
        <a:lstStyle/>
        <a:p>
          <a:r>
            <a:rPr lang="cs-CZ" altLang="cs-CZ" b="1" dirty="0" err="1">
              <a:solidFill>
                <a:schemeClr val="tx1"/>
              </a:solidFill>
            </a:rPr>
            <a:t>Glioneuronální</a:t>
          </a:r>
          <a:r>
            <a:rPr lang="cs-CZ" altLang="cs-CZ" b="1" dirty="0">
              <a:solidFill>
                <a:schemeClr val="tx1"/>
              </a:solidFill>
            </a:rPr>
            <a:t> a </a:t>
          </a:r>
          <a:r>
            <a:rPr lang="cs-CZ" altLang="cs-CZ" b="1" dirty="0" err="1">
              <a:solidFill>
                <a:schemeClr val="tx1"/>
              </a:solidFill>
            </a:rPr>
            <a:t>neuronální</a:t>
          </a:r>
          <a:r>
            <a:rPr lang="cs-CZ" altLang="cs-CZ" b="1" dirty="0">
              <a:solidFill>
                <a:schemeClr val="tx1"/>
              </a:solidFill>
            </a:rPr>
            <a:t> tumory</a:t>
          </a:r>
        </a:p>
      </dgm:t>
    </dgm:pt>
    <dgm:pt modelId="{B966A74A-ADF5-48D0-95B9-56BBCAE9BF6B}" type="parTrans" cxnId="{29066D21-3A70-4C62-BE1F-76451A8173DF}">
      <dgm:prSet/>
      <dgm:spPr/>
      <dgm:t>
        <a:bodyPr/>
        <a:lstStyle/>
        <a:p>
          <a:endParaRPr lang="cs-CZ"/>
        </a:p>
      </dgm:t>
    </dgm:pt>
    <dgm:pt modelId="{CDA479FD-5CA9-4E8B-BA75-8C1CAB5ECB4E}" type="sibTrans" cxnId="{29066D21-3A70-4C62-BE1F-76451A8173DF}">
      <dgm:prSet/>
      <dgm:spPr/>
      <dgm:t>
        <a:bodyPr/>
        <a:lstStyle/>
        <a:p>
          <a:endParaRPr lang="cs-CZ"/>
        </a:p>
      </dgm:t>
    </dgm:pt>
    <dgm:pt modelId="{99BA5409-014C-45C0-8EDD-002344BC129E}">
      <dgm:prSet/>
      <dgm:spPr/>
      <dgm:t>
        <a:bodyPr/>
        <a:lstStyle/>
        <a:p>
          <a:r>
            <a:rPr lang="cs-CZ" altLang="cs-CZ" b="1" dirty="0" err="1">
              <a:solidFill>
                <a:schemeClr val="tx1"/>
              </a:solidFill>
            </a:rPr>
            <a:t>Ependymální</a:t>
          </a:r>
          <a:r>
            <a:rPr lang="cs-CZ" altLang="cs-CZ" b="1" dirty="0">
              <a:solidFill>
                <a:schemeClr val="tx1"/>
              </a:solidFill>
            </a:rPr>
            <a:t> nádory</a:t>
          </a:r>
        </a:p>
      </dgm:t>
    </dgm:pt>
    <dgm:pt modelId="{97B566F9-07B4-47AD-AEE6-D4A20D778638}" type="parTrans" cxnId="{00C65EB1-8DB3-437B-90AC-3F2662CFA743}">
      <dgm:prSet/>
      <dgm:spPr/>
      <dgm:t>
        <a:bodyPr/>
        <a:lstStyle/>
        <a:p>
          <a:endParaRPr lang="cs-CZ"/>
        </a:p>
      </dgm:t>
    </dgm:pt>
    <dgm:pt modelId="{2DF09F05-1DC1-42DE-80D2-68C3994472FF}" type="sibTrans" cxnId="{00C65EB1-8DB3-437B-90AC-3F2662CFA743}">
      <dgm:prSet/>
      <dgm:spPr/>
      <dgm:t>
        <a:bodyPr/>
        <a:lstStyle/>
        <a:p>
          <a:endParaRPr lang="cs-CZ"/>
        </a:p>
      </dgm:t>
    </dgm:pt>
    <dgm:pt modelId="{118E3558-6E35-4F3C-8C33-697A1177BEEB}">
      <dgm:prSet/>
      <dgm:spPr/>
      <dgm:t>
        <a:bodyPr/>
        <a:lstStyle/>
        <a:p>
          <a:r>
            <a:rPr lang="cs-CZ" altLang="cs-CZ" b="1" dirty="0">
              <a:solidFill>
                <a:schemeClr val="tx1"/>
              </a:solidFill>
            </a:rPr>
            <a:t>Nádory </a:t>
          </a:r>
          <a:r>
            <a:rPr lang="cs-CZ" altLang="cs-CZ" b="1" dirty="0" err="1">
              <a:solidFill>
                <a:schemeClr val="tx1"/>
              </a:solidFill>
            </a:rPr>
            <a:t>chorioidálního</a:t>
          </a:r>
          <a:r>
            <a:rPr lang="cs-CZ" altLang="cs-CZ" b="1" dirty="0">
              <a:solidFill>
                <a:schemeClr val="tx1"/>
              </a:solidFill>
            </a:rPr>
            <a:t> plexu </a:t>
          </a:r>
        </a:p>
      </dgm:t>
    </dgm:pt>
    <dgm:pt modelId="{F98D7162-4AD2-4F39-94C4-9BF6C42D3595}" type="parTrans" cxnId="{0D9A614E-02E9-4223-B8FC-6F2AE0A72A49}">
      <dgm:prSet/>
      <dgm:spPr/>
      <dgm:t>
        <a:bodyPr/>
        <a:lstStyle/>
        <a:p>
          <a:endParaRPr lang="cs-CZ"/>
        </a:p>
      </dgm:t>
    </dgm:pt>
    <dgm:pt modelId="{0AB0C287-1388-4D46-B156-A8B41D3D43E1}" type="sibTrans" cxnId="{0D9A614E-02E9-4223-B8FC-6F2AE0A72A49}">
      <dgm:prSet/>
      <dgm:spPr/>
      <dgm:t>
        <a:bodyPr/>
        <a:lstStyle/>
        <a:p>
          <a:endParaRPr lang="cs-CZ"/>
        </a:p>
      </dgm:t>
    </dgm:pt>
    <dgm:pt modelId="{D0AE35C7-D091-4C59-8FA1-A46D679EE483}">
      <dgm:prSet/>
      <dgm:spPr/>
      <dgm:t>
        <a:bodyPr/>
        <a:lstStyle/>
        <a:p>
          <a:r>
            <a:rPr lang="cs-CZ" altLang="cs-CZ" b="1" dirty="0">
              <a:solidFill>
                <a:schemeClr val="tx1"/>
              </a:solidFill>
            </a:rPr>
            <a:t>Embryonální nádory </a:t>
          </a:r>
        </a:p>
      </dgm:t>
    </dgm:pt>
    <dgm:pt modelId="{CDA792D6-B905-43B1-BDCC-0FD502678E60}" type="parTrans" cxnId="{53B9ABB7-0EE9-40B5-90E1-080D92C64FC5}">
      <dgm:prSet/>
      <dgm:spPr/>
      <dgm:t>
        <a:bodyPr/>
        <a:lstStyle/>
        <a:p>
          <a:endParaRPr lang="cs-CZ"/>
        </a:p>
      </dgm:t>
    </dgm:pt>
    <dgm:pt modelId="{4BDBDAAC-1792-4FFE-8E85-9AB5C3690E20}" type="sibTrans" cxnId="{53B9ABB7-0EE9-40B5-90E1-080D92C64FC5}">
      <dgm:prSet/>
      <dgm:spPr/>
      <dgm:t>
        <a:bodyPr/>
        <a:lstStyle/>
        <a:p>
          <a:endParaRPr lang="cs-CZ"/>
        </a:p>
      </dgm:t>
    </dgm:pt>
    <dgm:pt modelId="{8FB1E165-A5CD-480C-8652-3B49656FE0DA}">
      <dgm:prSet/>
      <dgm:spPr/>
      <dgm:t>
        <a:bodyPr/>
        <a:lstStyle/>
        <a:p>
          <a:r>
            <a:rPr lang="cs-CZ" altLang="cs-CZ" b="1" dirty="0">
              <a:solidFill>
                <a:schemeClr val="tx1"/>
              </a:solidFill>
            </a:rPr>
            <a:t>Pineální nádory</a:t>
          </a:r>
        </a:p>
      </dgm:t>
    </dgm:pt>
    <dgm:pt modelId="{85168DB0-BC78-41E8-9424-923AEFED70FD}" type="parTrans" cxnId="{22768889-045D-4884-AA5D-D6190F9A3D50}">
      <dgm:prSet/>
      <dgm:spPr/>
      <dgm:t>
        <a:bodyPr/>
        <a:lstStyle/>
        <a:p>
          <a:endParaRPr lang="cs-CZ"/>
        </a:p>
      </dgm:t>
    </dgm:pt>
    <dgm:pt modelId="{142B07C5-25EE-4916-B30C-F37C1E128C6C}" type="sibTrans" cxnId="{22768889-045D-4884-AA5D-D6190F9A3D50}">
      <dgm:prSet/>
      <dgm:spPr/>
      <dgm:t>
        <a:bodyPr/>
        <a:lstStyle/>
        <a:p>
          <a:endParaRPr lang="cs-CZ"/>
        </a:p>
      </dgm:t>
    </dgm:pt>
    <dgm:pt modelId="{38111E07-E719-497B-93D3-7A193BE40ECB}">
      <dgm:prSet/>
      <dgm:spPr/>
      <dgm:t>
        <a:bodyPr/>
        <a:lstStyle/>
        <a:p>
          <a:r>
            <a:rPr lang="cs-CZ" altLang="cs-CZ" b="1" dirty="0">
              <a:solidFill>
                <a:schemeClr val="tx1"/>
              </a:solidFill>
            </a:rPr>
            <a:t>Meningiomy</a:t>
          </a:r>
          <a:endParaRPr lang="cs-CZ" b="1" dirty="0">
            <a:solidFill>
              <a:schemeClr val="tx1"/>
            </a:solidFill>
          </a:endParaRPr>
        </a:p>
      </dgm:t>
    </dgm:pt>
    <dgm:pt modelId="{7C0FF571-B8A6-484E-BDA3-DF53A0214F34}" type="parTrans" cxnId="{9A76840D-BAF6-422B-91C5-EF5FBBA85BD2}">
      <dgm:prSet/>
      <dgm:spPr/>
      <dgm:t>
        <a:bodyPr/>
        <a:lstStyle/>
        <a:p>
          <a:endParaRPr lang="cs-CZ"/>
        </a:p>
      </dgm:t>
    </dgm:pt>
    <dgm:pt modelId="{A24CFE74-400D-49B7-849B-2022421766E4}" type="sibTrans" cxnId="{9A76840D-BAF6-422B-91C5-EF5FBBA85BD2}">
      <dgm:prSet/>
      <dgm:spPr/>
      <dgm:t>
        <a:bodyPr/>
        <a:lstStyle/>
        <a:p>
          <a:endParaRPr lang="cs-CZ"/>
        </a:p>
      </dgm:t>
    </dgm:pt>
    <dgm:pt modelId="{80A62BA5-282B-4333-841A-6E1B92839EF5}">
      <dgm:prSet/>
      <dgm:spPr/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3AABEF92-3992-4786-A053-5326EAB08C17}" type="parTrans" cxnId="{BE98CF85-0141-4B15-A2E7-2F0002C25C6A}">
      <dgm:prSet/>
      <dgm:spPr/>
      <dgm:t>
        <a:bodyPr/>
        <a:lstStyle/>
        <a:p>
          <a:endParaRPr lang="cs-CZ"/>
        </a:p>
      </dgm:t>
    </dgm:pt>
    <dgm:pt modelId="{B93B8F91-661D-46E6-90F3-8B3815B03D82}" type="sibTrans" cxnId="{BE98CF85-0141-4B15-A2E7-2F0002C25C6A}">
      <dgm:prSet/>
      <dgm:spPr/>
      <dgm:t>
        <a:bodyPr/>
        <a:lstStyle/>
        <a:p>
          <a:endParaRPr lang="cs-CZ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593C707-16D3-4068-9119-A94323DD9EA8}" type="presOf" srcId="{80A62BA5-282B-4333-841A-6E1B92839EF5}" destId="{8F723610-386E-A942-BA3A-9E2B025AB3AC}" srcOrd="0" destOrd="2" presId="urn:microsoft.com/office/officeart/2005/8/layout/vList5"/>
    <dgm:cxn modelId="{9A76840D-BAF6-422B-91C5-EF5FBBA85BD2}" srcId="{055EE773-9E0E-4391-A6FE-E202C62ACF2F}" destId="{38111E07-E719-497B-93D3-7A193BE40ECB}" srcOrd="9" destOrd="0" parTransId="{7C0FF571-B8A6-484E-BDA3-DF53A0214F34}" sibTransId="{A24CFE74-400D-49B7-849B-2022421766E4}"/>
    <dgm:cxn modelId="{69C8FD11-3D4C-4D7A-B62B-5CD5F1F2CBDF}" type="presOf" srcId="{8FB1E165-A5CD-480C-8652-3B49656FE0DA}" destId="{8F723610-386E-A942-BA3A-9E2B025AB3AC}" srcOrd="0" destOrd="8" presId="urn:microsoft.com/office/officeart/2005/8/layout/vList5"/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29066D21-3A70-4C62-BE1F-76451A8173DF}" srcId="{055EE773-9E0E-4391-A6FE-E202C62ACF2F}" destId="{CE02C872-7092-4866-8EC1-777D3F963C9E}" srcOrd="4" destOrd="0" parTransId="{B966A74A-ADF5-48D0-95B9-56BBCAE9BF6B}" sibTransId="{CDA479FD-5CA9-4E8B-BA75-8C1CAB5ECB4E}"/>
    <dgm:cxn modelId="{B65B384C-9A4F-2642-AAC4-91411C7AFECC}" type="presOf" srcId="{3408E350-A8CE-405A-AA29-F527B35DA45C}" destId="{8F723610-386E-A942-BA3A-9E2B025AB3AC}" srcOrd="0" destOrd="3" presId="urn:microsoft.com/office/officeart/2005/8/layout/vList5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6B92C66D-F9F1-491D-ADDC-51B2B8A55CCE}" type="presOf" srcId="{CE02C872-7092-4866-8EC1-777D3F963C9E}" destId="{8F723610-386E-A942-BA3A-9E2B025AB3AC}" srcOrd="0" destOrd="4" presId="urn:microsoft.com/office/officeart/2005/8/layout/vList5"/>
    <dgm:cxn modelId="{0D9A614E-02E9-4223-B8FC-6F2AE0A72A49}" srcId="{055EE773-9E0E-4391-A6FE-E202C62ACF2F}" destId="{118E3558-6E35-4F3C-8C33-697A1177BEEB}" srcOrd="6" destOrd="0" parTransId="{F98D7162-4AD2-4F39-94C4-9BF6C42D3595}" sibTransId="{0AB0C287-1388-4D46-B156-A8B41D3D43E1}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52C53783-2190-45F3-A852-82A232CF06C2}" type="presOf" srcId="{38111E07-E719-497B-93D3-7A193BE40ECB}" destId="{8F723610-386E-A942-BA3A-9E2B025AB3AC}" srcOrd="0" destOrd="9" presId="urn:microsoft.com/office/officeart/2005/8/layout/vList5"/>
    <dgm:cxn modelId="{BE98CF85-0141-4B15-A2E7-2F0002C25C6A}" srcId="{055EE773-9E0E-4391-A6FE-E202C62ACF2F}" destId="{80A62BA5-282B-4333-841A-6E1B92839EF5}" srcOrd="2" destOrd="0" parTransId="{3AABEF92-3992-4786-A053-5326EAB08C17}" sibTransId="{B93B8F91-661D-46E6-90F3-8B3815B03D82}"/>
    <dgm:cxn modelId="{22768889-045D-4884-AA5D-D6190F9A3D50}" srcId="{055EE773-9E0E-4391-A6FE-E202C62ACF2F}" destId="{8FB1E165-A5CD-480C-8652-3B49656FE0DA}" srcOrd="8" destOrd="0" parTransId="{85168DB0-BC78-41E8-9424-923AEFED70FD}" sibTransId="{142B07C5-25EE-4916-B30C-F37C1E128C6C}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00C65EB1-8DB3-437B-90AC-3F2662CFA743}" srcId="{055EE773-9E0E-4391-A6FE-E202C62ACF2F}" destId="{99BA5409-014C-45C0-8EDD-002344BC129E}" srcOrd="5" destOrd="0" parTransId="{97B566F9-07B4-47AD-AEE6-D4A20D778638}" sibTransId="{2DF09F05-1DC1-42DE-80D2-68C3994472FF}"/>
    <dgm:cxn modelId="{53B9ABB7-0EE9-40B5-90E1-080D92C64FC5}" srcId="{055EE773-9E0E-4391-A6FE-E202C62ACF2F}" destId="{D0AE35C7-D091-4C59-8FA1-A46D679EE483}" srcOrd="7" destOrd="0" parTransId="{CDA792D6-B905-43B1-BDCC-0FD502678E60}" sibTransId="{4BDBDAAC-1792-4FFE-8E85-9AB5C3690E20}"/>
    <dgm:cxn modelId="{440899B9-8F47-4A8B-B2EF-CC2C3D6574DE}" type="presOf" srcId="{D0AE35C7-D091-4C59-8FA1-A46D679EE483}" destId="{8F723610-386E-A942-BA3A-9E2B025AB3AC}" srcOrd="0" destOrd="7" presId="urn:microsoft.com/office/officeart/2005/8/layout/vList5"/>
    <dgm:cxn modelId="{3C1B6EBC-7531-42B0-9EDB-0C86AC5F84AA}" type="presOf" srcId="{99BA5409-014C-45C0-8EDD-002344BC129E}" destId="{8F723610-386E-A942-BA3A-9E2B025AB3AC}" srcOrd="0" destOrd="5" presId="urn:microsoft.com/office/officeart/2005/8/layout/vList5"/>
    <dgm:cxn modelId="{F76ABBC2-60B0-FB45-8897-30E102CE39A8}" srcId="{055EE773-9E0E-4391-A6FE-E202C62ACF2F}" destId="{B76BA95B-00CD-0348-8D19-BF46D13F4131}" srcOrd="10" destOrd="0" parTransId="{D518FA9B-5919-7A40-861F-765611C3F7A9}" sibTransId="{6670090C-A21D-F149-A02F-60FCAB938179}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87D83FCB-36F3-364E-A356-FC47670A33D0}" type="presOf" srcId="{B76BA95B-00CD-0348-8D19-BF46D13F4131}" destId="{8F723610-386E-A942-BA3A-9E2B025AB3AC}" srcOrd="0" destOrd="10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F79A3DD8-8AC5-4D92-A0BE-5DA4AD41B848}" type="presOf" srcId="{118E3558-6E35-4F3C-8C33-697A1177BEEB}" destId="{8F723610-386E-A942-BA3A-9E2B025AB3AC}" srcOrd="0" destOrd="6" presId="urn:microsoft.com/office/officeart/2005/8/layout/vList5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B35FDBF8-66D1-4BAE-A223-2FE6DF84DC33}" srcId="{055EE773-9E0E-4391-A6FE-E202C62ACF2F}" destId="{3408E350-A8CE-405A-AA29-F527B35DA45C}" srcOrd="3" destOrd="0" parTransId="{381AAB33-EE4B-44AE-A420-A36E30B2D22A}" sibTransId="{45878407-D9FF-4939-9544-18088AB68E19}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2. nejčastější nádory dětského věku – lokalizované spíše infratentoriálně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U</a:t>
          </a:r>
          <a:r>
            <a:rPr lang="en-US" sz="1100" kern="1200" dirty="0"/>
            <a:t> </a:t>
          </a:r>
          <a:r>
            <a:rPr lang="en-US" sz="1100" kern="1200" dirty="0" err="1"/>
            <a:t>dospělých</a:t>
          </a:r>
          <a:r>
            <a:rPr lang="en-US" sz="1100" kern="1200" dirty="0"/>
            <a:t> </a:t>
          </a:r>
          <a:r>
            <a:rPr lang="en-US" sz="1100" kern="1200" dirty="0" err="1"/>
            <a:t>především</a:t>
          </a:r>
          <a:r>
            <a:rPr lang="en-US" sz="1100" kern="1200" dirty="0"/>
            <a:t> </a:t>
          </a:r>
          <a:r>
            <a:rPr lang="en-US" sz="1100" kern="1200" dirty="0" err="1"/>
            <a:t>supratentoriálně</a:t>
          </a:r>
          <a:r>
            <a:rPr lang="en-US" sz="1100" kern="1200" dirty="0"/>
            <a:t> </a:t>
          </a:r>
          <a:r>
            <a:rPr lang="en-US" sz="1100" kern="1200" dirty="0" err="1"/>
            <a:t>lokalizované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Gliomy 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Glioneuronální</a:t>
          </a:r>
          <a:r>
            <a:rPr lang="cs-CZ" altLang="cs-CZ" sz="1100" b="1" kern="1200" dirty="0">
              <a:solidFill>
                <a:schemeClr val="tx1"/>
              </a:solidFill>
            </a:rPr>
            <a:t> a </a:t>
          </a:r>
          <a:r>
            <a:rPr lang="cs-CZ" altLang="cs-CZ" sz="1100" b="1" kern="1200" dirty="0" err="1">
              <a:solidFill>
                <a:schemeClr val="tx1"/>
              </a:solidFill>
            </a:rPr>
            <a:t>neuronální</a:t>
          </a:r>
          <a:r>
            <a:rPr lang="cs-CZ" altLang="cs-CZ" sz="1100" b="1" kern="1200" dirty="0">
              <a:solidFill>
                <a:schemeClr val="tx1"/>
              </a:solidFill>
            </a:rPr>
            <a:t> tumory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Ependymální</a:t>
          </a:r>
          <a:r>
            <a:rPr lang="cs-CZ" altLang="cs-CZ" sz="1100" b="1" kern="1200" dirty="0">
              <a:solidFill>
                <a:schemeClr val="tx1"/>
              </a:solidFill>
            </a:rPr>
            <a:t>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Nádory </a:t>
          </a:r>
          <a:r>
            <a:rPr lang="cs-CZ" altLang="cs-CZ" sz="1100" b="1" kern="1200" dirty="0" err="1">
              <a:solidFill>
                <a:schemeClr val="tx1"/>
              </a:solidFill>
            </a:rPr>
            <a:t>chorioidálního</a:t>
          </a:r>
          <a:r>
            <a:rPr lang="cs-CZ" altLang="cs-CZ" sz="1100" b="1" kern="1200" dirty="0">
              <a:solidFill>
                <a:schemeClr val="tx1"/>
              </a:solidFill>
            </a:rPr>
            <a:t> plexu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Embryonální nádory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Pineální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Meningiomy</a:t>
          </a:r>
          <a:endParaRPr 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 err="1">
              <a:solidFill>
                <a:schemeClr val="tx1"/>
              </a:solidFill>
            </a:rPr>
            <a:t>Lymfomy</a:t>
          </a:r>
          <a:r>
            <a:rPr lang="cs-CZ" sz="1100" b="1" kern="1200" dirty="0">
              <a:solidFill>
                <a:schemeClr val="tx1"/>
              </a:solidFill>
            </a:rPr>
            <a:t> + jiné primární nádory CNS</a:t>
          </a:r>
          <a:endParaRPr lang="en-US" sz="1100" b="1" kern="1200" dirty="0">
            <a:solidFill>
              <a:schemeClr val="tx1"/>
            </a:solidFill>
          </a:endParaRPr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 dospělých nejčastější nádorová postižení CNS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4/2/2025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x-none" dirty="0"/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Klinický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b="1" dirty="0">
                <a:solidFill>
                  <a:srgbClr val="C00000"/>
                </a:solidFill>
              </a:rPr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 err="1"/>
              <a:t>Č</a:t>
            </a:r>
            <a:r>
              <a:rPr lang="x-none" dirty="0"/>
              <a:t>astější!!!</a:t>
            </a:r>
          </a:p>
          <a:p>
            <a:r>
              <a:rPr lang="x-none" dirty="0">
                <a:solidFill>
                  <a:srgbClr val="C00000"/>
                </a:solidFill>
              </a:rPr>
              <a:t>Hemoragické CMP </a:t>
            </a:r>
          </a:p>
          <a:p>
            <a:pPr lvl="1"/>
            <a:r>
              <a:rPr lang="x-none" dirty="0"/>
              <a:t>Intracerebrální krvácení</a:t>
            </a:r>
          </a:p>
          <a:p>
            <a:pPr lvl="1"/>
            <a:r>
              <a:rPr lang="x-none" dirty="0"/>
              <a:t>Subarachnoideální krvácení</a:t>
            </a:r>
          </a:p>
          <a:p>
            <a:r>
              <a:rPr lang="x-none" dirty="0"/>
              <a:t>Diagnóza – akutní CT hlavy. </a:t>
            </a:r>
            <a:endParaRPr lang="cs-CZ" dirty="0"/>
          </a:p>
          <a:p>
            <a:r>
              <a:rPr lang="x-none" dirty="0">
                <a:solidFill>
                  <a:srgbClr val="FF0000"/>
                </a:solidFill>
              </a:rPr>
              <a:t>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grade 4 </a:t>
            </a:r>
          </a:p>
        </p:txBody>
      </p:sp>
    </p:spTree>
    <p:extLst>
      <p:ext uri="{BB962C8B-B14F-4D97-AF65-F5344CB8AC3E}">
        <p14:creationId xmlns:p14="http://schemas.microsoft.com/office/powerpoint/2010/main" val="33470089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</a:t>
            </a:r>
            <a:r>
              <a:rPr lang="x-none" b="1" dirty="0"/>
              <a:t>asociované s farmakorezistentní epilepsií</a:t>
            </a:r>
          </a:p>
          <a:p>
            <a:r>
              <a:rPr lang="x-none" dirty="0"/>
              <a:t>Dobře ohraničené nádory s nízkým maligním potenciálem</a:t>
            </a:r>
            <a:r>
              <a:rPr lang="cs-CZ" dirty="0"/>
              <a:t>,</a:t>
            </a:r>
            <a:r>
              <a:rPr lang="x-none" dirty="0"/>
              <a:t> </a:t>
            </a:r>
            <a:r>
              <a:rPr lang="cs-CZ" b="1" dirty="0"/>
              <a:t>G1</a:t>
            </a:r>
            <a:endParaRPr lang="x-none" b="1" dirty="0"/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</a:t>
            </a:r>
            <a:r>
              <a:rPr lang="x-none" b="1" dirty="0"/>
              <a:t>temporálního laloku</a:t>
            </a:r>
          </a:p>
          <a:p>
            <a:endParaRPr lang="x-none" dirty="0"/>
          </a:p>
          <a:p>
            <a:r>
              <a:rPr lang="x-none" dirty="0">
                <a:solidFill>
                  <a:srgbClr val="00B0F0"/>
                </a:solidFill>
              </a:rPr>
              <a:t>Gangliogliom</a:t>
            </a:r>
          </a:p>
          <a:p>
            <a:r>
              <a:rPr lang="x-none" dirty="0">
                <a:solidFill>
                  <a:srgbClr val="00B0F0"/>
                </a:solidFill>
              </a:rPr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/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</a:t>
            </a:r>
            <a:r>
              <a:rPr lang="x-none" b="1" dirty="0">
                <a:solidFill>
                  <a:srgbClr val="00B0F0"/>
                </a:solidFill>
              </a:rPr>
              <a:t>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>
                <a:solidFill>
                  <a:srgbClr val="00B0F0"/>
                </a:solidFill>
              </a:rPr>
              <a:t>S</a:t>
            </a:r>
            <a:r>
              <a:rPr lang="x-none" dirty="0">
                <a:solidFill>
                  <a:srgbClr val="00B0F0"/>
                </a:solidFill>
              </a:rPr>
              <a:t>olitární fibrózní tumor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Mezenchymální tumory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Lymfomy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>
                <a:solidFill>
                  <a:srgbClr val="00B0F0"/>
                </a:solidFill>
              </a:rPr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61628"/>
            <a:ext cx="5235490" cy="435817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Naprostá </a:t>
            </a:r>
            <a:r>
              <a:rPr lang="cs-CZ" sz="2000" b="1" dirty="0"/>
              <a:t>většina G1</a:t>
            </a:r>
          </a:p>
          <a:p>
            <a:r>
              <a:rPr lang="cs-CZ" sz="2000" dirty="0"/>
              <a:t>Pomalu rostoucí tumory vycházející </a:t>
            </a:r>
            <a:r>
              <a:rPr lang="cs-CZ" sz="2000" b="1" dirty="0"/>
              <a:t>z</a:t>
            </a:r>
            <a:r>
              <a:rPr lang="cs-CZ" sz="2000" dirty="0"/>
              <a:t> </a:t>
            </a:r>
            <a:r>
              <a:rPr lang="cs-CZ" sz="2000" dirty="0" err="1"/>
              <a:t>meningoteliálních</a:t>
            </a:r>
            <a:r>
              <a:rPr lang="cs-CZ" sz="2000" dirty="0"/>
              <a:t> buněk </a:t>
            </a:r>
            <a:r>
              <a:rPr lang="cs-CZ" sz="2000" b="1" dirty="0" err="1"/>
              <a:t>arachnoidey</a:t>
            </a:r>
            <a:endParaRPr lang="cs-CZ" sz="2000" b="1" dirty="0"/>
          </a:p>
          <a:p>
            <a:r>
              <a:rPr lang="cs-CZ" sz="2000" dirty="0"/>
              <a:t>Oválné či méně četné plošné léze</a:t>
            </a:r>
          </a:p>
          <a:p>
            <a:r>
              <a:rPr lang="cs-CZ" sz="2000" b="1" dirty="0"/>
              <a:t>Solitární či mnohočetné ložiska</a:t>
            </a:r>
          </a:p>
          <a:p>
            <a:r>
              <a:rPr lang="cs-CZ" sz="2000" dirty="0"/>
              <a:t>Projevující se </a:t>
            </a:r>
            <a:r>
              <a:rPr lang="cs-CZ" sz="2000" dirty="0">
                <a:solidFill>
                  <a:srgbClr val="C00000"/>
                </a:solidFill>
              </a:rPr>
              <a:t>útlakem přilehlé tkáně CNS</a:t>
            </a:r>
          </a:p>
          <a:p>
            <a:r>
              <a:rPr lang="cs-CZ" sz="2000" b="1" dirty="0"/>
              <a:t>Mikroskopicky </a:t>
            </a:r>
            <a:r>
              <a:rPr lang="cs-CZ" sz="2000" b="1" dirty="0" err="1"/>
              <a:t>vytváři</a:t>
            </a:r>
            <a:r>
              <a:rPr lang="cs-CZ" sz="2000" b="1" dirty="0"/>
              <a:t> vírovité formace s </a:t>
            </a:r>
            <a:r>
              <a:rPr lang="cs-CZ" sz="2000" b="1" dirty="0" err="1"/>
              <a:t>mikrokalcifikacemi</a:t>
            </a:r>
            <a:r>
              <a:rPr lang="cs-CZ" sz="2000" b="1" dirty="0"/>
              <a:t> (</a:t>
            </a:r>
            <a:r>
              <a:rPr lang="cs-CZ" sz="2000" b="1" dirty="0" err="1"/>
              <a:t>psamommatózní</a:t>
            </a:r>
            <a:r>
              <a:rPr lang="cs-CZ" sz="2000" b="1" dirty="0"/>
              <a:t> tělíska)</a:t>
            </a:r>
          </a:p>
          <a:p>
            <a:r>
              <a:rPr lang="cs-CZ" sz="2000" dirty="0">
                <a:solidFill>
                  <a:srgbClr val="00B0F0"/>
                </a:solidFill>
              </a:rPr>
              <a:t>Atypický meningiom G2 </a:t>
            </a:r>
            <a:r>
              <a:rPr lang="cs-CZ" sz="2000" dirty="0"/>
              <a:t>– četnější mitózy</a:t>
            </a:r>
          </a:p>
          <a:p>
            <a:r>
              <a:rPr lang="cs-CZ" sz="2000" dirty="0">
                <a:solidFill>
                  <a:srgbClr val="00B0F0"/>
                </a:solidFill>
              </a:rPr>
              <a:t>Anaplastický meningiom G3 </a:t>
            </a:r>
            <a:r>
              <a:rPr lang="cs-CZ" sz="2000" dirty="0"/>
              <a:t>– i metastazuje</a:t>
            </a:r>
          </a:p>
          <a:p>
            <a:r>
              <a:rPr lang="cs-CZ" sz="2000" dirty="0"/>
              <a:t>Chirurgická léčba, případně radioterapie (u inkompletně resekovaných či G2 a G3)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04" y="120711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</a:t>
            </a:r>
            <a:r>
              <a:rPr lang="x-none" dirty="0">
                <a:solidFill>
                  <a:srgbClr val="FF0000"/>
                </a:solidFill>
              </a:rPr>
              <a:t>dětí a mladých dospělých</a:t>
            </a:r>
          </a:p>
          <a:p>
            <a:r>
              <a:rPr lang="x-none" dirty="0"/>
              <a:t>Vzniká </a:t>
            </a:r>
            <a:r>
              <a:rPr lang="x-none" b="1" dirty="0"/>
              <a:t>ze zbytků Rathkeho výchlipky</a:t>
            </a:r>
          </a:p>
          <a:p>
            <a:r>
              <a:rPr lang="x-none" b="1" dirty="0"/>
              <a:t>Supraselární cystická masa 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</a:t>
            </a:r>
            <a:r>
              <a:rPr lang="x-none" b="1" dirty="0"/>
              <a:t>pruhy rohovatějícího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Neurinom</a:t>
            </a:r>
            <a:r>
              <a:rPr lang="cs-CZ" altLang="cs-CZ" b="1" dirty="0">
                <a:solidFill>
                  <a:srgbClr val="00B0F0"/>
                </a:solidFill>
              </a:rPr>
              <a:t> (</a:t>
            </a:r>
            <a:r>
              <a:rPr lang="cs-CZ" altLang="cs-CZ" b="1" dirty="0" err="1">
                <a:solidFill>
                  <a:srgbClr val="00B0F0"/>
                </a:solidFill>
              </a:rPr>
              <a:t>Schwannom</a:t>
            </a:r>
            <a:r>
              <a:rPr lang="cs-CZ" altLang="cs-CZ" b="1" dirty="0">
                <a:solidFill>
                  <a:srgbClr val="00B0F0"/>
                </a:solidFill>
              </a:rPr>
              <a:t>, </a:t>
            </a:r>
            <a:r>
              <a:rPr lang="cs-CZ" altLang="cs-CZ" b="1" dirty="0" err="1">
                <a:solidFill>
                  <a:srgbClr val="00B0F0"/>
                </a:solidFill>
              </a:rPr>
              <a:t>neurilemmom</a:t>
            </a:r>
            <a:r>
              <a:rPr lang="cs-CZ" altLang="cs-CZ" b="1" dirty="0">
                <a:solidFill>
                  <a:srgbClr val="00B0F0"/>
                </a:solidFill>
              </a:rPr>
              <a:t>)</a:t>
            </a:r>
            <a:endParaRPr lang="cs-CZ" altLang="cs-CZ" sz="1000" b="1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Neurofibrom (solitární; mnohočetný - </a:t>
            </a:r>
            <a:r>
              <a:rPr lang="cs-CZ" altLang="cs-CZ" b="1" dirty="0" err="1">
                <a:solidFill>
                  <a:srgbClr val="00B0F0"/>
                </a:solidFill>
              </a:rPr>
              <a:t>neurofibromatóza</a:t>
            </a:r>
            <a:r>
              <a:rPr lang="cs-CZ" altLang="cs-CZ" b="1" dirty="0">
                <a:solidFill>
                  <a:srgbClr val="00B0F0"/>
                </a:solidFill>
              </a:rPr>
              <a:t>)</a:t>
            </a:r>
            <a:endParaRPr lang="cs-CZ" altLang="cs-CZ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Perineuriom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Neurotékom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00B0F0"/>
                </a:solidFill>
              </a:rPr>
              <a:t>Neurinom</a:t>
            </a:r>
            <a:r>
              <a:rPr lang="cs-CZ" b="1" dirty="0">
                <a:solidFill>
                  <a:srgbClr val="00B0F0"/>
                </a:solidFill>
              </a:rPr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</a:t>
            </a:r>
            <a:r>
              <a:rPr lang="cs-CZ" altLang="cs-CZ" b="1" dirty="0"/>
              <a:t>n. </a:t>
            </a:r>
            <a:r>
              <a:rPr lang="cs-CZ" altLang="cs-CZ" b="1" dirty="0" err="1"/>
              <a:t>acusticus</a:t>
            </a:r>
            <a:r>
              <a:rPr lang="cs-CZ" altLang="cs-CZ" b="1" dirty="0"/>
              <a:t> (VIII.) </a:t>
            </a:r>
            <a:r>
              <a:rPr lang="cs-CZ" altLang="cs-CZ" dirty="0"/>
              <a:t>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b="1" dirty="0"/>
              <a:t>Opouzdřený </a:t>
            </a:r>
            <a:r>
              <a:rPr lang="cs-CZ" altLang="cs-CZ" dirty="0"/>
              <a:t>vejčitý tumor, bývá patrná souvislost s nervem (v okraji)</a:t>
            </a:r>
          </a:p>
          <a:p>
            <a:r>
              <a:rPr lang="cs-CZ" altLang="cs-CZ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mikro:</a:t>
            </a:r>
          </a:p>
          <a:p>
            <a:pPr lvl="1"/>
            <a:r>
              <a:rPr lang="cs-CZ" altLang="cs-CZ" dirty="0"/>
              <a:t> buněčné oblasti se šikováním jader (Antoni A, </a:t>
            </a:r>
            <a:r>
              <a:rPr lang="cs-CZ" altLang="cs-CZ" dirty="0" err="1"/>
              <a:t>Verocayova</a:t>
            </a:r>
            <a:r>
              <a:rPr lang="cs-CZ" altLang="cs-CZ" dirty="0"/>
              <a:t> tělíska)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hypocelulární</a:t>
            </a:r>
            <a:r>
              <a:rPr lang="cs-CZ" altLang="cs-CZ" dirty="0"/>
              <a:t> </a:t>
            </a:r>
            <a:r>
              <a:rPr lang="cs-CZ" altLang="cs-CZ" dirty="0" err="1"/>
              <a:t>myxoidně</a:t>
            </a:r>
            <a:r>
              <a:rPr lang="cs-CZ" altLang="cs-CZ" dirty="0"/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CNS - </a:t>
            </a:r>
            <a:r>
              <a:rPr lang="x-none" b="1" dirty="0">
                <a:solidFill>
                  <a:srgbClr val="00B0F0"/>
                </a:solidFill>
              </a:rPr>
              <a:t>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hypoxicko-ischemická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b="1" dirty="0"/>
              <a:t>Šok</a:t>
            </a:r>
          </a:p>
          <a:p>
            <a:pPr lvl="1"/>
            <a:r>
              <a:rPr lang="cs-CZ" b="1" dirty="0"/>
              <a:t>Srdeční zástava</a:t>
            </a:r>
          </a:p>
          <a:p>
            <a:pPr lvl="1"/>
            <a:r>
              <a:rPr lang="cs-CZ" b="1" dirty="0"/>
              <a:t>Těžká hypotenze</a:t>
            </a:r>
          </a:p>
          <a:p>
            <a:pPr lvl="1"/>
            <a:endParaRPr lang="cs-CZ" dirty="0"/>
          </a:p>
          <a:p>
            <a:r>
              <a:rPr lang="cs-CZ" dirty="0"/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00B0F0"/>
                </a:solidFill>
              </a:rPr>
              <a:t>Neurinom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</a:t>
            </a:r>
            <a:r>
              <a:rPr lang="cs-CZ" altLang="cs-CZ" b="1" dirty="0"/>
              <a:t>z nervových obalů</a:t>
            </a:r>
          </a:p>
          <a:p>
            <a:r>
              <a:rPr lang="cs-CZ" altLang="cs-CZ" dirty="0"/>
              <a:t> Při mnohočetném výskytu </a:t>
            </a:r>
            <a:r>
              <a:rPr lang="cs-CZ" altLang="cs-CZ" dirty="0">
                <a:solidFill>
                  <a:srgbClr val="C00000"/>
                </a:solidFill>
              </a:rPr>
              <a:t>může být součástí </a:t>
            </a:r>
            <a:r>
              <a:rPr lang="cs-CZ" altLang="cs-CZ" dirty="0" err="1">
                <a:solidFill>
                  <a:srgbClr val="C00000"/>
                </a:solidFill>
              </a:rPr>
              <a:t>neurofibromatóz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b="1" dirty="0"/>
              <a:t>neostře ohraničený</a:t>
            </a:r>
            <a:r>
              <a:rPr lang="cs-CZ" altLang="cs-CZ" dirty="0"/>
              <a:t>, přibližně kulovitý tumor</a:t>
            </a:r>
            <a:endParaRPr lang="cs-CZ" altLang="cs-CZ" sz="2800" dirty="0"/>
          </a:p>
          <a:p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mikro:</a:t>
            </a:r>
          </a:p>
          <a:p>
            <a:pPr lvl="1"/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00B0F0"/>
                </a:solidFill>
              </a:rPr>
              <a:t>Neurofibromatóza</a:t>
            </a:r>
            <a:r>
              <a:rPr lang="cs-CZ" b="1" dirty="0">
                <a:solidFill>
                  <a:srgbClr val="00B0F0"/>
                </a:solidFill>
              </a:rPr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Recklinghausenova</a:t>
            </a: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neurofibromatóza</a:t>
            </a:r>
            <a:endParaRPr lang="cs-CZ" altLang="cs-CZ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mnohočetných neurofibromů na </a:t>
            </a:r>
            <a:r>
              <a:rPr lang="cs-CZ" altLang="cs-CZ" sz="2400" b="1" u="sng" dirty="0"/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zvýšená pigmentace kůže</a:t>
            </a:r>
            <a:r>
              <a:rPr lang="cs-CZ" altLang="cs-CZ" sz="2400" dirty="0"/>
              <a:t> 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/>
              <a:t>pigmentové </a:t>
            </a:r>
            <a:r>
              <a:rPr lang="cs-CZ" altLang="cs-CZ" sz="2400" b="1" dirty="0" err="1"/>
              <a:t>noduly</a:t>
            </a:r>
            <a:r>
              <a:rPr lang="cs-CZ" altLang="cs-CZ" sz="2400" b="1" dirty="0"/>
              <a:t> duhovky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Maligní nádor pochev periferních nervů </a:t>
            </a:r>
            <a:r>
              <a:rPr lang="cs-CZ" altLang="cs-CZ" b="1" dirty="0"/>
              <a:t>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C00000"/>
                </a:solidFill>
              </a:rPr>
              <a:t>prognóza špatná </a:t>
            </a:r>
            <a:r>
              <a:rPr lang="cs-CZ" altLang="cs-CZ" dirty="0"/>
              <a:t>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Nádory </a:t>
            </a:r>
            <a:r>
              <a:rPr lang="cs-CZ" b="1" dirty="0">
                <a:solidFill>
                  <a:srgbClr val="C00000"/>
                </a:solidFill>
              </a:rPr>
              <a:t>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>
                <a:solidFill>
                  <a:srgbClr val="00B0F0"/>
                </a:solidFill>
              </a:rPr>
              <a:t>Paragangliomy</a:t>
            </a:r>
            <a:r>
              <a:rPr lang="cs-CZ" altLang="cs-CZ" sz="3600" b="1" dirty="0">
                <a:solidFill>
                  <a:srgbClr val="00B0F0"/>
                </a:solidFill>
              </a:rPr>
              <a:t>, </a:t>
            </a:r>
            <a:r>
              <a:rPr lang="cs-CZ" altLang="cs-CZ" sz="3600" b="1" dirty="0" err="1">
                <a:solidFill>
                  <a:srgbClr val="00B0F0"/>
                </a:solidFill>
              </a:rPr>
              <a:t>chemodektomy</a:t>
            </a:r>
            <a:endParaRPr lang="cs-CZ" altLang="cs-CZ" sz="3600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z </a:t>
            </a:r>
            <a:r>
              <a:rPr lang="cs-CZ" altLang="cs-CZ" sz="3200" dirty="0" err="1"/>
              <a:t>extraadrenálních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paraganglií</a:t>
            </a:r>
            <a:endParaRPr lang="cs-CZ" altLang="cs-CZ" sz="3200" dirty="0"/>
          </a:p>
          <a:p>
            <a:pPr lvl="1"/>
            <a:r>
              <a:rPr lang="cs-CZ" altLang="cs-CZ" dirty="0" err="1">
                <a:solidFill>
                  <a:srgbClr val="C00000"/>
                </a:solidFill>
              </a:rPr>
              <a:t>jugulotympanická</a:t>
            </a:r>
            <a:r>
              <a:rPr lang="cs-CZ" altLang="cs-CZ" dirty="0">
                <a:solidFill>
                  <a:srgbClr val="C00000"/>
                </a:solidFill>
              </a:rPr>
              <a:t>, </a:t>
            </a:r>
            <a:r>
              <a:rPr lang="cs-CZ" altLang="cs-CZ" dirty="0" err="1">
                <a:solidFill>
                  <a:srgbClr val="C00000"/>
                </a:solidFill>
              </a:rPr>
              <a:t>vagální</a:t>
            </a:r>
            <a:r>
              <a:rPr lang="cs-CZ" altLang="cs-CZ" dirty="0">
                <a:solidFill>
                  <a:srgbClr val="C00000"/>
                </a:solidFill>
              </a:rPr>
              <a:t> tělíska, karotická tělíska, </a:t>
            </a:r>
            <a:r>
              <a:rPr lang="cs-CZ" altLang="cs-CZ" dirty="0" err="1">
                <a:solidFill>
                  <a:srgbClr val="C00000"/>
                </a:solidFill>
              </a:rPr>
              <a:t>laryngeální</a:t>
            </a:r>
            <a:r>
              <a:rPr lang="cs-CZ" altLang="cs-CZ" dirty="0">
                <a:solidFill>
                  <a:srgbClr val="C00000"/>
                </a:solidFill>
              </a:rPr>
              <a:t>, </a:t>
            </a:r>
            <a:r>
              <a:rPr lang="cs-CZ" altLang="cs-CZ" dirty="0" err="1">
                <a:solidFill>
                  <a:srgbClr val="C00000"/>
                </a:solidFill>
              </a:rPr>
              <a:t>aorticopulmonální</a:t>
            </a:r>
            <a:endParaRPr lang="cs-CZ" altLang="cs-CZ" sz="2000" dirty="0">
              <a:solidFill>
                <a:srgbClr val="C00000"/>
              </a:solidFill>
            </a:endParaRPr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organoidní (alveolární) uspořádání</a:t>
            </a:r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hlavní – </a:t>
            </a:r>
            <a:r>
              <a:rPr lang="cs-CZ" altLang="cs-CZ" b="1" dirty="0" err="1"/>
              <a:t>Zellbalen</a:t>
            </a:r>
            <a:endParaRPr lang="cs-CZ" altLang="cs-CZ" b="1" dirty="0"/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vedlejší – </a:t>
            </a:r>
            <a:r>
              <a:rPr lang="cs-CZ" altLang="cs-CZ" b="1" dirty="0" err="1"/>
              <a:t>sustentákulární</a:t>
            </a:r>
            <a:endParaRPr lang="cs-CZ" altLang="cs-CZ" b="1" dirty="0"/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mozku - </a:t>
            </a:r>
            <a:r>
              <a:rPr lang="x-none" b="1" dirty="0">
                <a:solidFill>
                  <a:srgbClr val="00B0F0"/>
                </a:solidFill>
              </a:rPr>
              <a:t>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b="1" dirty="0">
                <a:solidFill>
                  <a:srgbClr val="00B0F0"/>
                </a:solidFill>
              </a:rPr>
              <a:t>Infarkt mozku </a:t>
            </a:r>
            <a:r>
              <a:rPr lang="x-none" dirty="0"/>
              <a:t>(encephalomalacie)</a:t>
            </a:r>
          </a:p>
          <a:p>
            <a:pPr lvl="1"/>
            <a:r>
              <a:rPr lang="x-none" b="1" dirty="0"/>
              <a:t>Embolie</a:t>
            </a:r>
          </a:p>
          <a:p>
            <a:pPr lvl="1"/>
            <a:r>
              <a:rPr lang="x-none" b="1" dirty="0"/>
              <a:t>Trombóza</a:t>
            </a:r>
          </a:p>
          <a:p>
            <a:pPr lvl="1"/>
            <a:r>
              <a:rPr lang="x-none" b="1" dirty="0"/>
              <a:t>Vaskulitida</a:t>
            </a:r>
          </a:p>
          <a:p>
            <a:r>
              <a:rPr lang="x-none" dirty="0"/>
              <a:t>Nehemoragický infarkt – okluze cévy</a:t>
            </a:r>
          </a:p>
          <a:p>
            <a:r>
              <a:rPr lang="x-none" dirty="0"/>
              <a:t>Hemoragický 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x-none" dirty="0"/>
              <a:t>Přechodná symptomatická ischemie – </a:t>
            </a:r>
            <a:r>
              <a:rPr lang="x-none" b="1" dirty="0">
                <a:solidFill>
                  <a:srgbClr val="00B0F0"/>
                </a:solidFill>
              </a:rPr>
              <a:t>TIA </a:t>
            </a:r>
            <a:r>
              <a:rPr lang="x-none" dirty="0"/>
              <a:t>(tranzitorní ischemická ataka) – do 24 hodin dochází k ústupu symptomů, nedochází k rozvoji nekrózy 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Nádory </a:t>
            </a:r>
            <a:r>
              <a:rPr lang="cs-CZ" sz="3600" b="1" dirty="0" err="1">
                <a:solidFill>
                  <a:srgbClr val="C00000"/>
                </a:solidFill>
              </a:rPr>
              <a:t>sympatikoadrenálního</a:t>
            </a:r>
            <a:r>
              <a:rPr lang="cs-CZ" sz="3600" b="1" dirty="0">
                <a:solidFill>
                  <a:srgbClr val="C00000"/>
                </a:solidFill>
              </a:rPr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Paragangliomy</a:t>
            </a:r>
            <a:endParaRPr lang="cs-CZ" altLang="cs-CZ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Feochromocytom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</a:t>
            </a:r>
            <a:r>
              <a:rPr lang="cs-CZ" altLang="cs-CZ" b="1" dirty="0"/>
              <a:t>s produkcí katecholaminů </a:t>
            </a:r>
            <a:r>
              <a:rPr lang="cs-CZ" altLang="cs-CZ" dirty="0"/>
              <a:t>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Neuroblastom 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ganglioneuroblastom</a:t>
            </a:r>
            <a:r>
              <a:rPr lang="cs-CZ" altLang="cs-CZ" b="1" dirty="0">
                <a:solidFill>
                  <a:srgbClr val="00B0F0"/>
                </a:solidFill>
              </a:rPr>
              <a:t>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prognóza různá </a:t>
            </a:r>
            <a:r>
              <a:rPr lang="cs-CZ" altLang="cs-CZ" dirty="0"/>
              <a:t>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Nejčastější extrakraniální solidní tumor </a:t>
            </a:r>
            <a:r>
              <a:rPr lang="cs-CZ" altLang="cs-CZ" b="1" dirty="0">
                <a:solidFill>
                  <a:srgbClr val="FF0000"/>
                </a:solidFill>
              </a:rPr>
              <a:t>dětského věku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ve dřeni nadledvin a sympatických gangliích </a:t>
            </a:r>
            <a:r>
              <a:rPr lang="cs-CZ" altLang="cs-CZ" b="1" dirty="0" err="1"/>
              <a:t>paravertebrálně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>
                <a:solidFill>
                  <a:srgbClr val="FF0000"/>
                </a:solidFill>
              </a:rPr>
              <a:t> mikroskopicky</a:t>
            </a:r>
            <a:r>
              <a:rPr lang="cs-CZ" altLang="cs-CZ" sz="3600" dirty="0"/>
              <a:t>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(„malé modré </a:t>
            </a:r>
            <a:r>
              <a:rPr lang="cs-CZ" altLang="cs-CZ" dirty="0" err="1"/>
              <a:t>bb</a:t>
            </a:r>
            <a:r>
              <a:rPr lang="cs-CZ" altLang="cs-CZ" dirty="0"/>
              <a:t>.“)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b="1" dirty="0" err="1"/>
              <a:t>Homer-Wrightovy</a:t>
            </a:r>
            <a:r>
              <a:rPr lang="cs-CZ" altLang="cs-CZ" b="1" dirty="0"/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solidFill>
                  <a:srgbClr val="00B0F0"/>
                </a:solidFill>
              </a:rPr>
              <a:t>Encefalomalacie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br>
              <a:rPr lang="cs-CZ" altLang="cs-CZ" b="1" dirty="0">
                <a:solidFill>
                  <a:srgbClr val="00B0F0"/>
                </a:solidFill>
              </a:rPr>
            </a:br>
            <a:r>
              <a:rPr lang="cs-CZ" altLang="cs-CZ" b="1" dirty="0">
                <a:solidFill>
                  <a:srgbClr val="00B0F0"/>
                </a:solidFill>
              </a:rPr>
              <a:t>(infarkt mozku)</a:t>
            </a:r>
            <a:endParaRPr lang="x-none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b="1" dirty="0"/>
              <a:t>Kolikvační 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exudace</a:t>
            </a:r>
            <a:r>
              <a:rPr lang="cs-CZ" altLang="cs-CZ" dirty="0"/>
              <a:t> </a:t>
            </a:r>
            <a:r>
              <a:rPr lang="cs-CZ" altLang="cs-CZ" dirty="0" err="1"/>
              <a:t>neutrofilů</a:t>
            </a:r>
            <a:r>
              <a:rPr lang="cs-CZ" altLang="cs-CZ" dirty="0"/>
              <a:t>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(</a:t>
            </a:r>
            <a:r>
              <a:rPr lang="cs-CZ" altLang="cs-CZ" sz="2200" b="1" dirty="0"/>
              <a:t>zrnéčkové </a:t>
            </a:r>
            <a:r>
              <a:rPr lang="cs-CZ" altLang="cs-CZ" sz="2200" b="1" dirty="0" err="1"/>
              <a:t>bb</a:t>
            </a:r>
            <a:r>
              <a:rPr lang="cs-CZ" altLang="cs-CZ" sz="2200" dirty="0"/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b="1" dirty="0" err="1"/>
              <a:t>postmalatická</a:t>
            </a:r>
            <a:r>
              <a:rPr lang="cs-CZ" altLang="cs-CZ" b="1" dirty="0"/>
              <a:t> </a:t>
            </a:r>
            <a:r>
              <a:rPr lang="cs-CZ" altLang="cs-CZ" b="1" dirty="0" err="1"/>
              <a:t>pseudocysta</a:t>
            </a:r>
            <a:endParaRPr lang="cs-CZ" altLang="cs-CZ" b="1" dirty="0"/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effectLst/>
              </a:rPr>
              <a:t>Encefalomalacie</a:t>
            </a:r>
            <a:r>
              <a:rPr lang="cs-CZ" altLang="cs-CZ" dirty="0">
                <a:effectLst/>
              </a:rPr>
              <a:t> (infarkt mozku)</a:t>
            </a:r>
            <a:endParaRPr lang="cs-CZ" altLang="cs-CZ" sz="3200" dirty="0"/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/>
          <a:lstStyle/>
          <a:p>
            <a:r>
              <a:rPr lang="x-none" dirty="0"/>
              <a:t>Dle etiopatogeneze:</a:t>
            </a:r>
          </a:p>
          <a:p>
            <a:pPr lvl="1"/>
            <a:r>
              <a:rPr lang="x-none" dirty="0"/>
              <a:t>Traumatická</a:t>
            </a:r>
          </a:p>
          <a:p>
            <a:pPr lvl="2"/>
            <a:r>
              <a:rPr lang="x-none" dirty="0">
                <a:solidFill>
                  <a:srgbClr val="00B0F0"/>
                </a:solidFill>
              </a:rPr>
              <a:t>Epidurální krvácení</a:t>
            </a:r>
          </a:p>
          <a:p>
            <a:pPr lvl="2"/>
            <a:r>
              <a:rPr lang="x-none" dirty="0">
                <a:solidFill>
                  <a:srgbClr val="00B0F0"/>
                </a:solidFill>
              </a:rPr>
              <a:t>Subdurální krvácení</a:t>
            </a:r>
          </a:p>
          <a:p>
            <a:pPr lvl="1"/>
            <a:r>
              <a:rPr lang="x-none" dirty="0"/>
              <a:t>Spontánní (na podkladě vaskulárních poruch) – hemoragická CMP (cca 20% CMP) </a:t>
            </a:r>
          </a:p>
          <a:p>
            <a:pPr lvl="2"/>
            <a:r>
              <a:rPr lang="x-none" dirty="0">
                <a:solidFill>
                  <a:srgbClr val="00B0F0"/>
                </a:solidFill>
              </a:rPr>
              <a:t>Subarachnoideální krvácení</a:t>
            </a:r>
          </a:p>
          <a:p>
            <a:pPr lvl="2"/>
            <a:r>
              <a:rPr lang="x-none" dirty="0">
                <a:solidFill>
                  <a:srgbClr val="00B0F0"/>
                </a:solidFill>
              </a:rPr>
              <a:t>Intraparenchymatózní (intracerebrální) krvácení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825625"/>
            <a:ext cx="680784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PŘÍČINY:</a:t>
            </a:r>
          </a:p>
          <a:p>
            <a:r>
              <a:rPr lang="x-none" b="1" dirty="0">
                <a:solidFill>
                  <a:srgbClr val="FF0000"/>
                </a:solidFill>
              </a:rPr>
              <a:t>Hypertenze</a:t>
            </a:r>
            <a:r>
              <a:rPr lang="x-none" dirty="0"/>
              <a:t>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b="1" dirty="0" err="1"/>
              <a:t>Č</a:t>
            </a:r>
            <a:r>
              <a:rPr lang="x-none" b="1" dirty="0"/>
              <a:t>asto smrtelné, </a:t>
            </a:r>
            <a:r>
              <a:rPr lang="x-none" dirty="0"/>
              <a:t>rozvoj intrakraniální hypertenze</a:t>
            </a:r>
          </a:p>
          <a:p>
            <a:r>
              <a:rPr lang="x-none" dirty="0"/>
              <a:t>Provalení do komor (hemocefalus)/provalení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x-none" sz="2400" b="1" dirty="0"/>
              <a:t>Ruptura aneuryzmatu Willisova okruhu </a:t>
            </a:r>
            <a:r>
              <a:rPr lang="x-none" sz="2400" dirty="0"/>
              <a:t>- nejčastější</a:t>
            </a:r>
          </a:p>
          <a:p>
            <a:pPr lvl="1"/>
            <a:r>
              <a:rPr lang="x-none" dirty="0"/>
              <a:t>Kongenitální etiologie – vakovité “berry” aneuryzma</a:t>
            </a:r>
          </a:p>
          <a:p>
            <a:pPr lvl="1"/>
            <a:r>
              <a:rPr lang="x-none" dirty="0"/>
              <a:t>Aterosklerotické aneuryzma</a:t>
            </a:r>
          </a:p>
          <a:p>
            <a:pPr lvl="1"/>
            <a:r>
              <a:rPr lang="x-none" dirty="0"/>
              <a:t>Infekční aneuryzma</a:t>
            </a:r>
          </a:p>
          <a:p>
            <a:r>
              <a:rPr lang="x-none" sz="2000" dirty="0"/>
              <a:t>Ruptura A-V malformace</a:t>
            </a:r>
          </a:p>
          <a:p>
            <a:r>
              <a:rPr lang="x-none" sz="2000" dirty="0"/>
              <a:t>Trauma</a:t>
            </a:r>
          </a:p>
          <a:p>
            <a:r>
              <a:rPr lang="x-none" sz="2000" dirty="0"/>
              <a:t>Provalení intracerebrálního krvácení</a:t>
            </a:r>
          </a:p>
          <a:p>
            <a:endParaRPr lang="x-none" sz="2400" dirty="0"/>
          </a:p>
          <a:p>
            <a:r>
              <a:rPr lang="x-none" sz="2400" b="1" dirty="0">
                <a:solidFill>
                  <a:srgbClr val="FF0000"/>
                </a:solidFill>
              </a:rPr>
              <a:t>Náhle 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Krvácení </a:t>
            </a:r>
            <a:r>
              <a:rPr lang="x-none" b="1" dirty="0"/>
              <a:t>mezi dura mater a arachnoideu</a:t>
            </a:r>
          </a:p>
          <a:p>
            <a:r>
              <a:rPr lang="x-none" dirty="0">
                <a:solidFill>
                  <a:srgbClr val="FF0000"/>
                </a:solidFill>
              </a:rPr>
              <a:t>Traumatické poranění s přetržením přemos</a:t>
            </a:r>
            <a:r>
              <a:rPr lang="cs-CZ" dirty="0">
                <a:solidFill>
                  <a:srgbClr val="FF0000"/>
                </a:solidFill>
              </a:rPr>
              <a:t>ť</a:t>
            </a:r>
            <a:r>
              <a:rPr lang="x-none" dirty="0">
                <a:solidFill>
                  <a:srgbClr val="FF0000"/>
                </a:solidFill>
              </a:rPr>
              <a:t>ujících žil</a:t>
            </a:r>
          </a:p>
          <a:p>
            <a:r>
              <a:rPr lang="x-none" dirty="0"/>
              <a:t>Starší pacienti, novorozenci (porodní trauma)</a:t>
            </a:r>
          </a:p>
          <a:p>
            <a:endParaRPr lang="x-none" dirty="0"/>
          </a:p>
          <a:p>
            <a:r>
              <a:rPr lang="x-none" b="1" dirty="0"/>
              <a:t>Poloměsíčitý tvar </a:t>
            </a:r>
            <a:r>
              <a:rPr lang="x-none" dirty="0"/>
              <a:t>na CT</a:t>
            </a:r>
          </a:p>
          <a:p>
            <a:r>
              <a:rPr lang="x-none" dirty="0"/>
              <a:t>Bez chirurgické intervence dochází k vzniku subdurálního hygromu (chronický subdurální hematom) – </a:t>
            </a:r>
            <a:r>
              <a:rPr lang="x-none" b="1" dirty="0"/>
              <a:t>tendence k růstu objemu </a:t>
            </a:r>
          </a:p>
          <a:p>
            <a:r>
              <a:rPr lang="x-none" dirty="0">
                <a:solidFill>
                  <a:srgbClr val="FF0000"/>
                </a:solidFill>
              </a:rPr>
              <a:t>Epileptický záchvat, bolest hlavy, porucha vědomí</a:t>
            </a:r>
            <a:r>
              <a:rPr lang="x-none" dirty="0"/>
              <a:t> </a:t>
            </a:r>
          </a:p>
          <a:p>
            <a:r>
              <a:rPr lang="x-none" dirty="0"/>
              <a:t>Projevuje se </a:t>
            </a:r>
            <a:r>
              <a:rPr lang="x-none" b="1" dirty="0">
                <a:solidFill>
                  <a:srgbClr val="FF0000"/>
                </a:solidFill>
              </a:rPr>
              <a:t>se spožděním od traumatu </a:t>
            </a:r>
            <a:r>
              <a:rPr lang="x-none" dirty="0"/>
              <a:t>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Krvácení </a:t>
            </a:r>
            <a:r>
              <a:rPr lang="x-none" sz="2400" b="1" dirty="0"/>
              <a:t>mezi okostici kalvy a dura mater</a:t>
            </a:r>
          </a:p>
          <a:p>
            <a:r>
              <a:rPr lang="x-none" sz="2400" dirty="0"/>
              <a:t>Traumatické postižení – </a:t>
            </a:r>
            <a:r>
              <a:rPr lang="x-none" sz="2400" dirty="0">
                <a:solidFill>
                  <a:srgbClr val="FF0000"/>
                </a:solidFill>
              </a:rPr>
              <a:t>fraktura kalvy s poraněním arterií</a:t>
            </a:r>
            <a:r>
              <a:rPr lang="x-none" sz="2400" dirty="0"/>
              <a:t> - nejčastěji a. meningea media</a:t>
            </a:r>
          </a:p>
          <a:p>
            <a:endParaRPr lang="x-none" sz="2400" dirty="0"/>
          </a:p>
          <a:p>
            <a:r>
              <a:rPr lang="x-none" sz="2400" b="1" dirty="0"/>
              <a:t>Čočkovitý vzhled </a:t>
            </a:r>
            <a:r>
              <a:rPr lang="x-none" sz="2400" dirty="0"/>
              <a:t>na CT</a:t>
            </a:r>
          </a:p>
          <a:p>
            <a:r>
              <a:rPr lang="x-none" sz="2400" b="1" dirty="0"/>
              <a:t>Rychlý růst </a:t>
            </a:r>
            <a:r>
              <a:rPr lang="x-none" sz="2400" dirty="0"/>
              <a:t>s kompresí mozku</a:t>
            </a:r>
          </a:p>
          <a:p>
            <a:r>
              <a:rPr lang="x-none" sz="2400" dirty="0">
                <a:solidFill>
                  <a:srgbClr val="FF0000"/>
                </a:solidFill>
              </a:rPr>
              <a:t>Urgentní stav </a:t>
            </a:r>
            <a:r>
              <a:rPr lang="x-none" sz="2400" dirty="0"/>
              <a:t>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B0F0"/>
                </a:solidFill>
                <a:effectLst/>
              </a:rPr>
              <a:t>Infekce CNS</a:t>
            </a:r>
            <a:endParaRPr lang="cs-CZ" altLang="cs-CZ" sz="3200" dirty="0">
              <a:solidFill>
                <a:srgbClr val="00B0F0"/>
              </a:solidFill>
            </a:endParaRP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 etiologie: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brány vstupu </a:t>
            </a:r>
            <a:r>
              <a:rPr lang="cs-CZ" altLang="cs-CZ" b="1" dirty="0"/>
              <a:t>infekčního agens</a:t>
            </a:r>
          </a:p>
          <a:p>
            <a:pPr lvl="1"/>
            <a:r>
              <a:rPr lang="cs-CZ" altLang="cs-CZ" dirty="0"/>
              <a:t>hematogenně</a:t>
            </a:r>
          </a:p>
          <a:p>
            <a:pPr lvl="1"/>
            <a:r>
              <a:rPr lang="cs-CZ" altLang="cs-CZ" dirty="0"/>
              <a:t>přímým přestupem z okolí 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dirty="0"/>
              <a:t>ascendentně podél nervů</a:t>
            </a:r>
          </a:p>
          <a:p>
            <a:pPr lvl="1"/>
            <a:r>
              <a:rPr lang="cs-CZ" altLang="cs-CZ" dirty="0"/>
              <a:t>přímý přestup 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Serózní </a:t>
            </a:r>
          </a:p>
          <a:p>
            <a:r>
              <a:rPr lang="x-none" dirty="0"/>
              <a:t>Purulentní (hnisavá)</a:t>
            </a:r>
          </a:p>
          <a:p>
            <a:r>
              <a:rPr lang="x-none" dirty="0"/>
              <a:t>Granulomatózní</a:t>
            </a:r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Purulentní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PŘÍZNAKY: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/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(fotofobie)</a:t>
            </a:r>
          </a:p>
          <a:p>
            <a:pPr lvl="1"/>
            <a:r>
              <a:rPr lang="cs-CZ" altLang="cs-CZ" dirty="0" err="1"/>
              <a:t>Fonofobie</a:t>
            </a:r>
            <a:endParaRPr lang="cs-CZ" altLang="cs-CZ" dirty="0"/>
          </a:p>
          <a:p>
            <a:pPr lvl="1"/>
            <a:r>
              <a:rPr lang="cs-CZ" altLang="cs-CZ" dirty="0"/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>
                <a:ea typeface="ＭＳ Ｐゴシック" pitchFamily="34" charset="-128"/>
              </a:rPr>
              <a:t>Bacterial</a:t>
            </a:r>
            <a:r>
              <a:rPr lang="cs-CZ" altLang="cs-CZ" dirty="0">
                <a:ea typeface="ＭＳ Ｐゴシック" pitchFamily="34" charset="-128"/>
              </a:rPr>
              <a:t> </a:t>
            </a:r>
            <a:r>
              <a:rPr lang="cs-CZ" altLang="cs-CZ" dirty="0" err="1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Purulentní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novorozenci</a:t>
            </a:r>
            <a:r>
              <a:rPr lang="cs-CZ" altLang="cs-CZ" dirty="0"/>
              <a:t>:  E. coli, streptokoky </a:t>
            </a:r>
            <a:r>
              <a:rPr lang="cs-CZ" altLang="cs-CZ" dirty="0" err="1"/>
              <a:t>sk</a:t>
            </a:r>
            <a:r>
              <a:rPr lang="cs-CZ" altLang="cs-CZ" dirty="0"/>
              <a:t>. B., proteus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kojenci </a:t>
            </a:r>
            <a:r>
              <a:rPr lang="cs-CZ" altLang="cs-CZ" dirty="0">
                <a:solidFill>
                  <a:srgbClr val="C00000"/>
                </a:solidFill>
                <a:sym typeface="Symbol" pitchFamily="2" charset="2"/>
              </a:rPr>
              <a:t> 3 </a:t>
            </a:r>
            <a:r>
              <a:rPr lang="cs-CZ" altLang="cs-CZ" dirty="0" err="1">
                <a:solidFill>
                  <a:srgbClr val="C00000"/>
                </a:solidFill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dirty="0" err="1">
                <a:sym typeface="Symbol" pitchFamily="2" charset="2"/>
              </a:rPr>
              <a:t>Haemophilus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influensae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  <a:sym typeface="Symbol" pitchFamily="2" charset="2"/>
              </a:rPr>
              <a:t> děti – adolescenti</a:t>
            </a:r>
            <a:r>
              <a:rPr lang="cs-CZ" altLang="cs-CZ" dirty="0">
                <a:sym typeface="Symbol" pitchFamily="2" charset="2"/>
              </a:rPr>
              <a:t>: </a:t>
            </a:r>
            <a:r>
              <a:rPr lang="cs-CZ" altLang="cs-CZ" dirty="0" err="1">
                <a:sym typeface="Symbol" pitchFamily="2" charset="2"/>
              </a:rPr>
              <a:t>Neisseria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meningitidis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  <a:sym typeface="Symbol" pitchFamily="2" charset="2"/>
              </a:rPr>
              <a:t> všechny věkové skupiny</a:t>
            </a:r>
            <a:r>
              <a:rPr lang="cs-CZ" altLang="cs-CZ" dirty="0">
                <a:sym typeface="Symbol" pitchFamily="2" charset="2"/>
              </a:rPr>
              <a:t>: streptokoky, pneumokoky (očkování), stafylokoky aj.</a:t>
            </a:r>
            <a:endParaRPr lang="cs-CZ" altLang="cs-CZ" dirty="0"/>
          </a:p>
          <a:p>
            <a:r>
              <a:rPr lang="cs-CZ" altLang="cs-CZ" b="1" dirty="0">
                <a:solidFill>
                  <a:srgbClr val="FF0000"/>
                </a:solidFill>
              </a:rPr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(někdy </a:t>
            </a:r>
            <a:r>
              <a:rPr lang="cs-CZ" altLang="cs-CZ" dirty="0" err="1"/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Purulentní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NÁSLEDKY MENINGITIDY:</a:t>
            </a:r>
          </a:p>
          <a:p>
            <a:pPr lvl="1"/>
            <a:r>
              <a:rPr lang="cs-CZ" altLang="cs-CZ" dirty="0"/>
              <a:t>Diseminovaná intravaskulární </a:t>
            </a:r>
            <a:r>
              <a:rPr lang="cs-CZ" altLang="cs-CZ" dirty="0" err="1"/>
              <a:t>koagulopatie</a:t>
            </a:r>
            <a:endParaRPr lang="cs-CZ" altLang="cs-CZ" dirty="0"/>
          </a:p>
          <a:p>
            <a:pPr lvl="1"/>
            <a:r>
              <a:rPr lang="cs-CZ" altLang="cs-CZ" dirty="0" err="1"/>
              <a:t>Waterhouse-Friderichsenův</a:t>
            </a:r>
            <a:r>
              <a:rPr lang="cs-CZ" altLang="cs-CZ" dirty="0"/>
              <a:t> syndrom 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/>
              <a:t>Pozánětlivý</a:t>
            </a:r>
            <a:r>
              <a:rPr lang="cs-CZ" altLang="cs-CZ" dirty="0"/>
              <a:t> hydrocefalus (obliterace likvorových cest) </a:t>
            </a:r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/>
              <a:t>Hnisavá tromboflebitida splavů</a:t>
            </a:r>
          </a:p>
          <a:p>
            <a:pPr lvl="1"/>
            <a:r>
              <a:rPr lang="cs-CZ" altLang="cs-CZ" dirty="0"/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>
                <a:solidFill>
                  <a:srgbClr val="00B0F0"/>
                </a:solidFill>
              </a:rPr>
              <a:t>Difúzní</a:t>
            </a:r>
            <a:r>
              <a:rPr lang="x-none" dirty="0"/>
              <a:t> edém mozku		X		</a:t>
            </a:r>
            <a:r>
              <a:rPr lang="x-none" dirty="0">
                <a:solidFill>
                  <a:srgbClr val="00B0F0"/>
                </a:solidFill>
              </a:rPr>
              <a:t>Ložiskový</a:t>
            </a:r>
            <a:r>
              <a:rPr lang="x-none" dirty="0"/>
              <a:t>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Absces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/>
              <a:t>Přímý přestup infekce při purulentní meningitidě</a:t>
            </a:r>
          </a:p>
          <a:p>
            <a:r>
              <a:rPr lang="x-none"/>
              <a:t>Hematogenní přenos </a:t>
            </a:r>
          </a:p>
          <a:p>
            <a:pPr lvl="1"/>
            <a:r>
              <a:rPr lang="en-GB" dirty="0"/>
              <a:t>N</a:t>
            </a:r>
            <a:r>
              <a:rPr lang="x-none"/>
              <a:t>ejčastěji při infekční endokarditidě</a:t>
            </a:r>
          </a:p>
          <a:p>
            <a:pPr lvl="1"/>
            <a:r>
              <a:rPr lang="x-none"/>
              <a:t>Mnohočetn</a:t>
            </a:r>
            <a:r>
              <a:rPr lang="cs-CZ" dirty="0"/>
              <a:t>á</a:t>
            </a:r>
            <a:r>
              <a:rPr lang="x-none"/>
              <a:t> ložiska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Lymfocytární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virus</a:t>
            </a:r>
            <a:r>
              <a:rPr lang="cs-CZ" altLang="cs-CZ" dirty="0"/>
              <a:t>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solidFill>
                  <a:srgbClr val="00B0F0"/>
                </a:solidFill>
              </a:rPr>
              <a:t>Granulomatózní</a:t>
            </a:r>
            <a:r>
              <a:rPr lang="cs-CZ" altLang="cs-CZ" sz="3600" dirty="0">
                <a:solidFill>
                  <a:srgbClr val="00B0F0"/>
                </a:solidFill>
              </a:rPr>
              <a:t> meningitidy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Mycobacterium</a:t>
            </a:r>
            <a:r>
              <a:rPr lang="cs-CZ" altLang="cs-CZ" dirty="0"/>
              <a:t> </a:t>
            </a:r>
            <a:r>
              <a:rPr lang="cs-CZ" altLang="cs-CZ" dirty="0" err="1"/>
              <a:t>tuberculosis</a:t>
            </a:r>
            <a:endParaRPr lang="cs-CZ" altLang="cs-CZ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neoformans</a:t>
            </a:r>
            <a:r>
              <a:rPr lang="cs-CZ" altLang="cs-CZ" dirty="0"/>
              <a:t>, </a:t>
            </a:r>
            <a:r>
              <a:rPr lang="cs-CZ" altLang="cs-CZ" dirty="0" err="1"/>
              <a:t>Aspergillus</a:t>
            </a:r>
            <a:r>
              <a:rPr lang="cs-CZ" altLang="cs-CZ" dirty="0"/>
              <a:t>, </a:t>
            </a:r>
            <a:r>
              <a:rPr lang="cs-CZ" altLang="cs-CZ" dirty="0" err="1"/>
              <a:t>Candida</a:t>
            </a:r>
            <a:endParaRPr lang="cs-CZ" altLang="cs-CZ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3600" dirty="0">
                <a:solidFill>
                  <a:srgbClr val="00B0F0"/>
                </a:solidFill>
              </a:rPr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324475" cy="4678680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sz="1800" b="1" dirty="0"/>
              <a:t> </a:t>
            </a:r>
            <a:r>
              <a:rPr lang="cs-CZ" altLang="cs-CZ" sz="2400" b="1" dirty="0"/>
              <a:t>bazilární tbc meningitida</a:t>
            </a:r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proliferativní</a:t>
            </a:r>
            <a:endParaRPr lang="cs-CZ" altLang="cs-CZ" dirty="0">
              <a:solidFill>
                <a:srgbClr val="C00000"/>
              </a:solidFill>
            </a:endParaRPr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(tbc uzlík)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ENCEFALITIDY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neurotropní</a:t>
            </a:r>
            <a:r>
              <a:rPr lang="cs-CZ" altLang="cs-CZ" dirty="0"/>
              <a:t> 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/>
              <a:t> viry (HSV, enteroviry, virus parotitidy), </a:t>
            </a:r>
            <a:r>
              <a:rPr lang="cs-CZ" altLang="cs-CZ" b="1" dirty="0" err="1"/>
              <a:t>ricketsie</a:t>
            </a:r>
            <a:r>
              <a:rPr lang="cs-CZ" altLang="cs-CZ" b="1" dirty="0"/>
              <a:t>, paraziti (toxoplazmóza…), </a:t>
            </a:r>
            <a:r>
              <a:rPr lang="cs-CZ" altLang="cs-CZ" b="1" dirty="0" err="1"/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plísně…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70C0"/>
                </a:solidFill>
              </a:rPr>
              <a:t>Virové encefalitidy</a:t>
            </a:r>
            <a:endParaRPr lang="cs-CZ" altLang="cs-CZ" sz="2800" dirty="0">
              <a:solidFill>
                <a:srgbClr val="0070C0"/>
              </a:solidFill>
            </a:endParaRP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 s tvorbou inkluzí</a:t>
            </a:r>
          </a:p>
          <a:p>
            <a:pPr lvl="1"/>
            <a:r>
              <a:rPr lang="cs-CZ" altLang="cs-CZ" b="1" dirty="0">
                <a:solidFill>
                  <a:srgbClr val="00B0F0"/>
                </a:solidFill>
              </a:rPr>
              <a:t> vzteklina</a:t>
            </a:r>
          </a:p>
          <a:p>
            <a:pPr lvl="1"/>
            <a:r>
              <a:rPr lang="cs-CZ" altLang="cs-CZ" b="1" dirty="0">
                <a:solidFill>
                  <a:srgbClr val="00B0F0"/>
                </a:solidFill>
              </a:rPr>
              <a:t> HSV1, HSV2</a:t>
            </a:r>
          </a:p>
          <a:p>
            <a:pPr lvl="1"/>
            <a:r>
              <a:rPr lang="cs-CZ" altLang="cs-CZ" b="1" dirty="0">
                <a:solidFill>
                  <a:srgbClr val="00B0F0"/>
                </a:solidFill>
              </a:rPr>
              <a:t> poliomyelitis </a:t>
            </a:r>
            <a:r>
              <a:rPr lang="cs-CZ" altLang="cs-CZ" b="1" dirty="0" err="1">
                <a:solidFill>
                  <a:srgbClr val="00B0F0"/>
                </a:solidFill>
              </a:rPr>
              <a:t>acuta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anterior</a:t>
            </a:r>
            <a:endParaRPr lang="cs-CZ" altLang="cs-CZ" b="1" dirty="0">
              <a:solidFill>
                <a:srgbClr val="00B0F0"/>
              </a:solidFill>
            </a:endParaRP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bez tvorby inkluzí</a:t>
            </a:r>
          </a:p>
          <a:p>
            <a:pPr lvl="1"/>
            <a:r>
              <a:rPr lang="cs-CZ" altLang="cs-CZ" dirty="0">
                <a:solidFill>
                  <a:srgbClr val="00B0F0"/>
                </a:solidFill>
              </a:rPr>
              <a:t> klíšťová  e.</a:t>
            </a:r>
          </a:p>
          <a:p>
            <a:pPr lvl="1"/>
            <a:r>
              <a:rPr lang="cs-CZ" altLang="cs-CZ" dirty="0">
                <a:solidFill>
                  <a:srgbClr val="00B0F0"/>
                </a:solidFill>
              </a:rPr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C00000"/>
                </a:solidFill>
              </a:rPr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>
                <a:solidFill>
                  <a:srgbClr val="00B0F0"/>
                </a:solidFill>
              </a:rPr>
              <a:t> vzteklina (rabies, </a:t>
            </a:r>
            <a:r>
              <a:rPr lang="cs-CZ" altLang="cs-CZ" b="1" dirty="0" err="1">
                <a:solidFill>
                  <a:srgbClr val="00B0F0"/>
                </a:solidFill>
              </a:rPr>
              <a:t>lyssa</a:t>
            </a:r>
            <a:r>
              <a:rPr lang="cs-CZ" altLang="cs-CZ" b="1" dirty="0">
                <a:solidFill>
                  <a:srgbClr val="00B0F0"/>
                </a:solidFill>
              </a:rPr>
              <a:t>)</a:t>
            </a:r>
          </a:p>
          <a:p>
            <a:pPr marL="755650" lvl="1" indent="-355600"/>
            <a:r>
              <a:rPr lang="cs-CZ" altLang="cs-CZ" b="1" dirty="0"/>
              <a:t>inkubace</a:t>
            </a:r>
            <a:r>
              <a:rPr lang="cs-CZ" altLang="cs-CZ" dirty="0"/>
              <a:t>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do </a:t>
            </a:r>
            <a:r>
              <a:rPr lang="cs-CZ" altLang="cs-CZ" dirty="0">
                <a:solidFill>
                  <a:srgbClr val="FF0000"/>
                </a:solidFill>
              </a:rPr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b="1" dirty="0" err="1"/>
              <a:t>Negriho</a:t>
            </a:r>
            <a:r>
              <a:rPr lang="cs-CZ" altLang="cs-CZ" b="1" dirty="0"/>
              <a:t> tělíska </a:t>
            </a:r>
            <a:r>
              <a:rPr lang="cs-CZ" altLang="cs-CZ" dirty="0"/>
              <a:t>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</a:t>
            </a:r>
            <a:r>
              <a:rPr lang="cs-CZ" altLang="cs-CZ" u="sng" dirty="0"/>
              <a:t>v cytoplasmě </a:t>
            </a:r>
            <a:r>
              <a:rPr lang="cs-CZ" altLang="cs-CZ" dirty="0"/>
              <a:t>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</a:t>
            </a:r>
            <a:r>
              <a:rPr lang="cs-CZ" altLang="cs-CZ" b="1" dirty="0">
                <a:solidFill>
                  <a:srgbClr val="FF0000"/>
                </a:solidFill>
              </a:rPr>
              <a:t>očkováním</a:t>
            </a:r>
            <a:r>
              <a:rPr lang="cs-CZ" altLang="cs-CZ" dirty="0"/>
              <a:t>!!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herpetická encefalitida (HSV1, HSV2)</a:t>
            </a:r>
          </a:p>
          <a:p>
            <a:pPr marL="755650" lvl="1" indent="-355600"/>
            <a:r>
              <a:rPr lang="cs-CZ" altLang="cs-CZ" dirty="0">
                <a:solidFill>
                  <a:srgbClr val="FF0000"/>
                </a:solidFill>
              </a:rPr>
              <a:t>kůra temporálních a frontálních laloků</a:t>
            </a:r>
            <a:r>
              <a:rPr lang="cs-CZ" altLang="cs-CZ" dirty="0"/>
              <a:t>, jiné části šedé hmoty</a:t>
            </a:r>
          </a:p>
          <a:p>
            <a:pPr marL="755650" lvl="1" indent="-355600"/>
            <a:r>
              <a:rPr lang="cs-CZ" altLang="cs-CZ" b="1" dirty="0"/>
              <a:t>hemoragické nekrózy</a:t>
            </a:r>
            <a:r>
              <a:rPr lang="cs-CZ" altLang="cs-CZ" dirty="0"/>
              <a:t>, intra</a:t>
            </a:r>
            <a:r>
              <a:rPr lang="cs-CZ" altLang="cs-CZ" u="sng" dirty="0"/>
              <a:t>nukleární </a:t>
            </a:r>
            <a:r>
              <a:rPr lang="cs-CZ" altLang="cs-CZ" dirty="0"/>
              <a:t>inkluze</a:t>
            </a:r>
          </a:p>
          <a:p>
            <a:pPr marL="755650" lvl="1" indent="-355600"/>
            <a:r>
              <a:rPr lang="cs-CZ" altLang="cs-CZ" dirty="0">
                <a:solidFill>
                  <a:srgbClr val="FF0000"/>
                </a:solidFill>
              </a:rPr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dirty="0"/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dirty="0">
                <a:solidFill>
                  <a:srgbClr val="C00000"/>
                </a:solidFill>
              </a:rPr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Poliomyelitis </a:t>
            </a:r>
            <a:r>
              <a:rPr lang="cs-CZ" altLang="cs-CZ" b="1" dirty="0" err="1">
                <a:solidFill>
                  <a:srgbClr val="00B0F0"/>
                </a:solidFill>
              </a:rPr>
              <a:t>acuta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anterior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/>
              <a:t>(v ČR eradikováno)</a:t>
            </a:r>
          </a:p>
          <a:p>
            <a:pPr marL="755650" lvl="1" indent="-355600"/>
            <a:r>
              <a:rPr lang="cs-CZ" altLang="cs-CZ" dirty="0"/>
              <a:t>Enteroviry, </a:t>
            </a:r>
            <a:r>
              <a:rPr lang="cs-CZ" altLang="cs-CZ" dirty="0" err="1"/>
              <a:t>coxackie</a:t>
            </a:r>
            <a:r>
              <a:rPr lang="cs-CZ" altLang="cs-CZ" dirty="0"/>
              <a:t>, ECHO</a:t>
            </a:r>
          </a:p>
          <a:p>
            <a:pPr marL="755650" lvl="1" indent="-355600"/>
            <a:r>
              <a:rPr lang="cs-CZ" altLang="cs-CZ" dirty="0" err="1">
                <a:solidFill>
                  <a:srgbClr val="FF0000"/>
                </a:solidFill>
              </a:rPr>
              <a:t>Pharyngitis</a:t>
            </a:r>
            <a:r>
              <a:rPr lang="cs-CZ" altLang="cs-CZ" dirty="0">
                <a:solidFill>
                  <a:srgbClr val="FF0000"/>
                </a:solidFill>
              </a:rPr>
              <a:t>, enteritis, myokarditis, </a:t>
            </a:r>
            <a:r>
              <a:rPr lang="cs-CZ" altLang="cs-CZ" dirty="0" err="1">
                <a:solidFill>
                  <a:srgbClr val="FF0000"/>
                </a:solidFill>
              </a:rPr>
              <a:t>myositis</a:t>
            </a:r>
            <a:r>
              <a:rPr lang="cs-CZ" altLang="cs-CZ" dirty="0">
                <a:solidFill>
                  <a:srgbClr val="FF0000"/>
                </a:solidFill>
              </a:rPr>
              <a:t>…</a:t>
            </a:r>
          </a:p>
          <a:p>
            <a:pPr marL="755650" lvl="1" indent="-355600"/>
            <a:r>
              <a:rPr lang="cs-CZ" altLang="cs-CZ" dirty="0"/>
              <a:t>Jen v 10% 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>
                <a:solidFill>
                  <a:srgbClr val="FF0000"/>
                </a:solidFill>
              </a:rPr>
              <a:t>přední rohy míšní</a:t>
            </a:r>
            <a:r>
              <a:rPr lang="cs-CZ" altLang="cs-CZ" sz="2200" dirty="0">
                <a:solidFill>
                  <a:srgbClr val="FF0000"/>
                </a:solidFill>
              </a:rPr>
              <a:t>, méně </a:t>
            </a:r>
            <a:r>
              <a:rPr lang="cs-CZ" altLang="cs-CZ" sz="2200" dirty="0" err="1">
                <a:solidFill>
                  <a:srgbClr val="FF0000"/>
                </a:solidFill>
              </a:rPr>
              <a:t>gyrus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200" dirty="0" err="1">
                <a:solidFill>
                  <a:srgbClr val="FF0000"/>
                </a:solidFill>
              </a:rPr>
              <a:t>precentralis</a:t>
            </a:r>
            <a:endParaRPr lang="cs-CZ" altLang="cs-CZ" sz="2200" dirty="0">
              <a:solidFill>
                <a:srgbClr val="FF0000"/>
              </a:solidFill>
            </a:endParaRPr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intra</a:t>
            </a:r>
            <a:r>
              <a:rPr lang="cs-CZ" altLang="cs-CZ" u="sng" dirty="0"/>
              <a:t>nukleární </a:t>
            </a:r>
            <a:r>
              <a:rPr lang="cs-CZ" altLang="cs-CZ" dirty="0"/>
              <a:t>inkluze v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>
                <a:solidFill>
                  <a:srgbClr val="00B0F0"/>
                </a:solidFill>
              </a:rPr>
              <a:t>Cytomegalová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encephalitida</a:t>
            </a:r>
            <a:endParaRPr lang="cs-CZ" altLang="cs-CZ" b="1" dirty="0">
              <a:solidFill>
                <a:srgbClr val="00B0F0"/>
              </a:solidFill>
            </a:endParaRPr>
          </a:p>
          <a:p>
            <a:pPr marL="755650" lvl="1" indent="-355600"/>
            <a:r>
              <a:rPr lang="cs-CZ" altLang="cs-CZ" dirty="0"/>
              <a:t>Fetální a </a:t>
            </a:r>
            <a:r>
              <a:rPr lang="cs-CZ" altLang="cs-CZ" dirty="0" err="1"/>
              <a:t>transplacentarní</a:t>
            </a:r>
            <a:r>
              <a:rPr lang="cs-CZ" altLang="cs-CZ" dirty="0"/>
              <a:t> infekce</a:t>
            </a:r>
          </a:p>
          <a:p>
            <a:pPr marL="755650" lvl="1" indent="-355600"/>
            <a:r>
              <a:rPr lang="cs-CZ" altLang="cs-CZ" dirty="0">
                <a:solidFill>
                  <a:srgbClr val="FF0000"/>
                </a:solidFill>
              </a:rPr>
              <a:t>Nekrotizující </a:t>
            </a:r>
            <a:r>
              <a:rPr lang="cs-CZ" altLang="cs-CZ" dirty="0"/>
              <a:t>zánět predilekčně </a:t>
            </a:r>
            <a:r>
              <a:rPr lang="cs-CZ" altLang="cs-CZ" dirty="0" err="1">
                <a:solidFill>
                  <a:srgbClr val="FF0000"/>
                </a:solidFill>
              </a:rPr>
              <a:t>periventrikulárně</a:t>
            </a:r>
            <a:endParaRPr lang="cs-CZ" altLang="cs-CZ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dirty="0">
                <a:solidFill>
                  <a:srgbClr val="C00000"/>
                </a:solidFill>
              </a:rPr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Středoevropská klíšťová </a:t>
            </a:r>
            <a:r>
              <a:rPr lang="cs-CZ" altLang="cs-CZ" b="1" dirty="0" err="1">
                <a:solidFill>
                  <a:srgbClr val="00B0F0"/>
                </a:solidFill>
              </a:rPr>
              <a:t>encephalitida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</a:t>
            </a:r>
            <a:r>
              <a:rPr lang="cs-CZ" altLang="cs-CZ" b="1" dirty="0"/>
              <a:t>šedá i bílá hmota </a:t>
            </a:r>
            <a:r>
              <a:rPr lang="cs-CZ" altLang="cs-CZ" dirty="0"/>
              <a:t>(</a:t>
            </a:r>
            <a:r>
              <a:rPr lang="cs-CZ" altLang="cs-CZ" dirty="0" err="1"/>
              <a:t>panencefalitis</a:t>
            </a:r>
            <a:r>
              <a:rPr lang="cs-CZ" altLang="cs-CZ" dirty="0"/>
              <a:t>) převážně </a:t>
            </a:r>
            <a:r>
              <a:rPr lang="cs-CZ" altLang="cs-CZ" dirty="0" err="1"/>
              <a:t>periaxiálně</a:t>
            </a:r>
            <a:r>
              <a:rPr lang="cs-CZ" altLang="cs-CZ" dirty="0"/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HIV encefalopatie</a:t>
            </a:r>
          </a:p>
          <a:p>
            <a:pPr lvl="1"/>
            <a:r>
              <a:rPr lang="cs-CZ" altLang="cs-CZ" b="1" dirty="0"/>
              <a:t> Přímé postižení CNS HIV virem</a:t>
            </a:r>
          </a:p>
          <a:p>
            <a:pPr marL="755650" lvl="1" indent="-355600"/>
            <a:r>
              <a:rPr lang="cs-CZ" altLang="cs-CZ" dirty="0"/>
              <a:t>Klinicky rozvoj kognitivního deficitu až demence</a:t>
            </a:r>
          </a:p>
          <a:p>
            <a:pPr marL="755650" lvl="1" indent="-355600"/>
            <a:r>
              <a:rPr lang="cs-CZ" altLang="cs-CZ" dirty="0"/>
              <a:t>Atrofie mozkového parenchymu,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/>
              <a:t>Nepřímý efekt HIV infekce</a:t>
            </a:r>
          </a:p>
          <a:p>
            <a:pPr marL="755650" lvl="1" indent="-355600"/>
            <a:r>
              <a:rPr lang="cs-CZ" altLang="cs-CZ" dirty="0">
                <a:solidFill>
                  <a:srgbClr val="00B0F0"/>
                </a:solidFill>
              </a:rPr>
              <a:t>Oportunní encefalitis </a:t>
            </a:r>
            <a:r>
              <a:rPr lang="cs-CZ" altLang="cs-CZ" dirty="0"/>
              <a:t>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>
                <a:solidFill>
                  <a:srgbClr val="00B0F0"/>
                </a:solidFill>
              </a:rPr>
              <a:t>EBV asociovaný primární </a:t>
            </a:r>
            <a:r>
              <a:rPr lang="cs-CZ" altLang="cs-CZ" dirty="0" err="1">
                <a:solidFill>
                  <a:srgbClr val="00B0F0"/>
                </a:solidFill>
              </a:rPr>
              <a:t>velkobuněčný</a:t>
            </a:r>
            <a:r>
              <a:rPr lang="cs-CZ" altLang="cs-CZ" dirty="0">
                <a:solidFill>
                  <a:srgbClr val="00B0F0"/>
                </a:solidFill>
              </a:rPr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Encefalitidy </a:t>
            </a:r>
            <a:br>
              <a:rPr lang="cs-CZ" altLang="cs-CZ" sz="3600"/>
            </a:br>
            <a:r>
              <a:rPr lang="cs-CZ" altLang="cs-CZ" sz="2800"/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neurosyfilis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/>
            <a:r>
              <a:rPr lang="cs-CZ" altLang="cs-CZ" dirty="0"/>
              <a:t> CNS  postižen ve 2. a </a:t>
            </a:r>
            <a:r>
              <a:rPr lang="cs-CZ" altLang="cs-CZ" b="1" dirty="0"/>
              <a:t>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meningovaskulární</a:t>
            </a:r>
            <a:r>
              <a:rPr lang="cs-CZ" altLang="cs-CZ" dirty="0">
                <a:solidFill>
                  <a:srgbClr val="C00000"/>
                </a:solidFill>
              </a:rPr>
              <a:t> forma</a:t>
            </a:r>
            <a:r>
              <a:rPr lang="cs-CZ" altLang="cs-CZ" dirty="0"/>
              <a:t>: </a:t>
            </a:r>
          </a:p>
          <a:p>
            <a:pPr marL="1020763" lvl="2" indent="-355600"/>
            <a:r>
              <a:rPr lang="cs-CZ" altLang="cs-CZ" sz="2200" dirty="0"/>
              <a:t>ztluštění plen s miliárními </a:t>
            </a:r>
            <a:r>
              <a:rPr lang="cs-CZ" altLang="cs-CZ" sz="2200" dirty="0" err="1"/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>
                <a:solidFill>
                  <a:srgbClr val="00B0F0"/>
                </a:solidFill>
              </a:rPr>
              <a:t>Heubnerova</a:t>
            </a:r>
            <a:r>
              <a:rPr lang="cs-CZ" altLang="cs-CZ" sz="2200" b="1" dirty="0">
                <a:solidFill>
                  <a:srgbClr val="00B0F0"/>
                </a:solidFill>
              </a:rPr>
              <a:t> </a:t>
            </a:r>
            <a:r>
              <a:rPr lang="cs-CZ" altLang="cs-CZ" sz="2200" b="1" dirty="0" err="1">
                <a:solidFill>
                  <a:srgbClr val="00B0F0"/>
                </a:solidFill>
              </a:rPr>
              <a:t>arteriitida</a:t>
            </a:r>
            <a:r>
              <a:rPr lang="cs-CZ" altLang="cs-CZ" sz="2200" b="1" dirty="0">
                <a:solidFill>
                  <a:srgbClr val="00B0F0"/>
                </a:solidFill>
              </a:rPr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>
                <a:solidFill>
                  <a:srgbClr val="00B0F0"/>
                </a:solidFill>
              </a:rPr>
              <a:t>paralysis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progresiva</a:t>
            </a:r>
            <a:r>
              <a:rPr lang="cs-CZ" altLang="cs-CZ" sz="2000" dirty="0">
                <a:solidFill>
                  <a:srgbClr val="00B0F0"/>
                </a:solidFill>
              </a:rPr>
              <a:t>, tabes dorsalis</a:t>
            </a:r>
            <a:r>
              <a:rPr lang="cs-CZ" altLang="cs-CZ" sz="2000" dirty="0"/>
              <a:t>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/>
              <a:t>Forma granul</a:t>
            </a:r>
            <a:r>
              <a:rPr lang="cs-CZ" dirty="0" err="1"/>
              <a:t>omatózního</a:t>
            </a:r>
            <a:r>
              <a:rPr lang="x-none" dirty="0"/>
              <a:t> 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b="1" dirty="0"/>
              <a:t>Hematogenní</a:t>
            </a:r>
            <a:r>
              <a:rPr lang="x-none" dirty="0"/>
              <a:t>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</a:t>
            </a:r>
            <a:r>
              <a:rPr lang="x-none" b="1" dirty="0"/>
              <a:t>z nazálních či paranazálních dutin</a:t>
            </a:r>
            <a:r>
              <a:rPr lang="x-none" dirty="0"/>
              <a:t>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Toxoplazmóza</a:t>
            </a:r>
          </a:p>
          <a:p>
            <a:pPr lvl="1"/>
            <a:r>
              <a:rPr lang="en-GB" b="1" dirty="0"/>
              <a:t>T</a:t>
            </a:r>
            <a:r>
              <a:rPr lang="x-none" b="1" dirty="0"/>
              <a:t>ransplacentární </a:t>
            </a:r>
            <a:r>
              <a:rPr lang="x-none" dirty="0"/>
              <a:t>infekce – nekrotizující zánět </a:t>
            </a:r>
            <a:r>
              <a:rPr lang="x-none" b="1" dirty="0"/>
              <a:t>periventrikulárně</a:t>
            </a:r>
            <a:r>
              <a:rPr lang="x-none" dirty="0"/>
              <a:t> s rozvojem kalcifikací</a:t>
            </a:r>
          </a:p>
          <a:p>
            <a:pPr lvl="2"/>
            <a:r>
              <a:rPr lang="x-none" dirty="0"/>
              <a:t>Sabinova triáda	 - 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>
                <a:solidFill>
                  <a:srgbClr val="00B0F0"/>
                </a:solidFill>
              </a:rPr>
              <a:t>Neurocysticerkóza</a:t>
            </a:r>
          </a:p>
          <a:p>
            <a:pPr lvl="1"/>
            <a:r>
              <a:rPr lang="x-none" dirty="0"/>
              <a:t>Larva </a:t>
            </a:r>
            <a:r>
              <a:rPr lang="x-none" i="1" dirty="0"/>
              <a:t>Taenia solium</a:t>
            </a:r>
            <a:r>
              <a:rPr lang="x-none" dirty="0"/>
              <a:t>, která opustí GIT</a:t>
            </a:r>
            <a:r>
              <a:rPr lang="cs-CZ" dirty="0"/>
              <a:t>,</a:t>
            </a:r>
            <a:r>
              <a:rPr lang="x-none" dirty="0"/>
              <a:t>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PRIONOVÉ ENCEFALOPATIE (PRIONÓZY)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 err="1"/>
              <a:t>Neurodegenerativní</a:t>
            </a:r>
            <a:r>
              <a:rPr lang="cs-CZ" altLang="cs-CZ" b="1" dirty="0"/>
              <a:t> onemocnění způsobené proteinem s patologickou 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/>
              <a:t>Proteinové částice schopné indukovat konformační změnu tkáňového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c</a:t>
            </a:r>
            <a:r>
              <a:rPr lang="cs-CZ" altLang="cs-CZ" dirty="0"/>
              <a:t> na patogenní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Sc</a:t>
            </a:r>
            <a:r>
              <a:rPr lang="cs-CZ" altLang="cs-CZ" baseline="30000" dirty="0"/>
              <a:t> </a:t>
            </a:r>
            <a:r>
              <a:rPr lang="cs-CZ" altLang="cs-CZ" dirty="0"/>
              <a:t>způsobující spongiformní </a:t>
            </a:r>
            <a:r>
              <a:rPr lang="cs-CZ" altLang="cs-CZ" dirty="0" err="1"/>
              <a:t>encephalopatii</a:t>
            </a:r>
            <a:endParaRPr lang="cs-CZ" altLang="cs-CZ" sz="2000" dirty="0"/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S</a:t>
            </a:r>
            <a:r>
              <a:rPr lang="cs-CZ" altLang="cs-CZ" sz="2200" b="1" i="1" dirty="0">
                <a:solidFill>
                  <a:srgbClr val="FF0000"/>
                </a:solidFill>
              </a:rPr>
              <a:t>pongiformní</a:t>
            </a:r>
            <a:r>
              <a:rPr lang="cs-CZ" altLang="cs-CZ" sz="2200" b="1" i="1" dirty="0"/>
              <a:t> dystrofie</a:t>
            </a:r>
            <a:endParaRPr lang="cs-CZ" altLang="cs-CZ" sz="2200" i="1" dirty="0"/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dirty="0" err="1"/>
              <a:t>G</a:t>
            </a:r>
            <a:r>
              <a:rPr lang="cs-CZ" altLang="cs-CZ" sz="2200" i="1" dirty="0" err="1"/>
              <a:t>lióza</a:t>
            </a:r>
            <a:endParaRPr lang="cs-CZ" altLang="cs-CZ" sz="2200" i="1" dirty="0"/>
          </a:p>
          <a:p>
            <a:pPr lvl="2"/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Chybí zánětlivá odpověď</a:t>
            </a:r>
            <a:r>
              <a:rPr lang="cs-CZ" altLang="cs-CZ" sz="2200" dirty="0">
                <a:solidFill>
                  <a:srgbClr val="FF0000"/>
                </a:solidFill>
              </a:rPr>
              <a:t>!!!</a:t>
            </a:r>
            <a:endParaRPr lang="cs-CZ" altLang="cs-CZ" sz="2200" i="1" dirty="0">
              <a:solidFill>
                <a:srgbClr val="FF0000"/>
              </a:solidFill>
            </a:endParaRP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Dlouhá inkubační doba, rychlá progrese (demence)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Edém mozku - patogeneze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vazogenní</a:t>
            </a:r>
            <a:r>
              <a:rPr lang="cs-CZ" altLang="cs-CZ" dirty="0"/>
              <a:t> – nejčastější typ</a:t>
            </a:r>
          </a:p>
          <a:p>
            <a:pPr lvl="2"/>
            <a:r>
              <a:rPr lang="cs-CZ" altLang="cs-CZ" dirty="0"/>
              <a:t> v okolí tumorů mozku, abscesů, krvácení, infarktů…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b="1" dirty="0"/>
              <a:t>zvýšená propustnost kapilár </a:t>
            </a:r>
            <a:r>
              <a:rPr lang="cs-CZ" altLang="cs-CZ" dirty="0"/>
              <a:t>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cytotoxický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b="1" dirty="0"/>
              <a:t>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intersticiální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b="1" dirty="0"/>
              <a:t>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(infarkt mozku)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Prionové encefalopatie</a:t>
            </a:r>
            <a:endParaRPr lang="cs-CZ" altLang="cs-CZ" sz="2800"/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Creutzfeldtova-Jacobova</a:t>
            </a:r>
            <a:r>
              <a:rPr lang="cs-CZ" altLang="cs-CZ" b="1" dirty="0">
                <a:solidFill>
                  <a:srgbClr val="00B0F0"/>
                </a:solidFill>
              </a:rPr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>
                <a:solidFill>
                  <a:srgbClr val="00B0F0"/>
                </a:solidFill>
              </a:rPr>
              <a:t>Spojená s BSE</a:t>
            </a:r>
            <a:r>
              <a:rPr lang="cs-CZ" altLang="cs-CZ" i="1" dirty="0"/>
              <a:t>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</a:t>
            </a:r>
            <a:r>
              <a:rPr lang="x-none" dirty="0"/>
              <a:t>rimární 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x-none" dirty="0"/>
              <a:t>Autoimunitní onemocnění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Roztroušená skleróza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Neuromyelitis optica </a:t>
            </a:r>
            <a:r>
              <a:rPr lang="x-none" dirty="0"/>
              <a:t>– demyelinizace optických nervů bilaterálně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Akutní demyelinizační encefalomyelitida </a:t>
            </a:r>
            <a:r>
              <a:rPr lang="x-none" dirty="0"/>
              <a:t>– vzácká postinfekční demyelinizace </a:t>
            </a:r>
          </a:p>
          <a:p>
            <a:r>
              <a:rPr lang="x-none" dirty="0"/>
              <a:t>Virová infekce oligodendroglie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Progresivní multifokální leukoencefalopatie </a:t>
            </a:r>
            <a:r>
              <a:rPr lang="x-none" dirty="0"/>
              <a:t>(JC virus) – oportu</a:t>
            </a:r>
            <a:r>
              <a:rPr lang="cs-CZ" dirty="0" err="1"/>
              <a:t>nn</a:t>
            </a:r>
            <a:r>
              <a:rPr lang="x-none" dirty="0"/>
              <a:t>í infekce častá u pacientů s AIDS</a:t>
            </a:r>
          </a:p>
          <a:p>
            <a:r>
              <a:rPr lang="x-none" dirty="0"/>
              <a:t>Vrozené poruchy</a:t>
            </a:r>
          </a:p>
          <a:p>
            <a:pPr lvl="1"/>
            <a:r>
              <a:rPr lang="x-none" dirty="0">
                <a:solidFill>
                  <a:srgbClr val="00B0F0"/>
                </a:solidFill>
              </a:rPr>
              <a:t>Leukodystrofie</a:t>
            </a:r>
            <a:r>
              <a:rPr lang="x-none" dirty="0"/>
              <a:t> 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autoimunitní, nevyléčitelné onemocnění CNS tvořící </a:t>
            </a:r>
            <a:r>
              <a:rPr lang="x-none" b="1" dirty="0"/>
              <a:t>demyelinizační plaky v bílé hmotě </a:t>
            </a:r>
            <a:r>
              <a:rPr lang="x-none" dirty="0"/>
              <a:t>mozkové</a:t>
            </a:r>
          </a:p>
          <a:p>
            <a:r>
              <a:rPr lang="x-none" dirty="0"/>
              <a:t>Typické je </a:t>
            </a:r>
            <a:r>
              <a:rPr lang="x-none" b="1" dirty="0"/>
              <a:t>střídání atak s obdobími remise</a:t>
            </a:r>
          </a:p>
          <a:p>
            <a:r>
              <a:rPr lang="x-none" dirty="0">
                <a:solidFill>
                  <a:srgbClr val="FF0000"/>
                </a:solidFill>
              </a:rPr>
              <a:t>Nejčastější demyelinizační onemocnění</a:t>
            </a:r>
          </a:p>
          <a:p>
            <a:r>
              <a:rPr lang="x-none" dirty="0"/>
              <a:t>Ne</a:t>
            </a:r>
            <a:r>
              <a:rPr lang="cs-CZ" dirty="0"/>
              <a:t>j</a:t>
            </a:r>
            <a:r>
              <a:rPr lang="x-none" dirty="0"/>
              <a:t>častější neurologické onemocnění mladého věku vedoucí k trvalé invaliditě</a:t>
            </a:r>
          </a:p>
          <a:p>
            <a:r>
              <a:rPr lang="x-none" dirty="0"/>
              <a:t>Nejčastěji postihuje pacienty ve věku </a:t>
            </a:r>
            <a:r>
              <a:rPr lang="x-none" dirty="0">
                <a:solidFill>
                  <a:srgbClr val="FF0000"/>
                </a:solidFill>
              </a:rPr>
              <a:t>20-40 let </a:t>
            </a:r>
          </a:p>
          <a:p>
            <a:r>
              <a:rPr lang="x-none" dirty="0"/>
              <a:t>Častěji postihuje </a:t>
            </a:r>
            <a:r>
              <a:rPr lang="x-none" dirty="0">
                <a:solidFill>
                  <a:srgbClr val="FF0000"/>
                </a:solidFill>
              </a:rPr>
              <a:t>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/>
          <a:lstStyle/>
          <a:p>
            <a:r>
              <a:rPr lang="x-none" dirty="0">
                <a:solidFill>
                  <a:srgbClr val="FF0000"/>
                </a:solidFill>
              </a:rPr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>
                <a:solidFill>
                  <a:srgbClr val="FF0000"/>
                </a:solidFill>
              </a:rPr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>
                <a:solidFill>
                  <a:srgbClr val="FF0000"/>
                </a:solidFill>
              </a:rPr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FF0000"/>
                </a:solidFill>
              </a:rPr>
              <a:t>Tvorba plak</a:t>
            </a:r>
            <a:r>
              <a:rPr lang="cs-CZ" b="1" dirty="0">
                <a:solidFill>
                  <a:srgbClr val="FF0000"/>
                </a:solidFill>
              </a:rPr>
              <a:t>ů</a:t>
            </a:r>
            <a:r>
              <a:rPr lang="x-none" b="1" dirty="0">
                <a:solidFill>
                  <a:srgbClr val="FF0000"/>
                </a:solidFill>
              </a:rPr>
              <a:t> v bílé hmotě </a:t>
            </a:r>
            <a:r>
              <a:rPr lang="x-none" dirty="0"/>
              <a:t>(optický nerv, chiasma opticum, periventrikulárně</a:t>
            </a:r>
          </a:p>
          <a:p>
            <a:r>
              <a:rPr lang="x-none" dirty="0">
                <a:solidFill>
                  <a:srgbClr val="FF0000"/>
                </a:solidFill>
              </a:rPr>
              <a:t>Aktivní</a:t>
            </a:r>
            <a:r>
              <a:rPr lang="x-none" dirty="0"/>
              <a:t> plaky </a:t>
            </a:r>
            <a:r>
              <a:rPr lang="cs-CZ" dirty="0"/>
              <a:t>– probíhající zánět</a:t>
            </a:r>
            <a:endParaRPr lang="x-none" dirty="0"/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>
                <a:solidFill>
                  <a:srgbClr val="FF0000"/>
                </a:solidFill>
              </a:rPr>
              <a:t>Inaktivní </a:t>
            </a:r>
            <a:r>
              <a:rPr lang="x-none" dirty="0"/>
              <a:t>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>
                <a:solidFill>
                  <a:srgbClr val="00B0F0"/>
                </a:solidFill>
              </a:rPr>
              <a:t>Primárně prog</a:t>
            </a:r>
            <a:r>
              <a:rPr lang="cs-CZ" dirty="0">
                <a:solidFill>
                  <a:srgbClr val="00B0F0"/>
                </a:solidFill>
              </a:rPr>
              <a:t>r</a:t>
            </a:r>
            <a:r>
              <a:rPr lang="x-none" dirty="0">
                <a:solidFill>
                  <a:srgbClr val="00B0F0"/>
                </a:solidFill>
              </a:rPr>
              <a:t>esivní 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nár</a:t>
            </a:r>
            <a:r>
              <a:rPr lang="cs-CZ" dirty="0"/>
              <a:t>ů</a:t>
            </a:r>
            <a:r>
              <a:rPr lang="x-none" dirty="0"/>
              <a:t>st invalidity (bez typického období remisí)</a:t>
            </a:r>
          </a:p>
          <a:p>
            <a:r>
              <a:rPr lang="x-none" dirty="0">
                <a:solidFill>
                  <a:srgbClr val="00B0F0"/>
                </a:solidFill>
              </a:rPr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>
                <a:solidFill>
                  <a:srgbClr val="00B0F0"/>
                </a:solidFill>
              </a:rPr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/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dirty="0"/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recesivn</a:t>
            </a:r>
            <a:r>
              <a:rPr lang="cs-CZ" sz="2400" dirty="0"/>
              <a:t>ě</a:t>
            </a:r>
            <a:r>
              <a:rPr lang="x-none" sz="2400" dirty="0"/>
              <a:t> dědičné onemocnění</a:t>
            </a:r>
          </a:p>
          <a:p>
            <a:r>
              <a:rPr lang="x-none" sz="2400" dirty="0"/>
              <a:t>Porucha vylučování měďn</a:t>
            </a:r>
            <a:r>
              <a:rPr lang="cs-CZ" sz="2400" dirty="0" err="1"/>
              <a:t>at</a:t>
            </a:r>
            <a:r>
              <a:rPr lang="x-none" sz="2400" dirty="0"/>
              <a:t>ých 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putamen a nucleus caudatus</a:t>
            </a:r>
          </a:p>
          <a:p>
            <a:r>
              <a:rPr lang="x-none" sz="2400" dirty="0"/>
              <a:t>Parkinsonismus s kognitivním deficitem</a:t>
            </a:r>
          </a:p>
          <a:p>
            <a:r>
              <a:rPr lang="x-none" sz="2400" dirty="0"/>
              <a:t>Kayser-Fleischerův prstenec rohovky</a:t>
            </a:r>
            <a:endParaRPr lang="x-none" sz="1700" dirty="0"/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Po 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 dirty="0"/>
              <a:t>bjemová expanze jakékoliv etiologie → nárůst nitrolebního tlaku</a:t>
            </a:r>
          </a:p>
          <a:p>
            <a:r>
              <a:rPr lang="x-none" b="1" dirty="0">
                <a:solidFill>
                  <a:srgbClr val="FF0000"/>
                </a:solidFill>
              </a:rPr>
              <a:t>Symptomy</a:t>
            </a:r>
          </a:p>
          <a:p>
            <a:pPr lvl="1"/>
            <a:r>
              <a:rPr lang="x-none" dirty="0"/>
              <a:t>Bolest hlavy, nevolnost, zvracení</a:t>
            </a:r>
          </a:p>
          <a:p>
            <a:pPr lvl="1"/>
            <a:r>
              <a:rPr lang="x-none" dirty="0"/>
              <a:t>Edém papily optického nervu 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    </a:t>
            </a:r>
            <a:r>
              <a:rPr lang="x-none" dirty="0"/>
              <a:t>– zjistitelný při vyšetření očního pozadí</a:t>
            </a:r>
          </a:p>
          <a:p>
            <a:r>
              <a:rPr lang="x-none" b="1" dirty="0">
                <a:solidFill>
                  <a:srgbClr val="FF0000"/>
                </a:solidFill>
              </a:rPr>
              <a:t>Konizace mozku</a:t>
            </a:r>
            <a:r>
              <a:rPr lang="cs-CZ" b="1" dirty="0">
                <a:solidFill>
                  <a:srgbClr val="FF0000"/>
                </a:solidFill>
              </a:rPr>
              <a:t> (!)</a:t>
            </a:r>
            <a:endParaRPr lang="x-none" b="1" dirty="0">
              <a:solidFill>
                <a:srgbClr val="FF0000"/>
              </a:solidFill>
            </a:endParaRPr>
          </a:p>
          <a:p>
            <a:pPr lvl="1"/>
            <a:r>
              <a:rPr lang="x-none" b="1" dirty="0"/>
              <a:t>Okcipitální</a:t>
            </a:r>
            <a:r>
              <a:rPr lang="x-none" dirty="0"/>
              <a:t> konus (tonzilární herniace)</a:t>
            </a:r>
          </a:p>
          <a:p>
            <a:pPr lvl="1"/>
            <a:r>
              <a:rPr lang="x-none" b="1" dirty="0"/>
              <a:t>Temporální</a:t>
            </a:r>
            <a:r>
              <a:rPr lang="x-none" dirty="0"/>
              <a:t> konus (transtentoriální herniace)</a:t>
            </a:r>
          </a:p>
          <a:p>
            <a:pPr lvl="1"/>
            <a:r>
              <a:rPr lang="x-none" b="1" dirty="0"/>
              <a:t>Int</a:t>
            </a:r>
            <a:r>
              <a:rPr lang="cs-CZ" b="1" dirty="0" err="1"/>
              <a:t>er</a:t>
            </a:r>
            <a:r>
              <a:rPr lang="x-none" b="1" dirty="0"/>
              <a:t>hemisferický</a:t>
            </a:r>
            <a:r>
              <a:rPr lang="x-none" dirty="0"/>
              <a:t> konus 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Heterogenní skupina onemocnění s </a:t>
            </a:r>
            <a:r>
              <a:rPr lang="x-none" b="1" dirty="0"/>
              <a:t>progres</a:t>
            </a:r>
            <a:r>
              <a:rPr lang="cs-CZ" b="1" dirty="0"/>
              <a:t>i</a:t>
            </a:r>
            <a:r>
              <a:rPr lang="x-none" b="1" dirty="0"/>
              <a:t>vní ztrátou neuronů</a:t>
            </a:r>
          </a:p>
          <a:p>
            <a:r>
              <a:rPr lang="x-none" dirty="0"/>
              <a:t>Patologická agregace a </a:t>
            </a:r>
            <a:r>
              <a:rPr lang="x-none" b="1" dirty="0"/>
              <a:t>akumulace proteinů ve formě inkluzí </a:t>
            </a:r>
            <a:r>
              <a:rPr lang="x-none" dirty="0"/>
              <a:t>(proteinopatie) toxických pro neurony</a:t>
            </a:r>
          </a:p>
          <a:p>
            <a:r>
              <a:rPr lang="x-none" dirty="0"/>
              <a:t>Symptomatické dělení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Demence</a:t>
            </a:r>
            <a:r>
              <a:rPr lang="x-none" dirty="0"/>
              <a:t> – neurodegenerace </a:t>
            </a:r>
            <a:r>
              <a:rPr lang="x-none" b="1" dirty="0"/>
              <a:t>mozkové kůry </a:t>
            </a:r>
            <a:r>
              <a:rPr lang="x-none" dirty="0"/>
              <a:t>s poruchou korových funkcí (paměť, orientace, chápání, učení, řeči a jiných kognitivních funkcí)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x-none" dirty="0">
                <a:solidFill>
                  <a:srgbClr val="FF0000"/>
                </a:solidFill>
              </a:rPr>
              <a:t>xtrapyramidové syndromy </a:t>
            </a:r>
            <a:r>
              <a:rPr lang="x-none" dirty="0"/>
              <a:t>– neurodegenerace </a:t>
            </a:r>
            <a:r>
              <a:rPr lang="x-none" b="1" dirty="0"/>
              <a:t>bazálních ganglií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 dirty="0">
                <a:solidFill>
                  <a:srgbClr val="FF0000"/>
                </a:solidFill>
              </a:rPr>
              <a:t>valové slabosti </a:t>
            </a:r>
            <a:r>
              <a:rPr lang="x-none" dirty="0"/>
              <a:t>– postižení </a:t>
            </a:r>
            <a:r>
              <a:rPr lang="x-none" b="1" dirty="0"/>
              <a:t>motorických neuronů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 dirty="0">
                <a:solidFill>
                  <a:srgbClr val="FF0000"/>
                </a:solidFill>
              </a:rPr>
              <a:t>pinocerebelární degenerace </a:t>
            </a:r>
            <a:r>
              <a:rPr lang="x-none" dirty="0"/>
              <a:t>– postižení </a:t>
            </a:r>
            <a:r>
              <a:rPr lang="x-none" b="1" dirty="0"/>
              <a:t>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Nejčastější příčina demence</a:t>
            </a:r>
          </a:p>
          <a:p>
            <a:r>
              <a:rPr lang="cs-CZ" altLang="cs-CZ" dirty="0" err="1">
                <a:solidFill>
                  <a:srgbClr val="FF0000"/>
                </a:solidFill>
              </a:rPr>
              <a:t>Presenilní</a:t>
            </a:r>
            <a:r>
              <a:rPr lang="cs-CZ" altLang="cs-CZ" dirty="0">
                <a:solidFill>
                  <a:srgbClr val="FF0000"/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2800" dirty="0">
                <a:solidFill>
                  <a:srgbClr val="FF0000"/>
                </a:solidFill>
              </a:rPr>
              <a:t>výrazná atrofie </a:t>
            </a:r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</a:t>
            </a:r>
            <a:r>
              <a:rPr lang="cs-CZ" altLang="cs-CZ" sz="2800" dirty="0">
                <a:solidFill>
                  <a:srgbClr val="FF0000"/>
                </a:solidFill>
              </a:rPr>
              <a:t>frontálně</a:t>
            </a:r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altLang="cs-CZ" sz="2800" dirty="0">
                <a:solidFill>
                  <a:srgbClr val="FF0000"/>
                </a:solidFill>
              </a:rPr>
              <a:t>temporálně </a:t>
            </a:r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cs-CZ" altLang="cs-CZ" sz="2800" dirty="0">
                <a:solidFill>
                  <a:srgbClr val="FF0000"/>
                </a:solidFill>
              </a:rPr>
              <a:t>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Patogenní </a:t>
            </a:r>
            <a:r>
              <a:rPr lang="x-none" b="1" dirty="0"/>
              <a:t>akumulace </a:t>
            </a:r>
          </a:p>
          <a:p>
            <a:pPr lvl="1"/>
            <a:r>
              <a:rPr lang="x-none" b="1" dirty="0">
                <a:solidFill>
                  <a:srgbClr val="C00000"/>
                </a:solidFill>
              </a:rPr>
              <a:t>β-amyloidu</a:t>
            </a:r>
            <a:r>
              <a:rPr lang="x-none" dirty="0"/>
              <a:t> ve formě neuritických plak (senilní dr</a:t>
            </a:r>
            <a:r>
              <a:rPr lang="cs-CZ" dirty="0"/>
              <a:t>ú</a:t>
            </a:r>
            <a:r>
              <a:rPr lang="x-none" dirty="0"/>
              <a:t>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 dirty="0"/>
              <a:t>yperfosfor</a:t>
            </a:r>
            <a:r>
              <a:rPr lang="cs-CZ" dirty="0"/>
              <a:t>y</a:t>
            </a:r>
            <a:r>
              <a:rPr lang="x-none" dirty="0"/>
              <a:t>lovaného </a:t>
            </a:r>
            <a:r>
              <a:rPr lang="x-none" dirty="0">
                <a:solidFill>
                  <a:srgbClr val="C00000"/>
                </a:solidFill>
              </a:rPr>
              <a:t>tau proteinu </a:t>
            </a:r>
            <a:r>
              <a:rPr lang="x-none" dirty="0"/>
              <a:t>vytvářející neurofibrilární agregáty</a:t>
            </a:r>
          </a:p>
          <a:p>
            <a:r>
              <a:rPr lang="en-GB" b="1" dirty="0"/>
              <a:t>R</a:t>
            </a:r>
            <a:r>
              <a:rPr lang="x-none" b="1" dirty="0"/>
              <a:t>edukce počtu neuronů</a:t>
            </a:r>
          </a:p>
          <a:p>
            <a:r>
              <a:rPr lang="x-none" dirty="0"/>
              <a:t>Klinický 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</a:t>
            </a:r>
            <a:r>
              <a:rPr lang="cs-CZ" dirty="0"/>
              <a:t>á</a:t>
            </a:r>
            <a:r>
              <a:rPr lang="x-none" dirty="0"/>
              <a:t>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</a:t>
            </a:r>
            <a:r>
              <a:rPr lang="x-none" dirty="0">
                <a:solidFill>
                  <a:srgbClr val="FF0000"/>
                </a:solidFill>
              </a:rPr>
              <a:t>u mladších pacientů </a:t>
            </a:r>
            <a:r>
              <a:rPr lang="x-none" dirty="0"/>
              <a:t>než Alzheimerova choroba (pod 65) a dochází k </a:t>
            </a:r>
            <a:r>
              <a:rPr lang="x-none" dirty="0">
                <a:solidFill>
                  <a:srgbClr val="FF0000"/>
                </a:solidFill>
              </a:rPr>
              <a:t>rychlejší progresi </a:t>
            </a:r>
            <a:r>
              <a:rPr lang="x-none" dirty="0"/>
              <a:t>poruch</a:t>
            </a:r>
            <a:r>
              <a:rPr lang="cs-CZ" dirty="0"/>
              <a:t>y</a:t>
            </a:r>
            <a:r>
              <a:rPr lang="x-none" dirty="0"/>
              <a:t>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b="1" dirty="0">
                <a:solidFill>
                  <a:srgbClr val="00B0F0"/>
                </a:solidFill>
              </a:rPr>
              <a:t>Pickova choroba </a:t>
            </a:r>
            <a:r>
              <a:rPr lang="x-none" dirty="0"/>
              <a:t>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Neurodegenerace bazálních ganglií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V</a:t>
            </a:r>
            <a:r>
              <a:rPr lang="x-none" dirty="0"/>
              <a:t>ede k </a:t>
            </a:r>
            <a:r>
              <a:rPr lang="x-none" dirty="0">
                <a:solidFill>
                  <a:srgbClr val="FF0000"/>
                </a:solidFill>
              </a:rPr>
              <a:t>rozvoji extrapyramidový</a:t>
            </a:r>
            <a:r>
              <a:rPr lang="cs-CZ" dirty="0">
                <a:solidFill>
                  <a:srgbClr val="FF0000"/>
                </a:solidFill>
              </a:rPr>
              <a:t>ch</a:t>
            </a:r>
            <a:r>
              <a:rPr lang="x-none" dirty="0">
                <a:solidFill>
                  <a:srgbClr val="FF0000"/>
                </a:solidFill>
              </a:rPr>
              <a:t> syndromů</a:t>
            </a:r>
          </a:p>
          <a:p>
            <a:pPr lvl="1"/>
            <a:r>
              <a:rPr lang="x-none" b="1" dirty="0"/>
              <a:t>Hypokinetické</a:t>
            </a:r>
            <a:r>
              <a:rPr lang="x-none" dirty="0"/>
              <a:t> – nejčastější je </a:t>
            </a:r>
            <a:r>
              <a:rPr lang="x-none" dirty="0">
                <a:solidFill>
                  <a:srgbClr val="00B0F0"/>
                </a:solidFill>
              </a:rPr>
              <a:t>parkinsonismus</a:t>
            </a:r>
          </a:p>
          <a:p>
            <a:pPr lvl="1"/>
            <a:r>
              <a:rPr lang="x-none" b="1" dirty="0"/>
              <a:t>Hyperkinetické </a:t>
            </a:r>
            <a:r>
              <a:rPr lang="x-none" dirty="0"/>
              <a:t>–</a:t>
            </a:r>
            <a:r>
              <a:rPr lang="x-none" dirty="0">
                <a:solidFill>
                  <a:srgbClr val="00B0F0"/>
                </a:solidFill>
              </a:rPr>
              <a:t> 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b="1" dirty="0">
                <a:solidFill>
                  <a:srgbClr val="FF0000"/>
                </a:solidFill>
              </a:rPr>
              <a:t>Parkinsonismus</a:t>
            </a:r>
          </a:p>
          <a:p>
            <a:pPr lvl="1"/>
            <a:r>
              <a:rPr lang="x-none" b="1" dirty="0"/>
              <a:t>Klidový třes charakteru počítání peněz, rigiditou, brad</a:t>
            </a:r>
            <a:r>
              <a:rPr lang="cs-CZ" b="1" dirty="0" err="1"/>
              <a:t>yk</a:t>
            </a:r>
            <a:r>
              <a:rPr lang="x-none" b="1" dirty="0"/>
              <a:t>inezou,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</a:t>
            </a:r>
            <a:r>
              <a:rPr lang="x-none" i="1" dirty="0"/>
              <a:t>ze </a:t>
            </a:r>
            <a:r>
              <a:rPr lang="x-none" b="1" i="1" dirty="0"/>
              <a:t>substancia nigra </a:t>
            </a:r>
            <a:r>
              <a:rPr lang="x-none" i="1" dirty="0"/>
              <a:t>do </a:t>
            </a:r>
            <a:r>
              <a:rPr lang="x-none" b="1" i="1" dirty="0"/>
              <a:t>striata</a:t>
            </a:r>
          </a:p>
          <a:p>
            <a:pPr lvl="1"/>
            <a:r>
              <a:rPr lang="x-none" dirty="0"/>
              <a:t>Primární – Parkinsonova chorova 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 dirty="0"/>
              <a:t>ypicky postihuje pacienty mezi 40-70 rokem věku</a:t>
            </a:r>
          </a:p>
          <a:p>
            <a:r>
              <a:rPr lang="x-none" dirty="0"/>
              <a:t>Většina onemocnění vzniká spontá</a:t>
            </a:r>
            <a:r>
              <a:rPr lang="cs-CZ" dirty="0"/>
              <a:t>n</a:t>
            </a:r>
            <a:r>
              <a:rPr lang="x-none" dirty="0"/>
              <a:t>ně</a:t>
            </a:r>
          </a:p>
          <a:p>
            <a:r>
              <a:rPr lang="x-none" dirty="0"/>
              <a:t>Familiární forma je vzácná – </a:t>
            </a:r>
            <a:r>
              <a:rPr lang="cs-CZ" dirty="0"/>
              <a:t>AD</a:t>
            </a:r>
            <a:r>
              <a:rPr lang="x-none" dirty="0"/>
              <a:t> dědičnost, akumulace </a:t>
            </a:r>
            <a:r>
              <a:rPr lang="cs-CZ" dirty="0" err="1"/>
              <a:t>alpha</a:t>
            </a:r>
            <a:r>
              <a:rPr lang="cs-CZ" dirty="0"/>
              <a:t> </a:t>
            </a:r>
            <a:r>
              <a:rPr lang="x-none" dirty="0"/>
              <a:t>- synukleinu </a:t>
            </a:r>
          </a:p>
          <a:p>
            <a:r>
              <a:rPr lang="en-GB" dirty="0"/>
              <a:t>T</a:t>
            </a:r>
            <a:r>
              <a:rPr lang="x-none" dirty="0"/>
              <a:t>ypická je </a:t>
            </a:r>
            <a:r>
              <a:rPr lang="x-none" b="1" dirty="0"/>
              <a:t>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00B0F0"/>
                </a:solidFill>
              </a:rPr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Hydrocefalus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03816" cy="4667250"/>
          </a:xfrm>
        </p:spPr>
        <p:txBody>
          <a:bodyPr>
            <a:normAutofit fontScale="92500"/>
          </a:bodyPr>
          <a:lstStyle/>
          <a:p>
            <a:r>
              <a:rPr lang="x-none" dirty="0"/>
              <a:t>Zvýšené množství mozkomíšního moku v komorovém systému → dilatace komorového systému a 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Obstrukční</a:t>
            </a:r>
            <a:r>
              <a:rPr lang="x-none" dirty="0"/>
              <a:t> 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(</a:t>
            </a:r>
            <a:r>
              <a:rPr lang="cs-CZ" dirty="0" err="1"/>
              <a:t>pozánětlivě</a:t>
            </a:r>
            <a:r>
              <a:rPr lang="cs-CZ" dirty="0"/>
              <a:t>, </a:t>
            </a:r>
            <a:r>
              <a:rPr lang="x-none" dirty="0"/>
              <a:t>tumor, krvácení, absces,…)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Neobstrukční </a:t>
            </a:r>
            <a:r>
              <a:rPr lang="x-none" dirty="0"/>
              <a:t>(komunikující) </a:t>
            </a:r>
          </a:p>
          <a:p>
            <a:pPr lvl="2"/>
            <a:r>
              <a:rPr lang="x-none" b="1" dirty="0"/>
              <a:t>Hyporesorpční </a:t>
            </a:r>
            <a:r>
              <a:rPr lang="x-none" dirty="0"/>
              <a:t>(snížená resorpce v Pacchioniho granulacích jizvením po zánětu, krevním koagulem, tumorem,…)</a:t>
            </a:r>
          </a:p>
          <a:p>
            <a:pPr lvl="2"/>
            <a:r>
              <a:rPr lang="x-none" b="1" dirty="0"/>
              <a:t>Hypersekreční</a:t>
            </a:r>
            <a:r>
              <a:rPr lang="x-none" dirty="0"/>
              <a:t> (papilom choroideálního plexu) – vzácné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Hydrocephalus 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x-none" dirty="0"/>
              <a:t>Normotenzní 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81" y="754380"/>
            <a:ext cx="4408419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b="1" dirty="0"/>
              <a:t>AD</a:t>
            </a:r>
            <a:r>
              <a:rPr lang="cs-CZ" altLang="cs-CZ" sz="4000" dirty="0"/>
              <a:t>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</a:t>
            </a:r>
            <a:r>
              <a:rPr lang="cs-CZ" altLang="cs-CZ" sz="4000" dirty="0">
                <a:solidFill>
                  <a:srgbClr val="FF0000"/>
                </a:solidFill>
              </a:rPr>
              <a:t>protein </a:t>
            </a:r>
            <a:r>
              <a:rPr lang="cs-CZ" altLang="cs-CZ" sz="4000" dirty="0" err="1">
                <a:solidFill>
                  <a:srgbClr val="FF0000"/>
                </a:solidFill>
              </a:rPr>
              <a:t>huntingtin</a:t>
            </a:r>
            <a:endParaRPr lang="cs-CZ" altLang="cs-CZ" sz="4000" dirty="0">
              <a:solidFill>
                <a:srgbClr val="FF0000"/>
              </a:solidFill>
            </a:endParaRPr>
          </a:p>
          <a:p>
            <a:pPr marL="711200" lvl="1" indent="-355600"/>
            <a:r>
              <a:rPr lang="cs-CZ" altLang="cs-CZ" sz="4000" dirty="0"/>
              <a:t>Při </a:t>
            </a:r>
            <a:r>
              <a:rPr lang="cs-CZ" altLang="cs-CZ" sz="4000" b="1" dirty="0"/>
              <a:t>opakování tripletu CAG &gt; 40 </a:t>
            </a:r>
            <a:r>
              <a:rPr lang="cs-CZ" altLang="cs-CZ" sz="4000" dirty="0"/>
              <a:t>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>
                <a:solidFill>
                  <a:srgbClr val="FF0000"/>
                </a:solidFill>
              </a:rPr>
              <a:t>Začíná po 30. roce věku</a:t>
            </a:r>
          </a:p>
          <a:p>
            <a:pPr marL="711200" lvl="1" indent="-355600"/>
            <a:r>
              <a:rPr lang="cs-CZ" altLang="cs-CZ" sz="4000" dirty="0"/>
              <a:t>Průběh </a:t>
            </a:r>
            <a:r>
              <a:rPr lang="cs-CZ" altLang="cs-CZ" sz="4000" dirty="0">
                <a:solidFill>
                  <a:srgbClr val="FF0000"/>
                </a:solidFill>
              </a:rPr>
              <a:t>progresivní</a:t>
            </a:r>
            <a:r>
              <a:rPr lang="cs-CZ" altLang="cs-CZ" sz="4000" dirty="0"/>
              <a:t>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b="1" dirty="0"/>
              <a:t>Atrofie n. </a:t>
            </a:r>
            <a:r>
              <a:rPr lang="cs-CZ" altLang="cs-CZ" sz="4000" b="1" dirty="0" err="1"/>
              <a:t>caudatus</a:t>
            </a:r>
            <a:r>
              <a:rPr lang="cs-CZ" altLang="cs-CZ" sz="4000" b="1" dirty="0"/>
              <a:t> a </a:t>
            </a:r>
            <a:r>
              <a:rPr lang="cs-CZ" altLang="cs-CZ" sz="4000" b="1" dirty="0" err="1"/>
              <a:t>putamen</a:t>
            </a:r>
            <a:endParaRPr lang="cs-CZ" altLang="cs-CZ" sz="4000" b="1" dirty="0"/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 dirty="0"/>
              <a:t>nemocnění s progresivní </a:t>
            </a:r>
            <a:r>
              <a:rPr lang="x-none" dirty="0">
                <a:solidFill>
                  <a:srgbClr val="FF0000"/>
                </a:solidFill>
              </a:rPr>
              <a:t>ztrátou mozkových a míšních motoneuronů</a:t>
            </a:r>
          </a:p>
          <a:p>
            <a:pPr lvl="1"/>
            <a:r>
              <a:rPr lang="x-none" dirty="0"/>
              <a:t>Postihuje </a:t>
            </a:r>
            <a:r>
              <a:rPr lang="x-none" b="1" dirty="0"/>
              <a:t>dospělé pacienty, častější muže</a:t>
            </a:r>
          </a:p>
          <a:p>
            <a:pPr lvl="1"/>
            <a:r>
              <a:rPr lang="x-none" dirty="0"/>
              <a:t>Pouze 5% tvoří familiární formy</a:t>
            </a:r>
          </a:p>
          <a:p>
            <a:pPr lvl="1"/>
            <a:r>
              <a:rPr lang="x-none" dirty="0"/>
              <a:t>Mikro</a:t>
            </a:r>
          </a:p>
          <a:p>
            <a:pPr lvl="2"/>
            <a:r>
              <a:rPr lang="en-GB" dirty="0" err="1"/>
              <a:t>Ú</a:t>
            </a:r>
            <a:r>
              <a:rPr lang="x-none" dirty="0"/>
              <a:t>bytek motoneuronů </a:t>
            </a:r>
            <a:r>
              <a:rPr lang="x-none" b="1" dirty="0"/>
              <a:t>v předních rozích míšních</a:t>
            </a:r>
          </a:p>
          <a:p>
            <a:pPr lvl="2"/>
            <a:r>
              <a:rPr lang="en-GB" dirty="0"/>
              <a:t>Z</a:t>
            </a:r>
            <a:r>
              <a:rPr lang="x-none" dirty="0"/>
              <a:t>tráta horních motoneuronů vede k dem</a:t>
            </a:r>
            <a:r>
              <a:rPr lang="cs-CZ" dirty="0"/>
              <a:t>y</a:t>
            </a:r>
            <a:r>
              <a:rPr lang="x-none" dirty="0"/>
              <a:t>elinizaci a atrofii předních a laterálních kortikospinálních drah</a:t>
            </a:r>
          </a:p>
          <a:p>
            <a:pPr lvl="1"/>
            <a:r>
              <a:rPr lang="x-none" dirty="0"/>
              <a:t>Klinicky dochází k </a:t>
            </a:r>
            <a:r>
              <a:rPr lang="x-none" dirty="0">
                <a:solidFill>
                  <a:srgbClr val="FF0000"/>
                </a:solidFill>
              </a:rPr>
              <a:t>progresivní slabosti kosterního svalstva včetně dýchacích svalů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Infaustní 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 </a:t>
            </a:r>
            <a:r>
              <a:rPr lang="x-none" dirty="0"/>
              <a:t>onemocnění dětského věku</a:t>
            </a:r>
          </a:p>
          <a:p>
            <a:r>
              <a:rPr lang="x-none" dirty="0"/>
              <a:t>Selektivní degenerace a </a:t>
            </a:r>
            <a:r>
              <a:rPr lang="x-none" dirty="0">
                <a:solidFill>
                  <a:srgbClr val="FF0000"/>
                </a:solidFill>
              </a:rPr>
              <a:t>úbytek motoneuronů předních rohů míšních</a:t>
            </a:r>
          </a:p>
          <a:p>
            <a:r>
              <a:rPr lang="en-GB" dirty="0"/>
              <a:t>K</a:t>
            </a:r>
            <a:r>
              <a:rPr lang="x-none" dirty="0"/>
              <a:t>linicky se projevuje 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8401728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B91A5-19BC-40F7-9480-B2AE604F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Nádory CNS: klinicko-patologické znaky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2A7DFD-74A3-4BD5-82CD-25C3A13E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400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C00000"/>
                </a:solidFill>
              </a:rPr>
              <a:t>Nádory CNS obvykle nemetastazují mimo CNS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Infiltrace přilehlých tkání a šíření likvorovými cestami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b="1" dirty="0">
                <a:solidFill>
                  <a:srgbClr val="C00000"/>
                </a:solidFill>
              </a:rPr>
              <a:t>PROJEVY MOZKOVÝCH NÁDORŮ: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Symptomatologie </a:t>
            </a:r>
            <a:r>
              <a:rPr lang="cs-CZ" sz="2000" b="1" dirty="0"/>
              <a:t>závislá na lokalizaci tumoru</a:t>
            </a:r>
          </a:p>
          <a:p>
            <a:pPr marL="0" indent="0">
              <a:buNone/>
              <a:defRPr/>
            </a:pPr>
            <a:r>
              <a:rPr lang="cs-CZ" sz="2000" dirty="0"/>
              <a:t>   př. epilepsie u nádorů temporálního laloku, paraplegie u spinálních   </a:t>
            </a:r>
          </a:p>
          <a:p>
            <a:pPr marL="0" indent="0">
              <a:buNone/>
              <a:defRPr/>
            </a:pPr>
            <a:r>
              <a:rPr lang="cs-CZ" sz="2000" dirty="0"/>
              <a:t>   nádorů, parézy, poruchy smyslů…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b="1" dirty="0" err="1"/>
              <a:t>Vazogenní</a:t>
            </a:r>
            <a:r>
              <a:rPr lang="cs-CZ" sz="2000" b="1" dirty="0"/>
              <a:t> edém </a:t>
            </a:r>
            <a:r>
              <a:rPr lang="cs-CZ" sz="2000" dirty="0"/>
              <a:t>v okolí tumoru CNS, krvácení do nádoru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b="1" dirty="0"/>
              <a:t>Zvýšení intrakraniálního tlaku</a:t>
            </a:r>
            <a:r>
              <a:rPr lang="cs-CZ" sz="2000" dirty="0"/>
              <a:t>, bolesti hlavy, nauzea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/>
              <a:t>Herniace</a:t>
            </a:r>
            <a:r>
              <a:rPr lang="cs-CZ" sz="2000" dirty="0"/>
              <a:t>, </a:t>
            </a:r>
            <a:r>
              <a:rPr lang="cs-CZ" sz="2000" dirty="0" err="1"/>
              <a:t>konusy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b="1" dirty="0"/>
              <a:t>Hydrocefalus</a:t>
            </a:r>
            <a:r>
              <a:rPr lang="cs-CZ" sz="2000" dirty="0"/>
              <a:t> u nádorů zadní jámy (př. meduloblastom mozečku)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b="1" dirty="0"/>
              <a:t>Změny osobnosti </a:t>
            </a:r>
            <a:r>
              <a:rPr lang="cs-CZ" sz="2000" dirty="0"/>
              <a:t>(nádory frontálního laloku, euforie)</a:t>
            </a:r>
          </a:p>
        </p:txBody>
      </p:sp>
    </p:spTree>
    <p:extLst>
      <p:ext uri="{BB962C8B-B14F-4D97-AF65-F5344CB8AC3E}">
        <p14:creationId xmlns:p14="http://schemas.microsoft.com/office/powerpoint/2010/main" val="3346789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256" y="245607"/>
            <a:ext cx="10058400" cy="1450757"/>
          </a:xfrm>
        </p:spPr>
        <p:txBody>
          <a:bodyPr>
            <a:normAutofit/>
          </a:bodyPr>
          <a:lstStyle/>
          <a:p>
            <a:r>
              <a:rPr lang="cs-CZ" sz="3200" b="1" dirty="0"/>
              <a:t>WHO klasifikace gliomů 2016 – integrovaná diagnostika</a:t>
            </a:r>
            <a:br>
              <a:rPr lang="cs-CZ" sz="3200" b="1" dirty="0"/>
            </a:br>
            <a:r>
              <a:rPr lang="cs-CZ" sz="3200" b="1" dirty="0"/>
              <a:t>(t.č. WHO 2021, extenze integrované diagnostiky)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7256" y="1842657"/>
            <a:ext cx="10976403" cy="48694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Nový diagnostický přístup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→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Integrovaná diagnóza: </a:t>
            </a:r>
          </a:p>
          <a:p>
            <a:pPr marL="0" indent="0">
              <a:buNone/>
            </a:pPr>
            <a:r>
              <a:rPr lang="cs-CZ" sz="3200" b="1" dirty="0">
                <a:solidFill>
                  <a:srgbClr val="C00000"/>
                </a:solidFill>
              </a:rPr>
              <a:t>kombinace histologických znaků a molekulárních informací (fenotyp + genotyp)</a:t>
            </a:r>
          </a:p>
          <a:p>
            <a:pPr marL="0" indent="0">
              <a:buNone/>
            </a:pPr>
            <a:endParaRPr lang="cs-CZ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Histopatologická diagnóza/histopatologický </a:t>
            </a:r>
            <a:r>
              <a:rPr lang="cs-CZ" sz="2900" b="1" dirty="0" err="1">
                <a:solidFill>
                  <a:schemeClr val="accent1">
                    <a:lumMod val="75000"/>
                  </a:schemeClr>
                </a:solidFill>
              </a:rPr>
              <a:t>typing</a:t>
            </a:r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 tumoru</a:t>
            </a:r>
          </a:p>
          <a:p>
            <a:pPr>
              <a:buFontTx/>
              <a:buChar char="-"/>
            </a:pPr>
            <a:r>
              <a:rPr lang="cs-CZ" sz="2900" dirty="0"/>
              <a:t> </a:t>
            </a:r>
            <a:r>
              <a:rPr lang="cs-CZ" sz="2900" b="1" dirty="0" err="1">
                <a:solidFill>
                  <a:srgbClr val="00B0F0"/>
                </a:solidFill>
              </a:rPr>
              <a:t>astrocytární</a:t>
            </a:r>
            <a:r>
              <a:rPr lang="cs-CZ" sz="2900" b="1" dirty="0">
                <a:solidFill>
                  <a:srgbClr val="00B0F0"/>
                </a:solidFill>
              </a:rPr>
              <a:t>, </a:t>
            </a:r>
            <a:r>
              <a:rPr lang="cs-CZ" sz="2900" b="1" dirty="0" err="1">
                <a:solidFill>
                  <a:srgbClr val="00B0F0"/>
                </a:solidFill>
              </a:rPr>
              <a:t>oligodendrogliální</a:t>
            </a:r>
            <a:r>
              <a:rPr lang="cs-CZ" sz="2900" b="1" dirty="0">
                <a:solidFill>
                  <a:srgbClr val="00B0F0"/>
                </a:solidFill>
              </a:rPr>
              <a:t>, </a:t>
            </a:r>
            <a:r>
              <a:rPr lang="cs-CZ" sz="2900" b="1" dirty="0" err="1">
                <a:solidFill>
                  <a:srgbClr val="00B0F0"/>
                </a:solidFill>
              </a:rPr>
              <a:t>oligoastrocytární</a:t>
            </a:r>
            <a:r>
              <a:rPr lang="cs-CZ" sz="2900" b="1" dirty="0">
                <a:solidFill>
                  <a:srgbClr val="00B0F0"/>
                </a:solidFill>
              </a:rPr>
              <a:t>, </a:t>
            </a:r>
            <a:r>
              <a:rPr lang="cs-CZ" sz="2900" b="1" dirty="0" err="1">
                <a:solidFill>
                  <a:srgbClr val="00B0F0"/>
                </a:solidFill>
              </a:rPr>
              <a:t>glioneuronální</a:t>
            </a:r>
            <a:endParaRPr lang="cs-CZ" sz="2900" b="1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cs-CZ" sz="2900" dirty="0"/>
              <a:t> histopatologické vyšetřovací metody (přehledná a speciální barvení, histochemie, </a:t>
            </a:r>
            <a:r>
              <a:rPr lang="cs-CZ" sz="2900" dirty="0" err="1"/>
              <a:t>imunohistochemie</a:t>
            </a:r>
            <a:r>
              <a:rPr lang="cs-CZ" sz="2900" dirty="0"/>
              <a:t>)</a:t>
            </a:r>
          </a:p>
          <a:p>
            <a:endParaRPr lang="cs-CZ" sz="2900" dirty="0"/>
          </a:p>
          <a:p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Histopatologický </a:t>
            </a:r>
            <a:r>
              <a:rPr lang="cs-CZ" sz="2900" b="1" dirty="0" err="1">
                <a:solidFill>
                  <a:schemeClr val="accent1">
                    <a:lumMod val="75000"/>
                  </a:schemeClr>
                </a:solidFill>
              </a:rPr>
              <a:t>grading</a:t>
            </a:r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 (CNS WHO grade 1-4)</a:t>
            </a:r>
          </a:p>
          <a:p>
            <a:r>
              <a:rPr lang="x-none" dirty="0"/>
              <a:t>Grading dle WHO – přímo odpovídá biologickému chování</a:t>
            </a:r>
          </a:p>
          <a:p>
            <a:pPr lvl="1"/>
            <a:r>
              <a:rPr lang="x-none" b="1" dirty="0"/>
              <a:t>Grade 1 – ohraničené indolentní neoplazie</a:t>
            </a:r>
          </a:p>
          <a:p>
            <a:pPr lvl="1"/>
            <a:r>
              <a:rPr lang="x-none" b="1" dirty="0"/>
              <a:t>Grade 2 – difúzně infiltrativní pomalu rostoucí neoplazie</a:t>
            </a:r>
          </a:p>
          <a:p>
            <a:pPr lvl="1"/>
            <a:r>
              <a:rPr lang="x-none" b="1" dirty="0"/>
              <a:t>Grade 3 – difúzně infiltrativní rychle rostoucí neoplazie</a:t>
            </a:r>
          </a:p>
          <a:p>
            <a:pPr lvl="1"/>
            <a:r>
              <a:rPr lang="x-none" b="1" dirty="0"/>
              <a:t>Grade 4 – agresivní neoplazie</a:t>
            </a:r>
          </a:p>
          <a:p>
            <a:pPr marL="0" indent="0">
              <a:buNone/>
            </a:pPr>
            <a:endParaRPr lang="cs-CZ" sz="2900" dirty="0"/>
          </a:p>
          <a:p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Molekulární informace</a:t>
            </a:r>
          </a:p>
          <a:p>
            <a:pPr marL="0" indent="0">
              <a:buNone/>
            </a:pPr>
            <a:r>
              <a:rPr lang="cs-CZ" sz="2900" b="1" dirty="0">
                <a:solidFill>
                  <a:schemeClr val="accent1">
                    <a:lumMod val="75000"/>
                  </a:schemeClr>
                </a:solidFill>
              </a:rPr>
              <a:t>     → </a:t>
            </a:r>
            <a:r>
              <a:rPr lang="cs-CZ" sz="2900" dirty="0">
                <a:solidFill>
                  <a:schemeClr val="accent1">
                    <a:lumMod val="75000"/>
                  </a:schemeClr>
                </a:solidFill>
              </a:rPr>
              <a:t>detailnější klasifikace zejména gliomů a embryonálních nádorů CNS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921" b="5766"/>
          <a:stretch>
            <a:fillRect/>
          </a:stretch>
        </p:blipFill>
        <p:spPr>
          <a:xfrm>
            <a:off x="9250977" y="4195171"/>
            <a:ext cx="2135368" cy="2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80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95514"/>
            <a:ext cx="1649412" cy="112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2" descr="Glioblastoma_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9" y="4930776"/>
            <a:ext cx="1068387" cy="80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4" descr="7-13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4022725"/>
            <a:ext cx="1057275" cy="827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>
            <a:fillRect/>
          </a:stretch>
        </p:blipFill>
        <p:spPr bwMode="auto">
          <a:xfrm>
            <a:off x="7585075" y="1355726"/>
            <a:ext cx="527050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3152775"/>
            <a:ext cx="1057275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4"/>
          <a:stretch>
            <a:fillRect/>
          </a:stretch>
        </p:blipFill>
        <p:spPr bwMode="auto">
          <a:xfrm>
            <a:off x="7035801" y="1355726"/>
            <a:ext cx="549275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271713"/>
            <a:ext cx="1058862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906463"/>
            <a:ext cx="164941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>
            <a:fillRect/>
          </a:stretch>
        </p:blipFill>
        <p:spPr bwMode="auto">
          <a:xfrm>
            <a:off x="4030664" y="3367088"/>
            <a:ext cx="871537" cy="121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52788" y="3367088"/>
            <a:ext cx="811212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Zástupný symbol pro obsah 5" descr="24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4629151"/>
            <a:ext cx="1649412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TextovéPole 14"/>
          <p:cNvSpPr txBox="1">
            <a:spLocks noChangeArrowheads="1"/>
          </p:cNvSpPr>
          <p:nvPr/>
        </p:nvSpPr>
        <p:spPr bwMode="auto">
          <a:xfrm>
            <a:off x="1633539" y="1774826"/>
            <a:ext cx="1392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00B0F0"/>
                </a:solidFill>
                <a:latin typeface="Garamond" panose="02020404030301010803" pitchFamily="18" charset="0"/>
              </a:rPr>
              <a:t>Astrocytární</a:t>
            </a:r>
            <a:endParaRPr lang="cs-CZ" altLang="cs-CZ" b="1" dirty="0">
              <a:solidFill>
                <a:srgbClr val="00B0F0"/>
              </a:solidFill>
              <a:latin typeface="Garamond" panose="02020404030301010803" pitchFamily="18" charset="0"/>
            </a:endParaRPr>
          </a:p>
        </p:txBody>
      </p:sp>
      <p:sp>
        <p:nvSpPr>
          <p:cNvPr id="11278" name="TextovéPole 15"/>
          <p:cNvSpPr txBox="1">
            <a:spLocks noChangeArrowheads="1"/>
          </p:cNvSpPr>
          <p:nvPr/>
        </p:nvSpPr>
        <p:spPr bwMode="auto">
          <a:xfrm>
            <a:off x="1145776" y="2953893"/>
            <a:ext cx="2041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00B0F0"/>
                </a:solidFill>
                <a:latin typeface="Garamond" panose="02020404030301010803" pitchFamily="18" charset="0"/>
              </a:rPr>
              <a:t>Oligodendrogliální</a:t>
            </a:r>
            <a:endParaRPr lang="cs-CZ" altLang="cs-CZ" b="1" dirty="0">
              <a:solidFill>
                <a:srgbClr val="00B0F0"/>
              </a:solidFill>
              <a:latin typeface="Garamond" panose="02020404030301010803" pitchFamily="18" charset="0"/>
            </a:endParaRPr>
          </a:p>
        </p:txBody>
      </p:sp>
      <p:sp>
        <p:nvSpPr>
          <p:cNvPr id="11279" name="TextovéPole 16"/>
          <p:cNvSpPr txBox="1">
            <a:spLocks noChangeArrowheads="1"/>
          </p:cNvSpPr>
          <p:nvPr/>
        </p:nvSpPr>
        <p:spPr bwMode="auto">
          <a:xfrm>
            <a:off x="1348342" y="4226060"/>
            <a:ext cx="1903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00B0F0"/>
                </a:solidFill>
                <a:latin typeface="Garamond" panose="02020404030301010803" pitchFamily="18" charset="0"/>
              </a:rPr>
              <a:t>Oligoastrocytární</a:t>
            </a:r>
            <a:endParaRPr lang="cs-CZ" altLang="cs-CZ" b="1" dirty="0">
              <a:solidFill>
                <a:srgbClr val="00B0F0"/>
              </a:solidFill>
              <a:latin typeface="Garamond" panose="02020404030301010803" pitchFamily="18" charset="0"/>
            </a:endParaRPr>
          </a:p>
        </p:txBody>
      </p:sp>
      <p:sp>
        <p:nvSpPr>
          <p:cNvPr id="11280" name="TextovéPole 17"/>
          <p:cNvSpPr txBox="1">
            <a:spLocks noChangeArrowheads="1"/>
          </p:cNvSpPr>
          <p:nvPr/>
        </p:nvSpPr>
        <p:spPr bwMode="auto">
          <a:xfrm>
            <a:off x="1535185" y="5505328"/>
            <a:ext cx="1658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00B0F0"/>
                </a:solidFill>
                <a:latin typeface="Garamond" panose="02020404030301010803" pitchFamily="18" charset="0"/>
              </a:rPr>
              <a:t>Glioneuronální</a:t>
            </a:r>
            <a:endParaRPr lang="cs-CZ" altLang="cs-CZ" b="1" dirty="0">
              <a:solidFill>
                <a:srgbClr val="00B0F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68451" y="471488"/>
            <a:ext cx="16843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/>
              <a:t>Fenotyp gliomů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468983" y="449470"/>
            <a:ext cx="164314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/>
              <a:t>Grading</a:t>
            </a:r>
            <a:r>
              <a:rPr lang="cs-CZ" b="1" dirty="0"/>
              <a:t> gliomů</a:t>
            </a:r>
          </a:p>
        </p:txBody>
      </p:sp>
      <p:sp>
        <p:nvSpPr>
          <p:cNvPr id="11283" name="TextovéPole 20"/>
          <p:cNvSpPr txBox="1">
            <a:spLocks noChangeArrowheads="1"/>
          </p:cNvSpPr>
          <p:nvPr/>
        </p:nvSpPr>
        <p:spPr bwMode="auto">
          <a:xfrm>
            <a:off x="5786439" y="1841500"/>
            <a:ext cx="1032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Celularita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4" name="TextovéPole 21"/>
          <p:cNvSpPr txBox="1">
            <a:spLocks noChangeArrowheads="1"/>
          </p:cNvSpPr>
          <p:nvPr/>
        </p:nvSpPr>
        <p:spPr bwMode="auto">
          <a:xfrm>
            <a:off x="5039462" y="2705969"/>
            <a:ext cx="202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Cytonukleární</a:t>
            </a:r>
            <a:r>
              <a:rPr lang="cs-CZ" altLang="cs-CZ" dirty="0">
                <a:latin typeface="Garamond" panose="02020404030301010803" pitchFamily="18" charset="0"/>
              </a:rPr>
              <a:t> atypie</a:t>
            </a:r>
          </a:p>
        </p:txBody>
      </p:sp>
      <p:sp>
        <p:nvSpPr>
          <p:cNvPr id="11285" name="TextovéPole 22"/>
          <p:cNvSpPr txBox="1">
            <a:spLocks noChangeArrowheads="1"/>
          </p:cNvSpPr>
          <p:nvPr/>
        </p:nvSpPr>
        <p:spPr bwMode="auto">
          <a:xfrm>
            <a:off x="6183313" y="3606800"/>
            <a:ext cx="80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Mitózy</a:t>
            </a:r>
          </a:p>
        </p:txBody>
      </p:sp>
      <p:sp>
        <p:nvSpPr>
          <p:cNvPr id="11286" name="TextovéPole 23"/>
          <p:cNvSpPr txBox="1">
            <a:spLocks noChangeArrowheads="1"/>
          </p:cNvSpPr>
          <p:nvPr/>
        </p:nvSpPr>
        <p:spPr bwMode="auto">
          <a:xfrm>
            <a:off x="5379042" y="4246689"/>
            <a:ext cx="18474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Mikrovaskulární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r>
              <a:rPr lang="cs-CZ" altLang="cs-CZ" dirty="0" err="1">
                <a:latin typeface="Garamond" panose="02020404030301010803" pitchFamily="18" charset="0"/>
              </a:rPr>
              <a:t>proliferáty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7" name="TextovéPole 24"/>
          <p:cNvSpPr txBox="1">
            <a:spLocks noChangeArrowheads="1"/>
          </p:cNvSpPr>
          <p:nvPr/>
        </p:nvSpPr>
        <p:spPr bwMode="auto">
          <a:xfrm>
            <a:off x="6078488" y="5377851"/>
            <a:ext cx="9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Nekrózy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8456614" y="456169"/>
            <a:ext cx="17155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Genotyp gliomů</a:t>
            </a:r>
          </a:p>
        </p:txBody>
      </p:sp>
      <p:pic>
        <p:nvPicPr>
          <p:cNvPr id="11289" name="Zástupný symbol pro obsah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1355726"/>
            <a:ext cx="938213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0826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Obrázek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4" y="2063750"/>
            <a:ext cx="13112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ovéPole 30"/>
          <p:cNvSpPr txBox="1">
            <a:spLocks noChangeArrowheads="1"/>
          </p:cNvSpPr>
          <p:nvPr/>
        </p:nvSpPr>
        <p:spPr bwMode="auto">
          <a:xfrm>
            <a:off x="8356600" y="890589"/>
            <a:ext cx="2289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latin typeface="Garamond" panose="02020404030301010803" pitchFamily="18" charset="0"/>
              </a:rPr>
              <a:t>Mutace </a:t>
            </a:r>
            <a:r>
              <a:rPr lang="cs-CZ" altLang="cs-CZ" sz="1400" b="1" i="1" dirty="0">
                <a:latin typeface="Garamond" panose="02020404030301010803" pitchFamily="18" charset="0"/>
              </a:rPr>
              <a:t>IDH1, IDH2</a:t>
            </a:r>
          </a:p>
          <a:p>
            <a:pPr eaLnBrk="1" hangingPunct="1"/>
            <a:r>
              <a:rPr lang="cs-CZ" altLang="cs-CZ" sz="1400" dirty="0">
                <a:latin typeface="Garamond" panose="02020404030301010803" pitchFamily="18" charset="0"/>
              </a:rPr>
              <a:t>IDH: </a:t>
            </a:r>
            <a:r>
              <a:rPr lang="cs-CZ" altLang="cs-CZ" sz="1400" dirty="0" err="1">
                <a:latin typeface="Garamond" panose="02020404030301010803" pitchFamily="18" charset="0"/>
              </a:rPr>
              <a:t>izocitrátedehydrogenáza</a:t>
            </a:r>
            <a:endParaRPr lang="cs-CZ" altLang="cs-CZ" sz="1400" dirty="0">
              <a:latin typeface="Garamond" panose="02020404030301010803" pitchFamily="18" charset="0"/>
            </a:endParaRPr>
          </a:p>
        </p:txBody>
      </p:sp>
      <p:sp>
        <p:nvSpPr>
          <p:cNvPr id="11293" name="TextovéPole 31"/>
          <p:cNvSpPr txBox="1">
            <a:spLocks noChangeArrowheads="1"/>
          </p:cNvSpPr>
          <p:nvPr/>
        </p:nvSpPr>
        <p:spPr bwMode="auto">
          <a:xfrm>
            <a:off x="8763000" y="3665539"/>
            <a:ext cx="1823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Kodelece</a:t>
            </a:r>
            <a:r>
              <a:rPr lang="cs-CZ" altLang="cs-CZ" b="1" dirty="0">
                <a:latin typeface="Garamond" panose="02020404030301010803" pitchFamily="18" charset="0"/>
              </a:rPr>
              <a:t> 1p/19q</a:t>
            </a:r>
          </a:p>
        </p:txBody>
      </p:sp>
      <p:sp>
        <p:nvSpPr>
          <p:cNvPr id="11294" name="TextovéPole 33"/>
          <p:cNvSpPr txBox="1">
            <a:spLocks noChangeArrowheads="1"/>
          </p:cNvSpPr>
          <p:nvPr/>
        </p:nvSpPr>
        <p:spPr bwMode="auto">
          <a:xfrm>
            <a:off x="8685213" y="6372225"/>
            <a:ext cx="1879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Garamond" panose="02020404030301010803" pitchFamily="18" charset="0"/>
              </a:rPr>
              <a:t>Mutace H3K27M</a:t>
            </a:r>
          </a:p>
        </p:txBody>
      </p:sp>
      <p:pic>
        <p:nvPicPr>
          <p:cNvPr id="11295" name="Obrázek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4181476"/>
            <a:ext cx="11922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6" name="TextovéPole 35"/>
          <p:cNvSpPr txBox="1">
            <a:spLocks noChangeArrowheads="1"/>
          </p:cNvSpPr>
          <p:nvPr/>
        </p:nvSpPr>
        <p:spPr bwMode="auto">
          <a:xfrm>
            <a:off x="9005888" y="4968875"/>
            <a:ext cx="16129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Garamond" panose="02020404030301010803" pitchFamily="18" charset="0"/>
              </a:rPr>
              <a:t>Mutace ATRX</a:t>
            </a:r>
          </a:p>
        </p:txBody>
      </p:sp>
      <p:pic>
        <p:nvPicPr>
          <p:cNvPr id="11297" name="Zástupný symbol obrázku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15918" r="29037" b="50716"/>
          <a:stretch>
            <a:fillRect/>
          </a:stretch>
        </p:blipFill>
        <p:spPr bwMode="auto">
          <a:xfrm>
            <a:off x="8497889" y="5568950"/>
            <a:ext cx="1190625" cy="81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88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9916"/>
            <a:ext cx="8349934" cy="818147"/>
          </a:xfrm>
        </p:spPr>
        <p:txBody>
          <a:bodyPr>
            <a:normAutofit/>
          </a:bodyPr>
          <a:lstStyle/>
          <a:p>
            <a:r>
              <a:rPr lang="cs-CZ" dirty="0"/>
              <a:t>Integrovaná diagnóza…proč?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8346" y="1990511"/>
            <a:ext cx="8596668" cy="388077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Nádory </a:t>
            </a:r>
            <a:r>
              <a:rPr lang="cs-CZ" b="1" dirty="0"/>
              <a:t>podobné morfologie </a:t>
            </a:r>
            <a:r>
              <a:rPr lang="cs-CZ" dirty="0"/>
              <a:t>zahrnují heterogenní jednotky </a:t>
            </a:r>
            <a:r>
              <a:rPr lang="cs-CZ" dirty="0">
                <a:solidFill>
                  <a:srgbClr val="C00000"/>
                </a:solidFill>
              </a:rPr>
              <a:t>se zcela odlišnou molekulární </a:t>
            </a:r>
            <a:r>
              <a:rPr lang="cs-CZ" dirty="0" err="1">
                <a:solidFill>
                  <a:srgbClr val="C00000"/>
                </a:solidFill>
              </a:rPr>
              <a:t>patogenezou</a:t>
            </a:r>
            <a:r>
              <a:rPr lang="cs-CZ" dirty="0">
                <a:solidFill>
                  <a:srgbClr val="C00000"/>
                </a:solidFill>
              </a:rPr>
              <a:t>, biologickým chováním, reakcí na terapii i prognózou</a:t>
            </a:r>
          </a:p>
          <a:p>
            <a:endParaRPr lang="cs-CZ" dirty="0"/>
          </a:p>
          <a:p>
            <a:r>
              <a:rPr lang="cs-CZ" dirty="0"/>
              <a:t>Snížení </a:t>
            </a:r>
            <a:r>
              <a:rPr lang="cs-CZ" dirty="0" err="1"/>
              <a:t>interobserver</a:t>
            </a:r>
            <a:r>
              <a:rPr lang="cs-CZ" dirty="0"/>
              <a:t> i </a:t>
            </a:r>
            <a:r>
              <a:rPr lang="cs-CZ" dirty="0" err="1"/>
              <a:t>intraobserver</a:t>
            </a:r>
            <a:r>
              <a:rPr lang="cs-CZ" dirty="0"/>
              <a:t> variability, zvýšení reprodukovatelnosti</a:t>
            </a:r>
          </a:p>
          <a:p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Zlepšení predikce prognózy a odpovědi na terapii</a:t>
            </a:r>
          </a:p>
          <a:p>
            <a:endParaRPr lang="cs-CZ" dirty="0"/>
          </a:p>
          <a:p>
            <a:r>
              <a:rPr lang="cs-CZ" dirty="0"/>
              <a:t>Informace pro individualizovanou terapii</a:t>
            </a:r>
          </a:p>
          <a:p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Nalezení vhodných cílů pro cílenou léčbu </a:t>
            </a:r>
            <a:r>
              <a:rPr lang="cs-CZ" dirty="0"/>
              <a:t>na základě studia homogenních skupin dobře definovaných nádorů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85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rgbClr val="00B0F0"/>
                </a:solidFill>
              </a:rPr>
              <a:t>Gliomy: </a:t>
            </a:r>
            <a:r>
              <a:rPr lang="cs-CZ" altLang="cs-CZ" b="1" dirty="0">
                <a:solidFill>
                  <a:schemeClr val="tx1"/>
                </a:solidFill>
              </a:rPr>
              <a:t>WHO klasifikace 2021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83682"/>
            <a:ext cx="9049883" cy="4451804"/>
          </a:xfrm>
        </p:spPr>
        <p:txBody>
          <a:bodyPr rtlCol="0">
            <a:normAutofit fontScale="925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70C0"/>
                </a:solidFill>
              </a:rPr>
              <a:t>Difúzní gliomy </a:t>
            </a:r>
            <a:r>
              <a:rPr lang="cs-CZ" altLang="cs-CZ" sz="1800" b="1" dirty="0" err="1">
                <a:solidFill>
                  <a:srgbClr val="0070C0"/>
                </a:solidFill>
              </a:rPr>
              <a:t>adultního</a:t>
            </a:r>
            <a:r>
              <a:rPr lang="cs-CZ" altLang="cs-CZ" sz="1800" b="1" dirty="0">
                <a:solidFill>
                  <a:srgbClr val="0070C0"/>
                </a:solidFill>
              </a:rPr>
              <a:t> typu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00B0F0"/>
                </a:solidFill>
              </a:rPr>
              <a:t>astrocytom, IDH mutovaný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2-4)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00B0F0"/>
                </a:solidFill>
              </a:rPr>
              <a:t>oligodendrogliom</a:t>
            </a:r>
            <a:r>
              <a:rPr lang="cs-CZ" altLang="cs-CZ" sz="1400" b="1" dirty="0">
                <a:solidFill>
                  <a:srgbClr val="00B0F0"/>
                </a:solidFill>
              </a:rPr>
              <a:t>, IDH-mutovaný s </a:t>
            </a:r>
            <a:r>
              <a:rPr lang="cs-CZ" altLang="cs-CZ" sz="1400" b="1" dirty="0" err="1">
                <a:solidFill>
                  <a:srgbClr val="00B0F0"/>
                </a:solidFill>
              </a:rPr>
              <a:t>kodelecí</a:t>
            </a:r>
            <a:r>
              <a:rPr lang="cs-CZ" altLang="cs-CZ" sz="1400" b="1" dirty="0">
                <a:solidFill>
                  <a:srgbClr val="00B0F0"/>
                </a:solidFill>
              </a:rPr>
              <a:t> 1p/19q 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2,3)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00B0F0"/>
                </a:solidFill>
              </a:rPr>
              <a:t>glioblastom, IDH </a:t>
            </a:r>
            <a:r>
              <a:rPr lang="cs-CZ" altLang="cs-CZ" sz="1400" b="1" dirty="0" err="1">
                <a:solidFill>
                  <a:srgbClr val="00B0F0"/>
                </a:solidFill>
              </a:rPr>
              <a:t>wildtype</a:t>
            </a:r>
            <a:r>
              <a:rPr lang="cs-CZ" altLang="cs-CZ" sz="1400" b="1" dirty="0">
                <a:solidFill>
                  <a:srgbClr val="00B0F0"/>
                </a:solidFill>
              </a:rPr>
              <a:t>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4)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 (nekrózy a/nebo </a:t>
            </a:r>
            <a:r>
              <a:rPr lang="cs-CZ" altLang="cs-CZ" sz="1400" dirty="0" err="1">
                <a:solidFill>
                  <a:schemeClr val="tx1"/>
                </a:solidFill>
              </a:rPr>
              <a:t>mikrovaskulární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proliferáty</a:t>
            </a:r>
            <a:r>
              <a:rPr lang="cs-CZ" altLang="cs-CZ" sz="1400" dirty="0">
                <a:solidFill>
                  <a:schemeClr val="tx1"/>
                </a:solidFill>
              </a:rPr>
              <a:t> a/nebo mutace v promotoru TERT a/nebo EGFR amplifikace nebo +7/-10 CNA)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70C0"/>
                </a:solidFill>
              </a:rPr>
              <a:t>Difúzní </a:t>
            </a:r>
            <a:r>
              <a:rPr lang="cs-CZ" altLang="cs-CZ" sz="1800" b="1" dirty="0" err="1">
                <a:solidFill>
                  <a:srgbClr val="0070C0"/>
                </a:solidFill>
              </a:rPr>
              <a:t>low</a:t>
            </a:r>
            <a:r>
              <a:rPr lang="cs-CZ" altLang="cs-CZ" sz="1800" b="1" dirty="0">
                <a:solidFill>
                  <a:srgbClr val="0070C0"/>
                </a:solidFill>
              </a:rPr>
              <a:t>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1)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astrocytomy MYB- nebo MYBL1-alterované nebo s alterací MAPK, ……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70C0"/>
                </a:solidFill>
              </a:rPr>
              <a:t>Difúzní </a:t>
            </a:r>
            <a:r>
              <a:rPr lang="cs-CZ" altLang="cs-CZ" sz="1800" b="1" dirty="0" err="1">
                <a:solidFill>
                  <a:srgbClr val="0070C0"/>
                </a:solidFill>
              </a:rPr>
              <a:t>high</a:t>
            </a:r>
            <a:r>
              <a:rPr lang="cs-CZ" altLang="cs-CZ" sz="1800" b="1" dirty="0">
                <a:solidFill>
                  <a:srgbClr val="0070C0"/>
                </a:solidFill>
              </a:rPr>
              <a:t>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</a:t>
            </a:r>
            <a:r>
              <a:rPr lang="cs-CZ" altLang="cs-CZ" sz="1400" dirty="0" err="1">
                <a:solidFill>
                  <a:schemeClr val="tx1"/>
                </a:solidFill>
              </a:rPr>
              <a:t>středočarový</a:t>
            </a:r>
            <a:r>
              <a:rPr lang="cs-CZ" altLang="cs-CZ" sz="1400" dirty="0">
                <a:solidFill>
                  <a:schemeClr val="tx1"/>
                </a:solidFill>
              </a:rPr>
              <a:t> gliom H3 K27 alterovaný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hemisférický gliom, H3 G34 mutovaný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70C0"/>
                </a:solidFill>
              </a:rPr>
              <a:t>Ohraničené </a:t>
            </a:r>
            <a:r>
              <a:rPr lang="cs-CZ" altLang="cs-CZ" sz="1800" b="1" dirty="0" err="1">
                <a:solidFill>
                  <a:srgbClr val="0070C0"/>
                </a:solidFill>
              </a:rPr>
              <a:t>astrocytární</a:t>
            </a:r>
            <a:r>
              <a:rPr lang="cs-CZ" altLang="cs-CZ" sz="1800" b="1" dirty="0">
                <a:solidFill>
                  <a:srgbClr val="0070C0"/>
                </a:solidFill>
              </a:rPr>
              <a:t> gliomy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00B0F0"/>
                </a:solidFill>
              </a:rPr>
              <a:t>pilocytární</a:t>
            </a:r>
            <a:r>
              <a:rPr lang="cs-CZ" altLang="cs-CZ" sz="1400" b="1" dirty="0">
                <a:solidFill>
                  <a:srgbClr val="00B0F0"/>
                </a:solidFill>
              </a:rPr>
              <a:t> astrocytom </a:t>
            </a:r>
            <a:r>
              <a:rPr lang="cs-CZ" altLang="cs-CZ" sz="1400" b="1" dirty="0">
                <a:solidFill>
                  <a:schemeClr val="tx1"/>
                </a:solidFill>
              </a:rPr>
              <a:t>(G1), </a:t>
            </a:r>
            <a:r>
              <a:rPr lang="cs-CZ" altLang="cs-CZ" sz="1400" dirty="0">
                <a:solidFill>
                  <a:schemeClr val="tx1"/>
                </a:solidFill>
              </a:rPr>
              <a:t>pleomorfní </a:t>
            </a:r>
            <a:r>
              <a:rPr lang="cs-CZ" altLang="cs-CZ" sz="1400" dirty="0" err="1">
                <a:solidFill>
                  <a:schemeClr val="tx1"/>
                </a:solidFill>
              </a:rPr>
              <a:t>xantoastrocytom</a:t>
            </a:r>
            <a:r>
              <a:rPr lang="cs-CZ" altLang="cs-CZ" sz="1400" dirty="0">
                <a:solidFill>
                  <a:schemeClr val="tx1"/>
                </a:solidFill>
              </a:rPr>
              <a:t> (G2,3), </a:t>
            </a:r>
            <a:r>
              <a:rPr lang="cs-CZ" altLang="cs-CZ" sz="1400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astrocytoma</a:t>
            </a:r>
            <a:r>
              <a:rPr lang="cs-CZ" altLang="cs-CZ" sz="1400" dirty="0">
                <a:solidFill>
                  <a:schemeClr val="tx1"/>
                </a:solidFill>
              </a:rPr>
              <a:t> (G1),…..   </a:t>
            </a:r>
          </a:p>
        </p:txBody>
      </p:sp>
      <p:sp>
        <p:nvSpPr>
          <p:cNvPr id="13316" name="TextovéPole 1"/>
          <p:cNvSpPr txBox="1">
            <a:spLocks noChangeArrowheads="1"/>
          </p:cNvSpPr>
          <p:nvPr/>
        </p:nvSpPr>
        <p:spPr bwMode="auto">
          <a:xfrm>
            <a:off x="8262711" y="2162855"/>
            <a:ext cx="2863926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Low</a:t>
            </a:r>
            <a:r>
              <a:rPr lang="cs-CZ" altLang="cs-CZ" dirty="0">
                <a:solidFill>
                  <a:schemeClr val="bg1"/>
                </a:solidFill>
              </a:rPr>
              <a:t> grade gliomy: grade 1,2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High</a:t>
            </a:r>
            <a:r>
              <a:rPr lang="cs-CZ" altLang="cs-CZ" dirty="0">
                <a:solidFill>
                  <a:schemeClr val="bg1"/>
                </a:solidFill>
              </a:rPr>
              <a:t> grade gliomy: grade 3,4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66970" y="4014357"/>
            <a:ext cx="4255408" cy="147732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Benigní biologické chování WHO G1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Difúzní gliomy (grade 2-4):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2: </a:t>
            </a:r>
            <a:r>
              <a:rPr lang="cs-CZ" altLang="cs-CZ" sz="1800" b="1" dirty="0" err="1">
                <a:solidFill>
                  <a:schemeClr val="bg1"/>
                </a:solidFill>
              </a:rPr>
              <a:t>low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3 a 4: </a:t>
            </a:r>
            <a:r>
              <a:rPr lang="cs-CZ" altLang="cs-CZ" sz="1800" b="1" dirty="0" err="1">
                <a:solidFill>
                  <a:schemeClr val="bg1"/>
                </a:solidFill>
              </a:rPr>
              <a:t>high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  <a:r>
              <a:rPr lang="cs-CZ" altLang="cs-CZ" sz="1800" dirty="0"/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035282" y="6488668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Minimum pro studium patologie vyznačeno tučně….</a:t>
            </a:r>
          </a:p>
        </p:txBody>
      </p:sp>
    </p:spTree>
    <p:extLst>
      <p:ext uri="{BB962C8B-B14F-4D97-AF65-F5344CB8AC3E}">
        <p14:creationId xmlns:p14="http://schemas.microsoft.com/office/powerpoint/2010/main" val="102723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marL="91440" indent="-91440"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B0F0"/>
                </a:solidFill>
              </a:rPr>
              <a:t>Astrocytom, IDH mutovaný, </a:t>
            </a:r>
            <a:r>
              <a:rPr lang="cs-CZ" altLang="cs-CZ" sz="3200" b="1" dirty="0"/>
              <a:t>WHO CNS grade 2-4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90688"/>
            <a:ext cx="11106150" cy="49807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Astrocytom, IDH-mutovaný: difúzní gliom, </a:t>
            </a:r>
            <a:r>
              <a:rPr lang="cs-CZ" sz="1800" i="1" dirty="0"/>
              <a:t>IDH1</a:t>
            </a:r>
            <a:r>
              <a:rPr lang="cs-CZ" sz="1800" dirty="0"/>
              <a:t>- nebo </a:t>
            </a:r>
            <a:r>
              <a:rPr lang="cs-CZ" sz="1800" i="1" dirty="0"/>
              <a:t>IDH2</a:t>
            </a:r>
            <a:r>
              <a:rPr lang="cs-CZ" sz="1800" dirty="0"/>
              <a:t>-mutovaný, často </a:t>
            </a:r>
            <a:r>
              <a:rPr lang="cs-CZ" sz="1800" i="1" dirty="0"/>
              <a:t>ATRX</a:t>
            </a:r>
            <a:r>
              <a:rPr lang="cs-CZ" sz="1800" dirty="0"/>
              <a:t> a/nebo </a:t>
            </a:r>
            <a:r>
              <a:rPr lang="cs-CZ" sz="1800" i="1" dirty="0"/>
              <a:t>TP53</a:t>
            </a:r>
            <a:r>
              <a:rPr lang="cs-CZ" sz="1800" dirty="0"/>
              <a:t> mutovaný, s absencí </a:t>
            </a:r>
            <a:r>
              <a:rPr lang="cs-CZ" sz="1800" dirty="0" err="1"/>
              <a:t>kodelece</a:t>
            </a:r>
            <a:r>
              <a:rPr lang="cs-CZ" sz="1800" dirty="0"/>
              <a:t> 1p/19q (CNS WHO grade 2, 3 nebo 4).</a:t>
            </a:r>
            <a:endParaRPr lang="cs-CZ" altLang="cs-CZ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L</a:t>
            </a:r>
            <a:r>
              <a:rPr lang="en-US" sz="2000" dirty="0"/>
              <a:t>o</a:t>
            </a:r>
            <a:r>
              <a:rPr lang="cs-CZ" sz="2000" dirty="0" err="1"/>
              <a:t>kalizovaný</a:t>
            </a:r>
            <a:r>
              <a:rPr lang="cs-CZ" sz="2000" dirty="0"/>
              <a:t> v CNS</a:t>
            </a:r>
            <a:r>
              <a:rPr lang="en-US" sz="2000" dirty="0"/>
              <a:t>, </a:t>
            </a:r>
            <a:r>
              <a:rPr lang="cs-CZ" sz="2000" dirty="0"/>
              <a:t>včetně mozkového kmene a míchy</a:t>
            </a:r>
            <a:r>
              <a:rPr lang="en-US" sz="2000" dirty="0"/>
              <a:t>, </a:t>
            </a:r>
            <a:r>
              <a:rPr lang="cs-CZ" sz="2000" b="1" dirty="0"/>
              <a:t>nejčastěji </a:t>
            </a:r>
            <a:r>
              <a:rPr lang="cs-CZ" sz="2000" b="1" dirty="0" err="1"/>
              <a:t>supratentoriálně</a:t>
            </a:r>
            <a:r>
              <a:rPr lang="cs-CZ" sz="2000" dirty="0"/>
              <a:t>, v oblasti frontálních laloků</a:t>
            </a:r>
            <a:endParaRPr lang="cs-CZ" altLang="cs-CZ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IDH-</a:t>
            </a:r>
            <a:r>
              <a:rPr lang="en-US" sz="1800" dirty="0" err="1"/>
              <a:t>mut</a:t>
            </a:r>
            <a:r>
              <a:rPr lang="cs-CZ" sz="1800" dirty="0" err="1"/>
              <a:t>ované</a:t>
            </a:r>
            <a:r>
              <a:rPr lang="en-US" sz="1800" dirty="0"/>
              <a:t> </a:t>
            </a:r>
            <a:r>
              <a:rPr lang="en-US" sz="1800" dirty="0" err="1"/>
              <a:t>astrocytom</a:t>
            </a:r>
            <a:r>
              <a:rPr lang="cs-CZ" sz="1800" dirty="0"/>
              <a:t>y </a:t>
            </a:r>
            <a:r>
              <a:rPr lang="en-US" sz="1800" dirty="0"/>
              <a:t> </a:t>
            </a:r>
            <a:r>
              <a:rPr lang="cs-CZ" sz="1800" dirty="0"/>
              <a:t>tvoří spektrum nádorů od dobře diferencovaných málo celulárních, pomalu rostoucích nádorů </a:t>
            </a:r>
            <a:r>
              <a:rPr lang="en-US" sz="1800" dirty="0"/>
              <a:t>(CNS WHO grade 2) </a:t>
            </a:r>
            <a:r>
              <a:rPr lang="cs-CZ" sz="1800" dirty="0"/>
              <a:t>po vysoce celulární anaplastické rychle </a:t>
            </a:r>
            <a:r>
              <a:rPr lang="cs-CZ" sz="1800" dirty="0" err="1"/>
              <a:t>progredující</a:t>
            </a:r>
            <a:r>
              <a:rPr lang="cs-CZ" sz="1800" dirty="0"/>
              <a:t> nádory</a:t>
            </a:r>
            <a:r>
              <a:rPr lang="en-US" sz="1800" dirty="0"/>
              <a:t> (CNS WHO grade 4)</a:t>
            </a:r>
            <a:r>
              <a:rPr lang="cs-CZ" sz="1800" dirty="0"/>
              <a:t>; nádory nižšího gradu s tendencí progrese v </a:t>
            </a:r>
            <a:r>
              <a:rPr lang="cs-CZ" sz="1800" dirty="0" err="1"/>
              <a:t>high</a:t>
            </a:r>
            <a:r>
              <a:rPr lang="cs-CZ" sz="1800" dirty="0"/>
              <a:t> grade gliomy </a:t>
            </a:r>
            <a:r>
              <a:rPr lang="cs-CZ" sz="1800" dirty="0">
                <a:solidFill>
                  <a:srgbClr val="FF0000"/>
                </a:solidFill>
              </a:rPr>
              <a:t>(=</a:t>
            </a:r>
            <a:r>
              <a:rPr lang="cs-CZ" sz="1800" dirty="0" err="1">
                <a:solidFill>
                  <a:srgbClr val="FF0000"/>
                </a:solidFill>
              </a:rPr>
              <a:t>upgrading</a:t>
            </a:r>
            <a:r>
              <a:rPr lang="cs-CZ" sz="1800" dirty="0">
                <a:solidFill>
                  <a:srgbClr val="FF0000"/>
                </a:solidFill>
              </a:rPr>
              <a:t> difúzního gliomu)</a:t>
            </a:r>
            <a:endParaRPr lang="cs-CZ" sz="12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170000"/>
              </a:lnSpc>
              <a:buNone/>
              <a:defRPr/>
            </a:pPr>
            <a:endParaRPr lang="cs-CZ" altLang="cs-CZ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cs-CZ" alt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klasifikace 2016 versus WHO 2021</a:t>
            </a:r>
          </a:p>
          <a:p>
            <a:pPr marL="0" indent="0">
              <a:buNone/>
              <a:defRPr/>
            </a:pPr>
            <a:r>
              <a:rPr lang="cs-CZ" alt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difúzních astrocytomů G2 → astrocytom, IDH mutovaný, G2</a:t>
            </a:r>
          </a:p>
          <a:p>
            <a:pPr marL="0" indent="0">
              <a:buNone/>
              <a:defRPr/>
            </a:pPr>
            <a:r>
              <a:rPr lang="cs-CZ" altLang="cs-CZ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Většina anaplastických astrocytomů </a:t>
            </a:r>
            <a:r>
              <a:rPr lang="cs-CZ" alt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G3 → astrocytom, IDH mutovaný, G3</a:t>
            </a:r>
          </a:p>
          <a:p>
            <a:pPr marL="0" indent="0">
              <a:buNone/>
              <a:defRPr/>
            </a:pPr>
            <a:r>
              <a:rPr lang="cs-CZ" alt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sekundárních glioblastomů G4 → astrocytom, IDH mutovaný, G4 </a:t>
            </a:r>
            <a:endParaRPr lang="cs-CZ" altLang="cs-CZ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0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 descr="A picture containing white, black, standing, woma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922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4845050"/>
            <a:ext cx="8407400" cy="558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defRPr/>
            </a:pP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454530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600" y="5391885"/>
            <a:ext cx="624081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b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</a:t>
            </a:r>
            <a:r>
              <a:rPr lang="cs-CZ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ární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diferenciace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2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Oligodendrogliom, IDH-mutovaný s kodelecí 1p/19q</a:t>
            </a:r>
            <a:br>
              <a:rPr lang="cs-CZ" sz="3600" b="1" dirty="0"/>
            </a:br>
            <a:r>
              <a:rPr lang="cs-CZ" sz="3600" b="1" dirty="0"/>
              <a:t>CNS WHO grade 2-3</a:t>
            </a:r>
            <a:endParaRPr lang="x-none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</a:t>
            </a:r>
            <a:r>
              <a:rPr lang="x-none" b="1" dirty="0"/>
              <a:t>často s kalcifikacemi </a:t>
            </a:r>
            <a:r>
              <a:rPr lang="x-none" dirty="0"/>
              <a:t>na zobrazovacích metodách</a:t>
            </a:r>
            <a:endParaRPr lang="cs-CZ" dirty="0"/>
          </a:p>
          <a:p>
            <a:r>
              <a:rPr lang="cs-CZ" dirty="0"/>
              <a:t>Nejčastěji lokalizace </a:t>
            </a:r>
            <a:r>
              <a:rPr lang="cs-CZ" b="1" dirty="0"/>
              <a:t>ve frontálních lalocích</a:t>
            </a:r>
            <a:endParaRPr lang="x-none" b="1" dirty="0"/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</a:t>
            </a:r>
            <a:r>
              <a:rPr lang="cs-CZ" altLang="cs-CZ" sz="2200" b="1" dirty="0"/>
              <a:t>volské oko</a:t>
            </a:r>
            <a:r>
              <a:rPr lang="cs-CZ" altLang="cs-CZ" sz="2200" dirty="0"/>
              <a:t>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53457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b="1" dirty="0"/>
              <a:t>Oligodendrogliom, WHO G2, IDH-mutovaný s kodelecí 1p/19q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7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98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00B0F0"/>
                </a:solidFill>
              </a:rPr>
              <a:t>Glioblastom, IDH </a:t>
            </a:r>
            <a:r>
              <a:rPr lang="cs-CZ" altLang="cs-CZ" b="1" dirty="0" err="1">
                <a:solidFill>
                  <a:srgbClr val="00B0F0"/>
                </a:solidFill>
              </a:rPr>
              <a:t>wildtype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/>
              <a:t>(WHO CNS grade 4)</a:t>
            </a:r>
            <a:br>
              <a:rPr lang="cs-CZ" altLang="cs-CZ" b="1" dirty="0"/>
            </a:br>
            <a:r>
              <a:rPr lang="cs-CZ" altLang="cs-CZ" dirty="0"/>
              <a:t>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359"/>
            <a:ext cx="10515600" cy="4438153"/>
          </a:xfrm>
        </p:spPr>
        <p:txBody>
          <a:bodyPr>
            <a:normAutofit fontScale="92500"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Nejčastější primární nádor CNS u dospělých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altLang="cs-CZ" sz="2400" dirty="0"/>
              <a:t>Difúzní gliom, </a:t>
            </a:r>
            <a:r>
              <a:rPr lang="cs-CZ" altLang="cs-CZ" sz="2400" dirty="0" err="1"/>
              <a:t>astrocytární</a:t>
            </a:r>
            <a:r>
              <a:rPr lang="cs-CZ" altLang="cs-CZ" sz="2400" dirty="0"/>
              <a:t>, IDH-</a:t>
            </a:r>
            <a:r>
              <a:rPr lang="cs-CZ" altLang="cs-CZ" sz="2400" dirty="0" err="1"/>
              <a:t>wildtype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nestředočarový</a:t>
            </a:r>
            <a:endParaRPr lang="cs-CZ" altLang="cs-CZ" sz="2400" dirty="0"/>
          </a:p>
          <a:p>
            <a:r>
              <a:rPr lang="cs-CZ" altLang="cs-CZ" sz="2400" dirty="0"/>
              <a:t>Definován histologicky nebo genetickými znaky:</a:t>
            </a:r>
          </a:p>
          <a:p>
            <a:pPr marL="0" indent="0">
              <a:buNone/>
            </a:pPr>
            <a:r>
              <a:rPr lang="cs-CZ" altLang="cs-CZ" sz="2400" dirty="0"/>
              <a:t>nekrózy a/nebo </a:t>
            </a:r>
            <a:r>
              <a:rPr lang="cs-CZ" altLang="cs-CZ" sz="2400" dirty="0" err="1"/>
              <a:t>mikrovaskulární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proliferáty</a:t>
            </a:r>
            <a:r>
              <a:rPr lang="cs-CZ" altLang="cs-CZ" sz="2400" dirty="0"/>
              <a:t> a/nebo mutace v promotoru TERT a/nebo EGFR amplifikace nebo +7/-10 CNA </a:t>
            </a:r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Typická morfologie histologicky definovaného glioblastomu - </a:t>
            </a:r>
            <a:r>
              <a:rPr lang="cs-CZ" altLang="cs-CZ" sz="2400" b="1" dirty="0">
                <a:solidFill>
                  <a:srgbClr val="FF0000"/>
                </a:solidFill>
              </a:rPr>
              <a:t>mikro</a:t>
            </a:r>
            <a:r>
              <a:rPr lang="cs-CZ" altLang="cs-CZ" sz="2400" dirty="0"/>
              <a:t>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dirty="0">
                <a:cs typeface="Times New Roman" panose="02020603050405020304" pitchFamily="18" charset="0"/>
              </a:rPr>
              <a:t>pleomorfní </a:t>
            </a:r>
            <a:r>
              <a:rPr lang="cs-CZ" altLang="cs-CZ" b="1" dirty="0"/>
              <a:t>nádorové buňky </a:t>
            </a:r>
            <a:r>
              <a:rPr lang="cs-CZ" altLang="cs-CZ" b="1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b="1" dirty="0"/>
          </a:p>
          <a:p>
            <a:pPr lvl="1"/>
            <a:r>
              <a:rPr lang="cs-CZ" altLang="cs-CZ" b="1" dirty="0"/>
              <a:t> četné mitózy</a:t>
            </a:r>
          </a:p>
          <a:p>
            <a:pPr lvl="1"/>
            <a:r>
              <a:rPr lang="cs-CZ" altLang="cs-CZ" b="1" dirty="0"/>
              <a:t> nápadné </a:t>
            </a:r>
            <a:r>
              <a:rPr lang="cs-CZ" altLang="cs-CZ" b="1" dirty="0" err="1"/>
              <a:t>mikrovaskulární</a:t>
            </a:r>
            <a:r>
              <a:rPr lang="cs-CZ" altLang="cs-CZ" b="1" dirty="0"/>
              <a:t> proliferace a/nebo nekrózy</a:t>
            </a:r>
          </a:p>
          <a:p>
            <a:pPr lvl="1"/>
            <a:r>
              <a:rPr lang="cs-CZ" altLang="cs-CZ" b="1" dirty="0"/>
              <a:t> </a:t>
            </a:r>
            <a:r>
              <a:rPr lang="cs-CZ" altLang="cs-CZ" b="1" dirty="0" err="1"/>
              <a:t>palisádovité</a:t>
            </a:r>
            <a:r>
              <a:rPr lang="cs-CZ" altLang="cs-CZ" b="1" dirty="0"/>
              <a:t> řazení nádorových buněk okolo ložisek nekróz (</a:t>
            </a:r>
            <a:r>
              <a:rPr lang="cs-CZ" altLang="cs-CZ" b="1" dirty="0" err="1"/>
              <a:t>palisádující</a:t>
            </a:r>
            <a:r>
              <a:rPr lang="cs-CZ" altLang="cs-CZ" b="1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724532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1467838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43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</p:spTree>
    <p:extLst>
      <p:ext uri="{BB962C8B-B14F-4D97-AF65-F5344CB8AC3E}">
        <p14:creationId xmlns:p14="http://schemas.microsoft.com/office/powerpoint/2010/main" val="1047957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55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Cerebro</a:t>
            </a:r>
            <a:r>
              <a:rPr lang="x-none" b="1" u="sng" dirty="0">
                <a:solidFill>
                  <a:srgbClr val="00B0F0"/>
                </a:solidFill>
              </a:rPr>
              <a:t>vaskulární</a:t>
            </a:r>
            <a:r>
              <a:rPr lang="x-none" b="1" dirty="0">
                <a:solidFill>
                  <a:srgbClr val="00B0F0"/>
                </a:solidFill>
              </a:rPr>
              <a:t> </a:t>
            </a:r>
            <a:r>
              <a:rPr lang="x-none" dirty="0">
                <a:solidFill>
                  <a:srgbClr val="00B0F0"/>
                </a:solidFill>
              </a:rPr>
              <a:t>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Cévní malformace a cévní tumory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i="1" dirty="0">
                <a:solidFill>
                  <a:srgbClr val="00B0F0"/>
                </a:solidFill>
              </a:rPr>
              <a:t>Arteriovenózní malformace</a:t>
            </a:r>
          </a:p>
          <a:p>
            <a:pPr lvl="1"/>
            <a:r>
              <a:rPr lang="cs-CZ" i="1" dirty="0">
                <a:solidFill>
                  <a:srgbClr val="00B0F0"/>
                </a:solidFill>
              </a:rPr>
              <a:t>Kavernózní hemangiom</a:t>
            </a:r>
          </a:p>
          <a:p>
            <a:r>
              <a:rPr lang="cs-CZ" dirty="0">
                <a:solidFill>
                  <a:srgbClr val="00B0F0"/>
                </a:solidFill>
              </a:rPr>
              <a:t>Cévní mozková příhoda (CMP)</a:t>
            </a:r>
          </a:p>
          <a:p>
            <a:r>
              <a:rPr lang="cs-CZ" dirty="0">
                <a:solidFill>
                  <a:srgbClr val="00B0F0"/>
                </a:solidFill>
              </a:rPr>
              <a:t>Ischemie CNS</a:t>
            </a:r>
          </a:p>
          <a:p>
            <a:r>
              <a:rPr lang="cs-CZ" dirty="0">
                <a:solidFill>
                  <a:srgbClr val="00B0F0"/>
                </a:solidFill>
              </a:rPr>
              <a:t>Intrakraniální krvácení</a:t>
            </a:r>
          </a:p>
          <a:p>
            <a:r>
              <a:rPr lang="cs-CZ" dirty="0"/>
              <a:t>Poškození mozku při systémové hypertenzi</a:t>
            </a:r>
          </a:p>
          <a:p>
            <a:pPr lvl="1"/>
            <a:r>
              <a:rPr lang="cs-CZ" i="1" dirty="0">
                <a:solidFill>
                  <a:srgbClr val="00B0F0"/>
                </a:solidFill>
              </a:rPr>
              <a:t>Akutní hypertenzní </a:t>
            </a:r>
            <a:r>
              <a:rPr lang="cs-CZ" i="1" dirty="0" err="1">
                <a:solidFill>
                  <a:srgbClr val="00B0F0"/>
                </a:solidFill>
              </a:rPr>
              <a:t>encephalopatie</a:t>
            </a:r>
            <a:endParaRPr lang="cs-CZ" i="1" dirty="0">
              <a:solidFill>
                <a:srgbClr val="00B0F0"/>
              </a:solidFill>
            </a:endParaRPr>
          </a:p>
          <a:p>
            <a:pPr lvl="1"/>
            <a:r>
              <a:rPr lang="cs-CZ" i="1" dirty="0">
                <a:solidFill>
                  <a:srgbClr val="00B0F0"/>
                </a:solidFill>
              </a:rPr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Difúzní středočarový gliom WHO G4</a:t>
            </a:r>
            <a:r>
              <a:rPr lang="x-none" dirty="0"/>
              <a:t>, </a:t>
            </a:r>
            <a:br>
              <a:rPr lang="x-none" dirty="0"/>
            </a:br>
            <a:r>
              <a:rPr lang="x-none" dirty="0"/>
              <a:t>H3 K27</a:t>
            </a:r>
            <a:r>
              <a:rPr lang="cs-CZ" dirty="0"/>
              <a:t> alterovaný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04"/>
            <a:ext cx="10515600" cy="4351338"/>
          </a:xfrm>
        </p:spPr>
        <p:txBody>
          <a:bodyPr/>
          <a:lstStyle/>
          <a:p>
            <a:r>
              <a:rPr lang="x-none" dirty="0"/>
              <a:t>Vysoce agresivní gliální neoplazie vyskytující se </a:t>
            </a:r>
            <a:r>
              <a:rPr lang="x-none" dirty="0">
                <a:solidFill>
                  <a:srgbClr val="FF0000"/>
                </a:solidFill>
              </a:rPr>
              <a:t>u dětí a mladých dospělých</a:t>
            </a:r>
          </a:p>
          <a:p>
            <a:r>
              <a:rPr lang="x-none" dirty="0"/>
              <a:t>Lokalizován </a:t>
            </a:r>
            <a:r>
              <a:rPr lang="x-none" b="1" dirty="0"/>
              <a:t>v mozkovém kmeni</a:t>
            </a:r>
          </a:p>
          <a:p>
            <a:r>
              <a:rPr lang="x-none" dirty="0"/>
              <a:t>Geneticky definová</a:t>
            </a:r>
            <a:r>
              <a:rPr lang="cs-CZ" dirty="0"/>
              <a:t>n</a:t>
            </a:r>
            <a:r>
              <a:rPr lang="x-none" dirty="0"/>
              <a:t> </a:t>
            </a:r>
            <a:r>
              <a:rPr lang="cs-CZ" dirty="0"/>
              <a:t>(nejčastěji mutací H3 K27M)</a:t>
            </a:r>
            <a:r>
              <a:rPr lang="x-none" dirty="0"/>
              <a:t> </a:t>
            </a:r>
            <a:endParaRPr lang="cs-CZ" dirty="0"/>
          </a:p>
          <a:p>
            <a:r>
              <a:rPr lang="x-none" dirty="0"/>
              <a:t>Vzhledem k lokalizaci chirurgicky neřeši</a:t>
            </a:r>
            <a:r>
              <a:rPr lang="cs-CZ" dirty="0"/>
              <a:t>t</a:t>
            </a:r>
            <a:r>
              <a:rPr lang="x-none" dirty="0"/>
              <a:t>e</a:t>
            </a:r>
            <a:r>
              <a:rPr lang="cs-CZ" dirty="0"/>
              <a:t>l</a:t>
            </a:r>
            <a:r>
              <a:rPr lang="x-none" dirty="0"/>
              <a:t>ný</a:t>
            </a:r>
          </a:p>
          <a:p>
            <a:r>
              <a:rPr lang="x-none" dirty="0"/>
              <a:t>Vždy fatální prognóza s mediálem přežití v rámci měsíc</a:t>
            </a:r>
            <a:r>
              <a:rPr lang="cs-CZ" dirty="0"/>
              <a:t>ů</a:t>
            </a:r>
            <a:r>
              <a:rPr lang="x-none" dirty="0"/>
              <a:t> od diagnózy</a:t>
            </a:r>
          </a:p>
        </p:txBody>
      </p:sp>
    </p:spTree>
    <p:extLst>
      <p:ext uri="{BB962C8B-B14F-4D97-AF65-F5344CB8AC3E}">
        <p14:creationId xmlns:p14="http://schemas.microsoft.com/office/powerpoint/2010/main" val="18541966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středočarový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9787769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/>
              <a:t>Ohraničená nádorová proliferace </a:t>
            </a:r>
            <a:r>
              <a:rPr lang="x-none" b="1" dirty="0">
                <a:solidFill>
                  <a:srgbClr val="FF0000"/>
                </a:solidFill>
              </a:rPr>
              <a:t>dětského věku</a:t>
            </a:r>
          </a:p>
          <a:p>
            <a:r>
              <a:rPr lang="x-none" dirty="0"/>
              <a:t>Časté postižení </a:t>
            </a:r>
            <a:r>
              <a:rPr lang="x-none" b="1" dirty="0"/>
              <a:t>mozečku, thalamu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25158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</p:spTree>
    <p:extLst>
      <p:ext uri="{BB962C8B-B14F-4D97-AF65-F5344CB8AC3E}">
        <p14:creationId xmlns:p14="http://schemas.microsoft.com/office/powerpoint/2010/main" val="1569715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>
                <a:solidFill>
                  <a:srgbClr val="00B0F0"/>
                </a:solidFill>
              </a:rPr>
              <a:t>Ependymom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pic>
        <p:nvPicPr>
          <p:cNvPr id="30723" name="Picture 9" descr="7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12" y="1438613"/>
            <a:ext cx="4608513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31178" y="1437740"/>
            <a:ext cx="44324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dirty="0"/>
              <a:t>Klasifikace dle kombinace histopatologických znaků, molekulárních znaků a anatomické lokalizace nádoru</a:t>
            </a:r>
          </a:p>
          <a:p>
            <a:pPr>
              <a:defRPr/>
            </a:pP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rgbClr val="00B0F0"/>
                </a:solidFill>
              </a:rPr>
              <a:t>supratentoriální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ependymom</a:t>
            </a:r>
            <a:r>
              <a:rPr lang="cs-CZ" dirty="0">
                <a:solidFill>
                  <a:srgbClr val="00B0F0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/>
              <a:t>dva molekulárně definované typu </a:t>
            </a:r>
            <a:r>
              <a:rPr lang="cs-CZ" dirty="0" err="1"/>
              <a:t>ependymomu</a:t>
            </a:r>
            <a:r>
              <a:rPr lang="cs-CZ" dirty="0"/>
              <a:t>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/>
              <a:t>spinální nádory</a:t>
            </a:r>
          </a:p>
          <a:p>
            <a:pPr>
              <a:defRPr/>
            </a:pPr>
            <a:r>
              <a:rPr lang="cs-CZ" dirty="0">
                <a:solidFill>
                  <a:srgbClr val="00B0F0"/>
                </a:solidFill>
              </a:rPr>
              <a:t>WHO G2, 3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Samostatné jednotky: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rgbClr val="00B0F0"/>
                </a:solidFill>
              </a:rPr>
              <a:t>Myxopapilární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ependymom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/>
              <a:t>(G2)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>
                <a:solidFill>
                  <a:srgbClr val="00B0F0"/>
                </a:solidFill>
              </a:rPr>
              <a:t>Subependymom</a:t>
            </a:r>
            <a:r>
              <a:rPr lang="cs-CZ" dirty="0"/>
              <a:t> (G1)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8568" y="5297825"/>
            <a:ext cx="6920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600" dirty="0"/>
              <a:t>Typická morfologie: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err="1"/>
              <a:t>vřetenité</a:t>
            </a:r>
            <a:r>
              <a:rPr lang="cs-CZ" altLang="cs-CZ" sz="1600" dirty="0"/>
              <a:t> buňky s dlouhými výběžky a uniformními kulatými jádry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dirty="0" err="1"/>
              <a:t>perivaskulární</a:t>
            </a:r>
            <a:r>
              <a:rPr lang="cs-CZ" altLang="cs-CZ" sz="1600" dirty="0"/>
              <a:t> výběžky tvoří cirkulární vláknitou vrstvu –  </a:t>
            </a:r>
          </a:p>
          <a:p>
            <a:pPr lvl="1"/>
            <a:r>
              <a:rPr lang="cs-CZ" altLang="cs-CZ" sz="1600" dirty="0"/>
              <a:t> </a:t>
            </a:r>
            <a:r>
              <a:rPr lang="cs-CZ" altLang="cs-CZ" sz="1600" b="1" dirty="0" err="1"/>
              <a:t>perivaskulární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pseudorozety</a:t>
            </a:r>
            <a:endParaRPr lang="cs-CZ" altLang="cs-CZ" sz="1600" b="1" dirty="0"/>
          </a:p>
          <a:p>
            <a:pPr lvl="1"/>
            <a:r>
              <a:rPr lang="cs-CZ" altLang="cs-CZ" sz="1600" dirty="0"/>
              <a:t> mitózy žádné/málo</a:t>
            </a:r>
          </a:p>
        </p:txBody>
      </p:sp>
    </p:spTree>
    <p:extLst>
      <p:ext uri="{BB962C8B-B14F-4D97-AF65-F5344CB8AC3E}">
        <p14:creationId xmlns:p14="http://schemas.microsoft.com/office/powerpoint/2010/main" val="1530615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1223002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</a:t>
            </a:r>
            <a:r>
              <a:rPr lang="x-none" dirty="0">
                <a:solidFill>
                  <a:srgbClr val="FF0000"/>
                </a:solidFill>
              </a:rPr>
              <a:t>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</a:t>
            </a:r>
            <a:r>
              <a:rPr lang="x-none" b="1" dirty="0"/>
              <a:t>v later</a:t>
            </a:r>
            <a:r>
              <a:rPr lang="cs-CZ" b="1" dirty="0"/>
              <a:t>á</a:t>
            </a:r>
            <a:r>
              <a:rPr lang="x-none" b="1" dirty="0"/>
              <a:t>lních 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/>
              <a:t>Papilární architektura s fibro-vaskulárním stromatem kryt</a:t>
            </a:r>
            <a:r>
              <a:rPr lang="cs-CZ" dirty="0" err="1"/>
              <a:t>ým</a:t>
            </a:r>
            <a:r>
              <a:rPr lang="x-none" dirty="0"/>
              <a:t> cylindrickým epitelem</a:t>
            </a:r>
          </a:p>
          <a:p>
            <a:r>
              <a:rPr lang="x-none" b="1" dirty="0"/>
              <a:t>Projevují se hyd</a:t>
            </a:r>
            <a:r>
              <a:rPr lang="cs-CZ" b="1" dirty="0"/>
              <a:t>r</a:t>
            </a:r>
            <a:r>
              <a:rPr lang="x-none" b="1" dirty="0"/>
              <a:t>ocefalem </a:t>
            </a:r>
          </a:p>
        </p:txBody>
      </p:sp>
    </p:spTree>
    <p:extLst>
      <p:ext uri="{BB962C8B-B14F-4D97-AF65-F5344CB8AC3E}">
        <p14:creationId xmlns:p14="http://schemas.microsoft.com/office/powerpoint/2010/main" val="39091487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</a:t>
            </a:r>
            <a:r>
              <a:rPr lang="cs-CZ" dirty="0">
                <a:solidFill>
                  <a:srgbClr val="FF0000"/>
                </a:solidFill>
              </a:rPr>
              <a:t>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b="1" dirty="0"/>
              <a:t>Nádory „z malých modrých buněk“ grade 4 dle WHO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atypický </a:t>
            </a:r>
            <a:r>
              <a:rPr lang="cs-CZ" altLang="cs-CZ" b="1" dirty="0" err="1">
                <a:solidFill>
                  <a:srgbClr val="00B0F0"/>
                </a:solidFill>
              </a:rPr>
              <a:t>teratoidní</a:t>
            </a:r>
            <a:r>
              <a:rPr lang="cs-CZ" altLang="cs-CZ" b="1" dirty="0">
                <a:solidFill>
                  <a:srgbClr val="00B0F0"/>
                </a:solidFill>
              </a:rPr>
              <a:t>/</a:t>
            </a:r>
            <a:r>
              <a:rPr lang="cs-CZ" altLang="cs-CZ" b="1" dirty="0" err="1">
                <a:solidFill>
                  <a:srgbClr val="00B0F0"/>
                </a:solidFill>
              </a:rPr>
              <a:t>rhabdoidní</a:t>
            </a:r>
            <a:r>
              <a:rPr lang="cs-CZ" altLang="cs-CZ" b="1" dirty="0">
                <a:solidFill>
                  <a:srgbClr val="00B0F0"/>
                </a:solidFill>
              </a:rPr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978988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děti,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v mozečku 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8964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3297" b="6947"/>
          <a:stretch>
            <a:fillRect/>
          </a:stretch>
        </p:blipFill>
        <p:spPr bwMode="auto">
          <a:xfrm>
            <a:off x="1527176" y="1533525"/>
            <a:ext cx="5826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836613"/>
            <a:ext cx="3074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7353301" y="4070351"/>
            <a:ext cx="2102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Histologické subtypy </a:t>
            </a: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meduloblastomu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47851" y="333375"/>
            <a:ext cx="45554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Integrovaná diagnóza meduloblastomu: 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/>
              <a:t>Histopatologická diagnóza/</a:t>
            </a:r>
            <a:r>
              <a:rPr lang="cs-CZ" dirty="0" err="1"/>
              <a:t>typing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/>
              <a:t>Molekulární profil – </a:t>
            </a:r>
            <a:r>
              <a:rPr lang="cs-CZ" dirty="0">
                <a:solidFill>
                  <a:srgbClr val="FF0000"/>
                </a:solidFill>
              </a:rPr>
              <a:t>4 molekulární subtypy  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</p:txBody>
      </p:sp>
      <p:sp>
        <p:nvSpPr>
          <p:cNvPr id="32774" name="Obdélník 1"/>
          <p:cNvSpPr>
            <a:spLocks noChangeArrowheads="1"/>
          </p:cNvSpPr>
          <p:nvPr/>
        </p:nvSpPr>
        <p:spPr bwMode="auto">
          <a:xfrm>
            <a:off x="7353300" y="482123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Klasický meduloblastom</a:t>
            </a: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Desmoplastický</a:t>
            </a:r>
            <a:r>
              <a:rPr lang="cs-CZ" altLang="cs-CZ" sz="1200" dirty="0">
                <a:solidFill>
                  <a:srgbClr val="808080"/>
                </a:solidFill>
              </a:rPr>
              <a:t>/</a:t>
            </a:r>
            <a:r>
              <a:rPr lang="cs-CZ" altLang="cs-CZ" sz="1200" dirty="0" err="1">
                <a:solidFill>
                  <a:srgbClr val="808080"/>
                </a:solidFill>
              </a:rPr>
              <a:t>nodulární</a:t>
            </a:r>
            <a:r>
              <a:rPr lang="cs-CZ" altLang="cs-CZ" sz="1200" dirty="0">
                <a:solidFill>
                  <a:srgbClr val="808080"/>
                </a:solidFill>
              </a:rPr>
              <a:t> meduloblastom</a:t>
            </a:r>
          </a:p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Meduloblastom s extenzivní </a:t>
            </a:r>
            <a:r>
              <a:rPr lang="cs-CZ" altLang="cs-CZ" sz="1200" dirty="0" err="1">
                <a:solidFill>
                  <a:srgbClr val="808080"/>
                </a:solidFill>
              </a:rPr>
              <a:t>nodularitou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Velkobuněčný</a:t>
            </a:r>
            <a:r>
              <a:rPr lang="cs-CZ" altLang="cs-CZ" sz="1200" dirty="0">
                <a:solidFill>
                  <a:srgbClr val="808080"/>
                </a:solidFill>
              </a:rPr>
              <a:t>/anaplastický meduloblastom</a:t>
            </a:r>
            <a:endParaRPr lang="cs-CZ" alt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21086" y="6402746"/>
            <a:ext cx="659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Informativně</a:t>
            </a:r>
            <a:r>
              <a:rPr lang="cs-CZ" i="1" dirty="0"/>
              <a:t>, genetická a histologická klasifikace meduloblastomů….</a:t>
            </a:r>
          </a:p>
        </p:txBody>
      </p:sp>
    </p:spTree>
    <p:extLst>
      <p:ext uri="{BB962C8B-B14F-4D97-AF65-F5344CB8AC3E}">
        <p14:creationId xmlns:p14="http://schemas.microsoft.com/office/powerpoint/2010/main" val="76465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4790</Words>
  <Application>Microsoft Office PowerPoint</Application>
  <PresentationFormat>Širokoúhlá obrazovka</PresentationFormat>
  <Paragraphs>866</Paragraphs>
  <Slides>126</Slides>
  <Notes>2</Notes>
  <HiddenSlides>3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126</vt:i4>
      </vt:variant>
    </vt:vector>
  </HeadingPairs>
  <TitlesOfParts>
    <vt:vector size="136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Nádory CNS: klinicko-patologické znaky</vt:lpstr>
      <vt:lpstr>WHO klasifikace gliomů 2016 – integrovaná diagnostika (t.č. WHO 2021, extenze integrované diagnostiky)</vt:lpstr>
      <vt:lpstr>Prezentace aplikace PowerPoint</vt:lpstr>
      <vt:lpstr>Integrovaná diagnóza…proč?</vt:lpstr>
      <vt:lpstr>Gliomy: WHO klasifikace 2021</vt:lpstr>
      <vt:lpstr>Astrocytom, IDH mutovaný, WHO CNS grade 2-4</vt:lpstr>
      <vt:lpstr>Astrocytom, IDH-mutovaný, WHO grade 2 </vt:lpstr>
      <vt:lpstr>Astrocytom, IDH-mutovaný, WHO grade 2  – gemistocytární diferenciace</vt:lpstr>
      <vt:lpstr>Oligodendrogliom, IDH-mutovaný s kodelecí 1p/19q CNS WHO grade 2-3</vt:lpstr>
      <vt:lpstr>Oligodendrogliom, WHO G2, IDH-mutovaný s kodelecí 1p/19q</vt:lpstr>
      <vt:lpstr>Glioblastom, IDH wildtype (WHO CNS grade 4)       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 alterovaný</vt:lpstr>
      <vt:lpstr>Difúzní středočarový gliom WHO G4</vt:lpstr>
      <vt:lpstr>Pilocytární astrocytom WHO G1</vt:lpstr>
      <vt:lpstr>Pilocytární astrocytom WHO G1</vt:lpstr>
      <vt:lpstr>Ependymom</vt:lpstr>
      <vt:lpstr>Ependymom WHO G2</vt:lpstr>
      <vt:lpstr>Nádory choroideálního plexu</vt:lpstr>
      <vt:lpstr>Embryonální tumory</vt:lpstr>
      <vt:lpstr>Meduloblastom WHO grade 4 </vt:lpstr>
      <vt:lpstr>Prezentace aplikace PowerPoint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Iva Zambo</cp:lastModifiedBy>
  <cp:revision>84</cp:revision>
  <dcterms:created xsi:type="dcterms:W3CDTF">2020-07-07T19:44:54Z</dcterms:created>
  <dcterms:modified xsi:type="dcterms:W3CDTF">2025-04-02T02:55:13Z</dcterms:modified>
</cp:coreProperties>
</file>