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58" r:id="rId5"/>
    <p:sldId id="345" r:id="rId6"/>
    <p:sldId id="260" r:id="rId7"/>
    <p:sldId id="262" r:id="rId8"/>
    <p:sldId id="263" r:id="rId9"/>
    <p:sldId id="264" r:id="rId10"/>
    <p:sldId id="261" r:id="rId11"/>
    <p:sldId id="265" r:id="rId12"/>
    <p:sldId id="266" r:id="rId13"/>
    <p:sldId id="267" r:id="rId14"/>
    <p:sldId id="268" r:id="rId15"/>
    <p:sldId id="269" r:id="rId16"/>
    <p:sldId id="346" r:id="rId17"/>
    <p:sldId id="347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348" r:id="rId26"/>
    <p:sldId id="278" r:id="rId27"/>
    <p:sldId id="279" r:id="rId28"/>
    <p:sldId id="281" r:id="rId29"/>
    <p:sldId id="280" r:id="rId30"/>
    <p:sldId id="282" r:id="rId31"/>
    <p:sldId id="277" r:id="rId32"/>
    <p:sldId id="283" r:id="rId33"/>
    <p:sldId id="284" r:id="rId34"/>
    <p:sldId id="286" r:id="rId35"/>
    <p:sldId id="285" r:id="rId36"/>
    <p:sldId id="287" r:id="rId37"/>
    <p:sldId id="288" r:id="rId38"/>
    <p:sldId id="289" r:id="rId39"/>
    <p:sldId id="291" r:id="rId40"/>
    <p:sldId id="290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5" r:id="rId64"/>
    <p:sldId id="314" r:id="rId65"/>
    <p:sldId id="316" r:id="rId66"/>
    <p:sldId id="317" r:id="rId67"/>
    <p:sldId id="318" r:id="rId68"/>
    <p:sldId id="319" r:id="rId69"/>
    <p:sldId id="320" r:id="rId70"/>
    <p:sldId id="321" r:id="rId71"/>
    <p:sldId id="323" r:id="rId72"/>
    <p:sldId id="322" r:id="rId73"/>
    <p:sldId id="324" r:id="rId74"/>
    <p:sldId id="325" r:id="rId75"/>
    <p:sldId id="326" r:id="rId76"/>
    <p:sldId id="327" r:id="rId77"/>
    <p:sldId id="328" r:id="rId78"/>
    <p:sldId id="329" r:id="rId79"/>
    <p:sldId id="331" r:id="rId80"/>
    <p:sldId id="330" r:id="rId81"/>
    <p:sldId id="332" r:id="rId82"/>
    <p:sldId id="333" r:id="rId83"/>
    <p:sldId id="344" r:id="rId84"/>
    <p:sldId id="334" r:id="rId85"/>
    <p:sldId id="335" r:id="rId86"/>
    <p:sldId id="336" r:id="rId87"/>
    <p:sldId id="337" r:id="rId88"/>
    <p:sldId id="338" r:id="rId89"/>
    <p:sldId id="339" r:id="rId90"/>
    <p:sldId id="341" r:id="rId91"/>
    <p:sldId id="343" r:id="rId9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FFFF"/>
    <a:srgbClr val="0000FF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3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pPr/>
              <a:t>3.4.2025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1637259"/>
      </p:ext>
    </p:extLst>
  </p:cSld>
  <p:clrMapOvr>
    <a:masterClrMapping/>
  </p:clrMapOvr>
  <p:transition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pPr/>
              <a:t>3.4.2025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3317001"/>
      </p:ext>
    </p:extLst>
  </p:cSld>
  <p:clrMapOvr>
    <a:masterClrMapping/>
  </p:clrMapOvr>
  <p:transition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pPr/>
              <a:t>3.4.2025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3590724"/>
      </p:ext>
    </p:extLst>
  </p:cSld>
  <p:clrMapOvr>
    <a:masterClrMapping/>
  </p:clrMapOvr>
  <p:transition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pPr/>
              <a:t>3.4.2025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7533388"/>
      </p:ext>
    </p:extLst>
  </p:cSld>
  <p:clrMapOvr>
    <a:masterClrMapping/>
  </p:clrMapOvr>
  <p:transition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pPr/>
              <a:t>3.4.2025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0863246"/>
      </p:ext>
    </p:extLst>
  </p:cSld>
  <p:clrMapOvr>
    <a:masterClrMapping/>
  </p:clrMapOvr>
  <p:transition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pPr/>
              <a:t>3.4.2025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9032602"/>
      </p:ext>
    </p:extLst>
  </p:cSld>
  <p:clrMapOvr>
    <a:masterClrMapping/>
  </p:clrMapOvr>
  <p:transition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pPr/>
              <a:t>3.4.2025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5005657"/>
      </p:ext>
    </p:extLst>
  </p:cSld>
  <p:clrMapOvr>
    <a:masterClrMapping/>
  </p:clrMapOvr>
  <p:transition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pPr/>
              <a:t>3.4.2025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0751802"/>
      </p:ext>
    </p:extLst>
  </p:cSld>
  <p:clrMapOvr>
    <a:masterClrMapping/>
  </p:clrMapOvr>
  <p:transition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pPr/>
              <a:t>3.4.2025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0081127"/>
      </p:ext>
    </p:extLst>
  </p:cSld>
  <p:clrMapOvr>
    <a:masterClrMapping/>
  </p:clrMapOvr>
  <p:transition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1B7E5AE-616A-4D5E-8C24-968B531376C6}" type="datetimeFigureOut">
              <a:rPr lang="cs-CZ" smtClean="0"/>
              <a:pPr/>
              <a:t>3.4.2025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4BF9965-0A1E-4DAB-B36D-D3314E90A9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2312158"/>
      </p:ext>
    </p:extLst>
  </p:cSld>
  <p:clrMapOvr>
    <a:masterClrMapping/>
  </p:clrMapOvr>
  <p:transition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pPr/>
              <a:t>3.4.2025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7007367"/>
      </p:ext>
    </p:extLst>
  </p:cSld>
  <p:clrMapOvr>
    <a:masterClrMapping/>
  </p:clrMapOvr>
  <p:transition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1B7E5AE-616A-4D5E-8C24-968B531376C6}" type="datetimeFigureOut">
              <a:rPr lang="cs-CZ" smtClean="0"/>
              <a:pPr/>
              <a:t>3.4.2025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4BF9965-0A1E-4DAB-B36D-D3314E90A9AA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567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blinds dir="vert"/>
  </p:transition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00051" y="547286"/>
            <a:ext cx="10058400" cy="356616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cs-CZ" sz="6600" b="1" dirty="0">
                <a:solidFill>
                  <a:schemeClr val="bg1">
                    <a:lumMod val="50000"/>
                  </a:schemeClr>
                </a:solidFill>
              </a:rPr>
              <a:t>PSP 8</a:t>
            </a:r>
            <a:br>
              <a:rPr lang="cs-CZ" sz="6600" b="1" dirty="0"/>
            </a:br>
            <a:r>
              <a:rPr lang="cs-CZ" sz="5300" b="1" dirty="0">
                <a:solidFill>
                  <a:srgbClr val="00B0F0"/>
                </a:solidFill>
              </a:rPr>
              <a:t>Patologie kostí, kloubů, měkkých tkání.</a:t>
            </a:r>
            <a:br>
              <a:rPr lang="cs-CZ" sz="5300" b="1" dirty="0">
                <a:solidFill>
                  <a:srgbClr val="00B0F0"/>
                </a:solidFill>
              </a:rPr>
            </a:br>
            <a:r>
              <a:rPr lang="cs-CZ" sz="5300" b="1" dirty="0">
                <a:solidFill>
                  <a:srgbClr val="00B0F0"/>
                </a:solidFill>
              </a:rPr>
              <a:t>Patologie kůže.</a:t>
            </a:r>
          </a:p>
        </p:txBody>
      </p:sp>
    </p:spTree>
    <p:extLst>
      <p:ext uri="{BB962C8B-B14F-4D97-AF65-F5344CB8AC3E}">
        <p14:creationId xmlns:p14="http://schemas.microsoft.com/office/powerpoint/2010/main" val="398510089"/>
      </p:ext>
    </p:extLst>
  </p:cSld>
  <p:clrMapOvr>
    <a:masterClrMapping/>
  </p:clrMapOvr>
  <p:transition>
    <p:blinds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osteomyelit3, 100x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14052" y="1788582"/>
            <a:ext cx="6286500" cy="4733925"/>
          </a:xfrm>
          <a:ln>
            <a:solidFill>
              <a:srgbClr val="00B0F0"/>
            </a:solidFill>
          </a:ln>
        </p:spPr>
      </p:pic>
      <p:pic>
        <p:nvPicPr>
          <p:cNvPr id="5" name="Zástupný symbol pro obsah 5" descr="osteomyelit2, 200x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452" y="3307237"/>
            <a:ext cx="3730752" cy="2809037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9434053" y="3517267"/>
            <a:ext cx="38100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b="1" i="0" dirty="0">
                <a:latin typeface="+mn-lt"/>
              </a:rPr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529052" y="4556751"/>
            <a:ext cx="304800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000" b="1" i="0" dirty="0">
                <a:solidFill>
                  <a:schemeClr val="tx1"/>
                </a:solidFill>
                <a:latin typeface="+mn-lt"/>
              </a:rPr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007214" y="6049679"/>
            <a:ext cx="4793227" cy="64633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457200" indent="-457200" algn="l">
              <a:buFontTx/>
              <a:buAutoNum type="arabicPlain"/>
              <a:defRPr/>
            </a:pPr>
            <a:r>
              <a:rPr lang="cs-CZ" i="0" dirty="0">
                <a:solidFill>
                  <a:schemeClr val="tx1"/>
                </a:solidFill>
                <a:latin typeface="+mn-lt"/>
              </a:rPr>
              <a:t>Osteoklast</a:t>
            </a:r>
          </a:p>
          <a:p>
            <a:pPr marL="457200" indent="-457200" algn="l">
              <a:buFontTx/>
              <a:buAutoNum type="arabicPlain"/>
              <a:defRPr/>
            </a:pPr>
            <a:r>
              <a:rPr lang="cs-CZ" i="0" dirty="0">
                <a:solidFill>
                  <a:schemeClr val="tx1"/>
                </a:solidFill>
                <a:latin typeface="+mn-lt"/>
              </a:rPr>
              <a:t>Zánětlivý infiltrát (hlavně plazmocyty, PMN)</a:t>
            </a:r>
          </a:p>
        </p:txBody>
      </p:sp>
      <p:sp>
        <p:nvSpPr>
          <p:cNvPr id="9" name="Nadpis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záněty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OSTEOMYELITIDA</a:t>
            </a:r>
          </a:p>
        </p:txBody>
      </p:sp>
    </p:spTree>
    <p:extLst>
      <p:ext uri="{BB962C8B-B14F-4D97-AF65-F5344CB8AC3E}">
        <p14:creationId xmlns:p14="http://schemas.microsoft.com/office/powerpoint/2010/main" val="875245932"/>
      </p:ext>
    </p:extLst>
  </p:cSld>
  <p:clrMapOvr>
    <a:masterClrMapping/>
  </p:clrMapOvr>
  <p:transition>
    <p:blinds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benigní nádory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OSTEOCHONDROM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1" y="1845734"/>
            <a:ext cx="7882818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na povrchu metafýz dlouhých kostí</a:t>
            </a:r>
            <a:r>
              <a:rPr lang="cs-CZ" sz="2800" dirty="0"/>
              <a:t> (roste kolmo k povrchu)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v období růstu skeletu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makro: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kostěná prominence, na povrchu s chrupavčitou čepičkou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hyalinní chrupavčitá čepička – </a:t>
            </a:r>
            <a:r>
              <a:rPr lang="cs-CZ" sz="2600" dirty="0" err="1"/>
              <a:t>enchondrální</a:t>
            </a:r>
            <a:r>
              <a:rPr lang="cs-CZ" sz="2600" dirty="0"/>
              <a:t> osifikace </a:t>
            </a:r>
            <a:r>
              <a:rPr lang="cs-CZ" sz="2600" dirty="0">
                <a:sym typeface="Symbol" panose="05050102010706020507" pitchFamily="18" charset="2"/>
              </a:rPr>
              <a:t> trámce pletivové kosti  trámce </a:t>
            </a:r>
            <a:r>
              <a:rPr lang="cs-CZ" sz="2600" dirty="0" err="1">
                <a:sym typeface="Symbol" panose="05050102010706020507" pitchFamily="18" charset="2"/>
              </a:rPr>
              <a:t>lamelární</a:t>
            </a:r>
            <a:r>
              <a:rPr lang="cs-CZ" sz="2600" dirty="0">
                <a:sym typeface="Symbol" panose="05050102010706020507" pitchFamily="18" charset="2"/>
              </a:rPr>
              <a:t> kosti</a:t>
            </a:r>
            <a:endParaRPr lang="cs-CZ" sz="26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0BE6B3C-C95E-48ED-92D0-9AC223432B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38" t="1843" r="28792" b="3933"/>
          <a:stretch/>
        </p:blipFill>
        <p:spPr>
          <a:xfrm>
            <a:off x="9556296" y="1011981"/>
            <a:ext cx="2531679" cy="50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6507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benigní nádory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OSTEOCHONDROM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5" y="1737359"/>
            <a:ext cx="5745919" cy="49259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Zástupný symbol pro obsah 4" descr="osteochondrom1, 100x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22661" y="1737359"/>
            <a:ext cx="6120194" cy="4608000"/>
          </a:xfr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626802678"/>
      </p:ext>
    </p:extLst>
  </p:cSld>
  <p:clrMapOvr>
    <a:masterClrMapping/>
  </p:clrMapOvr>
  <p:transition>
    <p:blinds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„benigní“ nádory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OBROVSKOBUNĚČNÝ KOSTNÍ NÁDOR (OBN)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8607437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/>
              <a:t>epifýzy dlouhých kostí</a:t>
            </a:r>
            <a:r>
              <a:rPr lang="cs-CZ" sz="2400" dirty="0"/>
              <a:t> (oblast kolena), obratlová těla, pánevní kosti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/>
              <a:t>mladí dospělí </a:t>
            </a:r>
            <a:r>
              <a:rPr lang="cs-CZ" sz="2400" dirty="0"/>
              <a:t>(3. – 5. dekáda)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/>
              <a:t>lokálně agresivní růst</a:t>
            </a:r>
            <a:r>
              <a:rPr lang="cs-CZ" sz="2400" dirty="0"/>
              <a:t>, vzácně </a:t>
            </a:r>
            <a:r>
              <a:rPr lang="cs-CZ" sz="2400" dirty="0" err="1"/>
              <a:t>mts</a:t>
            </a:r>
            <a:r>
              <a:rPr lang="cs-CZ" sz="2400" dirty="0"/>
              <a:t> do plic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/>
              <a:t>makro: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často </a:t>
            </a:r>
            <a:r>
              <a:rPr lang="cs-CZ" sz="2400" dirty="0" err="1"/>
              <a:t>prokrvácený</a:t>
            </a:r>
            <a:r>
              <a:rPr lang="cs-CZ" sz="2400" dirty="0"/>
              <a:t>, může růst přes </a:t>
            </a:r>
            <a:r>
              <a:rPr lang="cs-CZ" sz="2400" dirty="0" err="1"/>
              <a:t>kortiku</a:t>
            </a:r>
            <a:endParaRPr lang="cs-CZ" sz="24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jednojaderné </a:t>
            </a:r>
            <a:r>
              <a:rPr lang="cs-CZ" sz="2400" dirty="0" err="1"/>
              <a:t>bb</a:t>
            </a:r>
            <a:r>
              <a:rPr lang="cs-CZ" sz="2400" dirty="0"/>
              <a:t> (~fibroblasty/histiocyty) + „osteoklasty“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často </a:t>
            </a:r>
            <a:r>
              <a:rPr lang="cs-CZ" sz="2400" dirty="0" err="1"/>
              <a:t>fibrotizace</a:t>
            </a:r>
            <a:r>
              <a:rPr lang="cs-CZ" sz="2400" dirty="0"/>
              <a:t>, krvácení, pěnité makrofágy, sekundární AKC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09FD4D9-96C4-4399-A49F-F31EB75F74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990" t="9299" r="17836" b="15684"/>
          <a:stretch/>
        </p:blipFill>
        <p:spPr>
          <a:xfrm>
            <a:off x="9849734" y="1845734"/>
            <a:ext cx="2271766" cy="2880000"/>
          </a:xfrm>
          <a:prstGeom prst="rect">
            <a:avLst/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064010170"/>
      </p:ext>
    </p:extLst>
  </p:cSld>
  <p:clrMapOvr>
    <a:masterClrMapping/>
  </p:clrMapOvr>
  <p:transition>
    <p:blinds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„benigní“ nádory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OBROVSKOBUNĚČNÝ KOSTNÍ NÁDOR (OBN)</a:t>
            </a:r>
          </a:p>
        </p:txBody>
      </p:sp>
      <p:pic>
        <p:nvPicPr>
          <p:cNvPr id="5" name="Zástupný symbol pro obsah 3" descr="OBN2, 200xsuper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313" y="1586373"/>
            <a:ext cx="6832600" cy="5143500"/>
          </a:xfrm>
          <a:ln>
            <a:solidFill>
              <a:srgbClr val="00B0F0"/>
            </a:solidFill>
          </a:ln>
        </p:spPr>
      </p:pic>
      <p:pic>
        <p:nvPicPr>
          <p:cNvPr id="7" name="Zástupný symbol pro obsah 5" descr="OBN2, 400xsuper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2" r="6614"/>
          <a:stretch/>
        </p:blipFill>
        <p:spPr>
          <a:xfrm>
            <a:off x="7064478" y="1586373"/>
            <a:ext cx="4925961" cy="5145088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845828392"/>
      </p:ext>
    </p:extLst>
  </p:cSld>
  <p:clrMapOvr>
    <a:masterClrMapping/>
  </p:clrMapOvr>
  <p:transition>
    <p:blinds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OSTEOSARKOM !!!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metafýzy dlouhých kostí</a:t>
            </a:r>
            <a:r>
              <a:rPr lang="cs-CZ" sz="2800" dirty="0"/>
              <a:t> (</a:t>
            </a:r>
            <a:r>
              <a:rPr lang="cs-CZ" sz="2800" b="1" dirty="0">
                <a:solidFill>
                  <a:srgbClr val="FF0000"/>
                </a:solidFill>
              </a:rPr>
              <a:t>koleno</a:t>
            </a:r>
            <a:r>
              <a:rPr lang="cs-CZ" sz="2800" dirty="0">
                <a:solidFill>
                  <a:srgbClr val="FF0000"/>
                </a:solidFill>
              </a:rPr>
              <a:t>!!!</a:t>
            </a:r>
            <a:r>
              <a:rPr lang="cs-CZ" sz="2800" dirty="0"/>
              <a:t>, + proximální femur, proximální humerus…)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v období růstu skeletu (</a:t>
            </a:r>
            <a:r>
              <a:rPr lang="cs-CZ" sz="2800" b="1" dirty="0">
                <a:solidFill>
                  <a:srgbClr val="FF0000"/>
                </a:solidFill>
              </a:rPr>
              <a:t>15-25 let</a:t>
            </a:r>
            <a:r>
              <a:rPr lang="cs-CZ" sz="2800" b="1" dirty="0"/>
              <a:t>) </a:t>
            </a:r>
            <a:r>
              <a:rPr lang="cs-CZ" sz="2800" dirty="0"/>
              <a:t>+ 6.-8. dekáda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dle biologické povahy: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 err="1"/>
              <a:t>low</a:t>
            </a:r>
            <a:r>
              <a:rPr lang="cs-CZ" sz="2600" b="1" dirty="0"/>
              <a:t>-grade </a:t>
            </a:r>
            <a:endParaRPr lang="cs-CZ" sz="2600" dirty="0"/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/>
              <a:t>většinou v souvislosti s periostem / v blízkosti </a:t>
            </a:r>
            <a:r>
              <a:rPr lang="cs-CZ" sz="2200" dirty="0" err="1"/>
              <a:t>periostu</a:t>
            </a:r>
            <a:r>
              <a:rPr lang="cs-CZ" sz="2200" dirty="0"/>
              <a:t> / dřeňová dutina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/>
              <a:t>málo častý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 err="1">
                <a:solidFill>
                  <a:srgbClr val="FF0000"/>
                </a:solidFill>
              </a:rPr>
              <a:t>high</a:t>
            </a:r>
            <a:r>
              <a:rPr lang="cs-CZ" sz="2600" b="1" dirty="0">
                <a:solidFill>
                  <a:srgbClr val="FF0000"/>
                </a:solidFill>
              </a:rPr>
              <a:t>-grade !!!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/>
              <a:t>většinou centrálně v dřeňové dutině, odkud rychle roste do okolí</a:t>
            </a:r>
            <a:endParaRPr lang="cs-CZ" sz="2200" b="1" dirty="0"/>
          </a:p>
          <a:p>
            <a:pPr marL="0" indent="0">
              <a:buNone/>
            </a:pP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4158274841"/>
      </p:ext>
    </p:extLst>
  </p:cSld>
  <p:clrMapOvr>
    <a:masterClrMapping/>
  </p:clrMapOvr>
  <p:transition>
    <p:blinds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kostí</a:t>
            </a:r>
            <a:br>
              <a:rPr lang="cs-CZ" dirty="0"/>
            </a:br>
            <a:r>
              <a:rPr lang="cs-CZ" b="1" dirty="0">
                <a:solidFill>
                  <a:srgbClr val="FF0000"/>
                </a:solidFill>
              </a:rPr>
              <a:t>LG </a:t>
            </a:r>
            <a:r>
              <a:rPr lang="cs-CZ" b="1" dirty="0">
                <a:solidFill>
                  <a:srgbClr val="00B0F0"/>
                </a:solidFill>
              </a:rPr>
              <a:t>OSTEOSARKOM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Povrchový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rgbClr val="00B0F0"/>
                </a:solidFill>
              </a:rPr>
              <a:t>Parostální</a:t>
            </a:r>
            <a:r>
              <a:rPr lang="cs-CZ" sz="2400" b="1" dirty="0">
                <a:solidFill>
                  <a:srgbClr val="00B0F0"/>
                </a:solidFill>
              </a:rPr>
              <a:t>: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</a:rPr>
              <a:t>Typicky </a:t>
            </a:r>
            <a:r>
              <a:rPr lang="cs-CZ" sz="1800" b="1" dirty="0">
                <a:solidFill>
                  <a:schemeClr val="tx1"/>
                </a:solidFill>
              </a:rPr>
              <a:t>zadní strana distálního femuru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</a:rPr>
              <a:t>Mikro: </a:t>
            </a:r>
            <a:r>
              <a:rPr lang="cs-CZ" sz="1800" dirty="0" err="1">
                <a:solidFill>
                  <a:schemeClr val="tx1"/>
                </a:solidFill>
              </a:rPr>
              <a:t>anastomozující</a:t>
            </a:r>
            <a:r>
              <a:rPr lang="cs-CZ" sz="1800" dirty="0">
                <a:solidFill>
                  <a:schemeClr val="tx1"/>
                </a:solidFill>
              </a:rPr>
              <a:t> </a:t>
            </a:r>
            <a:r>
              <a:rPr lang="cs-CZ" sz="1800" dirty="0" err="1">
                <a:solidFill>
                  <a:schemeClr val="tx1"/>
                </a:solidFill>
              </a:rPr>
              <a:t>trabekuly</a:t>
            </a:r>
            <a:r>
              <a:rPr lang="cs-CZ" sz="1800" dirty="0">
                <a:solidFill>
                  <a:schemeClr val="tx1"/>
                </a:solidFill>
              </a:rPr>
              <a:t> kosti s lemem osteoblastů; </a:t>
            </a:r>
            <a:r>
              <a:rPr lang="cs-CZ" sz="1800" dirty="0" err="1">
                <a:solidFill>
                  <a:schemeClr val="tx1"/>
                </a:solidFill>
              </a:rPr>
              <a:t>vřetenobuněčná</a:t>
            </a:r>
            <a:r>
              <a:rPr lang="cs-CZ" sz="1800" dirty="0">
                <a:solidFill>
                  <a:schemeClr val="tx1"/>
                </a:solidFill>
              </a:rPr>
              <a:t> </a:t>
            </a:r>
            <a:r>
              <a:rPr lang="cs-CZ" sz="1800" dirty="0" err="1">
                <a:solidFill>
                  <a:schemeClr val="tx1"/>
                </a:solidFill>
              </a:rPr>
              <a:t>intertrabekulární</a:t>
            </a:r>
            <a:r>
              <a:rPr lang="cs-CZ" sz="1800" dirty="0">
                <a:solidFill>
                  <a:schemeClr val="tx1"/>
                </a:solidFill>
              </a:rPr>
              <a:t> proliferace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Periostální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</a:rPr>
              <a:t>středně agresivní tu, povrch </a:t>
            </a:r>
            <a:r>
              <a:rPr lang="cs-CZ" sz="1800" b="1" dirty="0">
                <a:solidFill>
                  <a:schemeClr val="tx1"/>
                </a:solidFill>
              </a:rPr>
              <a:t>diafýzy</a:t>
            </a:r>
            <a:r>
              <a:rPr lang="cs-CZ" sz="1800" dirty="0">
                <a:solidFill>
                  <a:schemeClr val="tx1"/>
                </a:solidFill>
              </a:rPr>
              <a:t> femuru/</a:t>
            </a:r>
            <a:r>
              <a:rPr lang="cs-CZ" sz="1800" dirty="0" err="1">
                <a:solidFill>
                  <a:schemeClr val="tx1"/>
                </a:solidFill>
              </a:rPr>
              <a:t>tibie</a:t>
            </a:r>
            <a:endParaRPr lang="cs-CZ" sz="1800" dirty="0">
              <a:solidFill>
                <a:schemeClr val="tx1"/>
              </a:solidFill>
            </a:endParaRP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</a:rPr>
              <a:t>Mikro: nápadně chrupavčitý tumor s atypiemi chondrocytů, oblastmi nádorového </a:t>
            </a:r>
            <a:r>
              <a:rPr lang="cs-CZ" sz="1800" dirty="0" err="1">
                <a:solidFill>
                  <a:schemeClr val="tx1"/>
                </a:solidFill>
              </a:rPr>
              <a:t>osteoidu</a:t>
            </a:r>
            <a:endParaRPr lang="cs-CZ" sz="1800" dirty="0">
              <a:solidFill>
                <a:schemeClr val="tx1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600" b="1" dirty="0" err="1">
                <a:solidFill>
                  <a:srgbClr val="00B0F0"/>
                </a:solidFill>
              </a:rPr>
              <a:t>Low</a:t>
            </a:r>
            <a:r>
              <a:rPr lang="cs-CZ" sz="2600" b="1" dirty="0">
                <a:solidFill>
                  <a:srgbClr val="00B0F0"/>
                </a:solidFill>
              </a:rPr>
              <a:t>-grade</a:t>
            </a:r>
            <a:r>
              <a:rPr lang="cs-CZ" sz="2600" b="1" dirty="0">
                <a:solidFill>
                  <a:schemeClr val="tx1"/>
                </a:solidFill>
              </a:rPr>
              <a:t> centrální </a:t>
            </a:r>
            <a:r>
              <a:rPr lang="cs-CZ" sz="2600" b="1" dirty="0">
                <a:solidFill>
                  <a:srgbClr val="00B0F0"/>
                </a:solidFill>
              </a:rPr>
              <a:t>osteosarkom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Lokálně agresivní tu dřeňové dutiny (kost, měkké tkáně), metastazuje vzácně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Histologie obdobná jako v </a:t>
            </a:r>
            <a:r>
              <a:rPr lang="cs-CZ" dirty="0" err="1">
                <a:solidFill>
                  <a:schemeClr val="tx1"/>
                </a:solidFill>
              </a:rPr>
              <a:t>parostálním</a:t>
            </a:r>
            <a:r>
              <a:rPr lang="cs-CZ" dirty="0">
                <a:solidFill>
                  <a:schemeClr val="tx1"/>
                </a:solidFill>
              </a:rPr>
              <a:t> osteosarkomu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endParaRPr lang="cs-CZ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296721"/>
      </p:ext>
    </p:extLst>
  </p:cSld>
  <p:clrMapOvr>
    <a:masterClrMapping/>
  </p:clrMapOvr>
  <p:transition>
    <p:blinds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rázku 6">
            <a:extLst>
              <a:ext uri="{FF2B5EF4-FFF2-40B4-BE49-F238E27FC236}">
                <a16:creationId xmlns:a16="http://schemas.microsoft.com/office/drawing/2014/main" id="{F96FD7ED-4476-4ECA-ADDE-4FCA24BBF2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4" r="7954"/>
          <a:stretch>
            <a:fillRect/>
          </a:stretch>
        </p:blipFill>
        <p:spPr>
          <a:xfrm>
            <a:off x="645056" y="1391178"/>
            <a:ext cx="5161594" cy="4075641"/>
          </a:xfrm>
          <a:prstGeom prst="rect">
            <a:avLst/>
          </a:prstGeom>
        </p:spPr>
      </p:pic>
      <p:pic>
        <p:nvPicPr>
          <p:cNvPr id="5" name="Zástupný symbol obrázku 8">
            <a:extLst>
              <a:ext uri="{FF2B5EF4-FFF2-40B4-BE49-F238E27FC236}">
                <a16:creationId xmlns:a16="http://schemas.microsoft.com/office/drawing/2014/main" id="{591F2C65-DDA6-4E5D-A0DC-9D2684842B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4" r="7954"/>
          <a:stretch>
            <a:fillRect/>
          </a:stretch>
        </p:blipFill>
        <p:spPr>
          <a:xfrm>
            <a:off x="6385350" y="1391178"/>
            <a:ext cx="5161594" cy="4075641"/>
          </a:xfrm>
          <a:prstGeom prst="rect">
            <a:avLst/>
          </a:prstGeo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F6A87BD8-5A0F-4E7C-A379-3DC629E35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712464"/>
          </a:xfrm>
        </p:spPr>
        <p:txBody>
          <a:bodyPr>
            <a:normAutofit/>
          </a:bodyPr>
          <a:lstStyle/>
          <a:p>
            <a:r>
              <a:rPr lang="cs-CZ" sz="2000" b="1" dirty="0"/>
              <a:t>LG centrální osteosarkom</a:t>
            </a:r>
          </a:p>
        </p:txBody>
      </p:sp>
    </p:spTree>
    <p:extLst>
      <p:ext uri="{BB962C8B-B14F-4D97-AF65-F5344CB8AC3E}">
        <p14:creationId xmlns:p14="http://schemas.microsoft.com/office/powerpoint/2010/main" val="4283442006"/>
      </p:ext>
    </p:extLst>
  </p:cSld>
  <p:clrMapOvr>
    <a:masterClrMapping/>
  </p:clrMapOvr>
  <p:transition>
    <p:blinds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kostí</a:t>
            </a:r>
            <a:br>
              <a:rPr lang="cs-CZ" dirty="0"/>
            </a:br>
            <a:r>
              <a:rPr lang="cs-CZ" b="1" dirty="0">
                <a:solidFill>
                  <a:srgbClr val="FF0000"/>
                </a:solidFill>
              </a:rPr>
              <a:t>HG </a:t>
            </a:r>
            <a:r>
              <a:rPr lang="cs-CZ" b="1" dirty="0">
                <a:solidFill>
                  <a:srgbClr val="00B0F0"/>
                </a:solidFill>
              </a:rPr>
              <a:t>OSTEOSARKOM !!!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v době dg. často </a:t>
            </a:r>
            <a:r>
              <a:rPr lang="cs-CZ" sz="2800" b="1" dirty="0">
                <a:solidFill>
                  <a:srgbClr val="FF0000"/>
                </a:solidFill>
              </a:rPr>
              <a:t>hematogenní </a:t>
            </a:r>
            <a:r>
              <a:rPr lang="cs-CZ" sz="2800" b="1" dirty="0" err="1">
                <a:solidFill>
                  <a:srgbClr val="FF0000"/>
                </a:solidFill>
              </a:rPr>
              <a:t>mts</a:t>
            </a:r>
            <a:r>
              <a:rPr lang="cs-CZ" sz="2800" b="1" dirty="0">
                <a:solidFill>
                  <a:srgbClr val="FF0000"/>
                </a:solidFill>
              </a:rPr>
              <a:t> </a:t>
            </a:r>
            <a:r>
              <a:rPr lang="cs-CZ" sz="2800" b="1" dirty="0"/>
              <a:t>(</a:t>
            </a:r>
            <a:r>
              <a:rPr lang="cs-CZ" sz="2800" b="1" dirty="0">
                <a:solidFill>
                  <a:srgbClr val="FF0000"/>
                </a:solidFill>
              </a:rPr>
              <a:t>plíce</a:t>
            </a:r>
            <a:r>
              <a:rPr lang="cs-CZ" sz="2800" b="1" dirty="0"/>
              <a:t>, </a:t>
            </a:r>
            <a:r>
              <a:rPr lang="cs-CZ" sz="2800" dirty="0"/>
              <a:t>kosti</a:t>
            </a:r>
            <a:r>
              <a:rPr lang="cs-CZ" sz="2800" b="1" dirty="0"/>
              <a:t>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léčba: CHT </a:t>
            </a:r>
            <a:r>
              <a:rPr lang="cs-CZ" sz="2800" b="1" dirty="0">
                <a:sym typeface="Symbol" panose="05050102010706020507" pitchFamily="18" charset="2"/>
              </a:rPr>
              <a:t> resekce  CHT	</a:t>
            </a:r>
            <a:r>
              <a:rPr lang="cs-CZ" sz="2400" dirty="0">
                <a:sym typeface="Symbol" panose="05050102010706020507" pitchFamily="18" charset="2"/>
              </a:rPr>
              <a:t>(většinou není nutná amputace)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dirty="0">
                <a:sym typeface="Symbol" panose="05050102010706020507" pitchFamily="18" charset="2"/>
              </a:rPr>
              <a:t>5leté přežití cca 70 %</a:t>
            </a:r>
            <a:endParaRPr lang="cs-CZ" sz="28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makro: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err="1">
                <a:solidFill>
                  <a:srgbClr val="00B0F0"/>
                </a:solidFill>
              </a:rPr>
              <a:t>Codmanův</a:t>
            </a:r>
            <a:r>
              <a:rPr lang="cs-CZ" sz="2600" dirty="0">
                <a:solidFill>
                  <a:srgbClr val="00B0F0"/>
                </a:solidFill>
              </a:rPr>
              <a:t> </a:t>
            </a:r>
            <a:r>
              <a:rPr lang="cs-CZ" sz="2600" dirty="0" err="1">
                <a:solidFill>
                  <a:srgbClr val="00B0F0"/>
                </a:solidFill>
              </a:rPr>
              <a:t>trojuhelník</a:t>
            </a:r>
            <a:r>
              <a:rPr lang="cs-CZ" sz="2600" dirty="0">
                <a:solidFill>
                  <a:srgbClr val="00B0F0"/>
                </a:solidFill>
              </a:rPr>
              <a:t> </a:t>
            </a:r>
            <a:r>
              <a:rPr lang="cs-CZ" sz="2600" dirty="0"/>
              <a:t>na RTG </a:t>
            </a:r>
            <a:r>
              <a:rPr lang="cs-CZ" sz="2400" dirty="0"/>
              <a:t>(projasnění pod nadzvednutým periostem)</a:t>
            </a:r>
            <a:endParaRPr lang="cs-CZ" sz="26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maligní </a:t>
            </a:r>
            <a:r>
              <a:rPr lang="cs-CZ" sz="2600" b="1" dirty="0">
                <a:solidFill>
                  <a:srgbClr val="00B0F0"/>
                </a:solidFill>
              </a:rPr>
              <a:t>osteoblasty</a:t>
            </a:r>
            <a:r>
              <a:rPr lang="cs-CZ" sz="2600" dirty="0"/>
              <a:t> tvoří </a:t>
            </a:r>
            <a:r>
              <a:rPr lang="cs-CZ" sz="2600" b="1" dirty="0">
                <a:solidFill>
                  <a:srgbClr val="00B0F0"/>
                </a:solidFill>
              </a:rPr>
              <a:t>nádorový (krajkový) </a:t>
            </a:r>
            <a:r>
              <a:rPr lang="cs-CZ" sz="2600" b="1" u="sng" dirty="0" err="1">
                <a:solidFill>
                  <a:srgbClr val="00B0F0"/>
                </a:solidFill>
              </a:rPr>
              <a:t>osteoid</a:t>
            </a:r>
            <a:r>
              <a:rPr lang="cs-CZ" sz="2600" dirty="0">
                <a:solidFill>
                  <a:schemeClr val="tx1"/>
                </a:solidFill>
              </a:rPr>
              <a:t> (nutná podmínka!)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chemeClr val="tx1"/>
                </a:solidFill>
              </a:rPr>
              <a:t>může imitovat </a:t>
            </a:r>
            <a:r>
              <a:rPr lang="cs-CZ" sz="2600" dirty="0" err="1">
                <a:solidFill>
                  <a:schemeClr val="tx1"/>
                </a:solidFill>
              </a:rPr>
              <a:t>chondrosarkom</a:t>
            </a:r>
            <a:r>
              <a:rPr lang="cs-CZ" sz="2600" dirty="0">
                <a:solidFill>
                  <a:schemeClr val="tx1"/>
                </a:solidFill>
              </a:rPr>
              <a:t>, </a:t>
            </a:r>
            <a:r>
              <a:rPr lang="cs-CZ" sz="2600" dirty="0" err="1">
                <a:solidFill>
                  <a:schemeClr val="tx1"/>
                </a:solidFill>
              </a:rPr>
              <a:t>fibrosarkom</a:t>
            </a:r>
            <a:r>
              <a:rPr lang="cs-CZ" sz="2600" dirty="0">
                <a:solidFill>
                  <a:schemeClr val="tx1"/>
                </a:solidFill>
              </a:rPr>
              <a:t>, maligní OBN, AKC….</a:t>
            </a:r>
            <a:endParaRPr lang="cs-CZ" sz="2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982431"/>
      </p:ext>
    </p:extLst>
  </p:cSld>
  <p:clrMapOvr>
    <a:masterClrMapping/>
  </p:clrMapOvr>
  <p:transition>
    <p:blinds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kostí</a:t>
            </a:r>
            <a:br>
              <a:rPr lang="cs-CZ" dirty="0"/>
            </a:br>
            <a:r>
              <a:rPr lang="cs-CZ" b="1" dirty="0">
                <a:solidFill>
                  <a:srgbClr val="FF0000"/>
                </a:solidFill>
              </a:rPr>
              <a:t>HG </a:t>
            </a:r>
            <a:r>
              <a:rPr lang="cs-CZ" b="1" dirty="0">
                <a:solidFill>
                  <a:srgbClr val="00B0F0"/>
                </a:solidFill>
              </a:rPr>
              <a:t>OSTEOSARKOM !!!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grpSp>
        <p:nvGrpSpPr>
          <p:cNvPr id="23" name="Skupina 22"/>
          <p:cNvGrpSpPr/>
          <p:nvPr/>
        </p:nvGrpSpPr>
        <p:grpSpPr>
          <a:xfrm>
            <a:off x="76200" y="1737360"/>
            <a:ext cx="12115800" cy="5034546"/>
            <a:chOff x="76200" y="1737360"/>
            <a:chExt cx="12115800" cy="5034546"/>
          </a:xfrm>
        </p:grpSpPr>
        <p:grpSp>
          <p:nvGrpSpPr>
            <p:cNvPr id="9" name="Skupina 8"/>
            <p:cNvGrpSpPr/>
            <p:nvPr/>
          </p:nvGrpSpPr>
          <p:grpSpPr>
            <a:xfrm>
              <a:off x="76200" y="1737360"/>
              <a:ext cx="3829540" cy="4999703"/>
              <a:chOff x="76200" y="1737360"/>
              <a:chExt cx="3829540" cy="4999703"/>
            </a:xfrm>
          </p:grpSpPr>
          <p:pic>
            <p:nvPicPr>
              <p:cNvPr id="5" name="Obrázek 4"/>
              <p:cNvPicPr>
                <a:picLocks noChangeAspect="1"/>
              </p:cNvPicPr>
              <p:nvPr/>
            </p:nvPicPr>
            <p:blipFill rotWithShape="1">
              <a:blip r:embed="rId2" cstate="print"/>
              <a:srcRect l="41428" t="16476" r="41429" b="47714"/>
              <a:stretch/>
            </p:blipFill>
            <p:spPr>
              <a:xfrm>
                <a:off x="76200" y="1737360"/>
                <a:ext cx="3829540" cy="4999703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</p:pic>
          <p:sp>
            <p:nvSpPr>
              <p:cNvPr id="6" name="Rovnoramenný trojúhelník 5"/>
              <p:cNvSpPr/>
              <p:nvPr/>
            </p:nvSpPr>
            <p:spPr bwMode="auto">
              <a:xfrm rot="810287">
                <a:off x="1618077" y="1919820"/>
                <a:ext cx="229511" cy="1255145"/>
              </a:xfrm>
              <a:prstGeom prst="triangle">
                <a:avLst>
                  <a:gd name="adj" fmla="val 100000"/>
                </a:avLst>
              </a:prstGeom>
              <a:noFill/>
              <a:ln w="28575" cap="flat" cmpd="sng" algn="ctr">
                <a:solidFill>
                  <a:srgbClr val="00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  <a:ea typeface="ＭＳ Ｐゴシック" charset="0"/>
                </a:endParaRPr>
              </a:p>
            </p:txBody>
          </p:sp>
        </p:grpSp>
        <p:pic>
          <p:nvPicPr>
            <p:cNvPr id="7" name="Zástupný symbol pro obsah 5" descr="OSA3, 200x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4403" y="1737360"/>
              <a:ext cx="5535811" cy="4168140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</p:pic>
        <p:pic>
          <p:nvPicPr>
            <p:cNvPr id="8" name="Zástupný symbol pro obsah 7" descr="P0073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69" t="14001" r="7555" b="6624"/>
            <a:stretch/>
          </p:blipFill>
          <p:spPr bwMode="auto">
            <a:xfrm>
              <a:off x="8267700" y="3879563"/>
              <a:ext cx="3924300" cy="2857500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</p:pic>
        <p:sp>
          <p:nvSpPr>
            <p:cNvPr id="10" name="TextovéPole 9"/>
            <p:cNvSpPr txBox="1"/>
            <p:nvPr/>
          </p:nvSpPr>
          <p:spPr>
            <a:xfrm>
              <a:off x="76200" y="5817799"/>
              <a:ext cx="3824924" cy="954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2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Codmanův</a:t>
              </a:r>
              <a:r>
                <a:rPr lang="cs-CZ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cs-CZ" sz="2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tojuhelník</a:t>
              </a:r>
              <a:r>
                <a:rPr lang="cs-CZ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</a:p>
            <a:p>
              <a:r>
                <a:rPr lang="cs-CZ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Rychle rostoucí tumor „odchlipuje“ periost.</a:t>
              </a: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4236972" y="5617745"/>
              <a:ext cx="4957394" cy="6771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HG osteosarkom.</a:t>
              </a:r>
            </a:p>
            <a:p>
              <a:r>
                <a:rPr lang="cs-CZ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Maligní osteoblasty tvoří </a:t>
              </a:r>
              <a:r>
                <a:rPr lang="cs-CZ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osteoid</a:t>
              </a:r>
              <a:r>
                <a:rPr lang="cs-CZ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(</a:t>
              </a:r>
              <a:r>
                <a:rPr lang="cs-CZ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osteoid</a:t>
              </a:r>
              <a:r>
                <a:rPr lang="cs-CZ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-šipky).</a:t>
              </a:r>
            </a:p>
          </p:txBody>
        </p:sp>
        <p:cxnSp>
          <p:nvCxnSpPr>
            <p:cNvPr id="12" name="Přímá spojnice se šipkou 11"/>
            <p:cNvCxnSpPr/>
            <p:nvPr/>
          </p:nvCxnSpPr>
          <p:spPr>
            <a:xfrm flipV="1">
              <a:off x="5589639" y="1941508"/>
              <a:ext cx="497080" cy="564011"/>
            </a:xfrm>
            <a:prstGeom prst="straightConnector1">
              <a:avLst/>
            </a:prstGeom>
            <a:ln w="76200">
              <a:solidFill>
                <a:srgbClr val="00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se šipkou 13"/>
            <p:cNvCxnSpPr/>
            <p:nvPr/>
          </p:nvCxnSpPr>
          <p:spPr>
            <a:xfrm flipV="1">
              <a:off x="7702790" y="3705827"/>
              <a:ext cx="687029" cy="282005"/>
            </a:xfrm>
            <a:prstGeom prst="straightConnector1">
              <a:avLst/>
            </a:prstGeom>
            <a:ln w="76200">
              <a:solidFill>
                <a:srgbClr val="00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se šipkou 15"/>
            <p:cNvCxnSpPr/>
            <p:nvPr/>
          </p:nvCxnSpPr>
          <p:spPr>
            <a:xfrm flipV="1">
              <a:off x="7580671" y="2575129"/>
              <a:ext cx="687029" cy="282005"/>
            </a:xfrm>
            <a:prstGeom prst="straightConnector1">
              <a:avLst/>
            </a:prstGeom>
            <a:ln w="76200">
              <a:solidFill>
                <a:srgbClr val="00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se šipkou 16"/>
            <p:cNvCxnSpPr/>
            <p:nvPr/>
          </p:nvCxnSpPr>
          <p:spPr>
            <a:xfrm flipH="1">
              <a:off x="8858519" y="3347884"/>
              <a:ext cx="671695" cy="141603"/>
            </a:xfrm>
            <a:prstGeom prst="straightConnector1">
              <a:avLst/>
            </a:prstGeom>
            <a:ln w="76200">
              <a:solidFill>
                <a:srgbClr val="00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se šipkou 20"/>
            <p:cNvCxnSpPr/>
            <p:nvPr/>
          </p:nvCxnSpPr>
          <p:spPr>
            <a:xfrm flipV="1">
              <a:off x="9955161" y="6455059"/>
              <a:ext cx="755071" cy="93225"/>
            </a:xfrm>
            <a:prstGeom prst="straightConnector1">
              <a:avLst/>
            </a:prstGeom>
            <a:ln w="76200">
              <a:solidFill>
                <a:srgbClr val="00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0062399"/>
      </p:ext>
    </p:extLst>
  </p:cSld>
  <p:clrMapOvr>
    <a:masterClrMapping/>
  </p:clrMapOvr>
  <p:transition>
    <p:blinds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 idx="4294967295"/>
          </p:nvPr>
        </p:nvSpPr>
        <p:spPr>
          <a:xfrm>
            <a:off x="3204369" y="139888"/>
            <a:ext cx="5783263" cy="1450975"/>
          </a:xfrm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cs-CZ" b="1" dirty="0">
                <a:solidFill>
                  <a:srgbClr val="00B0F0"/>
                </a:solidFill>
              </a:rPr>
              <a:t>KOSTI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204369" y="2945636"/>
            <a:ext cx="5783263" cy="304698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446088" indent="-354013"/>
            <a:r>
              <a:rPr lang="cs-CZ" sz="3200" i="1" dirty="0"/>
              <a:t>Osnova: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stavba  kosti (anatomie dlouhé kosti, histologie)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poruchy hustoty kosti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záněty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nádory</a:t>
            </a:r>
          </a:p>
        </p:txBody>
      </p:sp>
    </p:spTree>
    <p:extLst>
      <p:ext uri="{BB962C8B-B14F-4D97-AF65-F5344CB8AC3E}">
        <p14:creationId xmlns:p14="http://schemas.microsoft.com/office/powerpoint/2010/main" val="2835426161"/>
      </p:ext>
    </p:extLst>
  </p:cSld>
  <p:clrMapOvr>
    <a:masterClrMapping/>
  </p:clrMapOvr>
  <p:transition>
    <p:blinds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EWINGŮV SARKOM!!!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patří mezi sarkomy z „malých modrých buněk“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k dg. je nutný průkaz specifické translokace!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balancované </a:t>
            </a:r>
            <a:r>
              <a:rPr lang="cs-CZ" sz="2600" dirty="0" err="1"/>
              <a:t>traslokace</a:t>
            </a:r>
            <a:r>
              <a:rPr lang="cs-CZ" sz="2600" dirty="0"/>
              <a:t> zahrnující rodinu genů </a:t>
            </a:r>
            <a:r>
              <a:rPr lang="cs-CZ" sz="2600" i="1" dirty="0"/>
              <a:t>EWSR1</a:t>
            </a:r>
            <a:r>
              <a:rPr lang="cs-CZ" sz="2600" dirty="0"/>
              <a:t> a </a:t>
            </a:r>
            <a:r>
              <a:rPr lang="cs-CZ" sz="2600" i="1" dirty="0"/>
              <a:t>ETS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t(11;22)/ </a:t>
            </a:r>
            <a:r>
              <a:rPr lang="cs-CZ" sz="2600" i="1" dirty="0">
                <a:solidFill>
                  <a:srgbClr val="FF0000"/>
                </a:solidFill>
              </a:rPr>
              <a:t>EWSR1-Fli1 </a:t>
            </a:r>
            <a:r>
              <a:rPr lang="cs-CZ" sz="2600" dirty="0"/>
              <a:t>v 90% (jsou ale možné i jiné translokace – ERG)</a:t>
            </a:r>
            <a:endParaRPr lang="cs-CZ" sz="2600" i="1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v KD (diafýza)</a:t>
            </a:r>
            <a:r>
              <a:rPr lang="cs-CZ" sz="2800" dirty="0"/>
              <a:t>, může ale růst i </a:t>
            </a:r>
            <a:r>
              <a:rPr lang="cs-CZ" sz="2800" dirty="0" err="1"/>
              <a:t>extraoseálně</a:t>
            </a:r>
            <a:r>
              <a:rPr lang="cs-CZ" sz="2800" dirty="0"/>
              <a:t> (měkké tkáně, parenchymové orgány…)</a:t>
            </a:r>
            <a:endParaRPr lang="cs-CZ" sz="2400" dirty="0">
              <a:sym typeface="Symbol" panose="05050102010706020507" pitchFamily="18" charset="2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FF0000"/>
                </a:solidFill>
                <a:sym typeface="Symbol" panose="05050102010706020507" pitchFamily="18" charset="2"/>
              </a:rPr>
              <a:t>děti a mladí dospělí</a:t>
            </a:r>
            <a:endParaRPr lang="cs-CZ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168401"/>
      </p:ext>
    </p:extLst>
  </p:cSld>
  <p:clrMapOvr>
    <a:masterClrMapping/>
  </p:clrMapOvr>
  <p:transition>
    <p:blinds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EWINGŮV SARKOM!!!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28066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v době dg. často </a:t>
            </a:r>
            <a:r>
              <a:rPr lang="cs-CZ" sz="2800" b="1" dirty="0">
                <a:solidFill>
                  <a:srgbClr val="FF0000"/>
                </a:solidFill>
              </a:rPr>
              <a:t>hematogenní </a:t>
            </a:r>
            <a:r>
              <a:rPr lang="cs-CZ" sz="2800" b="1" dirty="0" err="1">
                <a:solidFill>
                  <a:srgbClr val="FF0000"/>
                </a:solidFill>
              </a:rPr>
              <a:t>mts</a:t>
            </a:r>
            <a:r>
              <a:rPr lang="cs-CZ" sz="2800" b="1" dirty="0">
                <a:solidFill>
                  <a:srgbClr val="FF0000"/>
                </a:solidFill>
              </a:rPr>
              <a:t> </a:t>
            </a:r>
            <a:r>
              <a:rPr lang="cs-CZ" sz="2800" b="1" dirty="0"/>
              <a:t>(</a:t>
            </a:r>
            <a:r>
              <a:rPr lang="cs-CZ" sz="2800" b="1" dirty="0">
                <a:solidFill>
                  <a:srgbClr val="FF0000"/>
                </a:solidFill>
              </a:rPr>
              <a:t>plíce</a:t>
            </a:r>
            <a:r>
              <a:rPr lang="cs-CZ" sz="2800" b="1" dirty="0"/>
              <a:t>, </a:t>
            </a:r>
            <a:r>
              <a:rPr lang="cs-CZ" sz="2800" dirty="0"/>
              <a:t>kosti</a:t>
            </a:r>
            <a:r>
              <a:rPr lang="cs-CZ" sz="2800" b="1" dirty="0"/>
              <a:t>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léčba: CHT </a:t>
            </a:r>
            <a:r>
              <a:rPr lang="cs-CZ" sz="2800" b="1" dirty="0">
                <a:sym typeface="Symbol" panose="05050102010706020507" pitchFamily="18" charset="2"/>
              </a:rPr>
              <a:t> resekce  CHT	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dirty="0">
                <a:sym typeface="Symbol" panose="05050102010706020507" pitchFamily="18" charset="2"/>
              </a:rPr>
              <a:t>5leté přežití cca 75 %</a:t>
            </a:r>
            <a:endParaRPr lang="cs-CZ" sz="28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makro: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připomíná osteomyelitidu (RDG i makroskopicky)</a:t>
            </a:r>
            <a:endParaRPr lang="cs-CZ" sz="26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„malé modré“ buňky někdy v plachtách, rozetách…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nekrózy, mitózy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(+) IHC: CD99, NKX2.2 (specifičtější)</a:t>
            </a:r>
          </a:p>
        </p:txBody>
      </p:sp>
    </p:spTree>
    <p:extLst>
      <p:ext uri="{BB962C8B-B14F-4D97-AF65-F5344CB8AC3E}">
        <p14:creationId xmlns:p14="http://schemas.microsoft.com/office/powerpoint/2010/main" val="495180805"/>
      </p:ext>
    </p:extLst>
  </p:cSld>
  <p:clrMapOvr>
    <a:masterClrMapping/>
  </p:clrMapOvr>
  <p:transition>
    <p:blinds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EWINGŮV SARKOM!!!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grpSp>
        <p:nvGrpSpPr>
          <p:cNvPr id="23" name="Skupina 4"/>
          <p:cNvGrpSpPr>
            <a:grpSpLocks/>
          </p:cNvGrpSpPr>
          <p:nvPr/>
        </p:nvGrpSpPr>
        <p:grpSpPr bwMode="auto">
          <a:xfrm>
            <a:off x="145981" y="1542375"/>
            <a:ext cx="6816926" cy="5184404"/>
            <a:chOff x="1258888" y="1773238"/>
            <a:chExt cx="6335712" cy="4770437"/>
          </a:xfrm>
        </p:grpSpPr>
        <p:pic>
          <p:nvPicPr>
            <p:cNvPr id="24" name="Picture 7" descr="Ew6_sval_100x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8888" y="1773238"/>
              <a:ext cx="6335712" cy="4770437"/>
            </a:xfrm>
            <a:prstGeom prst="rect">
              <a:avLst/>
            </a:prstGeom>
            <a:noFill/>
            <a:ln w="9525">
              <a:solidFill>
                <a:srgbClr val="0099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ovéPole 8"/>
            <p:cNvSpPr txBox="1">
              <a:spLocks noChangeArrowheads="1"/>
            </p:cNvSpPr>
            <p:nvPr/>
          </p:nvSpPr>
          <p:spPr bwMode="auto">
            <a:xfrm>
              <a:off x="1363532" y="5776684"/>
              <a:ext cx="5184775" cy="65136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 err="1">
                  <a:solidFill>
                    <a:schemeClr val="tx1"/>
                  </a:solidFill>
                  <a:latin typeface="+mn-lt"/>
                </a:rPr>
                <a:t>Ewingův</a:t>
              </a:r>
              <a:r>
                <a:rPr lang="cs-CZ" altLang="cs-CZ" sz="2000" i="0" dirty="0">
                  <a:solidFill>
                    <a:schemeClr val="tx1"/>
                  </a:solidFill>
                  <a:latin typeface="+mn-lt"/>
                </a:rPr>
                <a:t> sarkom.</a:t>
              </a:r>
            </a:p>
            <a:p>
              <a:pPr algn="l"/>
              <a:r>
                <a:rPr lang="cs-CZ" altLang="cs-CZ" sz="2000" b="0" i="0" dirty="0">
                  <a:solidFill>
                    <a:schemeClr val="tx1"/>
                  </a:solidFill>
                  <a:latin typeface="+mn-lt"/>
                </a:rPr>
                <a:t>malé kulaté buňky v plachtách a rozetách.</a:t>
              </a:r>
            </a:p>
          </p:txBody>
        </p:sp>
      </p:grpSp>
      <p:pic>
        <p:nvPicPr>
          <p:cNvPr id="26" name="Picture 4" descr="Ew4_400x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9" t="5537" b="14491"/>
          <a:stretch/>
        </p:blipFill>
        <p:spPr bwMode="auto">
          <a:xfrm>
            <a:off x="6593906" y="323553"/>
            <a:ext cx="4006516" cy="3657600"/>
          </a:xfrm>
          <a:prstGeom prst="rect">
            <a:avLst/>
          </a:prstGeom>
          <a:noFill/>
          <a:ln w="9525">
            <a:solidFill>
              <a:srgbClr val="0099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7462684" y="2831356"/>
            <a:ext cx="4567084" cy="3895423"/>
            <a:chOff x="1292" y="1844"/>
            <a:chExt cx="2549" cy="2143"/>
          </a:xfrm>
        </p:grpSpPr>
        <p:pic>
          <p:nvPicPr>
            <p:cNvPr id="6" name="Picture 7" descr="6634_01_splity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59" t="9541" b="28095"/>
            <a:stretch/>
          </p:blipFill>
          <p:spPr bwMode="auto">
            <a:xfrm rot="10800000">
              <a:off x="1292" y="1844"/>
              <a:ext cx="2549" cy="2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ovéPole 6"/>
            <p:cNvSpPr txBox="1">
              <a:spLocks noChangeArrowheads="1"/>
            </p:cNvSpPr>
            <p:nvPr/>
          </p:nvSpPr>
          <p:spPr bwMode="auto">
            <a:xfrm>
              <a:off x="1297" y="3657"/>
              <a:ext cx="2544" cy="330"/>
            </a:xfrm>
            <a:prstGeom prst="rect">
              <a:avLst/>
            </a:prstGeom>
            <a:solidFill>
              <a:srgbClr val="FFFF00">
                <a:alpha val="6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14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FISH: split (     ) </a:t>
              </a:r>
              <a:r>
                <a:rPr lang="cs-CZ" altLang="cs-CZ" sz="1400" b="0" dirty="0">
                  <a:solidFill>
                    <a:schemeClr val="tx1"/>
                  </a:solidFill>
                  <a:latin typeface="Arial" panose="020B0604020202020204" pitchFamily="34" charset="0"/>
                </a:rPr>
                <a:t>EWSR1</a:t>
              </a:r>
              <a:r>
                <a:rPr lang="cs-CZ" altLang="cs-CZ" sz="14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genu na chromozomu 22, normální </a:t>
              </a:r>
              <a:r>
                <a:rPr lang="cs-CZ" altLang="cs-CZ" sz="14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lokus</a:t>
              </a:r>
              <a:r>
                <a:rPr lang="cs-CZ" altLang="cs-CZ" sz="14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EWS (    ) </a:t>
              </a: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V="1">
              <a:off x="1882" y="3113"/>
              <a:ext cx="91" cy="136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 flipV="1">
              <a:off x="1882" y="3159"/>
              <a:ext cx="137" cy="9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V="1">
              <a:off x="1746" y="3067"/>
              <a:ext cx="136" cy="46"/>
            </a:xfrm>
            <a:prstGeom prst="line">
              <a:avLst/>
            </a:prstGeom>
            <a:noFill/>
            <a:ln w="38100" cmpd="dbl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1" name="Line 13"/>
            <p:cNvSpPr>
              <a:spLocks noChangeShapeType="1"/>
            </p:cNvSpPr>
            <p:nvPr/>
          </p:nvSpPr>
          <p:spPr bwMode="auto">
            <a:xfrm rot="13765132" flipV="1">
              <a:off x="3365" y="3429"/>
              <a:ext cx="49" cy="157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 rot="13765132" flipV="1">
              <a:off x="3322" y="3412"/>
              <a:ext cx="137" cy="9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grpSp>
          <p:nvGrpSpPr>
            <p:cNvPr id="13" name="Group 20"/>
            <p:cNvGrpSpPr>
              <a:grpSpLocks/>
            </p:cNvGrpSpPr>
            <p:nvPr/>
          </p:nvGrpSpPr>
          <p:grpSpPr bwMode="auto">
            <a:xfrm>
              <a:off x="3141" y="2332"/>
              <a:ext cx="151" cy="195"/>
              <a:chOff x="3141" y="2332"/>
              <a:chExt cx="151" cy="195"/>
            </a:xfrm>
          </p:grpSpPr>
          <p:sp>
            <p:nvSpPr>
              <p:cNvPr id="20" name="Line 16"/>
              <p:cNvSpPr>
                <a:spLocks noChangeShapeType="1"/>
              </p:cNvSpPr>
              <p:nvPr/>
            </p:nvSpPr>
            <p:spPr bwMode="auto">
              <a:xfrm rot="4682296" flipV="1">
                <a:off x="3167" y="2306"/>
                <a:ext cx="99" cy="151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21" name="Line 17"/>
              <p:cNvSpPr>
                <a:spLocks noChangeShapeType="1"/>
              </p:cNvSpPr>
              <p:nvPr/>
            </p:nvSpPr>
            <p:spPr bwMode="auto">
              <a:xfrm rot="4682296" flipV="1">
                <a:off x="3090" y="2415"/>
                <a:ext cx="178" cy="46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</p:grpSp>
        <p:sp>
          <p:nvSpPr>
            <p:cNvPr id="14" name="Line 18"/>
            <p:cNvSpPr>
              <a:spLocks noChangeShapeType="1"/>
            </p:cNvSpPr>
            <p:nvPr/>
          </p:nvSpPr>
          <p:spPr bwMode="auto">
            <a:xfrm flipH="1">
              <a:off x="3379" y="2523"/>
              <a:ext cx="136" cy="91"/>
            </a:xfrm>
            <a:prstGeom prst="line">
              <a:avLst/>
            </a:prstGeom>
            <a:noFill/>
            <a:ln w="38100" cmpd="dbl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5" name="Line 19"/>
            <p:cNvSpPr>
              <a:spLocks noChangeShapeType="1"/>
            </p:cNvSpPr>
            <p:nvPr/>
          </p:nvSpPr>
          <p:spPr bwMode="auto">
            <a:xfrm flipH="1">
              <a:off x="3243" y="3294"/>
              <a:ext cx="136" cy="91"/>
            </a:xfrm>
            <a:prstGeom prst="line">
              <a:avLst/>
            </a:prstGeom>
            <a:noFill/>
            <a:ln w="38100" cmpd="dbl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grpSp>
          <p:nvGrpSpPr>
            <p:cNvPr id="16" name="Group 21"/>
            <p:cNvGrpSpPr>
              <a:grpSpLocks/>
            </p:cNvGrpSpPr>
            <p:nvPr/>
          </p:nvGrpSpPr>
          <p:grpSpPr bwMode="auto">
            <a:xfrm rot="14952840">
              <a:off x="1869" y="3627"/>
              <a:ext cx="151" cy="192"/>
              <a:chOff x="3285" y="2107"/>
              <a:chExt cx="151" cy="192"/>
            </a:xfrm>
          </p:grpSpPr>
          <p:sp>
            <p:nvSpPr>
              <p:cNvPr id="18" name="Line 22"/>
              <p:cNvSpPr>
                <a:spLocks noChangeShapeType="1"/>
              </p:cNvSpPr>
              <p:nvPr/>
            </p:nvSpPr>
            <p:spPr bwMode="auto">
              <a:xfrm rot="4682296" flipV="1">
                <a:off x="3311" y="2081"/>
                <a:ext cx="99" cy="151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19" name="Line 23"/>
              <p:cNvSpPr>
                <a:spLocks noChangeShapeType="1"/>
              </p:cNvSpPr>
              <p:nvPr/>
            </p:nvSpPr>
            <p:spPr bwMode="auto">
              <a:xfrm rot="4682296" flipV="1">
                <a:off x="3245" y="2187"/>
                <a:ext cx="178" cy="46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</p:grpSp>
        <p:sp>
          <p:nvSpPr>
            <p:cNvPr id="17" name="Line 24"/>
            <p:cNvSpPr>
              <a:spLocks noChangeShapeType="1"/>
            </p:cNvSpPr>
            <p:nvPr/>
          </p:nvSpPr>
          <p:spPr bwMode="auto">
            <a:xfrm flipV="1">
              <a:off x="2303" y="3803"/>
              <a:ext cx="136" cy="136"/>
            </a:xfrm>
            <a:prstGeom prst="line">
              <a:avLst/>
            </a:prstGeom>
            <a:noFill/>
            <a:ln w="38100" cmpd="dbl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746523181"/>
      </p:ext>
    </p:extLst>
  </p:cSld>
  <p:clrMapOvr>
    <a:masterClrMapping/>
  </p:clrMapOvr>
  <p:transition>
    <p:blinds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CHONDROSARKOM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pánev, </a:t>
            </a:r>
            <a:r>
              <a:rPr lang="cs-CZ" sz="2800" dirty="0"/>
              <a:t>femur, kolem ramenního kloubu, lopatka…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v dospělosti (</a:t>
            </a:r>
            <a:r>
              <a:rPr lang="cs-CZ" sz="2800" b="1" dirty="0">
                <a:solidFill>
                  <a:srgbClr val="FF0000"/>
                </a:solidFill>
              </a:rPr>
              <a:t>&gt; 25 let, typicky &gt;50 let</a:t>
            </a:r>
            <a:r>
              <a:rPr lang="cs-CZ" sz="2800" b="1" dirty="0"/>
              <a:t>)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prognóza výrazně příznivější než u HG OSA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léčba: resekce </a:t>
            </a:r>
            <a:r>
              <a:rPr lang="cs-CZ" sz="2800" dirty="0"/>
              <a:t>(rezistentní na CHRT!!!)</a:t>
            </a:r>
            <a:endParaRPr lang="cs-CZ" sz="2800" b="1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makro: </a:t>
            </a:r>
            <a:r>
              <a:rPr lang="cs-CZ" sz="2800" dirty="0"/>
              <a:t>chrupavčitý tumor (i monstrózní velikosti – typicky v pánvi)</a:t>
            </a:r>
            <a:endParaRPr lang="cs-CZ" sz="2800" b="1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chrupavčitá stavba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nádorové chondrocyty s různou mírou </a:t>
            </a:r>
            <a:r>
              <a:rPr lang="cs-CZ" sz="2600" dirty="0" err="1"/>
              <a:t>anizokaryózy</a:t>
            </a:r>
            <a:endParaRPr lang="cs-CZ" sz="2600" dirty="0"/>
          </a:p>
        </p:txBody>
      </p:sp>
    </p:spTree>
    <p:extLst>
      <p:ext uri="{BB962C8B-B14F-4D97-AF65-F5344CB8AC3E}">
        <p14:creationId xmlns:p14="http://schemas.microsoft.com/office/powerpoint/2010/main" val="3495371486"/>
      </p:ext>
    </p:extLst>
  </p:cSld>
  <p:clrMapOvr>
    <a:masterClrMapping/>
  </p:clrMapOvr>
  <p:transition>
    <p:blinds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CHONDROSARKOM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92" y="1518829"/>
            <a:ext cx="6839712" cy="5149901"/>
          </a:xfrm>
          <a:prstGeom prst="rect">
            <a:avLst/>
          </a:prstGeom>
          <a:ln>
            <a:solidFill>
              <a:srgbClr val="0099CC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949" y="1976284"/>
            <a:ext cx="5486400" cy="411480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7" name="TextovéPole 8"/>
          <p:cNvSpPr txBox="1">
            <a:spLocks noChangeArrowheads="1"/>
          </p:cNvSpPr>
          <p:nvPr/>
        </p:nvSpPr>
        <p:spPr bwMode="auto">
          <a:xfrm>
            <a:off x="3981799" y="5741555"/>
            <a:ext cx="7418703" cy="1015663"/>
          </a:xfrm>
          <a:prstGeom prst="rect">
            <a:avLst/>
          </a:prstGeom>
          <a:solidFill>
            <a:srgbClr val="FFFFFF"/>
          </a:solidFill>
          <a:ln w="9525">
            <a:solidFill>
              <a:srgbClr val="0099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cs-CZ" altLang="cs-CZ" sz="2000" i="0" dirty="0" err="1">
                <a:solidFill>
                  <a:schemeClr val="tx1"/>
                </a:solidFill>
                <a:latin typeface="+mn-lt"/>
              </a:rPr>
              <a:t>Chondrosarkom</a:t>
            </a:r>
            <a:r>
              <a:rPr lang="cs-CZ" altLang="cs-CZ" sz="2000" i="0" dirty="0">
                <a:solidFill>
                  <a:schemeClr val="tx1"/>
                </a:solidFill>
                <a:latin typeface="+mn-lt"/>
              </a:rPr>
              <a:t>.</a:t>
            </a:r>
          </a:p>
          <a:p>
            <a:pPr algn="l"/>
            <a:r>
              <a:rPr lang="cs-CZ" altLang="cs-CZ" sz="2000" b="0" i="0" dirty="0" err="1">
                <a:solidFill>
                  <a:schemeClr val="tx1"/>
                </a:solidFill>
                <a:latin typeface="+mn-lt"/>
              </a:rPr>
              <a:t>Lobuly</a:t>
            </a:r>
            <a:r>
              <a:rPr lang="cs-CZ" altLang="cs-CZ" sz="2000" b="0" i="0" dirty="0">
                <a:solidFill>
                  <a:schemeClr val="tx1"/>
                </a:solidFill>
                <a:latin typeface="+mn-lt"/>
              </a:rPr>
              <a:t> maligní chrupavčité tkáně se </a:t>
            </a:r>
            <a:r>
              <a:rPr lang="cs-CZ" altLang="cs-CZ" sz="2000" b="0" i="0" dirty="0" err="1">
                <a:solidFill>
                  <a:schemeClr val="tx1"/>
                </a:solidFill>
                <a:latin typeface="+mn-lt"/>
              </a:rPr>
              <a:t>infiltrativně</a:t>
            </a:r>
            <a:r>
              <a:rPr lang="cs-CZ" altLang="cs-CZ" sz="2000" b="0" i="0" dirty="0">
                <a:solidFill>
                  <a:schemeClr val="tx1"/>
                </a:solidFill>
                <a:latin typeface="+mn-lt"/>
              </a:rPr>
              <a:t> šíří mezi trámci kosti.</a:t>
            </a:r>
          </a:p>
          <a:p>
            <a:pPr algn="l"/>
            <a:r>
              <a:rPr lang="cs-CZ" altLang="cs-CZ" sz="2000" b="0" i="0" dirty="0">
                <a:solidFill>
                  <a:schemeClr val="tx1"/>
                </a:solidFill>
                <a:latin typeface="+mn-lt"/>
              </a:rPr>
              <a:t>Chondrocyty jsou atypické.</a:t>
            </a:r>
          </a:p>
        </p:txBody>
      </p:sp>
    </p:spTree>
    <p:extLst>
      <p:ext uri="{BB962C8B-B14F-4D97-AF65-F5344CB8AC3E}">
        <p14:creationId xmlns:p14="http://schemas.microsoft.com/office/powerpoint/2010/main" val="1416316554"/>
      </p:ext>
    </p:extLst>
  </p:cSld>
  <p:clrMapOvr>
    <a:masterClrMapping/>
  </p:clrMapOvr>
  <p:transition>
    <p:blinds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2DCB21-B982-4487-871A-578C551E7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491710"/>
            <a:ext cx="10058400" cy="1159289"/>
          </a:xfrm>
        </p:spPr>
        <p:txBody>
          <a:bodyPr>
            <a:noAutofit/>
          </a:bodyPr>
          <a:lstStyle/>
          <a:p>
            <a:r>
              <a:rPr lang="cs-CZ" sz="1800" b="1" dirty="0">
                <a:solidFill>
                  <a:schemeClr val="bg1">
                    <a:lumMod val="65000"/>
                  </a:schemeClr>
                </a:solidFill>
              </a:rPr>
              <a:t>maligní nádory kostí</a:t>
            </a:r>
            <a:br>
              <a:rPr lang="cs-CZ" sz="1800" dirty="0"/>
            </a:br>
            <a:r>
              <a:rPr lang="cs-CZ" sz="3600" b="1" dirty="0">
                <a:solidFill>
                  <a:srgbClr val="00B0F0"/>
                </a:solidFill>
              </a:rPr>
              <a:t>DEDIFERENCOVANÝ CHONDROSARKOM</a:t>
            </a:r>
            <a:endParaRPr lang="cs-CZ" sz="1800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5555394-6EFA-4BCE-994E-8C11397B3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414" y="5987196"/>
            <a:ext cx="7064587" cy="247227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Zdroj: https://www.webpathology.com/images/orthopedic/bone-tumors---i/chondrosarcoma/40008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BA93F60-D8C4-40D4-9479-CBC976DC3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92768"/>
            <a:ext cx="5220758" cy="391958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DB4C41E-6E0B-4346-9D04-7899069803D6}"/>
              </a:ext>
            </a:extLst>
          </p:cNvPr>
          <p:cNvSpPr txBox="1"/>
          <p:nvPr/>
        </p:nvSpPr>
        <p:spPr>
          <a:xfrm>
            <a:off x="1097280" y="1792768"/>
            <a:ext cx="492395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Vzácná forma </a:t>
            </a:r>
            <a:r>
              <a:rPr lang="cs-CZ" sz="2400" dirty="0" err="1"/>
              <a:t>chondrosarkomu</a:t>
            </a: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Makro- i mikroskopicky patrný </a:t>
            </a:r>
            <a:r>
              <a:rPr lang="cs-CZ" sz="2400" b="1" dirty="0"/>
              <a:t>ostrý</a:t>
            </a:r>
            <a:r>
              <a:rPr lang="cs-CZ" sz="2400" dirty="0"/>
              <a:t> přechod LG </a:t>
            </a:r>
            <a:r>
              <a:rPr lang="cs-CZ" sz="2400" dirty="0" err="1"/>
              <a:t>chondrosarkomu</a:t>
            </a:r>
            <a:r>
              <a:rPr lang="cs-CZ" sz="2400" dirty="0"/>
              <a:t> v HG dediferencovanou komponentu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HG komponenta: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Nechrupavčitá!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Osteosarkom, dediferencovaný pleomorfní sarkom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FF0000"/>
                </a:solidFill>
              </a:rPr>
              <a:t>Velmi špatná prognóza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(5leté přežití 20%)</a:t>
            </a:r>
          </a:p>
        </p:txBody>
      </p:sp>
    </p:spTree>
    <p:extLst>
      <p:ext uri="{BB962C8B-B14F-4D97-AF65-F5344CB8AC3E}">
        <p14:creationId xmlns:p14="http://schemas.microsoft.com/office/powerpoint/2010/main" val="1366073571"/>
      </p:ext>
    </p:extLst>
  </p:cSld>
  <p:clrMapOvr>
    <a:masterClrMapping/>
  </p:clrMapOvr>
  <p:transition>
    <p:blinds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 idx="4294967295"/>
          </p:nvPr>
        </p:nvSpPr>
        <p:spPr>
          <a:xfrm>
            <a:off x="3204369" y="1180018"/>
            <a:ext cx="5783263" cy="1450975"/>
          </a:xfrm>
          <a:solidFill>
            <a:schemeClr val="bg1"/>
          </a:soli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cs-CZ" b="1" dirty="0">
                <a:solidFill>
                  <a:srgbClr val="00B0F0"/>
                </a:solidFill>
              </a:rPr>
              <a:t>KLOUBY, ŠLACHY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204369" y="2945636"/>
            <a:ext cx="5783263" cy="156966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446088" indent="-354013"/>
            <a:r>
              <a:rPr lang="cs-CZ" sz="3200" i="1" dirty="0"/>
              <a:t>Osnova: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záněty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nádory</a:t>
            </a:r>
          </a:p>
        </p:txBody>
      </p:sp>
    </p:spTree>
    <p:extLst>
      <p:ext uri="{BB962C8B-B14F-4D97-AF65-F5344CB8AC3E}">
        <p14:creationId xmlns:p14="http://schemas.microsoft.com/office/powerpoint/2010/main" val="3637539206"/>
      </p:ext>
    </p:extLst>
  </p:cSld>
  <p:clrMapOvr>
    <a:masterClrMapping/>
  </p:clrMapOvr>
  <p:transition>
    <p:blinds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záněty kloubů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ARTHRITIS URATICA (dna)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b="1" dirty="0"/>
              <a:t>PRIMÁRNÍ: defektní metabolismus </a:t>
            </a:r>
            <a:r>
              <a:rPr lang="cs-CZ" b="1" dirty="0" err="1"/>
              <a:t>kys</a:t>
            </a:r>
            <a:r>
              <a:rPr lang="cs-CZ" b="1" dirty="0"/>
              <a:t>. močové</a:t>
            </a:r>
            <a:endParaRPr lang="cs-CZ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b="1" dirty="0"/>
              <a:t>SEKUNDÁRNÍ: renální insuficience, otrava olovem, masivní uvolnění purinu (</a:t>
            </a:r>
            <a:r>
              <a:rPr lang="cs-CZ" sz="1600" b="1" dirty="0"/>
              <a:t>např. při rozpadu DNA nádorových buněk</a:t>
            </a:r>
            <a:r>
              <a:rPr lang="cs-CZ" b="1" dirty="0"/>
              <a:t>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dirty="0"/>
              <a:t>Depozice </a:t>
            </a:r>
            <a:r>
              <a:rPr lang="cs-CZ" dirty="0">
                <a:solidFill>
                  <a:srgbClr val="FF0000"/>
                </a:solidFill>
              </a:rPr>
              <a:t>krystalů </a:t>
            </a:r>
            <a:r>
              <a:rPr lang="cs-CZ" dirty="0" err="1">
                <a:solidFill>
                  <a:srgbClr val="FF0000"/>
                </a:solidFill>
              </a:rPr>
              <a:t>monosodiumurátu</a:t>
            </a:r>
            <a:r>
              <a:rPr lang="cs-CZ" dirty="0"/>
              <a:t>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/>
              <a:t>v kloubní chrupavce, synoviální membráně, měkkých tkáních kolem chrupavek/kloubů…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/>
              <a:t>palec na noze (</a:t>
            </a:r>
            <a:r>
              <a:rPr lang="cs-CZ" sz="2000" dirty="0">
                <a:solidFill>
                  <a:srgbClr val="00B0F0"/>
                </a:solidFill>
              </a:rPr>
              <a:t>podagra</a:t>
            </a:r>
            <a:r>
              <a:rPr lang="cs-CZ" sz="2000" dirty="0"/>
              <a:t>), palec na ruce (</a:t>
            </a:r>
            <a:r>
              <a:rPr lang="cs-CZ" sz="2000" dirty="0" err="1"/>
              <a:t>chiagra</a:t>
            </a:r>
            <a:r>
              <a:rPr lang="cs-CZ" sz="2000" dirty="0"/>
              <a:t>), rameno (</a:t>
            </a:r>
            <a:r>
              <a:rPr lang="cs-CZ" sz="2000" dirty="0" err="1"/>
              <a:t>omagra</a:t>
            </a:r>
            <a:r>
              <a:rPr lang="cs-CZ" sz="2000" dirty="0"/>
              <a:t>), koleno (</a:t>
            </a:r>
            <a:r>
              <a:rPr lang="cs-CZ" sz="2000" dirty="0" err="1"/>
              <a:t>gonagra</a:t>
            </a:r>
            <a:r>
              <a:rPr lang="cs-CZ" sz="2000" dirty="0"/>
              <a:t>) …. možno i jinde</a:t>
            </a:r>
            <a:endParaRPr lang="cs-CZ" b="1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B0F0"/>
                </a:solidFill>
              </a:rPr>
              <a:t>akutní dnavá artritida</a:t>
            </a:r>
            <a:r>
              <a:rPr lang="cs-CZ" b="1" dirty="0"/>
              <a:t> = akutní zánět synovie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/>
              <a:t>PMN + volné O</a:t>
            </a:r>
            <a:r>
              <a:rPr lang="cs-CZ" sz="2000" baseline="-25000" dirty="0"/>
              <a:t>2 </a:t>
            </a:r>
            <a:r>
              <a:rPr lang="cs-CZ" sz="2000" dirty="0"/>
              <a:t>radikály </a:t>
            </a:r>
            <a:r>
              <a:rPr lang="cs-CZ" dirty="0">
                <a:sym typeface="Symbol" panose="05050102010706020507" pitchFamily="18" charset="2"/>
              </a:rPr>
              <a:t> </a:t>
            </a:r>
            <a:r>
              <a:rPr lang="cs-CZ" sz="2000" dirty="0"/>
              <a:t>poškození synovie zánětem</a:t>
            </a:r>
            <a:endParaRPr lang="cs-CZ" sz="2000" i="1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B0F0"/>
                </a:solidFill>
              </a:rPr>
              <a:t>chronická dnavá artritida </a:t>
            </a:r>
            <a:r>
              <a:rPr lang="cs-CZ" b="1" dirty="0"/>
              <a:t>– po opakovaných akutních atakách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B0F0"/>
                </a:solidFill>
                <a:sym typeface="Symbol" panose="05050102010706020507" pitchFamily="18" charset="2"/>
              </a:rPr>
              <a:t>dnavý </a:t>
            </a:r>
            <a:r>
              <a:rPr lang="cs-CZ" b="1" dirty="0" err="1">
                <a:solidFill>
                  <a:srgbClr val="00B0F0"/>
                </a:solidFill>
                <a:sym typeface="Symbol" panose="05050102010706020507" pitchFamily="18" charset="2"/>
              </a:rPr>
              <a:t>tofus</a:t>
            </a:r>
            <a:r>
              <a:rPr lang="cs-CZ" b="1" dirty="0">
                <a:solidFill>
                  <a:srgbClr val="00B0F0"/>
                </a:solidFill>
                <a:sym typeface="Symbol" panose="05050102010706020507" pitchFamily="18" charset="2"/>
              </a:rPr>
              <a:t> </a:t>
            </a:r>
            <a:r>
              <a:rPr lang="cs-CZ" dirty="0">
                <a:sym typeface="Symbol" panose="05050102010706020507" pitchFamily="18" charset="2"/>
              </a:rPr>
              <a:t>= </a:t>
            </a:r>
            <a:r>
              <a:rPr lang="cs-CZ" dirty="0" err="1">
                <a:sym typeface="Symbol" panose="05050102010706020507" pitchFamily="18" charset="2"/>
              </a:rPr>
              <a:t>obrovskobuněčný</a:t>
            </a:r>
            <a:r>
              <a:rPr lang="cs-CZ" dirty="0">
                <a:sym typeface="Symbol" panose="05050102010706020507" pitchFamily="18" charset="2"/>
              </a:rPr>
              <a:t> granulom kolem krystalů urátu</a:t>
            </a:r>
          </a:p>
        </p:txBody>
      </p:sp>
    </p:spTree>
    <p:extLst>
      <p:ext uri="{BB962C8B-B14F-4D97-AF65-F5344CB8AC3E}">
        <p14:creationId xmlns:p14="http://schemas.microsoft.com/office/powerpoint/2010/main" val="4050492413"/>
      </p:ext>
    </p:extLst>
  </p:cSld>
  <p:clrMapOvr>
    <a:masterClrMapping/>
  </p:clrMapOvr>
  <p:transition>
    <p:blinds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záněty kloubů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ARTHRITIS URATICA (dna)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pic>
        <p:nvPicPr>
          <p:cNvPr id="8" name="Zástupný symbol pro obsah 5" descr="urát, 200x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2" r="36645"/>
          <a:stretch/>
        </p:blipFill>
        <p:spPr>
          <a:xfrm>
            <a:off x="9462134" y="81598"/>
            <a:ext cx="2678431" cy="36544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10" name="Skupina 9"/>
          <p:cNvGrpSpPr/>
          <p:nvPr/>
        </p:nvGrpSpPr>
        <p:grpSpPr>
          <a:xfrm>
            <a:off x="57150" y="1757203"/>
            <a:ext cx="12056744" cy="4932741"/>
            <a:chOff x="57150" y="1757203"/>
            <a:chExt cx="12056744" cy="4932741"/>
          </a:xfrm>
        </p:grpSpPr>
        <p:pic>
          <p:nvPicPr>
            <p:cNvPr id="6" name="Zástupný symbol pro obsah 5" descr="dna1, přehled40x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14"/>
            <a:stretch/>
          </p:blipFill>
          <p:spPr>
            <a:xfrm>
              <a:off x="57150" y="1757203"/>
              <a:ext cx="5735993" cy="469423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7" name="Zástupný symbol pro obsah 6" descr="dna3, 200x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637" b="1425"/>
            <a:stretch/>
          </p:blipFill>
          <p:spPr>
            <a:xfrm>
              <a:off x="5886450" y="1757203"/>
              <a:ext cx="3543300" cy="469423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9" name="Obrázek 7" descr="urát, 400x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94" t="7043" r="20031" b="2499"/>
            <a:stretch/>
          </p:blipFill>
          <p:spPr bwMode="auto">
            <a:xfrm>
              <a:off x="9462134" y="3866734"/>
              <a:ext cx="2651760" cy="282321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53897136"/>
      </p:ext>
    </p:extLst>
  </p:cSld>
  <p:clrMapOvr>
    <a:masterClrMapping/>
  </p:clrMapOvr>
  <p:transition>
    <p:blinds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šlach a kloubů</a:t>
            </a:r>
            <a:br>
              <a:rPr lang="cs-CZ" dirty="0"/>
            </a:br>
            <a:r>
              <a:rPr lang="cs-CZ" sz="4400" b="1" dirty="0">
                <a:solidFill>
                  <a:srgbClr val="00B0F0"/>
                </a:solidFill>
              </a:rPr>
              <a:t>TENOSYNOVIÁLNÍ OBROVSKOBUNĚČNÝ TUMOR</a:t>
            </a:r>
            <a:br>
              <a:rPr lang="cs-CZ" sz="4400" b="1" dirty="0">
                <a:solidFill>
                  <a:srgbClr val="00B0F0"/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- difúzní typ </a:t>
            </a:r>
            <a:r>
              <a:rPr lang="cs-CZ" sz="3600" dirty="0">
                <a:solidFill>
                  <a:srgbClr val="00B0F0"/>
                </a:solidFill>
              </a:rPr>
              <a:t>(dříve pigmentovaná </a:t>
            </a:r>
            <a:r>
              <a:rPr lang="cs-CZ" sz="3600" dirty="0" err="1">
                <a:solidFill>
                  <a:srgbClr val="00B0F0"/>
                </a:solidFill>
              </a:rPr>
              <a:t>vilonodulární</a:t>
            </a:r>
            <a:r>
              <a:rPr lang="cs-CZ" sz="3600" dirty="0">
                <a:solidFill>
                  <a:srgbClr val="00B0F0"/>
                </a:solidFill>
              </a:rPr>
              <a:t> </a:t>
            </a:r>
            <a:r>
              <a:rPr lang="cs-CZ" sz="3600" dirty="0" err="1">
                <a:solidFill>
                  <a:srgbClr val="00B0F0"/>
                </a:solidFill>
              </a:rPr>
              <a:t>synovitis</a:t>
            </a:r>
            <a:r>
              <a:rPr lang="cs-CZ" sz="3600" dirty="0">
                <a:solidFill>
                  <a:srgbClr val="00B0F0"/>
                </a:solidFill>
              </a:rPr>
              <a:t>)</a:t>
            </a:r>
            <a:endParaRPr lang="cs-CZ" sz="44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lokálně destruktivní tumor</a:t>
            </a:r>
            <a:r>
              <a:rPr lang="cs-CZ" sz="2800" dirty="0"/>
              <a:t>, nezakládá </a:t>
            </a:r>
            <a:r>
              <a:rPr lang="cs-CZ" sz="2800" dirty="0" err="1"/>
              <a:t>mts</a:t>
            </a:r>
            <a:endParaRPr lang="cs-CZ" sz="28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typicky u mladých dospělých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nejčastěji koleno, kyčel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populace jednojaderných buněk ~histiocyty + mnohojaderné </a:t>
            </a:r>
            <a:r>
              <a:rPr lang="cs-CZ" sz="2600" dirty="0" err="1"/>
              <a:t>bb</a:t>
            </a:r>
            <a:r>
              <a:rPr lang="cs-CZ" sz="2600" dirty="0"/>
              <a:t>.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často </a:t>
            </a:r>
            <a:r>
              <a:rPr lang="cs-CZ" sz="2600" dirty="0" err="1"/>
              <a:t>hemosiderinová</a:t>
            </a:r>
            <a:r>
              <a:rPr lang="cs-CZ" sz="2600" dirty="0"/>
              <a:t> pigmentace, pěnité makrofágy, </a:t>
            </a:r>
            <a:r>
              <a:rPr lang="cs-CZ" sz="2600" dirty="0" err="1"/>
              <a:t>fibrotizace</a:t>
            </a:r>
            <a:r>
              <a:rPr lang="cs-CZ" sz="26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020928921"/>
      </p:ext>
    </p:extLst>
  </p:cSld>
  <p:clrMapOvr>
    <a:masterClrMapping/>
  </p:clrMapOvr>
  <p:transition>
    <p:blinds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2" cstate="print"/>
          <a:srcRect l="44827" t="17237" r="22857" b="11144"/>
          <a:stretch/>
        </p:blipFill>
        <p:spPr>
          <a:xfrm>
            <a:off x="8244314" y="253895"/>
            <a:ext cx="4045634" cy="5603626"/>
          </a:xfrm>
          <a:prstGeom prst="rect">
            <a:avLst/>
          </a:prstGeom>
        </p:spPr>
      </p:pic>
      <p:grpSp>
        <p:nvGrpSpPr>
          <p:cNvPr id="3" name="Skupina 2"/>
          <p:cNvGrpSpPr/>
          <p:nvPr/>
        </p:nvGrpSpPr>
        <p:grpSpPr>
          <a:xfrm>
            <a:off x="1" y="11329"/>
            <a:ext cx="11313666" cy="6229451"/>
            <a:chOff x="1" y="11329"/>
            <a:chExt cx="11313666" cy="6229451"/>
          </a:xfrm>
        </p:grpSpPr>
        <p:grpSp>
          <p:nvGrpSpPr>
            <p:cNvPr id="18" name="Skupina 17"/>
            <p:cNvGrpSpPr/>
            <p:nvPr/>
          </p:nvGrpSpPr>
          <p:grpSpPr>
            <a:xfrm>
              <a:off x="565329" y="11329"/>
              <a:ext cx="7739186" cy="5280660"/>
              <a:chOff x="457200" y="442415"/>
              <a:chExt cx="8084976" cy="5548810"/>
            </a:xfrm>
          </p:grpSpPr>
          <p:grpSp>
            <p:nvGrpSpPr>
              <p:cNvPr id="12" name="Skupina 11"/>
              <p:cNvGrpSpPr/>
              <p:nvPr/>
            </p:nvGrpSpPr>
            <p:grpSpPr>
              <a:xfrm>
                <a:off x="2709986" y="496487"/>
                <a:ext cx="5832190" cy="5494738"/>
                <a:chOff x="2709986" y="496487"/>
                <a:chExt cx="5832190" cy="5494738"/>
              </a:xfrm>
            </p:grpSpPr>
            <p:pic>
              <p:nvPicPr>
                <p:cNvPr id="5" name="Obrázek 4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933" r="5000" b="5267"/>
                <a:stretch/>
              </p:blipFill>
              <p:spPr>
                <a:xfrm>
                  <a:off x="2709986" y="496487"/>
                  <a:ext cx="5565334" cy="5494738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8" name="TextovéPole 7"/>
                <p:cNvSpPr txBox="1"/>
                <p:nvPr/>
              </p:nvSpPr>
              <p:spPr>
                <a:xfrm>
                  <a:off x="6172200" y="609600"/>
                  <a:ext cx="2362200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600" b="1" dirty="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atin typeface="Calibri" panose="020F0502020204030204" pitchFamily="34" charset="0"/>
                    </a:rPr>
                    <a:t>dřeň – spongiózní kost</a:t>
                  </a:r>
                </a:p>
              </p:txBody>
            </p:sp>
            <p:sp>
              <p:nvSpPr>
                <p:cNvPr id="11" name="TextovéPole 10"/>
                <p:cNvSpPr txBox="1"/>
                <p:nvPr/>
              </p:nvSpPr>
              <p:spPr>
                <a:xfrm>
                  <a:off x="6179976" y="863415"/>
                  <a:ext cx="2362200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600" b="1" dirty="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atin typeface="Calibri" panose="020F0502020204030204" pitchFamily="34" charset="0"/>
                    </a:rPr>
                    <a:t>kortex – kompaktní kost</a:t>
                  </a:r>
                </a:p>
              </p:txBody>
            </p:sp>
            <p:sp>
              <p:nvSpPr>
                <p:cNvPr id="9" name="Obdélník 8"/>
                <p:cNvSpPr/>
                <p:nvPr/>
              </p:nvSpPr>
              <p:spPr bwMode="auto">
                <a:xfrm>
                  <a:off x="3581400" y="2943225"/>
                  <a:ext cx="609600" cy="300631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cs-CZ">
                    <a:latin typeface="Times New Roman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7" name="Obdélník 6"/>
              <p:cNvSpPr/>
              <p:nvPr/>
            </p:nvSpPr>
            <p:spPr bwMode="auto">
              <a:xfrm>
                <a:off x="533400" y="1365888"/>
                <a:ext cx="3208176" cy="2531831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cs-CZ"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5" name="Obdélník 14"/>
              <p:cNvSpPr/>
              <p:nvPr/>
            </p:nvSpPr>
            <p:spPr bwMode="auto">
              <a:xfrm>
                <a:off x="457200" y="442415"/>
                <a:ext cx="3208176" cy="97019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cs-CZ"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6" name="Obdélník 15"/>
              <p:cNvSpPr/>
              <p:nvPr/>
            </p:nvSpPr>
            <p:spPr bwMode="auto">
              <a:xfrm>
                <a:off x="1752600" y="3850994"/>
                <a:ext cx="3208176" cy="97019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cs-CZ"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7" name="Obdélník 16"/>
              <p:cNvSpPr/>
              <p:nvPr/>
            </p:nvSpPr>
            <p:spPr bwMode="auto">
              <a:xfrm>
                <a:off x="3120312" y="609600"/>
                <a:ext cx="922176" cy="35333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cs-CZ"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26" name="Skupina 25"/>
            <p:cNvGrpSpPr/>
            <p:nvPr/>
          </p:nvGrpSpPr>
          <p:grpSpPr>
            <a:xfrm>
              <a:off x="1" y="12947"/>
              <a:ext cx="4572000" cy="6227833"/>
              <a:chOff x="144254" y="-53697"/>
              <a:chExt cx="4727447" cy="6629400"/>
            </a:xfrm>
          </p:grpSpPr>
          <p:pic>
            <p:nvPicPr>
              <p:cNvPr id="6" name="Obrázek 5"/>
              <p:cNvPicPr>
                <a:picLocks noChangeAspect="1"/>
              </p:cNvPicPr>
              <p:nvPr/>
            </p:nvPicPr>
            <p:blipFill rotWithShape="1">
              <a:blip r:embed="rId4" cstate="print"/>
              <a:srcRect l="48095" t="20572" r="30476" b="13143"/>
              <a:stretch/>
            </p:blipFill>
            <p:spPr>
              <a:xfrm>
                <a:off x="144254" y="-53697"/>
                <a:ext cx="3429000" cy="6629400"/>
              </a:xfrm>
              <a:prstGeom prst="rect">
                <a:avLst/>
              </a:prstGeom>
            </p:spPr>
          </p:pic>
          <p:sp>
            <p:nvSpPr>
              <p:cNvPr id="23" name="Kruhová šipka 22"/>
              <p:cNvSpPr/>
              <p:nvPr/>
            </p:nvSpPr>
            <p:spPr bwMode="auto">
              <a:xfrm rot="275119">
                <a:off x="1876884" y="0"/>
                <a:ext cx="2791656" cy="1696979"/>
              </a:xfrm>
              <a:prstGeom prst="circularArrow">
                <a:avLst>
                  <a:gd name="adj1" fmla="val 5203"/>
                  <a:gd name="adj2" fmla="val 974883"/>
                  <a:gd name="adj3" fmla="val 20311617"/>
                  <a:gd name="adj4" fmla="val 11107533"/>
                  <a:gd name="adj5" fmla="val 14820"/>
                </a:avLst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cs-CZ"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25" name="Šipka doprava 24"/>
              <p:cNvSpPr/>
              <p:nvPr/>
            </p:nvSpPr>
            <p:spPr bwMode="auto">
              <a:xfrm rot="449889">
                <a:off x="1843412" y="3902514"/>
                <a:ext cx="3028289" cy="484632"/>
              </a:xfrm>
              <a:prstGeom prst="rightArrow">
                <a:avLst>
                  <a:gd name="adj1" fmla="val 20120"/>
                  <a:gd name="adj2" fmla="val 63337"/>
                </a:avLst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cs-CZ">
                  <a:latin typeface="Times New Roman" charset="0"/>
                  <a:ea typeface="ＭＳ Ｐゴシック" charset="0"/>
                </a:endParaRPr>
              </a:p>
            </p:txBody>
          </p:sp>
        </p:grpSp>
        <p:sp>
          <p:nvSpPr>
            <p:cNvPr id="20" name="TextovéPole 19"/>
            <p:cNvSpPr txBox="1"/>
            <p:nvPr/>
          </p:nvSpPr>
          <p:spPr>
            <a:xfrm>
              <a:off x="8951467" y="341002"/>
              <a:ext cx="23622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6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</a:rPr>
                <a:t>kortex – kompaktní kost</a:t>
              </a: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8951467" y="4953435"/>
              <a:ext cx="23622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6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</a:rPr>
                <a:t>dřeň – spongiózní kost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5196934"/>
      </p:ext>
    </p:extLst>
  </p:cSld>
  <p:clrMapOvr>
    <a:masterClrMapping/>
  </p:clrMapOvr>
  <p:transition>
    <p:blinds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šlach a kloubů</a:t>
            </a:r>
            <a:br>
              <a:rPr lang="cs-CZ" dirty="0"/>
            </a:br>
            <a:r>
              <a:rPr lang="cs-CZ" sz="4400" b="1" dirty="0">
                <a:solidFill>
                  <a:srgbClr val="00B0F0"/>
                </a:solidFill>
              </a:rPr>
              <a:t>TENOSYNOVIÁLNÍ OBROVSKOBUNĚČNÝ TUMOR</a:t>
            </a:r>
            <a:br>
              <a:rPr lang="cs-CZ" sz="4400" b="1" dirty="0">
                <a:solidFill>
                  <a:srgbClr val="00B0F0"/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- difúzní typ </a:t>
            </a:r>
            <a:r>
              <a:rPr lang="cs-CZ" sz="3600" dirty="0">
                <a:solidFill>
                  <a:srgbClr val="00B0F0"/>
                </a:solidFill>
              </a:rPr>
              <a:t>(dříve pigmentovaná </a:t>
            </a:r>
            <a:r>
              <a:rPr lang="cs-CZ" sz="3600" dirty="0" err="1">
                <a:solidFill>
                  <a:srgbClr val="00B0F0"/>
                </a:solidFill>
              </a:rPr>
              <a:t>vilonodulární</a:t>
            </a:r>
            <a:r>
              <a:rPr lang="cs-CZ" sz="3600" dirty="0">
                <a:solidFill>
                  <a:srgbClr val="00B0F0"/>
                </a:solidFill>
              </a:rPr>
              <a:t> </a:t>
            </a:r>
            <a:r>
              <a:rPr lang="cs-CZ" sz="3600" dirty="0" err="1">
                <a:solidFill>
                  <a:srgbClr val="00B0F0"/>
                </a:solidFill>
              </a:rPr>
              <a:t>synovitis</a:t>
            </a:r>
            <a:r>
              <a:rPr lang="cs-CZ" sz="3600" dirty="0">
                <a:solidFill>
                  <a:srgbClr val="00B0F0"/>
                </a:solidFill>
              </a:rPr>
              <a:t>)</a:t>
            </a:r>
            <a:endParaRPr lang="cs-CZ" sz="4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4"/>
          <a:stretch/>
        </p:blipFill>
        <p:spPr>
          <a:xfrm>
            <a:off x="73740" y="1737360"/>
            <a:ext cx="6209071" cy="5029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" r="9897"/>
          <a:stretch/>
        </p:blipFill>
        <p:spPr>
          <a:xfrm>
            <a:off x="6336892" y="1737360"/>
            <a:ext cx="5781368" cy="50292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83741839"/>
      </p:ext>
    </p:extLst>
  </p:cSld>
  <p:clrMapOvr>
    <a:masterClrMapping/>
  </p:clrMapOvr>
  <p:transition>
    <p:blinds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 idx="4294967295"/>
          </p:nvPr>
        </p:nvSpPr>
        <p:spPr>
          <a:xfrm>
            <a:off x="3204369" y="1180018"/>
            <a:ext cx="5783263" cy="1450975"/>
          </a:xfrm>
          <a:solidFill>
            <a:schemeClr val="bg1"/>
          </a:soli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cs-CZ" b="1" dirty="0">
                <a:solidFill>
                  <a:srgbClr val="00B0F0"/>
                </a:solidFill>
              </a:rPr>
              <a:t>MĚKKÉ TKÁNĚ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204369" y="2945636"/>
            <a:ext cx="5783263" cy="107721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446088" indent="-354013"/>
            <a:r>
              <a:rPr lang="cs-CZ" sz="3200" i="1" dirty="0"/>
              <a:t>Osnova: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nádory</a:t>
            </a:r>
          </a:p>
        </p:txBody>
      </p:sp>
    </p:spTree>
    <p:extLst>
      <p:ext uri="{BB962C8B-B14F-4D97-AF65-F5344CB8AC3E}">
        <p14:creationId xmlns:p14="http://schemas.microsoft.com/office/powerpoint/2010/main" val="2709793132"/>
      </p:ext>
    </p:extLst>
  </p:cSld>
  <p:clrMapOvr>
    <a:masterClrMapping/>
  </p:clrMapOvr>
  <p:transition>
    <p:blinds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5400" b="1" dirty="0">
                <a:solidFill>
                  <a:schemeClr val="bg1">
                    <a:lumMod val="65000"/>
                  </a:schemeClr>
                </a:solidFill>
              </a:rPr>
              <a:t>Nádory měkkých tkání</a:t>
            </a:r>
            <a:r>
              <a:rPr lang="cs-CZ" sz="5400" dirty="0">
                <a:solidFill>
                  <a:srgbClr val="00B0F0"/>
                </a:solidFill>
              </a:rPr>
              <a:t>	</a:t>
            </a:r>
            <a:r>
              <a:rPr lang="cs-CZ" dirty="0">
                <a:solidFill>
                  <a:srgbClr val="00B0F0"/>
                </a:solidFill>
              </a:rPr>
              <a:t>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v jakémkoli věku, incidence roste s věkem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klasifikovány dle tkáně, ze které vzešly (tuk, vazivo, cévy, svaly…)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benigní nádory 100x častější než sarkomy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sarkomy jsou velmi vzácné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≈ 1% malignit u dospělých, ale ≈ </a:t>
            </a:r>
            <a:r>
              <a:rPr lang="cs-CZ" sz="2600" dirty="0">
                <a:solidFill>
                  <a:srgbClr val="FF0000"/>
                </a:solidFill>
              </a:rPr>
              <a:t>10% malignit u dětí</a:t>
            </a:r>
            <a:r>
              <a:rPr lang="cs-CZ" sz="2600" dirty="0"/>
              <a:t>!!!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biologické chování:</a:t>
            </a:r>
            <a:endParaRPr lang="cs-CZ" sz="2800" b="1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C00000"/>
                </a:solidFill>
              </a:rPr>
              <a:t>benigní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C00000"/>
                </a:solidFill>
              </a:rPr>
              <a:t>intermediálně maligní (lokálně agresivní, vzácně </a:t>
            </a:r>
            <a:r>
              <a:rPr lang="cs-CZ" sz="2600" dirty="0" err="1">
                <a:solidFill>
                  <a:srgbClr val="C00000"/>
                </a:solidFill>
              </a:rPr>
              <a:t>mts</a:t>
            </a:r>
            <a:r>
              <a:rPr lang="cs-CZ" sz="2600" dirty="0">
                <a:solidFill>
                  <a:srgbClr val="C00000"/>
                </a:solidFill>
              </a:rPr>
              <a:t>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C00000"/>
                </a:solidFill>
              </a:rPr>
              <a:t>maligní</a:t>
            </a:r>
            <a:endParaRPr lang="cs-CZ" sz="26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953454"/>
      </p:ext>
    </p:extLst>
  </p:cSld>
  <p:clrMapOvr>
    <a:masterClrMapping/>
  </p:clrMapOvr>
  <p:transition>
    <p:blinds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5400" b="1" dirty="0">
                <a:solidFill>
                  <a:srgbClr val="00B0F0"/>
                </a:solidFill>
              </a:rPr>
              <a:t>	</a:t>
            </a:r>
            <a:r>
              <a:rPr lang="cs-CZ" dirty="0">
                <a:solidFill>
                  <a:srgbClr val="00B0F0"/>
                </a:solidFill>
              </a:rPr>
              <a:t>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729234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obecně špatná prognóza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nejčastější lokalizace: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>
                <a:solidFill>
                  <a:srgbClr val="FF0000"/>
                </a:solidFill>
              </a:rPr>
              <a:t>DKK</a:t>
            </a:r>
            <a:r>
              <a:rPr lang="cs-CZ" sz="2600" b="1" dirty="0">
                <a:solidFill>
                  <a:srgbClr val="00B0F0"/>
                </a:solidFill>
              </a:rPr>
              <a:t> </a:t>
            </a:r>
            <a:r>
              <a:rPr lang="cs-CZ" sz="2600" b="1" dirty="0"/>
              <a:t>(nejčastěji stehno)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TRUP, </a:t>
            </a:r>
            <a:r>
              <a:rPr lang="cs-CZ" sz="2600" dirty="0" err="1">
                <a:solidFill>
                  <a:srgbClr val="00B0F0"/>
                </a:solidFill>
              </a:rPr>
              <a:t>retroperitoneum</a:t>
            </a:r>
            <a:endParaRPr lang="cs-CZ" sz="2600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HKK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hlava a krk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některé typy sarkomů mají věkovou predilekci</a:t>
            </a:r>
            <a:endParaRPr lang="cs-CZ" sz="2800" b="1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rabdomyosarkom</a:t>
            </a:r>
            <a:r>
              <a:rPr lang="cs-CZ" sz="2600" dirty="0"/>
              <a:t> – děti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synoviální sarkom </a:t>
            </a:r>
            <a:r>
              <a:rPr lang="cs-CZ" sz="2600" dirty="0"/>
              <a:t>– adolescenti, mladí dospělí</a:t>
            </a:r>
          </a:p>
        </p:txBody>
      </p:sp>
      <p:sp>
        <p:nvSpPr>
          <p:cNvPr id="5" name="Nadpis 2"/>
          <p:cNvSpPr txBox="1">
            <a:spLocks/>
          </p:cNvSpPr>
          <p:nvPr/>
        </p:nvSpPr>
        <p:spPr>
          <a:xfrm>
            <a:off x="1249680" y="4390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mezenchymální nádory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SARKOMY</a:t>
            </a:r>
            <a:endParaRPr lang="cs-CZ" b="1" dirty="0"/>
          </a:p>
        </p:txBody>
      </p:sp>
      <p:grpSp>
        <p:nvGrpSpPr>
          <p:cNvPr id="10" name="Skupina 9"/>
          <p:cNvGrpSpPr/>
          <p:nvPr/>
        </p:nvGrpSpPr>
        <p:grpSpPr>
          <a:xfrm>
            <a:off x="7505999" y="70296"/>
            <a:ext cx="4638076" cy="4542606"/>
            <a:chOff x="7505999" y="70296"/>
            <a:chExt cx="4638076" cy="4542606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33" t="2000" r="15041" b="2167"/>
            <a:stretch/>
          </p:blipFill>
          <p:spPr>
            <a:xfrm>
              <a:off x="7505999" y="70296"/>
              <a:ext cx="4638076" cy="446640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8" name="TextovéPole 8"/>
            <p:cNvSpPr txBox="1">
              <a:spLocks noChangeArrowheads="1"/>
            </p:cNvSpPr>
            <p:nvPr/>
          </p:nvSpPr>
          <p:spPr bwMode="auto">
            <a:xfrm>
              <a:off x="7639199" y="3905016"/>
              <a:ext cx="4371676" cy="70788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>
                  <a:solidFill>
                    <a:schemeClr val="tx1"/>
                  </a:solidFill>
                  <a:latin typeface="+mn-lt"/>
                </a:rPr>
                <a:t>makroskopicky vzhled vařeného rybího masa (?)</a:t>
              </a:r>
              <a:endParaRPr lang="cs-CZ" alt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3352374"/>
      </p:ext>
    </p:extLst>
  </p:cSld>
  <p:clrMapOvr>
    <a:masterClrMapping/>
  </p:clrMapOvr>
  <p:transition>
    <p:blinds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měkkých tkání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SYNOVIÁLNÍ SARKOM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FF0000"/>
                </a:solidFill>
              </a:rPr>
              <a:t>nevyrůstá ze synovie!! </a:t>
            </a:r>
            <a:r>
              <a:rPr lang="cs-CZ" sz="2800" dirty="0"/>
              <a:t>– zatím není známa buňka původu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typicky </a:t>
            </a:r>
            <a:r>
              <a:rPr lang="cs-CZ" sz="2800" b="1" dirty="0"/>
              <a:t>u adolescentů a mladých dospělých</a:t>
            </a:r>
            <a:endParaRPr lang="cs-CZ" sz="2800" b="1" dirty="0">
              <a:sym typeface="Symbol" panose="05050102010706020507" pitchFamily="18" charset="2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ym typeface="Symbol" panose="05050102010706020507" pitchFamily="18" charset="2"/>
              </a:rPr>
              <a:t>nejčastěji v hlubokých měkkých tkáních DKK či HKK v blízkosti kloubu</a:t>
            </a:r>
            <a:endParaRPr lang="cs-CZ" sz="32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agresivní TU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 err="1"/>
              <a:t>mts</a:t>
            </a:r>
            <a:r>
              <a:rPr lang="cs-CZ" sz="2600" b="1" dirty="0"/>
              <a:t> do plic, kostí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chemeClr val="tx1"/>
                </a:solidFill>
              </a:rPr>
              <a:t>5leté přežití 25-85 %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terapie: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chemeClr val="tx1"/>
                </a:solidFill>
              </a:rPr>
              <a:t>resekce + CHT, případně RT</a:t>
            </a:r>
          </a:p>
        </p:txBody>
      </p:sp>
    </p:spTree>
    <p:extLst>
      <p:ext uri="{BB962C8B-B14F-4D97-AF65-F5344CB8AC3E}">
        <p14:creationId xmlns:p14="http://schemas.microsoft.com/office/powerpoint/2010/main" val="387752775"/>
      </p:ext>
    </p:extLst>
  </p:cSld>
  <p:clrMapOvr>
    <a:masterClrMapping/>
  </p:clrMapOvr>
  <p:transition>
    <p:blinds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měkkých tkání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SYNOVIÁLNÍ SARKOM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 err="1">
                <a:solidFill>
                  <a:srgbClr val="00B0F0"/>
                </a:solidFill>
              </a:rPr>
              <a:t>bifázická</a:t>
            </a:r>
            <a:r>
              <a:rPr lang="cs-CZ" sz="2600" b="1" dirty="0">
                <a:solidFill>
                  <a:srgbClr val="00B0F0"/>
                </a:solidFill>
              </a:rPr>
              <a:t> varianta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vřetenité</a:t>
            </a:r>
            <a:r>
              <a:rPr lang="cs-CZ" sz="2200" dirty="0"/>
              <a:t> </a:t>
            </a:r>
            <a:r>
              <a:rPr lang="cs-CZ" sz="2200" dirty="0" err="1"/>
              <a:t>bb</a:t>
            </a:r>
            <a:r>
              <a:rPr lang="cs-CZ" sz="2200" dirty="0"/>
              <a:t>. + epiteliální komponenta (glandulární formace, pruhy epiteliálních buněk)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 err="1">
                <a:solidFill>
                  <a:srgbClr val="00B0F0"/>
                </a:solidFill>
              </a:rPr>
              <a:t>monofázická</a:t>
            </a:r>
            <a:r>
              <a:rPr lang="cs-CZ" sz="2600" b="1" dirty="0">
                <a:solidFill>
                  <a:srgbClr val="00B0F0"/>
                </a:solidFill>
              </a:rPr>
              <a:t> varianta </a:t>
            </a:r>
            <a:r>
              <a:rPr lang="cs-CZ" sz="2600" dirty="0"/>
              <a:t>– častější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/>
              <a:t>pouze </a:t>
            </a:r>
            <a:r>
              <a:rPr lang="cs-CZ" sz="2200" dirty="0" err="1"/>
              <a:t>vřetenité</a:t>
            </a:r>
            <a:r>
              <a:rPr lang="cs-CZ" sz="2200" dirty="0"/>
              <a:t> </a:t>
            </a:r>
            <a:r>
              <a:rPr lang="cs-CZ" sz="2200" dirty="0" err="1"/>
              <a:t>bb</a:t>
            </a:r>
            <a:r>
              <a:rPr lang="cs-CZ" sz="2200" dirty="0"/>
              <a:t>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dg. je nutno molekulárně geneticky potvrdit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balancovaná translokace genu SS18, t(X;18)</a:t>
            </a:r>
            <a:r>
              <a:rPr lang="cs-CZ" sz="2600" dirty="0"/>
              <a:t> – 95%</a:t>
            </a:r>
            <a:endParaRPr lang="cs-CZ" sz="2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213885"/>
      </p:ext>
    </p:extLst>
  </p:cSld>
  <p:clrMapOvr>
    <a:masterClrMapping/>
  </p:clrMapOvr>
  <p:transition>
    <p:blinds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měkkých tkání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SYNOVIÁLNÍ SARKOM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grpSp>
        <p:nvGrpSpPr>
          <p:cNvPr id="17" name="Skupina 16"/>
          <p:cNvGrpSpPr/>
          <p:nvPr/>
        </p:nvGrpSpPr>
        <p:grpSpPr>
          <a:xfrm>
            <a:off x="64279" y="1843548"/>
            <a:ext cx="11956271" cy="4704735"/>
            <a:chOff x="64279" y="1843548"/>
            <a:chExt cx="11956271" cy="4704735"/>
          </a:xfrm>
        </p:grpSpPr>
        <p:pic>
          <p:nvPicPr>
            <p:cNvPr id="7" name="Obrázek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96" t="15839" b="3497"/>
            <a:stretch/>
          </p:blipFill>
          <p:spPr>
            <a:xfrm>
              <a:off x="7007082" y="1843548"/>
              <a:ext cx="5013468" cy="470473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grpSp>
          <p:nvGrpSpPr>
            <p:cNvPr id="16" name="Skupina 15"/>
            <p:cNvGrpSpPr/>
            <p:nvPr/>
          </p:nvGrpSpPr>
          <p:grpSpPr>
            <a:xfrm flipV="1">
              <a:off x="64279" y="1843548"/>
              <a:ext cx="6828011" cy="4704735"/>
              <a:chOff x="64279" y="1843548"/>
              <a:chExt cx="6828011" cy="4704735"/>
            </a:xfrm>
          </p:grpSpPr>
          <p:pic>
            <p:nvPicPr>
              <p:cNvPr id="5" name="Obrázek 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247" r="6660"/>
              <a:stretch/>
            </p:blipFill>
            <p:spPr>
              <a:xfrm>
                <a:off x="64279" y="1843548"/>
                <a:ext cx="6828011" cy="4704735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cxnSp>
            <p:nvCxnSpPr>
              <p:cNvPr id="8" name="Přímá spojnice se šipkou 7"/>
              <p:cNvCxnSpPr/>
              <p:nvPr/>
            </p:nvCxnSpPr>
            <p:spPr>
              <a:xfrm>
                <a:off x="1257300" y="4606290"/>
                <a:ext cx="435569" cy="632030"/>
              </a:xfrm>
              <a:prstGeom prst="straightConnector1">
                <a:avLst/>
              </a:prstGeom>
              <a:ln w="76200">
                <a:solidFill>
                  <a:srgbClr val="00FFFF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Přímá spojnice se šipkou 10"/>
              <p:cNvCxnSpPr/>
              <p:nvPr/>
            </p:nvCxnSpPr>
            <p:spPr>
              <a:xfrm>
                <a:off x="2853689" y="3909060"/>
                <a:ext cx="119339" cy="697230"/>
              </a:xfrm>
              <a:prstGeom prst="straightConnector1">
                <a:avLst/>
              </a:prstGeom>
              <a:ln w="76200">
                <a:solidFill>
                  <a:srgbClr val="00FFFF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Přímá spojnice se šipkou 11"/>
              <p:cNvCxnSpPr/>
              <p:nvPr/>
            </p:nvCxnSpPr>
            <p:spPr>
              <a:xfrm flipH="1">
                <a:off x="4292579" y="4057650"/>
                <a:ext cx="39391" cy="770295"/>
              </a:xfrm>
              <a:prstGeom prst="straightConnector1">
                <a:avLst/>
              </a:prstGeom>
              <a:ln w="76200">
                <a:solidFill>
                  <a:srgbClr val="00FFFF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ovéPole 8"/>
            <p:cNvSpPr txBox="1">
              <a:spLocks noChangeArrowheads="1"/>
            </p:cNvSpPr>
            <p:nvPr/>
          </p:nvSpPr>
          <p:spPr bwMode="auto">
            <a:xfrm>
              <a:off x="187039" y="5727534"/>
              <a:ext cx="6556661" cy="70788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>
                  <a:solidFill>
                    <a:schemeClr val="tx1"/>
                  </a:solidFill>
                  <a:latin typeface="+mn-lt"/>
                </a:rPr>
                <a:t>Synoviální sarkom – </a:t>
              </a:r>
              <a:r>
                <a:rPr lang="cs-CZ" altLang="cs-CZ" sz="2000" i="0" dirty="0" err="1">
                  <a:solidFill>
                    <a:schemeClr val="tx1"/>
                  </a:solidFill>
                  <a:latin typeface="+mn-lt"/>
                </a:rPr>
                <a:t>bifázická</a:t>
              </a:r>
              <a:r>
                <a:rPr lang="cs-CZ" altLang="cs-CZ" sz="2000" i="0" dirty="0">
                  <a:solidFill>
                    <a:schemeClr val="tx1"/>
                  </a:solidFill>
                  <a:latin typeface="+mn-lt"/>
                </a:rPr>
                <a:t> varianta.</a:t>
              </a:r>
            </a:p>
            <a:p>
              <a:pPr algn="l"/>
              <a:r>
                <a:rPr lang="cs-CZ" altLang="cs-CZ" sz="2000" b="0" i="0" dirty="0">
                  <a:solidFill>
                    <a:schemeClr val="tx1"/>
                  </a:solidFill>
                  <a:latin typeface="+mn-lt"/>
                </a:rPr>
                <a:t>Žlázová komponenta - šipky.</a:t>
              </a:r>
            </a:p>
          </p:txBody>
        </p:sp>
      </p:grpSp>
      <p:sp>
        <p:nvSpPr>
          <p:cNvPr id="13" name="TextovéPole 8"/>
          <p:cNvSpPr txBox="1">
            <a:spLocks noChangeArrowheads="1"/>
          </p:cNvSpPr>
          <p:nvPr/>
        </p:nvSpPr>
        <p:spPr bwMode="auto">
          <a:xfrm>
            <a:off x="7015051" y="5727534"/>
            <a:ext cx="5005500" cy="707886"/>
          </a:xfrm>
          <a:prstGeom prst="rect">
            <a:avLst/>
          </a:prstGeom>
          <a:solidFill>
            <a:srgbClr val="FFFFFF"/>
          </a:solidFill>
          <a:ln w="9525">
            <a:solidFill>
              <a:srgbClr val="0099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cs-CZ" altLang="cs-CZ" sz="2000" i="0" dirty="0">
                <a:solidFill>
                  <a:schemeClr val="tx1"/>
                </a:solidFill>
                <a:latin typeface="+mn-lt"/>
              </a:rPr>
              <a:t>Synoviální sarkom – </a:t>
            </a:r>
            <a:r>
              <a:rPr lang="cs-CZ" altLang="cs-CZ" sz="2000" i="0" dirty="0" err="1">
                <a:solidFill>
                  <a:schemeClr val="tx1"/>
                </a:solidFill>
                <a:latin typeface="+mn-lt"/>
              </a:rPr>
              <a:t>monofázická</a:t>
            </a:r>
            <a:r>
              <a:rPr lang="cs-CZ" altLang="cs-CZ" sz="2000" i="0" dirty="0">
                <a:solidFill>
                  <a:schemeClr val="tx1"/>
                </a:solidFill>
                <a:latin typeface="+mn-lt"/>
              </a:rPr>
              <a:t> varianta.</a:t>
            </a:r>
          </a:p>
          <a:p>
            <a:pPr algn="l"/>
            <a:r>
              <a:rPr lang="cs-CZ" altLang="cs-CZ" sz="2000" b="0" i="0" dirty="0">
                <a:solidFill>
                  <a:schemeClr val="tx1"/>
                </a:solidFill>
                <a:latin typeface="+mn-lt"/>
              </a:rPr>
              <a:t>Oválné až krátce </a:t>
            </a:r>
            <a:r>
              <a:rPr lang="cs-CZ" altLang="cs-CZ" sz="2000" b="0" i="0" dirty="0" err="1">
                <a:solidFill>
                  <a:schemeClr val="tx1"/>
                </a:solidFill>
                <a:latin typeface="+mn-lt"/>
              </a:rPr>
              <a:t>vřetenité</a:t>
            </a:r>
            <a:r>
              <a:rPr lang="cs-CZ" altLang="cs-CZ" sz="2000" b="0" i="0" dirty="0">
                <a:solidFill>
                  <a:schemeClr val="tx1"/>
                </a:solidFill>
                <a:latin typeface="+mn-lt"/>
              </a:rPr>
              <a:t> UNIFORMNÍ buňky.</a:t>
            </a:r>
          </a:p>
        </p:txBody>
      </p:sp>
    </p:spTree>
    <p:extLst>
      <p:ext uri="{BB962C8B-B14F-4D97-AF65-F5344CB8AC3E}">
        <p14:creationId xmlns:p14="http://schemas.microsoft.com/office/powerpoint/2010/main" val="3975050686"/>
      </p:ext>
    </p:extLst>
  </p:cSld>
  <p:clrMapOvr>
    <a:masterClrMapping/>
  </p:clrMapOvr>
  <p:transition>
    <p:blinds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měkkých tkání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NEDIFERENCOVANÝ SARKOM </a:t>
            </a:r>
            <a:br>
              <a:rPr lang="cs-CZ" b="1" dirty="0">
                <a:solidFill>
                  <a:srgbClr val="00B0F0"/>
                </a:solidFill>
              </a:rPr>
            </a:br>
            <a:r>
              <a:rPr lang="cs-CZ" sz="3600" dirty="0">
                <a:solidFill>
                  <a:srgbClr val="00B0F0"/>
                </a:solidFill>
              </a:rPr>
              <a:t>(dříve maligní fibrózní </a:t>
            </a:r>
            <a:r>
              <a:rPr lang="cs-CZ" sz="3600" dirty="0" err="1">
                <a:solidFill>
                  <a:srgbClr val="00B0F0"/>
                </a:solidFill>
              </a:rPr>
              <a:t>histiocytom</a:t>
            </a:r>
            <a:r>
              <a:rPr lang="cs-CZ" sz="3600" dirty="0">
                <a:solidFill>
                  <a:srgbClr val="00B0F0"/>
                </a:solidFill>
              </a:rPr>
              <a:t> – MFH)</a:t>
            </a:r>
            <a:r>
              <a:rPr lang="cs-CZ" sz="3100" dirty="0">
                <a:solidFill>
                  <a:srgbClr val="00B0F0"/>
                </a:solidFill>
              </a:rPr>
              <a:t>	</a:t>
            </a:r>
            <a:r>
              <a:rPr lang="cs-CZ" sz="4400" dirty="0">
                <a:solidFill>
                  <a:srgbClr val="00B0F0"/>
                </a:solidFill>
              </a:rPr>
              <a:t>	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velmi agresivní tumor, špatná prognóza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typicky </a:t>
            </a:r>
            <a:r>
              <a:rPr lang="cs-CZ" sz="2800" b="1" dirty="0"/>
              <a:t>v pozdějším věku</a:t>
            </a:r>
            <a:endParaRPr lang="cs-CZ" sz="2800" b="1" dirty="0">
              <a:sym typeface="Symbol" panose="05050102010706020507" pitchFamily="18" charset="2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  <a:sym typeface="Symbol" panose="05050102010706020507" pitchFamily="18" charset="2"/>
              </a:rPr>
              <a:t>dg. stanovena </a:t>
            </a:r>
            <a:r>
              <a:rPr lang="cs-CZ" sz="2800" i="1" dirty="0">
                <a:solidFill>
                  <a:srgbClr val="00B0F0"/>
                </a:solidFill>
                <a:sym typeface="Symbol" panose="05050102010706020507" pitchFamily="18" charset="2"/>
              </a:rPr>
              <a:t>per </a:t>
            </a:r>
            <a:r>
              <a:rPr lang="cs-CZ" sz="2800" i="1" dirty="0" err="1">
                <a:solidFill>
                  <a:srgbClr val="00B0F0"/>
                </a:solidFill>
                <a:sym typeface="Symbol" panose="05050102010706020507" pitchFamily="18" charset="2"/>
              </a:rPr>
              <a:t>exclusionem</a:t>
            </a:r>
            <a:endParaRPr lang="cs-CZ" sz="2800" dirty="0">
              <a:solidFill>
                <a:srgbClr val="00B0F0"/>
              </a:solidFill>
              <a:sym typeface="Symbol" panose="05050102010706020507" pitchFamily="18" charset="2"/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3000" dirty="0">
                <a:sym typeface="Symbol" panose="05050102010706020507" pitchFamily="18" charset="2"/>
              </a:rPr>
              <a:t>nutno vyloučit jiný málo diferencovaný tumor (jiný sarkom, karcinom, melanom…) – pomocí IHC, molekulárně geneticky</a:t>
            </a:r>
            <a:endParaRPr lang="cs-CZ" sz="2600" dirty="0">
              <a:solidFill>
                <a:schemeClr val="tx1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terapie: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resekce + CHT, případně RT</a:t>
            </a:r>
          </a:p>
        </p:txBody>
      </p:sp>
    </p:spTree>
    <p:extLst>
      <p:ext uri="{BB962C8B-B14F-4D97-AF65-F5344CB8AC3E}">
        <p14:creationId xmlns:p14="http://schemas.microsoft.com/office/powerpoint/2010/main" val="3942668836"/>
      </p:ext>
    </p:extLst>
  </p:cSld>
  <p:clrMapOvr>
    <a:masterClrMapping/>
  </p:clrMapOvr>
  <p:transition>
    <p:blinds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měkkých tkání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NEDIFERENCOVANÝ SARKOM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mikro </a:t>
            </a:r>
            <a:r>
              <a:rPr lang="cs-CZ" sz="2800" dirty="0"/>
              <a:t>– dle převažujícího vzhledu nádorových buněk: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výrazně </a:t>
            </a:r>
            <a:r>
              <a:rPr lang="cs-CZ" sz="2400" dirty="0" err="1"/>
              <a:t>pleomorfie</a:t>
            </a:r>
            <a:r>
              <a:rPr lang="cs-CZ" sz="2400" dirty="0"/>
              <a:t>, hojné mitózy, rozsáhlé nekrózy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často až bizarní buňky s monstrózními jádry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varianty: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vřetenobuněčný</a:t>
            </a:r>
            <a:r>
              <a:rPr lang="cs-CZ" sz="2200" dirty="0"/>
              <a:t>, </a:t>
            </a:r>
            <a:r>
              <a:rPr lang="cs-CZ" sz="2200" dirty="0" err="1"/>
              <a:t>kulatobuněčný</a:t>
            </a:r>
            <a:r>
              <a:rPr lang="cs-CZ" sz="2200" dirty="0"/>
              <a:t>, pleomorfní, epiteloidní</a:t>
            </a:r>
          </a:p>
        </p:txBody>
      </p:sp>
    </p:spTree>
    <p:extLst>
      <p:ext uri="{BB962C8B-B14F-4D97-AF65-F5344CB8AC3E}">
        <p14:creationId xmlns:p14="http://schemas.microsoft.com/office/powerpoint/2010/main" val="4011125779"/>
      </p:ext>
    </p:extLst>
  </p:cSld>
  <p:clrMapOvr>
    <a:masterClrMapping/>
  </p:clrMapOvr>
  <p:transition>
    <p:blinds dir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měkkých tkání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NEDIFERENCOVANÝ SARKOM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grpSp>
        <p:nvGrpSpPr>
          <p:cNvPr id="9" name="Skupina 8"/>
          <p:cNvGrpSpPr/>
          <p:nvPr/>
        </p:nvGrpSpPr>
        <p:grpSpPr>
          <a:xfrm>
            <a:off x="309716" y="1592823"/>
            <a:ext cx="11433686" cy="5176684"/>
            <a:chOff x="309716" y="1592823"/>
            <a:chExt cx="11433686" cy="5176684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58" b="5645"/>
            <a:stretch/>
          </p:blipFill>
          <p:spPr>
            <a:xfrm>
              <a:off x="309716" y="1592823"/>
              <a:ext cx="6784258" cy="5176684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6" r="6576"/>
            <a:stretch/>
          </p:blipFill>
          <p:spPr>
            <a:xfrm rot="16200000">
              <a:off x="6926209" y="1952315"/>
              <a:ext cx="5176684" cy="445770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7" name="TextovéPole 8"/>
            <p:cNvSpPr txBox="1">
              <a:spLocks noChangeArrowheads="1"/>
            </p:cNvSpPr>
            <p:nvPr/>
          </p:nvSpPr>
          <p:spPr bwMode="auto">
            <a:xfrm>
              <a:off x="309716" y="5860269"/>
              <a:ext cx="4380272" cy="40011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>
                  <a:solidFill>
                    <a:schemeClr val="tx1"/>
                  </a:solidFill>
                  <a:latin typeface="+mn-lt"/>
                </a:rPr>
                <a:t>Nediferencovaný pleomorfní sarkom.</a:t>
              </a:r>
              <a:endParaRPr lang="cs-CZ" alt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" name="TextovéPole 8"/>
            <p:cNvSpPr txBox="1">
              <a:spLocks noChangeArrowheads="1"/>
            </p:cNvSpPr>
            <p:nvPr/>
          </p:nvSpPr>
          <p:spPr bwMode="auto">
            <a:xfrm>
              <a:off x="7285702" y="5860269"/>
              <a:ext cx="4457700" cy="40011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>
                  <a:solidFill>
                    <a:schemeClr val="tx1"/>
                  </a:solidFill>
                  <a:latin typeface="+mn-lt"/>
                </a:rPr>
                <a:t>Nediferencovaný epiteloidní sarkom.</a:t>
              </a:r>
              <a:endParaRPr lang="cs-CZ" alt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7450676"/>
      </p:ext>
    </p:extLst>
  </p:cSld>
  <p:clrMapOvr>
    <a:masterClrMapping/>
  </p:clrMapOvr>
  <p:transition>
    <p:blinds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poruchy hustoty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OSTEOPORÓZA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78" y="1845734"/>
            <a:ext cx="6890781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FF0000"/>
                </a:solidFill>
              </a:rPr>
              <a:t>úbytek kostní tkáně</a:t>
            </a:r>
            <a:r>
              <a:rPr lang="cs-CZ" sz="2400" b="1" dirty="0"/>
              <a:t>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B0F0"/>
                </a:solidFill>
              </a:rPr>
              <a:t>v menopauze</a:t>
            </a:r>
            <a:r>
              <a:rPr lang="cs-CZ" sz="2000" dirty="0"/>
              <a:t> (ztráta protektivního účinku ER)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B0F0"/>
                </a:solidFill>
              </a:rPr>
              <a:t>ve stáří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B0F0"/>
                </a:solidFill>
              </a:rPr>
              <a:t>iatrogenně</a:t>
            </a:r>
            <a:r>
              <a:rPr lang="cs-CZ" sz="2000" dirty="0"/>
              <a:t> (léky: např. kortikosteroidy)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B0F0"/>
                </a:solidFill>
              </a:rPr>
              <a:t>po znehybnění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/>
              <a:t>dle rozsahu: </a:t>
            </a:r>
            <a:r>
              <a:rPr lang="cs-CZ" sz="2400" dirty="0">
                <a:solidFill>
                  <a:srgbClr val="00B0F0"/>
                </a:solidFill>
              </a:rPr>
              <a:t>ložisková X generalizovaná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FF0000"/>
                </a:solidFill>
              </a:rPr>
              <a:t>komplikace: </a:t>
            </a:r>
            <a:r>
              <a:rPr lang="cs-CZ" sz="2400" dirty="0">
                <a:solidFill>
                  <a:srgbClr val="00B0F0"/>
                </a:solidFill>
              </a:rPr>
              <a:t>FRAKTURY </a:t>
            </a:r>
            <a:r>
              <a:rPr lang="cs-CZ" dirty="0">
                <a:solidFill>
                  <a:schemeClr val="tx1"/>
                </a:solidFill>
              </a:rPr>
              <a:t>(v obratlových tělech kompresivní)</a:t>
            </a:r>
            <a:endParaRPr lang="cs-CZ" sz="2400" dirty="0">
              <a:solidFill>
                <a:schemeClr val="tx1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/>
              <a:t>makro, 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/>
              <a:t>zúžený</a:t>
            </a:r>
            <a:r>
              <a:rPr lang="en-US" sz="2000" dirty="0"/>
              <a:t> </a:t>
            </a:r>
            <a:r>
              <a:rPr lang="en-US" sz="2000" dirty="0" err="1"/>
              <a:t>kortex</a:t>
            </a:r>
            <a:endParaRPr lang="cs-CZ" sz="20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en-US" sz="2000" dirty="0" err="1"/>
              <a:t>trámc</a:t>
            </a:r>
            <a:r>
              <a:rPr lang="cs-CZ" sz="2000" dirty="0"/>
              <a:t>e </a:t>
            </a:r>
            <a:r>
              <a:rPr lang="en-US" sz="2000" dirty="0"/>
              <a:t> </a:t>
            </a:r>
            <a:r>
              <a:rPr lang="cs-CZ" sz="2000" dirty="0"/>
              <a:t>spongiózní kosti diskontinuální, ztenčené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1" t="6302" r="2538" b="3979"/>
          <a:stretch/>
        </p:blipFill>
        <p:spPr>
          <a:xfrm>
            <a:off x="7772399" y="627516"/>
            <a:ext cx="4291781" cy="3229898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49" b="27293"/>
          <a:stretch/>
        </p:blipFill>
        <p:spPr>
          <a:xfrm>
            <a:off x="8960900" y="4003374"/>
            <a:ext cx="3103280" cy="2854626"/>
          </a:xfrm>
          <a:prstGeom prst="rect">
            <a:avLst/>
          </a:prstGeom>
          <a:ln>
            <a:solidFill>
              <a:srgbClr val="0099CC"/>
            </a:solidFill>
          </a:ln>
        </p:spPr>
      </p:pic>
    </p:spTree>
    <p:extLst>
      <p:ext uri="{BB962C8B-B14F-4D97-AF65-F5344CB8AC3E}">
        <p14:creationId xmlns:p14="http://schemas.microsoft.com/office/powerpoint/2010/main" val="2526139279"/>
      </p:ext>
    </p:extLst>
  </p:cSld>
  <p:clrMapOvr>
    <a:masterClrMapping/>
  </p:clrMapOvr>
  <p:transition>
    <p:blinds dir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 idx="4294967295"/>
          </p:nvPr>
        </p:nvSpPr>
        <p:spPr>
          <a:xfrm>
            <a:off x="3204369" y="1180018"/>
            <a:ext cx="5783263" cy="1450975"/>
          </a:xfrm>
          <a:solidFill>
            <a:schemeClr val="bg1"/>
          </a:soli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cs-CZ" b="1" dirty="0">
                <a:solidFill>
                  <a:srgbClr val="00B0F0"/>
                </a:solidFill>
              </a:rPr>
              <a:t>KŮŽE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204369" y="2945636"/>
            <a:ext cx="5783263" cy="255454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446088" indent="-354013"/>
            <a:r>
              <a:rPr lang="cs-CZ" sz="3200" i="1" dirty="0"/>
              <a:t>Osnova: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stavba kůže (histologie)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neinfekční záněty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infekční záněty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nádory</a:t>
            </a:r>
          </a:p>
        </p:txBody>
      </p:sp>
    </p:spTree>
    <p:extLst>
      <p:ext uri="{BB962C8B-B14F-4D97-AF65-F5344CB8AC3E}">
        <p14:creationId xmlns:p14="http://schemas.microsoft.com/office/powerpoint/2010/main" val="1475463732"/>
      </p:ext>
    </p:extLst>
  </p:cSld>
  <p:clrMapOvr>
    <a:masterClrMapping/>
  </p:clrMapOvr>
  <p:transition>
    <p:blinds dir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7"/>
          <a:stretch/>
        </p:blipFill>
        <p:spPr>
          <a:xfrm>
            <a:off x="731520" y="38667"/>
            <a:ext cx="10728960" cy="6662682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575566199"/>
      </p:ext>
    </p:extLst>
  </p:cSld>
  <p:clrMapOvr>
    <a:masterClrMapping/>
  </p:clrMapOvr>
  <p:transition>
    <p:blinds dir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4925960" y="273949"/>
            <a:ext cx="7551175" cy="6030053"/>
            <a:chOff x="234380" y="249042"/>
            <a:chExt cx="8000207" cy="6030053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7"/>
            <a:stretch/>
          </p:blipFill>
          <p:spPr>
            <a:xfrm rot="16200000">
              <a:off x="1219457" y="-736035"/>
              <a:ext cx="6030053" cy="8000207"/>
            </a:xfrm>
            <a:prstGeom prst="rect">
              <a:avLst/>
            </a:prstGeom>
          </p:spPr>
        </p:pic>
        <p:sp>
          <p:nvSpPr>
            <p:cNvPr id="3" name="Obdélník 2"/>
            <p:cNvSpPr/>
            <p:nvPr/>
          </p:nvSpPr>
          <p:spPr>
            <a:xfrm>
              <a:off x="3613355" y="5250426"/>
              <a:ext cx="4586748" cy="9881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5" name="TextovéPole 4"/>
          <p:cNvSpPr txBox="1"/>
          <p:nvPr/>
        </p:nvSpPr>
        <p:spPr>
          <a:xfrm>
            <a:off x="0" y="-14748"/>
            <a:ext cx="4788306" cy="637097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285750" indent="-285750" defTabSz="44291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AKANTÓZA</a:t>
            </a:r>
          </a:p>
          <a:p>
            <a:pPr marL="550862" lvl="1" indent="-285750" defTabSz="442913">
              <a:buFont typeface="Calibri" panose="020F0502020204030204" pitchFamily="34" charset="0"/>
              <a:buChar char="‐"/>
            </a:pPr>
            <a:r>
              <a:rPr lang="cs-CZ" sz="2400" dirty="0"/>
              <a:t>rozšíření </a:t>
            </a:r>
            <a:r>
              <a:rPr lang="cs-CZ" sz="2400" dirty="0" err="1"/>
              <a:t>stratum</a:t>
            </a:r>
            <a:r>
              <a:rPr lang="cs-CZ" sz="2400" dirty="0"/>
              <a:t> </a:t>
            </a:r>
            <a:r>
              <a:rPr lang="cs-CZ" sz="2400" dirty="0" err="1"/>
              <a:t>spinosum</a:t>
            </a:r>
            <a:endParaRPr lang="cs-CZ" sz="2400" dirty="0"/>
          </a:p>
          <a:p>
            <a:pPr marL="285750" indent="-285750" defTabSz="44291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HYPERKERATÓZA</a:t>
            </a:r>
          </a:p>
          <a:p>
            <a:pPr marL="550862" lvl="1" indent="-285750" defTabSz="442913">
              <a:buFont typeface="Calibri" panose="020F0502020204030204" pitchFamily="34" charset="0"/>
              <a:buChar char="‐"/>
            </a:pPr>
            <a:r>
              <a:rPr lang="cs-CZ" sz="2400" dirty="0"/>
              <a:t>rozšíření </a:t>
            </a:r>
            <a:r>
              <a:rPr lang="cs-CZ" sz="2400" dirty="0" err="1"/>
              <a:t>stratum</a:t>
            </a:r>
            <a:r>
              <a:rPr lang="cs-CZ" sz="2400" dirty="0"/>
              <a:t> </a:t>
            </a:r>
            <a:r>
              <a:rPr lang="cs-CZ" sz="2400" dirty="0" err="1"/>
              <a:t>corneum</a:t>
            </a:r>
            <a:endParaRPr lang="cs-CZ" sz="2400" dirty="0"/>
          </a:p>
          <a:p>
            <a:pPr marL="285750" indent="-285750" defTabSz="44291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PARAKERATÓZA</a:t>
            </a:r>
          </a:p>
          <a:p>
            <a:pPr marL="550862" lvl="1" indent="-285750" defTabSz="442913">
              <a:buFont typeface="Calibri" panose="020F0502020204030204" pitchFamily="34" charset="0"/>
              <a:buChar char="‐"/>
            </a:pPr>
            <a:r>
              <a:rPr lang="cs-CZ" sz="2400" dirty="0"/>
              <a:t>jádra ve </a:t>
            </a:r>
            <a:r>
              <a:rPr lang="cs-CZ" sz="2400" dirty="0" err="1"/>
              <a:t>stratum</a:t>
            </a:r>
            <a:r>
              <a:rPr lang="cs-CZ" sz="2400" dirty="0"/>
              <a:t> </a:t>
            </a:r>
            <a:r>
              <a:rPr lang="cs-CZ" sz="2400" dirty="0" err="1"/>
              <a:t>corneum</a:t>
            </a:r>
            <a:endParaRPr lang="cs-CZ" sz="2400" dirty="0"/>
          </a:p>
          <a:p>
            <a:pPr marL="285750" indent="-285750" defTabSz="44291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DYSKERATÓZA</a:t>
            </a:r>
          </a:p>
          <a:p>
            <a:pPr marL="550862" lvl="1" indent="-285750" defTabSz="442913">
              <a:buFont typeface="Calibri" panose="020F0502020204030204" pitchFamily="34" charset="0"/>
              <a:buChar char="‐"/>
            </a:pPr>
            <a:r>
              <a:rPr lang="cs-CZ" sz="2400" dirty="0"/>
              <a:t>předčasné rohovění jednotlivých </a:t>
            </a:r>
            <a:r>
              <a:rPr lang="cs-CZ" sz="2400" dirty="0" err="1"/>
              <a:t>keratinocytů</a:t>
            </a:r>
            <a:r>
              <a:rPr lang="cs-CZ" sz="2400" dirty="0"/>
              <a:t> ve </a:t>
            </a:r>
            <a:r>
              <a:rPr lang="cs-CZ" sz="2400" dirty="0" err="1"/>
              <a:t>stratum</a:t>
            </a:r>
            <a:r>
              <a:rPr lang="cs-CZ" sz="2400" dirty="0"/>
              <a:t> </a:t>
            </a:r>
            <a:r>
              <a:rPr lang="cs-CZ" sz="2400" dirty="0" err="1"/>
              <a:t>spinosum</a:t>
            </a:r>
            <a:endParaRPr lang="cs-CZ" sz="2400" dirty="0"/>
          </a:p>
          <a:p>
            <a:pPr marL="285750" indent="-285750" defTabSz="44291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PAPILOMATÓZA</a:t>
            </a:r>
          </a:p>
          <a:p>
            <a:pPr marL="608012" lvl="1" indent="-342900" defTabSz="442913">
              <a:buFont typeface="Calibri" panose="020F0502020204030204" pitchFamily="34" charset="0"/>
              <a:buChar char="‐"/>
            </a:pPr>
            <a:r>
              <a:rPr lang="cs-CZ" sz="2400" dirty="0"/>
              <a:t>prstovité protažení dermálních papil směrem ke </a:t>
            </a:r>
            <a:r>
              <a:rPr lang="cs-CZ" sz="2400" dirty="0" err="1"/>
              <a:t>stratum</a:t>
            </a:r>
            <a:r>
              <a:rPr lang="cs-CZ" sz="2400" dirty="0"/>
              <a:t> </a:t>
            </a:r>
            <a:r>
              <a:rPr lang="cs-CZ" sz="2400" dirty="0" err="1"/>
              <a:t>corneum</a:t>
            </a:r>
            <a:endParaRPr lang="cs-CZ" sz="2400" b="1" dirty="0">
              <a:solidFill>
                <a:srgbClr val="00B0F0"/>
              </a:solidFill>
            </a:endParaRPr>
          </a:p>
          <a:p>
            <a:pPr marL="285750" indent="-285750" defTabSz="44291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AKANTOLÝZA</a:t>
            </a:r>
          </a:p>
          <a:p>
            <a:pPr marL="550862" lvl="1" indent="-285750" defTabSz="442913">
              <a:buFont typeface="Calibri" panose="020F0502020204030204" pitchFamily="34" charset="0"/>
              <a:buChar char="‐"/>
            </a:pPr>
            <a:r>
              <a:rPr lang="cs-CZ" sz="2400" dirty="0"/>
              <a:t>rozpuštění </a:t>
            </a:r>
            <a:r>
              <a:rPr lang="cs-CZ" sz="2400" dirty="0" err="1"/>
              <a:t>mezibun</a:t>
            </a:r>
            <a:r>
              <a:rPr lang="cs-CZ" sz="2400" dirty="0"/>
              <a:t>. spojů </a:t>
            </a:r>
            <a:r>
              <a:rPr lang="cs-CZ" sz="2400" dirty="0" err="1"/>
              <a:t>intraepidermálně</a:t>
            </a:r>
            <a:endParaRPr lang="cs-CZ" sz="24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2846" r="66059" b="80139"/>
          <a:stretch/>
        </p:blipFill>
        <p:spPr>
          <a:xfrm rot="16200000">
            <a:off x="10624063" y="4495634"/>
            <a:ext cx="1725562" cy="132244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788306" y="4372025"/>
            <a:ext cx="5899664" cy="156966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285750" indent="-285750" defTabSz="44291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EPIDERMOLÝZA</a:t>
            </a:r>
          </a:p>
          <a:p>
            <a:pPr marL="550862" lvl="1" indent="-285750" defTabSz="442913">
              <a:buFont typeface="Calibri" panose="020F0502020204030204" pitchFamily="34" charset="0"/>
              <a:buChar char="‐"/>
            </a:pPr>
            <a:r>
              <a:rPr lang="cs-CZ" sz="2400" dirty="0"/>
              <a:t>rozpuštění spojů mezi epidermis a dermis</a:t>
            </a:r>
          </a:p>
          <a:p>
            <a:pPr marL="285750" indent="-285750" defTabSz="44291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SPONGIÓZA</a:t>
            </a:r>
          </a:p>
          <a:p>
            <a:pPr marL="550862" lvl="1" indent="-285750" defTabSz="442913">
              <a:buFont typeface="Calibri" panose="020F0502020204030204" pitchFamily="34" charset="0"/>
              <a:buChar char="‐"/>
            </a:pPr>
            <a:r>
              <a:rPr lang="cs-CZ" sz="2400" dirty="0"/>
              <a:t>intercelulární edém epidermis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164533" y="6326607"/>
            <a:ext cx="5027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převzato z učebnice Patologie, Zámečník a kol. 2019</a:t>
            </a:r>
          </a:p>
        </p:txBody>
      </p:sp>
    </p:spTree>
    <p:extLst>
      <p:ext uri="{BB962C8B-B14F-4D97-AF65-F5344CB8AC3E}">
        <p14:creationId xmlns:p14="http://schemas.microsoft.com/office/powerpoint/2010/main" val="1308694549"/>
      </p:ext>
    </p:extLst>
  </p:cSld>
  <p:clrMapOvr>
    <a:masterClrMapping/>
  </p:clrMapOvr>
  <p:transition>
    <p:blinds dir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5400" b="1" dirty="0">
                <a:solidFill>
                  <a:schemeClr val="bg1">
                    <a:lumMod val="65000"/>
                  </a:schemeClr>
                </a:solidFill>
              </a:rPr>
              <a:t>Záněty kůže - DERMATITIDY</a:t>
            </a:r>
            <a:r>
              <a:rPr lang="cs-CZ" sz="5400" dirty="0">
                <a:solidFill>
                  <a:srgbClr val="00B0F0"/>
                </a:solidFill>
              </a:rPr>
              <a:t>	</a:t>
            </a:r>
            <a:r>
              <a:rPr lang="cs-CZ" dirty="0">
                <a:solidFill>
                  <a:srgbClr val="00B0F0"/>
                </a:solidFill>
              </a:rPr>
              <a:t>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obecný, málo vypovídající pojem („zánět kůže“)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nutná pečlivá korelace s dermatologickým nálezem, anamnézou, farmakoterapií… </a:t>
            </a:r>
            <a:r>
              <a:rPr lang="cs-CZ" sz="2800" dirty="0"/>
              <a:t>(stres, jídlo, prací prostředky, slunce, pot…)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nemoci s různou příčinou mohou mít podobný histologický obraz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podobné </a:t>
            </a:r>
            <a:r>
              <a:rPr lang="cs-CZ" sz="2600" dirty="0" err="1"/>
              <a:t>etiopatogenetické</a:t>
            </a:r>
            <a:r>
              <a:rPr lang="cs-CZ" sz="2600" dirty="0"/>
              <a:t> příčiny mohou mít výrazně odlišné klinické projevy</a:t>
            </a:r>
          </a:p>
        </p:txBody>
      </p:sp>
    </p:spTree>
    <p:extLst>
      <p:ext uri="{BB962C8B-B14F-4D97-AF65-F5344CB8AC3E}">
        <p14:creationId xmlns:p14="http://schemas.microsoft.com/office/powerpoint/2010/main" val="1357554737"/>
      </p:ext>
    </p:extLst>
  </p:cSld>
  <p:clrMapOvr>
    <a:masterClrMapping/>
  </p:clrMapOvr>
  <p:transition>
    <p:blinds dir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5400" b="1" dirty="0">
                <a:solidFill>
                  <a:schemeClr val="bg1">
                    <a:lumMod val="65000"/>
                  </a:schemeClr>
                </a:solidFill>
              </a:rPr>
              <a:t>Záněty kůže - DERMATITIDY</a:t>
            </a:r>
            <a:r>
              <a:rPr lang="cs-CZ" sz="5400" dirty="0">
                <a:solidFill>
                  <a:srgbClr val="00B0F0"/>
                </a:solidFill>
              </a:rPr>
              <a:t>	</a:t>
            </a:r>
            <a:r>
              <a:rPr lang="cs-CZ" dirty="0">
                <a:solidFill>
                  <a:srgbClr val="00B0F0"/>
                </a:solidFill>
              </a:rPr>
              <a:t>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HISTOLOGICKÁ KLASIFIKACE dle</a:t>
            </a:r>
            <a:r>
              <a:rPr lang="cs-CZ" sz="2800" dirty="0"/>
              <a:t>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i="1" dirty="0">
                <a:solidFill>
                  <a:srgbClr val="00B0F0"/>
                </a:solidFill>
              </a:rPr>
              <a:t>převažujícího</a:t>
            </a:r>
            <a:r>
              <a:rPr lang="cs-CZ" sz="2600" i="1" dirty="0"/>
              <a:t> </a:t>
            </a:r>
            <a:r>
              <a:rPr lang="cs-CZ" sz="2600" b="1" i="1" dirty="0">
                <a:solidFill>
                  <a:srgbClr val="00B0F0"/>
                </a:solidFill>
              </a:rPr>
              <a:t>typu tkáňového poškození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b="1" dirty="0" err="1"/>
              <a:t>lichenoidní</a:t>
            </a:r>
            <a:r>
              <a:rPr lang="cs-CZ" sz="2200" b="1" dirty="0"/>
              <a:t>, </a:t>
            </a:r>
            <a:r>
              <a:rPr lang="cs-CZ" sz="2200" b="1"/>
              <a:t>psoriatiformní</a:t>
            </a:r>
            <a:r>
              <a:rPr lang="cs-CZ" sz="2200" b="1" dirty="0"/>
              <a:t>, </a:t>
            </a:r>
            <a:r>
              <a:rPr lang="cs-CZ" sz="2200" b="1" dirty="0" err="1"/>
              <a:t>spongiotické</a:t>
            </a:r>
            <a:r>
              <a:rPr lang="cs-CZ" sz="2200" b="1" dirty="0"/>
              <a:t>, puchýřnaté, </a:t>
            </a:r>
            <a:r>
              <a:rPr lang="cs-CZ" sz="2200" b="1" dirty="0" err="1"/>
              <a:t>granulomatózní</a:t>
            </a:r>
            <a:r>
              <a:rPr lang="cs-CZ" sz="2200" b="1" dirty="0"/>
              <a:t>, vaskulární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i="1" dirty="0">
                <a:solidFill>
                  <a:srgbClr val="00B0F0"/>
                </a:solidFill>
              </a:rPr>
              <a:t>složení zánětlivého infiltrátu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/>
              <a:t>PMN, eozinofily, mastocyty, lymfocyty, </a:t>
            </a:r>
            <a:r>
              <a:rPr lang="cs-CZ" sz="2200" dirty="0" err="1"/>
              <a:t>plazmocyty</a:t>
            </a:r>
            <a:r>
              <a:rPr lang="cs-CZ" sz="2200" dirty="0"/>
              <a:t>, histiocyty</a:t>
            </a:r>
            <a:endParaRPr lang="cs-CZ" sz="2200" b="1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i="1" dirty="0">
                <a:solidFill>
                  <a:srgbClr val="00B0F0"/>
                </a:solidFill>
              </a:rPr>
              <a:t>rozložení zánětlivého infiltrátu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/>
              <a:t>superficiálně / hluboko intradermálně / podkožně; </a:t>
            </a:r>
            <a:r>
              <a:rPr lang="cs-CZ" sz="2200" dirty="0" err="1"/>
              <a:t>perivaskulárně</a:t>
            </a:r>
            <a:r>
              <a:rPr lang="cs-CZ" sz="2200" dirty="0"/>
              <a:t>, </a:t>
            </a:r>
            <a:r>
              <a:rPr lang="cs-CZ" sz="2200" dirty="0" err="1"/>
              <a:t>perifolikulárně</a:t>
            </a:r>
            <a:endParaRPr lang="cs-CZ" sz="22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i="1" dirty="0">
                <a:solidFill>
                  <a:srgbClr val="00B0F0"/>
                </a:solidFill>
              </a:rPr>
              <a:t>etiopatogeneze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b="1" dirty="0"/>
              <a:t>neinfekční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b="1" dirty="0"/>
              <a:t>infekční</a:t>
            </a:r>
          </a:p>
          <a:p>
            <a:pPr marL="475488" lvl="2" indent="0">
              <a:buNone/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808892538"/>
      </p:ext>
    </p:extLst>
  </p:cSld>
  <p:clrMapOvr>
    <a:masterClrMapping/>
  </p:clrMapOvr>
  <p:transition>
    <p:blinds dir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LICHENOIDNÍ</a:t>
            </a:r>
            <a:r>
              <a:rPr lang="cs-CZ" sz="2800" b="1" u="sng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LICHEN (</a:t>
            </a:r>
            <a:r>
              <a:rPr lang="cs-CZ" sz="4400" b="1" dirty="0">
                <a:solidFill>
                  <a:srgbClr val="00B0F0"/>
                </a:solidFill>
              </a:rPr>
              <a:t>RUBER</a:t>
            </a:r>
            <a:r>
              <a:rPr lang="cs-CZ" b="1" dirty="0">
                <a:solidFill>
                  <a:srgbClr val="00B0F0"/>
                </a:solidFill>
              </a:rPr>
              <a:t>) PLANUS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82371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chronické onemocnění kůže a sliznic nejasné etiologie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predilekce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volární strana zápěstí, křížová krajina, nárty, dutina ústní…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makro, 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ploché splývající lesklé </a:t>
            </a:r>
            <a:r>
              <a:rPr lang="cs-CZ" sz="2600" dirty="0" err="1"/>
              <a:t>papulky</a:t>
            </a:r>
            <a:r>
              <a:rPr lang="cs-CZ" sz="2600" dirty="0"/>
              <a:t>, svědí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většinou spontánně regredují do 2 let</a:t>
            </a:r>
          </a:p>
        </p:txBody>
      </p:sp>
      <p:grpSp>
        <p:nvGrpSpPr>
          <p:cNvPr id="7" name="Skupina 6"/>
          <p:cNvGrpSpPr/>
          <p:nvPr/>
        </p:nvGrpSpPr>
        <p:grpSpPr>
          <a:xfrm>
            <a:off x="8502523" y="663538"/>
            <a:ext cx="3544529" cy="4999084"/>
            <a:chOff x="8502523" y="663538"/>
            <a:chExt cx="3544529" cy="4999084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2523" y="663538"/>
              <a:ext cx="3544529" cy="239760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78"/>
            <a:stretch/>
          </p:blipFill>
          <p:spPr>
            <a:xfrm>
              <a:off x="8502523" y="3138957"/>
              <a:ext cx="3544529" cy="252366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892646751"/>
      </p:ext>
    </p:extLst>
  </p:cSld>
  <p:clrMapOvr>
    <a:masterClrMapping/>
  </p:clrMapOvr>
  <p:transition>
    <p:blinds dir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LICHENOIDNÍ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LICHEN (</a:t>
            </a:r>
            <a:r>
              <a:rPr lang="cs-CZ" sz="4400" b="1" dirty="0">
                <a:solidFill>
                  <a:srgbClr val="00B0F0"/>
                </a:solidFill>
              </a:rPr>
              <a:t>RUBER</a:t>
            </a:r>
            <a:r>
              <a:rPr lang="cs-CZ" b="1" dirty="0">
                <a:solidFill>
                  <a:srgbClr val="00B0F0"/>
                </a:solidFill>
              </a:rPr>
              <a:t>) PLANUS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1" y="1845734"/>
            <a:ext cx="5598488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 err="1">
                <a:solidFill>
                  <a:srgbClr val="00B0F0"/>
                </a:solidFill>
              </a:rPr>
              <a:t>lichenoidní</a:t>
            </a:r>
            <a:r>
              <a:rPr lang="cs-CZ" sz="2600" b="1" dirty="0">
                <a:solidFill>
                  <a:srgbClr val="00B0F0"/>
                </a:solidFill>
              </a:rPr>
              <a:t> infiltrát </a:t>
            </a:r>
            <a:r>
              <a:rPr lang="cs-CZ" sz="2600" dirty="0"/>
              <a:t>z lymfocytů na hranici dermis epidermis – destrukce bazální vrstvy epidermis = </a:t>
            </a:r>
            <a:r>
              <a:rPr lang="cs-CZ" sz="2600" dirty="0">
                <a:solidFill>
                  <a:srgbClr val="00B0F0"/>
                </a:solidFill>
              </a:rPr>
              <a:t>vakuolární degenerace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hyperkeratóza, </a:t>
            </a:r>
            <a:r>
              <a:rPr lang="cs-CZ" sz="2600" dirty="0" err="1"/>
              <a:t>akantóza</a:t>
            </a:r>
            <a:endParaRPr lang="cs-CZ" sz="26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nekróza jednotlivých </a:t>
            </a:r>
            <a:r>
              <a:rPr lang="cs-CZ" sz="2600" dirty="0" err="1"/>
              <a:t>keratinocytů</a:t>
            </a:r>
            <a:endParaRPr lang="cs-CZ" sz="2600" dirty="0"/>
          </a:p>
        </p:txBody>
      </p:sp>
      <p:grpSp>
        <p:nvGrpSpPr>
          <p:cNvPr id="12" name="Skupina 11"/>
          <p:cNvGrpSpPr/>
          <p:nvPr/>
        </p:nvGrpSpPr>
        <p:grpSpPr>
          <a:xfrm>
            <a:off x="6897174" y="286603"/>
            <a:ext cx="5204246" cy="6220364"/>
            <a:chOff x="6897174" y="286603"/>
            <a:chExt cx="5204246" cy="6220364"/>
          </a:xfrm>
        </p:grpSpPr>
        <p:pic>
          <p:nvPicPr>
            <p:cNvPr id="5" name="Picture 2" descr="00155+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174" y="286603"/>
              <a:ext cx="5204246" cy="463744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>
              <a:off x="7072220" y="4567975"/>
              <a:ext cx="4143375" cy="1938992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1   hyperkeratóza bez 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parakeratózy</a:t>
              </a:r>
              <a:endParaRPr lang="cs-CZ" sz="2000" b="0" i="0" dirty="0">
                <a:solidFill>
                  <a:schemeClr val="tx1"/>
                </a:solidFill>
                <a:latin typeface="+mn-lt"/>
              </a:endParaRPr>
            </a:p>
            <a:p>
              <a:pPr algn="l"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2   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akantóza</a:t>
              </a:r>
              <a:endParaRPr lang="cs-CZ" sz="2000" b="0" i="0" dirty="0">
                <a:solidFill>
                  <a:schemeClr val="tx1"/>
                </a:solidFill>
                <a:latin typeface="+mn-lt"/>
              </a:endParaRPr>
            </a:p>
            <a:p>
              <a:pPr algn="l"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3   vakuolární degenerace, neostré dermo-epidermální rozhraní   </a:t>
              </a:r>
            </a:p>
            <a:p>
              <a:pPr algn="l"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4   lymfocytární infiltrát    </a:t>
              </a:r>
            </a:p>
            <a:p>
              <a:pPr algn="l"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5   rozšířené 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stratum</a:t>
              </a: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granulosum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8643845" y="643791"/>
              <a:ext cx="357188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1</a:t>
              </a: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10072595" y="2143978"/>
              <a:ext cx="357188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2</a:t>
              </a: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9715408" y="2786916"/>
              <a:ext cx="357187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3</a:t>
              </a: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11215595" y="3929916"/>
              <a:ext cx="357188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4</a:t>
              </a: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6929345" y="1358166"/>
              <a:ext cx="357188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4824343"/>
      </p:ext>
    </p:extLst>
  </p:cSld>
  <p:clrMapOvr>
    <a:masterClrMapping/>
  </p:clrMapOvr>
  <p:transition>
    <p:blinds dir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LICHENOIDNÍ</a:t>
            </a:r>
            <a:r>
              <a:rPr lang="cs-CZ" sz="2800" b="1" u="sng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LUPUS ERYTHEMATODES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468643" cy="4392834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autoimunitní onemocnění </a:t>
            </a:r>
            <a:r>
              <a:rPr lang="cs-CZ" sz="2800" dirty="0"/>
              <a:t>– </a:t>
            </a:r>
            <a:r>
              <a:rPr lang="cs-CZ" sz="2800" dirty="0" err="1"/>
              <a:t>imunokomplexy</a:t>
            </a:r>
            <a:r>
              <a:rPr lang="cs-CZ" sz="2800" dirty="0"/>
              <a:t> (IK) podél bazální vrstvy epidermis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dle rozsahu postižení: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systémový lupus (SLE)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400" b="1" dirty="0"/>
              <a:t>kůže</a:t>
            </a:r>
            <a:r>
              <a:rPr lang="cs-CZ" sz="2400" dirty="0"/>
              <a:t> (</a:t>
            </a:r>
            <a:r>
              <a:rPr lang="cs-CZ" sz="2400" dirty="0">
                <a:solidFill>
                  <a:srgbClr val="00B0F0"/>
                </a:solidFill>
              </a:rPr>
              <a:t>motýlovitý </a:t>
            </a:r>
            <a:r>
              <a:rPr lang="cs-CZ" sz="2400" dirty="0" err="1">
                <a:solidFill>
                  <a:srgbClr val="00B0F0"/>
                </a:solidFill>
              </a:rPr>
              <a:t>exantém</a:t>
            </a:r>
            <a:r>
              <a:rPr lang="cs-CZ" sz="2400" dirty="0">
                <a:solidFill>
                  <a:srgbClr val="00B0F0"/>
                </a:solidFill>
              </a:rPr>
              <a:t> </a:t>
            </a:r>
            <a:r>
              <a:rPr lang="cs-CZ" sz="2400" dirty="0"/>
              <a:t>na obličeji), </a:t>
            </a:r>
            <a:r>
              <a:rPr lang="cs-CZ" sz="2400" dirty="0">
                <a:solidFill>
                  <a:srgbClr val="00B0F0"/>
                </a:solidFill>
              </a:rPr>
              <a:t>glomerulonefritis</a:t>
            </a:r>
            <a:r>
              <a:rPr lang="cs-CZ" sz="2400" dirty="0"/>
              <a:t>, </a:t>
            </a:r>
            <a:r>
              <a:rPr lang="cs-CZ" sz="2400" dirty="0" err="1"/>
              <a:t>polyartritis</a:t>
            </a:r>
            <a:r>
              <a:rPr lang="cs-CZ" sz="2400" dirty="0"/>
              <a:t>, příp. + CNS, plíce, pleura, perikard, endokard…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b="1" dirty="0" err="1">
                <a:solidFill>
                  <a:srgbClr val="00B0F0"/>
                </a:solidFill>
              </a:rPr>
              <a:t>diskoidní</a:t>
            </a:r>
            <a:r>
              <a:rPr lang="cs-CZ" sz="2800" b="1" dirty="0">
                <a:solidFill>
                  <a:srgbClr val="00B0F0"/>
                </a:solidFill>
              </a:rPr>
              <a:t> lupus (DLE)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400" b="1" dirty="0"/>
              <a:t>kůže</a:t>
            </a:r>
            <a:r>
              <a:rPr lang="cs-CZ" sz="2400" dirty="0"/>
              <a:t> hlavy a krku (obličej, šíje, kolem skalpu, uší, dekolt)</a:t>
            </a:r>
          </a:p>
        </p:txBody>
      </p:sp>
      <p:grpSp>
        <p:nvGrpSpPr>
          <p:cNvPr id="18" name="Skupina 17"/>
          <p:cNvGrpSpPr/>
          <p:nvPr/>
        </p:nvGrpSpPr>
        <p:grpSpPr>
          <a:xfrm>
            <a:off x="7260261" y="145505"/>
            <a:ext cx="4931739" cy="6093063"/>
            <a:chOff x="7260261" y="145505"/>
            <a:chExt cx="4931739" cy="6093063"/>
          </a:xfrm>
        </p:grpSpPr>
        <p:grpSp>
          <p:nvGrpSpPr>
            <p:cNvPr id="15" name="Skupina 14"/>
            <p:cNvGrpSpPr/>
            <p:nvPr/>
          </p:nvGrpSpPr>
          <p:grpSpPr>
            <a:xfrm>
              <a:off x="7260261" y="145505"/>
              <a:ext cx="4931739" cy="6093063"/>
              <a:chOff x="7260261" y="145505"/>
              <a:chExt cx="4931739" cy="6093063"/>
            </a:xfrm>
          </p:grpSpPr>
          <p:grpSp>
            <p:nvGrpSpPr>
              <p:cNvPr id="12" name="Skupina 11"/>
              <p:cNvGrpSpPr/>
              <p:nvPr/>
            </p:nvGrpSpPr>
            <p:grpSpPr>
              <a:xfrm>
                <a:off x="7270955" y="145505"/>
                <a:ext cx="4921045" cy="2641940"/>
                <a:chOff x="7565923" y="381473"/>
                <a:chExt cx="4626077" cy="2420721"/>
              </a:xfrm>
            </p:grpSpPr>
            <p:pic>
              <p:nvPicPr>
                <p:cNvPr id="5" name="Obrázek 4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65923" y="381473"/>
                  <a:ext cx="4626077" cy="2420721"/>
                </a:xfrm>
                <a:prstGeom prst="rect">
                  <a:avLst/>
                </a:prstGeom>
                <a:ln>
                  <a:solidFill>
                    <a:srgbClr val="00B0F0"/>
                  </a:solidFill>
                </a:ln>
              </p:spPr>
            </p:pic>
            <p:grpSp>
              <p:nvGrpSpPr>
                <p:cNvPr id="11" name="Skupina 10"/>
                <p:cNvGrpSpPr/>
                <p:nvPr/>
              </p:nvGrpSpPr>
              <p:grpSpPr>
                <a:xfrm>
                  <a:off x="8553318" y="612049"/>
                  <a:ext cx="2971431" cy="469169"/>
                  <a:chOff x="8553318" y="616268"/>
                  <a:chExt cx="2971431" cy="469169"/>
                </a:xfrm>
              </p:grpSpPr>
              <p:sp>
                <p:nvSpPr>
                  <p:cNvPr id="8" name="Obdélník 7"/>
                  <p:cNvSpPr/>
                  <p:nvPr/>
                </p:nvSpPr>
                <p:spPr>
                  <a:xfrm rot="20740318">
                    <a:off x="8553318" y="675763"/>
                    <a:ext cx="1579418" cy="409674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9" name="Obdélník 8"/>
                  <p:cNvSpPr/>
                  <p:nvPr/>
                </p:nvSpPr>
                <p:spPr>
                  <a:xfrm rot="610878" flipH="1">
                    <a:off x="10004690" y="616268"/>
                    <a:ext cx="1520059" cy="409674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  <p:pic>
            <p:nvPicPr>
              <p:cNvPr id="14" name="Obrázek 1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84" t="1128" r="21484" b="32688"/>
              <a:stretch/>
            </p:blipFill>
            <p:spPr>
              <a:xfrm>
                <a:off x="9714270" y="3052922"/>
                <a:ext cx="2477730" cy="3185646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</p:pic>
          <p:pic>
            <p:nvPicPr>
              <p:cNvPr id="13" name="Obrázek 1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30"/>
              <a:stretch/>
            </p:blipFill>
            <p:spPr>
              <a:xfrm>
                <a:off x="7260261" y="3052922"/>
                <a:ext cx="2759672" cy="2227001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</p:pic>
        </p:grpSp>
        <p:sp>
          <p:nvSpPr>
            <p:cNvPr id="16" name="TextovéPole 8"/>
            <p:cNvSpPr txBox="1">
              <a:spLocks noChangeArrowheads="1"/>
            </p:cNvSpPr>
            <p:nvPr/>
          </p:nvSpPr>
          <p:spPr bwMode="auto">
            <a:xfrm>
              <a:off x="7384253" y="2317324"/>
              <a:ext cx="786354" cy="40011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>
                  <a:solidFill>
                    <a:schemeClr val="tx1"/>
                  </a:solidFill>
                  <a:latin typeface="+mn-lt"/>
                </a:rPr>
                <a:t>SLE</a:t>
              </a:r>
              <a:endParaRPr lang="cs-CZ" alt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7" name="TextovéPole 8"/>
            <p:cNvSpPr txBox="1">
              <a:spLocks noChangeArrowheads="1"/>
            </p:cNvSpPr>
            <p:nvPr/>
          </p:nvSpPr>
          <p:spPr bwMode="auto">
            <a:xfrm>
              <a:off x="9445259" y="5079868"/>
              <a:ext cx="786354" cy="40011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>
                  <a:solidFill>
                    <a:schemeClr val="tx1"/>
                  </a:solidFill>
                  <a:latin typeface="+mn-lt"/>
                </a:rPr>
                <a:t>DLE</a:t>
              </a:r>
              <a:endParaRPr lang="cs-CZ" alt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5349194"/>
      </p:ext>
    </p:extLst>
  </p:cSld>
  <p:clrMapOvr>
    <a:masterClrMapping/>
  </p:clrMapOvr>
  <p:transition>
    <p:blinds dir="vert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LICHENOIDNÍ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SLE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468643" cy="4392834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/>
              <a:t>probíhá cyklicky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imituje sepsi, epilepsii (křeče)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+anémie leukopenie, </a:t>
            </a:r>
            <a:r>
              <a:rPr lang="cs-CZ" sz="2600" dirty="0" err="1"/>
              <a:t>tromocytopenie</a:t>
            </a:r>
            <a:r>
              <a:rPr lang="cs-CZ" sz="2600" dirty="0"/>
              <a:t>….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err="1"/>
              <a:t>antifosfolipidové</a:t>
            </a:r>
            <a:r>
              <a:rPr lang="cs-CZ" sz="2600" dirty="0"/>
              <a:t> a </a:t>
            </a:r>
            <a:r>
              <a:rPr lang="cs-CZ" sz="2600" dirty="0" err="1"/>
              <a:t>antinukleární</a:t>
            </a:r>
            <a:r>
              <a:rPr lang="cs-CZ" sz="2600" dirty="0"/>
              <a:t> PL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/>
              <a:t>atrofie epidermis, bazálně </a:t>
            </a:r>
            <a:r>
              <a:rPr lang="cs-CZ" sz="2800" dirty="0" err="1"/>
              <a:t>vakuolizace</a:t>
            </a:r>
            <a:endParaRPr lang="cs-CZ" sz="28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/>
              <a:t>lymfocyty nehojné</a:t>
            </a:r>
            <a:endParaRPr lang="cs-CZ" sz="2400" dirty="0"/>
          </a:p>
        </p:txBody>
      </p:sp>
      <p:grpSp>
        <p:nvGrpSpPr>
          <p:cNvPr id="2" name="Skupina 1"/>
          <p:cNvGrpSpPr/>
          <p:nvPr/>
        </p:nvGrpSpPr>
        <p:grpSpPr>
          <a:xfrm>
            <a:off x="7194082" y="107186"/>
            <a:ext cx="4872318" cy="6576556"/>
            <a:chOff x="7194082" y="107186"/>
            <a:chExt cx="4872318" cy="6576556"/>
          </a:xfrm>
        </p:grpSpPr>
        <p:pic>
          <p:nvPicPr>
            <p:cNvPr id="16" name="Picture 2" descr="00215+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5922" y="107186"/>
              <a:ext cx="4350775" cy="3776715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7194082" y="2688561"/>
              <a:ext cx="2595808" cy="1323439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1   vakuolární degenerace</a:t>
              </a:r>
            </a:p>
            <a:p>
              <a:pPr algn="l"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2   mírný lymfocytární infiltrát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8" name="Text Box 6"/>
            <p:cNvSpPr txBox="1">
              <a:spLocks noChangeArrowheads="1"/>
            </p:cNvSpPr>
            <p:nvPr/>
          </p:nvSpPr>
          <p:spPr bwMode="auto">
            <a:xfrm>
              <a:off x="10816447" y="1312524"/>
              <a:ext cx="339234" cy="369332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1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9" name="Text Box 6"/>
            <p:cNvSpPr txBox="1">
              <a:spLocks noChangeArrowheads="1"/>
            </p:cNvSpPr>
            <p:nvPr/>
          </p:nvSpPr>
          <p:spPr bwMode="auto">
            <a:xfrm>
              <a:off x="10406230" y="3011099"/>
              <a:ext cx="290731" cy="369332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2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pic>
          <p:nvPicPr>
            <p:cNvPr id="20" name="Picture 2" descr="00571+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16" t="15036"/>
            <a:stretch/>
          </p:blipFill>
          <p:spPr bwMode="auto">
            <a:xfrm>
              <a:off x="8760335" y="4026312"/>
              <a:ext cx="3306065" cy="2657430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 Box 10"/>
            <p:cNvSpPr txBox="1">
              <a:spLocks noChangeArrowheads="1"/>
            </p:cNvSpPr>
            <p:nvPr/>
          </p:nvSpPr>
          <p:spPr bwMode="auto">
            <a:xfrm>
              <a:off x="7194082" y="5463539"/>
              <a:ext cx="2837460" cy="707886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„</a:t>
              </a:r>
              <a:r>
                <a:rPr lang="cs-CZ" sz="2000" b="1" i="0" dirty="0">
                  <a:solidFill>
                    <a:schemeClr val="tx1"/>
                  </a:solidFill>
                  <a:latin typeface="+mn-lt"/>
                </a:rPr>
                <a:t>lupus band</a:t>
              </a: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“ – IK v bazální vrstvě epidermis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5954112"/>
      </p:ext>
    </p:extLst>
  </p:cSld>
  <p:clrMapOvr>
    <a:masterClrMapping/>
  </p:clrMapOvr>
  <p:transition>
    <p:blinds dir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PSORIATIFORMNÍ</a:t>
            </a:r>
            <a:r>
              <a:rPr lang="cs-CZ" sz="2800" b="1" u="sng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PSORIASIS VULGARIS (lupénka)</a:t>
            </a:r>
            <a:r>
              <a:rPr lang="cs-CZ" dirty="0">
                <a:solidFill>
                  <a:srgbClr val="00B0F0"/>
                </a:solidFill>
              </a:rPr>
              <a:t>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999586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chronické autoimunitní onemocnění kůže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genetická predispozice + stres, infekce, kouření…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predilekce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extenzorové strany loktů, kolen, lumbosakrálně, skalp + postižení nehtů a někdy i kloubů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makro, 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„</a:t>
            </a:r>
            <a:r>
              <a:rPr lang="cs-CZ" sz="2600" dirty="0" err="1"/>
              <a:t>šupinující</a:t>
            </a:r>
            <a:r>
              <a:rPr lang="cs-CZ" sz="2600" dirty="0"/>
              <a:t>“ splývající plaky se stříbřitým odleskem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i="1" dirty="0" err="1">
                <a:solidFill>
                  <a:srgbClr val="00B0F0"/>
                </a:solidFill>
              </a:rPr>
              <a:t>Auspitzův</a:t>
            </a:r>
            <a:r>
              <a:rPr lang="cs-CZ" sz="2600" i="1" dirty="0">
                <a:solidFill>
                  <a:srgbClr val="00B0F0"/>
                </a:solidFill>
              </a:rPr>
              <a:t> fenomén </a:t>
            </a:r>
            <a:r>
              <a:rPr lang="cs-CZ" sz="2600" dirty="0"/>
              <a:t>– tečkovité krvácení při povrchové exkoriaci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7683910" y="1737360"/>
            <a:ext cx="4449098" cy="4796864"/>
            <a:chOff x="7683910" y="1737360"/>
            <a:chExt cx="4449098" cy="4796864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1568" y="1737360"/>
              <a:ext cx="3901440" cy="260223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8" name="Obrázek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" t="8972" b="21953"/>
            <a:stretch/>
          </p:blipFill>
          <p:spPr>
            <a:xfrm>
              <a:off x="7683910" y="4374224"/>
              <a:ext cx="4449098" cy="216000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616479499"/>
      </p:ext>
    </p:extLst>
  </p:cSld>
  <p:clrMapOvr>
    <a:masterClrMapping/>
  </p:clrMapOvr>
  <p:transition>
    <p:blinds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poruchy hustoty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RACHITIS/OSTEOMALACIE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1" y="1845734"/>
            <a:ext cx="8081226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/>
              <a:t>patogeneze: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/>
              <a:t>Vit. D-dependentní </a:t>
            </a:r>
            <a:endParaRPr lang="cs-CZ" sz="2400" dirty="0"/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000" dirty="0"/>
              <a:t>nutritivní deficit, insuficience jater/ledvin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/>
              <a:t>Vit. D-rezistentní 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1800" dirty="0" err="1"/>
              <a:t>hypofosfatemická</a:t>
            </a:r>
            <a:r>
              <a:rPr lang="cs-CZ" sz="1800" dirty="0"/>
              <a:t> osteomalacie – ztráty </a:t>
            </a:r>
            <a:r>
              <a:rPr lang="cs-CZ" sz="1800" dirty="0" err="1"/>
              <a:t>P+Ca</a:t>
            </a:r>
            <a:r>
              <a:rPr lang="cs-CZ" sz="1800" dirty="0"/>
              <a:t> močí; mutace genu PHEX pro tubulární </a:t>
            </a:r>
            <a:r>
              <a:rPr lang="cs-CZ" sz="1800" dirty="0" err="1"/>
              <a:t>reabsorbci</a:t>
            </a:r>
            <a:r>
              <a:rPr lang="cs-CZ" sz="1800" dirty="0"/>
              <a:t> P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1800" dirty="0"/>
              <a:t>FGF23 nadprodukce – vrozená (AD dědičná) či </a:t>
            </a:r>
            <a:r>
              <a:rPr lang="cs-CZ" sz="1800" dirty="0" err="1"/>
              <a:t>onkogenní</a:t>
            </a:r>
            <a:r>
              <a:rPr lang="cs-CZ" sz="1800" dirty="0"/>
              <a:t> (</a:t>
            </a:r>
            <a:r>
              <a:rPr lang="cs-CZ" sz="1800" dirty="0" err="1"/>
              <a:t>fosfaturický</a:t>
            </a:r>
            <a:r>
              <a:rPr lang="cs-CZ" sz="1800" dirty="0"/>
              <a:t> mezenchymální tu)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FF0000"/>
                </a:solidFill>
              </a:rPr>
              <a:t>komplikace: </a:t>
            </a:r>
            <a:r>
              <a:rPr lang="cs-CZ" sz="2400" b="1" dirty="0">
                <a:solidFill>
                  <a:srgbClr val="00B0F0"/>
                </a:solidFill>
              </a:rPr>
              <a:t>deformity </a:t>
            </a:r>
            <a:r>
              <a:rPr lang="cs-CZ" dirty="0">
                <a:solidFill>
                  <a:srgbClr val="00B0F0"/>
                </a:solidFill>
              </a:rPr>
              <a:t>(</a:t>
            </a:r>
            <a:r>
              <a:rPr lang="cs-CZ" dirty="0" err="1">
                <a:solidFill>
                  <a:srgbClr val="00B0F0"/>
                </a:solidFill>
              </a:rPr>
              <a:t>caput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quadratum</a:t>
            </a:r>
            <a:r>
              <a:rPr lang="cs-CZ" dirty="0">
                <a:solidFill>
                  <a:srgbClr val="00B0F0"/>
                </a:solidFill>
              </a:rPr>
              <a:t>, rachitický růženec, </a:t>
            </a:r>
            <a:r>
              <a:rPr lang="cs-CZ" dirty="0" err="1">
                <a:solidFill>
                  <a:srgbClr val="00B0F0"/>
                </a:solidFill>
              </a:rPr>
              <a:t>genua+coxa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vara</a:t>
            </a:r>
            <a:r>
              <a:rPr lang="cs-CZ" dirty="0">
                <a:solidFill>
                  <a:srgbClr val="00B0F0"/>
                </a:solidFill>
              </a:rPr>
              <a:t>/</a:t>
            </a:r>
            <a:r>
              <a:rPr lang="cs-CZ" dirty="0" err="1">
                <a:solidFill>
                  <a:srgbClr val="00B0F0"/>
                </a:solidFill>
              </a:rPr>
              <a:t>valga</a:t>
            </a:r>
            <a:r>
              <a:rPr lang="cs-CZ" dirty="0">
                <a:solidFill>
                  <a:srgbClr val="00B0F0"/>
                </a:solidFill>
              </a:rPr>
              <a:t>), </a:t>
            </a:r>
            <a:r>
              <a:rPr lang="cs-CZ" sz="2400" b="1" dirty="0">
                <a:solidFill>
                  <a:srgbClr val="00B0F0"/>
                </a:solidFill>
              </a:rPr>
              <a:t>patologické zlomeniny</a:t>
            </a:r>
            <a:endParaRPr lang="cs-CZ" sz="1800" b="1" dirty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000" dirty="0"/>
              <a:t>Dg: </a:t>
            </a:r>
            <a:r>
              <a:rPr lang="cs-CZ" sz="2000" b="1" dirty="0"/>
              <a:t>klinika </a:t>
            </a:r>
            <a:r>
              <a:rPr lang="cs-CZ" sz="2000" dirty="0"/>
              <a:t>(</a:t>
            </a:r>
            <a:r>
              <a:rPr lang="cs-CZ" sz="1800" dirty="0" err="1"/>
              <a:t>histo</a:t>
            </a:r>
            <a:r>
              <a:rPr lang="cs-CZ" sz="1800" dirty="0"/>
              <a:t>: zvýšené množství nemineralizovaného </a:t>
            </a:r>
            <a:r>
              <a:rPr lang="cs-CZ" sz="1800" dirty="0" err="1"/>
              <a:t>osteoidu</a:t>
            </a:r>
            <a:r>
              <a:rPr lang="cs-CZ" sz="1800" dirty="0"/>
              <a:t>, dezorganizovaná </a:t>
            </a:r>
            <a:r>
              <a:rPr lang="cs-CZ" sz="1800" dirty="0" err="1"/>
              <a:t>enchondrální</a:t>
            </a:r>
            <a:r>
              <a:rPr lang="cs-CZ" sz="1800" dirty="0"/>
              <a:t> osifikace a rozšíření růstové ploténky</a:t>
            </a:r>
            <a:r>
              <a:rPr lang="cs-CZ" sz="2000" dirty="0"/>
              <a:t>)</a:t>
            </a:r>
          </a:p>
        </p:txBody>
      </p:sp>
      <p:pic>
        <p:nvPicPr>
          <p:cNvPr id="5" name="Picture 11" descr="rachitis - child.jpg">
            <a:extLst>
              <a:ext uri="{FF2B5EF4-FFF2-40B4-BE49-F238E27FC236}">
                <a16:creationId xmlns:a16="http://schemas.microsoft.com/office/drawing/2014/main" id="{A7E2D5F1-8FDC-40F0-9B25-E7D9FC1BED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1" r="55768"/>
          <a:stretch/>
        </p:blipFill>
        <p:spPr>
          <a:xfrm flipH="1">
            <a:off x="8876581" y="2566400"/>
            <a:ext cx="1252384" cy="2880000"/>
          </a:xfrm>
          <a:prstGeom prst="rect">
            <a:avLst/>
          </a:prstGeom>
          <a:ln>
            <a:solidFill>
              <a:srgbClr val="0099CC"/>
            </a:solidFill>
          </a:ln>
        </p:spPr>
      </p:pic>
      <p:pic>
        <p:nvPicPr>
          <p:cNvPr id="6" name="Picture 12" descr="Rickets-and-Osteomalacia-Stock-Vector-osteoporosis.jpg">
            <a:extLst>
              <a:ext uri="{FF2B5EF4-FFF2-40B4-BE49-F238E27FC236}">
                <a16:creationId xmlns:a16="http://schemas.microsoft.com/office/drawing/2014/main" id="{F5924790-01BE-4B38-B12F-FF90B266B9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1"/>
          <a:stretch/>
        </p:blipFill>
        <p:spPr>
          <a:xfrm>
            <a:off x="10168816" y="3702139"/>
            <a:ext cx="1973728" cy="2520000"/>
          </a:xfrm>
          <a:prstGeom prst="rect">
            <a:avLst/>
          </a:prstGeom>
          <a:ln>
            <a:solidFill>
              <a:srgbClr val="0099CC"/>
            </a:solidFill>
          </a:ln>
        </p:spPr>
      </p:pic>
    </p:spTree>
    <p:extLst>
      <p:ext uri="{BB962C8B-B14F-4D97-AF65-F5344CB8AC3E}">
        <p14:creationId xmlns:p14="http://schemas.microsoft.com/office/powerpoint/2010/main" val="3057153002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PSORIATIFORMNÍ</a:t>
            </a:r>
            <a:r>
              <a:rPr lang="cs-CZ" sz="2800" b="1" u="sng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PSORIASIS VULGARIS (lupénka)</a:t>
            </a:r>
            <a:r>
              <a:rPr lang="cs-CZ" dirty="0">
                <a:solidFill>
                  <a:srgbClr val="00B0F0"/>
                </a:solidFill>
              </a:rPr>
              <a:t>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pravidelná </a:t>
            </a:r>
            <a:r>
              <a:rPr lang="cs-CZ" sz="2600" dirty="0" err="1"/>
              <a:t>akantóza</a:t>
            </a:r>
            <a:endParaRPr lang="cs-CZ" sz="26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err="1"/>
              <a:t>papilomatóza</a:t>
            </a:r>
            <a:r>
              <a:rPr lang="cs-CZ" sz="2600" dirty="0"/>
              <a:t> s </a:t>
            </a:r>
            <a:r>
              <a:rPr lang="cs-CZ" sz="2600" dirty="0" err="1"/>
              <a:t>kapilarizací</a:t>
            </a:r>
            <a:endParaRPr lang="cs-CZ" sz="2600" dirty="0"/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/>
              <a:t>ztenčení </a:t>
            </a:r>
            <a:r>
              <a:rPr lang="cs-CZ" sz="2200" dirty="0" err="1"/>
              <a:t>suprapapilární</a:t>
            </a:r>
            <a:r>
              <a:rPr lang="cs-CZ" sz="2200" dirty="0"/>
              <a:t> </a:t>
            </a:r>
            <a:r>
              <a:rPr lang="cs-CZ" sz="2200" dirty="0" err="1"/>
              <a:t>vrtsvy</a:t>
            </a:r>
            <a:r>
              <a:rPr lang="cs-CZ" sz="2200" dirty="0"/>
              <a:t> epidermis (</a:t>
            </a:r>
            <a:r>
              <a:rPr lang="cs-CZ" sz="2200" dirty="0">
                <a:sym typeface="Symbol" panose="05050102010706020507" pitchFamily="18" charset="2"/>
              </a:rPr>
              <a:t> snadné krvácení)</a:t>
            </a:r>
            <a:endParaRPr lang="cs-CZ" sz="22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téměř nebo úplně chybí </a:t>
            </a:r>
            <a:r>
              <a:rPr lang="cs-CZ" sz="2600" dirty="0" err="1"/>
              <a:t>stratum</a:t>
            </a:r>
            <a:r>
              <a:rPr lang="cs-CZ" sz="2600" dirty="0"/>
              <a:t> </a:t>
            </a:r>
            <a:r>
              <a:rPr lang="cs-CZ" sz="2600" dirty="0" err="1"/>
              <a:t>granulosum</a:t>
            </a:r>
            <a:endParaRPr lang="cs-CZ" sz="26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err="1"/>
              <a:t>parakeratotické</a:t>
            </a:r>
            <a:r>
              <a:rPr lang="cs-CZ" sz="2600" dirty="0"/>
              <a:t> šupiny se shluky PMN = </a:t>
            </a:r>
            <a:r>
              <a:rPr lang="cs-CZ" sz="2600" i="1" dirty="0" err="1">
                <a:solidFill>
                  <a:srgbClr val="00B0F0"/>
                </a:solidFill>
              </a:rPr>
              <a:t>Munroovy</a:t>
            </a:r>
            <a:r>
              <a:rPr lang="cs-CZ" sz="2600" i="1" dirty="0">
                <a:solidFill>
                  <a:srgbClr val="00B0F0"/>
                </a:solidFill>
              </a:rPr>
              <a:t> </a:t>
            </a:r>
            <a:r>
              <a:rPr lang="cs-CZ" sz="2600" i="1" dirty="0" err="1">
                <a:solidFill>
                  <a:srgbClr val="00B0F0"/>
                </a:solidFill>
              </a:rPr>
              <a:t>mikroabscesy</a:t>
            </a:r>
            <a:endParaRPr lang="cs-CZ" sz="2600" i="1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endParaRPr lang="cs-CZ" sz="2600" dirty="0"/>
          </a:p>
        </p:txBody>
      </p:sp>
    </p:spTree>
    <p:extLst>
      <p:ext uri="{BB962C8B-B14F-4D97-AF65-F5344CB8AC3E}">
        <p14:creationId xmlns:p14="http://schemas.microsoft.com/office/powerpoint/2010/main" val="2816230247"/>
      </p:ext>
    </p:extLst>
  </p:cSld>
  <p:clrMapOvr>
    <a:masterClrMapping/>
  </p:clrMapOvr>
  <p:transition>
    <p:blinds dir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PSORIATIFORMNÍ</a:t>
            </a:r>
            <a:r>
              <a:rPr lang="cs-CZ" sz="2800" b="1" u="sng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PSORIASIS VULGARIS (lupénka)</a:t>
            </a:r>
            <a:r>
              <a:rPr lang="cs-CZ" dirty="0">
                <a:solidFill>
                  <a:srgbClr val="00B0F0"/>
                </a:solidFill>
              </a:rPr>
              <a:t>	</a:t>
            </a:r>
            <a:endParaRPr lang="cs-CZ" b="1" dirty="0"/>
          </a:p>
        </p:txBody>
      </p:sp>
      <p:grpSp>
        <p:nvGrpSpPr>
          <p:cNvPr id="15" name="Skupina 14"/>
          <p:cNvGrpSpPr/>
          <p:nvPr/>
        </p:nvGrpSpPr>
        <p:grpSpPr>
          <a:xfrm>
            <a:off x="175136" y="1737360"/>
            <a:ext cx="6286500" cy="4974491"/>
            <a:chOff x="175136" y="1737360"/>
            <a:chExt cx="6286500" cy="4974491"/>
          </a:xfrm>
        </p:grpSpPr>
        <p:pic>
          <p:nvPicPr>
            <p:cNvPr id="5" name="Obrázek 6" descr="psoriáza1, 100x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136" y="1737360"/>
              <a:ext cx="6286500" cy="4733925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ovéPole 5"/>
            <p:cNvSpPr txBox="1"/>
            <p:nvPr/>
          </p:nvSpPr>
          <p:spPr>
            <a:xfrm>
              <a:off x="3318386" y="4523423"/>
              <a:ext cx="357188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1</a:t>
              </a: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4890011" y="4380548"/>
              <a:ext cx="357188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2</a:t>
              </a: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5961574" y="3880485"/>
              <a:ext cx="357187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3</a:t>
              </a: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5675824" y="4880610"/>
              <a:ext cx="357187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4</a:t>
              </a: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342439" y="5080635"/>
              <a:ext cx="4067329" cy="1631216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rgbClr val="00B0F0"/>
              </a:solidFill>
            </a:ln>
          </p:spPr>
          <p:txBody>
            <a:bodyPr wrap="square">
              <a:spAutoFit/>
            </a:bodyPr>
            <a:lstStyle/>
            <a:p>
              <a:pPr marL="457200" indent="-457200" algn="l">
                <a:buFontTx/>
                <a:buAutoNum type="arabicPlain"/>
                <a:defRPr/>
              </a:pPr>
              <a:r>
                <a:rPr lang="cs-CZ" sz="2000" i="0" dirty="0" err="1">
                  <a:solidFill>
                    <a:schemeClr val="tx1"/>
                  </a:solidFill>
                  <a:latin typeface="+mn-lt"/>
                </a:rPr>
                <a:t>Akantóza</a:t>
              </a:r>
              <a:endParaRPr lang="cs-CZ" sz="2000" i="0" dirty="0">
                <a:solidFill>
                  <a:schemeClr val="tx1"/>
                </a:solidFill>
                <a:latin typeface="+mn-lt"/>
              </a:endParaRPr>
            </a:p>
            <a:p>
              <a:pPr marL="457200" indent="-457200" algn="l">
                <a:buFontTx/>
                <a:buAutoNum type="arabicPlain"/>
                <a:defRPr/>
              </a:pPr>
              <a:r>
                <a:rPr lang="cs-CZ" sz="2000" i="0" dirty="0" err="1">
                  <a:solidFill>
                    <a:schemeClr val="tx1"/>
                  </a:solidFill>
                  <a:latin typeface="+mn-lt"/>
                </a:rPr>
                <a:t>Papilomatóza</a:t>
              </a: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, edém papil</a:t>
              </a:r>
            </a:p>
            <a:p>
              <a:pPr marL="457200" indent="-457200" algn="l">
                <a:buFontTx/>
                <a:buAutoNum type="arabicPlain"/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Hyperkeratóza, </a:t>
              </a:r>
              <a:r>
                <a:rPr lang="cs-CZ" sz="2000" i="0" dirty="0" err="1">
                  <a:solidFill>
                    <a:schemeClr val="tx1"/>
                  </a:solidFill>
                  <a:latin typeface="+mn-lt"/>
                </a:rPr>
                <a:t>parakeratóza</a:t>
              </a:r>
              <a:endParaRPr lang="cs-CZ" sz="2000" i="0" dirty="0">
                <a:solidFill>
                  <a:schemeClr val="tx1"/>
                </a:solidFill>
                <a:latin typeface="+mn-lt"/>
              </a:endParaRPr>
            </a:p>
            <a:p>
              <a:pPr marL="457200" indent="-457200" algn="l">
                <a:buFontTx/>
                <a:buAutoNum type="arabicPlain"/>
                <a:defRPr/>
              </a:pPr>
              <a:r>
                <a:rPr lang="cs-CZ" sz="2000" i="0" dirty="0" err="1">
                  <a:solidFill>
                    <a:schemeClr val="tx1"/>
                  </a:solidFill>
                  <a:latin typeface="+mn-lt"/>
                </a:rPr>
                <a:t>Mikroabscesy</a:t>
              </a:r>
              <a:endParaRPr lang="cs-CZ" sz="2000" i="0" dirty="0">
                <a:solidFill>
                  <a:schemeClr val="tx1"/>
                </a:solidFill>
                <a:latin typeface="+mn-lt"/>
              </a:endParaRPr>
            </a:p>
            <a:p>
              <a:pPr marL="457200" indent="-457200" algn="l">
                <a:buFontTx/>
                <a:buAutoNum type="arabicPlain"/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Chronický zánět dermis</a:t>
              </a: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460886" y="4166235"/>
              <a:ext cx="357188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5</a:t>
              </a:r>
            </a:p>
          </p:txBody>
        </p:sp>
      </p:grpSp>
      <p:pic>
        <p:nvPicPr>
          <p:cNvPr id="12" name="Zástupný symbol pro obsah 14" descr="psoriáza, mikroabsces, 200x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4" r="24699"/>
          <a:stretch/>
        </p:blipFill>
        <p:spPr>
          <a:xfrm>
            <a:off x="6674285" y="1888966"/>
            <a:ext cx="5003953" cy="4430713"/>
          </a:xfrm>
          <a:ln>
            <a:solidFill>
              <a:srgbClr val="00B0F0"/>
            </a:solidFill>
          </a:ln>
        </p:spPr>
      </p:pic>
      <p:sp>
        <p:nvSpPr>
          <p:cNvPr id="14" name="Elipsa 15"/>
          <p:cNvSpPr/>
          <p:nvPr/>
        </p:nvSpPr>
        <p:spPr bwMode="auto">
          <a:xfrm rot="598454">
            <a:off x="10355014" y="2289167"/>
            <a:ext cx="534326" cy="3644900"/>
          </a:xfrm>
          <a:prstGeom prst="ellipse">
            <a:avLst/>
          </a:prstGeom>
          <a:noFill/>
          <a:ln w="57150" cap="flat" cmpd="sng" algn="ctr">
            <a:solidFill>
              <a:srgbClr val="00FFFF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10334149" y="5752742"/>
            <a:ext cx="1643062" cy="40011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rgbClr val="00B0F0"/>
            </a:solidFill>
          </a:ln>
        </p:spPr>
        <p:txBody>
          <a:bodyPr>
            <a:spAutoFit/>
          </a:bodyPr>
          <a:lstStyle/>
          <a:p>
            <a:pPr marL="457200" indent="-457200" algn="l">
              <a:defRPr/>
            </a:pPr>
            <a:r>
              <a:rPr lang="cs-CZ" sz="2000" i="0" dirty="0" err="1">
                <a:solidFill>
                  <a:schemeClr val="tx1"/>
                </a:solidFill>
                <a:latin typeface="+mn-lt"/>
              </a:rPr>
              <a:t>mikroabsces</a:t>
            </a:r>
            <a:endParaRPr lang="cs-CZ" sz="2000" i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43684036"/>
      </p:ext>
    </p:extLst>
  </p:cSld>
  <p:clrMapOvr>
    <a:masterClrMapping/>
  </p:clrMapOvr>
  <p:transition>
    <p:blinds dir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PUCHÝŘNATÉ </a:t>
            </a:r>
            <a:r>
              <a:rPr lang="cs-CZ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endParaRPr lang="cs-CZ" sz="80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druhy puchýřů dle lokalizace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 err="1">
                <a:solidFill>
                  <a:srgbClr val="00B0F0"/>
                </a:solidFill>
              </a:rPr>
              <a:t>subkorneální</a:t>
            </a:r>
            <a:endParaRPr lang="cs-CZ" sz="2200" b="1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 err="1">
                <a:solidFill>
                  <a:srgbClr val="00B0F0"/>
                </a:solidFill>
              </a:rPr>
              <a:t>intraepidermální</a:t>
            </a:r>
            <a:endParaRPr lang="cs-CZ" sz="2200" b="1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>
                <a:solidFill>
                  <a:srgbClr val="00B0F0"/>
                </a:solidFill>
              </a:rPr>
              <a:t>subepidermální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druhy puchýřů dle mechanizmu vzniku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 err="1">
                <a:solidFill>
                  <a:srgbClr val="00B0F0"/>
                </a:solidFill>
              </a:rPr>
              <a:t>akantolýza</a:t>
            </a:r>
            <a:r>
              <a:rPr lang="cs-CZ" sz="2200" dirty="0">
                <a:solidFill>
                  <a:srgbClr val="00B0F0"/>
                </a:solidFill>
              </a:rPr>
              <a:t> </a:t>
            </a:r>
            <a:r>
              <a:rPr lang="cs-CZ" sz="2200" dirty="0"/>
              <a:t>– rozpuštění </a:t>
            </a:r>
            <a:r>
              <a:rPr lang="cs-CZ" sz="2200" dirty="0" err="1"/>
              <a:t>mezibun</a:t>
            </a:r>
            <a:r>
              <a:rPr lang="cs-CZ" sz="2200" dirty="0"/>
              <a:t>. spojů (</a:t>
            </a:r>
            <a:r>
              <a:rPr lang="cs-CZ" sz="2200" i="1" dirty="0"/>
              <a:t>pemfigus</a:t>
            </a:r>
            <a:r>
              <a:rPr lang="cs-CZ" sz="2200" dirty="0"/>
              <a:t>)</a:t>
            </a:r>
            <a:endParaRPr lang="cs-CZ" sz="2200" b="1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>
                <a:solidFill>
                  <a:srgbClr val="00B0F0"/>
                </a:solidFill>
              </a:rPr>
              <a:t>spongióza</a:t>
            </a:r>
            <a:r>
              <a:rPr lang="cs-CZ" sz="2200" dirty="0"/>
              <a:t> – vystupňovaný </a:t>
            </a:r>
            <a:r>
              <a:rPr lang="cs-CZ" sz="2200" b="1" dirty="0"/>
              <a:t>inter</a:t>
            </a:r>
            <a:r>
              <a:rPr lang="cs-CZ" sz="2200" dirty="0"/>
              <a:t>celulární edém (</a:t>
            </a:r>
            <a:r>
              <a:rPr lang="cs-CZ" sz="2200" i="1" dirty="0"/>
              <a:t>akutní ekzém- dermatitidy</a:t>
            </a:r>
            <a:r>
              <a:rPr lang="cs-CZ" sz="2200" dirty="0"/>
              <a:t>)</a:t>
            </a:r>
            <a:endParaRPr lang="cs-CZ" sz="2200" b="1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>
                <a:solidFill>
                  <a:srgbClr val="00B0F0"/>
                </a:solidFill>
              </a:rPr>
              <a:t>balónová degenerace</a:t>
            </a:r>
            <a:r>
              <a:rPr lang="cs-CZ" sz="2200" dirty="0">
                <a:solidFill>
                  <a:srgbClr val="00B0F0"/>
                </a:solidFill>
              </a:rPr>
              <a:t> </a:t>
            </a:r>
            <a:r>
              <a:rPr lang="cs-CZ" sz="2200" dirty="0"/>
              <a:t>– vystupňovaný </a:t>
            </a:r>
            <a:r>
              <a:rPr lang="cs-CZ" sz="2200" b="1" dirty="0"/>
              <a:t>intra</a:t>
            </a:r>
            <a:r>
              <a:rPr lang="cs-CZ" sz="2200" dirty="0"/>
              <a:t>celulární edém a rozpad </a:t>
            </a:r>
            <a:r>
              <a:rPr lang="cs-CZ" sz="2200" dirty="0" err="1"/>
              <a:t>keratinocytů</a:t>
            </a:r>
            <a:r>
              <a:rPr lang="cs-CZ" sz="2200" dirty="0"/>
              <a:t> (</a:t>
            </a:r>
            <a:r>
              <a:rPr lang="cs-CZ" sz="2200" i="1" dirty="0"/>
              <a:t>HSV</a:t>
            </a:r>
            <a:r>
              <a:rPr lang="cs-CZ" sz="2200" dirty="0"/>
              <a:t>)</a:t>
            </a:r>
            <a:endParaRPr lang="cs-CZ" sz="2200" b="1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 err="1">
                <a:solidFill>
                  <a:srgbClr val="00B0F0"/>
                </a:solidFill>
              </a:rPr>
              <a:t>epidermolýza</a:t>
            </a:r>
            <a:r>
              <a:rPr lang="cs-CZ" sz="2200" b="1" dirty="0"/>
              <a:t> </a:t>
            </a:r>
            <a:r>
              <a:rPr lang="cs-CZ" sz="2200" dirty="0"/>
              <a:t>– destrukce </a:t>
            </a:r>
            <a:r>
              <a:rPr lang="cs-CZ" sz="2200" dirty="0" err="1"/>
              <a:t>dermoepidermálních</a:t>
            </a:r>
            <a:r>
              <a:rPr lang="cs-CZ" sz="2200" dirty="0"/>
              <a:t> adhezí (</a:t>
            </a:r>
            <a:r>
              <a:rPr lang="cs-CZ" sz="2200" i="1" dirty="0"/>
              <a:t>bulózní </a:t>
            </a:r>
            <a:r>
              <a:rPr lang="cs-CZ" sz="2200" i="1" dirty="0" err="1"/>
              <a:t>pemfigoid</a:t>
            </a:r>
            <a:r>
              <a:rPr lang="cs-CZ" sz="2200" i="1" dirty="0"/>
              <a:t>, </a:t>
            </a:r>
            <a:r>
              <a:rPr lang="cs-CZ" sz="2200" i="1" dirty="0" err="1"/>
              <a:t>epidermolysis</a:t>
            </a:r>
            <a:r>
              <a:rPr lang="cs-CZ" sz="2200" i="1" dirty="0"/>
              <a:t> </a:t>
            </a:r>
            <a:r>
              <a:rPr lang="cs-CZ" sz="2200" i="1" dirty="0" err="1"/>
              <a:t>bullosa</a:t>
            </a:r>
            <a:r>
              <a:rPr lang="cs-CZ" sz="2200" dirty="0"/>
              <a:t>)</a:t>
            </a:r>
            <a:endParaRPr lang="cs-CZ" sz="2200" b="1" dirty="0"/>
          </a:p>
        </p:txBody>
      </p:sp>
    </p:spTree>
    <p:extLst>
      <p:ext uri="{BB962C8B-B14F-4D97-AF65-F5344CB8AC3E}">
        <p14:creationId xmlns:p14="http://schemas.microsoft.com/office/powerpoint/2010/main" val="2645999012"/>
      </p:ext>
    </p:extLst>
  </p:cSld>
  <p:clrMapOvr>
    <a:masterClrMapping/>
  </p:clrMapOvr>
  <p:transition>
    <p:blinds dir="vert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PUCHÝŘNATÉ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PEMPHIGUS VULGARIS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25221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autoimunitní onemocnění kůže i sliznic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rozsáhlé</a:t>
            </a:r>
            <a:r>
              <a:rPr lang="cs-CZ" sz="2800" dirty="0">
                <a:solidFill>
                  <a:srgbClr val="00B0F0"/>
                </a:solidFill>
              </a:rPr>
              <a:t> </a:t>
            </a:r>
            <a:r>
              <a:rPr lang="cs-CZ" sz="2800" dirty="0" err="1">
                <a:solidFill>
                  <a:srgbClr val="00B0F0"/>
                </a:solidFill>
              </a:rPr>
              <a:t>akantolytické</a:t>
            </a:r>
            <a:r>
              <a:rPr lang="cs-CZ" sz="2800" dirty="0"/>
              <a:t> puchýře </a:t>
            </a:r>
            <a:r>
              <a:rPr lang="cs-CZ" sz="2800" u="sng" dirty="0" err="1">
                <a:solidFill>
                  <a:srgbClr val="00B0F0"/>
                </a:solidFill>
              </a:rPr>
              <a:t>suprabazálně</a:t>
            </a:r>
            <a:r>
              <a:rPr lang="cs-CZ" sz="2800" dirty="0"/>
              <a:t>, uvnitř </a:t>
            </a:r>
            <a:r>
              <a:rPr lang="cs-CZ" sz="2800" dirty="0" err="1"/>
              <a:t>eo</a:t>
            </a:r>
            <a:r>
              <a:rPr lang="cs-CZ" sz="2800" dirty="0"/>
              <a:t> a PMN</a:t>
            </a:r>
            <a:endParaRPr lang="cs-CZ" sz="2800" u="sng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>
                <a:sym typeface="Symbol" panose="05050102010706020507" pitchFamily="18" charset="2"/>
              </a:rPr>
              <a:t> ztráty tekutin, bílkovin + infekce = </a:t>
            </a:r>
            <a:r>
              <a:rPr lang="cs-CZ" sz="2600" dirty="0">
                <a:solidFill>
                  <a:srgbClr val="FF0000"/>
                </a:solidFill>
                <a:sym typeface="Symbol" panose="05050102010706020507" pitchFamily="18" charset="2"/>
              </a:rPr>
              <a:t>může skončit fatálně (až 40 %)!!!</a:t>
            </a:r>
            <a:endParaRPr lang="cs-CZ" sz="2600" dirty="0">
              <a:solidFill>
                <a:srgbClr val="FF000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puchýře vznikají na kůži „normálního vzhledu“ při použití minimálního tlaku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5786470" y="48521"/>
            <a:ext cx="6359493" cy="6679318"/>
            <a:chOff x="5786470" y="48521"/>
            <a:chExt cx="6359493" cy="6679318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175"/>
            <a:stretch/>
          </p:blipFill>
          <p:spPr>
            <a:xfrm>
              <a:off x="8532178" y="48521"/>
              <a:ext cx="3613785" cy="2964053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10" name="Picture 2" descr="00075+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5302" y="2717179"/>
              <a:ext cx="4010661" cy="4010660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5786470" y="5412401"/>
              <a:ext cx="3714750" cy="1311275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1   </a:t>
              </a:r>
              <a:r>
                <a:rPr lang="cs-CZ" altLang="cs-CZ" sz="20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akantolytická</a:t>
              </a:r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bula</a:t>
              </a:r>
            </a:p>
            <a:p>
              <a:pPr algn="l"/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2   </a:t>
              </a:r>
              <a:r>
                <a:rPr lang="cs-CZ" altLang="cs-CZ" sz="20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eosinofily</a:t>
              </a:r>
              <a:endPara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/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3   </a:t>
              </a:r>
              <a:r>
                <a:rPr lang="cs-CZ" altLang="cs-CZ" sz="20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suprabazální</a:t>
              </a:r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</a:t>
              </a:r>
              <a:r>
                <a:rPr lang="cs-CZ" altLang="cs-CZ" sz="20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akantolýza</a:t>
              </a:r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, kulaté </a:t>
              </a:r>
              <a:r>
                <a:rPr lang="cs-CZ" altLang="cs-CZ" sz="20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akantolytické</a:t>
              </a:r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buňky</a:t>
              </a:r>
              <a:endParaRPr lang="en-US" altLang="cs-CZ" sz="2000" b="0" i="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8626759" y="3592283"/>
              <a:ext cx="294355" cy="40011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1</a:t>
              </a:r>
            </a:p>
          </p:txBody>
        </p:sp>
        <p:sp>
          <p:nvSpPr>
            <p:cNvPr id="13" name="TextovéPole 12"/>
            <p:cNvSpPr txBox="1"/>
            <p:nvPr/>
          </p:nvSpPr>
          <p:spPr>
            <a:xfrm>
              <a:off x="9649777" y="2717179"/>
              <a:ext cx="294355" cy="40011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2</a:t>
              </a:r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10481277" y="4072845"/>
              <a:ext cx="294355" cy="40011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5735854"/>
      </p:ext>
    </p:extLst>
  </p:cSld>
  <p:clrMapOvr>
    <a:masterClrMapping/>
  </p:clrMapOvr>
  <p:transition>
    <p:blinds dir="vert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PUCHÝŘNATÉ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BULÓZNÍ PEMPHIGOID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704383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autoimunitní onemocnění kůže </a:t>
            </a:r>
            <a:r>
              <a:rPr lang="cs-CZ" sz="2800" dirty="0"/>
              <a:t>starších 60 let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err="1">
                <a:solidFill>
                  <a:srgbClr val="00B0F0"/>
                </a:solidFill>
              </a:rPr>
              <a:t>epidermolytické</a:t>
            </a:r>
            <a:r>
              <a:rPr lang="cs-CZ" sz="2800" dirty="0"/>
              <a:t> puchýře </a:t>
            </a:r>
            <a:r>
              <a:rPr lang="cs-CZ" sz="2800" u="sng" dirty="0">
                <a:solidFill>
                  <a:srgbClr val="00B0F0"/>
                </a:solidFill>
              </a:rPr>
              <a:t>subepidermálně</a:t>
            </a:r>
            <a:r>
              <a:rPr lang="cs-CZ" sz="2800" dirty="0"/>
              <a:t>, uvnitř </a:t>
            </a:r>
            <a:r>
              <a:rPr lang="cs-CZ" sz="2800" dirty="0" err="1"/>
              <a:t>eo</a:t>
            </a:r>
            <a:r>
              <a:rPr lang="cs-CZ" sz="2800" dirty="0"/>
              <a:t> a PMN</a:t>
            </a:r>
            <a:endParaRPr lang="cs-CZ" sz="2800" u="sng" dirty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benigní průběh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svědící puchýře pevnější než u </a:t>
            </a:r>
            <a:r>
              <a:rPr lang="cs-CZ" sz="2600" dirty="0" err="1"/>
              <a:t>pemphigu</a:t>
            </a:r>
            <a:r>
              <a:rPr lang="cs-CZ" sz="2600" dirty="0"/>
              <a:t>, menšího rozsahu</a:t>
            </a:r>
          </a:p>
        </p:txBody>
      </p:sp>
      <p:grpSp>
        <p:nvGrpSpPr>
          <p:cNvPr id="8" name="Skupina 7"/>
          <p:cNvGrpSpPr/>
          <p:nvPr/>
        </p:nvGrpSpPr>
        <p:grpSpPr>
          <a:xfrm>
            <a:off x="6681076" y="147480"/>
            <a:ext cx="5446964" cy="6577784"/>
            <a:chOff x="6681076" y="147480"/>
            <a:chExt cx="5446964" cy="6577784"/>
          </a:xfrm>
        </p:grpSpPr>
        <p:pic>
          <p:nvPicPr>
            <p:cNvPr id="15" name="Picture 2" descr="00102+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141110" y="2738335"/>
              <a:ext cx="3986930" cy="3986929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12" b="329"/>
            <a:stretch/>
          </p:blipFill>
          <p:spPr>
            <a:xfrm>
              <a:off x="9098518" y="147480"/>
              <a:ext cx="3029522" cy="2521975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16" name="Text Box 6"/>
            <p:cNvSpPr txBox="1">
              <a:spLocks noChangeArrowheads="1"/>
            </p:cNvSpPr>
            <p:nvPr/>
          </p:nvSpPr>
          <p:spPr bwMode="auto">
            <a:xfrm>
              <a:off x="6681076" y="5502958"/>
              <a:ext cx="3312211" cy="1015663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rgbClr val="00B0F0"/>
              </a:solidFill>
            </a:ln>
          </p:spPr>
          <p:txBody>
            <a:bodyPr wrap="squar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1 subepidermální bula - obsahuje fibrin a </a:t>
              </a:r>
              <a:r>
                <a:rPr lang="cs-CZ" altLang="cs-CZ" sz="20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eosinofily</a:t>
              </a:r>
              <a:endPara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eaLnBrk="1" hangingPunct="1"/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2 ve spodině zánět</a:t>
              </a:r>
              <a:endParaRPr lang="en-US" altLang="cs-CZ" sz="2000" b="0" i="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9710712" y="4305557"/>
              <a:ext cx="282575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cs-CZ" altLang="cs-CZ" sz="140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1</a:t>
              </a:r>
              <a:endParaRPr lang="en-US" altLang="cs-CZ" sz="1400" i="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11155680" y="5564294"/>
              <a:ext cx="282575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cs-CZ" altLang="cs-CZ" sz="140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  <a:endParaRPr lang="en-US" altLang="cs-CZ" sz="1400" i="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7260731"/>
      </p:ext>
    </p:extLst>
  </p:cSld>
  <p:clrMapOvr>
    <a:masterClrMapping/>
  </p:clrMapOvr>
  <p:transition>
    <p:blinds dir="vert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PUCHÝŘNATÉ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dirty="0">
                <a:solidFill>
                  <a:srgbClr val="00B0F0"/>
                </a:solidFill>
              </a:rPr>
              <a:t>VROZENÁ </a:t>
            </a:r>
            <a:r>
              <a:rPr lang="cs-CZ" b="1" dirty="0">
                <a:solidFill>
                  <a:srgbClr val="00B0F0"/>
                </a:solidFill>
              </a:rPr>
              <a:t>EPIDERMOLYSIS BULLOSA !!!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185236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„</a:t>
            </a:r>
            <a:r>
              <a:rPr lang="cs-CZ" sz="2800" b="1" dirty="0">
                <a:solidFill>
                  <a:srgbClr val="FF0000"/>
                </a:solidFill>
              </a:rPr>
              <a:t>nemoc motýlích křídel</a:t>
            </a:r>
            <a:r>
              <a:rPr lang="cs-CZ" sz="2800" b="1" dirty="0"/>
              <a:t>“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mutace genů kódujících </a:t>
            </a:r>
            <a:r>
              <a:rPr lang="cs-CZ" sz="2800" dirty="0" err="1"/>
              <a:t>cytokeratiny</a:t>
            </a:r>
            <a:r>
              <a:rPr lang="cs-CZ" sz="2800" dirty="0"/>
              <a:t> a proteiny BM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ym typeface="Symbol" panose="05050102010706020507" pitchFamily="18" charset="2"/>
              </a:rPr>
              <a:t> výrazná fragilita kůže a sliznic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ym typeface="Symbol" panose="05050102010706020507" pitchFamily="18" charset="2"/>
              </a:rPr>
              <a:t> snadno vznikají mokvající puchýře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ym typeface="Symbol" panose="05050102010706020507" pitchFamily="18" charset="2"/>
              </a:rPr>
              <a:t>hojí se jizvením  deformity orgánů</a:t>
            </a:r>
            <a:endParaRPr lang="cs-CZ" sz="26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rozsáhlé </a:t>
            </a:r>
            <a:r>
              <a:rPr lang="cs-CZ" sz="2800" dirty="0" err="1">
                <a:solidFill>
                  <a:srgbClr val="00B0F0"/>
                </a:solidFill>
              </a:rPr>
              <a:t>epidermolytické</a:t>
            </a:r>
            <a:r>
              <a:rPr lang="cs-CZ" sz="2800" dirty="0"/>
              <a:t> puchýře </a:t>
            </a:r>
            <a:r>
              <a:rPr lang="cs-CZ" sz="2800" u="sng" dirty="0">
                <a:solidFill>
                  <a:srgbClr val="00B0F0"/>
                </a:solidFill>
              </a:rPr>
              <a:t>subepidermálně </a:t>
            </a:r>
            <a:r>
              <a:rPr lang="cs-CZ" sz="2800" b="1" dirty="0">
                <a:sym typeface="Symbol" panose="05050102010706020507" pitchFamily="18" charset="2"/>
              </a:rPr>
              <a:t> ztráty tekutin, bílkovin + infekce + jizvení vnitřních orgánů = </a:t>
            </a:r>
            <a:r>
              <a:rPr lang="cs-CZ" sz="2800" dirty="0">
                <a:solidFill>
                  <a:srgbClr val="FF0000"/>
                </a:solidFill>
                <a:sym typeface="Symbol" panose="05050102010706020507" pitchFamily="18" charset="2"/>
              </a:rPr>
              <a:t>končí fatálně (léčba neexistuje!)</a:t>
            </a:r>
            <a:endParaRPr lang="cs-CZ" sz="2800" u="sng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444564"/>
      </p:ext>
    </p:extLst>
  </p:cSld>
  <p:clrMapOvr>
    <a:masterClrMapping/>
  </p:clrMapOvr>
  <p:transition>
    <p:blinds dir="vert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PUCHÝŘNATÉ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dirty="0">
                <a:solidFill>
                  <a:srgbClr val="00B0F0"/>
                </a:solidFill>
              </a:rPr>
              <a:t>VROZENÁ </a:t>
            </a:r>
            <a:r>
              <a:rPr lang="cs-CZ" b="1" dirty="0">
                <a:solidFill>
                  <a:srgbClr val="00B0F0"/>
                </a:solidFill>
              </a:rPr>
              <a:t>EPIDERMOLYSIS BULLOSA</a:t>
            </a:r>
            <a:endParaRPr lang="cs-CZ" b="1" dirty="0"/>
          </a:p>
        </p:txBody>
      </p:sp>
      <p:grpSp>
        <p:nvGrpSpPr>
          <p:cNvPr id="15" name="Skupina 14"/>
          <p:cNvGrpSpPr/>
          <p:nvPr/>
        </p:nvGrpSpPr>
        <p:grpSpPr>
          <a:xfrm>
            <a:off x="644509" y="1733418"/>
            <a:ext cx="11552408" cy="5006598"/>
            <a:chOff x="644509" y="1733418"/>
            <a:chExt cx="11552408" cy="5006598"/>
          </a:xfrm>
        </p:grpSpPr>
        <p:pic>
          <p:nvPicPr>
            <p:cNvPr id="5" name="Picture 6"/>
            <p:cNvPicPr>
              <a:picLocks noGrp="1" noChangeAspect="1" noChangeArrowheads="1"/>
            </p:cNvPicPr>
            <p:nvPr>
              <p:ph sz="quarter" idx="4294967295"/>
            </p:nvPr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44509" y="1767897"/>
              <a:ext cx="4500914" cy="3376106"/>
            </a:xfrm>
            <a:prstGeom prst="rect">
              <a:avLst/>
            </a:prstGeom>
            <a:noFill/>
            <a:ln cap="flat" algn="ctr">
              <a:solidFill>
                <a:srgbClr val="00B0F0"/>
              </a:solidFill>
              <a:miter lim="800000"/>
              <a:headEnd type="none" w="med" len="med"/>
              <a:tailEnd type="none" w="med" len="med"/>
            </a:ln>
          </p:spPr>
        </p:pic>
        <p:pic>
          <p:nvPicPr>
            <p:cNvPr id="8" name="Picture 13"/>
            <p:cNvPicPr>
              <a:picLocks noGrp="1" noChangeAspect="1" noChangeArrowheads="1"/>
            </p:cNvPicPr>
            <p:nvPr>
              <p:ph sz="quarter" idx="1"/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197185" y="1764869"/>
              <a:ext cx="3486019" cy="2438421"/>
            </a:xfrm>
            <a:noFill/>
            <a:ln cap="flat" algn="ctr">
              <a:solidFill>
                <a:srgbClr val="6B95C7"/>
              </a:solidFill>
              <a:miter lim="800000"/>
              <a:headEnd type="none" w="med" len="med"/>
              <a:tailEnd type="none" w="med" len="med"/>
            </a:ln>
          </p:spPr>
        </p:pic>
        <p:sp>
          <p:nvSpPr>
            <p:cNvPr id="9" name="Text Box 15"/>
            <p:cNvSpPr txBox="1">
              <a:spLocks noChangeArrowheads="1"/>
            </p:cNvSpPr>
            <p:nvPr/>
          </p:nvSpPr>
          <p:spPr bwMode="auto">
            <a:xfrm>
              <a:off x="644509" y="5009172"/>
              <a:ext cx="8241496" cy="156966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cs-CZ" altLang="cs-CZ" sz="24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A, B: rozsáhlé mokvající puchýře</a:t>
              </a:r>
            </a:p>
            <a:p>
              <a:pPr algn="l">
                <a:spcBef>
                  <a:spcPct val="50000"/>
                </a:spcBef>
              </a:pPr>
              <a:r>
                <a:rPr lang="cs-CZ" altLang="cs-CZ" sz="24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C: </a:t>
              </a:r>
              <a:r>
                <a:rPr lang="cs-CZ" altLang="cs-CZ" sz="240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absence kolagenu VII </a:t>
              </a:r>
              <a:r>
                <a:rPr lang="cs-CZ" altLang="cs-CZ" sz="24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v dermo-epidermální </a:t>
              </a:r>
              <a:r>
                <a:rPr lang="cs-CZ" altLang="cs-CZ" sz="24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junkci</a:t>
              </a:r>
              <a:r>
                <a:rPr lang="cs-CZ" altLang="cs-CZ" sz="24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(IF)</a:t>
              </a:r>
            </a:p>
            <a:p>
              <a:pPr algn="l">
                <a:spcBef>
                  <a:spcPct val="50000"/>
                </a:spcBef>
              </a:pPr>
              <a:r>
                <a:rPr lang="cs-CZ" altLang="cs-CZ" sz="24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D: kolagen VII - pozitivní kontrola (IF)</a:t>
              </a:r>
            </a:p>
          </p:txBody>
        </p:sp>
        <p:sp>
          <p:nvSpPr>
            <p:cNvPr id="10" name="Text Box 16"/>
            <p:cNvSpPr txBox="1">
              <a:spLocks noChangeArrowheads="1"/>
            </p:cNvSpPr>
            <p:nvPr/>
          </p:nvSpPr>
          <p:spPr bwMode="auto">
            <a:xfrm>
              <a:off x="732784" y="1817145"/>
              <a:ext cx="360362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cs-CZ" altLang="cs-CZ" sz="240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11" name="Text Box 17"/>
            <p:cNvSpPr txBox="1">
              <a:spLocks noChangeArrowheads="1"/>
            </p:cNvSpPr>
            <p:nvPr/>
          </p:nvSpPr>
          <p:spPr bwMode="auto">
            <a:xfrm>
              <a:off x="5264269" y="1817145"/>
              <a:ext cx="360362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cs-CZ" altLang="cs-CZ" sz="240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8886005" y="1733418"/>
              <a:ext cx="3310912" cy="5006598"/>
              <a:chOff x="8886005" y="1733418"/>
              <a:chExt cx="3310912" cy="5006598"/>
            </a:xfrm>
          </p:grpSpPr>
          <p:pic>
            <p:nvPicPr>
              <p:cNvPr id="6" name="Picture 8"/>
              <p:cNvPicPr>
                <a:picLocks noGrp="1" noChangeAspect="1" noChangeArrowheads="1"/>
              </p:cNvPicPr>
              <p:nvPr>
                <p:ph sz="quarter" idx="4294967295"/>
              </p:nvPr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0618" b="54552"/>
              <a:stretch/>
            </p:blipFill>
            <p:spPr>
              <a:xfrm>
                <a:off x="8886005" y="1733418"/>
                <a:ext cx="3310912" cy="2469872"/>
              </a:xfrm>
              <a:prstGeom prst="rect">
                <a:avLst/>
              </a:prstGeom>
              <a:noFill/>
              <a:ln cap="flat" algn="ctr">
                <a:solidFill>
                  <a:srgbClr val="00B0F0"/>
                </a:solidFill>
                <a:miter lim="800000"/>
                <a:headEnd type="none" w="med" len="med"/>
                <a:tailEnd type="none" w="med" len="med"/>
              </a:ln>
            </p:spPr>
          </p:pic>
          <p:pic>
            <p:nvPicPr>
              <p:cNvPr id="7" name="Picture 10"/>
              <p:cNvPicPr>
                <a:picLocks noGrp="1" noChangeAspect="1" noChangeArrowheads="1"/>
              </p:cNvPicPr>
              <p:nvPr>
                <p:ph sz="quarter" idx="4294967295"/>
              </p:nvPr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142"/>
              <a:stretch>
                <a:fillRect/>
              </a:stretch>
            </p:blipFill>
            <p:spPr>
              <a:xfrm>
                <a:off x="8886005" y="4271993"/>
                <a:ext cx="3305995" cy="2468023"/>
              </a:xfrm>
              <a:prstGeom prst="rect">
                <a:avLst/>
              </a:prstGeom>
              <a:noFill/>
              <a:ln cap="flat" algn="ctr">
                <a:solidFill>
                  <a:srgbClr val="00B0F0"/>
                </a:solidFill>
                <a:miter lim="800000"/>
                <a:headEnd type="none" w="med" len="med"/>
                <a:tailEnd type="none" w="med" len="med"/>
              </a:ln>
            </p:spPr>
          </p:pic>
          <p:sp>
            <p:nvSpPr>
              <p:cNvPr id="12" name="Text Box 18"/>
              <p:cNvSpPr txBox="1">
                <a:spLocks noChangeArrowheads="1"/>
              </p:cNvSpPr>
              <p:nvPr/>
            </p:nvSpPr>
            <p:spPr bwMode="auto">
              <a:xfrm>
                <a:off x="8968144" y="1817145"/>
                <a:ext cx="360363" cy="457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cs-CZ" altLang="cs-CZ" sz="2400" i="0" dirty="0">
                    <a:solidFill>
                      <a:schemeClr val="tx1"/>
                    </a:solidFill>
                    <a:latin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" name="Text Box 19"/>
              <p:cNvSpPr txBox="1">
                <a:spLocks noChangeArrowheads="1"/>
              </p:cNvSpPr>
              <p:nvPr/>
            </p:nvSpPr>
            <p:spPr bwMode="auto">
              <a:xfrm>
                <a:off x="8968145" y="4332084"/>
                <a:ext cx="360363" cy="457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cs-CZ" altLang="cs-CZ" sz="2400" i="0" dirty="0">
                    <a:solidFill>
                      <a:schemeClr val="tx1"/>
                    </a:solidFill>
                    <a:latin typeface="Arial" panose="020B0604020202020204" pitchFamily="34" charset="0"/>
                  </a:rPr>
                  <a:t>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6654969"/>
      </p:ext>
    </p:extLst>
  </p:cSld>
  <p:clrMapOvr>
    <a:masterClrMapping/>
  </p:clrMapOvr>
  <p:transition>
    <p:blinds dir="vert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PUCHÝŘNATÉ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sz="4000" b="1" dirty="0">
                <a:solidFill>
                  <a:srgbClr val="00B0F0"/>
                </a:solidFill>
              </a:rPr>
              <a:t>DERMATITIS HERPETIFORMIS DUHRING</a:t>
            </a:r>
            <a:endParaRPr lang="cs-CZ" sz="40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483391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autoimunitní onemocnění kůže </a:t>
            </a:r>
            <a:r>
              <a:rPr lang="cs-CZ" sz="2800" b="1" dirty="0">
                <a:solidFill>
                  <a:srgbClr val="FF0000"/>
                </a:solidFill>
              </a:rPr>
              <a:t>+ </a:t>
            </a:r>
            <a:r>
              <a:rPr lang="cs-CZ" sz="2800" b="1" dirty="0" err="1">
                <a:solidFill>
                  <a:srgbClr val="FF0000"/>
                </a:solidFill>
              </a:rPr>
              <a:t>celiakie</a:t>
            </a:r>
            <a:endParaRPr lang="cs-CZ" sz="2800" b="1" dirty="0">
              <a:solidFill>
                <a:srgbClr val="FF000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>
                <a:solidFill>
                  <a:srgbClr val="00B0F0"/>
                </a:solidFill>
              </a:rPr>
              <a:t>reaguje na bezlepkovou dietu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drobné puchýře </a:t>
            </a:r>
            <a:r>
              <a:rPr lang="cs-CZ" sz="2800" u="sng" dirty="0">
                <a:solidFill>
                  <a:srgbClr val="00B0F0"/>
                </a:solidFill>
              </a:rPr>
              <a:t>subepidermálně</a:t>
            </a:r>
            <a:r>
              <a:rPr lang="cs-CZ" sz="2800" dirty="0"/>
              <a:t> (na vrcholu dermálních papil), uvnitř </a:t>
            </a:r>
            <a:r>
              <a:rPr lang="cs-CZ" sz="2800" dirty="0" err="1"/>
              <a:t>eo</a:t>
            </a:r>
            <a:r>
              <a:rPr lang="cs-CZ" sz="2800" dirty="0"/>
              <a:t> a PMN</a:t>
            </a:r>
            <a:endParaRPr lang="cs-CZ" sz="2800" u="sng" dirty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typicky mladší jedinci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výsev silně svědících puchýřků (≈ herpes)</a:t>
            </a:r>
            <a:endParaRPr lang="cs-CZ" sz="2600" b="1" dirty="0"/>
          </a:p>
        </p:txBody>
      </p:sp>
      <p:sp>
        <p:nvSpPr>
          <p:cNvPr id="13" name="Zástupný symbol pro obsah 8"/>
          <p:cNvSpPr txBox="1">
            <a:spLocks/>
          </p:cNvSpPr>
          <p:nvPr/>
        </p:nvSpPr>
        <p:spPr>
          <a:xfrm>
            <a:off x="6426152" y="3851418"/>
            <a:ext cx="5581955" cy="258446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altLang="cs-CZ"/>
          </a:p>
          <a:p>
            <a:endParaRPr lang="cs-CZ" altLang="cs-CZ"/>
          </a:p>
        </p:txBody>
      </p:sp>
      <p:grpSp>
        <p:nvGrpSpPr>
          <p:cNvPr id="5" name="Skupina 4"/>
          <p:cNvGrpSpPr/>
          <p:nvPr/>
        </p:nvGrpSpPr>
        <p:grpSpPr>
          <a:xfrm>
            <a:off x="7369892" y="773488"/>
            <a:ext cx="4822108" cy="5911866"/>
            <a:chOff x="7369892" y="773488"/>
            <a:chExt cx="4822108" cy="5911866"/>
          </a:xfrm>
        </p:grpSpPr>
        <p:pic>
          <p:nvPicPr>
            <p:cNvPr id="14" name="Picture 2" descr="01255+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09"/>
            <a:stretch/>
          </p:blipFill>
          <p:spPr bwMode="auto">
            <a:xfrm>
              <a:off x="7563248" y="3437262"/>
              <a:ext cx="4628752" cy="2823069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7369892" y="5977468"/>
              <a:ext cx="4822108" cy="707886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v papilách drobné subepidermální </a:t>
              </a:r>
              <a:r>
                <a:rPr lang="cs-CZ" altLang="cs-CZ" sz="20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vesikuly</a:t>
              </a:r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+ PMN a </a:t>
              </a:r>
              <a:r>
                <a:rPr lang="cs-CZ" altLang="cs-CZ" sz="20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eo</a:t>
              </a:r>
              <a:endParaRPr lang="en-US" altLang="cs-CZ" sz="2000" b="0" i="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1663" y="773488"/>
              <a:ext cx="3240337" cy="2449092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055517530"/>
      </p:ext>
    </p:extLst>
  </p:cSld>
  <p:clrMapOvr>
    <a:masterClrMapping/>
  </p:clrMapOvr>
  <p:transition>
    <p:blinds dir="vert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4000" b="1" dirty="0">
                <a:solidFill>
                  <a:schemeClr val="bg1">
                    <a:lumMod val="65000"/>
                  </a:schemeClr>
                </a:solidFill>
              </a:rPr>
              <a:t>NEINFEKČNÍ A INFEKČNÍ </a:t>
            </a:r>
            <a:br>
              <a:rPr lang="cs-CZ" sz="40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0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GRANULOMATÓZNÍ </a:t>
            </a:r>
            <a:r>
              <a:rPr lang="cs-CZ" sz="40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endParaRPr lang="cs-CZ" sz="66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185236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granulom</a:t>
            </a:r>
            <a:r>
              <a:rPr lang="cs-CZ" sz="2800" b="1" dirty="0"/>
              <a:t> = ložiskové nakupení modifikovaných histiocytů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dle histologie: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ym typeface="Symbol" panose="05050102010706020507" pitchFamily="18" charset="2"/>
              </a:rPr>
              <a:t>epiteloidní granulomy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err="1">
                <a:sym typeface="Symbol" panose="05050102010706020507" pitchFamily="18" charset="2"/>
              </a:rPr>
              <a:t>palisádující</a:t>
            </a:r>
            <a:r>
              <a:rPr lang="cs-CZ" sz="2600" dirty="0">
                <a:sym typeface="Symbol" panose="05050102010706020507" pitchFamily="18" charset="2"/>
              </a:rPr>
              <a:t> granulomy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ym typeface="Symbol" panose="05050102010706020507" pitchFamily="18" charset="2"/>
              </a:rPr>
              <a:t>s nekrózou / bez nekrózy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dle etiologie: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imunitní (infekční)</a:t>
            </a:r>
            <a:r>
              <a:rPr lang="cs-CZ" sz="2600" dirty="0"/>
              <a:t> – </a:t>
            </a:r>
            <a:r>
              <a:rPr lang="cs-CZ" sz="2600" dirty="0" err="1"/>
              <a:t>mykobakteria</a:t>
            </a:r>
            <a:r>
              <a:rPr lang="cs-CZ" sz="2600" dirty="0"/>
              <a:t> (tbc, lepra), plísně</a:t>
            </a:r>
            <a:endParaRPr lang="cs-CZ" sz="2600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neinfekční</a:t>
            </a:r>
            <a:r>
              <a:rPr lang="cs-CZ" sz="2600" dirty="0"/>
              <a:t> – cizí tělesa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idiopatické</a:t>
            </a:r>
            <a:r>
              <a:rPr lang="cs-CZ" sz="2600" dirty="0"/>
              <a:t> – </a:t>
            </a:r>
            <a:r>
              <a:rPr lang="cs-CZ" sz="2600" dirty="0" err="1"/>
              <a:t>Ag</a:t>
            </a:r>
            <a:r>
              <a:rPr lang="cs-CZ" sz="2600" dirty="0"/>
              <a:t> je neznámý, např. </a:t>
            </a:r>
            <a:r>
              <a:rPr lang="cs-CZ" sz="2800" dirty="0"/>
              <a:t>autoimunitní záněty</a:t>
            </a:r>
            <a:endParaRPr lang="cs-CZ" sz="2800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endParaRPr lang="cs-CZ" sz="2800" u="sng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444160"/>
      </p:ext>
    </p:extLst>
  </p:cSld>
  <p:clrMapOvr>
    <a:masterClrMapping/>
  </p:clrMapOvr>
  <p:transition>
    <p:blinds dir="vert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GRANULOMATÓZNÍ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GRANULOMA ANNULARE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768538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časté chronické onemocnění kůže nejasné etiologie</a:t>
            </a:r>
            <a:endParaRPr lang="cs-CZ" sz="2800" dirty="0">
              <a:solidFill>
                <a:srgbClr val="FF000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v dermis </a:t>
            </a:r>
            <a:r>
              <a:rPr lang="cs-CZ" sz="2800" dirty="0" err="1">
                <a:solidFill>
                  <a:srgbClr val="00B0F0"/>
                </a:solidFill>
              </a:rPr>
              <a:t>palisádující</a:t>
            </a:r>
            <a:r>
              <a:rPr lang="cs-CZ" sz="2800" dirty="0">
                <a:solidFill>
                  <a:srgbClr val="00B0F0"/>
                </a:solidFill>
              </a:rPr>
              <a:t> granulomy </a:t>
            </a:r>
            <a:r>
              <a:rPr lang="cs-CZ" sz="2800" dirty="0"/>
              <a:t>kolem </a:t>
            </a:r>
            <a:r>
              <a:rPr lang="cs-CZ" sz="2800" b="1" dirty="0">
                <a:solidFill>
                  <a:srgbClr val="00B0F0"/>
                </a:solidFill>
              </a:rPr>
              <a:t>nekrobiózy</a:t>
            </a:r>
            <a:r>
              <a:rPr lang="cs-CZ" sz="2800" dirty="0"/>
              <a:t> (</a:t>
            </a:r>
            <a:r>
              <a:rPr lang="cs-CZ" sz="2800" dirty="0" err="1"/>
              <a:t>kolagenolýzy</a:t>
            </a:r>
            <a:r>
              <a:rPr lang="cs-CZ" sz="2800" dirty="0"/>
              <a:t>)</a:t>
            </a:r>
            <a:endParaRPr lang="cs-CZ" sz="2800" u="sng" dirty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err="1"/>
              <a:t>dorza</a:t>
            </a:r>
            <a:r>
              <a:rPr lang="cs-CZ" sz="2600" dirty="0"/>
              <a:t> rukou a nohou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načervenalé prstenčité plaky</a:t>
            </a:r>
            <a:endParaRPr lang="cs-CZ" sz="2600" b="1" dirty="0"/>
          </a:p>
        </p:txBody>
      </p:sp>
      <p:grpSp>
        <p:nvGrpSpPr>
          <p:cNvPr id="8" name="Skupina 7"/>
          <p:cNvGrpSpPr/>
          <p:nvPr/>
        </p:nvGrpSpPr>
        <p:grpSpPr>
          <a:xfrm>
            <a:off x="6348898" y="58992"/>
            <a:ext cx="5791941" cy="6445048"/>
            <a:chOff x="6348898" y="58992"/>
            <a:chExt cx="5791941" cy="6445048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40" r="4507" b="18342"/>
            <a:stretch/>
          </p:blipFill>
          <p:spPr>
            <a:xfrm>
              <a:off x="7873649" y="58992"/>
              <a:ext cx="4259359" cy="3210727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10" name="Picture 2" descr="00249+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01"/>
            <a:stretch/>
          </p:blipFill>
          <p:spPr bwMode="auto">
            <a:xfrm>
              <a:off x="8114046" y="2691226"/>
              <a:ext cx="4026793" cy="3812814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10996864" y="4116728"/>
              <a:ext cx="314510" cy="40011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2</a:t>
              </a:r>
              <a:endParaRPr lang="en-US" sz="20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10367678" y="5036407"/>
              <a:ext cx="314510" cy="40011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1</a:t>
              </a:r>
              <a:endParaRPr lang="en-US" sz="20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6348898" y="5561969"/>
              <a:ext cx="2756524" cy="830997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457200" indent="-457200" algn="l">
                <a:buFontTx/>
                <a:buAutoNum type="arabicPlain"/>
                <a:defRPr/>
              </a:pPr>
              <a:r>
                <a:rPr lang="cs-CZ" sz="2400" b="0" i="0" dirty="0">
                  <a:solidFill>
                    <a:schemeClr val="tx1"/>
                  </a:solidFill>
                  <a:latin typeface="+mn-lt"/>
                </a:rPr>
                <a:t>Nekrobióza</a:t>
              </a:r>
            </a:p>
            <a:p>
              <a:pPr marL="457200" indent="-457200" algn="l">
                <a:buFontTx/>
                <a:buAutoNum type="arabicPlain"/>
                <a:defRPr/>
              </a:pPr>
              <a:r>
                <a:rPr lang="cs-CZ" sz="2400" b="0" i="0" dirty="0">
                  <a:solidFill>
                    <a:schemeClr val="tx1"/>
                  </a:solidFill>
                  <a:latin typeface="+mn-lt"/>
                </a:rPr>
                <a:t>Histiocytární lem</a:t>
              </a:r>
              <a:endParaRPr lang="en-US" sz="24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1991308"/>
      </p:ext>
    </p:extLst>
  </p:cSld>
  <p:clrMapOvr>
    <a:masterClrMapping/>
  </p:clrMapOvr>
  <p:transition>
    <p:blinds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poruchy hustoty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FIBRÓZNÍ OSTEODYSTROFIE </a:t>
            </a:r>
            <a:r>
              <a:rPr lang="cs-CZ" sz="2000" b="1" dirty="0">
                <a:solidFill>
                  <a:srgbClr val="00B0F0"/>
                </a:solidFill>
              </a:rPr>
              <a:t>(von </a:t>
            </a:r>
            <a:r>
              <a:rPr lang="cs-CZ" sz="2000" b="1" dirty="0" err="1">
                <a:solidFill>
                  <a:srgbClr val="00B0F0"/>
                </a:solidFill>
              </a:rPr>
              <a:t>Recklinghausenova</a:t>
            </a:r>
            <a:r>
              <a:rPr lang="cs-CZ" sz="2000" b="1" dirty="0">
                <a:solidFill>
                  <a:srgbClr val="00B0F0"/>
                </a:solidFill>
              </a:rPr>
              <a:t> choroba)</a:t>
            </a:r>
            <a:endParaRPr lang="cs-CZ" b="1" dirty="0">
              <a:solidFill>
                <a:srgbClr val="00B0F0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/>
              <a:t>patogeneze: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/>
              <a:t>primární </a:t>
            </a:r>
            <a:r>
              <a:rPr lang="cs-CZ" sz="2200" b="1" dirty="0" err="1">
                <a:solidFill>
                  <a:srgbClr val="00B0F0"/>
                </a:solidFill>
              </a:rPr>
              <a:t>hyperPTH</a:t>
            </a:r>
            <a:r>
              <a:rPr lang="cs-CZ" sz="2200" b="1" dirty="0"/>
              <a:t> </a:t>
            </a:r>
            <a:r>
              <a:rPr lang="cs-CZ" sz="2200" b="1" dirty="0">
                <a:sym typeface="Symbol" panose="05050102010706020507" pitchFamily="18" charset="2"/>
              </a:rPr>
              <a:t> </a:t>
            </a:r>
            <a:r>
              <a:rPr lang="cs-CZ" sz="2200" dirty="0">
                <a:sym typeface="Symbol" panose="05050102010706020507" pitchFamily="18" charset="2"/>
              </a:rPr>
              <a:t>demineralizace + </a:t>
            </a:r>
            <a:r>
              <a:rPr lang="cs-CZ" sz="2200" dirty="0" err="1">
                <a:sym typeface="Symbol" panose="05050102010706020507" pitchFamily="18" charset="2"/>
              </a:rPr>
              <a:t>osteoklastická</a:t>
            </a:r>
            <a:r>
              <a:rPr lang="cs-CZ" sz="2200" dirty="0">
                <a:sym typeface="Symbol" panose="05050102010706020507" pitchFamily="18" charset="2"/>
              </a:rPr>
              <a:t> resorpce </a:t>
            </a:r>
            <a:r>
              <a:rPr lang="cs-CZ" sz="2200" b="1" dirty="0">
                <a:sym typeface="Symbol" panose="05050102010706020507" pitchFamily="18" charset="2"/>
              </a:rPr>
              <a:t> </a:t>
            </a:r>
            <a:r>
              <a:rPr lang="cs-CZ" sz="2200" dirty="0" err="1">
                <a:sym typeface="Symbol" panose="05050102010706020507" pitchFamily="18" charset="2"/>
              </a:rPr>
              <a:t>infrakce</a:t>
            </a:r>
            <a:r>
              <a:rPr lang="cs-CZ" sz="2200" dirty="0">
                <a:sym typeface="Symbol" panose="05050102010706020507" pitchFamily="18" charset="2"/>
              </a:rPr>
              <a:t> + hemoragie </a:t>
            </a:r>
            <a:r>
              <a:rPr lang="cs-CZ" sz="2200" b="1" dirty="0">
                <a:sym typeface="Symbol" panose="05050102010706020507" pitchFamily="18" charset="2"/>
              </a:rPr>
              <a:t> </a:t>
            </a:r>
            <a:r>
              <a:rPr lang="cs-CZ" sz="2200" b="1" dirty="0">
                <a:solidFill>
                  <a:srgbClr val="00B0F0"/>
                </a:solidFill>
                <a:sym typeface="Symbol" panose="05050102010706020507" pitchFamily="18" charset="2"/>
              </a:rPr>
              <a:t>cysty</a:t>
            </a:r>
            <a:r>
              <a:rPr lang="cs-CZ" sz="2200" b="1" dirty="0">
                <a:sym typeface="Symbol" panose="05050102010706020507" pitchFamily="18" charset="2"/>
              </a:rPr>
              <a:t> (=</a:t>
            </a:r>
            <a:r>
              <a:rPr lang="cs-CZ" sz="2200" b="1" dirty="0">
                <a:solidFill>
                  <a:srgbClr val="663300"/>
                </a:solidFill>
                <a:sym typeface="Symbol" panose="05050102010706020507" pitchFamily="18" charset="2"/>
              </a:rPr>
              <a:t> HNĚDÝ TUMOR </a:t>
            </a:r>
            <a:r>
              <a:rPr lang="cs-CZ" sz="2200" dirty="0">
                <a:sym typeface="Symbol" panose="05050102010706020507" pitchFamily="18" charset="2"/>
              </a:rPr>
              <a:t>– </a:t>
            </a:r>
            <a:r>
              <a:rPr lang="cs-CZ" sz="2200" dirty="0" err="1">
                <a:sym typeface="Symbol" panose="05050102010706020507" pitchFamily="18" charset="2"/>
              </a:rPr>
              <a:t>dif</a:t>
            </a:r>
            <a:r>
              <a:rPr lang="cs-CZ" sz="2200" dirty="0">
                <a:sym typeface="Symbol" panose="05050102010706020507" pitchFamily="18" charset="2"/>
              </a:rPr>
              <a:t>. dg. OBN</a:t>
            </a:r>
            <a:r>
              <a:rPr lang="cs-CZ" sz="2200" b="1" dirty="0">
                <a:sym typeface="Symbol" panose="05050102010706020507" pitchFamily="18" charset="2"/>
              </a:rPr>
              <a:t>)</a:t>
            </a:r>
            <a:endParaRPr lang="cs-CZ" sz="2200" b="1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FF0000"/>
                </a:solidFill>
              </a:rPr>
              <a:t>komplikace: </a:t>
            </a:r>
            <a:r>
              <a:rPr lang="cs-CZ" sz="2400" dirty="0">
                <a:solidFill>
                  <a:srgbClr val="00B0F0"/>
                </a:solidFill>
              </a:rPr>
              <a:t>FRAKTURY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dirty="0"/>
              <a:t>krev: </a:t>
            </a:r>
            <a:r>
              <a:rPr lang="cs-CZ" sz="2400" dirty="0" err="1"/>
              <a:t>hyperkalcémie</a:t>
            </a:r>
            <a:endParaRPr lang="cs-CZ" sz="24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 err="1"/>
              <a:t>osteoklastická</a:t>
            </a:r>
            <a:r>
              <a:rPr lang="cs-CZ" sz="2000" dirty="0"/>
              <a:t> resorpce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/>
              <a:t>fibrózní fáze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/>
              <a:t>cystická fáze – hnědý tumor</a:t>
            </a:r>
          </a:p>
        </p:txBody>
      </p:sp>
    </p:spTree>
    <p:extLst>
      <p:ext uri="{BB962C8B-B14F-4D97-AF65-F5344CB8AC3E}">
        <p14:creationId xmlns:p14="http://schemas.microsoft.com/office/powerpoint/2010/main" val="4275963453"/>
      </p:ext>
    </p:extLst>
  </p:cSld>
  <p:clrMapOvr>
    <a:masterClrMapping/>
  </p:clrMapOvr>
  <p:transition>
    <p:blinds dir="vert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GRANULOMATÓZNÍ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NECROBIOSIS LIPOIDICA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768538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častěji při DM či revmatoidní artritidě (RA)</a:t>
            </a:r>
            <a:endParaRPr lang="cs-CZ" sz="2800" dirty="0">
              <a:solidFill>
                <a:srgbClr val="FF000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v dermis a podkoží rozsáhlé </a:t>
            </a:r>
            <a:r>
              <a:rPr lang="cs-CZ" sz="2800" dirty="0" err="1">
                <a:solidFill>
                  <a:srgbClr val="00B0F0"/>
                </a:solidFill>
              </a:rPr>
              <a:t>palisádující</a:t>
            </a:r>
            <a:r>
              <a:rPr lang="cs-CZ" sz="2800" dirty="0">
                <a:solidFill>
                  <a:srgbClr val="00B0F0"/>
                </a:solidFill>
              </a:rPr>
              <a:t> granulomy </a:t>
            </a:r>
            <a:r>
              <a:rPr lang="cs-CZ" sz="2800" dirty="0"/>
              <a:t>kolem </a:t>
            </a:r>
            <a:r>
              <a:rPr lang="cs-CZ" sz="2800" b="1" dirty="0">
                <a:solidFill>
                  <a:srgbClr val="00B0F0"/>
                </a:solidFill>
              </a:rPr>
              <a:t>nekrobiózy</a:t>
            </a:r>
            <a:r>
              <a:rPr lang="cs-CZ" sz="2800" dirty="0"/>
              <a:t>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bérce, někdy předloktí aj.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tuhá zarudlá ložiska</a:t>
            </a:r>
            <a:endParaRPr lang="cs-CZ" sz="2600" b="1" dirty="0"/>
          </a:p>
        </p:txBody>
      </p:sp>
      <p:grpSp>
        <p:nvGrpSpPr>
          <p:cNvPr id="7" name="Skupina 6"/>
          <p:cNvGrpSpPr/>
          <p:nvPr/>
        </p:nvGrpSpPr>
        <p:grpSpPr>
          <a:xfrm>
            <a:off x="7124970" y="0"/>
            <a:ext cx="4908350" cy="6629400"/>
            <a:chOff x="7124970" y="0"/>
            <a:chExt cx="4908350" cy="6629400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7" t="3871" r="66517" b="45806"/>
            <a:stretch/>
          </p:blipFill>
          <p:spPr>
            <a:xfrm>
              <a:off x="9566788" y="0"/>
              <a:ext cx="2418736" cy="3451122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13" name="Picture 2" descr="00328+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67"/>
            <a:stretch/>
          </p:blipFill>
          <p:spPr bwMode="auto">
            <a:xfrm>
              <a:off x="7124970" y="2514600"/>
              <a:ext cx="3651186" cy="4114800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9355086" y="5712696"/>
              <a:ext cx="2678234" cy="830997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cs-CZ" sz="2400" b="0" i="0" dirty="0">
                  <a:solidFill>
                    <a:schemeClr val="tx1"/>
                  </a:solidFill>
                  <a:latin typeface="+mn-lt"/>
                </a:rPr>
                <a:t>1 oblasti nekrobiózy</a:t>
              </a:r>
            </a:p>
            <a:p>
              <a:pPr algn="l">
                <a:defRPr/>
              </a:pPr>
              <a:r>
                <a:rPr lang="cs-CZ" sz="2400" b="0" i="0" dirty="0">
                  <a:solidFill>
                    <a:schemeClr val="tx1"/>
                  </a:solidFill>
                  <a:latin typeface="+mn-lt"/>
                </a:rPr>
                <a:t>2 histiocytární lem</a:t>
              </a:r>
              <a:endParaRPr lang="en-US" sz="24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6" name="Text Box 6"/>
            <p:cNvSpPr txBox="1">
              <a:spLocks noChangeArrowheads="1"/>
            </p:cNvSpPr>
            <p:nvPr/>
          </p:nvSpPr>
          <p:spPr bwMode="auto">
            <a:xfrm>
              <a:off x="8794194" y="4719484"/>
              <a:ext cx="312737" cy="36988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1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7361340" y="4349596"/>
              <a:ext cx="312738" cy="36988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2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0071716"/>
      </p:ext>
    </p:extLst>
  </p:cSld>
  <p:clrMapOvr>
    <a:masterClrMapping/>
  </p:clrMapOvr>
  <p:transition>
    <p:blinds dir="vert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GRANULOMATÓZNÍ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NODÓZNÍ REVMATISMUS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768538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pacienti s RA</a:t>
            </a:r>
            <a:endParaRPr lang="cs-CZ" sz="2800" dirty="0">
              <a:solidFill>
                <a:srgbClr val="FF000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v dermis </a:t>
            </a:r>
            <a:r>
              <a:rPr lang="cs-CZ" sz="2800" dirty="0" err="1">
                <a:solidFill>
                  <a:srgbClr val="00B0F0"/>
                </a:solidFill>
              </a:rPr>
              <a:t>palisádující</a:t>
            </a:r>
            <a:r>
              <a:rPr lang="cs-CZ" sz="2800" dirty="0">
                <a:solidFill>
                  <a:srgbClr val="00B0F0"/>
                </a:solidFill>
              </a:rPr>
              <a:t> granulomy </a:t>
            </a:r>
            <a:r>
              <a:rPr lang="cs-CZ" sz="2800" dirty="0"/>
              <a:t>kolem </a:t>
            </a:r>
            <a:r>
              <a:rPr lang="cs-CZ" sz="2800" b="1" dirty="0" err="1">
                <a:solidFill>
                  <a:srgbClr val="00B0F0"/>
                </a:solidFill>
              </a:rPr>
              <a:t>fibrinoidní</a:t>
            </a:r>
            <a:r>
              <a:rPr lang="cs-CZ" sz="2800" b="1" dirty="0">
                <a:solidFill>
                  <a:srgbClr val="00B0F0"/>
                </a:solidFill>
              </a:rPr>
              <a:t> nekrózy</a:t>
            </a:r>
            <a:endParaRPr lang="cs-CZ" sz="28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extenzorové strany končetin i jinde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tuhé uzly mm-5 cm</a:t>
            </a:r>
            <a:endParaRPr lang="cs-CZ" sz="2600" b="1" dirty="0"/>
          </a:p>
        </p:txBody>
      </p:sp>
      <p:grpSp>
        <p:nvGrpSpPr>
          <p:cNvPr id="2" name="Skupina 1"/>
          <p:cNvGrpSpPr/>
          <p:nvPr/>
        </p:nvGrpSpPr>
        <p:grpSpPr>
          <a:xfrm>
            <a:off x="6833573" y="1095533"/>
            <a:ext cx="5304361" cy="4821972"/>
            <a:chOff x="6833573" y="1095533"/>
            <a:chExt cx="5304361" cy="4821972"/>
          </a:xfrm>
        </p:grpSpPr>
        <p:pic>
          <p:nvPicPr>
            <p:cNvPr id="10" name="Picture 2" descr="00350+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373" y="1095533"/>
              <a:ext cx="4773561" cy="4773561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6833573" y="5086508"/>
              <a:ext cx="3389463" cy="830997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cs-CZ" sz="2400" b="0" i="0" dirty="0">
                  <a:solidFill>
                    <a:schemeClr val="tx1"/>
                  </a:solidFill>
                  <a:latin typeface="+mn-lt"/>
                </a:rPr>
                <a:t>1 </a:t>
              </a:r>
              <a:r>
                <a:rPr lang="cs-CZ" sz="2400" b="0" i="0" dirty="0" err="1">
                  <a:solidFill>
                    <a:schemeClr val="tx1"/>
                  </a:solidFill>
                  <a:latin typeface="+mn-lt"/>
                </a:rPr>
                <a:t>fibrinoidní</a:t>
              </a:r>
              <a:r>
                <a:rPr lang="cs-CZ" sz="2400" b="0" i="0" dirty="0">
                  <a:solidFill>
                    <a:schemeClr val="tx1"/>
                  </a:solidFill>
                  <a:latin typeface="+mn-lt"/>
                </a:rPr>
                <a:t> nekróza</a:t>
              </a:r>
            </a:p>
            <a:p>
              <a:pPr algn="l">
                <a:defRPr/>
              </a:pPr>
              <a:r>
                <a:rPr lang="cs-CZ" sz="2400" b="0" i="0" dirty="0">
                  <a:solidFill>
                    <a:schemeClr val="tx1"/>
                  </a:solidFill>
                  <a:latin typeface="+mn-lt"/>
                </a:rPr>
                <a:t>2 palisádující histiocyty</a:t>
              </a:r>
              <a:endParaRPr lang="en-US" sz="24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10223037" y="3157696"/>
              <a:ext cx="298822" cy="369332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1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7855997" y="2857936"/>
              <a:ext cx="298821" cy="369332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2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78193"/>
      </p:ext>
    </p:extLst>
  </p:cSld>
  <p:clrMapOvr>
    <a:masterClrMapping/>
  </p:clrMapOvr>
  <p:transition>
    <p:blinds dir="vert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GRANULOMATÓZNÍ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PROCESY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GRANULOM KOLEM CIZÍHO TĚLESA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003864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kolem šicího materiálu (</a:t>
            </a:r>
            <a:r>
              <a:rPr lang="cs-CZ" sz="2800" dirty="0" err="1">
                <a:solidFill>
                  <a:srgbClr val="00B0F0"/>
                </a:solidFill>
              </a:rPr>
              <a:t>Schlofferův</a:t>
            </a:r>
            <a:r>
              <a:rPr lang="cs-CZ" sz="2800" dirty="0">
                <a:solidFill>
                  <a:srgbClr val="00B0F0"/>
                </a:solidFill>
              </a:rPr>
              <a:t> </a:t>
            </a:r>
            <a:r>
              <a:rPr lang="cs-CZ" sz="2800" dirty="0" err="1">
                <a:solidFill>
                  <a:srgbClr val="00B0F0"/>
                </a:solidFill>
              </a:rPr>
              <a:t>pseudotumor</a:t>
            </a:r>
            <a:r>
              <a:rPr lang="cs-CZ" sz="2800" dirty="0"/>
              <a:t>), uvolněného keratinu</a:t>
            </a:r>
            <a:endParaRPr lang="cs-CZ" sz="2800" dirty="0">
              <a:solidFill>
                <a:srgbClr val="FF000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v dermis a podkoží </a:t>
            </a:r>
            <a:r>
              <a:rPr lang="cs-CZ" sz="2800" dirty="0">
                <a:solidFill>
                  <a:srgbClr val="00B0F0"/>
                </a:solidFill>
              </a:rPr>
              <a:t>epiteloidní granulomy </a:t>
            </a:r>
            <a:r>
              <a:rPr lang="cs-CZ" sz="2800" dirty="0"/>
              <a:t>kolem </a:t>
            </a:r>
            <a:r>
              <a:rPr lang="cs-CZ" sz="2800" b="1" dirty="0">
                <a:solidFill>
                  <a:srgbClr val="00B0F0"/>
                </a:solidFill>
              </a:rPr>
              <a:t>cizorodého materiálu</a:t>
            </a:r>
            <a:endParaRPr lang="cs-CZ" sz="28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v okolí často hnisavý nebo chronický zánět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7101144" y="1488871"/>
            <a:ext cx="5090856" cy="4974292"/>
            <a:chOff x="7101144" y="1488871"/>
            <a:chExt cx="5090856" cy="4974292"/>
          </a:xfrm>
        </p:grpSpPr>
        <p:grpSp>
          <p:nvGrpSpPr>
            <p:cNvPr id="5" name="Skupina 4"/>
            <p:cNvGrpSpPr/>
            <p:nvPr/>
          </p:nvGrpSpPr>
          <p:grpSpPr>
            <a:xfrm>
              <a:off x="7101144" y="1488871"/>
              <a:ext cx="5090856" cy="4174510"/>
              <a:chOff x="1250950" y="1571625"/>
              <a:chExt cx="6642100" cy="5000625"/>
            </a:xfrm>
          </p:grpSpPr>
          <p:pic>
            <p:nvPicPr>
              <p:cNvPr id="9" name="Obrázek 4" descr="stehový granulom1, 1000x.jp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50950" y="1571625"/>
                <a:ext cx="6642100" cy="5000625"/>
              </a:xfrm>
              <a:prstGeom prst="rect">
                <a:avLst/>
              </a:prstGeom>
              <a:noFill/>
              <a:ln w="9525">
                <a:solidFill>
                  <a:srgbClr val="00B0F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ext Box 6"/>
              <p:cNvSpPr txBox="1">
                <a:spLocks noChangeArrowheads="1"/>
              </p:cNvSpPr>
              <p:nvPr/>
            </p:nvSpPr>
            <p:spPr bwMode="auto">
              <a:xfrm>
                <a:off x="1928812" y="4429123"/>
                <a:ext cx="409601" cy="479290"/>
              </a:xfrm>
              <a:prstGeom prst="rect">
                <a:avLst/>
              </a:prstGeom>
              <a:solidFill>
                <a:srgbClr val="FFFFFF">
                  <a:alpha val="98039"/>
                </a:srgb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cs-CZ" sz="2000" i="0" dirty="0">
                    <a:solidFill>
                      <a:schemeClr val="tx1"/>
                    </a:solidFill>
                    <a:latin typeface="+mn-lt"/>
                  </a:rPr>
                  <a:t>1</a:t>
                </a:r>
                <a:endParaRPr lang="en-US" sz="2000" i="0" dirty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14" name="Text Box 6"/>
              <p:cNvSpPr txBox="1">
                <a:spLocks noChangeArrowheads="1"/>
              </p:cNvSpPr>
              <p:nvPr/>
            </p:nvSpPr>
            <p:spPr bwMode="auto">
              <a:xfrm>
                <a:off x="4445230" y="4226347"/>
                <a:ext cx="445964" cy="442421"/>
              </a:xfrm>
              <a:prstGeom prst="rect">
                <a:avLst/>
              </a:prstGeom>
              <a:solidFill>
                <a:srgbClr val="FF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cs-CZ" sz="1800" i="0" dirty="0">
                    <a:solidFill>
                      <a:schemeClr val="tx1"/>
                    </a:solidFill>
                    <a:latin typeface="+mn-lt"/>
                  </a:rPr>
                  <a:t>2</a:t>
                </a:r>
                <a:endParaRPr lang="en-US" sz="1800" i="0" dirty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16" name="Text Box 6"/>
              <p:cNvSpPr txBox="1">
                <a:spLocks noChangeArrowheads="1"/>
              </p:cNvSpPr>
              <p:nvPr/>
            </p:nvSpPr>
            <p:spPr bwMode="auto">
              <a:xfrm>
                <a:off x="6261585" y="4116534"/>
                <a:ext cx="464094" cy="442421"/>
              </a:xfrm>
              <a:prstGeom prst="rect">
                <a:avLst/>
              </a:prstGeom>
              <a:solidFill>
                <a:srgbClr val="FFFFFF">
                  <a:alpha val="69804"/>
                </a:srgb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cs-CZ" sz="1800" i="0" dirty="0">
                    <a:solidFill>
                      <a:schemeClr val="tx1"/>
                    </a:solidFill>
                    <a:latin typeface="+mn-lt"/>
                  </a:rPr>
                  <a:t>2</a:t>
                </a:r>
                <a:endParaRPr lang="en-US" sz="1800" i="0" dirty="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7365754" y="5262834"/>
              <a:ext cx="3714750" cy="1200329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algn="l">
                <a:buFontTx/>
                <a:buAutoNum type="arabicPlain"/>
                <a:defRPr/>
              </a:pPr>
              <a:r>
                <a:rPr lang="cs-CZ" sz="2400" b="0" i="0" dirty="0">
                  <a:solidFill>
                    <a:schemeClr val="tx1"/>
                  </a:solidFill>
                  <a:latin typeface="+mn-lt"/>
                </a:rPr>
                <a:t>Steh</a:t>
              </a:r>
            </a:p>
            <a:p>
              <a:pPr marL="342900" indent="-342900" algn="l">
                <a:buFontTx/>
                <a:buAutoNum type="arabicPlain"/>
                <a:defRPr/>
              </a:pPr>
              <a:r>
                <a:rPr lang="cs-CZ" sz="2400" b="0" i="0" dirty="0">
                  <a:solidFill>
                    <a:schemeClr val="tx1"/>
                  </a:solidFill>
                  <a:latin typeface="+mn-lt"/>
                </a:rPr>
                <a:t>Obrovské mnohojaderné bb. kolem cizích těles</a:t>
              </a:r>
              <a:endParaRPr lang="en-US" sz="24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3084325"/>
      </p:ext>
    </p:extLst>
  </p:cSld>
  <p:clrMapOvr>
    <a:masterClrMapping/>
  </p:clrMapOvr>
  <p:transition>
    <p:blinds dir="vert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b="1" dirty="0">
                <a:solidFill>
                  <a:schemeClr val="bg1">
                    <a:lumMod val="65000"/>
                  </a:schemeClr>
                </a:solidFill>
              </a:rPr>
              <a:t>INFEKČNÍ DERMATITIDY – </a:t>
            </a:r>
            <a:r>
              <a:rPr lang="cs-CZ" sz="4000" b="1" dirty="0">
                <a:solidFill>
                  <a:schemeClr val="bg1">
                    <a:lumMod val="65000"/>
                  </a:schemeClr>
                </a:solidFill>
              </a:rPr>
              <a:t>blíže viz učebnice</a:t>
            </a:r>
            <a:endParaRPr lang="cs-CZ" sz="80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703905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bakteriální záněty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/>
              <a:t>impetigo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acne</a:t>
            </a:r>
            <a:r>
              <a:rPr lang="cs-CZ" sz="2200" dirty="0"/>
              <a:t> </a:t>
            </a:r>
            <a:r>
              <a:rPr lang="cs-CZ" sz="2200" dirty="0" err="1"/>
              <a:t>vulgaris</a:t>
            </a:r>
            <a:endParaRPr lang="cs-CZ" sz="22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rosacea</a:t>
            </a:r>
            <a:endParaRPr lang="cs-CZ" sz="22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kožní mykózy</a:t>
            </a:r>
            <a:r>
              <a:rPr lang="cs-CZ" sz="2400" dirty="0">
                <a:solidFill>
                  <a:srgbClr val="00B0F0"/>
                </a:solidFill>
              </a:rPr>
              <a:t> </a:t>
            </a:r>
            <a:r>
              <a:rPr lang="cs-CZ" sz="2400" dirty="0"/>
              <a:t>– někdy úporné, predilekčně v místech vlhké zapářky a kolem nehtů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/>
              <a:t>povrchové </a:t>
            </a:r>
            <a:r>
              <a:rPr lang="cs-CZ" sz="2200" dirty="0"/>
              <a:t>X hluboké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virové infekce </a:t>
            </a:r>
            <a:r>
              <a:rPr lang="cs-CZ" sz="2400" dirty="0">
                <a:solidFill>
                  <a:srgbClr val="00B0F0"/>
                </a:solidFill>
              </a:rPr>
              <a:t>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/>
              <a:t>puchýře/opary (herpes)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/>
              <a:t>bradavice (</a:t>
            </a:r>
            <a:r>
              <a:rPr lang="cs-CZ" sz="2200" dirty="0" err="1"/>
              <a:t>verruca</a:t>
            </a:r>
            <a:r>
              <a:rPr lang="cs-CZ" sz="2200" dirty="0"/>
              <a:t> </a:t>
            </a:r>
            <a:r>
              <a:rPr lang="cs-CZ" sz="2200" dirty="0" err="1"/>
              <a:t>vulgaris</a:t>
            </a:r>
            <a:r>
              <a:rPr lang="cs-CZ" sz="2200" dirty="0"/>
              <a:t>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exanthémy</a:t>
            </a:r>
            <a:r>
              <a:rPr lang="cs-CZ" sz="2200" dirty="0"/>
              <a:t> (zarděnky, spalničky, 5. a 6. nemoc…)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7500420" y="1528729"/>
            <a:ext cx="4401529" cy="5048288"/>
            <a:chOff x="7500420" y="1528729"/>
            <a:chExt cx="4401529" cy="5048288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3843" y="1528729"/>
              <a:ext cx="3518106" cy="2647408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3843" y="4243340"/>
              <a:ext cx="3518106" cy="2333677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6" name="TextovéPole 8"/>
            <p:cNvSpPr txBox="1">
              <a:spLocks noChangeArrowheads="1"/>
            </p:cNvSpPr>
            <p:nvPr/>
          </p:nvSpPr>
          <p:spPr bwMode="auto">
            <a:xfrm>
              <a:off x="8136330" y="3072396"/>
              <a:ext cx="1225846" cy="40011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>
                  <a:solidFill>
                    <a:schemeClr val="tx1"/>
                  </a:solidFill>
                  <a:latin typeface="+mn-lt"/>
                </a:rPr>
                <a:t>impetigo</a:t>
              </a:r>
              <a:endParaRPr lang="cs-CZ" alt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" name="TextovéPole 8"/>
            <p:cNvSpPr txBox="1">
              <a:spLocks noChangeArrowheads="1"/>
            </p:cNvSpPr>
            <p:nvPr/>
          </p:nvSpPr>
          <p:spPr bwMode="auto">
            <a:xfrm>
              <a:off x="7500420" y="4407432"/>
              <a:ext cx="1861756" cy="40011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 err="1">
                  <a:solidFill>
                    <a:schemeClr val="tx1"/>
                  </a:solidFill>
                  <a:latin typeface="+mn-lt"/>
                </a:rPr>
                <a:t>dermatofytóza</a:t>
              </a:r>
              <a:endParaRPr lang="cs-CZ" alt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1790939"/>
      </p:ext>
    </p:extLst>
  </p:cSld>
  <p:clrMapOvr>
    <a:masterClrMapping/>
  </p:clrMapOvr>
  <p:transition>
    <p:blinds dir="vert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5400" b="1" dirty="0">
                <a:solidFill>
                  <a:schemeClr val="bg1">
                    <a:lumMod val="65000"/>
                  </a:schemeClr>
                </a:solidFill>
              </a:rPr>
              <a:t>NÁDORY kůže</a:t>
            </a:r>
            <a:r>
              <a:rPr lang="cs-CZ" dirty="0">
                <a:solidFill>
                  <a:srgbClr val="00B0F0"/>
                </a:solidFill>
              </a:rPr>
              <a:t>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epiteliální nádory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epidermis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kožní adnexa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z melanocytů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z mezenchymu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lymfomy, leukémie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endParaRPr lang="cs-CZ" sz="2600" dirty="0"/>
          </a:p>
        </p:txBody>
      </p:sp>
    </p:spTree>
    <p:extLst>
      <p:ext uri="{BB962C8B-B14F-4D97-AF65-F5344CB8AC3E}">
        <p14:creationId xmlns:p14="http://schemas.microsoft.com/office/powerpoint/2010/main" val="2099180683"/>
      </p:ext>
    </p:extLst>
  </p:cSld>
  <p:clrMapOvr>
    <a:masterClrMapping/>
  </p:clrMapOvr>
  <p:transition>
    <p:blinds dir="vert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EPITELIÁLNÍ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VERRUCA VULGARIS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003864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virová infekce – </a:t>
            </a:r>
            <a:r>
              <a:rPr lang="cs-CZ" sz="2800" dirty="0">
                <a:solidFill>
                  <a:srgbClr val="00B0F0"/>
                </a:solidFill>
              </a:rPr>
              <a:t>HPV</a:t>
            </a:r>
            <a:r>
              <a:rPr lang="cs-CZ" sz="2800" dirty="0"/>
              <a:t> (nejčastěji typ 2)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přenos přímým kontaktem (vlhko), </a:t>
            </a:r>
            <a:r>
              <a:rPr lang="cs-CZ" sz="2600" dirty="0" err="1">
                <a:solidFill>
                  <a:srgbClr val="00B0F0"/>
                </a:solidFill>
              </a:rPr>
              <a:t>autoinokulace</a:t>
            </a:r>
            <a:endParaRPr lang="cs-CZ" sz="2600" dirty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bradavčitá tuhá prominence v barvě kůže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prsty rukou, nohy….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nevětvené papily s </a:t>
            </a:r>
            <a:r>
              <a:rPr lang="cs-CZ" sz="2400" dirty="0" err="1"/>
              <a:t>akantózou</a:t>
            </a:r>
            <a:r>
              <a:rPr lang="cs-CZ" sz="2400" dirty="0"/>
              <a:t>, „stromečkovou“ hyperkeratózou a sloupcovitou </a:t>
            </a:r>
            <a:r>
              <a:rPr lang="cs-CZ" sz="2400" dirty="0" err="1"/>
              <a:t>parakeratózou</a:t>
            </a:r>
            <a:endParaRPr lang="cs-CZ" sz="2400" dirty="0"/>
          </a:p>
        </p:txBody>
      </p:sp>
      <p:grpSp>
        <p:nvGrpSpPr>
          <p:cNvPr id="2" name="Skupina 1"/>
          <p:cNvGrpSpPr/>
          <p:nvPr/>
        </p:nvGrpSpPr>
        <p:grpSpPr>
          <a:xfrm>
            <a:off x="7325187" y="83149"/>
            <a:ext cx="4807821" cy="6726662"/>
            <a:chOff x="7325187" y="83149"/>
            <a:chExt cx="4807821" cy="6726662"/>
          </a:xfrm>
        </p:grpSpPr>
        <p:pic>
          <p:nvPicPr>
            <p:cNvPr id="11" name="Zástupný symbol pro obsah 3" descr="vulgární veruka 2, přehled40x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39011" y="83149"/>
              <a:ext cx="4393997" cy="3308421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2" name="Zástupný symbol pro obsah 7" descr="detail parakeratozy, 100x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801190" y="3595024"/>
              <a:ext cx="4269638" cy="321478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7325187" y="6116793"/>
              <a:ext cx="3210078" cy="40005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stromečkovitá 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parakeratóza</a:t>
              </a:r>
              <a:endParaRPr 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8" name="Text Box 10"/>
            <p:cNvSpPr txBox="1">
              <a:spLocks noChangeArrowheads="1"/>
            </p:cNvSpPr>
            <p:nvPr/>
          </p:nvSpPr>
          <p:spPr bwMode="auto">
            <a:xfrm>
              <a:off x="7325187" y="3108507"/>
              <a:ext cx="3210078" cy="40005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cs-CZ" sz="2000" dirty="0" err="1"/>
                <a:t>p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apilomatóza</a:t>
              </a: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, hyperkeratóza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3163813"/>
      </p:ext>
    </p:extLst>
  </p:cSld>
  <p:clrMapOvr>
    <a:masterClrMapping/>
  </p:clrMapOvr>
  <p:transition>
    <p:blinds dir="vert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EPITELIÁLNÍ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CONDYLOMA ACCUMINATUM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453894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virová infekce – </a:t>
            </a:r>
            <a:r>
              <a:rPr lang="cs-CZ" sz="2800" dirty="0">
                <a:solidFill>
                  <a:srgbClr val="00B0F0"/>
                </a:solidFill>
              </a:rPr>
              <a:t>HPV</a:t>
            </a:r>
            <a:r>
              <a:rPr lang="cs-CZ" sz="2800" dirty="0"/>
              <a:t> (nejčastěji typ 6, 11)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sexuálně přenosná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bradavčitá prominence </a:t>
            </a:r>
            <a:r>
              <a:rPr lang="cs-CZ" sz="2400" dirty="0" err="1"/>
              <a:t>anogenitálně</a:t>
            </a:r>
            <a:endParaRPr lang="cs-CZ" sz="24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err="1">
                <a:solidFill>
                  <a:srgbClr val="00B0F0"/>
                </a:solidFill>
              </a:rPr>
              <a:t>koilocyty</a:t>
            </a:r>
            <a:r>
              <a:rPr lang="cs-CZ" sz="2400" dirty="0"/>
              <a:t> (viz. PSP6)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hyperkeratóza, </a:t>
            </a:r>
            <a:r>
              <a:rPr lang="cs-CZ" sz="2400" dirty="0" err="1"/>
              <a:t>parakeratóza</a:t>
            </a:r>
            <a:r>
              <a:rPr lang="cs-CZ" sz="2400" dirty="0"/>
              <a:t>, </a:t>
            </a:r>
            <a:r>
              <a:rPr lang="cs-CZ" sz="2400" dirty="0" err="1"/>
              <a:t>dyskeratóza</a:t>
            </a:r>
            <a:endParaRPr lang="cs-CZ" sz="2400" dirty="0"/>
          </a:p>
        </p:txBody>
      </p:sp>
      <p:grpSp>
        <p:nvGrpSpPr>
          <p:cNvPr id="5" name="Skupina 4"/>
          <p:cNvGrpSpPr/>
          <p:nvPr/>
        </p:nvGrpSpPr>
        <p:grpSpPr>
          <a:xfrm>
            <a:off x="7551174" y="1845734"/>
            <a:ext cx="4601261" cy="3464479"/>
            <a:chOff x="7551174" y="1845734"/>
            <a:chExt cx="4601261" cy="3464479"/>
          </a:xfrm>
        </p:grpSpPr>
        <p:pic>
          <p:nvPicPr>
            <p:cNvPr id="9" name="Zástupný symbol pro obsah 5" descr="condylomata2, 100x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551174" y="1845734"/>
              <a:ext cx="4601261" cy="346447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7551174" y="4910163"/>
              <a:ext cx="1268361" cy="40005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koilocyty</a:t>
              </a:r>
              <a:endParaRPr 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6066805"/>
      </p:ext>
    </p:extLst>
  </p:cSld>
  <p:clrMapOvr>
    <a:masterClrMapping/>
  </p:clrMapOvr>
  <p:transition>
    <p:blinds dir="vert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EPITELIÁLNÍ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VERRUCA SENILIS (</a:t>
            </a:r>
            <a:r>
              <a:rPr lang="cs-CZ" sz="4400" b="1" dirty="0" err="1">
                <a:solidFill>
                  <a:srgbClr val="00B0F0"/>
                </a:solidFill>
              </a:rPr>
              <a:t>seborrhoica</a:t>
            </a:r>
            <a:r>
              <a:rPr lang="cs-CZ" sz="4400" b="1" dirty="0">
                <a:solidFill>
                  <a:srgbClr val="00B0F0"/>
                </a:solidFill>
              </a:rPr>
              <a:t>)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453894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běžný tumor, většinou mnohočetný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častý u starších jedinců</a:t>
            </a:r>
            <a:endParaRPr lang="cs-CZ" sz="2600" dirty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err="1"/>
              <a:t>hyperpigmentovaná</a:t>
            </a:r>
            <a:r>
              <a:rPr lang="cs-CZ" sz="2400" dirty="0"/>
              <a:t> papula mastného vzhledu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kdekoli na těle (kromě dlaní a </a:t>
            </a:r>
            <a:r>
              <a:rPr lang="cs-CZ" sz="2400" dirty="0" err="1"/>
              <a:t>plosek</a:t>
            </a:r>
            <a:r>
              <a:rPr lang="cs-CZ" sz="2400" dirty="0"/>
              <a:t>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keratinové cysty </a:t>
            </a:r>
            <a:r>
              <a:rPr lang="cs-CZ" sz="2400" dirty="0" err="1">
                <a:solidFill>
                  <a:srgbClr val="00B0F0"/>
                </a:solidFill>
              </a:rPr>
              <a:t>intraepidermálně</a:t>
            </a:r>
            <a:endParaRPr lang="cs-CZ" sz="2400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hyperkeratóza, </a:t>
            </a:r>
            <a:r>
              <a:rPr lang="cs-CZ" sz="2400" dirty="0" err="1">
                <a:solidFill>
                  <a:schemeClr val="tx1"/>
                </a:solidFill>
              </a:rPr>
              <a:t>akantóza</a:t>
            </a:r>
            <a:endParaRPr lang="cs-CZ" sz="2400" dirty="0">
              <a:solidFill>
                <a:schemeClr val="tx1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často pigmentace</a:t>
            </a:r>
          </a:p>
        </p:txBody>
      </p:sp>
      <p:pic>
        <p:nvPicPr>
          <p:cNvPr id="7" name="Picture 3" descr="seboroicke-veruky-dyskeratozy-zad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20"/>
          <a:stretch/>
        </p:blipFill>
        <p:spPr bwMode="auto">
          <a:xfrm>
            <a:off x="9444930" y="58992"/>
            <a:ext cx="2688078" cy="324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ástupný symbol pro obsah 3" descr="seborh, přehled20x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83" b="10963"/>
          <a:stretch>
            <a:fillRect/>
          </a:stretch>
        </p:blipFill>
        <p:spPr>
          <a:xfrm>
            <a:off x="8262780" y="3381688"/>
            <a:ext cx="3870228" cy="337471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66842953"/>
      </p:ext>
    </p:extLst>
  </p:cSld>
  <p:clrMapOvr>
    <a:masterClrMapping/>
  </p:clrMapOvr>
  <p:transition>
    <p:blinds dir="vert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EPITELIÁLNÍ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SOLÁRNÍ (aktinická) KERATÓZA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453894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prekanceróza – epidermální </a:t>
            </a:r>
            <a:r>
              <a:rPr lang="cs-CZ" sz="2800" dirty="0" err="1"/>
              <a:t>dysplázie</a:t>
            </a:r>
            <a:endParaRPr lang="cs-CZ" sz="28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UV záření (hlava, krk, dekolt, ramena, </a:t>
            </a:r>
            <a:r>
              <a:rPr lang="cs-CZ" sz="2800" dirty="0" err="1">
                <a:solidFill>
                  <a:srgbClr val="00B0F0"/>
                </a:solidFill>
              </a:rPr>
              <a:t>dorza</a:t>
            </a:r>
            <a:r>
              <a:rPr lang="cs-CZ" sz="2800" dirty="0">
                <a:solidFill>
                  <a:srgbClr val="00B0F0"/>
                </a:solidFill>
              </a:rPr>
              <a:t> rukou…)</a:t>
            </a:r>
            <a:endParaRPr lang="cs-CZ" sz="2600" dirty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err="1"/>
              <a:t>šupící</a:t>
            </a:r>
            <a:r>
              <a:rPr lang="cs-CZ" sz="2400" dirty="0"/>
              <a:t> se červenohnědá ložiska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err="1">
                <a:solidFill>
                  <a:srgbClr val="00B0F0"/>
                </a:solidFill>
              </a:rPr>
              <a:t>dysplázie</a:t>
            </a:r>
            <a:r>
              <a:rPr lang="cs-CZ" sz="2400" dirty="0">
                <a:solidFill>
                  <a:srgbClr val="00B0F0"/>
                </a:solidFill>
              </a:rPr>
              <a:t> (bazálně až v dolních 2/3 epidermis)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hyperkeratóza, </a:t>
            </a:r>
            <a:r>
              <a:rPr lang="cs-CZ" sz="2400" dirty="0" err="1">
                <a:solidFill>
                  <a:schemeClr val="tx1"/>
                </a:solidFill>
              </a:rPr>
              <a:t>parakeratóza</a:t>
            </a:r>
            <a:endParaRPr lang="cs-CZ" sz="2400" dirty="0">
              <a:solidFill>
                <a:schemeClr val="tx1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solární </a:t>
            </a:r>
            <a:r>
              <a:rPr lang="cs-CZ" sz="2400" dirty="0" err="1"/>
              <a:t>elastóza</a:t>
            </a:r>
            <a:endParaRPr lang="cs-CZ" sz="2400" dirty="0"/>
          </a:p>
        </p:txBody>
      </p:sp>
      <p:grpSp>
        <p:nvGrpSpPr>
          <p:cNvPr id="5" name="Skupina 4"/>
          <p:cNvGrpSpPr/>
          <p:nvPr/>
        </p:nvGrpSpPr>
        <p:grpSpPr>
          <a:xfrm>
            <a:off x="6126480" y="153866"/>
            <a:ext cx="6010539" cy="6704134"/>
            <a:chOff x="6126480" y="153866"/>
            <a:chExt cx="6010539" cy="6704134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8738" y="153866"/>
              <a:ext cx="3234270" cy="256010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9" name="Picture 2" descr="ker-sol-7764-00-he-10x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33" r="3350"/>
            <a:stretch/>
          </p:blipFill>
          <p:spPr bwMode="auto">
            <a:xfrm>
              <a:off x="7801896" y="2766256"/>
              <a:ext cx="4335123" cy="4053286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6126480" y="5349875"/>
              <a:ext cx="3657600" cy="1508125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1 atypické 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keratinocyty</a:t>
              </a:r>
              <a:endParaRPr lang="cs-CZ" sz="2000" b="0" i="0" dirty="0">
                <a:solidFill>
                  <a:schemeClr val="tx1"/>
                </a:solidFill>
                <a:latin typeface="+mn-lt"/>
              </a:endParaRPr>
            </a:p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2 atrofie epidermis</a:t>
              </a:r>
            </a:p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3 hyperkeratóza, 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parakeratóza</a:t>
              </a:r>
              <a:endParaRPr lang="cs-CZ" sz="2000" b="0" i="0" dirty="0">
                <a:solidFill>
                  <a:schemeClr val="tx1"/>
                </a:solidFill>
                <a:latin typeface="+mn-lt"/>
              </a:endParaRPr>
            </a:p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4 zánětlivý infiltrát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10631283" y="3672470"/>
              <a:ext cx="312737" cy="36988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1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8586000" y="3990816"/>
              <a:ext cx="312738" cy="369887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2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10999311" y="3017338"/>
              <a:ext cx="312738" cy="36988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3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11312049" y="4548552"/>
              <a:ext cx="312737" cy="36988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4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3661765"/>
      </p:ext>
    </p:extLst>
  </p:cSld>
  <p:clrMapOvr>
    <a:masterClrMapping/>
  </p:clrMapOvr>
  <p:transition>
    <p:blinds dir="vert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EPITELIÁLNÍ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BOWENOVA NEMOC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453894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FF0000"/>
                </a:solidFill>
              </a:rPr>
              <a:t>in </a:t>
            </a:r>
            <a:r>
              <a:rPr lang="cs-CZ" sz="2800" dirty="0" err="1">
                <a:solidFill>
                  <a:srgbClr val="FF0000"/>
                </a:solidFill>
              </a:rPr>
              <a:t>situ</a:t>
            </a:r>
            <a:r>
              <a:rPr lang="cs-CZ" sz="2800" dirty="0">
                <a:solidFill>
                  <a:srgbClr val="FF0000"/>
                </a:solidFill>
              </a:rPr>
              <a:t> </a:t>
            </a:r>
            <a:r>
              <a:rPr lang="cs-CZ" sz="2800" dirty="0" err="1">
                <a:solidFill>
                  <a:srgbClr val="FF0000"/>
                </a:solidFill>
              </a:rPr>
              <a:t>dlaždicobuněčný</a:t>
            </a:r>
            <a:r>
              <a:rPr lang="cs-CZ" sz="2800" dirty="0">
                <a:solidFill>
                  <a:srgbClr val="FF0000"/>
                </a:solidFill>
              </a:rPr>
              <a:t> karcinom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UV záření (hlava, krk, dekolt, HKK, DKK…)</a:t>
            </a:r>
            <a:endParaRPr lang="cs-CZ" sz="2600" dirty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err="1"/>
              <a:t>šupící</a:t>
            </a:r>
            <a:r>
              <a:rPr lang="cs-CZ" sz="2400" dirty="0"/>
              <a:t> či mokvající se červenohnědá ložiska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err="1">
                <a:solidFill>
                  <a:srgbClr val="00B0F0"/>
                </a:solidFill>
              </a:rPr>
              <a:t>dysplázie</a:t>
            </a:r>
            <a:r>
              <a:rPr lang="cs-CZ" sz="2400" dirty="0">
                <a:solidFill>
                  <a:srgbClr val="00B0F0"/>
                </a:solidFill>
              </a:rPr>
              <a:t> v celé šíři epidermis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masivní solární </a:t>
            </a:r>
            <a:r>
              <a:rPr lang="cs-CZ" sz="2400" dirty="0" err="1"/>
              <a:t>elastóza</a:t>
            </a:r>
            <a:endParaRPr lang="cs-CZ" sz="2400" dirty="0"/>
          </a:p>
        </p:txBody>
      </p:sp>
      <p:grpSp>
        <p:nvGrpSpPr>
          <p:cNvPr id="8" name="Skupina 7"/>
          <p:cNvGrpSpPr/>
          <p:nvPr/>
        </p:nvGrpSpPr>
        <p:grpSpPr>
          <a:xfrm>
            <a:off x="6437474" y="147484"/>
            <a:ext cx="5648887" cy="6516606"/>
            <a:chOff x="6437474" y="147484"/>
            <a:chExt cx="5648887" cy="6516606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8" b="7296"/>
            <a:stretch/>
          </p:blipFill>
          <p:spPr>
            <a:xfrm>
              <a:off x="8340979" y="147484"/>
              <a:ext cx="3745382" cy="244823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0"/>
            <a:stretch/>
          </p:blipFill>
          <p:spPr>
            <a:xfrm flipH="1">
              <a:off x="7308707" y="2704090"/>
              <a:ext cx="4777654" cy="39600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5" name="Text Box 8"/>
            <p:cNvSpPr txBox="1">
              <a:spLocks noChangeArrowheads="1"/>
            </p:cNvSpPr>
            <p:nvPr/>
          </p:nvSpPr>
          <p:spPr bwMode="auto">
            <a:xfrm>
              <a:off x="6437474" y="6066537"/>
              <a:ext cx="3260060" cy="40011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dirty="0" err="1"/>
                <a:t>d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ysplázie</a:t>
              </a: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 v celé šíři epidermis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8862551"/>
      </p:ext>
    </p:extLst>
  </p:cSld>
  <p:clrMapOvr>
    <a:masterClrMapping/>
  </p:clrMapOvr>
  <p:transition>
    <p:blinds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poruchy hustoty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FIBRÓZNÍ OSTEODYSTROFIE </a:t>
            </a:r>
            <a:r>
              <a:rPr lang="cs-CZ" sz="2000" b="1" dirty="0">
                <a:solidFill>
                  <a:srgbClr val="00B0F0"/>
                </a:solidFill>
              </a:rPr>
              <a:t>(von </a:t>
            </a:r>
            <a:r>
              <a:rPr lang="cs-CZ" sz="2000" b="1" dirty="0" err="1">
                <a:solidFill>
                  <a:srgbClr val="00B0F0"/>
                </a:solidFill>
              </a:rPr>
              <a:t>Recklinghausenova</a:t>
            </a:r>
            <a:r>
              <a:rPr lang="cs-CZ" sz="2000" b="1" dirty="0">
                <a:solidFill>
                  <a:srgbClr val="00B0F0"/>
                </a:solidFill>
              </a:rPr>
              <a:t> choroba)</a:t>
            </a:r>
            <a:endParaRPr lang="cs-CZ" b="1" dirty="0">
              <a:solidFill>
                <a:srgbClr val="00B0F0"/>
              </a:solidFill>
            </a:endParaRPr>
          </a:p>
        </p:txBody>
      </p:sp>
      <p:grpSp>
        <p:nvGrpSpPr>
          <p:cNvPr id="19" name="Skupina 18"/>
          <p:cNvGrpSpPr/>
          <p:nvPr/>
        </p:nvGrpSpPr>
        <p:grpSpPr>
          <a:xfrm>
            <a:off x="212381" y="1811100"/>
            <a:ext cx="11807555" cy="4750726"/>
            <a:chOff x="212381" y="1811100"/>
            <a:chExt cx="11807555" cy="4750726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1" r="10412" b="13299"/>
            <a:stretch/>
          </p:blipFill>
          <p:spPr>
            <a:xfrm>
              <a:off x="212381" y="1811100"/>
              <a:ext cx="5766619" cy="4338432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27" r="7681" b="3953"/>
            <a:stretch/>
          </p:blipFill>
          <p:spPr>
            <a:xfrm>
              <a:off x="6259220" y="1811100"/>
              <a:ext cx="5760716" cy="4338432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cxnSp>
          <p:nvCxnSpPr>
            <p:cNvPr id="12" name="Přímá spojnice se šipkou 11"/>
            <p:cNvCxnSpPr/>
            <p:nvPr/>
          </p:nvCxnSpPr>
          <p:spPr>
            <a:xfrm>
              <a:off x="2979174" y="4763729"/>
              <a:ext cx="486697" cy="294968"/>
            </a:xfrm>
            <a:prstGeom prst="straightConnector1">
              <a:avLst/>
            </a:prstGeom>
            <a:ln w="76200">
              <a:solidFill>
                <a:srgbClr val="00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se šipkou 12"/>
            <p:cNvCxnSpPr/>
            <p:nvPr/>
          </p:nvCxnSpPr>
          <p:spPr>
            <a:xfrm flipH="1">
              <a:off x="1721139" y="4616247"/>
              <a:ext cx="284642" cy="457198"/>
            </a:xfrm>
            <a:prstGeom prst="straightConnector1">
              <a:avLst/>
            </a:prstGeom>
            <a:ln w="76200">
              <a:solidFill>
                <a:srgbClr val="00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se šipkou 14"/>
            <p:cNvCxnSpPr/>
            <p:nvPr/>
          </p:nvCxnSpPr>
          <p:spPr>
            <a:xfrm flipV="1">
              <a:off x="2315496" y="3243445"/>
              <a:ext cx="206479" cy="605885"/>
            </a:xfrm>
            <a:prstGeom prst="straightConnector1">
              <a:avLst/>
            </a:prstGeom>
            <a:ln w="76200">
              <a:solidFill>
                <a:srgbClr val="00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ovéPole 17"/>
            <p:cNvSpPr txBox="1"/>
            <p:nvPr/>
          </p:nvSpPr>
          <p:spPr>
            <a:xfrm>
              <a:off x="3025993" y="5884718"/>
              <a:ext cx="6140014" cy="67710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2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Osteoklastická</a:t>
              </a:r>
              <a:r>
                <a:rPr lang="cs-CZ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resorpce (vlevo) a hnědý tumor (vpravo).</a:t>
              </a:r>
            </a:p>
            <a:p>
              <a:r>
                <a:rPr lang="cs-CZ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Osteoklasty - šipky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6416619"/>
      </p:ext>
    </p:extLst>
  </p:cSld>
  <p:clrMapOvr>
    <a:masterClrMapping/>
  </p:clrMapOvr>
  <p:transition>
    <p:blinds dir="vert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EPITELIÁLNÍ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BAZOCELULÁRNÍ KARCINOM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601378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nejčastější maligní kožní nádor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lokálně agresivní karcinom v </a:t>
            </a:r>
            <a:r>
              <a:rPr lang="cs-CZ" sz="2800" dirty="0" err="1">
                <a:solidFill>
                  <a:srgbClr val="00B0F0"/>
                </a:solidFill>
              </a:rPr>
              <a:t>insolační</a:t>
            </a:r>
            <a:r>
              <a:rPr lang="cs-CZ" sz="2800" dirty="0">
                <a:solidFill>
                  <a:srgbClr val="00B0F0"/>
                </a:solidFill>
              </a:rPr>
              <a:t> zóně</a:t>
            </a:r>
            <a:endParaRPr lang="cs-CZ" sz="2600" dirty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ploché/vyvýšené ložisko; lesklé/</a:t>
            </a:r>
            <a:r>
              <a:rPr lang="cs-CZ" sz="2400" dirty="0" err="1"/>
              <a:t>ulcerované</a:t>
            </a:r>
            <a:endParaRPr lang="cs-CZ" sz="24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může být pigmentovaný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hnízda z tmavých </a:t>
            </a:r>
            <a:r>
              <a:rPr lang="cs-CZ" sz="2400" dirty="0" err="1">
                <a:solidFill>
                  <a:srgbClr val="00B0F0"/>
                </a:solidFill>
              </a:rPr>
              <a:t>bazaloidních</a:t>
            </a:r>
            <a:r>
              <a:rPr lang="cs-CZ" sz="2400" dirty="0">
                <a:solidFill>
                  <a:srgbClr val="00B0F0"/>
                </a:solidFill>
              </a:rPr>
              <a:t> </a:t>
            </a:r>
            <a:r>
              <a:rPr lang="cs-CZ" sz="2400" dirty="0" err="1">
                <a:solidFill>
                  <a:srgbClr val="00B0F0"/>
                </a:solidFill>
              </a:rPr>
              <a:t>bb</a:t>
            </a:r>
            <a:r>
              <a:rPr lang="cs-CZ" sz="2400" dirty="0">
                <a:solidFill>
                  <a:srgbClr val="00B0F0"/>
                </a:solidFill>
              </a:rPr>
              <a:t>.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na periferii hnízd </a:t>
            </a:r>
            <a:r>
              <a:rPr lang="cs-CZ" sz="2400" dirty="0" err="1">
                <a:solidFill>
                  <a:srgbClr val="00B0F0"/>
                </a:solidFill>
              </a:rPr>
              <a:t>palisádovité</a:t>
            </a:r>
            <a:r>
              <a:rPr lang="cs-CZ" sz="2400" dirty="0">
                <a:solidFill>
                  <a:srgbClr val="00B0F0"/>
                </a:solidFill>
              </a:rPr>
              <a:t> uspořádání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err="1">
                <a:solidFill>
                  <a:srgbClr val="00B0F0"/>
                </a:solidFill>
              </a:rPr>
              <a:t>retrakční</a:t>
            </a:r>
            <a:r>
              <a:rPr lang="cs-CZ" sz="2400" dirty="0">
                <a:solidFill>
                  <a:srgbClr val="00B0F0"/>
                </a:solidFill>
              </a:rPr>
              <a:t> štěrbiny kolem hnízd (artefakt)</a:t>
            </a:r>
          </a:p>
        </p:txBody>
      </p:sp>
      <p:pic>
        <p:nvPicPr>
          <p:cNvPr id="9" name="Picture 2" descr="ca-baso-ulc-detail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658" y="1845734"/>
            <a:ext cx="4361688" cy="307256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700767"/>
      </p:ext>
    </p:extLst>
  </p:cSld>
  <p:clrMapOvr>
    <a:masterClrMapping/>
  </p:clrMapOvr>
  <p:transition>
    <p:blinds dir="vert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EPITELIÁLNÍ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BAZOCELULÁRNÍ KARCINOM</a:t>
            </a:r>
            <a:endParaRPr lang="cs-CZ" sz="4400" b="1" dirty="0"/>
          </a:p>
        </p:txBody>
      </p:sp>
      <p:grpSp>
        <p:nvGrpSpPr>
          <p:cNvPr id="5" name="Skupina 4"/>
          <p:cNvGrpSpPr/>
          <p:nvPr/>
        </p:nvGrpSpPr>
        <p:grpSpPr>
          <a:xfrm>
            <a:off x="711150" y="1639743"/>
            <a:ext cx="10786601" cy="4854575"/>
            <a:chOff x="711150" y="1639743"/>
            <a:chExt cx="10786601" cy="4854575"/>
          </a:xfrm>
        </p:grpSpPr>
        <p:pic>
          <p:nvPicPr>
            <p:cNvPr id="10" name="Obrázek 3" descr="bazaliom1, 100x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93"/>
            <a:stretch>
              <a:fillRect/>
            </a:stretch>
          </p:blipFill>
          <p:spPr bwMode="auto">
            <a:xfrm>
              <a:off x="711150" y="1639743"/>
              <a:ext cx="4275137" cy="4854575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Obrázek 5" descr="bazaliom2a, 200x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9876" y="1861200"/>
              <a:ext cx="5857875" cy="4411663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84504767"/>
      </p:ext>
    </p:extLst>
  </p:cSld>
  <p:clrMapOvr>
    <a:masterClrMapping/>
  </p:clrMapOvr>
  <p:transition>
    <p:blinds dir="vert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EPITELIÁLNÍ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DLAŽDICOBUNĚČNÝ KARCINOM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689868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UV záření (hlava, krk, dekolt, </a:t>
            </a:r>
            <a:r>
              <a:rPr lang="cs-CZ" sz="2800" dirty="0" err="1">
                <a:solidFill>
                  <a:srgbClr val="00B0F0"/>
                </a:solidFill>
              </a:rPr>
              <a:t>dorza</a:t>
            </a:r>
            <a:r>
              <a:rPr lang="cs-CZ" sz="2800" dirty="0">
                <a:solidFill>
                  <a:srgbClr val="00B0F0"/>
                </a:solidFill>
              </a:rPr>
              <a:t> rukou…), v okolí chronických píštělí</a:t>
            </a:r>
            <a:endParaRPr lang="cs-CZ" sz="2600" dirty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hrbolaté, někdy rohovitě vyvýšené tvrdé ložisko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může být </a:t>
            </a:r>
            <a:r>
              <a:rPr lang="cs-CZ" sz="2400" dirty="0" err="1"/>
              <a:t>ulcerovaný</a:t>
            </a:r>
            <a:endParaRPr lang="cs-CZ" sz="24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lokálně agresivní, metastazuje vzácně (pozdně)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infiltrující hnízda a čepy dlaždicových buněk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keratinizace (extracelulární, intracelulární)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intercelulární můstky</a:t>
            </a:r>
          </a:p>
        </p:txBody>
      </p:sp>
      <p:pic>
        <p:nvPicPr>
          <p:cNvPr id="9" name="Picture 2" descr="ca-spino-uch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258" y="1845734"/>
            <a:ext cx="3960877" cy="360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556342"/>
      </p:ext>
    </p:extLst>
  </p:cSld>
  <p:clrMapOvr>
    <a:masterClrMapping/>
  </p:clrMapOvr>
  <p:transition>
    <p:blinds dir="vert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EPITELIÁLNÍ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DLAŽDICOBUNĚČNÝ KARCINOM</a:t>
            </a:r>
            <a:endParaRPr lang="cs-CZ" sz="4400" b="1" dirty="0"/>
          </a:p>
        </p:txBody>
      </p:sp>
      <p:grpSp>
        <p:nvGrpSpPr>
          <p:cNvPr id="8" name="Skupina 7"/>
          <p:cNvGrpSpPr/>
          <p:nvPr/>
        </p:nvGrpSpPr>
        <p:grpSpPr>
          <a:xfrm>
            <a:off x="173963" y="1628623"/>
            <a:ext cx="11905034" cy="4860000"/>
            <a:chOff x="173963" y="1628623"/>
            <a:chExt cx="11905034" cy="4860000"/>
          </a:xfrm>
        </p:grpSpPr>
        <p:grpSp>
          <p:nvGrpSpPr>
            <p:cNvPr id="7" name="Skupina 6"/>
            <p:cNvGrpSpPr/>
            <p:nvPr/>
          </p:nvGrpSpPr>
          <p:grpSpPr>
            <a:xfrm>
              <a:off x="173963" y="1628623"/>
              <a:ext cx="11905034" cy="4860000"/>
              <a:chOff x="173963" y="1628623"/>
              <a:chExt cx="11905034" cy="4860000"/>
            </a:xfrm>
          </p:grpSpPr>
          <p:pic>
            <p:nvPicPr>
              <p:cNvPr id="6" name="Picture 3" descr="02444-1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767"/>
              <a:stretch/>
            </p:blipFill>
            <p:spPr bwMode="auto">
              <a:xfrm>
                <a:off x="173963" y="1628623"/>
                <a:ext cx="5921249" cy="4860000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Obrázek 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212" b="10967"/>
              <a:stretch/>
            </p:blipFill>
            <p:spPr>
              <a:xfrm flipH="1">
                <a:off x="6181589" y="1628623"/>
                <a:ext cx="5897408" cy="486000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</p:grpSp>
        <p:sp>
          <p:nvSpPr>
            <p:cNvPr id="10" name="TextovéPole 8"/>
            <p:cNvSpPr txBox="1">
              <a:spLocks noChangeArrowheads="1"/>
            </p:cNvSpPr>
            <p:nvPr/>
          </p:nvSpPr>
          <p:spPr bwMode="auto">
            <a:xfrm>
              <a:off x="3617483" y="5904514"/>
              <a:ext cx="4955458" cy="40011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>
                  <a:solidFill>
                    <a:schemeClr val="tx1"/>
                  </a:solidFill>
                  <a:latin typeface="+mn-lt"/>
                </a:rPr>
                <a:t>Keratinizace v </a:t>
              </a:r>
              <a:r>
                <a:rPr lang="cs-CZ" altLang="cs-CZ" sz="2000" i="0" dirty="0" err="1">
                  <a:solidFill>
                    <a:schemeClr val="tx1"/>
                  </a:solidFill>
                  <a:latin typeface="+mn-lt"/>
                </a:rPr>
                <a:t>dlaždicobuněčném</a:t>
              </a:r>
              <a:r>
                <a:rPr lang="cs-CZ" altLang="cs-CZ" sz="2000" i="0" dirty="0">
                  <a:solidFill>
                    <a:schemeClr val="tx1"/>
                  </a:solidFill>
                  <a:latin typeface="+mn-lt"/>
                </a:rPr>
                <a:t> karcinomu.</a:t>
              </a:r>
              <a:endParaRPr lang="cs-CZ" alt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4168997"/>
      </p:ext>
    </p:extLst>
  </p:cSld>
  <p:clrMapOvr>
    <a:masterClrMapping/>
  </p:clrMapOvr>
  <p:transition>
    <p:blinds dir="vert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endParaRPr lang="cs-CZ" sz="72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4964307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3200" dirty="0"/>
              <a:t>BENIGNÍ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piha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 err="1">
                <a:solidFill>
                  <a:srgbClr val="00B0F0"/>
                </a:solidFill>
              </a:rPr>
              <a:t>lentigo</a:t>
            </a:r>
            <a:r>
              <a:rPr lang="cs-CZ" sz="2800" dirty="0">
                <a:solidFill>
                  <a:srgbClr val="00B0F0"/>
                </a:solidFill>
              </a:rPr>
              <a:t> simplex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pigmentové névy</a:t>
            </a:r>
          </a:p>
          <a:p>
            <a:pPr marL="818388" lvl="2" indent="-342900">
              <a:buFont typeface="Calibri" panose="020F0502020204030204" pitchFamily="34" charset="0"/>
              <a:buChar char="‐"/>
            </a:pPr>
            <a:r>
              <a:rPr lang="cs-CZ" sz="2400" dirty="0" err="1">
                <a:solidFill>
                  <a:srgbClr val="00B0F0"/>
                </a:solidFill>
              </a:rPr>
              <a:t>junkční</a:t>
            </a:r>
            <a:r>
              <a:rPr lang="cs-CZ" sz="2400" dirty="0">
                <a:solidFill>
                  <a:srgbClr val="00B0F0"/>
                </a:solidFill>
              </a:rPr>
              <a:t>, smíšený, intradermální</a:t>
            </a:r>
          </a:p>
          <a:p>
            <a:pPr marL="818388" lvl="2" indent="-342900">
              <a:buFont typeface="Calibri" panose="020F0502020204030204" pitchFamily="34" charset="0"/>
              <a:buChar char="‐"/>
            </a:pPr>
            <a:r>
              <a:rPr lang="cs-CZ" sz="2400" dirty="0">
                <a:solidFill>
                  <a:srgbClr val="00B0F0"/>
                </a:solidFill>
              </a:rPr>
              <a:t>dysplastický</a:t>
            </a:r>
          </a:p>
          <a:p>
            <a:pPr marL="818388" lvl="2" indent="-342900">
              <a:buFont typeface="Calibri" panose="020F0502020204030204" pitchFamily="34" charset="0"/>
              <a:buChar char="‐"/>
            </a:pPr>
            <a:r>
              <a:rPr lang="cs-CZ" sz="2400" dirty="0"/>
              <a:t>névus </a:t>
            </a:r>
            <a:r>
              <a:rPr lang="cs-CZ" sz="2400" dirty="0" err="1"/>
              <a:t>Spitzové</a:t>
            </a:r>
            <a:endParaRPr lang="cs-CZ" sz="2400" dirty="0"/>
          </a:p>
          <a:p>
            <a:pPr marL="818388" lvl="2" indent="-342900">
              <a:buFont typeface="Calibri" panose="020F0502020204030204" pitchFamily="34" charset="0"/>
              <a:buChar char="‐"/>
            </a:pPr>
            <a:r>
              <a:rPr lang="cs-CZ" sz="2400" dirty="0"/>
              <a:t>kongenitální névus</a:t>
            </a:r>
          </a:p>
          <a:p>
            <a:pPr marL="818388" lvl="2" indent="-342900">
              <a:buFont typeface="Calibri" panose="020F0502020204030204" pitchFamily="34" charset="0"/>
              <a:buChar char="‐"/>
            </a:pPr>
            <a:r>
              <a:rPr lang="cs-CZ" sz="2400" dirty="0"/>
              <a:t>modrý névus</a:t>
            </a:r>
          </a:p>
        </p:txBody>
      </p:sp>
      <p:sp>
        <p:nvSpPr>
          <p:cNvPr id="9" name="Zástupný symbol pro obsah 3"/>
          <p:cNvSpPr txBox="1">
            <a:spLocks/>
          </p:cNvSpPr>
          <p:nvPr/>
        </p:nvSpPr>
        <p:spPr>
          <a:xfrm>
            <a:off x="6191373" y="1845734"/>
            <a:ext cx="4964307" cy="402336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3200" dirty="0"/>
              <a:t>MALIGNÍ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melanom in </a:t>
            </a:r>
            <a:r>
              <a:rPr lang="cs-CZ" sz="2800" dirty="0" err="1">
                <a:solidFill>
                  <a:srgbClr val="00B0F0"/>
                </a:solidFill>
              </a:rPr>
              <a:t>situ</a:t>
            </a:r>
            <a:endParaRPr lang="cs-CZ" sz="2800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 err="1">
                <a:solidFill>
                  <a:srgbClr val="00B0F0"/>
                </a:solidFill>
              </a:rPr>
              <a:t>lentigo</a:t>
            </a:r>
            <a:r>
              <a:rPr lang="cs-CZ" sz="2800" dirty="0">
                <a:solidFill>
                  <a:srgbClr val="00B0F0"/>
                </a:solidFill>
              </a:rPr>
              <a:t> </a:t>
            </a:r>
            <a:r>
              <a:rPr lang="cs-CZ" sz="2800" dirty="0" err="1">
                <a:solidFill>
                  <a:srgbClr val="00B0F0"/>
                </a:solidFill>
              </a:rPr>
              <a:t>maligna</a:t>
            </a:r>
            <a:r>
              <a:rPr lang="cs-CZ" sz="2800" dirty="0">
                <a:solidFill>
                  <a:srgbClr val="00B0F0"/>
                </a:solidFill>
              </a:rPr>
              <a:t> melanom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superficiálně se šířící melanom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 err="1">
                <a:solidFill>
                  <a:srgbClr val="00B0F0"/>
                </a:solidFill>
              </a:rPr>
              <a:t>nodulární</a:t>
            </a:r>
            <a:r>
              <a:rPr lang="cs-CZ" sz="2800" dirty="0">
                <a:solidFill>
                  <a:srgbClr val="00B0F0"/>
                </a:solidFill>
              </a:rPr>
              <a:t> melanom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akrální </a:t>
            </a:r>
            <a:r>
              <a:rPr lang="cs-CZ" sz="2800" dirty="0" err="1">
                <a:solidFill>
                  <a:srgbClr val="00B0F0"/>
                </a:solidFill>
              </a:rPr>
              <a:t>lentiginózní</a:t>
            </a:r>
            <a:r>
              <a:rPr lang="cs-CZ" sz="2800" dirty="0">
                <a:solidFill>
                  <a:srgbClr val="00B0F0"/>
                </a:solidFill>
              </a:rPr>
              <a:t> melanom</a:t>
            </a:r>
          </a:p>
        </p:txBody>
      </p:sp>
    </p:spTree>
    <p:extLst>
      <p:ext uri="{BB962C8B-B14F-4D97-AF65-F5344CB8AC3E}">
        <p14:creationId xmlns:p14="http://schemas.microsoft.com/office/powerpoint/2010/main" val="2981259027"/>
      </p:ext>
    </p:extLst>
  </p:cSld>
  <p:clrMapOvr>
    <a:masterClrMapping/>
  </p:clrMapOvr>
  <p:transition>
    <p:blinds dir="vert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Skupina 16"/>
          <p:cNvGrpSpPr/>
          <p:nvPr/>
        </p:nvGrpSpPr>
        <p:grpSpPr>
          <a:xfrm>
            <a:off x="2087925" y="1504335"/>
            <a:ext cx="8016151" cy="4114801"/>
            <a:chOff x="1546949" y="1504335"/>
            <a:chExt cx="8016151" cy="4114801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36" b="38468"/>
            <a:stretch/>
          </p:blipFill>
          <p:spPr>
            <a:xfrm>
              <a:off x="1546949" y="1504335"/>
              <a:ext cx="8016151" cy="2212259"/>
            </a:xfrm>
            <a:prstGeom prst="rect">
              <a:avLst/>
            </a:prstGeom>
          </p:spPr>
        </p:pic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1749476" y="3516108"/>
              <a:ext cx="872355" cy="400110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dirty="0"/>
                <a:t>norma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2986589" y="3516108"/>
              <a:ext cx="636713" cy="400110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dirty="0"/>
                <a:t>piha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3958564" y="3516108"/>
              <a:ext cx="903517" cy="400110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dirty="0" err="1"/>
                <a:t>lentigo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5057212" y="3516108"/>
              <a:ext cx="928844" cy="769441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dirty="0" err="1"/>
                <a:t>junkční</a:t>
              </a:r>
              <a:endParaRPr lang="cs-CZ" sz="2000" dirty="0"/>
            </a:p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névus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6121273" y="3516108"/>
              <a:ext cx="1024704" cy="769441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dirty="0"/>
                <a:t>smíšený</a:t>
              </a:r>
            </a:p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névus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7207454" y="3516107"/>
              <a:ext cx="1061766" cy="769441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dirty="0" err="1"/>
                <a:t>intrader</a:t>
              </a:r>
              <a:r>
                <a:rPr lang="cs-CZ" sz="2000" dirty="0"/>
                <a:t>.</a:t>
              </a:r>
            </a:p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névus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8404437" y="3516106"/>
              <a:ext cx="865622" cy="769441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dirty="0"/>
                <a:t>modrý</a:t>
              </a:r>
            </a:p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névus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pic>
          <p:nvPicPr>
            <p:cNvPr id="14" name="Obrázek 1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527" r="30250" b="7291"/>
            <a:stretch/>
          </p:blipFill>
          <p:spPr>
            <a:xfrm>
              <a:off x="1546950" y="4285548"/>
              <a:ext cx="5591270" cy="1333588"/>
            </a:xfrm>
            <a:prstGeom prst="rect">
              <a:avLst/>
            </a:prstGeom>
          </p:spPr>
        </p:pic>
        <p:pic>
          <p:nvPicPr>
            <p:cNvPr id="16" name="Obrázek 1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689" t="70527" r="2530" b="7291"/>
            <a:stretch/>
          </p:blipFill>
          <p:spPr>
            <a:xfrm>
              <a:off x="7246114" y="4285548"/>
              <a:ext cx="2227007" cy="13335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1770895"/>
      </p:ext>
    </p:extLst>
  </p:cSld>
  <p:clrMapOvr>
    <a:masterClrMapping/>
  </p:clrMapOvr>
  <p:transition>
    <p:blinds dir="vert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PIGMENTOVÉ NÉVY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benigní tumor z melanocytů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kdekoli na těle, první vznikají kolem 1. roku života</a:t>
            </a:r>
            <a:endParaRPr lang="cs-CZ" sz="26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ostře ohraničená </a:t>
            </a:r>
            <a:r>
              <a:rPr lang="cs-CZ" sz="2400" dirty="0" err="1"/>
              <a:t>makula</a:t>
            </a:r>
            <a:r>
              <a:rPr lang="cs-CZ" sz="2400" dirty="0"/>
              <a:t>/papula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míra pigmentace je odvislá od hloubky, ve které jsou melanocyty lokalizovány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rgbClr val="00B0F0"/>
                </a:solidFill>
              </a:rPr>
              <a:t>junkční</a:t>
            </a:r>
            <a:r>
              <a:rPr lang="cs-CZ" sz="2400" dirty="0">
                <a:solidFill>
                  <a:srgbClr val="00B0F0"/>
                </a:solidFill>
              </a:rPr>
              <a:t> </a:t>
            </a:r>
            <a:r>
              <a:rPr lang="cs-CZ" sz="2400" dirty="0"/>
              <a:t>– zmnožené melanocyty v </a:t>
            </a:r>
            <a:r>
              <a:rPr lang="cs-CZ" sz="2400" dirty="0" err="1"/>
              <a:t>dermoepidermální</a:t>
            </a:r>
            <a:r>
              <a:rPr lang="cs-CZ" sz="2400" dirty="0"/>
              <a:t> </a:t>
            </a:r>
            <a:r>
              <a:rPr lang="cs-CZ" sz="2400" dirty="0" err="1"/>
              <a:t>junkci</a:t>
            </a:r>
            <a:r>
              <a:rPr lang="cs-CZ" sz="2400" dirty="0"/>
              <a:t> (DEJ)</a:t>
            </a:r>
            <a:endParaRPr lang="cs-CZ" sz="2400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smíšený</a:t>
            </a:r>
            <a:r>
              <a:rPr lang="cs-CZ" sz="2400" dirty="0">
                <a:solidFill>
                  <a:srgbClr val="00B0F0"/>
                </a:solidFill>
              </a:rPr>
              <a:t> </a:t>
            </a:r>
            <a:r>
              <a:rPr lang="cs-CZ" sz="2400" dirty="0"/>
              <a:t>- melanocyty v (DEJ) a hnízda intradermálně</a:t>
            </a:r>
            <a:endParaRPr lang="cs-CZ" sz="2400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intradermální</a:t>
            </a:r>
            <a:r>
              <a:rPr lang="cs-CZ" sz="2400" dirty="0">
                <a:solidFill>
                  <a:srgbClr val="00B0F0"/>
                </a:solidFill>
              </a:rPr>
              <a:t> </a:t>
            </a:r>
            <a:r>
              <a:rPr lang="cs-CZ" sz="2400" dirty="0"/>
              <a:t>– hnízda melanocytů intradermálně</a:t>
            </a:r>
            <a:endParaRPr lang="cs-CZ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746860"/>
      </p:ext>
    </p:extLst>
  </p:cSld>
  <p:clrMapOvr>
    <a:masterClrMapping/>
  </p:clrMapOvr>
  <p:transition>
    <p:blinds dir="vert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PIGMENTOVÉ NÉVY</a:t>
            </a:r>
            <a:endParaRPr lang="cs-CZ" sz="4400" b="1" dirty="0"/>
          </a:p>
        </p:txBody>
      </p:sp>
      <p:pic>
        <p:nvPicPr>
          <p:cNvPr id="5" name="Picture 2" descr="nevus-id-7463-00-he-10x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01025" y="1737360"/>
            <a:ext cx="3714750" cy="4837113"/>
          </a:xfrm>
          <a:noFill/>
          <a:ln>
            <a:solidFill>
              <a:schemeClr val="accent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2" r="31936"/>
          <a:stretch/>
        </p:blipFill>
        <p:spPr>
          <a:xfrm>
            <a:off x="4253434" y="1737360"/>
            <a:ext cx="3746091" cy="48371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1" b="16374"/>
          <a:stretch/>
        </p:blipFill>
        <p:spPr>
          <a:xfrm>
            <a:off x="289559" y="2433483"/>
            <a:ext cx="3762375" cy="21532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89559" y="4606449"/>
            <a:ext cx="1599220" cy="400110"/>
          </a:xfrm>
          <a:prstGeom prst="rect">
            <a:avLst/>
          </a:prstGeom>
          <a:solidFill>
            <a:srgbClr val="FFFFFF">
              <a:alpha val="80000"/>
            </a:srgbClr>
          </a:solidFill>
          <a:ln w="9525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cs-CZ" sz="2000" dirty="0" err="1"/>
              <a:t>junkční</a:t>
            </a:r>
            <a:r>
              <a:rPr lang="cs-CZ" sz="2000" dirty="0"/>
              <a:t> névus</a:t>
            </a:r>
            <a:endParaRPr lang="en-US" sz="2000" b="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379778" y="5997714"/>
            <a:ext cx="1695079" cy="400110"/>
          </a:xfrm>
          <a:prstGeom prst="rect">
            <a:avLst/>
          </a:prstGeom>
          <a:solidFill>
            <a:srgbClr val="FFFFFF">
              <a:alpha val="80000"/>
            </a:srgbClr>
          </a:solidFill>
          <a:ln w="9525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cs-CZ" sz="2000" dirty="0"/>
              <a:t>smíšený névus</a:t>
            </a:r>
            <a:endParaRPr lang="en-US" sz="2000" b="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8363321" y="5997714"/>
            <a:ext cx="2275688" cy="400110"/>
          </a:xfrm>
          <a:prstGeom prst="rect">
            <a:avLst/>
          </a:prstGeom>
          <a:solidFill>
            <a:srgbClr val="FFFFFF">
              <a:alpha val="80000"/>
            </a:srgbClr>
          </a:solidFill>
          <a:ln w="9525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cs-CZ" sz="2000" dirty="0"/>
              <a:t>intradermální névus</a:t>
            </a:r>
            <a:endParaRPr lang="en-US" sz="2000" b="0" i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9401497"/>
      </p:ext>
    </p:extLst>
  </p:cSld>
  <p:clrMapOvr>
    <a:masterClrMapping/>
  </p:clrMapOvr>
  <p:transition>
    <p:blinds dir="vert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MALIGNÍ MELANOM </a:t>
            </a:r>
            <a:r>
              <a:rPr lang="cs-CZ" sz="4400" b="1" dirty="0">
                <a:solidFill>
                  <a:srgbClr val="FF0000"/>
                </a:solidFill>
              </a:rPr>
              <a:t>!!!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FF0000"/>
                </a:solidFill>
              </a:rPr>
              <a:t>vysoce maligní nádor z melanocytů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rostoucí incidence (v posledních 30 letech 3x)</a:t>
            </a:r>
            <a:endParaRPr lang="cs-CZ" sz="2600" dirty="0">
              <a:solidFill>
                <a:srgbClr val="FF000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vzniká: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err="1"/>
              <a:t>malignizací</a:t>
            </a:r>
            <a:r>
              <a:rPr lang="cs-CZ" sz="2400" dirty="0"/>
              <a:t> névů (dysplastických)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i="1" u="sng" dirty="0">
                <a:solidFill>
                  <a:srgbClr val="00B0F0"/>
                </a:solidFill>
              </a:rPr>
              <a:t>de novo </a:t>
            </a:r>
            <a:r>
              <a:rPr lang="cs-CZ" sz="2400" dirty="0">
                <a:solidFill>
                  <a:schemeClr val="tx1"/>
                </a:solidFill>
              </a:rPr>
              <a:t>- častější</a:t>
            </a:r>
            <a:endParaRPr lang="cs-CZ" sz="24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etiologie: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UV-A záření u kožních melanomů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v jiných lokalizacích etiologie nejasná</a:t>
            </a:r>
          </a:p>
        </p:txBody>
      </p:sp>
    </p:spTree>
    <p:extLst>
      <p:ext uri="{BB962C8B-B14F-4D97-AF65-F5344CB8AC3E}">
        <p14:creationId xmlns:p14="http://schemas.microsoft.com/office/powerpoint/2010/main" val="3869518316"/>
      </p:ext>
    </p:extLst>
  </p:cSld>
  <p:clrMapOvr>
    <a:masterClrMapping/>
  </p:clrMapOvr>
  <p:transition>
    <p:blinds dir="vert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>
                <a:solidFill>
                  <a:srgbClr val="00B0F0"/>
                </a:solidFill>
              </a:rPr>
              <a:t>MALIGNÍ MELANOM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7722255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FF0000"/>
                </a:solidFill>
              </a:rPr>
              <a:t>kůže, sliznice, sítnice, meningy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makroskopicky </a:t>
            </a:r>
            <a:r>
              <a:rPr lang="cs-CZ" sz="2400" b="1" dirty="0">
                <a:solidFill>
                  <a:srgbClr val="00B0F0"/>
                </a:solidFill>
              </a:rPr>
              <a:t>ABCDE</a:t>
            </a:r>
            <a:r>
              <a:rPr lang="cs-CZ" sz="2400" dirty="0"/>
              <a:t> </a:t>
            </a:r>
            <a:r>
              <a:rPr lang="cs-CZ" sz="2400" dirty="0">
                <a:solidFill>
                  <a:srgbClr val="00B0F0"/>
                </a:solidFill>
              </a:rPr>
              <a:t>kritéria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A</a:t>
            </a:r>
            <a:r>
              <a:rPr lang="cs-CZ" sz="2400" dirty="0"/>
              <a:t> = </a:t>
            </a:r>
            <a:r>
              <a:rPr lang="cs-CZ" sz="2400" dirty="0" err="1">
                <a:solidFill>
                  <a:srgbClr val="00B0F0"/>
                </a:solidFill>
              </a:rPr>
              <a:t>a</a:t>
            </a:r>
            <a:r>
              <a:rPr lang="cs-CZ" sz="2400" dirty="0" err="1"/>
              <a:t>symetry</a:t>
            </a:r>
            <a:r>
              <a:rPr lang="cs-CZ" sz="2400" dirty="0"/>
              <a:t> – nepravidelný tvar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B</a:t>
            </a:r>
            <a:r>
              <a:rPr lang="cs-CZ" sz="2400" dirty="0"/>
              <a:t> = </a:t>
            </a:r>
            <a:r>
              <a:rPr lang="cs-CZ" sz="2400" dirty="0" err="1">
                <a:solidFill>
                  <a:srgbClr val="00B0F0"/>
                </a:solidFill>
              </a:rPr>
              <a:t>b</a:t>
            </a:r>
            <a:r>
              <a:rPr lang="cs-CZ" sz="2400" dirty="0" err="1"/>
              <a:t>order</a:t>
            </a:r>
            <a:r>
              <a:rPr lang="cs-CZ" sz="2400" dirty="0"/>
              <a:t> – „rozpitý“ okraj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C</a:t>
            </a:r>
            <a:r>
              <a:rPr lang="cs-CZ" sz="2400" dirty="0"/>
              <a:t> = </a:t>
            </a:r>
            <a:r>
              <a:rPr lang="cs-CZ" sz="2400" dirty="0" err="1">
                <a:solidFill>
                  <a:srgbClr val="00B0F0"/>
                </a:solidFill>
              </a:rPr>
              <a:t>c</a:t>
            </a:r>
            <a:r>
              <a:rPr lang="cs-CZ" sz="2400" dirty="0" err="1"/>
              <a:t>olor</a:t>
            </a:r>
            <a:r>
              <a:rPr lang="cs-CZ" sz="2400" dirty="0"/>
              <a:t> – nepravidelná pigmentace v rámci jedné léze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D</a:t>
            </a:r>
            <a:r>
              <a:rPr lang="cs-CZ" sz="2400" dirty="0"/>
              <a:t> = </a:t>
            </a:r>
            <a:r>
              <a:rPr lang="cs-CZ" sz="2400" dirty="0" err="1">
                <a:solidFill>
                  <a:srgbClr val="00B0F0"/>
                </a:solidFill>
              </a:rPr>
              <a:t>d</a:t>
            </a:r>
            <a:r>
              <a:rPr lang="cs-CZ" sz="2400" dirty="0" err="1"/>
              <a:t>iameter</a:t>
            </a:r>
            <a:r>
              <a:rPr lang="cs-CZ" sz="2400" dirty="0"/>
              <a:t> – průměr &gt; 6 mm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E</a:t>
            </a:r>
            <a:r>
              <a:rPr lang="cs-CZ" sz="2400" dirty="0"/>
              <a:t> = </a:t>
            </a:r>
            <a:r>
              <a:rPr lang="cs-CZ" sz="2400" dirty="0" err="1">
                <a:solidFill>
                  <a:srgbClr val="00B0F0"/>
                </a:solidFill>
              </a:rPr>
              <a:t>e</a:t>
            </a:r>
            <a:r>
              <a:rPr lang="cs-CZ" sz="2400" dirty="0" err="1"/>
              <a:t>volving</a:t>
            </a:r>
            <a:r>
              <a:rPr lang="cs-CZ" sz="2400" dirty="0"/>
              <a:t>, </a:t>
            </a:r>
            <a:r>
              <a:rPr lang="cs-CZ" sz="2400" dirty="0" err="1">
                <a:solidFill>
                  <a:srgbClr val="00B0F0"/>
                </a:solidFill>
              </a:rPr>
              <a:t>e</a:t>
            </a:r>
            <a:r>
              <a:rPr lang="cs-CZ" sz="2400" dirty="0" err="1"/>
              <a:t>levation</a:t>
            </a:r>
            <a:r>
              <a:rPr lang="cs-CZ" sz="2400" dirty="0"/>
              <a:t> – postupný vývoj léze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9134654" y="2372898"/>
            <a:ext cx="2983606" cy="4155333"/>
            <a:chOff x="9164146" y="2181168"/>
            <a:chExt cx="2983606" cy="4155333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4146" y="2181168"/>
              <a:ext cx="2983606" cy="198596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5" name="Obrázek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72" t="16334" r="15835" b="12361"/>
            <a:stretch/>
          </p:blipFill>
          <p:spPr>
            <a:xfrm>
              <a:off x="9164146" y="4212733"/>
              <a:ext cx="2983606" cy="212376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007079945"/>
      </p:ext>
    </p:extLst>
  </p:cSld>
  <p:clrMapOvr>
    <a:masterClrMapping/>
  </p:clrMapOvr>
  <p:transition>
    <p:blinds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záněty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OSTEOMYELITIDA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FF0000"/>
                </a:solidFill>
              </a:rPr>
              <a:t>hnisavá </a:t>
            </a:r>
            <a:r>
              <a:rPr lang="cs-CZ" sz="2800" b="1" dirty="0"/>
              <a:t>– tendence ke chronicitě </a:t>
            </a:r>
            <a:r>
              <a:rPr lang="cs-CZ" sz="2800" dirty="0"/>
              <a:t>(omezený krevní průtok):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rgbClr val="00B0F0"/>
                </a:solidFill>
              </a:rPr>
              <a:t>stafylokok, streptokok, E. coli, salmonely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brány vstupu infekce: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hematogenně (</a:t>
            </a:r>
            <a:r>
              <a:rPr lang="cs-CZ" sz="2400" dirty="0" err="1">
                <a:solidFill>
                  <a:srgbClr val="00B0F0"/>
                </a:solidFill>
              </a:rPr>
              <a:t>bakteremie</a:t>
            </a:r>
            <a:r>
              <a:rPr lang="cs-CZ" sz="2400" dirty="0">
                <a:solidFill>
                  <a:srgbClr val="00B0F0"/>
                </a:solidFill>
              </a:rPr>
              <a:t>, sepse)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přestupem z okolí (</a:t>
            </a:r>
            <a:r>
              <a:rPr lang="cs-CZ" sz="2400" dirty="0">
                <a:solidFill>
                  <a:srgbClr val="FF0000"/>
                </a:solidFill>
              </a:rPr>
              <a:t>ORL, zuby</a:t>
            </a:r>
            <a:r>
              <a:rPr lang="cs-CZ" sz="2400" dirty="0">
                <a:solidFill>
                  <a:srgbClr val="00B0F0"/>
                </a:solidFill>
              </a:rPr>
              <a:t>!!!)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zvenčí (operace, traumata)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FF0000"/>
                </a:solidFill>
              </a:rPr>
              <a:t>obtížné hojení </a:t>
            </a:r>
            <a:r>
              <a:rPr lang="cs-CZ" sz="2800" b="1" dirty="0"/>
              <a:t>– pomalý průnik ATB do kosti </a:t>
            </a:r>
            <a:r>
              <a:rPr lang="cs-CZ" sz="2800" dirty="0"/>
              <a:t>(nutno operovat)</a:t>
            </a:r>
          </a:p>
        </p:txBody>
      </p:sp>
    </p:spTree>
    <p:extLst>
      <p:ext uri="{BB962C8B-B14F-4D97-AF65-F5344CB8AC3E}">
        <p14:creationId xmlns:p14="http://schemas.microsoft.com/office/powerpoint/2010/main" val="1608087849"/>
      </p:ext>
    </p:extLst>
  </p:cSld>
  <p:clrMapOvr>
    <a:masterClrMapping/>
  </p:clrMapOvr>
  <p:transition>
    <p:blinds dir="vert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>
                <a:solidFill>
                  <a:srgbClr val="00B0F0"/>
                </a:solidFill>
              </a:rPr>
              <a:t>MALIGNÍ MELANOM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mikro: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asymetrie léze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atypické melanocyty (pleomorfní, </a:t>
            </a:r>
            <a:r>
              <a:rPr lang="cs-CZ" sz="2600" dirty="0" err="1"/>
              <a:t>vřetenité</a:t>
            </a:r>
            <a:r>
              <a:rPr lang="cs-CZ" sz="2600" dirty="0"/>
              <a:t>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velká hyperchromní jádra s </a:t>
            </a:r>
            <a:r>
              <a:rPr lang="cs-CZ" sz="2600" dirty="0">
                <a:solidFill>
                  <a:srgbClr val="00B0F0"/>
                </a:solidFill>
              </a:rPr>
              <a:t>nápadnými jadérky </a:t>
            </a:r>
            <a:r>
              <a:rPr lang="cs-CZ" sz="2600" dirty="0"/>
              <a:t>(eozinofilními)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mitózy</a:t>
            </a:r>
            <a:r>
              <a:rPr lang="cs-CZ" sz="2600" dirty="0"/>
              <a:t> v atypických lokalizacích, atypické mitózy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nepravidelné hrubé pigmentace (!! ale i kompletně </a:t>
            </a:r>
            <a:r>
              <a:rPr lang="cs-CZ" sz="2600" dirty="0" err="1"/>
              <a:t>apigmentované</a:t>
            </a:r>
            <a:r>
              <a:rPr lang="cs-CZ" sz="2600" dirty="0"/>
              <a:t> formy)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err="1">
                <a:solidFill>
                  <a:srgbClr val="00B0F0"/>
                </a:solidFill>
              </a:rPr>
              <a:t>imunoprofil</a:t>
            </a:r>
            <a:r>
              <a:rPr lang="cs-CZ" sz="2600" dirty="0"/>
              <a:t>: S-100, SOX10, </a:t>
            </a:r>
            <a:r>
              <a:rPr lang="cs-CZ" sz="2600" dirty="0" err="1"/>
              <a:t>MelanA</a:t>
            </a:r>
            <a:r>
              <a:rPr lang="cs-CZ" sz="2600" dirty="0"/>
              <a:t>, HMB-45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FF0000"/>
                </a:solidFill>
              </a:rPr>
              <a:t>mutace genu </a:t>
            </a:r>
            <a:r>
              <a:rPr lang="cs-CZ" sz="2600" b="1" i="1" dirty="0">
                <a:solidFill>
                  <a:srgbClr val="00B0F0"/>
                </a:solidFill>
              </a:rPr>
              <a:t>BRAF</a:t>
            </a:r>
            <a:r>
              <a:rPr lang="cs-CZ" sz="2600" dirty="0"/>
              <a:t> (nejčastěji </a:t>
            </a:r>
            <a:r>
              <a:rPr lang="cs-CZ" sz="2600" i="1" dirty="0"/>
              <a:t>BRAF V600E</a:t>
            </a:r>
            <a:r>
              <a:rPr lang="cs-CZ" sz="2600" dirty="0"/>
              <a:t>) či </a:t>
            </a:r>
            <a:r>
              <a:rPr lang="cs-CZ" sz="2600" b="1" i="1" dirty="0">
                <a:solidFill>
                  <a:srgbClr val="00B0F0"/>
                </a:solidFill>
              </a:rPr>
              <a:t>NRAS</a:t>
            </a:r>
            <a:r>
              <a:rPr lang="cs-CZ" sz="2600" dirty="0"/>
              <a:t>, či </a:t>
            </a:r>
            <a:r>
              <a:rPr lang="cs-CZ" sz="2600" i="1" dirty="0">
                <a:solidFill>
                  <a:srgbClr val="00B0F0"/>
                </a:solidFill>
              </a:rPr>
              <a:t>NF1</a:t>
            </a:r>
            <a:r>
              <a:rPr lang="cs-CZ" sz="2600" dirty="0"/>
              <a:t> nebo v žádném z uvedených genů (</a:t>
            </a:r>
            <a:r>
              <a:rPr lang="cs-CZ" sz="2600" dirty="0">
                <a:solidFill>
                  <a:srgbClr val="00B0F0"/>
                </a:solidFill>
              </a:rPr>
              <a:t>triple </a:t>
            </a:r>
            <a:r>
              <a:rPr lang="cs-CZ" sz="2600" dirty="0" err="1">
                <a:solidFill>
                  <a:srgbClr val="00B0F0"/>
                </a:solidFill>
              </a:rPr>
              <a:t>wild</a:t>
            </a:r>
            <a:r>
              <a:rPr lang="cs-CZ" sz="2600" dirty="0">
                <a:solidFill>
                  <a:srgbClr val="00B0F0"/>
                </a:solidFill>
              </a:rPr>
              <a:t>-type</a:t>
            </a:r>
            <a:r>
              <a:rPr lang="cs-CZ" sz="2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87036839"/>
      </p:ext>
    </p:extLst>
  </p:cSld>
  <p:clrMapOvr>
    <a:masterClrMapping/>
  </p:clrMapOvr>
  <p:transition>
    <p:blinds dir="vert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MALIGNÍ MELANOM - </a:t>
            </a:r>
            <a:r>
              <a:rPr lang="cs-CZ" sz="4400" b="1" dirty="0" err="1">
                <a:solidFill>
                  <a:srgbClr val="00B0F0"/>
                </a:solidFill>
              </a:rPr>
              <a:t>staging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5436255" cy="2003595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dle </a:t>
            </a:r>
            <a:r>
              <a:rPr lang="cs-CZ" sz="2800" b="1" u="sng" dirty="0">
                <a:solidFill>
                  <a:srgbClr val="00B0F0"/>
                </a:solidFill>
              </a:rPr>
              <a:t>BRESLOWA</a:t>
            </a:r>
            <a:r>
              <a:rPr lang="cs-CZ" sz="2800" dirty="0"/>
              <a:t> = hloubka invaze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 vzdálenost od </a:t>
            </a:r>
            <a:r>
              <a:rPr lang="cs-CZ" sz="2400" dirty="0" err="1"/>
              <a:t>stratum</a:t>
            </a:r>
            <a:r>
              <a:rPr lang="cs-CZ" sz="2400" dirty="0"/>
              <a:t> </a:t>
            </a:r>
            <a:r>
              <a:rPr lang="cs-CZ" sz="2400" dirty="0" err="1"/>
              <a:t>granulosum</a:t>
            </a:r>
            <a:r>
              <a:rPr lang="cs-CZ" sz="2400" dirty="0"/>
              <a:t> po spodní hranici invazivní komponenty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nejdůležitější prognostický faktor:</a:t>
            </a:r>
          </a:p>
          <a:p>
            <a:pPr marL="292608" lvl="1" indent="0">
              <a:buNone/>
            </a:pPr>
            <a:endParaRPr lang="cs-CZ" sz="2400" dirty="0"/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136351"/>
              </p:ext>
            </p:extLst>
          </p:nvPr>
        </p:nvGraphicFramePr>
        <p:xfrm>
          <a:off x="1172495" y="3569109"/>
          <a:ext cx="4964308" cy="23428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21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21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Hloubka invaze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5leté přežití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063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00B0F0"/>
                          </a:solidFill>
                        </a:rPr>
                        <a:t>&lt; 1 mm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00B0F0"/>
                          </a:solidFill>
                        </a:rPr>
                        <a:t>95 – 100 %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 – 2 mm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80 – 95 %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2.1 – 4 mm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60 – 75 %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FF0000"/>
                          </a:solidFill>
                        </a:rPr>
                        <a:t>&gt; 4 mm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FF0000"/>
                          </a:solidFill>
                        </a:rPr>
                        <a:t>50 %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Zástupný symbol pro obsah 3"/>
          <p:cNvSpPr txBox="1">
            <a:spLocks/>
          </p:cNvSpPr>
          <p:nvPr/>
        </p:nvSpPr>
        <p:spPr>
          <a:xfrm>
            <a:off x="6755746" y="1845734"/>
            <a:ext cx="4556268" cy="200359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600" dirty="0"/>
              <a:t>dle </a:t>
            </a:r>
            <a:r>
              <a:rPr lang="cs-CZ" sz="2600" dirty="0">
                <a:solidFill>
                  <a:srgbClr val="00B0F0"/>
                </a:solidFill>
              </a:rPr>
              <a:t>CLARKA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hloubka invaze dle histologických vrstev kůže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již se nepoužívá</a:t>
            </a:r>
          </a:p>
          <a:p>
            <a:pPr marL="292608" lvl="1" indent="0">
              <a:buFont typeface="Calibri" pitchFamily="34" charset="0"/>
              <a:buNone/>
            </a:pPr>
            <a:endParaRPr lang="cs-CZ" sz="24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r="9522" b="12668"/>
          <a:stretch/>
        </p:blipFill>
        <p:spPr>
          <a:xfrm>
            <a:off x="6533535" y="3569109"/>
            <a:ext cx="5616001" cy="2808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01694571"/>
      </p:ext>
    </p:extLst>
  </p:cSld>
  <p:clrMapOvr>
    <a:masterClrMapping/>
  </p:clrMapOvr>
  <p:transition>
    <p:blinds dir="vert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MALIGNÍ MELANOM – prognostické faktory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00B0F0"/>
                </a:solidFill>
              </a:rPr>
              <a:t>hloubka invaze dle </a:t>
            </a:r>
            <a:r>
              <a:rPr lang="cs-CZ" sz="2200" dirty="0" err="1">
                <a:solidFill>
                  <a:srgbClr val="00B0F0"/>
                </a:solidFill>
              </a:rPr>
              <a:t>Breslowa</a:t>
            </a:r>
            <a:r>
              <a:rPr lang="cs-CZ" sz="2200" dirty="0">
                <a:solidFill>
                  <a:srgbClr val="00B0F0"/>
                </a:solidFill>
              </a:rPr>
              <a:t> </a:t>
            </a:r>
            <a:r>
              <a:rPr lang="cs-CZ" sz="2200" dirty="0"/>
              <a:t>(v mm)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200" dirty="0"/>
              <a:t>ulcerace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200" dirty="0"/>
              <a:t>počet mitóz v 1 mm</a:t>
            </a:r>
            <a:r>
              <a:rPr lang="cs-CZ" sz="2200" baseline="30000" dirty="0"/>
              <a:t>2 </a:t>
            </a:r>
            <a:endParaRPr lang="cs-CZ" sz="22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200" dirty="0"/>
              <a:t>parciální regrese (zhoršuje prognózu)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intratumorózní</a:t>
            </a:r>
            <a:r>
              <a:rPr lang="cs-CZ" sz="2200" dirty="0"/>
              <a:t> lymfocyty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lymfovaskulární</a:t>
            </a:r>
            <a:r>
              <a:rPr lang="cs-CZ" sz="2200" dirty="0"/>
              <a:t> invaze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200" dirty="0"/>
              <a:t>delší přežití u žen</a:t>
            </a:r>
            <a:r>
              <a:rPr lang="cs-CZ" altLang="cs-CZ" sz="2200" dirty="0"/>
              <a:t>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altLang="cs-CZ" sz="2200" dirty="0"/>
              <a:t>delší přežití při lokalizaci melanomu  na končetinách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1800" dirty="0"/>
              <a:t>vyjma  </a:t>
            </a:r>
            <a:r>
              <a:rPr lang="cs-CZ" altLang="cs-CZ" sz="1800" dirty="0" err="1"/>
              <a:t>subungvální</a:t>
            </a:r>
            <a:r>
              <a:rPr lang="cs-CZ" altLang="cs-CZ" sz="1800" dirty="0"/>
              <a:t> a plantární (</a:t>
            </a:r>
            <a:r>
              <a:rPr lang="cs-CZ" altLang="cs-CZ" sz="1800" b="1" dirty="0" err="1">
                <a:solidFill>
                  <a:srgbClr val="FF0000"/>
                </a:solidFill>
              </a:rPr>
              <a:t>akrolentiginózní</a:t>
            </a:r>
            <a:r>
              <a:rPr lang="cs-CZ" altLang="cs-CZ" sz="1800" b="1" dirty="0">
                <a:solidFill>
                  <a:srgbClr val="FF0000"/>
                </a:solidFill>
              </a:rPr>
              <a:t> melanom</a:t>
            </a:r>
            <a:r>
              <a:rPr lang="cs-CZ" altLang="cs-CZ" sz="1800" dirty="0"/>
              <a:t> </a:t>
            </a:r>
            <a:r>
              <a:rPr lang="cs-CZ" altLang="cs-CZ" sz="1800" b="1" dirty="0"/>
              <a:t>– špatná prognóza</a:t>
            </a:r>
            <a:r>
              <a:rPr lang="cs-CZ" altLang="cs-CZ" sz="1800" dirty="0"/>
              <a:t>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endParaRPr lang="cs-CZ" sz="2600" dirty="0"/>
          </a:p>
        </p:txBody>
      </p:sp>
    </p:spTree>
    <p:extLst>
      <p:ext uri="{BB962C8B-B14F-4D97-AF65-F5344CB8AC3E}">
        <p14:creationId xmlns:p14="http://schemas.microsoft.com/office/powerpoint/2010/main" val="1102645838"/>
      </p:ext>
    </p:extLst>
  </p:cSld>
  <p:clrMapOvr>
    <a:masterClrMapping/>
  </p:clrMapOvr>
  <p:transition>
    <p:blinds dir="vert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>
                <a:solidFill>
                  <a:srgbClr val="00B0F0"/>
                </a:solidFill>
              </a:rPr>
              <a:t>MALIGNÍ MELANOM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FF0000"/>
                </a:solidFill>
              </a:rPr>
              <a:t>prognóza, léčba: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dříve fatální, bez  možnosti predikce doby přežití (pozdní metastázy…)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metastazuje kamkoli (LU, játra, jakýkoli orgán…)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léčba dle stádia</a:t>
            </a:r>
            <a:r>
              <a:rPr lang="cs-CZ" sz="2600" dirty="0"/>
              <a:t>: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Stage</a:t>
            </a:r>
            <a:r>
              <a:rPr lang="cs-CZ" sz="2200" dirty="0"/>
              <a:t> 0 – resekce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Stage</a:t>
            </a:r>
            <a:r>
              <a:rPr lang="cs-CZ" sz="2200" dirty="0"/>
              <a:t> 1, 2 – resekce + eventuálně vyšetření spádové LU – při LU+ CHT/cílená </a:t>
            </a:r>
            <a:r>
              <a:rPr lang="cs-CZ" sz="2200" dirty="0" err="1"/>
              <a:t>tp</a:t>
            </a:r>
            <a:r>
              <a:rPr lang="cs-CZ" sz="2200" dirty="0"/>
              <a:t>.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Stage</a:t>
            </a:r>
            <a:r>
              <a:rPr lang="cs-CZ" sz="2200" dirty="0"/>
              <a:t> 3, 4 – resekce + CHT + </a:t>
            </a:r>
            <a:r>
              <a:rPr lang="cs-CZ" sz="2200" dirty="0" err="1"/>
              <a:t>imunotp</a:t>
            </a:r>
            <a:r>
              <a:rPr lang="cs-CZ" sz="2200" dirty="0"/>
              <a:t>. + cílená </a:t>
            </a:r>
            <a:r>
              <a:rPr lang="cs-CZ" sz="2200" dirty="0" err="1"/>
              <a:t>tp</a:t>
            </a:r>
            <a:r>
              <a:rPr lang="cs-CZ" sz="2200" dirty="0"/>
              <a:t>. + RT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nyní </a:t>
            </a:r>
            <a:r>
              <a:rPr lang="cs-CZ" sz="2600" b="1" dirty="0">
                <a:solidFill>
                  <a:srgbClr val="00B0F0"/>
                </a:solidFill>
              </a:rPr>
              <a:t>molekulárně cílená terapie</a:t>
            </a:r>
            <a:r>
              <a:rPr lang="cs-CZ" sz="2600" dirty="0"/>
              <a:t>: </a:t>
            </a:r>
            <a:r>
              <a:rPr lang="cs-CZ" sz="2600" i="1" dirty="0">
                <a:solidFill>
                  <a:srgbClr val="FF0000"/>
                </a:solidFill>
              </a:rPr>
              <a:t>BRAF</a:t>
            </a:r>
            <a:r>
              <a:rPr lang="cs-CZ" sz="2600" dirty="0">
                <a:solidFill>
                  <a:srgbClr val="FF0000"/>
                </a:solidFill>
              </a:rPr>
              <a:t> a </a:t>
            </a:r>
            <a:r>
              <a:rPr lang="cs-CZ" sz="2600" i="1" dirty="0">
                <a:solidFill>
                  <a:srgbClr val="FF0000"/>
                </a:solidFill>
              </a:rPr>
              <a:t>MEK inhibitory</a:t>
            </a:r>
            <a:r>
              <a:rPr lang="cs-CZ" sz="2600" dirty="0"/>
              <a:t>, nově i </a:t>
            </a:r>
            <a:r>
              <a:rPr lang="cs-CZ" sz="2600" i="1" dirty="0" err="1">
                <a:solidFill>
                  <a:srgbClr val="FF0000"/>
                </a:solidFill>
              </a:rPr>
              <a:t>checkpoint</a:t>
            </a:r>
            <a:r>
              <a:rPr lang="cs-CZ" sz="2600" i="1" dirty="0">
                <a:solidFill>
                  <a:srgbClr val="FF0000"/>
                </a:solidFill>
              </a:rPr>
              <a:t> inhibitory</a:t>
            </a:r>
            <a:r>
              <a:rPr lang="cs-CZ" sz="2600" i="1" dirty="0"/>
              <a:t> </a:t>
            </a:r>
            <a:r>
              <a:rPr lang="cs-CZ" sz="2600" dirty="0">
                <a:sym typeface="Wingdings" panose="05000000000000000000" pitchFamily="2" charset="2"/>
              </a:rPr>
              <a:t> </a:t>
            </a:r>
            <a:r>
              <a:rPr lang="cs-CZ" sz="2600" dirty="0">
                <a:solidFill>
                  <a:srgbClr val="00B0F0"/>
                </a:solidFill>
                <a:sym typeface="Wingdings" panose="05000000000000000000" pitchFamily="2" charset="2"/>
              </a:rPr>
              <a:t>prodloužení přežití, zlepšení kvality života i u generalizovaných melanomů </a:t>
            </a:r>
            <a:r>
              <a:rPr lang="cs-CZ" sz="2400" dirty="0">
                <a:sym typeface="Wingdings" panose="05000000000000000000" pitchFamily="2" charset="2"/>
              </a:rPr>
              <a:t>(dlouhodobá statistika zatím není k dispozici)</a:t>
            </a:r>
            <a:endParaRPr lang="cs-CZ" sz="2600" i="1" dirty="0"/>
          </a:p>
        </p:txBody>
      </p:sp>
    </p:spTree>
    <p:extLst>
      <p:ext uri="{BB962C8B-B14F-4D97-AF65-F5344CB8AC3E}">
        <p14:creationId xmlns:p14="http://schemas.microsoft.com/office/powerpoint/2010/main" val="3941312501"/>
      </p:ext>
    </p:extLst>
  </p:cSld>
  <p:clrMapOvr>
    <a:masterClrMapping/>
  </p:clrMapOvr>
  <p:transition>
    <p:blinds dir="vert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MALIGNÍ MELANOM – </a:t>
            </a:r>
            <a:r>
              <a:rPr lang="cs-CZ" sz="4000" b="1" dirty="0">
                <a:solidFill>
                  <a:srgbClr val="00B0F0"/>
                </a:solidFill>
              </a:rPr>
              <a:t>růstové fáze</a:t>
            </a:r>
            <a:endParaRPr lang="cs-CZ" sz="40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527636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in </a:t>
            </a:r>
            <a:r>
              <a:rPr lang="cs-CZ" sz="2800" b="1" dirty="0" err="1">
                <a:solidFill>
                  <a:srgbClr val="00B0F0"/>
                </a:solidFill>
              </a:rPr>
              <a:t>situ</a:t>
            </a:r>
            <a:r>
              <a:rPr lang="cs-CZ" sz="2800" b="1" dirty="0">
                <a:solidFill>
                  <a:srgbClr val="00B0F0"/>
                </a:solidFill>
              </a:rPr>
              <a:t> melanom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err="1"/>
              <a:t>preinvazivní</a:t>
            </a:r>
            <a:r>
              <a:rPr lang="cs-CZ" sz="2600" dirty="0"/>
              <a:t> melanom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při výskytu v terénu silného poškození UV-A: </a:t>
            </a:r>
            <a:r>
              <a:rPr lang="cs-CZ" sz="2600" dirty="0" err="1">
                <a:solidFill>
                  <a:srgbClr val="00B0F0"/>
                </a:solidFill>
              </a:rPr>
              <a:t>lentigo</a:t>
            </a:r>
            <a:r>
              <a:rPr lang="cs-CZ" sz="2600" dirty="0">
                <a:solidFill>
                  <a:srgbClr val="00B0F0"/>
                </a:solidFill>
              </a:rPr>
              <a:t> </a:t>
            </a:r>
            <a:r>
              <a:rPr lang="cs-CZ" sz="2600" dirty="0" err="1">
                <a:solidFill>
                  <a:srgbClr val="00B0F0"/>
                </a:solidFill>
              </a:rPr>
              <a:t>maligna</a:t>
            </a:r>
            <a:endParaRPr lang="cs-CZ" sz="2600" dirty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časná, </a:t>
            </a:r>
            <a:r>
              <a:rPr lang="cs-CZ" sz="2800" b="1" dirty="0">
                <a:solidFill>
                  <a:srgbClr val="00B0F0"/>
                </a:solidFill>
              </a:rPr>
              <a:t>radiální fáze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horizontální růst v epidermis a incipientní v oblasti DEJ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pozdní, </a:t>
            </a:r>
            <a:r>
              <a:rPr lang="cs-CZ" sz="2800" b="1" dirty="0">
                <a:solidFill>
                  <a:srgbClr val="00B0F0"/>
                </a:solidFill>
              </a:rPr>
              <a:t>vertikální fáze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převažující infiltrace dermis (zejména invaze do retikulární dermis a hlouběji)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8693814" y="1291436"/>
            <a:ext cx="3566859" cy="5400000"/>
            <a:chOff x="8693814" y="1291436"/>
            <a:chExt cx="3566859" cy="5400000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47"/>
            <a:stretch/>
          </p:blipFill>
          <p:spPr>
            <a:xfrm>
              <a:off x="8693814" y="3991436"/>
              <a:ext cx="3458495" cy="27000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8" name="Skupina 7"/>
            <p:cNvGrpSpPr>
              <a:grpSpLocks noChangeAspect="1"/>
            </p:cNvGrpSpPr>
            <p:nvPr/>
          </p:nvGrpSpPr>
          <p:grpSpPr>
            <a:xfrm>
              <a:off x="8693814" y="1291436"/>
              <a:ext cx="3566859" cy="2700000"/>
              <a:chOff x="8099650" y="621720"/>
              <a:chExt cx="4042439" cy="3060000"/>
            </a:xfrm>
          </p:grpSpPr>
          <p:pic>
            <p:nvPicPr>
              <p:cNvPr id="5" name="Obrázek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36" r="59140"/>
              <a:stretch/>
            </p:blipFill>
            <p:spPr>
              <a:xfrm>
                <a:off x="8099650" y="621720"/>
                <a:ext cx="2578093" cy="3060000"/>
              </a:xfrm>
              <a:prstGeom prst="rect">
                <a:avLst/>
              </a:prstGeom>
            </p:spPr>
          </p:pic>
          <p:pic>
            <p:nvPicPr>
              <p:cNvPr id="7" name="Obrázek 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573"/>
              <a:stretch/>
            </p:blipFill>
            <p:spPr>
              <a:xfrm>
                <a:off x="10677743" y="621720"/>
                <a:ext cx="1464346" cy="3060000"/>
              </a:xfrm>
              <a:prstGeom prst="rect">
                <a:avLst/>
              </a:prstGeom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666118424"/>
      </p:ext>
    </p:extLst>
  </p:cSld>
  <p:clrMapOvr>
    <a:masterClrMapping/>
  </p:clrMapOvr>
  <p:transition>
    <p:blinds dir="vert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MALIGNÍ MELANOM – typy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LENTIGO MALIGNA MELANOM</a:t>
            </a:r>
            <a:r>
              <a:rPr lang="cs-CZ" sz="2400" dirty="0"/>
              <a:t> – prognóza dle stádia</a:t>
            </a:r>
            <a:endParaRPr lang="cs-CZ" sz="2400" b="1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/>
              <a:t>většinou u starých lidí (oblast hlavy) – těžké solární poškození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/>
              <a:t>histologicky převažuje in </a:t>
            </a:r>
            <a:r>
              <a:rPr lang="cs-CZ" sz="2000" dirty="0" err="1"/>
              <a:t>situ</a:t>
            </a:r>
            <a:r>
              <a:rPr lang="cs-CZ" sz="2000" dirty="0"/>
              <a:t> léze + invaze do dermis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SUPERFICIÁLNĚ SE ŠÍŘÍCÍ MELANOM </a:t>
            </a:r>
            <a:r>
              <a:rPr lang="cs-CZ" sz="2400" dirty="0"/>
              <a:t>– prognóza dle stádia</a:t>
            </a:r>
            <a:endParaRPr lang="cs-CZ" sz="2400" b="1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/>
              <a:t>hnízda melanocytů v epidermis + </a:t>
            </a:r>
            <a:r>
              <a:rPr lang="cs-CZ" sz="2000" dirty="0" err="1"/>
              <a:t>pagetoidní</a:t>
            </a:r>
            <a:r>
              <a:rPr lang="cs-CZ" sz="2000" dirty="0"/>
              <a:t> šíření v epidermis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NODULÁRNÍ MELANOM</a:t>
            </a:r>
            <a:r>
              <a:rPr lang="cs-CZ" sz="2400" dirty="0">
                <a:solidFill>
                  <a:srgbClr val="00B0F0"/>
                </a:solidFill>
              </a:rPr>
              <a:t> </a:t>
            </a:r>
            <a:r>
              <a:rPr lang="cs-CZ" sz="2400" dirty="0"/>
              <a:t>– </a:t>
            </a:r>
            <a:r>
              <a:rPr lang="cs-CZ" sz="2400" dirty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  <a:r>
              <a:rPr lang="cs-CZ" sz="2400" dirty="0">
                <a:sym typeface="Wingdings" panose="05000000000000000000" pitchFamily="2" charset="2"/>
              </a:rPr>
              <a:t> </a:t>
            </a:r>
            <a:r>
              <a:rPr lang="cs-CZ" sz="2400" dirty="0">
                <a:solidFill>
                  <a:srgbClr val="FF0000"/>
                </a:solidFill>
              </a:rPr>
              <a:t>velmi agresivní</a:t>
            </a:r>
            <a:r>
              <a:rPr lang="cs-CZ" sz="2400" dirty="0"/>
              <a:t>, mnohočetné metastázy</a:t>
            </a:r>
            <a:endParaRPr lang="cs-CZ" sz="2400" b="1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/>
              <a:t>uzel v dermis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/>
              <a:t>převažuje vertikální fáze růstu, chybí radiální růstová fáze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AKRÁLNÍ LENTIGINÓZNÍ MELANOM</a:t>
            </a:r>
            <a:r>
              <a:rPr lang="cs-CZ" sz="2400" dirty="0">
                <a:solidFill>
                  <a:srgbClr val="00B0F0"/>
                </a:solidFill>
              </a:rPr>
              <a:t> </a:t>
            </a:r>
            <a:r>
              <a:rPr lang="cs-CZ" sz="2400" dirty="0"/>
              <a:t>– </a:t>
            </a:r>
            <a:r>
              <a:rPr lang="cs-CZ" sz="2400" dirty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  <a:r>
              <a:rPr lang="cs-CZ" sz="24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endParaRPr lang="cs-CZ" sz="2400" b="1" dirty="0">
              <a:solidFill>
                <a:srgbClr val="FF000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/>
              <a:t>na </a:t>
            </a:r>
            <a:r>
              <a:rPr lang="cs-CZ" sz="2000" dirty="0" err="1"/>
              <a:t>ploskách</a:t>
            </a:r>
            <a:r>
              <a:rPr lang="cs-CZ" sz="2000" dirty="0"/>
              <a:t>, dlaních v oblasti nehtů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/>
              <a:t>melanocyty podél bazální vrstvy epidermis + invaze do dermis (různě rozsáhlá)</a:t>
            </a:r>
          </a:p>
        </p:txBody>
      </p:sp>
    </p:spTree>
    <p:extLst>
      <p:ext uri="{BB962C8B-B14F-4D97-AF65-F5344CB8AC3E}">
        <p14:creationId xmlns:p14="http://schemas.microsoft.com/office/powerpoint/2010/main" val="871857581"/>
      </p:ext>
    </p:extLst>
  </p:cSld>
  <p:clrMapOvr>
    <a:masterClrMapping/>
  </p:clrMapOvr>
  <p:transition>
    <p:blinds dir="vert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MALIGNÍ MELANOM – typy</a:t>
            </a:r>
            <a:endParaRPr lang="cs-CZ" sz="4400" b="1" dirty="0"/>
          </a:p>
        </p:txBody>
      </p:sp>
      <p:grpSp>
        <p:nvGrpSpPr>
          <p:cNvPr id="15" name="Skupina 14"/>
          <p:cNvGrpSpPr/>
          <p:nvPr/>
        </p:nvGrpSpPr>
        <p:grpSpPr>
          <a:xfrm>
            <a:off x="0" y="1736640"/>
            <a:ext cx="12192000" cy="5121360"/>
            <a:chOff x="0" y="1736640"/>
            <a:chExt cx="12192000" cy="5121360"/>
          </a:xfrm>
        </p:grpSpPr>
        <p:pic>
          <p:nvPicPr>
            <p:cNvPr id="11" name="Obrázek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4"/>
            <a:stretch/>
          </p:blipFill>
          <p:spPr>
            <a:xfrm>
              <a:off x="0" y="1736640"/>
              <a:ext cx="6049604" cy="475488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5" name="Obrázek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50" b="13346"/>
            <a:stretch/>
          </p:blipFill>
          <p:spPr>
            <a:xfrm>
              <a:off x="2601277" y="5427406"/>
              <a:ext cx="3238623" cy="1430594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12" name="Obrázek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59"/>
            <a:stretch/>
          </p:blipFill>
          <p:spPr>
            <a:xfrm>
              <a:off x="6004498" y="1736640"/>
              <a:ext cx="6187502" cy="475560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9599" y="5000625"/>
              <a:ext cx="2457450" cy="1857375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50882" y="5942648"/>
              <a:ext cx="3020314" cy="40011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1" dirty="0" err="1"/>
                <a:t>lentigo</a:t>
              </a:r>
              <a:r>
                <a:rPr lang="cs-CZ" sz="2000" b="1" dirty="0"/>
                <a:t> </a:t>
              </a:r>
              <a:r>
                <a:rPr lang="cs-CZ" sz="2000" b="1" dirty="0" err="1"/>
                <a:t>maligna</a:t>
              </a:r>
              <a:r>
                <a:rPr lang="cs-CZ" sz="2000" b="1" dirty="0"/>
                <a:t> </a:t>
              </a:r>
              <a:r>
                <a:rPr lang="cs-CZ" sz="2000" b="1" dirty="0" err="1"/>
                <a:t>melanoma</a:t>
              </a:r>
              <a:endParaRPr lang="en-US" sz="2000" b="1" i="0" dirty="0">
                <a:solidFill>
                  <a:schemeClr val="tx1"/>
                </a:solidFill>
              </a:endParaRPr>
            </a:p>
          </p:txBody>
        </p:sp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11460351" y="5942648"/>
              <a:ext cx="652743" cy="40011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1" dirty="0"/>
                <a:t>SSM</a:t>
              </a:r>
              <a:endParaRPr lang="en-US" sz="2000" b="1" i="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1497281"/>
      </p:ext>
    </p:extLst>
  </p:cSld>
  <p:clrMapOvr>
    <a:masterClrMapping/>
  </p:clrMapOvr>
  <p:transition>
    <p:blinds dir="vert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MALIGNÍ MELANOM – typy</a:t>
            </a:r>
            <a:endParaRPr lang="cs-CZ" sz="4400" b="1" dirty="0"/>
          </a:p>
        </p:txBody>
      </p:sp>
      <p:grpSp>
        <p:nvGrpSpPr>
          <p:cNvPr id="4" name="Skupina 3"/>
          <p:cNvGrpSpPr/>
          <p:nvPr/>
        </p:nvGrpSpPr>
        <p:grpSpPr>
          <a:xfrm>
            <a:off x="0" y="1737360"/>
            <a:ext cx="12192000" cy="5120640"/>
            <a:chOff x="0" y="1737360"/>
            <a:chExt cx="12192000" cy="5120640"/>
          </a:xfrm>
        </p:grpSpPr>
        <p:pic>
          <p:nvPicPr>
            <p:cNvPr id="11" name="Picture 2" descr="mm-nodul-799-93-he-1,25x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37360"/>
              <a:ext cx="7073900" cy="3860800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Obrázek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73" t="8535" r="21197" b="6116"/>
            <a:stretch/>
          </p:blipFill>
          <p:spPr>
            <a:xfrm>
              <a:off x="0" y="4554000"/>
              <a:ext cx="2621600" cy="230400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7677" y="1759030"/>
              <a:ext cx="4824000" cy="385920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8" name="Obrázek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3792" y="4554000"/>
              <a:ext cx="3138208" cy="230400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4731430" y="5505945"/>
              <a:ext cx="2286203" cy="40011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1" dirty="0" err="1"/>
                <a:t>nodulární</a:t>
              </a:r>
              <a:r>
                <a:rPr lang="cs-CZ" sz="2000" b="1" dirty="0"/>
                <a:t> melanom</a:t>
              </a:r>
              <a:endParaRPr lang="en-US" sz="2000" b="1" i="0" dirty="0">
                <a:solidFill>
                  <a:schemeClr val="tx1"/>
                </a:solidFill>
              </a:endParaRPr>
            </a:p>
          </p:txBody>
        </p: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7323944" y="5505945"/>
              <a:ext cx="2206630" cy="769441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1" dirty="0"/>
                <a:t>akrální </a:t>
              </a:r>
              <a:r>
                <a:rPr lang="cs-CZ" sz="2000" b="1" dirty="0" err="1"/>
                <a:t>lentiginózní</a:t>
              </a:r>
              <a:endParaRPr lang="cs-CZ" sz="2000" b="1" dirty="0"/>
            </a:p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1" dirty="0"/>
                <a:t>melanom</a:t>
              </a:r>
              <a:endParaRPr lang="en-US" sz="2000" b="1" i="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1832567"/>
      </p:ext>
    </p:extLst>
  </p:cSld>
  <p:clrMapOvr>
    <a:masterClrMapping/>
  </p:clrMapOvr>
  <p:transition>
    <p:blinds dir="vert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MALIGNÍ MELANOM – detail</a:t>
            </a:r>
            <a:endParaRPr lang="cs-CZ" sz="4400" b="1" dirty="0"/>
          </a:p>
        </p:txBody>
      </p:sp>
      <p:grpSp>
        <p:nvGrpSpPr>
          <p:cNvPr id="5" name="Skupina 4"/>
          <p:cNvGrpSpPr/>
          <p:nvPr/>
        </p:nvGrpSpPr>
        <p:grpSpPr>
          <a:xfrm>
            <a:off x="1233488" y="2047233"/>
            <a:ext cx="9680892" cy="3605212"/>
            <a:chOff x="1233488" y="2047233"/>
            <a:chExt cx="9680892" cy="3605212"/>
          </a:xfrm>
        </p:grpSpPr>
        <p:pic>
          <p:nvPicPr>
            <p:cNvPr id="17" name="Obrázek 6" descr="MM3, 400x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3488" y="2047233"/>
              <a:ext cx="4716463" cy="3605212"/>
            </a:xfrm>
            <a:prstGeom prst="rect">
              <a:avLst/>
            </a:prstGeom>
            <a:noFill/>
            <a:ln w="2857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Obrázek 9" descr="MM4, 400x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6480" y="2047233"/>
              <a:ext cx="4787900" cy="3605212"/>
            </a:xfrm>
            <a:prstGeom prst="rect">
              <a:avLst/>
            </a:prstGeom>
            <a:noFill/>
            <a:ln w="2857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3591719" y="5252335"/>
              <a:ext cx="4351576" cy="40011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dirty="0"/>
                <a:t>a</a:t>
              </a: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typické 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melanoblasty</a:t>
              </a: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, nápadná jadérka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026395"/>
      </p:ext>
    </p:extLst>
  </p:cSld>
  <p:clrMapOvr>
    <a:masterClrMapping/>
  </p:clrMapOvr>
  <p:transition>
    <p:blinds dir="vert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MALIGNÍ MELANOM</a:t>
            </a:r>
            <a:endParaRPr lang="cs-CZ" sz="4400" b="1" dirty="0"/>
          </a:p>
        </p:txBody>
      </p:sp>
      <p:grpSp>
        <p:nvGrpSpPr>
          <p:cNvPr id="4" name="Skupina 3"/>
          <p:cNvGrpSpPr/>
          <p:nvPr/>
        </p:nvGrpSpPr>
        <p:grpSpPr>
          <a:xfrm>
            <a:off x="163768" y="1858297"/>
            <a:ext cx="11832631" cy="4409768"/>
            <a:chOff x="163768" y="1858297"/>
            <a:chExt cx="11832631" cy="4409768"/>
          </a:xfrm>
        </p:grpSpPr>
        <p:pic>
          <p:nvPicPr>
            <p:cNvPr id="7" name="Obrázek 6" descr="mts MMjátra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2" b="4389"/>
            <a:stretch/>
          </p:blipFill>
          <p:spPr bwMode="auto">
            <a:xfrm>
              <a:off x="163768" y="1858297"/>
              <a:ext cx="8020050" cy="4409768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9017" y="1858297"/>
              <a:ext cx="3657382" cy="2598666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499807853"/>
      </p:ext>
    </p:extLst>
  </p:cSld>
  <p:clrMapOvr>
    <a:masterClrMapping/>
  </p:clrMapOvr>
  <p:transition>
    <p:blinds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záněty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OSTEOMYELITIDA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290661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FF0000"/>
                </a:solidFill>
              </a:rPr>
              <a:t>komplikace: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fraktury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chronická sepse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hnisavá artritida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AA amyloidóza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z výstelky chronické kožní píštěle vzácně i </a:t>
            </a:r>
            <a:r>
              <a:rPr lang="cs-CZ" sz="2400" dirty="0" err="1">
                <a:solidFill>
                  <a:srgbClr val="00B0F0"/>
                </a:solidFill>
              </a:rPr>
              <a:t>dlaždicobuněčný</a:t>
            </a:r>
            <a:r>
              <a:rPr lang="cs-CZ" sz="2400" dirty="0">
                <a:solidFill>
                  <a:srgbClr val="00B0F0"/>
                </a:solidFill>
              </a:rPr>
              <a:t> karcinom</a:t>
            </a:r>
            <a:r>
              <a:rPr lang="cs-CZ" sz="2400" dirty="0">
                <a:solidFill>
                  <a:srgbClr val="FF0000"/>
                </a:solidFill>
              </a:rPr>
              <a:t>!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b="1" dirty="0"/>
              <a:t>flegmonózní </a:t>
            </a:r>
            <a:r>
              <a:rPr lang="cs-CZ" sz="2400" dirty="0"/>
              <a:t>zánět ve dřeni </a:t>
            </a:r>
            <a:r>
              <a:rPr lang="cs-CZ" sz="2400" dirty="0">
                <a:sym typeface="Symbol" panose="05050102010706020507" pitchFamily="18" charset="2"/>
              </a:rPr>
              <a:t> </a:t>
            </a:r>
            <a:r>
              <a:rPr lang="cs-CZ" sz="2400" b="1" dirty="0" err="1">
                <a:sym typeface="Symbol" panose="05050102010706020507" pitchFamily="18" charset="2"/>
              </a:rPr>
              <a:t>subperiostální</a:t>
            </a:r>
            <a:r>
              <a:rPr lang="cs-CZ" sz="2400" b="1" dirty="0">
                <a:sym typeface="Symbol" panose="05050102010706020507" pitchFamily="18" charset="2"/>
              </a:rPr>
              <a:t> absces </a:t>
            </a:r>
            <a:r>
              <a:rPr lang="cs-CZ" sz="2400" dirty="0">
                <a:sym typeface="Symbol" panose="05050102010706020507" pitchFamily="18" charset="2"/>
              </a:rPr>
              <a:t>   kožní píštěl</a:t>
            </a:r>
            <a:endParaRPr lang="cs-CZ" sz="24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nekrotické části kosti odlučovány ve formě </a:t>
            </a:r>
            <a:r>
              <a:rPr lang="cs-CZ" sz="2400" b="1" dirty="0"/>
              <a:t>sekvestrů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000" dirty="0">
                <a:sym typeface="Symbol" panose="05050102010706020507" pitchFamily="18" charset="2"/>
              </a:rPr>
              <a:t> mohou být drénovány píštělí na kožní povrch nebo opouzdřeny (</a:t>
            </a:r>
            <a:r>
              <a:rPr lang="cs-CZ" sz="2000" b="1" dirty="0" err="1">
                <a:sym typeface="Symbol" panose="05050102010706020507" pitchFamily="18" charset="2"/>
              </a:rPr>
              <a:t>zarakveny</a:t>
            </a:r>
            <a:r>
              <a:rPr lang="cs-CZ" sz="2000" dirty="0">
                <a:sym typeface="Symbol" panose="05050102010706020507" pitchFamily="18" charset="2"/>
              </a:rPr>
              <a:t>) uvnitř kosti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701520532"/>
      </p:ext>
    </p:extLst>
  </p:cSld>
  <p:clrMapOvr>
    <a:masterClrMapping/>
  </p:clrMapOvr>
  <p:transition>
    <p:blinds dir="vert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4400" b="1" dirty="0">
                <a:solidFill>
                  <a:schemeClr val="bg1">
                    <a:lumMod val="65000"/>
                  </a:schemeClr>
                </a:solidFill>
              </a:rPr>
              <a:t>nádory MEZENCHYMÁLNÍ </a:t>
            </a:r>
            <a:r>
              <a:rPr lang="cs-CZ" sz="3200" b="1" dirty="0">
                <a:solidFill>
                  <a:schemeClr val="bg1">
                    <a:lumMod val="65000"/>
                  </a:schemeClr>
                </a:solidFill>
              </a:rPr>
              <a:t>– viz. učebnice, přednáška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časté  nádory, většinou benigní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nejčastější: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/>
              <a:t>lipom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neurinom</a:t>
            </a:r>
            <a:endParaRPr lang="cs-CZ" sz="22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/>
              <a:t>neurofibrom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dermatofibrom</a:t>
            </a:r>
            <a:endParaRPr lang="cs-CZ" sz="22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 err="1">
                <a:solidFill>
                  <a:srgbClr val="00B0F0"/>
                </a:solidFill>
              </a:rPr>
              <a:t>dermatofibrosarcoma</a:t>
            </a:r>
            <a:r>
              <a:rPr lang="cs-CZ" sz="2200" dirty="0">
                <a:solidFill>
                  <a:srgbClr val="00B0F0"/>
                </a:solidFill>
              </a:rPr>
              <a:t> </a:t>
            </a:r>
            <a:r>
              <a:rPr lang="cs-CZ" sz="2200" dirty="0" err="1">
                <a:solidFill>
                  <a:srgbClr val="00B0F0"/>
                </a:solidFill>
              </a:rPr>
              <a:t>protuberans</a:t>
            </a:r>
            <a:r>
              <a:rPr lang="cs-CZ" sz="2200" dirty="0"/>
              <a:t> – lokálně agresivní tumor, může dediferencovat</a:t>
            </a:r>
            <a:endParaRPr lang="cs-CZ" sz="2200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/>
              <a:t>hemangiomy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FF0000"/>
                </a:solidFill>
              </a:rPr>
              <a:t>kožní </a:t>
            </a:r>
            <a:r>
              <a:rPr lang="cs-CZ" sz="2200" dirty="0" err="1">
                <a:solidFill>
                  <a:srgbClr val="FF0000"/>
                </a:solidFill>
              </a:rPr>
              <a:t>angiosarkom</a:t>
            </a:r>
            <a:r>
              <a:rPr lang="cs-CZ" sz="2200" dirty="0"/>
              <a:t>	– agresivní tumor</a:t>
            </a:r>
          </a:p>
          <a:p>
            <a:pPr marL="292608" lvl="1" indent="0">
              <a:buNone/>
            </a:pPr>
            <a:r>
              <a:rPr lang="cs-CZ" sz="2200" dirty="0">
                <a:solidFill>
                  <a:srgbClr val="FF0000"/>
                </a:solidFill>
              </a:rPr>
              <a:t>			</a:t>
            </a:r>
            <a:r>
              <a:rPr lang="cs-CZ" sz="2200" dirty="0"/>
              <a:t>- v terénu slunečního ozáření, po RT hrudní stěny</a:t>
            </a:r>
          </a:p>
        </p:txBody>
      </p:sp>
    </p:spTree>
    <p:extLst>
      <p:ext uri="{BB962C8B-B14F-4D97-AF65-F5344CB8AC3E}">
        <p14:creationId xmlns:p14="http://schemas.microsoft.com/office/powerpoint/2010/main" val="2721851663"/>
      </p:ext>
    </p:extLst>
  </p:cSld>
  <p:clrMapOvr>
    <a:masterClrMapping/>
  </p:clrMapOvr>
  <p:transition>
    <p:blinds dir="vert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3315929" y="3052916"/>
            <a:ext cx="5560143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i="1" dirty="0"/>
              <a:t>Děkuji za pozornost.</a:t>
            </a:r>
          </a:p>
        </p:txBody>
      </p:sp>
    </p:spTree>
    <p:extLst>
      <p:ext uri="{BB962C8B-B14F-4D97-AF65-F5344CB8AC3E}">
        <p14:creationId xmlns:p14="http://schemas.microsoft.com/office/powerpoint/2010/main" val="2039309139"/>
      </p:ext>
    </p:extLst>
  </p:cSld>
  <p:clrMapOvr>
    <a:masterClrMapping/>
  </p:clrMapOvr>
  <p:transition>
    <p:blinds dir="vert"/>
  </p:transition>
</p:sld>
</file>

<file path=ppt/theme/theme1.xml><?xml version="1.0" encoding="utf-8"?>
<a:theme xmlns:a="http://schemas.openxmlformats.org/drawingml/2006/main" name="Retrospektiva">
  <a:themeElements>
    <a:clrScheme name="Modro-zelená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Retrospektiv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2111</TotalTime>
  <Words>3982</Words>
  <Application>Microsoft Office PowerPoint</Application>
  <PresentationFormat>Širokoúhlá obrazovka</PresentationFormat>
  <Paragraphs>709</Paragraphs>
  <Slides>91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91</vt:i4>
      </vt:variant>
    </vt:vector>
  </HeadingPairs>
  <TitlesOfParts>
    <vt:vector size="99" baseType="lpstr">
      <vt:lpstr>ＭＳ Ｐゴシック</vt:lpstr>
      <vt:lpstr>Arial</vt:lpstr>
      <vt:lpstr>Calibri</vt:lpstr>
      <vt:lpstr>Calibri Light</vt:lpstr>
      <vt:lpstr>Symbol</vt:lpstr>
      <vt:lpstr>Times New Roman</vt:lpstr>
      <vt:lpstr>Wingdings</vt:lpstr>
      <vt:lpstr>Retrospektiva</vt:lpstr>
      <vt:lpstr>PSP 8 Patologie kostí, kloubů, měkkých tkání. Patologie kůže.</vt:lpstr>
      <vt:lpstr>KOSTI</vt:lpstr>
      <vt:lpstr>Prezentace aplikace PowerPoint</vt:lpstr>
      <vt:lpstr>poruchy hustoty kostí OSTEOPORÓZA</vt:lpstr>
      <vt:lpstr>poruchy hustoty kostí RACHITIS/OSTEOMALACIE</vt:lpstr>
      <vt:lpstr>poruchy hustoty kostí FIBRÓZNÍ OSTEODYSTROFIE (von Recklinghausenova choroba)</vt:lpstr>
      <vt:lpstr>poruchy hustoty kostí FIBRÓZNÍ OSTEODYSTROFIE (von Recklinghausenova choroba)</vt:lpstr>
      <vt:lpstr>záněty kostí OSTEOMYELITIDA</vt:lpstr>
      <vt:lpstr>záněty kostí OSTEOMYELITIDA</vt:lpstr>
      <vt:lpstr>záněty kostí OSTEOMYELITIDA</vt:lpstr>
      <vt:lpstr>benigní nádory kostí OSTEOCHONDROM</vt:lpstr>
      <vt:lpstr>benigní nádory kostí OSTEOCHONDROM</vt:lpstr>
      <vt:lpstr>„benigní“ nádory kostí OBROVSKOBUNĚČNÝ KOSTNÍ NÁDOR (OBN)</vt:lpstr>
      <vt:lpstr>„benigní“ nádory kostí OBROVSKOBUNĚČNÝ KOSTNÍ NÁDOR (OBN)</vt:lpstr>
      <vt:lpstr>maligní nádory kostí OSTEOSARKOM !!!</vt:lpstr>
      <vt:lpstr>maligní nádory kostí LG OSTEOSARKOM  </vt:lpstr>
      <vt:lpstr>LG centrální osteosarkom</vt:lpstr>
      <vt:lpstr>maligní nádory kostí HG OSTEOSARKOM !!!  </vt:lpstr>
      <vt:lpstr>maligní nádory kostí HG OSTEOSARKOM !!!  </vt:lpstr>
      <vt:lpstr>maligní nádory kostí EWINGŮV SARKOM!!!  </vt:lpstr>
      <vt:lpstr>maligní nádory kostí EWINGŮV SARKOM!!!  </vt:lpstr>
      <vt:lpstr>maligní nádory kostí EWINGŮV SARKOM!!!  </vt:lpstr>
      <vt:lpstr>maligní nádory kostí CHONDROSARKOM</vt:lpstr>
      <vt:lpstr>maligní nádory kostí CHONDROSARKOM</vt:lpstr>
      <vt:lpstr>maligní nádory kostí DEDIFERENCOVANÝ CHONDROSARKOM</vt:lpstr>
      <vt:lpstr>KLOUBY, ŠLACHY</vt:lpstr>
      <vt:lpstr>záněty kloubů ARTHRITIS URATICA (dna)  </vt:lpstr>
      <vt:lpstr>záněty kloubů ARTHRITIS URATICA (dna)  </vt:lpstr>
      <vt:lpstr>nádory šlach a kloubů TENOSYNOVIÁLNÍ OBROVSKOBUNĚČNÝ TUMOR - difúzní typ (dříve pigmentovaná vilonodulární synovitis)</vt:lpstr>
      <vt:lpstr>nádory šlach a kloubů TENOSYNOVIÁLNÍ OBROVSKOBUNĚČNÝ TUMOR - difúzní typ (dříve pigmentovaná vilonodulární synovitis)</vt:lpstr>
      <vt:lpstr>MĚKKÉ TKÁNĚ</vt:lpstr>
      <vt:lpstr>Nádory měkkých tkání  </vt:lpstr>
      <vt:lpstr>  </vt:lpstr>
      <vt:lpstr>maligní nádory měkkých tkání SYNOVIÁLNÍ SARKOM  </vt:lpstr>
      <vt:lpstr>maligní nádory měkkých tkání SYNOVIÁLNÍ SARKOM  </vt:lpstr>
      <vt:lpstr>maligní nádory měkkých tkání SYNOVIÁLNÍ SARKOM  </vt:lpstr>
      <vt:lpstr>maligní nádory měkkých tkání NEDIFERENCOVANÝ SARKOM  (dříve maligní fibrózní histiocytom – MFH)  </vt:lpstr>
      <vt:lpstr>maligní nádory měkkých tkání NEDIFERENCOVANÝ SARKOM  </vt:lpstr>
      <vt:lpstr>maligní nádory měkkých tkání NEDIFERENCOVANÝ SARKOM  </vt:lpstr>
      <vt:lpstr>KŮŽE</vt:lpstr>
      <vt:lpstr>Prezentace aplikace PowerPoint</vt:lpstr>
      <vt:lpstr>Prezentace aplikace PowerPoint</vt:lpstr>
      <vt:lpstr>Záněty kůže - DERMATITIDY  </vt:lpstr>
      <vt:lpstr>Záněty kůže - DERMATITIDY  </vt:lpstr>
      <vt:lpstr>NEINFEKČNÍ LICHENOIDNÍ DERMATITIDY LICHEN (RUBER) PLANUS  </vt:lpstr>
      <vt:lpstr>NEINFEKČNÍ LICHENOIDNÍ DERMATITIDY LICHEN (RUBER) PLANUS  </vt:lpstr>
      <vt:lpstr>NEINFEKČNÍ LICHENOIDNÍ DERMATITIDY LUPUS ERYTHEMATODES  </vt:lpstr>
      <vt:lpstr>NEINFEKČNÍ LICHENOIDNÍ DERMATITIDY SLE  </vt:lpstr>
      <vt:lpstr>NEINFEKČNÍ PSORIATIFORMNÍ DERMATITIDY PSORIASIS VULGARIS (lupénka) </vt:lpstr>
      <vt:lpstr>NEINFEKČNÍ PSORIATIFORMNÍ DERMATITIDY PSORIASIS VULGARIS (lupénka) </vt:lpstr>
      <vt:lpstr>NEINFEKČNÍ PSORIATIFORMNÍ DERMATITIDY PSORIASIS VULGARIS (lupénka) </vt:lpstr>
      <vt:lpstr>NEINFEKČNÍ PUCHÝŘNATÉ DERMATITIDY</vt:lpstr>
      <vt:lpstr>NEINFEKČNÍ PUCHÝŘNATÉ DERMATITIDY PEMPHIGUS VULGARIS</vt:lpstr>
      <vt:lpstr>NEINFEKČNÍ PUCHÝŘNATÉ DERMATITIDY BULÓZNÍ PEMPHIGOID</vt:lpstr>
      <vt:lpstr>NEINFEKČNÍ PUCHÝŘNATÉ DERMATITIDY VROZENÁ EPIDERMOLYSIS BULLOSA !!!</vt:lpstr>
      <vt:lpstr>NEINFEKČNÍ PUCHÝŘNATÉ DERMATITIDY VROZENÁ EPIDERMOLYSIS BULLOSA</vt:lpstr>
      <vt:lpstr>NEINFEKČNÍ PUCHÝŘNATÉ DERMATITIDY DERMATITIS HERPETIFORMIS DUHRING</vt:lpstr>
      <vt:lpstr>NEINFEKČNÍ A INFEKČNÍ  GRANULOMATÓZNÍ DERMATITIDY</vt:lpstr>
      <vt:lpstr>NEINFEKČNÍ GRANULOMATÓZNÍ DERMATITIDY GRANULOMA ANNULARE</vt:lpstr>
      <vt:lpstr>NEINFEKČNÍ GRANULOMATÓZNÍ DERMATITIDY NECROBIOSIS LIPOIDICA</vt:lpstr>
      <vt:lpstr>NEINFEKČNÍ GRANULOMATÓZNÍ DERMATITIDY NODÓZNÍ REVMATISMUS</vt:lpstr>
      <vt:lpstr>NEINFEKČNÍ GRANULOMATÓZNÍ PROCESY GRANULOM KOLEM CIZÍHO TĚLESA</vt:lpstr>
      <vt:lpstr>INFEKČNÍ DERMATITIDY – blíže viz učebnice</vt:lpstr>
      <vt:lpstr>NÁDORY kůže </vt:lpstr>
      <vt:lpstr>nádory EPITELIÁLNÍ VERRUCA VULGARIS</vt:lpstr>
      <vt:lpstr>nádory EPITELIÁLNÍ CONDYLOMA ACCUMINATUM</vt:lpstr>
      <vt:lpstr>nádory EPITELIÁLNÍ VERRUCA SENILIS (seborrhoica)</vt:lpstr>
      <vt:lpstr>nádory EPITELIÁLNÍ SOLÁRNÍ (aktinická) KERATÓZA</vt:lpstr>
      <vt:lpstr>nádory EPITELIÁLNÍ BOWENOVA NEMOC</vt:lpstr>
      <vt:lpstr>nádory EPITELIÁLNÍ BAZOCELULÁRNÍ KARCINOM</vt:lpstr>
      <vt:lpstr>nádory EPITELIÁLNÍ BAZOCELULÁRNÍ KARCINOM</vt:lpstr>
      <vt:lpstr>nádory EPITELIÁLNÍ DLAŽDICOBUNĚČNÝ KARCINOM</vt:lpstr>
      <vt:lpstr>nádory EPITELIÁLNÍ DLAŽDICOBUNĚČNÝ KARCINOM</vt:lpstr>
      <vt:lpstr>nádory MELANOCYTÁRNÍ</vt:lpstr>
      <vt:lpstr>Prezentace aplikace PowerPoint</vt:lpstr>
      <vt:lpstr>nádory MELANOCYTÁRNÍ PIGMENTOVÉ NÉVY</vt:lpstr>
      <vt:lpstr>nádory MELANOCYTÁRNÍ PIGMENTOVÉ NÉVY</vt:lpstr>
      <vt:lpstr>nádory MELANOCYTÁRNÍ MALIGNÍ MELANOM !!!</vt:lpstr>
      <vt:lpstr>nádory MELANOCYTÁRNÍ MALIGNÍ MELANOM</vt:lpstr>
      <vt:lpstr>nádory MELANOCYTÁRNÍ MALIGNÍ MELANOM</vt:lpstr>
      <vt:lpstr>nádory MELANOCYTÁRNÍ MALIGNÍ MELANOM - staging</vt:lpstr>
      <vt:lpstr>nádory MELANOCYTÁRNÍ MALIGNÍ MELANOM – prognostické faktory</vt:lpstr>
      <vt:lpstr>nádory MELANOCYTÁRNÍ MALIGNÍ MELANOM</vt:lpstr>
      <vt:lpstr>nádory MELANOCYTÁRNÍ MALIGNÍ MELANOM – růstové fáze</vt:lpstr>
      <vt:lpstr>nádory MELANOCYTÁRNÍ MALIGNÍ MELANOM – typy</vt:lpstr>
      <vt:lpstr>nádory MELANOCYTÁRNÍ MALIGNÍ MELANOM – typy</vt:lpstr>
      <vt:lpstr>nádory MELANOCYTÁRNÍ MALIGNÍ MELANOM – typy</vt:lpstr>
      <vt:lpstr>nádory MELANOCYTÁRNÍ MALIGNÍ MELANOM – detail</vt:lpstr>
      <vt:lpstr>nádory MELANOCYTÁRNÍ MALIGNÍ MELANOM</vt:lpstr>
      <vt:lpstr>nádory MEZENCHYMÁLNÍ – viz. učebnice, přednáška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PSP 8 Patologie kostí, kloubů, měkkých tkání. Patologie kůže.</dc:title>
  <dc:creator>Iva Zambo</dc:creator>
  <cp:lastModifiedBy>Iva Zambo</cp:lastModifiedBy>
  <cp:revision>190</cp:revision>
  <dcterms:created xsi:type="dcterms:W3CDTF">2020-03-24T05:44:15Z</dcterms:created>
  <dcterms:modified xsi:type="dcterms:W3CDTF">2025-04-03T03:26:07Z</dcterms:modified>
</cp:coreProperties>
</file>