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74" r:id="rId2"/>
    <p:sldId id="269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73" r:id="rId16"/>
    <p:sldId id="27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57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pojen%C3%A9_st%C3%A1ty_americk%C3%A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Psychoterapie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Theiner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Psychiatrie – přednáška </a:t>
            </a:r>
            <a:r>
              <a:rPr lang="pt-BR" dirty="0" smtClean="0"/>
              <a:t>(</a:t>
            </a:r>
            <a:r>
              <a:rPr lang="cs-CZ" altLang="cs-CZ" dirty="0"/>
              <a:t>VLPY9X1p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psychoterapie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krizová intervence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podpůrná </a:t>
            </a:r>
            <a:r>
              <a:rPr lang="cs-CZ" dirty="0" smtClean="0"/>
              <a:t>psychoterapie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systematická </a:t>
            </a:r>
            <a:r>
              <a:rPr lang="cs-CZ" dirty="0"/>
              <a:t>psychoterapie</a:t>
            </a:r>
          </a:p>
          <a:p>
            <a:pPr lvl="1">
              <a:defRPr/>
            </a:pPr>
            <a:r>
              <a:rPr lang="cs-CZ" dirty="0"/>
              <a:t>krátkodobá</a:t>
            </a:r>
          </a:p>
          <a:p>
            <a:pPr lvl="1">
              <a:defRPr/>
            </a:pPr>
            <a:r>
              <a:rPr lang="cs-CZ" dirty="0"/>
              <a:t>dlouhodobá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47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Účinnost psychoterapie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Psychoterapie je </a:t>
            </a:r>
            <a:r>
              <a:rPr lang="cs-CZ" altLang="cs-CZ" dirty="0" smtClean="0"/>
              <a:t>účinná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Pozitivní dopad dle </a:t>
            </a:r>
            <a:r>
              <a:rPr lang="cs-CZ" altLang="cs-CZ" dirty="0" smtClean="0"/>
              <a:t>různých studií </a:t>
            </a:r>
            <a:r>
              <a:rPr lang="cs-CZ" altLang="cs-CZ" dirty="0"/>
              <a:t>u 66-90% lidí, kteří ji </a:t>
            </a:r>
            <a:r>
              <a:rPr lang="cs-CZ" altLang="cs-CZ" dirty="0" smtClean="0"/>
              <a:t>podstoupí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Výjimečně zhoršení stavu (5%)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639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 psychoterapii pomáhá?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Skutečnost, jak vážně berou terapii sami </a:t>
            </a:r>
            <a:r>
              <a:rPr lang="cs-CZ" altLang="cs-CZ" dirty="0" smtClean="0"/>
              <a:t>klienti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Vztah s </a:t>
            </a:r>
            <a:r>
              <a:rPr lang="cs-CZ" altLang="cs-CZ" dirty="0" smtClean="0"/>
              <a:t>terapeutem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Osobnost </a:t>
            </a:r>
            <a:r>
              <a:rPr lang="cs-CZ" altLang="cs-CZ" dirty="0" smtClean="0"/>
              <a:t>terapeuta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Terapeutické </a:t>
            </a:r>
            <a:r>
              <a:rPr lang="cs-CZ" altLang="cs-CZ" dirty="0" smtClean="0"/>
              <a:t>intervence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Prostředí psychoterapie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980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psychoterapie je třeba?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Průměrně pacient absolvuje 4 </a:t>
            </a:r>
            <a:r>
              <a:rPr lang="cs-CZ" altLang="cs-CZ" dirty="0" smtClean="0"/>
              <a:t>sezení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Účinnost obvykle po 9. </a:t>
            </a:r>
            <a:r>
              <a:rPr lang="cs-CZ" altLang="cs-CZ" dirty="0" smtClean="0"/>
              <a:t>sezení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Uzdravení u 50%  mezi 11.-21. sezením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503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Vlivné směry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Psychoanalýza</a:t>
            </a:r>
          </a:p>
          <a:p>
            <a:pPr>
              <a:defRPr/>
            </a:pPr>
            <a:r>
              <a:rPr lang="cs-CZ" altLang="cs-CZ" dirty="0" smtClean="0"/>
              <a:t>Dynamické terapie</a:t>
            </a:r>
          </a:p>
          <a:p>
            <a:pPr>
              <a:defRPr/>
            </a:pPr>
            <a:r>
              <a:rPr lang="cs-CZ" altLang="cs-CZ" dirty="0" smtClean="0"/>
              <a:t>Kognitivně </a:t>
            </a:r>
            <a:r>
              <a:rPr lang="cs-CZ" altLang="cs-CZ" dirty="0"/>
              <a:t>behaviorální </a:t>
            </a:r>
            <a:r>
              <a:rPr lang="cs-CZ" altLang="cs-CZ" dirty="0" smtClean="0"/>
              <a:t>terapie</a:t>
            </a:r>
          </a:p>
          <a:p>
            <a:pPr>
              <a:defRPr/>
            </a:pPr>
            <a:r>
              <a:rPr lang="cs-CZ" altLang="cs-CZ" dirty="0" smtClean="0"/>
              <a:t>Rodinná terapie</a:t>
            </a:r>
          </a:p>
          <a:p>
            <a:pPr>
              <a:defRPr/>
            </a:pPr>
            <a:r>
              <a:rPr lang="cs-CZ" altLang="cs-CZ" dirty="0" err="1" smtClean="0"/>
              <a:t>Gestalt</a:t>
            </a:r>
            <a:r>
              <a:rPr lang="cs-CZ" altLang="cs-CZ" dirty="0" smtClean="0"/>
              <a:t> </a:t>
            </a:r>
            <a:r>
              <a:rPr lang="cs-CZ" altLang="cs-CZ" dirty="0"/>
              <a:t>terapie</a:t>
            </a:r>
          </a:p>
          <a:p>
            <a:pPr>
              <a:defRPr/>
            </a:pPr>
            <a:r>
              <a:rPr lang="cs-CZ" altLang="cs-CZ" dirty="0" smtClean="0"/>
              <a:t>A další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44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Psychoterapie je léčebný přístup užívaný u duševních poruch</a:t>
            </a:r>
          </a:p>
          <a:p>
            <a:endParaRPr lang="cs-CZ" dirty="0"/>
          </a:p>
          <a:p>
            <a:r>
              <a:rPr lang="cs-CZ" dirty="0" smtClean="0"/>
              <a:t>Psychoterapie je účinná při správném dávkování, může mít i nežádoucí účinky</a:t>
            </a:r>
          </a:p>
          <a:p>
            <a:endParaRPr lang="cs-CZ" dirty="0"/>
          </a:p>
          <a:p>
            <a:r>
              <a:rPr lang="cs-CZ" dirty="0" smtClean="0"/>
              <a:t>Psychoterapeut musí být vzdělaný a zkušený</a:t>
            </a:r>
          </a:p>
          <a:p>
            <a:endParaRPr lang="cs-CZ" dirty="0"/>
          </a:p>
          <a:p>
            <a:r>
              <a:rPr lang="cs-CZ" dirty="0" smtClean="0"/>
              <a:t>Terapeutický vztah je základním faktorem určujícím účinnost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9640" y="6226426"/>
            <a:ext cx="7920000" cy="252000"/>
          </a:xfrm>
        </p:spPr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Student dokáže definovat psychoterapii jako léčebnou metodu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Student zná proměnné ovlivňující účinnost psychoterapie</a:t>
            </a:r>
          </a:p>
          <a:p>
            <a:endParaRPr lang="cs-CZ" dirty="0"/>
          </a:p>
          <a:p>
            <a:r>
              <a:rPr lang="cs-CZ" dirty="0" smtClean="0"/>
              <a:t>Student vyjmenuje druhy psychoterapie dle přístupu terapeuta a dle uspořádání</a:t>
            </a:r>
          </a:p>
          <a:p>
            <a:endParaRPr lang="cs-CZ" dirty="0"/>
          </a:p>
          <a:p>
            <a:r>
              <a:rPr lang="cs-CZ" dirty="0" smtClean="0"/>
              <a:t>Student zná základy jednotlivých vlivných směrů v psychoterapii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Co je </a:t>
            </a:r>
            <a:r>
              <a:rPr lang="en-GB" altLang="cs-CZ" dirty="0" err="1"/>
              <a:t>psychoterapie</a:t>
            </a:r>
            <a:r>
              <a:rPr lang="en-GB" altLang="cs-CZ" dirty="0"/>
              <a:t>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buFontTx/>
              <a:buChar char="-"/>
              <a:defRPr/>
            </a:pPr>
            <a:endParaRPr lang="cs-CZ" altLang="cs-CZ" dirty="0" smtClean="0"/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Char char="-"/>
              <a:defRPr/>
            </a:pPr>
            <a:r>
              <a:rPr lang="cs-CZ" altLang="cs-CZ" dirty="0" smtClean="0"/>
              <a:t>Léčebné </a:t>
            </a:r>
            <a:r>
              <a:rPr lang="cs-CZ" altLang="cs-CZ" dirty="0"/>
              <a:t>působení na nemoc, poruchu nebo anomálii psychologickými prostředky</a:t>
            </a:r>
            <a:r>
              <a:rPr lang="en-GB" altLang="cs-CZ" dirty="0"/>
              <a:t>, </a:t>
            </a:r>
            <a:r>
              <a:rPr lang="en-GB" altLang="cs-CZ" dirty="0" err="1"/>
              <a:t>tedy</a:t>
            </a:r>
            <a:r>
              <a:rPr lang="en-GB" altLang="cs-CZ" dirty="0"/>
              <a:t> </a:t>
            </a:r>
            <a:r>
              <a:rPr lang="en-GB" altLang="cs-CZ" dirty="0" err="1"/>
              <a:t>prostředky</a:t>
            </a:r>
            <a:r>
              <a:rPr lang="en-GB" altLang="cs-CZ" dirty="0"/>
              <a:t> </a:t>
            </a:r>
            <a:r>
              <a:rPr lang="cs-CZ" altLang="cs-CZ" dirty="0"/>
              <a:t>k</a:t>
            </a:r>
            <a:r>
              <a:rPr lang="en-GB" altLang="cs-CZ" dirty="0" err="1"/>
              <a:t>omunikační</a:t>
            </a:r>
            <a:r>
              <a:rPr lang="en-GB" altLang="cs-CZ" dirty="0"/>
              <a:t> a </a:t>
            </a:r>
            <a:r>
              <a:rPr lang="en-GB" altLang="cs-CZ" dirty="0" err="1"/>
              <a:t>vztahové</a:t>
            </a:r>
            <a:r>
              <a:rPr lang="en-GB" altLang="cs-CZ" dirty="0"/>
              <a:t> </a:t>
            </a:r>
            <a:r>
              <a:rPr lang="en-GB" altLang="cs-CZ" dirty="0" err="1"/>
              <a:t>povahy</a:t>
            </a:r>
            <a:r>
              <a:rPr lang="en-GB" altLang="cs-CZ" dirty="0"/>
              <a:t>.</a:t>
            </a:r>
            <a:endParaRPr lang="cs-CZ" altLang="cs-CZ" dirty="0"/>
          </a:p>
          <a:p>
            <a:pPr>
              <a:lnSpc>
                <a:spcPct val="80000"/>
              </a:lnSpc>
              <a:spcBef>
                <a:spcPts val="500"/>
              </a:spcBef>
              <a:buNone/>
              <a:defRPr/>
            </a:pPr>
            <a:endParaRPr lang="cs-CZ" altLang="cs-CZ" dirty="0"/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Char char="-"/>
              <a:defRPr/>
            </a:pPr>
            <a:r>
              <a:rPr lang="cs-CZ" altLang="cs-CZ" b="1" dirty="0"/>
              <a:t>Psychologické prostředky</a:t>
            </a:r>
            <a:r>
              <a:rPr lang="cs-CZ" altLang="cs-CZ" dirty="0"/>
              <a:t> jsou:</a:t>
            </a:r>
            <a:r>
              <a:rPr lang="cs-CZ" altLang="cs-CZ" i="1" dirty="0"/>
              <a:t> </a:t>
            </a:r>
            <a:r>
              <a:rPr lang="cs-CZ" altLang="cs-CZ" dirty="0"/>
              <a:t>slovo, rozhovor, ale i mlčení, sugesce, podněcování afektivních reakcí, učení, neverbální chování, především však tzv. </a:t>
            </a:r>
            <a:r>
              <a:rPr lang="cs-CZ" altLang="cs-CZ" b="1" dirty="0"/>
              <a:t>terapeutický vztah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877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provádí psychoterapii?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Psychoterapeut</a:t>
            </a:r>
          </a:p>
          <a:p>
            <a:pPr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Původně lékař nebo </a:t>
            </a:r>
            <a:r>
              <a:rPr lang="cs-CZ" dirty="0" smtClean="0"/>
              <a:t>psycholog v </a:t>
            </a:r>
            <a:r>
              <a:rPr lang="cs-CZ" dirty="0"/>
              <a:t>průběhu a po dokončení specializovaného akreditovaného vzdělání (</a:t>
            </a:r>
            <a:r>
              <a:rPr lang="cs-CZ" b="1" dirty="0"/>
              <a:t>výcviku</a:t>
            </a:r>
            <a:r>
              <a:rPr lang="cs-CZ" dirty="0"/>
              <a:t>), minimálně </a:t>
            </a:r>
            <a:r>
              <a:rPr lang="cs-CZ" dirty="0" smtClean="0"/>
              <a:t>5letého </a:t>
            </a:r>
            <a:r>
              <a:rPr lang="cs-CZ" dirty="0"/>
              <a:t>s předepsaným počtem hodin </a:t>
            </a:r>
            <a:r>
              <a:rPr lang="cs-CZ" dirty="0" err="1"/>
              <a:t>sebezkušenosti</a:t>
            </a:r>
            <a:r>
              <a:rPr lang="cs-CZ" dirty="0"/>
              <a:t>, teorie a </a:t>
            </a:r>
            <a:r>
              <a:rPr lang="cs-CZ" dirty="0" smtClean="0"/>
              <a:t>supervize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Dnes i další profese </a:t>
            </a:r>
          </a:p>
          <a:p>
            <a:pPr lvl="2">
              <a:defRPr/>
            </a:pPr>
            <a:r>
              <a:rPr lang="cs-CZ" dirty="0"/>
              <a:t>zdravotní sestry, pedagogové, soc. pracovníci aj.</a:t>
            </a:r>
          </a:p>
          <a:p>
            <a:pPr lvl="2">
              <a:defRPr/>
            </a:pPr>
            <a:r>
              <a:rPr lang="cs-CZ" dirty="0"/>
              <a:t>některé výcviky nevyžadují VŠ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88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Historie psychoterapie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defRPr/>
            </a:pPr>
            <a:r>
              <a:rPr lang="en-GB" altLang="cs-CZ" dirty="0"/>
              <a:t>od 20. </a:t>
            </a:r>
            <a:r>
              <a:rPr lang="en-GB" altLang="cs-CZ" dirty="0" err="1"/>
              <a:t>století</a:t>
            </a:r>
            <a:r>
              <a:rPr lang="en-GB" altLang="cs-CZ" dirty="0"/>
              <a:t> se s </a:t>
            </a:r>
            <a:r>
              <a:rPr lang="en-GB" altLang="cs-CZ" dirty="0" err="1"/>
              <a:t>rozvojem</a:t>
            </a:r>
            <a:r>
              <a:rPr lang="en-GB" altLang="cs-CZ" dirty="0"/>
              <a:t> </a:t>
            </a:r>
            <a:r>
              <a:rPr lang="cs-CZ" altLang="cs-CZ" b="1" dirty="0"/>
              <a:t>p</a:t>
            </a:r>
            <a:r>
              <a:rPr lang="cs-CZ" altLang="cs-CZ" b="1" dirty="0" smtClean="0"/>
              <a:t>sychologie</a:t>
            </a:r>
            <a:r>
              <a:rPr lang="en-GB" altLang="cs-CZ" dirty="0" smtClean="0"/>
              <a:t> </a:t>
            </a:r>
            <a:r>
              <a:rPr lang="en-GB" altLang="cs-CZ" dirty="0"/>
              <a:t>a </a:t>
            </a:r>
            <a:r>
              <a:rPr lang="en-GB" altLang="cs-CZ" dirty="0" err="1"/>
              <a:t>psychologických</a:t>
            </a:r>
            <a:r>
              <a:rPr lang="en-GB" altLang="cs-CZ" dirty="0"/>
              <a:t> </a:t>
            </a:r>
            <a:r>
              <a:rPr lang="en-GB" altLang="cs-CZ" dirty="0" err="1"/>
              <a:t>léčebných</a:t>
            </a:r>
            <a:r>
              <a:rPr lang="en-GB" altLang="cs-CZ" dirty="0"/>
              <a:t> </a:t>
            </a:r>
            <a:r>
              <a:rPr lang="en-GB" altLang="cs-CZ" dirty="0" err="1"/>
              <a:t>postupů</a:t>
            </a:r>
            <a:r>
              <a:rPr lang="en-GB" altLang="cs-CZ" dirty="0"/>
              <a:t> </a:t>
            </a:r>
            <a:r>
              <a:rPr lang="en-GB" altLang="cs-CZ" dirty="0" err="1"/>
              <a:t>začala</a:t>
            </a:r>
            <a:r>
              <a:rPr lang="en-GB" altLang="cs-CZ" dirty="0"/>
              <a:t> </a:t>
            </a:r>
            <a:r>
              <a:rPr lang="en-GB" altLang="cs-CZ" dirty="0" err="1"/>
              <a:t>rozvíjet</a:t>
            </a:r>
            <a:r>
              <a:rPr lang="en-GB" altLang="cs-CZ" dirty="0"/>
              <a:t> </a:t>
            </a:r>
            <a:r>
              <a:rPr lang="en-GB" altLang="cs-CZ" dirty="0" err="1"/>
              <a:t>i</a:t>
            </a:r>
            <a:r>
              <a:rPr lang="en-GB" altLang="cs-CZ" dirty="0"/>
              <a:t> </a:t>
            </a:r>
            <a:r>
              <a:rPr lang="en-GB" altLang="cs-CZ" dirty="0" err="1"/>
              <a:t>psychoterapie</a:t>
            </a:r>
            <a:r>
              <a:rPr lang="en-GB" altLang="cs-CZ" dirty="0"/>
              <a:t> </a:t>
            </a:r>
            <a:endParaRPr lang="cs-CZ" altLang="cs-CZ" dirty="0" smtClean="0"/>
          </a:p>
          <a:p>
            <a:pPr>
              <a:spcBef>
                <a:spcPts val="500"/>
              </a:spcBef>
              <a:defRPr/>
            </a:pPr>
            <a:endParaRPr lang="en-GB" altLang="cs-CZ" dirty="0"/>
          </a:p>
          <a:p>
            <a:pPr>
              <a:spcBef>
                <a:spcPts val="500"/>
              </a:spcBef>
              <a:defRPr/>
            </a:pPr>
            <a:r>
              <a:rPr lang="en-GB" altLang="cs-CZ" dirty="0" err="1"/>
              <a:t>zpočátku</a:t>
            </a:r>
            <a:r>
              <a:rPr lang="en-GB" altLang="cs-CZ" dirty="0"/>
              <a:t> </a:t>
            </a:r>
            <a:r>
              <a:rPr lang="en-GB" altLang="cs-CZ" dirty="0" err="1"/>
              <a:t>byla</a:t>
            </a:r>
            <a:r>
              <a:rPr lang="en-GB" altLang="cs-CZ" dirty="0"/>
              <a:t> </a:t>
            </a:r>
            <a:r>
              <a:rPr lang="en-GB" altLang="cs-CZ" dirty="0" err="1"/>
              <a:t>silně</a:t>
            </a:r>
            <a:r>
              <a:rPr lang="en-GB" altLang="cs-CZ" dirty="0"/>
              <a:t> </a:t>
            </a:r>
            <a:r>
              <a:rPr lang="en-GB" altLang="cs-CZ" dirty="0" err="1"/>
              <a:t>svázána</a:t>
            </a:r>
            <a:r>
              <a:rPr lang="en-GB" altLang="cs-CZ" dirty="0"/>
              <a:t> s </a:t>
            </a:r>
            <a:r>
              <a:rPr lang="en-GB" altLang="cs-CZ" dirty="0" err="1"/>
              <a:t>lékařskou</a:t>
            </a:r>
            <a:r>
              <a:rPr lang="en-GB" altLang="cs-CZ" dirty="0"/>
              <a:t> </a:t>
            </a:r>
            <a:r>
              <a:rPr lang="en-GB" altLang="cs-CZ" dirty="0" err="1"/>
              <a:t>praxí</a:t>
            </a:r>
            <a:r>
              <a:rPr lang="en-GB" altLang="cs-CZ" dirty="0"/>
              <a:t>, </a:t>
            </a:r>
            <a:r>
              <a:rPr lang="en-GB" altLang="cs-CZ" dirty="0" err="1"/>
              <a:t>později</a:t>
            </a:r>
            <a:r>
              <a:rPr lang="en-GB" altLang="cs-CZ" dirty="0"/>
              <a:t> se </a:t>
            </a:r>
            <a:r>
              <a:rPr lang="en-GB" altLang="cs-CZ" dirty="0" err="1"/>
              <a:t>stala</a:t>
            </a:r>
            <a:r>
              <a:rPr lang="en-GB" altLang="cs-CZ" dirty="0"/>
              <a:t> </a:t>
            </a:r>
            <a:r>
              <a:rPr lang="en-GB" altLang="cs-CZ" dirty="0" err="1"/>
              <a:t>samostatným</a:t>
            </a:r>
            <a:r>
              <a:rPr lang="en-GB" altLang="cs-CZ" dirty="0"/>
              <a:t> </a:t>
            </a:r>
            <a:r>
              <a:rPr lang="en-GB" altLang="cs-CZ" dirty="0" err="1"/>
              <a:t>nezávislým</a:t>
            </a:r>
            <a:r>
              <a:rPr lang="en-GB" altLang="cs-CZ" dirty="0"/>
              <a:t> </a:t>
            </a:r>
            <a:r>
              <a:rPr lang="en-GB" altLang="cs-CZ" dirty="0" err="1" smtClean="0"/>
              <a:t>oborem</a:t>
            </a:r>
            <a:endParaRPr lang="cs-CZ" altLang="cs-CZ" dirty="0" smtClean="0"/>
          </a:p>
          <a:p>
            <a:pPr>
              <a:spcBef>
                <a:spcPts val="500"/>
              </a:spcBef>
              <a:defRPr/>
            </a:pPr>
            <a:endParaRPr lang="en-GB" altLang="cs-CZ" dirty="0"/>
          </a:p>
          <a:p>
            <a:pPr>
              <a:spcBef>
                <a:spcPts val="500"/>
              </a:spcBef>
              <a:defRPr/>
            </a:pPr>
            <a:r>
              <a:rPr lang="en-GB" altLang="cs-CZ" dirty="0" err="1"/>
              <a:t>rozvíjela</a:t>
            </a:r>
            <a:r>
              <a:rPr lang="en-GB" altLang="cs-CZ" dirty="0"/>
              <a:t> se </a:t>
            </a:r>
            <a:r>
              <a:rPr lang="en-GB" altLang="cs-CZ" dirty="0" err="1"/>
              <a:t>především</a:t>
            </a:r>
            <a:r>
              <a:rPr lang="en-GB" altLang="cs-CZ" dirty="0"/>
              <a:t> v </a:t>
            </a:r>
            <a:r>
              <a:rPr lang="cs-CZ" altLang="cs-CZ" b="1" dirty="0" smtClean="0"/>
              <a:t>Evropě</a:t>
            </a:r>
            <a:r>
              <a:rPr lang="en-GB" altLang="cs-CZ" dirty="0" smtClean="0"/>
              <a:t> </a:t>
            </a:r>
            <a:r>
              <a:rPr lang="en-GB" altLang="cs-CZ" dirty="0"/>
              <a:t>a </a:t>
            </a:r>
            <a:r>
              <a:rPr lang="cs-CZ" altLang="cs-CZ" b="1" dirty="0" smtClean="0"/>
              <a:t>Spojených státech</a:t>
            </a:r>
            <a:r>
              <a:rPr lang="cs-CZ" altLang="cs-CZ" dirty="0" smtClean="0"/>
              <a:t>.</a:t>
            </a:r>
            <a:endParaRPr lang="en-GB" altLang="cs-CZ" b="1" dirty="0">
              <a:hlinkClick r:id="rId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79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psychoterapie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 err="1"/>
              <a:t>psychologové</a:t>
            </a:r>
            <a:r>
              <a:rPr lang="en-GB" altLang="cs-CZ" dirty="0"/>
              <a:t> </a:t>
            </a:r>
            <a:r>
              <a:rPr lang="en-GB" altLang="cs-CZ" dirty="0" err="1"/>
              <a:t>ovlivnění</a:t>
            </a:r>
            <a:r>
              <a:rPr lang="en-GB" altLang="cs-CZ" dirty="0"/>
              <a:t> </a:t>
            </a:r>
            <a:r>
              <a:rPr lang="en-GB" altLang="cs-CZ" dirty="0" err="1"/>
              <a:t>různými</a:t>
            </a:r>
            <a:r>
              <a:rPr lang="en-GB" altLang="cs-CZ" dirty="0"/>
              <a:t> </a:t>
            </a:r>
            <a:r>
              <a:rPr lang="cs-CZ" altLang="cs-CZ" b="1" dirty="0" smtClean="0"/>
              <a:t>kulturami</a:t>
            </a:r>
            <a:r>
              <a:rPr lang="en-GB" altLang="cs-CZ" dirty="0" smtClean="0"/>
              <a:t> </a:t>
            </a:r>
            <a:r>
              <a:rPr lang="en-GB" altLang="cs-CZ" dirty="0"/>
              <a:t>a </a:t>
            </a:r>
            <a:r>
              <a:rPr lang="en-GB" altLang="cs-CZ" dirty="0" err="1"/>
              <a:t>různými</a:t>
            </a:r>
            <a:r>
              <a:rPr lang="en-GB" altLang="cs-CZ" dirty="0"/>
              <a:t> </a:t>
            </a:r>
            <a:r>
              <a:rPr lang="cs-CZ" altLang="cs-CZ" dirty="0" smtClean="0"/>
              <a:t>náboženstvími</a:t>
            </a:r>
            <a:r>
              <a:rPr lang="en-GB" altLang="cs-CZ" dirty="0" smtClean="0"/>
              <a:t> </a:t>
            </a:r>
            <a:r>
              <a:rPr lang="en-GB" altLang="cs-CZ" dirty="0" err="1"/>
              <a:t>začali</a:t>
            </a:r>
            <a:r>
              <a:rPr lang="en-GB" altLang="cs-CZ" dirty="0"/>
              <a:t> </a:t>
            </a:r>
            <a:r>
              <a:rPr lang="en-GB" altLang="cs-CZ" dirty="0" err="1"/>
              <a:t>klást</a:t>
            </a:r>
            <a:r>
              <a:rPr lang="en-GB" altLang="cs-CZ" dirty="0"/>
              <a:t> </a:t>
            </a:r>
            <a:r>
              <a:rPr lang="en-GB" altLang="cs-CZ" dirty="0" err="1"/>
              <a:t>důraz</a:t>
            </a:r>
            <a:r>
              <a:rPr lang="en-GB" altLang="cs-CZ" dirty="0"/>
              <a:t> </a:t>
            </a:r>
            <a:r>
              <a:rPr lang="en-GB" altLang="cs-CZ" dirty="0" err="1"/>
              <a:t>na</a:t>
            </a:r>
            <a:r>
              <a:rPr lang="en-GB" altLang="cs-CZ" dirty="0"/>
              <a:t> </a:t>
            </a:r>
            <a:r>
              <a:rPr lang="en-GB" altLang="cs-CZ" dirty="0" err="1"/>
              <a:t>rozličné</a:t>
            </a:r>
            <a:r>
              <a:rPr lang="en-GB" altLang="cs-CZ" dirty="0"/>
              <a:t> </a:t>
            </a:r>
            <a:r>
              <a:rPr lang="en-GB" altLang="cs-CZ" dirty="0" err="1"/>
              <a:t>aspekty</a:t>
            </a:r>
            <a:r>
              <a:rPr lang="en-GB" altLang="cs-CZ" dirty="0"/>
              <a:t> </a:t>
            </a:r>
            <a:r>
              <a:rPr lang="en-GB" altLang="cs-CZ" dirty="0" err="1"/>
              <a:t>lidského</a:t>
            </a:r>
            <a:r>
              <a:rPr lang="en-GB" altLang="cs-CZ" dirty="0"/>
              <a:t> </a:t>
            </a:r>
            <a:r>
              <a:rPr lang="en-GB" altLang="cs-CZ" dirty="0" err="1"/>
              <a:t>myšlení</a:t>
            </a:r>
            <a:r>
              <a:rPr lang="en-GB" altLang="cs-CZ" dirty="0"/>
              <a:t> a </a:t>
            </a:r>
            <a:r>
              <a:rPr lang="en-GB" altLang="cs-CZ" dirty="0" err="1"/>
              <a:t>jednání</a:t>
            </a:r>
            <a:r>
              <a:rPr lang="en-GB" altLang="cs-CZ" dirty="0"/>
              <a:t>, k </a:t>
            </a:r>
            <a:r>
              <a:rPr lang="en-GB" altLang="cs-CZ" dirty="0" err="1"/>
              <a:t>nimž</a:t>
            </a:r>
            <a:r>
              <a:rPr lang="en-GB" altLang="cs-CZ" dirty="0"/>
              <a:t> </a:t>
            </a:r>
            <a:r>
              <a:rPr lang="en-GB" altLang="cs-CZ" dirty="0" err="1"/>
              <a:t>vytvářeli</a:t>
            </a:r>
            <a:r>
              <a:rPr lang="en-GB" altLang="cs-CZ" dirty="0"/>
              <a:t> </a:t>
            </a:r>
            <a:r>
              <a:rPr lang="en-GB" altLang="cs-CZ" dirty="0" err="1"/>
              <a:t>nové</a:t>
            </a:r>
            <a:r>
              <a:rPr lang="en-GB" altLang="cs-CZ" dirty="0"/>
              <a:t> </a:t>
            </a:r>
            <a:r>
              <a:rPr lang="en-GB" altLang="cs-CZ" dirty="0" err="1"/>
              <a:t>teorie</a:t>
            </a:r>
            <a:r>
              <a:rPr lang="en-GB" altLang="cs-CZ" dirty="0"/>
              <a:t> a </a:t>
            </a:r>
            <a:r>
              <a:rPr lang="en-GB" altLang="cs-CZ" dirty="0" err="1"/>
              <a:t>vypracovávali</a:t>
            </a:r>
            <a:r>
              <a:rPr lang="en-GB" altLang="cs-CZ" dirty="0"/>
              <a:t> </a:t>
            </a:r>
            <a:r>
              <a:rPr lang="en-GB" altLang="cs-CZ" dirty="0" err="1"/>
              <a:t>postupy</a:t>
            </a:r>
            <a:r>
              <a:rPr lang="en-GB" altLang="cs-CZ" dirty="0"/>
              <a:t>, </a:t>
            </a:r>
            <a:r>
              <a:rPr lang="en-GB" altLang="cs-CZ" dirty="0" err="1"/>
              <a:t>jak</a:t>
            </a:r>
            <a:r>
              <a:rPr lang="en-GB" altLang="cs-CZ" dirty="0"/>
              <a:t> s </a:t>
            </a:r>
            <a:r>
              <a:rPr lang="en-GB" altLang="cs-CZ" dirty="0" err="1"/>
              <a:t>klientem</a:t>
            </a:r>
            <a:r>
              <a:rPr lang="en-GB" altLang="cs-CZ" dirty="0"/>
              <a:t> </a:t>
            </a:r>
            <a:r>
              <a:rPr lang="en-GB" altLang="cs-CZ" dirty="0" err="1"/>
              <a:t>nejlépe</a:t>
            </a:r>
            <a:r>
              <a:rPr lang="en-GB" altLang="cs-CZ" dirty="0"/>
              <a:t> </a:t>
            </a:r>
            <a:r>
              <a:rPr lang="en-GB" altLang="cs-CZ" dirty="0" err="1" smtClean="0"/>
              <a:t>pracovat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en-GB" altLang="cs-CZ" dirty="0" err="1"/>
              <a:t>za</a:t>
            </a:r>
            <a:r>
              <a:rPr lang="en-GB" altLang="cs-CZ" dirty="0"/>
              <a:t> </a:t>
            </a:r>
            <a:r>
              <a:rPr lang="en-GB" altLang="cs-CZ" dirty="0" err="1"/>
              <a:t>necelých</a:t>
            </a:r>
            <a:r>
              <a:rPr lang="en-GB" altLang="cs-CZ" dirty="0"/>
              <a:t> 100 let existence </a:t>
            </a:r>
            <a:r>
              <a:rPr lang="en-GB" altLang="cs-CZ" dirty="0" err="1"/>
              <a:t>tak</a:t>
            </a:r>
            <a:r>
              <a:rPr lang="en-GB" altLang="cs-CZ" dirty="0"/>
              <a:t> </a:t>
            </a:r>
            <a:r>
              <a:rPr lang="en-GB" altLang="cs-CZ" dirty="0" err="1"/>
              <a:t>vznikla</a:t>
            </a:r>
            <a:r>
              <a:rPr lang="en-GB" altLang="cs-CZ" dirty="0"/>
              <a:t> </a:t>
            </a:r>
            <a:r>
              <a:rPr lang="en-GB" altLang="cs-CZ" dirty="0" err="1"/>
              <a:t>řada</a:t>
            </a:r>
            <a:r>
              <a:rPr lang="en-GB" altLang="cs-CZ" dirty="0"/>
              <a:t> </a:t>
            </a:r>
            <a:r>
              <a:rPr lang="en-GB" altLang="cs-CZ" dirty="0" err="1"/>
              <a:t>různých</a:t>
            </a:r>
            <a:r>
              <a:rPr lang="en-GB" altLang="cs-CZ" dirty="0"/>
              <a:t> </a:t>
            </a:r>
            <a:r>
              <a:rPr lang="cs-CZ" altLang="cs-CZ" b="1" dirty="0" smtClean="0"/>
              <a:t>psychoterapeutických přístupů</a:t>
            </a:r>
            <a:r>
              <a:rPr lang="en-GB" altLang="cs-CZ" dirty="0" smtClean="0"/>
              <a:t>, </a:t>
            </a:r>
            <a:r>
              <a:rPr lang="en-GB" altLang="cs-CZ" dirty="0" err="1"/>
              <a:t>které</a:t>
            </a:r>
            <a:r>
              <a:rPr lang="en-GB" altLang="cs-CZ" dirty="0"/>
              <a:t> se </a:t>
            </a:r>
            <a:r>
              <a:rPr lang="en-GB" altLang="cs-CZ" dirty="0" err="1"/>
              <a:t>často</a:t>
            </a:r>
            <a:r>
              <a:rPr lang="en-GB" altLang="cs-CZ" dirty="0"/>
              <a:t> </a:t>
            </a:r>
            <a:r>
              <a:rPr lang="en-GB" altLang="cs-CZ" dirty="0" err="1"/>
              <a:t>velmi</a:t>
            </a:r>
            <a:r>
              <a:rPr lang="en-GB" altLang="cs-CZ" dirty="0"/>
              <a:t> </a:t>
            </a:r>
            <a:r>
              <a:rPr lang="en-GB" altLang="cs-CZ" dirty="0" err="1"/>
              <a:t>liší</a:t>
            </a:r>
            <a:r>
              <a:rPr lang="en-GB" altLang="cs-CZ" dirty="0"/>
              <a:t> a </a:t>
            </a:r>
            <a:r>
              <a:rPr lang="en-GB" altLang="cs-CZ" dirty="0" err="1"/>
              <a:t>často</a:t>
            </a:r>
            <a:r>
              <a:rPr lang="en-GB" altLang="cs-CZ" dirty="0"/>
              <a:t> se </a:t>
            </a:r>
            <a:r>
              <a:rPr lang="en-GB" altLang="cs-CZ" dirty="0" err="1"/>
              <a:t>liší</a:t>
            </a:r>
            <a:r>
              <a:rPr lang="en-GB" altLang="cs-CZ" dirty="0"/>
              <a:t> </a:t>
            </a:r>
            <a:r>
              <a:rPr lang="en-GB" altLang="cs-CZ" dirty="0" err="1"/>
              <a:t>i</a:t>
            </a:r>
            <a:r>
              <a:rPr lang="en-GB" altLang="cs-CZ" dirty="0"/>
              <a:t> </a:t>
            </a:r>
            <a:r>
              <a:rPr lang="en-GB" altLang="cs-CZ" dirty="0" err="1"/>
              <a:t>jejich</a:t>
            </a:r>
            <a:r>
              <a:rPr lang="en-GB" altLang="cs-CZ" dirty="0"/>
              <a:t> </a:t>
            </a:r>
            <a:r>
              <a:rPr lang="en-GB" altLang="cs-CZ" dirty="0" err="1"/>
              <a:t>účinnost</a:t>
            </a:r>
            <a:r>
              <a:rPr lang="en-GB" altLang="cs-CZ" dirty="0"/>
              <a:t> </a:t>
            </a:r>
            <a:r>
              <a:rPr lang="en-GB" altLang="cs-CZ" dirty="0" err="1"/>
              <a:t>při</a:t>
            </a:r>
            <a:r>
              <a:rPr lang="en-GB" altLang="cs-CZ" dirty="0"/>
              <a:t> </a:t>
            </a:r>
            <a:r>
              <a:rPr lang="en-GB" altLang="cs-CZ" dirty="0" err="1"/>
              <a:t>řešení</a:t>
            </a:r>
            <a:r>
              <a:rPr lang="en-GB" altLang="cs-CZ" dirty="0"/>
              <a:t> </a:t>
            </a:r>
            <a:r>
              <a:rPr lang="en-GB" altLang="cs-CZ" dirty="0" err="1"/>
              <a:t>jednotlivých</a:t>
            </a:r>
            <a:r>
              <a:rPr lang="en-GB" altLang="cs-CZ" dirty="0"/>
              <a:t> </a:t>
            </a:r>
            <a:r>
              <a:rPr lang="en-GB" altLang="cs-CZ" dirty="0" err="1"/>
              <a:t>druhů</a:t>
            </a:r>
            <a:r>
              <a:rPr lang="en-GB" altLang="cs-CZ" dirty="0"/>
              <a:t> </a:t>
            </a:r>
            <a:r>
              <a:rPr lang="en-GB" altLang="cs-CZ" dirty="0" err="1"/>
              <a:t>problémů</a:t>
            </a:r>
            <a:endParaRPr lang="cs-CZ" altLang="cs-CZ" dirty="0"/>
          </a:p>
          <a:p>
            <a:endParaRPr lang="en-GB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23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psychoterapie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symptomatická </a:t>
            </a:r>
            <a:r>
              <a:rPr lang="cs-CZ" dirty="0" smtClean="0"/>
              <a:t>úleva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err="1"/>
              <a:t>restrukturující</a:t>
            </a:r>
            <a:r>
              <a:rPr lang="cs-CZ" dirty="0"/>
              <a:t> </a:t>
            </a:r>
            <a:r>
              <a:rPr lang="cs-CZ" dirty="0" smtClean="0"/>
              <a:t>terapie (zaměřené na osobnost)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obnova zdraví</a:t>
            </a:r>
          </a:p>
          <a:p>
            <a:pPr lvl="1">
              <a:defRPr/>
            </a:pPr>
            <a:r>
              <a:rPr lang="cs-CZ" dirty="0"/>
              <a:t>poznávání a hodnocení skutečnosti</a:t>
            </a:r>
          </a:p>
          <a:p>
            <a:pPr lvl="1">
              <a:defRPr/>
            </a:pPr>
            <a:r>
              <a:rPr lang="cs-CZ" dirty="0"/>
              <a:t>citová vyrovnanost</a:t>
            </a:r>
          </a:p>
          <a:p>
            <a:pPr lvl="1">
              <a:defRPr/>
            </a:pPr>
            <a:r>
              <a:rPr lang="cs-CZ" dirty="0"/>
              <a:t>výkonnost odpovídající kapacitě</a:t>
            </a:r>
          </a:p>
          <a:p>
            <a:pPr lvl="1">
              <a:defRPr/>
            </a:pPr>
            <a:r>
              <a:rPr lang="cs-CZ" dirty="0"/>
              <a:t>společenská adaptace</a:t>
            </a:r>
          </a:p>
        </p:txBody>
      </p:sp>
    </p:spTree>
    <p:extLst>
      <p:ext uri="{BB962C8B-B14F-4D97-AF65-F5344CB8AC3E}">
        <p14:creationId xmlns:p14="http://schemas.microsoft.com/office/powerpoint/2010/main" val="390930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psychoterapie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nevědomé </a:t>
            </a:r>
            <a:r>
              <a:rPr lang="cs-CZ" dirty="0" smtClean="0"/>
              <a:t>procesy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vědomé </a:t>
            </a:r>
            <a:r>
              <a:rPr lang="cs-CZ" dirty="0" smtClean="0"/>
              <a:t>procesy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c</a:t>
            </a:r>
            <a:r>
              <a:rPr lang="cs-CZ" dirty="0" smtClean="0"/>
              <a:t>hování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interpersonální </a:t>
            </a:r>
            <a:r>
              <a:rPr lang="cs-CZ" dirty="0" smtClean="0"/>
              <a:t>vztahy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tělesné funkce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54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</a:t>
            </a:r>
            <a:r>
              <a:rPr lang="pt-BR" dirty="0"/>
              <a:t>(</a:t>
            </a:r>
            <a:r>
              <a:rPr lang="cs-CZ" altLang="cs-CZ" dirty="0"/>
              <a:t>VLPY9X1p</a:t>
            </a:r>
            <a:r>
              <a:rPr lang="pt-BR" dirty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psychoterapie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Dle přístupu terapeuta</a:t>
            </a:r>
          </a:p>
          <a:p>
            <a:pPr lvl="1">
              <a:defRPr/>
            </a:pPr>
            <a:r>
              <a:rPr lang="cs-CZ" dirty="0"/>
              <a:t>d</a:t>
            </a:r>
            <a:r>
              <a:rPr lang="cs-CZ" dirty="0" smtClean="0"/>
              <a:t>irektivní </a:t>
            </a:r>
            <a:r>
              <a:rPr lang="cs-CZ" dirty="0"/>
              <a:t>- učitelský</a:t>
            </a:r>
          </a:p>
          <a:p>
            <a:pPr lvl="1">
              <a:defRPr/>
            </a:pPr>
            <a:r>
              <a:rPr lang="cs-CZ" dirty="0" smtClean="0"/>
              <a:t>nedirektivní – průvodcovský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Dle uspořádání</a:t>
            </a:r>
          </a:p>
          <a:p>
            <a:pPr lvl="1">
              <a:defRPr/>
            </a:pPr>
            <a:r>
              <a:rPr lang="cs-CZ" altLang="cs-CZ" dirty="0" smtClean="0"/>
              <a:t>individuální </a:t>
            </a:r>
            <a:r>
              <a:rPr lang="cs-CZ" altLang="cs-CZ" dirty="0"/>
              <a:t>psychoterapie</a:t>
            </a:r>
          </a:p>
          <a:p>
            <a:pPr lvl="1">
              <a:defRPr/>
            </a:pPr>
            <a:r>
              <a:rPr lang="cs-CZ" altLang="cs-CZ" dirty="0" smtClean="0"/>
              <a:t>skupinová </a:t>
            </a:r>
            <a:r>
              <a:rPr lang="cs-CZ" altLang="cs-CZ" dirty="0"/>
              <a:t>psychoterapie</a:t>
            </a:r>
          </a:p>
          <a:p>
            <a:pPr lvl="1">
              <a:defRPr/>
            </a:pPr>
            <a:r>
              <a:rPr lang="cs-CZ" altLang="cs-CZ" dirty="0" smtClean="0"/>
              <a:t>rodinná </a:t>
            </a:r>
            <a:r>
              <a:rPr lang="cs-CZ" altLang="cs-CZ" dirty="0"/>
              <a:t>psychoterapie</a:t>
            </a:r>
          </a:p>
          <a:p>
            <a:pPr lvl="1">
              <a:defRPr/>
            </a:pPr>
            <a:r>
              <a:rPr lang="cs-CZ" altLang="cs-CZ" dirty="0" smtClean="0"/>
              <a:t>manželská </a:t>
            </a:r>
            <a:r>
              <a:rPr lang="cs-CZ" altLang="cs-CZ" dirty="0"/>
              <a:t>(párová) psychoterapie</a:t>
            </a:r>
          </a:p>
          <a:p>
            <a:pPr lvl="1">
              <a:defRPr/>
            </a:pPr>
            <a:r>
              <a:rPr lang="cs-CZ" altLang="cs-CZ" dirty="0" smtClean="0"/>
              <a:t>terapeutická </a:t>
            </a:r>
            <a:r>
              <a:rPr lang="cs-CZ" altLang="cs-CZ" dirty="0"/>
              <a:t>komunita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2909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86</TotalTime>
  <Words>529</Words>
  <Application>Microsoft Office PowerPoint</Application>
  <PresentationFormat>Širokoúhlá obrazovka</PresentationFormat>
  <Paragraphs>125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Psychoterapie</vt:lpstr>
      <vt:lpstr>Výstupy z učení</vt:lpstr>
      <vt:lpstr>Co je psychoterapie?</vt:lpstr>
      <vt:lpstr>Kdo provádí psychoterapii?</vt:lpstr>
      <vt:lpstr>Historie psychoterapie</vt:lpstr>
      <vt:lpstr>Historie psychoterapie</vt:lpstr>
      <vt:lpstr>Cíle psychoterapie</vt:lpstr>
      <vt:lpstr>Zaměření psychoterapie</vt:lpstr>
      <vt:lpstr>Dělení psychoterapie</vt:lpstr>
      <vt:lpstr>Druhy psychoterapie</vt:lpstr>
      <vt:lpstr>Účinnost psychoterapie</vt:lpstr>
      <vt:lpstr>Co v psychoterapii pomáhá?</vt:lpstr>
      <vt:lpstr>Kolik psychoterapie je třeba?</vt:lpstr>
      <vt:lpstr>Vlivné směry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Pazderová Jana</cp:lastModifiedBy>
  <cp:revision>11</cp:revision>
  <cp:lastPrinted>1601-01-01T00:00:00Z</cp:lastPrinted>
  <dcterms:created xsi:type="dcterms:W3CDTF">2020-08-24T06:00:57Z</dcterms:created>
  <dcterms:modified xsi:type="dcterms:W3CDTF">2022-09-14T09:23:17Z</dcterms:modified>
</cp:coreProperties>
</file>