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7" r:id="rId1"/>
  </p:sldMasterIdLst>
  <p:notesMasterIdLst>
    <p:notesMasterId r:id="rId64"/>
  </p:notesMasterIdLst>
  <p:handoutMasterIdLst>
    <p:handoutMasterId r:id="rId65"/>
  </p:handoutMasterIdLst>
  <p:sldIdLst>
    <p:sldId id="256" r:id="rId2"/>
    <p:sldId id="435" r:id="rId3"/>
    <p:sldId id="436" r:id="rId4"/>
    <p:sldId id="438" r:id="rId5"/>
    <p:sldId id="442" r:id="rId6"/>
    <p:sldId id="445" r:id="rId7"/>
    <p:sldId id="441" r:id="rId8"/>
    <p:sldId id="446" r:id="rId9"/>
    <p:sldId id="443" r:id="rId10"/>
    <p:sldId id="447" r:id="rId11"/>
    <p:sldId id="444" r:id="rId12"/>
    <p:sldId id="451" r:id="rId13"/>
    <p:sldId id="448" r:id="rId14"/>
    <p:sldId id="440" r:id="rId15"/>
    <p:sldId id="450" r:id="rId16"/>
    <p:sldId id="452" r:id="rId17"/>
    <p:sldId id="453" r:id="rId18"/>
    <p:sldId id="454" r:id="rId19"/>
    <p:sldId id="455" r:id="rId20"/>
    <p:sldId id="456" r:id="rId21"/>
    <p:sldId id="457" r:id="rId22"/>
    <p:sldId id="498" r:id="rId23"/>
    <p:sldId id="458" r:id="rId24"/>
    <p:sldId id="499" r:id="rId25"/>
    <p:sldId id="500" r:id="rId26"/>
    <p:sldId id="459" r:id="rId27"/>
    <p:sldId id="460" r:id="rId28"/>
    <p:sldId id="461" r:id="rId29"/>
    <p:sldId id="462" r:id="rId30"/>
    <p:sldId id="463" r:id="rId31"/>
    <p:sldId id="464" r:id="rId32"/>
    <p:sldId id="429" r:id="rId33"/>
    <p:sldId id="465" r:id="rId34"/>
    <p:sldId id="506" r:id="rId35"/>
    <p:sldId id="467" r:id="rId36"/>
    <p:sldId id="471" r:id="rId37"/>
    <p:sldId id="468" r:id="rId38"/>
    <p:sldId id="470" r:id="rId39"/>
    <p:sldId id="505" r:id="rId40"/>
    <p:sldId id="473" r:id="rId41"/>
    <p:sldId id="475" r:id="rId42"/>
    <p:sldId id="481" r:id="rId43"/>
    <p:sldId id="482" r:id="rId44"/>
    <p:sldId id="483" r:id="rId45"/>
    <p:sldId id="502" r:id="rId46"/>
    <p:sldId id="503" r:id="rId47"/>
    <p:sldId id="485" r:id="rId48"/>
    <p:sldId id="487" r:id="rId49"/>
    <p:sldId id="486" r:id="rId50"/>
    <p:sldId id="488" r:id="rId51"/>
    <p:sldId id="494" r:id="rId52"/>
    <p:sldId id="489" r:id="rId53"/>
    <p:sldId id="490" r:id="rId54"/>
    <p:sldId id="491" r:id="rId55"/>
    <p:sldId id="495" r:id="rId56"/>
    <p:sldId id="497" r:id="rId57"/>
    <p:sldId id="496" r:id="rId58"/>
    <p:sldId id="493" r:id="rId59"/>
    <p:sldId id="501" r:id="rId60"/>
    <p:sldId id="504" r:id="rId61"/>
    <p:sldId id="437" r:id="rId62"/>
    <p:sldId id="401" r:id="rId63"/>
  </p:sldIdLst>
  <p:sldSz cx="9144000" cy="6858000" type="screen4x3"/>
  <p:notesSz cx="6797675" cy="987266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CC99"/>
    <a:srgbClr val="008080"/>
    <a:srgbClr val="009900"/>
    <a:srgbClr val="008000"/>
    <a:srgbClr val="FFCC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2520F-53CD-586D-03C0-0BC1FBCAA866}" v="712" dt="2020-05-05T11:05:20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1" autoAdjust="0"/>
    <p:restoredTop sz="94660"/>
  </p:normalViewPr>
  <p:slideViewPr>
    <p:cSldViewPr>
      <p:cViewPr varScale="1">
        <p:scale>
          <a:sx n="131" d="100"/>
          <a:sy n="131" d="100"/>
        </p:scale>
        <p:origin x="16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338" y="-96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kojová Eva" userId="S::24225@fnbrno.cz::444d4b41-fa85-4394-b0a8-1007397b20d7" providerId="AD" clId="Web-{3AB2520F-53CD-586D-03C0-0BC1FBCAA866}"/>
    <pc:docChg chg="addSld delSld modSld sldOrd">
      <pc:chgData name="Pokojová Eva" userId="S::24225@fnbrno.cz::444d4b41-fa85-4394-b0a8-1007397b20d7" providerId="AD" clId="Web-{3AB2520F-53CD-586D-03C0-0BC1FBCAA866}" dt="2020-05-05T11:06:15.597" v="704" actId="20577"/>
      <pc:docMkLst>
        <pc:docMk/>
      </pc:docMkLst>
      <pc:sldChg chg="modSp">
        <pc:chgData name="Pokojová Eva" userId="S::24225@fnbrno.cz::444d4b41-fa85-4394-b0a8-1007397b20d7" providerId="AD" clId="Web-{3AB2520F-53CD-586D-03C0-0BC1FBCAA866}" dt="2020-05-05T10:17:59.270" v="16" actId="20577"/>
        <pc:sldMkLst>
          <pc:docMk/>
          <pc:sldMk cId="0" sldId="461"/>
        </pc:sldMkLst>
        <pc:spChg chg="mod">
          <ac:chgData name="Pokojová Eva" userId="S::24225@fnbrno.cz::444d4b41-fa85-4394-b0a8-1007397b20d7" providerId="AD" clId="Web-{3AB2520F-53CD-586D-03C0-0BC1FBCAA866}" dt="2020-05-05T10:17:59.270" v="16" actId="20577"/>
          <ac:spMkLst>
            <pc:docMk/>
            <pc:sldMk cId="0" sldId="461"/>
            <ac:spMk id="30723" creationId="{3BFE20DF-9C7A-455B-8A33-BEED4C8D8985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0:37:00.900" v="211" actId="20577"/>
        <pc:sldMkLst>
          <pc:docMk/>
          <pc:sldMk cId="0" sldId="462"/>
        </pc:sldMkLst>
        <pc:spChg chg="mod">
          <ac:chgData name="Pokojová Eva" userId="S::24225@fnbrno.cz::444d4b41-fa85-4394-b0a8-1007397b20d7" providerId="AD" clId="Web-{3AB2520F-53CD-586D-03C0-0BC1FBCAA866}" dt="2020-05-05T10:37:00.900" v="211" actId="20577"/>
          <ac:spMkLst>
            <pc:docMk/>
            <pc:sldMk cId="0" sldId="462"/>
            <ac:spMk id="31747" creationId="{71447638-5A63-482E-AC80-A42A2B927E9A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0:56:20.078" v="639" actId="20577"/>
        <pc:sldMkLst>
          <pc:docMk/>
          <pc:sldMk cId="0" sldId="465"/>
        </pc:sldMkLst>
        <pc:spChg chg="mod">
          <ac:chgData name="Pokojová Eva" userId="S::24225@fnbrno.cz::444d4b41-fa85-4394-b0a8-1007397b20d7" providerId="AD" clId="Web-{3AB2520F-53CD-586D-03C0-0BC1FBCAA866}" dt="2020-05-05T10:56:20.078" v="639" actId="20577"/>
          <ac:spMkLst>
            <pc:docMk/>
            <pc:sldMk cId="0" sldId="465"/>
            <ac:spMk id="35843" creationId="{F13FBD93-A6AE-4687-9734-8145EB37F496}"/>
          </ac:spMkLst>
        </pc:spChg>
      </pc:sldChg>
      <pc:sldChg chg="del">
        <pc:chgData name="Pokojová Eva" userId="S::24225@fnbrno.cz::444d4b41-fa85-4394-b0a8-1007397b20d7" providerId="AD" clId="Web-{3AB2520F-53CD-586D-03C0-0BC1FBCAA866}" dt="2020-05-05T10:20:56.677" v="31"/>
        <pc:sldMkLst>
          <pc:docMk/>
          <pc:sldMk cId="0" sldId="466"/>
        </pc:sldMkLst>
      </pc:sldChg>
      <pc:sldChg chg="modSp">
        <pc:chgData name="Pokojová Eva" userId="S::24225@fnbrno.cz::444d4b41-fa85-4394-b0a8-1007397b20d7" providerId="AD" clId="Web-{3AB2520F-53CD-586D-03C0-0BC1FBCAA866}" dt="2020-05-05T10:19:10.020" v="27" actId="20577"/>
        <pc:sldMkLst>
          <pc:docMk/>
          <pc:sldMk cId="0" sldId="467"/>
        </pc:sldMkLst>
        <pc:spChg chg="mod">
          <ac:chgData name="Pokojová Eva" userId="S::24225@fnbrno.cz::444d4b41-fa85-4394-b0a8-1007397b20d7" providerId="AD" clId="Web-{3AB2520F-53CD-586D-03C0-0BC1FBCAA866}" dt="2020-05-05T10:19:10.020" v="27" actId="20577"/>
          <ac:spMkLst>
            <pc:docMk/>
            <pc:sldMk cId="0" sldId="467"/>
            <ac:spMk id="36867" creationId="{BF2BB57A-F114-4C96-A921-8476AA5BF1CF}"/>
          </ac:spMkLst>
        </pc:spChg>
      </pc:sldChg>
      <pc:sldChg chg="del">
        <pc:chgData name="Pokojová Eva" userId="S::24225@fnbrno.cz::444d4b41-fa85-4394-b0a8-1007397b20d7" providerId="AD" clId="Web-{3AB2520F-53CD-586D-03C0-0BC1FBCAA866}" dt="2020-05-05T10:28:23.273" v="94"/>
        <pc:sldMkLst>
          <pc:docMk/>
          <pc:sldMk cId="0" sldId="472"/>
        </pc:sldMkLst>
      </pc:sldChg>
      <pc:sldChg chg="modSp">
        <pc:chgData name="Pokojová Eva" userId="S::24225@fnbrno.cz::444d4b41-fa85-4394-b0a8-1007397b20d7" providerId="AD" clId="Web-{3AB2520F-53CD-586D-03C0-0BC1FBCAA866}" dt="2020-05-05T10:30:24.242" v="137" actId="20577"/>
        <pc:sldMkLst>
          <pc:docMk/>
          <pc:sldMk cId="0" sldId="473"/>
        </pc:sldMkLst>
        <pc:spChg chg="mod">
          <ac:chgData name="Pokojová Eva" userId="S::24225@fnbrno.cz::444d4b41-fa85-4394-b0a8-1007397b20d7" providerId="AD" clId="Web-{3AB2520F-53CD-586D-03C0-0BC1FBCAA866}" dt="2020-05-05T10:30:24.242" v="137" actId="20577"/>
          <ac:spMkLst>
            <pc:docMk/>
            <pc:sldMk cId="0" sldId="473"/>
            <ac:spMk id="44035" creationId="{E9CE883E-FBCA-4DD7-BA4B-393CEDAE06F0}"/>
          </ac:spMkLst>
        </pc:spChg>
      </pc:sldChg>
      <pc:sldChg chg="del">
        <pc:chgData name="Pokojová Eva" userId="S::24225@fnbrno.cz::444d4b41-fa85-4394-b0a8-1007397b20d7" providerId="AD" clId="Web-{3AB2520F-53CD-586D-03C0-0BC1FBCAA866}" dt="2020-05-05T10:30:51.617" v="138"/>
        <pc:sldMkLst>
          <pc:docMk/>
          <pc:sldMk cId="0" sldId="474"/>
        </pc:sldMkLst>
      </pc:sldChg>
      <pc:sldChg chg="del">
        <pc:chgData name="Pokojová Eva" userId="S::24225@fnbrno.cz::444d4b41-fa85-4394-b0a8-1007397b20d7" providerId="AD" clId="Web-{3AB2520F-53CD-586D-03C0-0BC1FBCAA866}" dt="2020-05-05T10:31:27.180" v="139"/>
        <pc:sldMkLst>
          <pc:docMk/>
          <pc:sldMk cId="0" sldId="476"/>
        </pc:sldMkLst>
      </pc:sldChg>
      <pc:sldChg chg="del">
        <pc:chgData name="Pokojová Eva" userId="S::24225@fnbrno.cz::444d4b41-fa85-4394-b0a8-1007397b20d7" providerId="AD" clId="Web-{3AB2520F-53CD-586D-03C0-0BC1FBCAA866}" dt="2020-05-05T10:20:56.677" v="30"/>
        <pc:sldMkLst>
          <pc:docMk/>
          <pc:sldMk cId="0" sldId="477"/>
        </pc:sldMkLst>
      </pc:sldChg>
      <pc:sldChg chg="del">
        <pc:chgData name="Pokojová Eva" userId="S::24225@fnbrno.cz::444d4b41-fa85-4394-b0a8-1007397b20d7" providerId="AD" clId="Web-{3AB2520F-53CD-586D-03C0-0BC1FBCAA866}" dt="2020-05-05T10:31:33.477" v="140"/>
        <pc:sldMkLst>
          <pc:docMk/>
          <pc:sldMk cId="0" sldId="478"/>
        </pc:sldMkLst>
      </pc:sldChg>
      <pc:sldChg chg="del">
        <pc:chgData name="Pokojová Eva" userId="S::24225@fnbrno.cz::444d4b41-fa85-4394-b0a8-1007397b20d7" providerId="AD" clId="Web-{3AB2520F-53CD-586D-03C0-0BC1FBCAA866}" dt="2020-05-05T10:32:02.258" v="154"/>
        <pc:sldMkLst>
          <pc:docMk/>
          <pc:sldMk cId="0" sldId="479"/>
        </pc:sldMkLst>
      </pc:sldChg>
      <pc:sldChg chg="del">
        <pc:chgData name="Pokojová Eva" userId="S::24225@fnbrno.cz::444d4b41-fa85-4394-b0a8-1007397b20d7" providerId="AD" clId="Web-{3AB2520F-53CD-586D-03C0-0BC1FBCAA866}" dt="2020-05-05T10:33:29.134" v="155"/>
        <pc:sldMkLst>
          <pc:docMk/>
          <pc:sldMk cId="0" sldId="480"/>
        </pc:sldMkLst>
      </pc:sldChg>
      <pc:sldChg chg="modSp">
        <pc:chgData name="Pokojová Eva" userId="S::24225@fnbrno.cz::444d4b41-fa85-4394-b0a8-1007397b20d7" providerId="AD" clId="Web-{3AB2520F-53CD-586D-03C0-0BC1FBCAA866}" dt="2020-05-05T10:31:57.664" v="153" actId="20577"/>
        <pc:sldMkLst>
          <pc:docMk/>
          <pc:sldMk cId="0" sldId="481"/>
        </pc:sldMkLst>
        <pc:spChg chg="mod">
          <ac:chgData name="Pokojová Eva" userId="S::24225@fnbrno.cz::444d4b41-fa85-4394-b0a8-1007397b20d7" providerId="AD" clId="Web-{3AB2520F-53CD-586D-03C0-0BC1FBCAA866}" dt="2020-05-05T10:31:57.664" v="153" actId="20577"/>
          <ac:spMkLst>
            <pc:docMk/>
            <pc:sldMk cId="0" sldId="481"/>
            <ac:spMk id="49155" creationId="{DB054C13-56F6-42A9-83E6-6C1F8E7E2B34}"/>
          </ac:spMkLst>
        </pc:spChg>
      </pc:sldChg>
      <pc:sldChg chg="del">
        <pc:chgData name="Pokojová Eva" userId="S::24225@fnbrno.cz::444d4b41-fa85-4394-b0a8-1007397b20d7" providerId="AD" clId="Web-{3AB2520F-53CD-586D-03C0-0BC1FBCAA866}" dt="2020-05-05T10:33:46.368" v="156"/>
        <pc:sldMkLst>
          <pc:docMk/>
          <pc:sldMk cId="0" sldId="484"/>
        </pc:sldMkLst>
      </pc:sldChg>
      <pc:sldChg chg="modSp">
        <pc:chgData name="Pokojová Eva" userId="S::24225@fnbrno.cz::444d4b41-fa85-4394-b0a8-1007397b20d7" providerId="AD" clId="Web-{3AB2520F-53CD-586D-03C0-0BC1FBCAA866}" dt="2020-05-05T10:57:18.297" v="645" actId="20577"/>
        <pc:sldMkLst>
          <pc:docMk/>
          <pc:sldMk cId="0" sldId="488"/>
        </pc:sldMkLst>
        <pc:spChg chg="mod">
          <ac:chgData name="Pokojová Eva" userId="S::24225@fnbrno.cz::444d4b41-fa85-4394-b0a8-1007397b20d7" providerId="AD" clId="Web-{3AB2520F-53CD-586D-03C0-0BC1FBCAA866}" dt="2020-05-05T10:57:18.297" v="645" actId="20577"/>
          <ac:spMkLst>
            <pc:docMk/>
            <pc:sldMk cId="0" sldId="488"/>
            <ac:spMk id="60419" creationId="{8F4AE78E-ADEA-48D5-9716-9A3185CC3997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1:00:04.407" v="698" actId="20577"/>
        <pc:sldMkLst>
          <pc:docMk/>
          <pc:sldMk cId="0" sldId="489"/>
        </pc:sldMkLst>
        <pc:spChg chg="mod">
          <ac:chgData name="Pokojová Eva" userId="S::24225@fnbrno.cz::444d4b41-fa85-4394-b0a8-1007397b20d7" providerId="AD" clId="Web-{3AB2520F-53CD-586D-03C0-0BC1FBCAA866}" dt="2020-05-05T11:00:04.407" v="698" actId="20577"/>
          <ac:spMkLst>
            <pc:docMk/>
            <pc:sldMk cId="0" sldId="489"/>
            <ac:spMk id="62467" creationId="{78BC07EC-C6E6-4136-B622-B3956E137E8C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1:00:38.408" v="700" actId="20577"/>
        <pc:sldMkLst>
          <pc:docMk/>
          <pc:sldMk cId="0" sldId="490"/>
        </pc:sldMkLst>
        <pc:spChg chg="mod">
          <ac:chgData name="Pokojová Eva" userId="S::24225@fnbrno.cz::444d4b41-fa85-4394-b0a8-1007397b20d7" providerId="AD" clId="Web-{3AB2520F-53CD-586D-03C0-0BC1FBCAA866}" dt="2020-05-05T11:00:38.408" v="700" actId="20577"/>
          <ac:spMkLst>
            <pc:docMk/>
            <pc:sldMk cId="0" sldId="490"/>
            <ac:spMk id="63491" creationId="{236A19E2-B09F-4219-80C6-266AB969243C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1:06:15.597" v="704" actId="20577"/>
        <pc:sldMkLst>
          <pc:docMk/>
          <pc:sldMk cId="0" sldId="491"/>
        </pc:sldMkLst>
        <pc:spChg chg="mod">
          <ac:chgData name="Pokojová Eva" userId="S::24225@fnbrno.cz::444d4b41-fa85-4394-b0a8-1007397b20d7" providerId="AD" clId="Web-{3AB2520F-53CD-586D-03C0-0BC1FBCAA866}" dt="2020-05-05T11:06:15.597" v="704" actId="20577"/>
          <ac:spMkLst>
            <pc:docMk/>
            <pc:sldMk cId="0" sldId="491"/>
            <ac:spMk id="64515" creationId="{B84C2825-FE30-4FF1-B48E-AB683375C384}"/>
          </ac:spMkLst>
        </pc:spChg>
      </pc:sldChg>
      <pc:sldChg chg="modSp">
        <pc:chgData name="Pokojová Eva" userId="S::24225@fnbrno.cz::444d4b41-fa85-4394-b0a8-1007397b20d7" providerId="AD" clId="Web-{3AB2520F-53CD-586D-03C0-0BC1FBCAA866}" dt="2020-05-05T10:58:21.641" v="656" actId="20577"/>
        <pc:sldMkLst>
          <pc:docMk/>
          <pc:sldMk cId="0" sldId="494"/>
        </pc:sldMkLst>
        <pc:spChg chg="mod">
          <ac:chgData name="Pokojová Eva" userId="S::24225@fnbrno.cz::444d4b41-fa85-4394-b0a8-1007397b20d7" providerId="AD" clId="Web-{3AB2520F-53CD-586D-03C0-0BC1FBCAA866}" dt="2020-05-05T10:58:21.641" v="656" actId="20577"/>
          <ac:spMkLst>
            <pc:docMk/>
            <pc:sldMk cId="0" sldId="494"/>
            <ac:spMk id="61443" creationId="{98CE6CD8-C384-49BF-BF90-AD1659BB4410}"/>
          </ac:spMkLst>
        </pc:spChg>
      </pc:sldChg>
      <pc:sldChg chg="modSp add ord replId">
        <pc:chgData name="Pokojová Eva" userId="S::24225@fnbrno.cz::444d4b41-fa85-4394-b0a8-1007397b20d7" providerId="AD" clId="Web-{3AB2520F-53CD-586D-03C0-0BC1FBCAA866}" dt="2020-05-05T10:28:13.648" v="93" actId="20577"/>
        <pc:sldMkLst>
          <pc:docMk/>
          <pc:sldMk cId="1898469796" sldId="505"/>
        </pc:sldMkLst>
        <pc:spChg chg="mod">
          <ac:chgData name="Pokojová Eva" userId="S::24225@fnbrno.cz::444d4b41-fa85-4394-b0a8-1007397b20d7" providerId="AD" clId="Web-{3AB2520F-53CD-586D-03C0-0BC1FBCAA866}" dt="2020-05-05T10:28:13.648" v="93" actId="20577"/>
          <ac:spMkLst>
            <pc:docMk/>
            <pc:sldMk cId="1898469796" sldId="505"/>
            <ac:spMk id="43011" creationId="{5E02B305-DACD-406C-ADA9-7AA208841202}"/>
          </ac:spMkLst>
        </pc:spChg>
      </pc:sldChg>
      <pc:sldChg chg="add replId">
        <pc:chgData name="Pokojová Eva" userId="S::24225@fnbrno.cz::444d4b41-fa85-4394-b0a8-1007397b20d7" providerId="AD" clId="Web-{3AB2520F-53CD-586D-03C0-0BC1FBCAA866}" dt="2020-05-05T10:45:16.309" v="352"/>
        <pc:sldMkLst>
          <pc:docMk/>
          <pc:sldMk cId="2549152932" sldId="50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910051B8-D78C-4BC2-8BAC-233826C24A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E2C4D8BA-4851-4820-A471-387FB6BB65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99364" name="Rectangle 4">
            <a:extLst>
              <a:ext uri="{FF2B5EF4-FFF2-40B4-BE49-F238E27FC236}">
                <a16:creationId xmlns:a16="http://schemas.microsoft.com/office/drawing/2014/main" id="{DED6AA88-D312-4DC3-A165-55720B3DE4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99365" name="Rectangle 5">
            <a:extLst>
              <a:ext uri="{FF2B5EF4-FFF2-40B4-BE49-F238E27FC236}">
                <a16:creationId xmlns:a16="http://schemas.microsoft.com/office/drawing/2014/main" id="{DC0FFCB1-1A6B-4D94-BAE2-6007D71FC60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anose="02040602050305030304" pitchFamily="18" charset="0"/>
              </a:defRPr>
            </a:lvl1pPr>
          </a:lstStyle>
          <a:p>
            <a:fld id="{0270C0B3-55A7-4DD4-908A-301436F2B8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CA0787D-D52E-429F-AA48-17C2CDA62F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5D4C372-B51E-4C95-8C08-10872A36A4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0A121D8F-10A3-4CD7-9CB5-BBC717806A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4A6885D-7032-4B6A-A07A-CA42B8CCD09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595D4AF5-51EF-4ED2-B3AF-F7223486B5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Book Antiqua" panose="0204060205030503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27CF0E99-80EF-44BF-A380-17C23D0D0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anose="02040602050305030304" pitchFamily="18" charset="0"/>
              </a:defRPr>
            </a:lvl1pPr>
          </a:lstStyle>
          <a:p>
            <a:fld id="{4E5F7C45-5EFB-4536-B717-6A390205B5F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57566F06-7E6D-4C19-97DD-600E3F9755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C9601AE-71A3-4566-A723-27C0B14F9EB4}" type="slidenum">
              <a:rPr lang="cs-CZ" altLang="cs-CZ" sz="1200">
                <a:latin typeface="Book Antiqua" panose="02040602050305030304" pitchFamily="18" charset="0"/>
              </a:rPr>
              <a:pPr/>
              <a:t>1</a:t>
            </a:fld>
            <a:endParaRPr lang="cs-CZ" altLang="cs-CZ" sz="1200">
              <a:latin typeface="Book Antiqua" panose="0204060205030503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E238A58C-9C38-48F9-A59A-6CEFDFD348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BA2BDC37-E013-429C-BE1D-0C83CD37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56B96B48-A81A-4527-94BD-923BEE200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14C729-D0BF-4B93-924B-31F3A4DB0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501924-9217-4B53-B35B-FA09B6D91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DF5D16-C55D-4F5F-82B8-F5D238B5E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C78277-F8C2-4AC6-A545-69B33612D8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69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5333D8-768E-4FE1-9FF0-442CAC56AE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7AE1F5C-26DE-4E9A-AFAD-441713E81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B48BD6C-355E-4E0A-8AA1-EC17C95C7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D47E6-1847-4084-871E-D75A734A60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881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35A9DC-5C54-4867-A1D0-A514CDD49E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4724100-0D01-4CE0-AB03-B52636C88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59B934D-48B5-4837-AB48-23B531F89B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9979A-674D-4AB5-B134-E83ACC8DF4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0971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29A9E5-169D-4B30-9A4F-1D8F98FD25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5F5EC79-435B-4692-8F96-757029B48C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4FE4B61-C901-46B8-B126-0530AA83BB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BCDF2-FA0F-49CC-B759-152ABAABD1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33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CAFC02-F67E-46BC-8F0F-0B0008FA68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4E4D750-7F30-41D7-9DF1-8F8884279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4443313-8C00-48DB-A522-C25304A88B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49EE4-21EC-4CCC-B735-561CD5CD2F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591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C55EE9-1CE4-448E-9ABB-B0E4CD146F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2238D55-13DA-4FE8-96E7-47D566522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A9E1227-0DD5-4328-BF58-B56B76397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D3D8E-75B2-47B4-B7DA-F9F1638BFA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692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77C53A-4D0F-472E-860A-A007D9725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DA6DE47-E55A-442B-B125-0486CF1EE2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78DDBB1-8406-4216-BA67-0682F4A57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8F379-EDB7-4F5B-9897-86E539553B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27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FD3E41-05B5-455C-A6E1-41AAB0F8C7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5BE99-5F1A-455F-97A0-A311C7AA83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EADF2A-9B42-4915-8BFE-AE363A21F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64C1B-F63F-4D92-98FB-05B1B54DB9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F22E5E8-00E5-4DEB-B92A-2B3C3AEFD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DB92555-513A-4919-BD22-CA4B318D8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4247B98-63BB-4D0D-9C65-0AA1B5BCF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576EF-D5CE-46BA-8697-F05DD18FB7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202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982D5550-2177-417A-BA9E-975C75E893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DDC0D7A-65B3-4828-8AA3-9CE3D3065F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9E57C37-E3F1-4429-A612-A07D122BCC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E3536-BFC8-4F13-B62A-7EABC186F2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86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9E31FE-8C22-4C96-81A9-6829A8BA9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993066F-4003-4434-9119-43F6D9E04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A661E84-AF13-44DD-A5AA-5241DA12DC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9DE40-2914-4934-B211-D9775F014E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1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E5534C-1F69-44DA-B77C-C072515A3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0E13918-12C0-49EF-B333-EF1725595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96CE53E-7E21-46BA-AE39-9802980252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D0845-B535-4896-AFFA-81F91890CD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63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A9D2A4-D4B4-4DEA-A647-E8402AB1F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8C3A1D-AFA2-4AC1-8C07-581EDB32B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750B1852-CF1F-49EC-89D5-3B81B9D0A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EB0B82DB-8C17-490C-99CC-3021BEEEB2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7254" name="Rectangle 6">
            <a:extLst>
              <a:ext uri="{FF2B5EF4-FFF2-40B4-BE49-F238E27FC236}">
                <a16:creationId xmlns:a16="http://schemas.microsoft.com/office/drawing/2014/main" id="{C76D0A94-D8D9-4D14-A6C9-A5CC8F7710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37255" name="Rectangle 7">
            <a:extLst>
              <a:ext uri="{FF2B5EF4-FFF2-40B4-BE49-F238E27FC236}">
                <a16:creationId xmlns:a16="http://schemas.microsoft.com/office/drawing/2014/main" id="{9763A5A7-C8EF-4A23-9D7B-139C7E9CC3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37256" name="Rectangle 8">
            <a:extLst>
              <a:ext uri="{FF2B5EF4-FFF2-40B4-BE49-F238E27FC236}">
                <a16:creationId xmlns:a16="http://schemas.microsoft.com/office/drawing/2014/main" id="{3208AC2E-D5F6-406E-A1FA-C496A3C4F9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B3C11D5-99E1-49DF-8CCC-BD694E76838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20FDCDD-60F2-4C00-8736-5272283E4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5429250"/>
          </a:xfrm>
        </p:spPr>
        <p:txBody>
          <a:bodyPr/>
          <a:lstStyle/>
          <a:p>
            <a:pPr eaLnBrk="1" hangingPunct="1"/>
            <a:r>
              <a:rPr lang="cs-CZ" altLang="cs-CZ" sz="5400" b="1" i="1">
                <a:solidFill>
                  <a:schemeClr val="accent2"/>
                </a:solidFill>
                <a:latin typeface="Arial" panose="020B0604020202020204" pitchFamily="34" charset="0"/>
              </a:rPr>
              <a:t>Cystická fibróza</a:t>
            </a:r>
            <a:r>
              <a:rPr lang="cs-CZ" altLang="cs-CZ" sz="4600" b="1" i="1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br>
              <a:rPr lang="cs-CZ" altLang="cs-CZ" sz="4600" b="1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2400" b="1" i="1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cs-CZ" altLang="cs-CZ" sz="2400" b="1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3200" b="1" i="1">
                <a:solidFill>
                  <a:schemeClr val="tx1"/>
                </a:solidFill>
                <a:latin typeface="Arial" panose="020B0604020202020204" pitchFamily="34" charset="0"/>
              </a:rPr>
              <a:t>Eva Pokojová</a:t>
            </a:r>
            <a:r>
              <a:rPr lang="cs-CZ" altLang="cs-CZ" sz="3000" b="1" i="1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cs-CZ" altLang="cs-CZ" sz="3000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cs-CZ" altLang="cs-CZ" sz="3000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2800" i="1">
                <a:solidFill>
                  <a:schemeClr val="tx1"/>
                </a:solidFill>
                <a:latin typeface="Arial" panose="020B0604020202020204" pitchFamily="34" charset="0"/>
              </a:rPr>
              <a:t>Klinika nemocí plicních a tuberkulózy</a:t>
            </a:r>
            <a:br>
              <a:rPr lang="cs-CZ" altLang="cs-CZ" sz="2800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2800" i="1">
                <a:solidFill>
                  <a:schemeClr val="tx1"/>
                </a:solidFill>
                <a:latin typeface="Arial" panose="020B0604020202020204" pitchFamily="34" charset="0"/>
              </a:rPr>
              <a:t>LF MU a FN Brno-Bohunice</a:t>
            </a:r>
            <a:br>
              <a:rPr lang="cs-CZ" altLang="cs-CZ" sz="2800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2800" i="1">
                <a:solidFill>
                  <a:schemeClr val="tx1"/>
                </a:solidFill>
                <a:latin typeface="Arial" panose="020B0604020202020204" pitchFamily="34" charset="0"/>
              </a:rPr>
              <a:t>Přednosta: MUDr. Kristián Brat, PhD.</a:t>
            </a:r>
            <a:endParaRPr lang="cs-CZ" altLang="cs-CZ" sz="2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CF dědičnost">
            <a:extLst>
              <a:ext uri="{FF2B5EF4-FFF2-40B4-BE49-F238E27FC236}">
                <a16:creationId xmlns:a16="http://schemas.microsoft.com/office/drawing/2014/main" id="{0D69F523-E357-4AB6-AD8C-80B6A5FA5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476250"/>
            <a:ext cx="5508625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EA59B22-D174-4D95-B017-AC3951AC8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Patofyziologie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9FA6641-65EA-47B2-87BC-454C0EEC3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bílkovinný produkt genu – chloridový kanál v apikální membráně epiteliálních buněk (</a:t>
            </a:r>
            <a:r>
              <a:rPr lang="cs-CZ" altLang="cs-CZ" sz="3200" b="1" i="1">
                <a:latin typeface="Arial" panose="020B0604020202020204" pitchFamily="34" charset="0"/>
              </a:rPr>
              <a:t>CFTR</a:t>
            </a:r>
            <a:r>
              <a:rPr lang="cs-CZ" altLang="cs-CZ" sz="3200" i="1">
                <a:latin typeface="Arial" panose="020B0604020202020204" pitchFamily="34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CFTR kanál je exprimován na epiteliálních površích –</a:t>
            </a:r>
            <a:r>
              <a:rPr lang="cs-CZ" altLang="cs-CZ" sz="2800" i="1">
                <a:latin typeface="Arial" panose="020B0604020202020204" pitchFamily="34" charset="0"/>
              </a:rPr>
              <a:t>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</a:rPr>
              <a:t>paranasální dutiny, dýchací cesty, gastrointestinální trakt (vč. pankreatických vývodů, žlučových cest), pohlavní trakt</a:t>
            </a:r>
            <a:endParaRPr lang="cs-CZ" altLang="cs-CZ" sz="2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85CE76EC-4F7D-43C8-B510-C3C8EDCCA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2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CFTR protein</a:t>
            </a: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id="{806A4E69-7941-4EF4-A782-09EFE4BDF7A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 domén – TM1, TM2, NBD1, NBD2, R</a:t>
            </a:r>
          </a:p>
          <a:p>
            <a:pPr eaLnBrk="1" hangingPunct="1">
              <a:buFontTx/>
              <a:buNone/>
            </a:pPr>
            <a:r>
              <a:rPr lang="cs-CZ" altLang="cs-CZ" sz="24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aktivovaný cAMP</a:t>
            </a:r>
            <a:r>
              <a:rPr lang="cs-CZ" altLang="cs-CZ" sz="24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prostřednictvím fosforylace R domény proteinkinázou</a:t>
            </a:r>
          </a:p>
          <a:p>
            <a:pPr eaLnBrk="1" hangingPunct="1">
              <a:buFontTx/>
              <a:buNone/>
            </a:pPr>
            <a:r>
              <a:rPr lang="cs-CZ" altLang="cs-CZ" sz="24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pozitivně reguluje sekreční kanál </a:t>
            </a:r>
            <a:r>
              <a:rPr lang="cs-CZ" altLang="cs-CZ" sz="21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ORCC</a:t>
            </a:r>
          </a:p>
          <a:p>
            <a:pPr eaLnBrk="1" hangingPunct="1">
              <a:buFontTx/>
              <a:buNone/>
            </a:pPr>
            <a:r>
              <a:rPr lang="cs-CZ" altLang="cs-CZ" sz="25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negativně reguluje resorpční kanál </a:t>
            </a:r>
            <a:r>
              <a:rPr lang="cs-CZ" altLang="cs-CZ" sz="21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ENaC</a:t>
            </a:r>
          </a:p>
        </p:txBody>
      </p:sp>
      <p:pic>
        <p:nvPicPr>
          <p:cNvPr id="14340" name="Picture 9" descr="CFTR kanál">
            <a:extLst>
              <a:ext uri="{FF2B5EF4-FFF2-40B4-BE49-F238E27FC236}">
                <a16:creationId xmlns:a16="http://schemas.microsoft.com/office/drawing/2014/main" id="{2B5BD76B-6EF3-4B04-A0AC-4483EDE687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414588"/>
            <a:ext cx="3924300" cy="294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CF kanál">
            <a:extLst>
              <a:ext uri="{FF2B5EF4-FFF2-40B4-BE49-F238E27FC236}">
                <a16:creationId xmlns:a16="http://schemas.microsoft.com/office/drawing/2014/main" id="{45272F62-839D-4C5C-AF92-C7AC0FEFE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3" y="1916113"/>
            <a:ext cx="3683000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5" descr="non CFkanál">
            <a:extLst>
              <a:ext uri="{FF2B5EF4-FFF2-40B4-BE49-F238E27FC236}">
                <a16:creationId xmlns:a16="http://schemas.microsoft.com/office/drawing/2014/main" id="{E445F3FA-DC89-4D8A-ABB6-F6F521718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916113"/>
            <a:ext cx="37242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8">
            <a:extLst>
              <a:ext uri="{FF2B5EF4-FFF2-40B4-BE49-F238E27FC236}">
                <a16:creationId xmlns:a16="http://schemas.microsoft.com/office/drawing/2014/main" id="{FDF141E9-BBC6-4986-9510-5D8192E379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CFTR kanál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>
            <a:extLst>
              <a:ext uri="{FF2B5EF4-FFF2-40B4-BE49-F238E27FC236}">
                <a16:creationId xmlns:a16="http://schemas.microsoft.com/office/drawing/2014/main" id="{DC74475D-9228-4CFA-9D78-B4C039DCB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16113"/>
            <a:ext cx="4056063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7">
            <a:extLst>
              <a:ext uri="{FF2B5EF4-FFF2-40B4-BE49-F238E27FC236}">
                <a16:creationId xmlns:a16="http://schemas.microsoft.com/office/drawing/2014/main" id="{BEF7CEDD-2E9A-4E75-A239-0CA743C4C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3"/>
            <a:ext cx="3960812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Rectangle 8">
            <a:extLst>
              <a:ext uri="{FF2B5EF4-FFF2-40B4-BE49-F238E27FC236}">
                <a16:creationId xmlns:a16="http://schemas.microsoft.com/office/drawing/2014/main" id="{281460D9-931B-41DC-853B-13E39D196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CFTR kanál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97864B9-CD61-4E03-984E-62CC38759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Patofyziologie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1565BE4-370B-4DAE-8321-DF9FEB21A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u CF 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neprůchodný pro chloridové ionty</a:t>
            </a:r>
            <a:r>
              <a:rPr lang="cs-CZ" altLang="cs-CZ" sz="3200" i="1">
                <a:latin typeface="Arial" panose="020B0604020202020204" pitchFamily="34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a) zahuštění hlenového sekretu na povrchu epitelů </a:t>
            </a:r>
            <a:r>
              <a:rPr lang="cs-CZ" altLang="cs-CZ" sz="2800" i="1">
                <a:latin typeface="Arial" panose="020B0604020202020204" pitchFamily="34" charset="0"/>
              </a:rPr>
              <a:t>(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porucha mukociliární clearance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retence hlenu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bakteriální kolonizace DDC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neutrofilní zánět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bronchiektazie, obstrukční ventilační porucha, respirační insuficience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8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b) ve vývodech potních žláz nemohou být 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resorbovány chloridy a tedy ani natrium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AA4B354-155A-44AC-A770-0DB54681A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Diagnostika CF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6770D4D-9819-42EF-85F7-83F49B625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Rosensteinova kritéria </a:t>
            </a:r>
            <a:r>
              <a:rPr lang="cs-CZ" altLang="cs-CZ" sz="3200" i="1">
                <a:latin typeface="Arial" panose="020B0604020202020204" pitchFamily="34" charset="0"/>
              </a:rPr>
              <a:t>(průkaz dysfunkce CFTR proteinu)</a:t>
            </a:r>
            <a:endParaRPr lang="cs-CZ" altLang="cs-CZ" sz="3200" b="1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typické klinické projevy a/nebo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pozitivní rodinná anamnéza a/nebo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pozitivní novorozenecký screening 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                  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PLUS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pozitivní potní test (2 a více) a/nebo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- 2 „klasické“ mutace CFTR genu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D22506C-7805-417C-AF21-D7AC6A443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Diagnostika CF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333C6A2-070C-4D32-9E9B-BBEE2A2D1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arenR"/>
            </a:pPr>
            <a:r>
              <a:rPr lang="cs-CZ" altLang="cs-CZ" sz="3200" b="1" i="1">
                <a:solidFill>
                  <a:schemeClr val="accent2"/>
                </a:solidFill>
                <a:latin typeface="Arial" panose="020B0604020202020204" pitchFamily="34" charset="0"/>
              </a:rPr>
              <a:t>screeningová vyšetření</a:t>
            </a:r>
            <a:r>
              <a:rPr lang="cs-CZ" altLang="cs-CZ" sz="2800" i="1">
                <a:latin typeface="Arial" panose="020B0604020202020204" pitchFamily="34" charset="0"/>
              </a:rPr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vyšetření IRT ze suché kapky krve novorozence spolu s molekulárně genetickým vyš. (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od 10/2009</a:t>
            </a:r>
            <a:r>
              <a:rPr lang="cs-CZ" altLang="cs-CZ" sz="3200" i="1">
                <a:latin typeface="Arial" panose="020B0604020202020204" pitchFamily="34" charset="0"/>
              </a:rPr>
              <a:t>)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- kiss your baby test</a:t>
            </a:r>
            <a:br>
              <a:rPr lang="cs-CZ" altLang="cs-CZ" sz="3200" i="1">
                <a:latin typeface="Arial" panose="020B0604020202020204" pitchFamily="34" charset="0"/>
              </a:rPr>
            </a:br>
            <a:endParaRPr lang="cs-CZ" altLang="cs-CZ" sz="32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EB3D816-9963-41E6-88AE-DA329FC9D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Diagnostika CF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C443392-EE5D-4ED8-A45E-8AE43AD7D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i="1">
                <a:solidFill>
                  <a:schemeClr val="accent2"/>
                </a:solidFill>
                <a:latin typeface="Arial" panose="020B0604020202020204" pitchFamily="34" charset="0"/>
              </a:rPr>
              <a:t>2) potní test</a:t>
            </a:r>
            <a:r>
              <a:rPr lang="cs-CZ" altLang="cs-CZ" sz="3200" i="1">
                <a:latin typeface="Arial" panose="020B0604020202020204" pitchFamily="34" charset="0"/>
              </a:rPr>
              <a:t/>
            </a:r>
            <a:br>
              <a:rPr lang="cs-CZ" altLang="cs-CZ" sz="3200" i="1">
                <a:latin typeface="Arial" panose="020B0604020202020204" pitchFamily="34" charset="0"/>
              </a:rPr>
            </a:b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koncentrace chloridů v potu po stimulaci pocení pilokarpinovou iontoforézou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opakovaně</a:t>
            </a:r>
            <a:r>
              <a:rPr lang="cs-CZ" altLang="cs-CZ" sz="3200" i="1">
                <a:latin typeface="Arial" panose="020B0604020202020204" pitchFamily="34" charset="0"/>
              </a:rPr>
              <a:t> pozitivní (minimálně 2x)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- norma  10 – 30 mmol/l potu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- hraniční  30 – 59 mmol/l potu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- CF 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nad 60 mmol/l</a:t>
            </a:r>
            <a:r>
              <a:rPr lang="cs-CZ" altLang="cs-CZ" sz="3200" i="1">
                <a:latin typeface="Arial" panose="020B0604020202020204" pitchFamily="34" charset="0"/>
              </a:rPr>
              <a:t> potu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C0B5AB9-8D77-4253-8B57-B1222B810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Diagnostika CF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59C421B-16F1-4E3F-A730-2282AA15D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i="1">
                <a:solidFill>
                  <a:schemeClr val="accent2"/>
                </a:solidFill>
                <a:latin typeface="Arial" panose="020B0604020202020204" pitchFamily="34" charset="0"/>
              </a:rPr>
              <a:t>3) molekulárně genetické vyšetření</a:t>
            </a:r>
            <a:r>
              <a:rPr lang="cs-CZ" altLang="cs-CZ" sz="3200" i="1">
                <a:latin typeface="Arial" panose="020B0604020202020204" pitchFamily="34" charset="0"/>
              </a:rPr>
              <a:t/>
            </a:r>
            <a:br>
              <a:rPr lang="cs-CZ" altLang="cs-CZ" sz="3200" i="1">
                <a:latin typeface="Arial" panose="020B0604020202020204" pitchFamily="34" charset="0"/>
              </a:rPr>
            </a:b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- izolace DNA (leukocyty, buňky plodové vody, …)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- PCR metodika - mutační screening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- záchyt 85 – 90% CF nemocných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i="1">
                <a:solidFill>
                  <a:schemeClr val="accent2"/>
                </a:solidFill>
                <a:latin typeface="Arial" panose="020B0604020202020204" pitchFamily="34" charset="0"/>
              </a:rPr>
              <a:t>4) klinické podezření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CF97B8A-9062-4B36-BA17-8A00C3269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201DC0-217A-4229-AB22-6DAA5AB9E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nejčastější smrtelné vrozené metabolické onemocnění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autosomálně recesivně dědičná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progresivní onemocnění plic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insuficience zevní sekrece pankreatu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vysoká koncentrace elektrolytů v potu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obstrukční azoospermie (98% mužů)</a:t>
            </a:r>
            <a:r>
              <a:rPr lang="cs-CZ" altLang="cs-CZ" sz="2000" i="1">
                <a:latin typeface="Arial" panose="020B0604020202020204" pitchFamily="34" charset="0"/>
              </a:rPr>
              <a:t/>
            </a:r>
            <a:br>
              <a:rPr lang="cs-CZ" altLang="cs-CZ" sz="2000" i="1">
                <a:latin typeface="Arial" panose="020B0604020202020204" pitchFamily="34" charset="0"/>
              </a:rPr>
            </a:br>
            <a:r>
              <a:rPr lang="cs-CZ" altLang="cs-CZ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A96F98A-E127-40B3-A73D-8DE6D41A5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Diagnostický algoritmus CF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6701DCA-3A85-4901-B98B-94CB86BED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                  klinické podezření / RA / 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potní test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≤ 30 mmol/l                       30-59 mmol/l                    ≥ 60 mmol/l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 nepravděpodobná                                    dg.CF</a:t>
            </a: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, MG vyšetření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MG vyšetření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 2 mutace                                            1 nebo 0 mutací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altLang="cs-CZ" sz="20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atypická CF                                            CFTR-RD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nebo CFTR-RD                                    nebo zdravý nosič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nebo falešně pozitivní PT</a:t>
            </a:r>
          </a:p>
        </p:txBody>
      </p:sp>
      <p:sp>
        <p:nvSpPr>
          <p:cNvPr id="22532" name="Line 7">
            <a:extLst>
              <a:ext uri="{FF2B5EF4-FFF2-40B4-BE49-F238E27FC236}">
                <a16:creationId xmlns:a16="http://schemas.microsoft.com/office/drawing/2014/main" id="{C9CF6002-9104-42F2-9AA8-DDFEF66C7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20605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3" name="Line 9">
            <a:extLst>
              <a:ext uri="{FF2B5EF4-FFF2-40B4-BE49-F238E27FC236}">
                <a16:creationId xmlns:a16="http://schemas.microsoft.com/office/drawing/2014/main" id="{2867EFFC-1E92-48DF-AF67-C59782ADBD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9613" y="2781300"/>
            <a:ext cx="230505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4" name="Line 10">
            <a:extLst>
              <a:ext uri="{FF2B5EF4-FFF2-40B4-BE49-F238E27FC236}">
                <a16:creationId xmlns:a16="http://schemas.microsoft.com/office/drawing/2014/main" id="{F9A24104-B25D-469C-B542-065AE6BA3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2781300"/>
            <a:ext cx="22320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5" name="Line 11">
            <a:extLst>
              <a:ext uri="{FF2B5EF4-FFF2-40B4-BE49-F238E27FC236}">
                <a16:creationId xmlns:a16="http://schemas.microsoft.com/office/drawing/2014/main" id="{7E4BAA7F-D1E5-4169-AFB1-910FE44D7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27813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6" name="Line 12">
            <a:extLst>
              <a:ext uri="{FF2B5EF4-FFF2-40B4-BE49-F238E27FC236}">
                <a16:creationId xmlns:a16="http://schemas.microsoft.com/office/drawing/2014/main" id="{40B10269-7CD9-4CB3-BD0E-B6AD9ABE43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6375" y="35004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7" name="Line 13">
            <a:extLst>
              <a:ext uri="{FF2B5EF4-FFF2-40B4-BE49-F238E27FC236}">
                <a16:creationId xmlns:a16="http://schemas.microsoft.com/office/drawing/2014/main" id="{8DEF1554-5608-4DF9-8619-9486949AF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5004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8" name="Line 14">
            <a:extLst>
              <a:ext uri="{FF2B5EF4-FFF2-40B4-BE49-F238E27FC236}">
                <a16:creationId xmlns:a16="http://schemas.microsoft.com/office/drawing/2014/main" id="{C99D0B07-E223-4CED-B57B-E68EE92BF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429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39" name="Line 15">
            <a:extLst>
              <a:ext uri="{FF2B5EF4-FFF2-40B4-BE49-F238E27FC236}">
                <a16:creationId xmlns:a16="http://schemas.microsoft.com/office/drawing/2014/main" id="{8335FD95-5D7C-409C-B864-43F0893840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4438" y="4437063"/>
            <a:ext cx="17272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40" name="Line 16">
            <a:extLst>
              <a:ext uri="{FF2B5EF4-FFF2-40B4-BE49-F238E27FC236}">
                <a16:creationId xmlns:a16="http://schemas.microsoft.com/office/drawing/2014/main" id="{562B925F-2533-4232-8D85-B591BFA674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437063"/>
            <a:ext cx="12239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41" name="Line 17">
            <a:extLst>
              <a:ext uri="{FF2B5EF4-FFF2-40B4-BE49-F238E27FC236}">
                <a16:creationId xmlns:a16="http://schemas.microsoft.com/office/drawing/2014/main" id="{DCD89072-BE7C-4FBC-9968-D9CCF3DDA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47244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  <p:sp>
        <p:nvSpPr>
          <p:cNvPr id="22542" name="Line 18">
            <a:extLst>
              <a:ext uri="{FF2B5EF4-FFF2-40B4-BE49-F238E27FC236}">
                <a16:creationId xmlns:a16="http://schemas.microsoft.com/office/drawing/2014/main" id="{CAB2C74D-9A2C-46CB-8386-A696DD58D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47244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CAECF16-E384-421D-9EE7-9DA21B258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cystické fibrózy</a:t>
            </a:r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5ED81889-274F-49D5-BFDB-A12CF862D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3200" i="1" dirty="0">
                <a:solidFill>
                  <a:schemeClr val="accent2"/>
                </a:solidFill>
                <a:latin typeface="Arial" charset="0"/>
              </a:rPr>
              <a:t>- klasická (typická) forma</a:t>
            </a:r>
            <a:endParaRPr lang="cs-CZ" altLang="cs-CZ" sz="3200" i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800" i="1" dirty="0">
                <a:latin typeface="Arial" charset="0"/>
              </a:rPr>
              <a:t>  - současně respirační i zažívací potíže a pozitivní potní test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3200" i="1" dirty="0">
                <a:solidFill>
                  <a:schemeClr val="accent2"/>
                </a:solidFill>
                <a:latin typeface="Arial" charset="0"/>
              </a:rPr>
              <a:t>- atypická forma / CFTR-RD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3600" i="1" dirty="0">
                <a:latin typeface="Arial" charset="0"/>
              </a:rPr>
              <a:t>  </a:t>
            </a:r>
            <a:r>
              <a:rPr lang="cs-CZ" altLang="cs-CZ" sz="2800" i="1" dirty="0">
                <a:latin typeface="Arial" charset="0"/>
              </a:rPr>
              <a:t>- pozitivní nebo hraniční potní test, buď respirační potíže nebo zažívací potíže nebo pouze recidivující sinusitidy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3200" i="1" dirty="0">
                <a:solidFill>
                  <a:srgbClr val="C00000"/>
                </a:solidFill>
                <a:latin typeface="Arial" charset="0"/>
              </a:rPr>
              <a:t>CF-SPID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rgbClr val="C00000"/>
                </a:solidFill>
                <a:latin typeface="Arial" charset="0"/>
              </a:rPr>
              <a:t>  </a:t>
            </a:r>
            <a:r>
              <a:rPr lang="cs-CZ" altLang="cs-CZ" sz="2800" i="1" dirty="0">
                <a:latin typeface="Arial" charset="0"/>
              </a:rPr>
              <a:t>- novorozenci zachycení na základě NSCF</a:t>
            </a:r>
            <a:endParaRPr lang="cs-CZ" altLang="cs-CZ" sz="2800" i="1" dirty="0">
              <a:solidFill>
                <a:srgbClr val="C0000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32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98E7DB2-9C28-43C6-8B48-0F8B7E9AC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404813"/>
            <a:ext cx="8001000" cy="5400675"/>
          </a:xfrm>
        </p:spPr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Klasická (typická) CF</a:t>
            </a:r>
            <a:b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- CF </a:t>
            </a:r>
            <a:r>
              <a:rPr lang="cs-CZ" altLang="cs-CZ" sz="3200" b="1" i="1">
                <a:latin typeface="Arial" panose="020B0604020202020204" pitchFamily="34" charset="0"/>
              </a:rPr>
              <a:t>klinika</a:t>
            </a:r>
            <a:br>
              <a:rPr lang="cs-CZ" altLang="cs-CZ" sz="3200" b="1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- chloridy v potu nad 60 mmol/l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- a/nebo 2 CF kauzální mutace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4000" i="1">
                <a:latin typeface="Arial" panose="020B0604020202020204" pitchFamily="34" charset="0"/>
              </a:rPr>
              <a:t/>
            </a:r>
            <a:br>
              <a:rPr lang="cs-CZ" altLang="cs-CZ" sz="4000" i="1">
                <a:latin typeface="Arial" panose="020B0604020202020204" pitchFamily="34" charset="0"/>
              </a:rPr>
            </a:br>
            <a:r>
              <a:rPr lang="cs-CZ" altLang="cs-CZ" sz="4000" i="1">
                <a:latin typeface="Arial" panose="020B0604020202020204" pitchFamily="34" charset="0"/>
              </a:rPr>
              <a:t/>
            </a:r>
            <a:br>
              <a:rPr lang="cs-CZ" altLang="cs-CZ" sz="4000" i="1">
                <a:latin typeface="Arial" panose="020B0604020202020204" pitchFamily="34" charset="0"/>
              </a:rPr>
            </a:br>
            <a:r>
              <a:rPr lang="cs-CZ" altLang="cs-CZ" sz="4000" i="1">
                <a:latin typeface="Arial" panose="020B0604020202020204" pitchFamily="34" charset="0"/>
              </a:rPr>
              <a:t/>
            </a:r>
            <a:br>
              <a:rPr lang="cs-CZ" altLang="cs-CZ" sz="4000" i="1">
                <a:latin typeface="Arial" panose="020B0604020202020204" pitchFamily="34" charset="0"/>
              </a:rPr>
            </a:br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7E5BB9F-9371-4389-9E83-733EC769D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CFTR related diseases - </a:t>
            </a:r>
            <a:r>
              <a:rPr lang="cs-CZ" altLang="cs-CZ" sz="3000" b="1" i="1">
                <a:solidFill>
                  <a:schemeClr val="accent2"/>
                </a:solidFill>
                <a:latin typeface="Arial" panose="020B0604020202020204" pitchFamily="34" charset="0"/>
              </a:rPr>
              <a:t>„na CFTR protein vázaná CF příbuzná onemocnění „</a:t>
            </a:r>
          </a:p>
        </p:txBody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5154E567-03E4-4850-99EB-B38D91EBC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3200" i="1" dirty="0">
                <a:latin typeface="Arial" charset="0"/>
              </a:rPr>
              <a:t>- dříve CFTR-</a:t>
            </a:r>
            <a:r>
              <a:rPr lang="cs-CZ" altLang="cs-CZ" sz="3200" i="1" dirty="0" err="1">
                <a:latin typeface="Arial" charset="0"/>
              </a:rPr>
              <a:t>patie</a:t>
            </a:r>
            <a:r>
              <a:rPr lang="cs-CZ" altLang="cs-CZ" sz="3200" i="1" dirty="0">
                <a:latin typeface="Arial" charset="0"/>
              </a:rPr>
              <a:t> nebo atypická forma CF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3200" i="1" dirty="0">
                <a:latin typeface="Arial" charset="0"/>
              </a:rPr>
              <a:t>- </a:t>
            </a:r>
            <a:r>
              <a:rPr lang="cs-CZ" altLang="cs-CZ" sz="3200" i="1" dirty="0" err="1">
                <a:latin typeface="Arial" charset="0"/>
              </a:rPr>
              <a:t>monosymptomatická</a:t>
            </a:r>
            <a:r>
              <a:rPr lang="cs-CZ" altLang="cs-CZ" sz="3200" i="1" dirty="0">
                <a:latin typeface="Arial" charset="0"/>
              </a:rPr>
              <a:t> onemocnění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- záchyt na základě </a:t>
            </a:r>
            <a:r>
              <a:rPr lang="cs-CZ" altLang="cs-CZ" sz="3200" b="1" i="1" dirty="0">
                <a:latin typeface="Arial" charset="0"/>
              </a:rPr>
              <a:t>kliniky</a:t>
            </a:r>
            <a:r>
              <a:rPr lang="cs-CZ" altLang="cs-CZ" sz="3200" i="1" dirty="0">
                <a:latin typeface="Arial" charset="0"/>
              </a:rPr>
              <a:t> – CF fenotyp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   alespoň 1 orgánového systému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   (respirační, BRECT, ORL, pankreatitida,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   CBAVD)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- s postupujícím věkem možný plný rozvoj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latin typeface="Arial" charset="0"/>
              </a:rPr>
              <a:t>   až do obrazu typické formy CF</a:t>
            </a:r>
          </a:p>
          <a:p>
            <a:pPr eaLnBrk="1" hangingPunct="1">
              <a:buFontTx/>
              <a:buNone/>
              <a:defRPr/>
            </a:pPr>
            <a:endParaRPr lang="cs-CZ" altLang="cs-CZ" sz="32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3F8B18A-A42D-4609-BDA9-F2A765E35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CFTR related diseases - </a:t>
            </a:r>
            <a:r>
              <a:rPr lang="cs-CZ" altLang="cs-CZ" sz="3000" b="1" i="1">
                <a:solidFill>
                  <a:schemeClr val="accent2"/>
                </a:solidFill>
                <a:latin typeface="Arial" panose="020B0604020202020204" pitchFamily="34" charset="0"/>
              </a:rPr>
              <a:t>„na CFTR protein vázaná CF příbuzná onemocnění „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C815349-6C4E-4336-8345-3665995D2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Kriteria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a) chloridy v potu 30-59 mmol/l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- 2 mutace z nichž alespoň 1 je mírná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- 0 a 1 mutace a CF klinika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b) chloridy v potu v normě a 2 mutace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  z nichž alespoň 1 mírná</a:t>
            </a:r>
            <a:endParaRPr lang="cs-CZ" altLang="cs-CZ" sz="28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69FC5AA-3B39-422E-AFDD-AF4ABD992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CF-SPID – </a:t>
            </a:r>
            <a:r>
              <a:rPr lang="cs-CZ" altLang="cs-CZ" sz="40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„equivocal diagnosis“</a:t>
            </a:r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40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66905F6-D994-4CD2-9AE8-1CA8D3411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novorozenci zachycení na základě </a:t>
            </a:r>
            <a:r>
              <a:rPr lang="cs-CZ" altLang="cs-CZ" sz="3200" i="1">
                <a:solidFill>
                  <a:srgbClr val="C00000"/>
                </a:solidFill>
                <a:latin typeface="Arial" panose="020B0604020202020204" pitchFamily="34" charset="0"/>
              </a:rPr>
              <a:t>NSCF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na prostá většina </a:t>
            </a:r>
            <a:r>
              <a:rPr lang="cs-CZ" altLang="cs-CZ" sz="3200" b="1" i="1">
                <a:latin typeface="Arial" panose="020B0604020202020204" pitchFamily="34" charset="0"/>
              </a:rPr>
              <a:t>nemá žádnou  kliniku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kriteria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a) chloridy v potu 30-59 mmol/l a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žádná nebo 1 CFTR mutace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b) chloridy v potu v normě a 2 mutace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  z nichž alespoň 1 má nejasný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      klinický význam</a:t>
            </a:r>
            <a:endParaRPr lang="cs-CZ" altLang="cs-CZ" sz="28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6E93ADD-18EB-4C38-9344-D70D2630C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Klinický obraz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61EE85A-14C8-41B0-AC90-9292CB195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novorozenci</a:t>
            </a:r>
            <a:r>
              <a:rPr lang="cs-CZ" altLang="cs-CZ" sz="2800" i="1">
                <a:latin typeface="Arial" panose="020B0604020202020204" pitchFamily="34" charset="0"/>
              </a:rPr>
              <a:t>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mekoniový ileus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protrahovaná novoroz. žloutenka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ve 3-4 týdnech není porodní hmotnosti</a:t>
            </a: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batolata a starší děti</a:t>
            </a:r>
            <a:r>
              <a:rPr lang="cs-CZ" altLang="cs-CZ" sz="2800" b="1" i="1">
                <a:latin typeface="Arial" panose="020B0604020202020204" pitchFamily="34" charset="0"/>
              </a:rPr>
              <a:t/>
            </a:r>
            <a:br>
              <a:rPr lang="cs-CZ" altLang="cs-CZ" sz="2800" b="1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respirační příznaky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gastrointestinální příznaky, prolaps rekta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syndrom ztráty solí</a:t>
            </a: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adolescenti a dospělí</a:t>
            </a:r>
            <a:b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obstruktivní i neobstruktivní azoospermie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bronchiektazie predomin. v horních lalocích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- záchyt Pseudomonas aeruginosa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0EB1FEF-6E3F-47C1-952C-7D64F439D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Respirační projevy</a:t>
            </a:r>
          </a:p>
        </p:txBody>
      </p:sp>
      <p:sp>
        <p:nvSpPr>
          <p:cNvPr id="29699" name="Rectangle 6">
            <a:extLst>
              <a:ext uri="{FF2B5EF4-FFF2-40B4-BE49-F238E27FC236}">
                <a16:creationId xmlns:a16="http://schemas.microsoft.com/office/drawing/2014/main" id="{1658D6C8-F0D9-4C19-93C8-A465FBB0F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perzistující kolonizace patogeny</a:t>
            </a:r>
            <a:r>
              <a:rPr lang="cs-CZ" altLang="cs-CZ" sz="2800" i="1">
                <a:latin typeface="Arial" panose="020B0604020202020204" pitchFamily="34" charset="0"/>
              </a:rPr>
              <a:t>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(Staphylococcus asureus, Haemophilus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influenzae, Pseudomonas aeruginosa,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Burkholderia cepacia)</a:t>
            </a: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chronický zánět dýchacích cest a plic</a:t>
            </a:r>
            <a:r>
              <a:rPr lang="cs-CZ" altLang="cs-CZ" sz="2800" b="1" i="1">
                <a:latin typeface="Arial" panose="020B0604020202020204" pitchFamily="34" charset="0"/>
              </a:rPr>
              <a:t> </a:t>
            </a:r>
            <a:r>
              <a:rPr lang="cs-CZ" altLang="cs-CZ" sz="2800" i="1">
                <a:latin typeface="Arial" panose="020B0604020202020204" pitchFamily="34" charset="0"/>
              </a:rPr>
              <a:t/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(kašel, produkce sputa, RTG změny,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obstrukční ventil. porucha, plicní emfyzém,  </a:t>
            </a:r>
            <a:br>
              <a:rPr lang="cs-CZ" altLang="cs-CZ" sz="2800" i="1"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paličkovité prsty) </a:t>
            </a:r>
          </a:p>
          <a:p>
            <a:pPr marL="571500" indent="-571500" eaLnBrk="1" hangingPunct="1">
              <a:buFont typeface="Wingdings" panose="05000000000000000000" pitchFamily="2" charset="2"/>
              <a:buAutoNum type="alphaLcParenR"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chronická sinusitida</a:t>
            </a:r>
            <a:b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2800" i="1">
                <a:latin typeface="Arial" panose="020B0604020202020204" pitchFamily="34" charset="0"/>
              </a:rPr>
              <a:t>     (nosní polypoza, RTG změny)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4BDCEF5-13A4-4358-888F-955C58714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Komplikace onemocnění  </a:t>
            </a:r>
            <a:b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dýchacích cest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BFE20DF-9C7A-455B-8A33-BEED4C8D8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</a:t>
            </a:r>
            <a:r>
              <a:rPr lang="cs-CZ" altLang="cs-CZ" sz="2800" i="1" dirty="0" err="1">
                <a:latin typeface="Arial"/>
                <a:cs typeface="Arial"/>
              </a:rPr>
              <a:t>pansinusitida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bronchiektázie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</a:t>
            </a:r>
            <a:r>
              <a:rPr lang="cs-CZ" altLang="cs-CZ" sz="2800" i="1" dirty="0" err="1">
                <a:latin typeface="Arial"/>
                <a:cs typeface="Arial"/>
              </a:rPr>
              <a:t>abscedující</a:t>
            </a:r>
            <a:r>
              <a:rPr lang="cs-CZ" altLang="cs-CZ" sz="2800" i="1" dirty="0">
                <a:latin typeface="Arial"/>
                <a:cs typeface="Arial"/>
              </a:rPr>
              <a:t> pneumonie a sepse (B. </a:t>
            </a:r>
            <a:r>
              <a:rPr lang="cs-CZ" altLang="cs-CZ" sz="2800" i="1" dirty="0" err="1">
                <a:latin typeface="Arial"/>
                <a:cs typeface="Arial"/>
              </a:rPr>
              <a:t>cepacia</a:t>
            </a:r>
            <a:r>
              <a:rPr lang="cs-CZ" altLang="cs-CZ" sz="2800" i="1" dirty="0">
                <a:latin typeface="Arial"/>
                <a:cs typeface="Arial"/>
              </a:rPr>
              <a:t>)</a:t>
            </a: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- alergická bronchopulmonální </a:t>
            </a:r>
            <a:r>
              <a:rPr lang="cs-CZ" altLang="cs-CZ" sz="2800" i="1" dirty="0" err="1">
                <a:latin typeface="Arial"/>
                <a:cs typeface="Arial"/>
              </a:rPr>
              <a:t>aspergiloza</a:t>
            </a:r>
            <a:r>
              <a:rPr lang="cs-CZ" altLang="cs-CZ" sz="2800" i="1" dirty="0">
                <a:latin typeface="Arial"/>
                <a:cs typeface="Arial"/>
              </a:rPr>
              <a:t> 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</a:rPr>
              <a:t>       (</a:t>
            </a:r>
            <a:r>
              <a:rPr lang="cs-CZ" altLang="cs-CZ" sz="2800" i="1" dirty="0" err="1">
                <a:latin typeface="Arial"/>
                <a:cs typeface="Arial"/>
              </a:rPr>
              <a:t>Aspergillus</a:t>
            </a:r>
            <a:r>
              <a:rPr lang="cs-CZ" altLang="cs-CZ" sz="2800" i="1" dirty="0">
                <a:latin typeface="Arial"/>
                <a:cs typeface="Arial"/>
              </a:rPr>
              <a:t> </a:t>
            </a:r>
            <a:r>
              <a:rPr lang="cs-CZ" altLang="cs-CZ" sz="2800" i="1" dirty="0" err="1">
                <a:latin typeface="Arial"/>
                <a:cs typeface="Arial"/>
              </a:rPr>
              <a:t>fumigatus</a:t>
            </a:r>
            <a:r>
              <a:rPr lang="cs-CZ" altLang="cs-CZ" sz="2800" i="1" dirty="0">
                <a:latin typeface="Arial"/>
                <a:cs typeface="Arial"/>
              </a:rPr>
              <a:t>)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</a:t>
            </a:r>
            <a:r>
              <a:rPr lang="cs-CZ" altLang="cs-CZ" sz="2800" i="1" dirty="0" err="1">
                <a:latin typeface="Arial"/>
                <a:cs typeface="Arial"/>
              </a:rPr>
              <a:t>atelektáza</a:t>
            </a:r>
            <a:r>
              <a:rPr lang="cs-CZ" altLang="cs-CZ" sz="2800" i="1" dirty="0">
                <a:latin typeface="Arial"/>
                <a:cs typeface="Arial"/>
              </a:rPr>
              <a:t> (laminární, </a:t>
            </a:r>
            <a:r>
              <a:rPr lang="cs-CZ" altLang="cs-CZ" sz="2800" i="1" dirty="0" err="1">
                <a:latin typeface="Arial"/>
                <a:cs typeface="Arial"/>
              </a:rPr>
              <a:t>segmentární</a:t>
            </a:r>
            <a:r>
              <a:rPr lang="cs-CZ" altLang="cs-CZ" sz="2800" i="1" dirty="0">
                <a:latin typeface="Arial"/>
                <a:cs typeface="Arial"/>
              </a:rPr>
              <a:t>, lobární)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</a:t>
            </a:r>
            <a:r>
              <a:rPr lang="cs-CZ" altLang="cs-CZ" sz="2800" i="1" dirty="0" err="1">
                <a:latin typeface="Arial"/>
                <a:cs typeface="Arial"/>
              </a:rPr>
              <a:t>pneumothorax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hemoptýza</a:t>
            </a: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- respirační insuficience 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</a:t>
            </a:r>
            <a:r>
              <a:rPr lang="cs-CZ" altLang="cs-CZ" sz="2800" i="1" dirty="0" err="1">
                <a:latin typeface="Arial"/>
                <a:cs typeface="Arial"/>
              </a:rPr>
              <a:t>cor</a:t>
            </a:r>
            <a:r>
              <a:rPr lang="cs-CZ" altLang="cs-CZ" sz="2800" i="1" dirty="0">
                <a:latin typeface="Arial"/>
                <a:cs typeface="Arial"/>
              </a:rPr>
              <a:t> </a:t>
            </a:r>
            <a:r>
              <a:rPr lang="cs-CZ" altLang="cs-CZ" sz="2800" i="1" dirty="0" err="1">
                <a:latin typeface="Arial"/>
                <a:cs typeface="Arial"/>
              </a:rPr>
              <a:t>pulmonale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98893A7-FF20-40D9-BF61-2E32F67F5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Gastrointestinální projevy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1447638-5A63-482E-AC80-A42A2B927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a) střevní onemocnění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</a:rPr>
              <a:t>   (</a:t>
            </a:r>
            <a:r>
              <a:rPr lang="cs-CZ" altLang="cs-CZ" sz="2800" i="1" dirty="0" err="1">
                <a:latin typeface="Arial"/>
                <a:cs typeface="Arial"/>
              </a:rPr>
              <a:t>sy</a:t>
            </a:r>
            <a:r>
              <a:rPr lang="cs-CZ" altLang="cs-CZ" sz="2800" i="1" dirty="0">
                <a:latin typeface="Arial"/>
                <a:cs typeface="Arial"/>
              </a:rPr>
              <a:t> distální střevní obstrukce, prolaps rekta)</a:t>
            </a:r>
          </a:p>
          <a:p>
            <a:pPr marL="571500" indent="-571500"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b) postižení pankreatu </a:t>
            </a:r>
            <a:r>
              <a:rPr lang="cs-CZ" altLang="cs-CZ" sz="2800" i="1" dirty="0">
                <a:latin typeface="Arial"/>
              </a:rPr>
              <a:t/>
            </a:r>
            <a:br>
              <a:rPr lang="cs-CZ" altLang="cs-CZ" sz="2800" i="1" dirty="0">
                <a:latin typeface="Arial"/>
              </a:rPr>
            </a:br>
            <a:r>
              <a:rPr lang="cs-CZ" altLang="cs-CZ" sz="2800" i="1" dirty="0">
                <a:latin typeface="Arial"/>
                <a:cs typeface="Arial"/>
              </a:rPr>
              <a:t>   (</a:t>
            </a:r>
            <a:r>
              <a:rPr lang="cs-CZ" altLang="cs-CZ" sz="2800" i="1" dirty="0" err="1">
                <a:latin typeface="Arial"/>
                <a:cs typeface="Arial"/>
              </a:rPr>
              <a:t>steatorhea</a:t>
            </a:r>
            <a:r>
              <a:rPr lang="cs-CZ" altLang="cs-CZ" sz="2800" i="1" dirty="0">
                <a:latin typeface="Arial"/>
                <a:cs typeface="Arial"/>
              </a:rPr>
              <a:t>, recidivující pankreatitida)</a:t>
            </a:r>
          </a:p>
          <a:p>
            <a:pPr marL="571500" indent="-571500"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c) chronické </a:t>
            </a:r>
            <a:r>
              <a:rPr lang="cs-CZ" altLang="cs-CZ" sz="2800" i="1" dirty="0" err="1">
                <a:latin typeface="Arial"/>
                <a:cs typeface="Arial"/>
              </a:rPr>
              <a:t>hepatobiliární</a:t>
            </a:r>
            <a:r>
              <a:rPr lang="cs-CZ" altLang="cs-CZ" sz="2800" i="1" dirty="0">
                <a:latin typeface="Arial"/>
                <a:cs typeface="Arial"/>
              </a:rPr>
              <a:t> onemocnění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</a:rPr>
              <a:t>   (fokální biliární či </a:t>
            </a:r>
            <a:r>
              <a:rPr lang="cs-CZ" altLang="cs-CZ" sz="2800" i="1" dirty="0" err="1">
                <a:latin typeface="Arial"/>
                <a:cs typeface="Arial"/>
              </a:rPr>
              <a:t>multilobulární</a:t>
            </a:r>
            <a:r>
              <a:rPr lang="cs-CZ" altLang="cs-CZ" sz="2800" i="1" dirty="0">
                <a:latin typeface="Arial"/>
                <a:cs typeface="Arial"/>
              </a:rPr>
              <a:t> </a:t>
            </a:r>
            <a:r>
              <a:rPr lang="cs-CZ" altLang="cs-CZ" sz="2800" i="1" dirty="0" err="1">
                <a:latin typeface="Arial"/>
                <a:cs typeface="Arial"/>
              </a:rPr>
              <a:t>cirhoza</a:t>
            </a:r>
            <a:r>
              <a:rPr lang="cs-CZ" altLang="cs-CZ" sz="2800" i="1" dirty="0">
                <a:latin typeface="Arial"/>
                <a:cs typeface="Arial"/>
              </a:rPr>
              <a:t>)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800" i="1" dirty="0">
                <a:latin typeface="Arial"/>
                <a:cs typeface="Arial"/>
              </a:rPr>
              <a:t>d) neprospívání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800" i="1" dirty="0">
                <a:latin typeface="Arial"/>
                <a:cs typeface="Arial"/>
              </a:rPr>
              <a:t>e) </a:t>
            </a:r>
            <a:r>
              <a:rPr lang="cs-CZ" altLang="cs-CZ" sz="2800" i="1" dirty="0" err="1">
                <a:latin typeface="Arial"/>
                <a:cs typeface="Arial"/>
              </a:rPr>
              <a:t>hypoproteinemické</a:t>
            </a:r>
            <a:r>
              <a:rPr lang="cs-CZ" altLang="cs-CZ" sz="2800" i="1" dirty="0">
                <a:latin typeface="Arial"/>
                <a:cs typeface="Arial"/>
              </a:rPr>
              <a:t> otoky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800" i="1" dirty="0">
                <a:latin typeface="Arial"/>
                <a:cs typeface="Arial"/>
              </a:rPr>
              <a:t>f) </a:t>
            </a:r>
            <a:r>
              <a:rPr lang="cs-CZ" altLang="cs-CZ" sz="2800" i="1" dirty="0" err="1">
                <a:latin typeface="Arial"/>
                <a:cs typeface="Arial"/>
              </a:rPr>
              <a:t>avitaminoza</a:t>
            </a:r>
            <a:r>
              <a:rPr lang="cs-CZ" altLang="cs-CZ" sz="2800" i="1" dirty="0">
                <a:latin typeface="Arial"/>
                <a:cs typeface="Arial"/>
              </a:rPr>
              <a:t> v tucích rozpustných vitamínů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EABF15F-DD55-4869-85E7-F05BA4202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Epidemiologie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BCD876A-3468-43C1-8C6D-306630ED8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postihuje zejména bělošskou populaci výskyt 1 : 2500 – 4500 živě narozených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populace afroameričanů - 1 : 15 000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populace asiatů - 1 : 32 000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incidence v ČR – 1 : 2736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ročně se narodí 35 dětí s CF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nosičem patogenní mutace CFTR genu je každý 25. občan ČR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B3CF8D1-F900-41D2-A7E5-8CC812510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Komplikace onemocnění GIT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2BD288E-E040-4BBB-89CB-B6352B1FD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gastroesofageální reflux, esofagitida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peptické ulcerace gastroduodena, gastritida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fibrotizující kolonopatie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portální hypertenze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distální stenóza společného žlučovodu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cholelithiasa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diabetes mellitus vázaný na CF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metabolická kostní nemoc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31F58D0-D421-446A-B02C-D4DAA6A62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</a:rPr>
              <a:t>Syndrom ztráty solí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35975C0-B21E-4F0C-8285-91F1D109C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a) akutní ztráty solí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  (hyponatremická dehydratace, často 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provázená šokovým stavem)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b) chronická metabolická alkalóza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5492205-9624-4457-82BA-BAD7C9A51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562600"/>
          </a:xfrm>
        </p:spPr>
        <p:txBody>
          <a:bodyPr/>
          <a:lstStyle/>
          <a:p>
            <a:pPr eaLnBrk="1" hangingPunct="1"/>
            <a:r>
              <a:rPr lang="cs-CZ" altLang="cs-CZ" sz="4200" b="1" i="1">
                <a:solidFill>
                  <a:srgbClr val="FFCC00"/>
                </a:solidFill>
              </a:rPr>
              <a:t/>
            </a:r>
            <a:br>
              <a:rPr lang="cs-CZ" altLang="cs-CZ" sz="4200" b="1" i="1">
                <a:solidFill>
                  <a:srgbClr val="FFCC00"/>
                </a:solidFill>
              </a:rPr>
            </a:br>
            <a:r>
              <a:rPr lang="cs-CZ" altLang="cs-CZ" sz="4200" b="1" i="1">
                <a:solidFill>
                  <a:srgbClr val="FFCC00"/>
                </a:solidFill>
              </a:rPr>
              <a:t/>
            </a:r>
            <a:br>
              <a:rPr lang="cs-CZ" altLang="cs-CZ" sz="4200" b="1" i="1">
                <a:solidFill>
                  <a:srgbClr val="FFCC00"/>
                </a:solidFill>
              </a:rPr>
            </a:br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</a:rPr>
              <a:t>Léčba cystické fibrózy</a:t>
            </a:r>
            <a:r>
              <a:rPr lang="cs-CZ" altLang="cs-CZ" sz="4200" b="1" i="1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cs-CZ" altLang="cs-CZ" sz="4200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4200" b="1" i="1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cs-CZ" altLang="cs-CZ" sz="4200" b="1" i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sz="4200" b="1" i="1">
                <a:solidFill>
                  <a:srgbClr val="A50021"/>
                </a:solidFill>
                <a:latin typeface="Book Antiqua" panose="02040602050305030304" pitchFamily="18" charset="0"/>
              </a:rPr>
              <a:t/>
            </a:r>
            <a:br>
              <a:rPr lang="cs-CZ" altLang="cs-CZ" sz="4200" b="1" i="1">
                <a:solidFill>
                  <a:srgbClr val="A50021"/>
                </a:solidFill>
                <a:latin typeface="Book Antiqua" panose="02040602050305030304" pitchFamily="18" charset="0"/>
              </a:rPr>
            </a:br>
            <a:endParaRPr lang="cs-CZ" altLang="cs-CZ" sz="4200" b="1" i="1">
              <a:solidFill>
                <a:srgbClr val="A5002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FCBF6A1-4CA1-474D-BC2D-662DB145F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respiračního onemocnění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13FBD93-A6AE-4687-9734-8145EB37F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sz="2400" i="1" dirty="0">
                <a:latin typeface="Arial"/>
                <a:cs typeface="Arial"/>
              </a:rPr>
              <a:t>- nutné pravidelné dispenzární kontroly co 3 měsíce :</a:t>
            </a:r>
            <a:endParaRPr lang="cs-CZ" sz="2400" dirty="0">
              <a:ea typeface="Verdana"/>
              <a:cs typeface="Verdana"/>
            </a:endParaRP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- klinika, subjektivní potíže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cs typeface="Arial"/>
              </a:rPr>
              <a:t>- poslechový nález, saturace 02</a:t>
            </a:r>
            <a:endParaRPr lang="cs-CZ" sz="1800">
              <a:latin typeface="Verdana"/>
              <a:ea typeface="Verdana"/>
              <a:cs typeface="Verdana"/>
            </a:endParaRPr>
          </a:p>
          <a:p>
            <a:pPr>
              <a:buNone/>
            </a:pPr>
            <a:r>
              <a:rPr lang="cs-CZ" altLang="cs-CZ" sz="1800" i="1" dirty="0">
                <a:latin typeface="Arial"/>
                <a:cs typeface="Arial"/>
              </a:rPr>
              <a:t>- funkční vyšetření plic</a:t>
            </a:r>
            <a:endParaRPr lang="cs-CZ" altLang="cs-CZ" sz="1800" i="1" dirty="0">
              <a:latin typeface="Arial"/>
              <a:ea typeface="Verdana"/>
              <a:cs typeface="Arial"/>
            </a:endParaRP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- vstupně skiagram hrudníku ve 2 projekcích, následně co 2 roky nebo při potížích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- vstupně MDCT hrudníku, následně co 3 roky nebo při progresi RTG nálezu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- sputum 2x při každé kontrole -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B+C+kvasinky+plísně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,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myko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 TBC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- laboratorní odběry :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     - 1x ročně - koagulace, specifické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IgE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Aspergilis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fumigatus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,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galaktomanan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     - 2x ročně -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KO+diff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., vitamíny ADE, renální funkce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ea typeface="Verdana"/>
                <a:cs typeface="Arial"/>
              </a:rPr>
              <a:t>     - 4x ročně - </a:t>
            </a:r>
            <a:r>
              <a:rPr lang="cs-CZ" altLang="cs-CZ" sz="1800" i="1" dirty="0" err="1">
                <a:latin typeface="Arial"/>
                <a:ea typeface="Verdana"/>
                <a:cs typeface="Arial"/>
              </a:rPr>
              <a:t>iontogram</a:t>
            </a:r>
            <a:r>
              <a:rPr lang="cs-CZ" altLang="cs-CZ" sz="1800" i="1" dirty="0">
                <a:latin typeface="Arial"/>
                <a:ea typeface="Verdana"/>
                <a:cs typeface="Arial"/>
              </a:rPr>
              <a:t>, glykemie, jaterní testy, CRP</a:t>
            </a:r>
          </a:p>
          <a:p>
            <a:pPr>
              <a:buNone/>
            </a:pPr>
            <a:endParaRPr lang="cs-CZ" altLang="cs-CZ" sz="2400" i="1" dirty="0">
              <a:latin typeface="Arial"/>
              <a:ea typeface="Verdana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FCBF6A1-4CA1-474D-BC2D-662DB145F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respiračního onemocnění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13FBD93-A6AE-4687-9734-8145EB37F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péče o průchodnost dýchacích cest</a:t>
            </a:r>
          </a:p>
          <a:p>
            <a:pPr eaLnBrk="1" hangingPunct="1">
              <a:buNone/>
            </a:pPr>
            <a:r>
              <a:rPr lang="cs-CZ" altLang="cs-CZ" sz="3200" i="1" dirty="0">
                <a:latin typeface="Arial"/>
                <a:cs typeface="Arial"/>
              </a:rPr>
              <a:t>   - farmakologická - zřeďování hlenu</a:t>
            </a:r>
          </a:p>
          <a:p>
            <a:pPr eaLnBrk="1" hangingPunct="1">
              <a:buNone/>
            </a:pPr>
            <a:r>
              <a:rPr lang="cs-CZ" altLang="cs-CZ" sz="3200" i="1" dirty="0">
                <a:latin typeface="Arial"/>
                <a:cs typeface="Arial"/>
              </a:rPr>
              <a:t>   - nefarmakologická - léčebná rehabilitace</a:t>
            </a: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léčba plicní infekce</a:t>
            </a: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léčba zánětu</a:t>
            </a: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léčba komplikací</a:t>
            </a: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DDOT</a:t>
            </a: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transplantace plic</a:t>
            </a:r>
          </a:p>
        </p:txBody>
      </p:sp>
    </p:spTree>
    <p:extLst>
      <p:ext uri="{BB962C8B-B14F-4D97-AF65-F5344CB8AC3E}">
        <p14:creationId xmlns:p14="http://schemas.microsoft.com/office/powerpoint/2010/main" val="25491529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5FD39E6-58F7-4591-86C8-9BDD4D035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 o průchodnost dýchacích                 </a:t>
            </a:r>
            <a:b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F2BB57A-F114-4C96-A921-8476AA5BF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altLang="cs-CZ" sz="2600" b="1" i="1" dirty="0">
                <a:latin typeface="Arial"/>
                <a:cs typeface="Arial"/>
              </a:rPr>
              <a:t> </a:t>
            </a: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zřeďování hlenu = aplikace </a:t>
            </a:r>
            <a:r>
              <a:rPr lang="cs-CZ" altLang="cs-CZ" sz="3200" i="1" dirty="0" err="1">
                <a:solidFill>
                  <a:schemeClr val="accent2"/>
                </a:solidFill>
                <a:latin typeface="Arial"/>
                <a:cs typeface="Arial"/>
              </a:rPr>
              <a:t>mukolytik</a:t>
            </a:r>
            <a:r>
              <a:rPr lang="cs-CZ" altLang="cs-CZ" sz="3200" b="1" i="1" dirty="0">
                <a:latin typeface="Arial" panose="020B0604020202020204" pitchFamily="34" charset="0"/>
              </a:rPr>
              <a:t/>
            </a:r>
            <a:br>
              <a:rPr lang="cs-CZ" altLang="cs-CZ" sz="3200" b="1" i="1" dirty="0">
                <a:latin typeface="Arial" panose="020B0604020202020204" pitchFamily="34" charset="0"/>
              </a:rPr>
            </a:br>
            <a:endParaRPr lang="cs-CZ" altLang="cs-CZ" sz="3200" b="1" i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latin typeface="Arial"/>
                <a:cs typeface="Arial"/>
              </a:rPr>
              <a:t>- perorálně 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  - N-</a:t>
            </a:r>
            <a:r>
              <a:rPr lang="cs-CZ" altLang="cs-CZ" sz="3200" i="1" dirty="0" err="1">
                <a:latin typeface="Arial"/>
                <a:cs typeface="Arial"/>
              </a:rPr>
              <a:t>acetylcystein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latin typeface="Arial"/>
                <a:cs typeface="Arial"/>
              </a:rPr>
              <a:t>- inhalačně 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  - 5% (hypertonický) solný roztok  </a:t>
            </a:r>
            <a:r>
              <a:rPr lang="cs-CZ" altLang="cs-CZ" sz="3200" i="1" dirty="0">
                <a:latin typeface="Arial"/>
              </a:rPr>
              <a:t/>
            </a:r>
            <a:br>
              <a:rPr lang="cs-CZ" altLang="cs-CZ" sz="3200" i="1" dirty="0">
                <a:latin typeface="Arial"/>
              </a:rPr>
            </a:br>
            <a:r>
              <a:rPr lang="cs-CZ" altLang="cs-CZ" sz="3200" i="1" dirty="0">
                <a:latin typeface="Arial"/>
                <a:cs typeface="Arial"/>
              </a:rPr>
              <a:t>  - rekombinantní lidská </a:t>
            </a:r>
            <a:r>
              <a:rPr lang="cs-CZ" altLang="cs-CZ" sz="3200" i="1" dirty="0" err="1">
                <a:latin typeface="Arial"/>
                <a:cs typeface="Arial"/>
              </a:rPr>
              <a:t>rDNasa</a:t>
            </a:r>
            <a:r>
              <a:rPr lang="cs-CZ" altLang="cs-CZ" sz="3200" i="1" dirty="0">
                <a:latin typeface="Arial"/>
                <a:cs typeface="Arial"/>
              </a:rPr>
              <a:t> -  </a:t>
            </a:r>
            <a:r>
              <a:rPr lang="cs-CZ" altLang="cs-CZ" sz="3200" i="1" dirty="0">
                <a:latin typeface="Arial"/>
              </a:rPr>
              <a:t/>
            </a:r>
            <a:br>
              <a:rPr lang="cs-CZ" altLang="cs-CZ" sz="3200" i="1" dirty="0">
                <a:latin typeface="Arial"/>
              </a:rPr>
            </a:br>
            <a:r>
              <a:rPr lang="cs-CZ" altLang="cs-CZ" sz="3200" i="1" dirty="0">
                <a:latin typeface="Arial"/>
                <a:cs typeface="Arial"/>
              </a:rPr>
              <a:t>        </a:t>
            </a:r>
            <a:r>
              <a:rPr lang="cs-CZ" altLang="cs-CZ" sz="3200" i="1" dirty="0" err="1">
                <a:latin typeface="Arial"/>
                <a:cs typeface="Arial"/>
              </a:rPr>
              <a:t>Pulmozyme</a:t>
            </a:r>
            <a:endParaRPr lang="cs-CZ" altLang="cs-CZ" sz="3200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E0423F7-CE94-4A80-81C9-479527856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 o průchodnost dýchacích                 </a:t>
            </a:r>
            <a:b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C824855-AEF5-4EA7-B726-F0AE9F7C7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</a:rPr>
              <a:t> léčebná rehabilitace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i="1">
                <a:latin typeface="Arial" panose="020B0604020202020204" pitchFamily="34" charset="0"/>
              </a:rPr>
              <a:t> </a:t>
            </a: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400" i="1">
                <a:latin typeface="Arial" panose="020B0604020202020204" pitchFamily="34" charset="0"/>
              </a:rPr>
              <a:t>- respirační fyzioterapie - odstranění hlenu z dýchacích cest a zlepšení průchodnosti dýchacích cest </a:t>
            </a:r>
          </a:p>
          <a:p>
            <a:pPr eaLnBrk="1" hangingPunct="1">
              <a:buFontTx/>
              <a:buNone/>
            </a:pPr>
            <a:r>
              <a:rPr lang="cs-CZ" altLang="cs-CZ" sz="2400" i="1">
                <a:latin typeface="Arial" panose="020B0604020202020204" pitchFamily="34" charset="0"/>
              </a:rPr>
              <a:t>- dechová gymnastika - relaxace a mobilizace hrudníku, ramen, krční a hrudní páteře a uvolnění dechových svalů s cílem zvýšit pohyblivost a pružnost hrudníku</a:t>
            </a:r>
            <a:endParaRPr lang="cs-CZ" altLang="cs-CZ" sz="2400" i="1" u="sng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400" i="1">
                <a:latin typeface="Arial" panose="020B0604020202020204" pitchFamily="34" charset="0"/>
              </a:rPr>
              <a:t>- kondiční cvičení - udržování kardiopulmonální </a:t>
            </a:r>
            <a:br>
              <a:rPr lang="cs-CZ" altLang="cs-CZ" sz="2400" i="1">
                <a:latin typeface="Arial" panose="020B0604020202020204" pitchFamily="34" charset="0"/>
              </a:rPr>
            </a:br>
            <a:r>
              <a:rPr lang="cs-CZ" altLang="cs-CZ" sz="2400" i="1">
                <a:latin typeface="Arial" panose="020B0604020202020204" pitchFamily="34" charset="0"/>
              </a:rPr>
              <a:t>výkonnosti, udržení dobré tělesné kondice (cvičení na trampolíně, jízdu na koni, plavání a cvičení na míči).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1712429-00FE-4EFE-A88D-34860A1D2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plicní infekce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4C9971E-D71B-46C1-913A-A2A1D9221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= ATB terapie</a:t>
            </a:r>
            <a:r>
              <a:rPr lang="cs-CZ" altLang="cs-CZ" sz="2800" b="1" i="1">
                <a:latin typeface="Arial" panose="020B0604020202020204" pitchFamily="34" charset="0"/>
              </a:rPr>
              <a:t> </a:t>
            </a:r>
            <a:endParaRPr lang="cs-CZ" altLang="cs-CZ" sz="24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dle citlivosti - mikrobiologické vyš. sputa před zahájením ATB léčby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vysoké dávky (až 2x zvýšená renální clearance)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baktericidní ATB 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dostatečně dlouhá doba aplikace (2-3 týdny nebo do vymizení klin. příznaků či markerů zánětu)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léčit každou exacerbaci infekce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užívat kombinace ATB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77FCC71-D9ED-434D-B86F-7A14486B2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Infekce Staphylococcus aureus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4AF2CD1-CFF6-4786-87A4-2320CC283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</a:rPr>
              <a:t>- léčíme klinický infekt</a:t>
            </a:r>
            <a:r>
              <a:rPr lang="cs-CZ" altLang="cs-CZ" sz="3200" i="1">
                <a:latin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eradikovat stafylokoky u dospělých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prakticky nelze, i v non CF populaci je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jejich nosičství v horních cestách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dýchacích běžné</a:t>
            </a:r>
            <a:r>
              <a:rPr lang="cs-CZ" altLang="cs-CZ" sz="3200">
                <a:latin typeface="Arial" panose="020B0604020202020204" pitchFamily="34" charset="0"/>
              </a:rPr>
              <a:t> </a:t>
            </a:r>
            <a:endParaRPr lang="cs-CZ" altLang="cs-CZ" sz="32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5056F36-58F1-4660-91A4-9F32EA441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Infekce Pseudomonas aeruginosa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E02B305-DACD-406C-ADA9-7AA208841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- při 1. záchytu vždy snaha o eradikaci !!!</a:t>
            </a:r>
          </a:p>
          <a:p>
            <a:pPr>
              <a:buNone/>
            </a:pP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- časná intermitentní kolonizace</a:t>
            </a: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 </a:t>
            </a:r>
            <a:r>
              <a:rPr lang="cs-CZ" altLang="cs-CZ" sz="2400" i="1" dirty="0">
                <a:latin typeface="Arial"/>
                <a:cs typeface="Arial"/>
              </a:rPr>
              <a:t>- </a:t>
            </a:r>
            <a:r>
              <a:rPr lang="cs-CZ" altLang="cs-CZ" sz="2400" i="1" dirty="0" err="1">
                <a:latin typeface="Arial"/>
                <a:cs typeface="Arial"/>
              </a:rPr>
              <a:t>ciprofloxacin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 err="1">
                <a:latin typeface="Arial"/>
                <a:cs typeface="Arial"/>
              </a:rPr>
              <a:t>p.o</a:t>
            </a:r>
            <a:r>
              <a:rPr lang="cs-CZ" altLang="cs-CZ" sz="2400" i="1" dirty="0">
                <a:latin typeface="Arial"/>
                <a:cs typeface="Arial"/>
              </a:rPr>
              <a:t>. 30mg/kg/D ve 2 denních dávkách po 3 týdny až 3 měsíce </a:t>
            </a:r>
            <a:r>
              <a:rPr lang="cs-CZ" altLang="cs-CZ" sz="2400" i="1" dirty="0">
                <a:solidFill>
                  <a:schemeClr val="accent2"/>
                </a:solidFill>
                <a:latin typeface="Arial"/>
                <a:cs typeface="Arial"/>
              </a:rPr>
              <a:t>+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 err="1">
                <a:latin typeface="Arial"/>
                <a:cs typeface="Arial"/>
              </a:rPr>
              <a:t>inhal</a:t>
            </a:r>
            <a:r>
              <a:rPr lang="cs-CZ" altLang="cs-CZ" sz="2400" i="1" dirty="0">
                <a:latin typeface="Arial"/>
                <a:cs typeface="Arial"/>
              </a:rPr>
              <a:t>. </a:t>
            </a:r>
            <a:r>
              <a:rPr lang="cs-CZ" altLang="cs-CZ" sz="2400" i="1" dirty="0" err="1">
                <a:latin typeface="Arial"/>
                <a:cs typeface="Arial"/>
              </a:rPr>
              <a:t>tobramycin</a:t>
            </a:r>
            <a:r>
              <a:rPr lang="cs-CZ" altLang="cs-CZ" sz="2400" i="1" dirty="0">
                <a:latin typeface="Arial"/>
                <a:cs typeface="Arial"/>
              </a:rPr>
              <a:t> 2 x 300 mg (2-3 cykly) (ev. </a:t>
            </a:r>
            <a:r>
              <a:rPr lang="cs-CZ" altLang="cs-CZ" sz="2400" i="1" dirty="0" err="1">
                <a:latin typeface="Arial"/>
                <a:cs typeface="Arial"/>
              </a:rPr>
              <a:t>colistin</a:t>
            </a:r>
            <a:r>
              <a:rPr lang="cs-CZ" altLang="cs-CZ" sz="2400" i="1" dirty="0">
                <a:latin typeface="Arial"/>
                <a:cs typeface="Arial"/>
              </a:rPr>
              <a:t> 2 x 1 MIU 3-6 měsíců)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- 1. záchyt s klinickými příznaky</a:t>
            </a: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 </a:t>
            </a:r>
            <a:r>
              <a:rPr lang="cs-CZ" altLang="cs-CZ" sz="2400" i="1" dirty="0">
                <a:latin typeface="Arial"/>
                <a:cs typeface="Arial"/>
              </a:rPr>
              <a:t>- </a:t>
            </a:r>
            <a:r>
              <a:rPr lang="cs-CZ" altLang="cs-CZ" sz="2400" i="1" dirty="0" err="1">
                <a:latin typeface="Arial"/>
                <a:cs typeface="Arial"/>
              </a:rPr>
              <a:t>i.v</a:t>
            </a:r>
            <a:r>
              <a:rPr lang="cs-CZ" altLang="cs-CZ" sz="2400" i="1" dirty="0">
                <a:latin typeface="Arial"/>
                <a:cs typeface="Arial"/>
              </a:rPr>
              <a:t>. dvojkombinace ATB 2 týdny (</a:t>
            </a:r>
            <a:r>
              <a:rPr lang="cs-CZ" altLang="cs-CZ" sz="2400" i="1" dirty="0" err="1">
                <a:latin typeface="Arial"/>
                <a:cs typeface="Arial"/>
              </a:rPr>
              <a:t>amikin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1600" i="1" dirty="0">
                <a:latin typeface="Arial"/>
                <a:cs typeface="Arial"/>
              </a:rPr>
              <a:t>nebo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 err="1">
                <a:latin typeface="Arial"/>
                <a:cs typeface="Arial"/>
              </a:rPr>
              <a:t>tobramycin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>
                <a:solidFill>
                  <a:srgbClr val="008000"/>
                </a:solidFill>
                <a:latin typeface="Arial"/>
                <a:cs typeface="Arial"/>
              </a:rPr>
              <a:t>+ </a:t>
            </a:r>
            <a:r>
              <a:rPr lang="cs-CZ" altLang="cs-CZ" sz="2400" i="1" dirty="0" err="1">
                <a:latin typeface="Arial"/>
                <a:cs typeface="Arial"/>
              </a:rPr>
              <a:t>ceftazidim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1600" i="1" dirty="0">
                <a:latin typeface="Arial"/>
                <a:cs typeface="Arial"/>
              </a:rPr>
              <a:t>nebo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 err="1">
                <a:latin typeface="Arial"/>
                <a:cs typeface="Arial"/>
              </a:rPr>
              <a:t>meropenem</a:t>
            </a:r>
            <a:r>
              <a:rPr lang="cs-CZ" altLang="cs-CZ" sz="2400" i="1" dirty="0">
                <a:latin typeface="Arial"/>
                <a:cs typeface="Arial"/>
              </a:rPr>
              <a:t>) </a:t>
            </a:r>
            <a:r>
              <a:rPr lang="cs-CZ" altLang="cs-CZ" sz="2400" i="1" dirty="0">
                <a:solidFill>
                  <a:schemeClr val="accent2"/>
                </a:solidFill>
                <a:latin typeface="Arial"/>
                <a:cs typeface="Arial"/>
              </a:rPr>
              <a:t>+</a:t>
            </a:r>
            <a:r>
              <a:rPr lang="cs-CZ" altLang="cs-CZ" sz="2400" i="1" dirty="0">
                <a:latin typeface="Arial"/>
                <a:cs typeface="Arial"/>
              </a:rPr>
              <a:t> inhalace </a:t>
            </a:r>
            <a:r>
              <a:rPr lang="cs-CZ" altLang="cs-CZ" sz="2400" i="1" dirty="0" err="1">
                <a:latin typeface="Arial"/>
                <a:cs typeface="Arial"/>
              </a:rPr>
              <a:t>tobramycinu</a:t>
            </a:r>
            <a:r>
              <a:rPr lang="cs-CZ" altLang="cs-CZ" sz="2400" i="1" dirty="0">
                <a:latin typeface="Arial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9846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555D46-5D0C-4126-B39C-F379CB28F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57F3E23-732F-4199-BE99-79630FC32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CFTR gen kóduje CFTR protein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(regulátor transmembránové vodivosti iontů)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dlouhé raménko chromozomu 7 (7q31)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- 27 exonů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(kódující oblast)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známo 1500 mutací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(většina z nich je raritní nebo nezpůsobuje manifestní onemocnění)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mutací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i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způsobí manifestní CF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celosvětově nejčastější – </a:t>
            </a: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F508del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A40DE19-C9C2-439B-A710-D4692AD92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Infekce Pseudomonas aeruginosa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9CE883E-FBCA-4DD7-BA4B-393CEDAE0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- chronická infekce </a:t>
            </a:r>
            <a:endParaRPr lang="cs-CZ" altLang="cs-CZ" sz="28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 </a:t>
            </a:r>
            <a:r>
              <a:rPr lang="cs-CZ" altLang="cs-CZ" sz="2400" i="1" dirty="0">
                <a:latin typeface="Arial"/>
                <a:cs typeface="Arial"/>
              </a:rPr>
              <a:t>- </a:t>
            </a:r>
            <a:r>
              <a:rPr lang="cs-CZ" altLang="cs-CZ" sz="2400" i="1" dirty="0" err="1">
                <a:latin typeface="Arial"/>
                <a:cs typeface="Arial"/>
              </a:rPr>
              <a:t>inhal</a:t>
            </a:r>
            <a:r>
              <a:rPr lang="cs-CZ" altLang="cs-CZ" sz="2400" i="1" dirty="0">
                <a:latin typeface="Arial"/>
                <a:cs typeface="Arial"/>
              </a:rPr>
              <a:t>. </a:t>
            </a:r>
            <a:r>
              <a:rPr lang="cs-CZ" altLang="cs-CZ" sz="2400" i="1" dirty="0" err="1">
                <a:latin typeface="Arial"/>
                <a:cs typeface="Arial"/>
              </a:rPr>
              <a:t>tobramycin</a:t>
            </a:r>
            <a:r>
              <a:rPr lang="cs-CZ" altLang="cs-CZ" sz="2400" i="1" dirty="0">
                <a:latin typeface="Arial"/>
                <a:cs typeface="Arial"/>
              </a:rPr>
              <a:t> 2 x 300 mg (ev. </a:t>
            </a:r>
            <a:r>
              <a:rPr lang="cs-CZ" altLang="cs-CZ" sz="2400" i="1" dirty="0" err="1">
                <a:latin typeface="Arial"/>
                <a:cs typeface="Arial"/>
              </a:rPr>
              <a:t>colistin</a:t>
            </a:r>
            <a:r>
              <a:rPr lang="cs-CZ" altLang="cs-CZ" sz="2400" i="1" dirty="0">
                <a:latin typeface="Arial"/>
                <a:cs typeface="Arial"/>
              </a:rPr>
              <a:t> 2 x 1 MIU) </a:t>
            </a:r>
            <a:r>
              <a:rPr lang="cs-CZ" altLang="cs-CZ" sz="2400" i="1" dirty="0">
                <a:solidFill>
                  <a:srgbClr val="000000"/>
                </a:solidFill>
                <a:latin typeface="Arial"/>
                <a:cs typeface="Arial"/>
              </a:rPr>
              <a:t>trvale</a:t>
            </a:r>
            <a:endParaRPr lang="en-US" altLang="cs-CZ" sz="2400" i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altLang="cs-CZ" sz="2400" i="1" dirty="0">
                <a:solidFill>
                  <a:schemeClr val="accent2"/>
                </a:solidFill>
                <a:latin typeface="Arial"/>
                <a:cs typeface="Arial"/>
              </a:rPr>
              <a:t>  +</a:t>
            </a:r>
            <a:r>
              <a:rPr lang="cs-CZ" altLang="cs-CZ" sz="2400" i="1" dirty="0">
                <a:latin typeface="Arial"/>
                <a:cs typeface="Arial"/>
              </a:rPr>
              <a:t> </a:t>
            </a:r>
            <a:r>
              <a:rPr lang="cs-CZ" altLang="cs-CZ" sz="2400" i="1" dirty="0" err="1">
                <a:latin typeface="Arial"/>
                <a:cs typeface="Arial"/>
              </a:rPr>
              <a:t>azitromycin</a:t>
            </a:r>
            <a:r>
              <a:rPr lang="cs-CZ" altLang="cs-CZ" sz="2400" i="1" dirty="0">
                <a:latin typeface="Arial"/>
                <a:cs typeface="Arial"/>
              </a:rPr>
              <a:t> 500 mg 3x týdně (po 6 měsících zhodnotíme efekt a zvážíme další pokračování)</a:t>
            </a:r>
            <a:endParaRPr lang="en-US" altLang="cs-CZ" sz="2400" i="1" dirty="0"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- pravidelná </a:t>
            </a:r>
            <a:r>
              <a:rPr lang="cs-CZ" altLang="cs-CZ" sz="2800" i="1" dirty="0" err="1">
                <a:solidFill>
                  <a:schemeClr val="accent2"/>
                </a:solidFill>
                <a:latin typeface="Arial"/>
                <a:cs typeface="Arial"/>
              </a:rPr>
              <a:t>i.v</a:t>
            </a: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. ATB léčba</a:t>
            </a:r>
            <a:r>
              <a:rPr lang="cs-CZ" altLang="cs-CZ" sz="2800" i="1" dirty="0">
                <a:latin typeface="Arial"/>
                <a:cs typeface="Arial"/>
              </a:rPr>
              <a:t>  4x ročně 14 dnů   </a:t>
            </a:r>
            <a:endParaRPr lang="cs-CZ" altLang="cs-CZ" sz="2800" i="1" dirty="0">
              <a:latin typeface="Arial" panose="020B0604020202020204" pitchFamily="34" charset="0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 </a:t>
            </a:r>
            <a:r>
              <a:rPr lang="cs-CZ" altLang="cs-CZ" sz="2400" i="1" dirty="0">
                <a:latin typeface="Arial"/>
                <a:cs typeface="Arial"/>
              </a:rPr>
              <a:t>- pouze u nestabilních pacientů s častými exacerbacemi, špatnou </a:t>
            </a:r>
            <a:r>
              <a:rPr lang="cs-CZ" altLang="cs-CZ" sz="2400" i="1" dirty="0" err="1">
                <a:latin typeface="Arial"/>
                <a:cs typeface="Arial"/>
              </a:rPr>
              <a:t>compliance</a:t>
            </a:r>
            <a:r>
              <a:rPr lang="cs-CZ" altLang="cs-CZ" sz="2400" i="1" dirty="0">
                <a:latin typeface="Arial"/>
                <a:cs typeface="Arial"/>
              </a:rPr>
              <a:t> a dobrou reakcí na </a:t>
            </a:r>
            <a:r>
              <a:rPr lang="cs-CZ" altLang="cs-CZ" sz="2400" i="1" dirty="0" err="1">
                <a:latin typeface="Arial"/>
                <a:cs typeface="Arial"/>
              </a:rPr>
              <a:t>i.v</a:t>
            </a:r>
            <a:r>
              <a:rPr lang="cs-CZ" altLang="cs-CZ" sz="2400" i="1" dirty="0">
                <a:latin typeface="Arial"/>
                <a:cs typeface="Arial"/>
              </a:rPr>
              <a:t>. ATB     </a:t>
            </a:r>
            <a:endParaRPr lang="cs-CZ" altLang="cs-CZ" sz="2400" i="1" dirty="0">
              <a:latin typeface="Arial" panose="020B0604020202020204" pitchFamily="34" charset="0"/>
              <a:cs typeface="Arial"/>
            </a:endParaRPr>
          </a:p>
          <a:p>
            <a:pPr eaLnBrk="1" hangingPunct="1">
              <a:buFontTx/>
              <a:buNone/>
            </a:pPr>
            <a:endParaRPr lang="cs-CZ" altLang="cs-CZ" sz="2800" i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54A2070-5F68-45E9-BACD-99FF0C1C3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Infekce Burkholderia cepacia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49306FC-7700-4935-8443-015B8F817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vzhledem k rychlému nárůstu rezistence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léčíme pouze akutní zhoršení chronické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infekce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ATB dle výsledků testování synergických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účinků kombinací 2-3 ATB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078E56D-4CAD-4B74-BD44-3AD702DC1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zánětu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B054C13-56F6-42A9-83E6-6C1F8E7E2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nesteroidní protizánětlivé léky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- ibuprofen 20-30 mg/kg 2x denně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- inhibitory COX-2 – </a:t>
            </a:r>
            <a:r>
              <a:rPr lang="cs-CZ" altLang="cs-CZ" sz="3200" i="1" dirty="0" err="1">
                <a:latin typeface="Arial"/>
                <a:cs typeface="Arial"/>
              </a:rPr>
              <a:t>nimesulid</a:t>
            </a: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 dirty="0">
                <a:latin typeface="Arial"/>
                <a:cs typeface="Arial"/>
              </a:rPr>
              <a:t>- </a:t>
            </a:r>
            <a:r>
              <a:rPr lang="cs-CZ" altLang="cs-CZ" sz="3200" i="1" dirty="0" err="1">
                <a:latin typeface="Arial"/>
                <a:cs typeface="Arial"/>
              </a:rPr>
              <a:t>neantibiotický</a:t>
            </a:r>
            <a:r>
              <a:rPr lang="cs-CZ" altLang="cs-CZ" sz="3200" i="1" dirty="0">
                <a:latin typeface="Arial"/>
                <a:cs typeface="Arial"/>
              </a:rPr>
              <a:t> efekt některých</a:t>
            </a:r>
          </a:p>
          <a:p>
            <a:pPr eaLnBrk="1" hangingPunct="1">
              <a:buNone/>
            </a:pPr>
            <a:r>
              <a:rPr lang="cs-CZ" altLang="cs-CZ" sz="3200" i="1" dirty="0">
                <a:latin typeface="Arial"/>
                <a:cs typeface="Arial"/>
              </a:rPr>
              <a:t>     </a:t>
            </a:r>
            <a:r>
              <a:rPr lang="cs-CZ" altLang="cs-CZ" sz="3200" i="1" dirty="0" err="1">
                <a:latin typeface="Arial"/>
                <a:cs typeface="Arial"/>
              </a:rPr>
              <a:t>makrolidových</a:t>
            </a:r>
            <a:r>
              <a:rPr lang="cs-CZ" altLang="cs-CZ" sz="3200" i="1" dirty="0">
                <a:latin typeface="Arial"/>
                <a:cs typeface="Arial"/>
              </a:rPr>
              <a:t> antibiotik (</a:t>
            </a:r>
            <a:r>
              <a:rPr lang="cs-CZ" altLang="cs-CZ" sz="3200" i="1" dirty="0" err="1">
                <a:latin typeface="Arial"/>
                <a:cs typeface="Arial"/>
              </a:rPr>
              <a:t>azithromycin</a:t>
            </a:r>
            <a:r>
              <a:rPr lang="cs-CZ" altLang="cs-CZ" sz="3200" i="1" dirty="0">
                <a:latin typeface="Arial"/>
                <a:cs typeface="Arial"/>
              </a:rPr>
              <a:t>)</a:t>
            </a: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None/>
            </a:pPr>
            <a:r>
              <a:rPr lang="cs-CZ" altLang="cs-CZ" sz="3200" i="1" dirty="0">
                <a:latin typeface="Arial"/>
                <a:cs typeface="Arial"/>
              </a:rPr>
              <a:t>- inhalační kortikosteroidy </a:t>
            </a:r>
            <a:endParaRPr lang="cs-CZ" altLang="cs-CZ" sz="3200" i="1" dirty="0">
              <a:latin typeface="Arial" panose="020B06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7B0DCFD-392F-4C77-A46A-E5E982C33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komplikací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F293C33-4C04-4555-A215-899DF153B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sinusitidy - pouze při potížích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polypoza nosní - lokálně kortikoidy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ostatní - jako u non-CF nemocných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     </a:t>
            </a:r>
            <a:r>
              <a:rPr lang="cs-CZ" altLang="cs-CZ" sz="3200" i="1">
                <a:solidFill>
                  <a:srgbClr val="008000"/>
                </a:solidFill>
                <a:latin typeface="Arial" panose="020B0604020202020204" pitchFamily="34" charset="0"/>
              </a:rPr>
              <a:t>(včetně bronchodilatační terapie)</a:t>
            </a:r>
            <a:endParaRPr lang="cs-CZ" altLang="cs-CZ" sz="3200" i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/>
            </a:r>
            <a:br>
              <a:rPr lang="cs-CZ" altLang="cs-CZ" sz="3200" i="1">
                <a:latin typeface="Arial" panose="020B0604020202020204" pitchFamily="34" charset="0"/>
              </a:rPr>
            </a:br>
            <a:endParaRPr lang="cs-CZ" altLang="cs-CZ" sz="21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C561CA9-06C6-4B18-9731-C88B8C01C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DDOT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AA528E9-DAD3-4F06-A161-8361B4613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jako</a:t>
            </a:r>
            <a:r>
              <a:rPr lang="cs-CZ" altLang="cs-CZ" sz="3200" b="1" i="1">
                <a:latin typeface="Arial" panose="020B0604020202020204" pitchFamily="34" charset="0"/>
              </a:rPr>
              <a:t> </a:t>
            </a:r>
            <a:r>
              <a:rPr lang="cs-CZ" altLang="cs-CZ" sz="3200" i="1">
                <a:latin typeface="Arial" panose="020B0604020202020204" pitchFamily="34" charset="0"/>
              </a:rPr>
              <a:t>u non-CF nemocných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19064CC-5713-4DB2-AC2A-A805CD9D3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DDOT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E826998-0495-41FB-88D5-4961DF566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i="1">
                <a:latin typeface="Arial" panose="020B0604020202020204" pitchFamily="34" charset="0"/>
                <a:cs typeface="Arial" panose="020B0604020202020204" pitchFamily="34" charset="0"/>
              </a:rPr>
              <a:t>- paO2 7,3-8,0 kPa v klidu vsedě a současně nejméně 1 z následujících nálezů: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a) zn. plicní hypertenze nebo hypertrofie PK (EKG, skiagram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hrudníku, CT hrudníku, ECHO), prekapilární PH při pravostranné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srdeční katetrizaci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b)sekundární polyglobulie (Htk &gt; 55 %)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c) desaturace v průběhu spánku (neinvazivní noční monitorování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SpO2) při minimálně 30 % doby spánku pod 90 %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d)zátěžová desaturace při standardní spiroergometrii na úrovni 60 %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vrcholové spotřeby kyslíku (peakVO2) nebo 0,5 W/kg, s poklesem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i="1">
                <a:latin typeface="Arial" panose="020B0604020202020204" pitchFamily="34" charset="0"/>
                <a:cs typeface="Arial" panose="020B0604020202020204" pitchFamily="34" charset="0"/>
              </a:rPr>
              <a:t> pO2 pod 7,3 kPa oproti výchozí hodnotě a zároveň min. o 0,7kPa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i="1">
                <a:latin typeface="Arial" panose="020B0604020202020204" pitchFamily="34" charset="0"/>
                <a:cs typeface="Arial" panose="020B0604020202020204" pitchFamily="34" charset="0"/>
              </a:rPr>
              <a:t>- u nemocných s hodnotou paO2 &lt; 7,3 kPa se další nálezy nevyžadují.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6F0D4E78-EEA8-492A-BB9D-67F3DE7E6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DDOT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B5B83B5-9967-4932-B136-46AE6170A0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- nutné provést kyslíkový test s arteriálními odběry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krevních plynů (bez kyslíku, s průtokem 1 l/min, 2 l/min,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… s dobou aplikace O2 min. 20 minut)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- vzestup paO2 nejméně o 1 </a:t>
            </a:r>
            <a:r>
              <a:rPr lang="cs-CZ" altLang="cs-CZ" sz="2400" i="1" dirty="0" err="1">
                <a:latin typeface="Arial" charset="0"/>
                <a:cs typeface="Arial" charset="0"/>
              </a:rPr>
              <a:t>kPa</a:t>
            </a:r>
            <a:r>
              <a:rPr lang="cs-CZ" altLang="cs-CZ" sz="2400" i="1" dirty="0">
                <a:latin typeface="Arial" charset="0"/>
                <a:cs typeface="Arial" charset="0"/>
              </a:rPr>
              <a:t> a min. na 8 </a:t>
            </a:r>
            <a:r>
              <a:rPr lang="cs-CZ" altLang="cs-CZ" sz="2400" i="1" dirty="0" err="1">
                <a:latin typeface="Arial" charset="0"/>
                <a:cs typeface="Arial" charset="0"/>
              </a:rPr>
              <a:t>kPa</a:t>
            </a:r>
            <a:r>
              <a:rPr lang="cs-CZ" altLang="cs-CZ" sz="2400" i="1" dirty="0">
                <a:latin typeface="Arial" charset="0"/>
                <a:cs typeface="Arial" charset="0"/>
              </a:rPr>
              <a:t>, při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</a:t>
            </a:r>
            <a:r>
              <a:rPr lang="cs-CZ" altLang="cs-CZ" sz="2400" i="1" dirty="0" err="1">
                <a:latin typeface="Arial" charset="0"/>
                <a:cs typeface="Arial" charset="0"/>
              </a:rPr>
              <a:t>hyperkapnii</a:t>
            </a:r>
            <a:r>
              <a:rPr lang="cs-CZ" altLang="cs-CZ" sz="2400" i="1" dirty="0">
                <a:latin typeface="Arial" charset="0"/>
                <a:cs typeface="Arial" charset="0"/>
              </a:rPr>
              <a:t> zkusit NIPV, zvýšení paCO2 o 1 </a:t>
            </a:r>
            <a:r>
              <a:rPr lang="cs-CZ" altLang="cs-CZ" sz="2400" i="1" dirty="0" err="1">
                <a:latin typeface="Arial" charset="0"/>
                <a:cs typeface="Arial" charset="0"/>
              </a:rPr>
              <a:t>kPa</a:t>
            </a:r>
            <a:r>
              <a:rPr lang="cs-CZ" altLang="cs-CZ" sz="2400" i="1" dirty="0">
                <a:latin typeface="Arial" charset="0"/>
                <a:cs typeface="Arial" charset="0"/>
              </a:rPr>
              <a:t> a více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je kontraindikací DDOT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- </a:t>
            </a:r>
            <a:r>
              <a:rPr lang="cs-CZ" altLang="cs-CZ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kritéria mobility </a:t>
            </a:r>
            <a:r>
              <a:rPr lang="cs-CZ" altLang="cs-CZ" sz="2400" i="1" dirty="0">
                <a:latin typeface="Arial" charset="0"/>
                <a:cs typeface="Arial" charset="0"/>
              </a:rPr>
              <a:t>- 6MWT - nemocný ujde bez inhalace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kyslíku nejméně 130 metrů a s odpovídajícím průtokem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kyslíku následně vzdálenost prodlouží o 25 % a více; po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skončení testu s kyslíkem musí mít SpO2 alespoň 85 %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A0B91B1-65E4-45BA-B020-DB5F43C3F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Transplantace plic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F40B0A9-0C9B-447D-BF05-30A48D205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</a:rPr>
              <a:t>- bilaterální sekvenční Tx plic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zařazení do Tx programu: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</a:t>
            </a:r>
            <a:r>
              <a:rPr lang="cs-CZ" altLang="cs-CZ" sz="2800" i="1">
                <a:latin typeface="Arial" panose="020B0604020202020204" pitchFamily="34" charset="0"/>
              </a:rPr>
              <a:t>- FEV1 pod 30% normy či rychlý pokles FEV1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- zvyšující se frekvence exacerbací vyžadující ATB léčbu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- neustupující či recidivující pneumothorax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- recidivující hemoptýza nekontrolovaná embolizací bronch. tepen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4791187-4132-495D-A3B3-AC29B6B5C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Transplantace plic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598FC81-27C5-46B0-9CDB-57003EB66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indikace k Tx: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oxygenodependentní respirační selhání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hyperkapnie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plicní hypertenze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EFE5D0D-116F-44BF-8BD5-79157346B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Transplantace plic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D11DD18-961C-4488-A698-D528BDECBC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- absolutní kontraindikace: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neschopnost systémově tolerovat steroidy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renální insuficience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malignita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</a:rPr>
              <a:t>  - přítomnost panrezistentní Burkholderia </a:t>
            </a:r>
            <a:br>
              <a:rPr lang="cs-CZ" altLang="cs-CZ" sz="3200" i="1">
                <a:latin typeface="Arial" panose="020B0604020202020204" pitchFamily="34" charset="0"/>
              </a:rPr>
            </a:br>
            <a:r>
              <a:rPr lang="cs-CZ" altLang="cs-CZ" sz="3200" i="1">
                <a:latin typeface="Arial" panose="020B0604020202020204" pitchFamily="34" charset="0"/>
              </a:rPr>
              <a:t>cepacia (genomovar ST 32) ve sputu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A05CED7-44A5-41EF-AE85-09E68AFA7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B84B48-02F1-44D7-B45A-6F770E64A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mutace ČR :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- 70,7% – F508del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  6,4% - CFTRdele2,3(21kb) 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slovanská</a:t>
            </a:r>
            <a:endParaRPr lang="cs-CZ" altLang="cs-CZ" sz="3200" i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  3,7% - G551D                         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keltská</a:t>
            </a:r>
            <a:endParaRPr lang="cs-CZ" altLang="cs-CZ" sz="3200" i="1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  2,8% - N1303K              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středomořská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  2,0% - G542X                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středomořská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6BB03FA-516B-4E1F-8F7D-0AC733FB3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GIT onemocnění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F4AE78E-ADEA-48D5-9716-9A3185CC3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 zevní insuficience pankreatu</a:t>
            </a:r>
            <a:endParaRPr lang="cs-CZ" altLang="cs-CZ" sz="3200" i="1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cs-CZ" altLang="cs-CZ" sz="2400" i="1" dirty="0">
                <a:solidFill>
                  <a:schemeClr val="accent2"/>
                </a:solidFill>
                <a:latin typeface="Arial"/>
                <a:cs typeface="Arial"/>
              </a:rPr>
              <a:t>  </a:t>
            </a:r>
            <a:r>
              <a:rPr lang="cs-CZ" altLang="cs-CZ" sz="1800" i="1" dirty="0">
                <a:latin typeface="Arial"/>
                <a:cs typeface="Arial"/>
              </a:rPr>
              <a:t>- nutné aktivně pátrat - 1x ročně </a:t>
            </a:r>
            <a:r>
              <a:rPr lang="cs-CZ" altLang="cs-CZ" sz="1800" i="1" dirty="0" err="1">
                <a:latin typeface="Arial"/>
                <a:cs typeface="Arial"/>
              </a:rPr>
              <a:t>elastáza</a:t>
            </a:r>
            <a:r>
              <a:rPr lang="cs-CZ" altLang="cs-CZ" sz="1800" i="1" dirty="0">
                <a:latin typeface="Arial"/>
                <a:cs typeface="Arial"/>
              </a:rPr>
              <a:t> I ve stolici</a:t>
            </a:r>
            <a:endParaRPr lang="cs-CZ" altLang="cs-CZ" sz="1800" i="1">
              <a:solidFill>
                <a:schemeClr val="accent2"/>
              </a:solidFill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   - lipáza - maximálně 10000j./kg/D (při překročení                                                      dávky riziko rozvoje kolitidy)</a:t>
            </a:r>
            <a:r>
              <a:rPr lang="cs-CZ" altLang="cs-CZ" sz="1800" i="1" dirty="0">
                <a:latin typeface="Arial" panose="020B0604020202020204" pitchFamily="34" charset="0"/>
              </a:rPr>
              <a:t/>
            </a:r>
            <a:br>
              <a:rPr lang="cs-CZ" altLang="cs-CZ" sz="1800" i="1" dirty="0">
                <a:latin typeface="Arial" panose="020B0604020202020204" pitchFamily="34" charset="0"/>
              </a:rPr>
            </a:br>
            <a:r>
              <a:rPr lang="cs-CZ" altLang="cs-CZ" sz="1800" i="1" dirty="0">
                <a:latin typeface="Arial"/>
                <a:cs typeface="Arial"/>
              </a:rPr>
              <a:t>          - před každým jídlem !!!</a:t>
            </a:r>
          </a:p>
          <a:p>
            <a:pPr eaLnBrk="1" hangingPunct="1"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 diabetes vázaný na CF</a:t>
            </a:r>
          </a:p>
          <a:p>
            <a:pPr>
              <a:buNone/>
            </a:pPr>
            <a:r>
              <a:rPr lang="cs-CZ" sz="2400" i="1" dirty="0">
                <a:solidFill>
                  <a:srgbClr val="000000"/>
                </a:solidFill>
                <a:latin typeface="Arial"/>
                <a:cs typeface="Arial"/>
              </a:rPr>
              <a:t>  </a:t>
            </a:r>
            <a:r>
              <a:rPr lang="cs-CZ" sz="1800" i="1" dirty="0">
                <a:latin typeface="Arial"/>
                <a:cs typeface="Arial"/>
              </a:rPr>
              <a:t>- nutné aktivně pátrat - 1x ročně </a:t>
            </a:r>
            <a:r>
              <a:rPr lang="cs-CZ" sz="1800" i="1" dirty="0" err="1">
                <a:latin typeface="Arial"/>
                <a:cs typeface="Arial"/>
              </a:rPr>
              <a:t>oGTT</a:t>
            </a:r>
            <a:endParaRPr lang="cs-CZ" sz="1800" i="1">
              <a:latin typeface="Arial"/>
              <a:ea typeface="Verdana"/>
              <a:cs typeface="Arial"/>
            </a:endParaRP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   - vždy inzulin</a:t>
            </a: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   - alespoň 6 jídel denně</a:t>
            </a: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   - dieta bez omezení, pouze zákaz „rychlých“ cukrů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E78E782-56E3-46F1-AA58-398FBF0B5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GIT onemocnění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CE6CD8-C384-49BF-BF90-AD1659BB4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 fokální biliární </a:t>
            </a:r>
            <a:r>
              <a:rPr lang="cs-CZ" altLang="cs-CZ" sz="3200" i="1" dirty="0" err="1">
                <a:solidFill>
                  <a:schemeClr val="accent2"/>
                </a:solidFill>
                <a:latin typeface="Arial"/>
                <a:cs typeface="Arial"/>
              </a:rPr>
              <a:t>cirhoza</a:t>
            </a:r>
            <a:endParaRPr lang="cs-CZ" altLang="cs-CZ" sz="3200" i="1" dirty="0">
              <a:solidFill>
                <a:schemeClr val="accent2"/>
              </a:solidFill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1800" i="1" dirty="0">
                <a:latin typeface="Arial"/>
                <a:cs typeface="Arial"/>
              </a:rPr>
              <a:t>   - nutné aktivně pátrat - 1x ročně UZ břicha, 1x za 6 měsíců jaterní enzymy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cs typeface="Arial"/>
              </a:rPr>
              <a:t>   - </a:t>
            </a:r>
            <a:r>
              <a:rPr lang="cs-CZ" altLang="cs-CZ" sz="1800" i="1" dirty="0" err="1">
                <a:latin typeface="Arial"/>
                <a:cs typeface="Arial"/>
              </a:rPr>
              <a:t>ursodeoxycholová</a:t>
            </a:r>
            <a:r>
              <a:rPr lang="cs-CZ" altLang="cs-CZ" sz="1800" i="1" dirty="0">
                <a:latin typeface="Arial"/>
                <a:cs typeface="Arial"/>
              </a:rPr>
              <a:t> </a:t>
            </a:r>
            <a:r>
              <a:rPr lang="cs-CZ" altLang="cs-CZ" sz="1800" i="1" dirty="0" err="1">
                <a:latin typeface="Arial"/>
                <a:cs typeface="Arial"/>
              </a:rPr>
              <a:t>kys</a:t>
            </a:r>
            <a:r>
              <a:rPr lang="cs-CZ" altLang="cs-CZ" sz="1800" i="1" dirty="0">
                <a:latin typeface="Arial"/>
                <a:cs typeface="Arial"/>
              </a:rPr>
              <a:t>. 15-30 mg/kg/D </a:t>
            </a:r>
            <a:r>
              <a:rPr lang="cs-CZ" altLang="cs-CZ" sz="1800" i="1" dirty="0">
                <a:solidFill>
                  <a:schemeClr val="accent2"/>
                </a:solidFill>
                <a:latin typeface="Arial"/>
                <a:cs typeface="Arial"/>
              </a:rPr>
              <a:t>+ </a:t>
            </a:r>
            <a:r>
              <a:rPr lang="cs-CZ" altLang="cs-CZ" sz="1800" i="1" dirty="0" err="1">
                <a:latin typeface="Arial"/>
                <a:cs typeface="Arial"/>
              </a:rPr>
              <a:t>taurin</a:t>
            </a:r>
            <a:r>
              <a:rPr lang="cs-CZ" altLang="cs-CZ" sz="1800" i="1" dirty="0">
                <a:latin typeface="Arial"/>
                <a:cs typeface="Arial"/>
              </a:rPr>
              <a:t> 30-40 mg/kg/D</a:t>
            </a:r>
            <a:endParaRPr lang="cs-CZ" sz="1800">
              <a:ea typeface="Verdana"/>
              <a:cs typeface="Verdana"/>
            </a:endParaRPr>
          </a:p>
          <a:p>
            <a:pPr eaLnBrk="1" hangingPunct="1">
              <a:buFontTx/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 metabolická kostní nemoc</a:t>
            </a:r>
            <a:endParaRPr lang="cs-CZ" altLang="cs-CZ" sz="3200" i="1">
              <a:solidFill>
                <a:schemeClr val="accent2"/>
              </a:solidFill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1800" i="1" dirty="0">
                <a:solidFill>
                  <a:schemeClr val="accent2"/>
                </a:solidFill>
                <a:latin typeface="Arial"/>
                <a:cs typeface="Arial"/>
              </a:rPr>
              <a:t>  </a:t>
            </a:r>
            <a:r>
              <a:rPr lang="cs-CZ" altLang="cs-CZ" sz="1800" i="1" dirty="0">
                <a:latin typeface="Arial"/>
                <a:cs typeface="Arial"/>
              </a:rPr>
              <a:t>- nutné aktivně pátrat - 1x za 2 roky denzitometrické vyš. </a:t>
            </a:r>
          </a:p>
          <a:p>
            <a:pPr>
              <a:buNone/>
            </a:pPr>
            <a:r>
              <a:rPr lang="cs-CZ" altLang="cs-CZ" sz="1800" i="1" dirty="0">
                <a:latin typeface="Arial"/>
                <a:cs typeface="Arial"/>
              </a:rPr>
              <a:t>  - prevence – </a:t>
            </a:r>
            <a:r>
              <a:rPr lang="cs-CZ" altLang="cs-CZ" sz="1800" i="1" dirty="0" err="1">
                <a:latin typeface="Arial"/>
                <a:cs typeface="Arial"/>
              </a:rPr>
              <a:t>pohyb,vitamín</a:t>
            </a:r>
            <a:r>
              <a:rPr lang="cs-CZ" altLang="cs-CZ" sz="1800" i="1" dirty="0">
                <a:latin typeface="Arial"/>
                <a:cs typeface="Arial"/>
              </a:rPr>
              <a:t> D, pankreatická substituce, vápník</a:t>
            </a:r>
            <a:endParaRPr lang="cs-CZ" sz="1800">
              <a:ea typeface="Verdana"/>
              <a:cs typeface="Verdana"/>
            </a:endParaRPr>
          </a:p>
          <a:p>
            <a:pPr eaLnBrk="1" hangingPunct="1">
              <a:buNone/>
            </a:pPr>
            <a:r>
              <a:rPr lang="cs-CZ" altLang="cs-CZ" sz="1800" i="1" dirty="0">
                <a:solidFill>
                  <a:schemeClr val="accent2"/>
                </a:solidFill>
                <a:latin typeface="Arial"/>
                <a:cs typeface="Arial"/>
              </a:rPr>
              <a:t>  </a:t>
            </a:r>
            <a:r>
              <a:rPr lang="cs-CZ" altLang="cs-CZ" sz="1800" i="1" dirty="0">
                <a:latin typeface="Arial"/>
                <a:cs typeface="Arial"/>
              </a:rPr>
              <a:t>- </a:t>
            </a:r>
            <a:r>
              <a:rPr lang="cs-CZ" altLang="cs-CZ" sz="1800" i="1" dirty="0" err="1">
                <a:latin typeface="Arial"/>
                <a:cs typeface="Arial"/>
              </a:rPr>
              <a:t>bisfosfonáty</a:t>
            </a:r>
            <a:endParaRPr lang="cs-CZ" altLang="cs-CZ" sz="1800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96373B21-E178-4D49-8EC2-017476E58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Léčba malnutrice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8BC07EC-C6E6-4136-B622-B3956E137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- 1x ročně nutriční screening</a:t>
            </a:r>
          </a:p>
          <a:p>
            <a:pPr>
              <a:buNone/>
            </a:pPr>
            <a:r>
              <a:rPr lang="cs-CZ" altLang="cs-CZ" sz="2800" i="1" dirty="0">
                <a:latin typeface="Arial"/>
                <a:cs typeface="Arial"/>
              </a:rPr>
              <a:t>- zvýšený kalorický přívod  </a:t>
            </a:r>
            <a:r>
              <a:rPr lang="cs-CZ" altLang="cs-CZ" sz="2800" i="1" dirty="0">
                <a:latin typeface="Arial"/>
              </a:rPr>
              <a:t/>
            </a:r>
            <a:br>
              <a:rPr lang="cs-CZ" altLang="cs-CZ" sz="2800" i="1" dirty="0">
                <a:latin typeface="Arial"/>
              </a:rPr>
            </a:br>
            <a:r>
              <a:rPr lang="cs-CZ" altLang="cs-CZ" sz="2800" i="1" dirty="0">
                <a:latin typeface="Arial"/>
                <a:cs typeface="Arial"/>
              </a:rPr>
              <a:t>- při FEV1 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  85%  - 125-130% normy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- p</a:t>
            </a:r>
            <a:r>
              <a:rPr lang="cs-CZ" altLang="cs-CZ" sz="2800" i="1" dirty="0">
                <a:latin typeface="Arial"/>
                <a:cs typeface="Arial"/>
              </a:rPr>
              <a:t>ř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i infektu    - 130-150-200% normy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- mu</a:t>
            </a:r>
            <a:r>
              <a:rPr lang="cs-CZ" altLang="cs-CZ" sz="2800" i="1" dirty="0">
                <a:latin typeface="Arial"/>
                <a:cs typeface="Arial"/>
              </a:rPr>
              <a:t>ži - 100-130 kcal/kg/D 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r>
              <a:rPr lang="cs-CZ" altLang="cs-CZ" sz="2800" i="1" dirty="0">
                <a:latin typeface="Arial"/>
                <a:cs typeface="Arial"/>
              </a:rPr>
              <a:t>- ženy - 80-110 kcal/kg/D</a:t>
            </a:r>
            <a:r>
              <a:rPr lang="cs-CZ" altLang="cs-CZ" sz="2800" i="1" dirty="0">
                <a:latin typeface="Arial" panose="020B0604020202020204" pitchFamily="34" charset="0"/>
              </a:rPr>
              <a:t/>
            </a:r>
            <a:br>
              <a:rPr lang="cs-CZ" altLang="cs-CZ" sz="2800" i="1" dirty="0">
                <a:latin typeface="Arial" panose="020B0604020202020204" pitchFamily="34" charset="0"/>
              </a:rPr>
            </a:br>
            <a:endParaRPr lang="cs-CZ" altLang="cs-CZ" sz="3200" i="1">
              <a:latin typeface="Arial" panose="020B0604020202020204" pitchFamily="34" charset="0"/>
              <a:cs typeface="Arial"/>
            </a:endParaRP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bílkoviny - 2,5-3,0 g/kg/D</a:t>
            </a: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tuky - 40% kalorického přívodu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E8B440D-057D-4B01-AB9E-8EE8AB0EA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Nutriční podpora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36A19E2-B09F-4219-80C6-266AB96924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- sipping</a:t>
            </a:r>
            <a:r>
              <a:rPr lang="cs-CZ" altLang="cs-CZ" sz="2800" i="1" dirty="0">
                <a:solidFill>
                  <a:schemeClr val="accent2"/>
                </a:solidFill>
                <a:latin typeface="Arial"/>
                <a:cs typeface="Arial"/>
              </a:rPr>
              <a:t> </a:t>
            </a:r>
            <a:endParaRPr lang="cs-CZ" altLang="cs-CZ" sz="2800" i="1">
              <a:solidFill>
                <a:schemeClr val="accent2"/>
              </a:solidFill>
              <a:latin typeface="Arial" panose="020B0604020202020204" pitchFamily="34" charset="0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   - </a:t>
            </a:r>
            <a:r>
              <a:rPr lang="cs-CZ" altLang="cs-CZ" sz="2800" i="1" dirty="0" err="1">
                <a:latin typeface="Arial"/>
                <a:cs typeface="Arial"/>
              </a:rPr>
              <a:t>Fantomalt</a:t>
            </a:r>
            <a:r>
              <a:rPr lang="cs-CZ" altLang="cs-CZ" sz="2800" i="1" dirty="0">
                <a:latin typeface="Arial"/>
                <a:cs typeface="Arial"/>
              </a:rPr>
              <a:t> - 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  </a:t>
            </a:r>
            <a:r>
              <a:rPr lang="cs-CZ" altLang="cs-CZ" sz="2800" i="1" dirty="0">
                <a:latin typeface="Arial"/>
                <a:cs typeface="Arial"/>
              </a:rPr>
              <a:t>přívod cukrů</a:t>
            </a: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    - </a:t>
            </a:r>
            <a:r>
              <a:rPr lang="cs-CZ" altLang="cs-CZ" sz="2800" i="1" dirty="0" err="1">
                <a:latin typeface="Arial"/>
                <a:cs typeface="Arial"/>
              </a:rPr>
              <a:t>Protifar</a:t>
            </a:r>
            <a:r>
              <a:rPr lang="cs-CZ" altLang="cs-CZ" sz="2800" i="1" dirty="0">
                <a:latin typeface="Arial"/>
                <a:cs typeface="Arial"/>
              </a:rPr>
              <a:t> - 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  </a:t>
            </a:r>
            <a:r>
              <a:rPr lang="cs-CZ" altLang="cs-CZ" sz="2800" i="1" dirty="0">
                <a:latin typeface="Arial"/>
                <a:cs typeface="Arial"/>
              </a:rPr>
              <a:t>přívod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 bílkovin</a:t>
            </a:r>
            <a:endParaRPr lang="cs-CZ" altLang="cs-CZ" sz="2800" i="1" dirty="0"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    - MCT -   </a:t>
            </a:r>
            <a:r>
              <a:rPr lang="cs-CZ" altLang="cs-CZ" sz="2800" i="1" dirty="0">
                <a:latin typeface="Arial"/>
                <a:cs typeface="Arial"/>
              </a:rPr>
              <a:t>přívod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 tuk</a:t>
            </a:r>
            <a:endParaRPr lang="cs-CZ" altLang="cs-CZ" sz="2800" i="1" dirty="0">
              <a:latin typeface="Arial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    - </a:t>
            </a:r>
            <a:r>
              <a:rPr lang="cs-CZ" altLang="cs-CZ" sz="2800" i="1" dirty="0" err="1">
                <a:latin typeface="Arial"/>
                <a:cs typeface="Arial"/>
                <a:sym typeface="Symbol" panose="05050102010706020507" pitchFamily="18" charset="2"/>
              </a:rPr>
              <a:t>Nutridrink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, </a:t>
            </a:r>
            <a:r>
              <a:rPr lang="cs-CZ" altLang="cs-CZ" sz="2800" i="1" dirty="0" err="1">
                <a:latin typeface="Arial"/>
                <a:cs typeface="Arial"/>
                <a:sym typeface="Symbol" panose="05050102010706020507" pitchFamily="18" charset="2"/>
              </a:rPr>
              <a:t>Fresubin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, </a:t>
            </a:r>
            <a:r>
              <a:rPr lang="cs-CZ" altLang="cs-CZ" sz="2800" i="1" dirty="0" err="1">
                <a:latin typeface="Arial"/>
                <a:cs typeface="Arial"/>
                <a:sym typeface="Symbol" panose="05050102010706020507" pitchFamily="18" charset="2"/>
              </a:rPr>
              <a:t>Survimed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, </a:t>
            </a:r>
            <a:r>
              <a:rPr lang="cs-CZ" altLang="cs-CZ" sz="2800" i="1" dirty="0" err="1">
                <a:latin typeface="Arial"/>
                <a:cs typeface="Arial"/>
                <a:sym typeface="Symbol" panose="05050102010706020507" pitchFamily="18" charset="2"/>
              </a:rPr>
              <a:t>Isocal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,  </a:t>
            </a:r>
            <a:endParaRPr lang="cs-CZ" altLang="cs-CZ" sz="2800" i="1">
              <a:latin typeface="Arial" panose="020B0604020202020204" pitchFamily="34" charset="0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       </a:t>
            </a:r>
            <a:r>
              <a:rPr lang="cs-CZ" altLang="cs-CZ" sz="2800" i="1" dirty="0" err="1">
                <a:latin typeface="Arial"/>
                <a:cs typeface="Arial"/>
                <a:sym typeface="Symbol" panose="05050102010706020507" pitchFamily="18" charset="2"/>
              </a:rPr>
              <a:t>Nutrison</a:t>
            </a:r>
            <a:r>
              <a:rPr lang="cs-CZ" altLang="cs-CZ" sz="2800" i="1" dirty="0">
                <a:latin typeface="Arial"/>
                <a:cs typeface="Arial"/>
                <a:sym typeface="Symbol" panose="05050102010706020507" pitchFamily="18" charset="2"/>
              </a:rPr>
              <a:t> </a:t>
            </a:r>
            <a:endParaRPr lang="cs-CZ" altLang="cs-CZ" sz="2800" i="1">
              <a:latin typeface="Arial" panose="020B0604020202020204" pitchFamily="34" charset="0"/>
              <a:cs typeface="Arial"/>
            </a:endParaRPr>
          </a:p>
          <a:p>
            <a:pPr eaLnBrk="1" hangingPunct="1">
              <a:buNone/>
            </a:pPr>
            <a:r>
              <a:rPr lang="cs-CZ" altLang="cs-CZ" sz="2800" i="1" dirty="0">
                <a:latin typeface="Arial"/>
                <a:cs typeface="Arial"/>
              </a:rPr>
              <a:t>- nasogastrická sonda, gastrostomie (PEG), zřídka </a:t>
            </a:r>
            <a:r>
              <a:rPr lang="cs-CZ" altLang="cs-CZ" sz="2800" i="1" dirty="0" err="1">
                <a:latin typeface="Arial"/>
                <a:cs typeface="Arial"/>
              </a:rPr>
              <a:t>jejunostomie</a:t>
            </a:r>
            <a:r>
              <a:rPr lang="cs-CZ" altLang="cs-CZ" sz="2800" i="1" dirty="0">
                <a:latin typeface="Arial"/>
                <a:cs typeface="Arial"/>
              </a:rPr>
              <a:t> (</a:t>
            </a:r>
            <a:r>
              <a:rPr lang="cs-CZ" altLang="cs-CZ" sz="2800" i="1" dirty="0" err="1">
                <a:latin typeface="Arial"/>
                <a:cs typeface="Arial"/>
              </a:rPr>
              <a:t>Pulmocare</a:t>
            </a:r>
            <a:r>
              <a:rPr lang="cs-CZ" altLang="cs-CZ" sz="2800" i="1" dirty="0">
                <a:latin typeface="Arial"/>
                <a:cs typeface="Arial"/>
              </a:rPr>
              <a:t>, </a:t>
            </a:r>
            <a:r>
              <a:rPr lang="cs-CZ" altLang="cs-CZ" sz="2800" i="1" dirty="0" err="1">
                <a:latin typeface="Arial"/>
                <a:cs typeface="Arial"/>
              </a:rPr>
              <a:t>Emsogen</a:t>
            </a:r>
            <a:r>
              <a:rPr lang="cs-CZ" altLang="cs-CZ" sz="2800" i="1" dirty="0">
                <a:latin typeface="Arial"/>
                <a:cs typeface="Arial"/>
              </a:rPr>
              <a:t>) </a:t>
            </a:r>
            <a:endParaRPr lang="cs-CZ" altLang="cs-CZ" sz="2800" i="1">
              <a:latin typeface="Arial" panose="020B0604020202020204" pitchFamily="34" charset="0"/>
              <a:cs typeface="Arial"/>
            </a:endParaRPr>
          </a:p>
          <a:p>
            <a:pPr eaLnBrk="1" hangingPunct="1">
              <a:buFontTx/>
              <a:buNone/>
            </a:pPr>
            <a:r>
              <a:rPr lang="cs-CZ" altLang="cs-CZ" sz="2800" i="1" dirty="0">
                <a:latin typeface="Arial"/>
                <a:cs typeface="Arial"/>
              </a:rPr>
              <a:t>- parenterální výživa - centrální </a:t>
            </a:r>
            <a:r>
              <a:rPr lang="cs-CZ" altLang="cs-CZ" sz="2800" i="1" dirty="0" err="1">
                <a:latin typeface="Arial"/>
                <a:cs typeface="Arial"/>
              </a:rPr>
              <a:t>venozní</a:t>
            </a:r>
            <a:r>
              <a:rPr lang="cs-CZ" altLang="cs-CZ" sz="2800" i="1" dirty="0">
                <a:latin typeface="Arial"/>
                <a:cs typeface="Arial"/>
              </a:rPr>
              <a:t> katetr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CF8AF39-B76C-4F62-B820-074FFC527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Suplementace vitamínů a minerálů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B84C2825-FE30-4FF1-B48E-AB683375C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</a:t>
            </a:r>
            <a:r>
              <a:rPr lang="cs-CZ" altLang="cs-CZ" sz="3200" i="1" dirty="0">
                <a:latin typeface="Arial"/>
                <a:cs typeface="Arial"/>
              </a:rPr>
              <a:t> </a:t>
            </a: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minerály</a:t>
            </a:r>
            <a:r>
              <a:rPr lang="cs-CZ" altLang="cs-CZ" sz="3200" i="1" dirty="0">
                <a:latin typeface="Arial"/>
                <a:cs typeface="Arial"/>
              </a:rPr>
              <a:t> - kalcium, fosfor, magnesium, 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                  zinek, selen, železo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3200" i="1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solidFill>
                  <a:schemeClr val="accent2"/>
                </a:solidFill>
                <a:latin typeface="Arial"/>
                <a:cs typeface="Arial"/>
              </a:rPr>
              <a:t>- vitamíny</a:t>
            </a:r>
            <a:r>
              <a:rPr lang="cs-CZ" altLang="cs-CZ" sz="3200" i="1" dirty="0">
                <a:latin typeface="Arial"/>
                <a:cs typeface="Arial"/>
              </a:rPr>
              <a:t> - vit. A 5000 IU </a:t>
            </a:r>
            <a:r>
              <a:rPr lang="cs-CZ" altLang="cs-CZ" sz="2800" i="1" dirty="0">
                <a:solidFill>
                  <a:srgbClr val="008000"/>
                </a:solidFill>
                <a:latin typeface="Arial"/>
                <a:cs typeface="Arial"/>
              </a:rPr>
              <a:t> (teratogenní)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latin typeface="Arial"/>
                <a:cs typeface="Arial"/>
              </a:rPr>
              <a:t>                  - vit. D 400-800 IU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              - vit. E 200-400 mg</a:t>
            </a:r>
            <a:r>
              <a:rPr lang="cs-CZ" altLang="cs-CZ" sz="3200" i="1" dirty="0">
                <a:latin typeface="Arial" panose="020B0604020202020204" pitchFamily="34" charset="0"/>
              </a:rPr>
              <a:t/>
            </a:r>
            <a:br>
              <a:rPr lang="cs-CZ" altLang="cs-CZ" sz="3200" i="1" dirty="0">
                <a:latin typeface="Arial" panose="020B0604020202020204" pitchFamily="34" charset="0"/>
              </a:rPr>
            </a:br>
            <a:r>
              <a:rPr lang="cs-CZ" altLang="cs-CZ" sz="3200" i="1" dirty="0">
                <a:latin typeface="Arial"/>
                <a:cs typeface="Arial"/>
              </a:rPr>
              <a:t>              - vit. K 5 mg 2x týdně </a:t>
            </a:r>
            <a:r>
              <a:rPr lang="cs-CZ" altLang="cs-CZ" sz="3200" i="1" dirty="0">
                <a:solidFill>
                  <a:srgbClr val="008000"/>
                </a:solidFill>
                <a:latin typeface="Arial"/>
                <a:cs typeface="Arial"/>
              </a:rPr>
              <a:t>při   </a:t>
            </a:r>
            <a:endParaRPr lang="cs-CZ" altLang="cs-CZ" sz="3200" i="1" dirty="0">
              <a:solidFill>
                <a:srgbClr val="008000"/>
              </a:solidFill>
              <a:latin typeface="Arial" panose="020B0604020202020204" pitchFamily="34" charset="0"/>
              <a:cs typeface="Arial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3200" i="1" dirty="0">
                <a:solidFill>
                  <a:srgbClr val="008000"/>
                </a:solidFill>
                <a:latin typeface="Arial"/>
                <a:cs typeface="Arial"/>
              </a:rPr>
              <a:t>                            současné ATB terapii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6E0EA5E-9BB0-4DB5-B6AD-343569AFC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Reprodukce - muži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6EC463A-ED83-447E-A542-9D532EE28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- 97 – 98 % neplodných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- plánování rodiny – metody asistované reprodukce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- kompletní molekulárně genetické vyšetření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       partnerky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- odběr spermií (MESA, TESA)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IVF (event.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       ISCI)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embryotransfer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 - pravděpodobnost otěhotnění při použití ICSI je 35 %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819F8D0-5190-4A54-A99F-F802E5763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Reprodukce - ženy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7DF2A0A-946A-4142-9DC9-0BD170658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absolutní kontraindikace gravidity: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plicní hypertenze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cor pulmonale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hyperkapnie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klidová hypoxemie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90F2236B-B6A1-4518-A2ED-98A1F1742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Reprodukce - ženy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E1799A5-A8A0-445F-9ACE-D132FF2E5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relativní kontraindikace gravidity: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FVC nebo FEV1 pod 50% n.h.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rychlý pokles plicních funkcí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kolonizace Burkholderia cepacia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časté infekční exacerbace vyžadující 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   i.v. ATB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malnutrice s BMI pod 18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přítomnost diabetu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A4FF3FF-5B43-44D9-9293-0AD2D2F5B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Individualizovaná léčba</a:t>
            </a:r>
          </a:p>
        </p:txBody>
      </p:sp>
      <p:sp>
        <p:nvSpPr>
          <p:cNvPr id="68611" name="Rectangle 4">
            <a:extLst>
              <a:ext uri="{FF2B5EF4-FFF2-40B4-BE49-F238E27FC236}">
                <a16:creationId xmlns:a16="http://schemas.microsoft.com/office/drawing/2014/main" id="{27533F4C-19E3-4237-A86C-45EE1B174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cílená léčba CF nemocného dle :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altLang="cs-CZ" sz="3200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typu (třídy) mutace CFTR genu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typu kolonizace dýchacích cest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tíže bronchopulmonálního onemocnění   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  a komplikací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přítomných GIT projevů a komplikací</a:t>
            </a:r>
          </a:p>
          <a:p>
            <a:pPr eaLnBrk="1" hangingPunct="1"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  - stavu nutrice</a:t>
            </a:r>
          </a:p>
          <a:p>
            <a:pPr eaLnBrk="1" hangingPunct="1">
              <a:buFontTx/>
              <a:buNone/>
            </a:pP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07930AF-6C85-49B5-8215-DEE014A45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Korektory a aktivátory CFTR proteinu</a:t>
            </a:r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23BDD2D-F24A-4ED3-9B56-35ED2B229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800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orphan</a:t>
            </a:r>
            <a:r>
              <a:rPr lang="cs-CZ" altLang="cs-CZ" sz="2800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i="1" dirty="0" err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(VVO s prevalencí                                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‹ 50 / 100 000)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lék modifikující chorobu </a:t>
            </a: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– princip nápravy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     základního defektu</a:t>
            </a:r>
            <a:endParaRPr lang="cs-CZ" altLang="cs-CZ" sz="2800" i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- aktivátor defektního CFTR proteinu –  zvyšuje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    kapacitu iontových kanálů pro transport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    chloridových iontů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- korektor defektního CFTR proteinu – naváže a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panose="020B0604020202020204" pitchFamily="34" charset="0"/>
                <a:cs typeface="Arial" panose="020B0604020202020204" pitchFamily="34" charset="0"/>
              </a:rPr>
              <a:t>     stabilizuje kanál v apikální membráně buňky</a:t>
            </a:r>
          </a:p>
          <a:p>
            <a:pPr eaLnBrk="1" hangingPunct="1">
              <a:buFontTx/>
              <a:buNone/>
              <a:defRPr/>
            </a:pPr>
            <a:endParaRPr lang="cs-CZ" alt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0D4D5F9-B9A1-4CF8-89A0-D8F53E936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genotypu a fenotypu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2E3FB58-71A3-48DE-9F90-DC121020F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„těžké“ mutace </a:t>
            </a: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klasický obraz CF</a:t>
            </a:r>
            <a:endParaRPr lang="cs-CZ" altLang="cs-CZ" sz="2800" i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cs-CZ" altLang="cs-CZ" sz="2800" i="1">
                <a:latin typeface="Arial" panose="020B0604020202020204" pitchFamily="34" charset="0"/>
              </a:rPr>
              <a:t>- insuficience zevní sekrece pankreatu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„mírné“ mutace </a:t>
            </a: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atypické formy CF</a:t>
            </a:r>
            <a:endParaRPr lang="cs-CZ" altLang="cs-CZ" sz="2800" i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cs-CZ" altLang="cs-CZ" sz="2800" i="1">
                <a:latin typeface="Arial" panose="020B0604020202020204" pitchFamily="34" charset="0"/>
              </a:rPr>
              <a:t>- zachovaná činnost pankreatu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 - hraniční hodnoty koncentrace chloridů v potu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 - pozdní nástup a mírnější projevy respiračního  onemocnění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 - není přítomno postižení jater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FD8C57B-A503-45C2-A7EE-3750DCDEC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Korektory a aktivátory CFTR proteinu</a:t>
            </a:r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65782C-6A13-48BB-95FD-37EF2B8DD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- aktivátor defektního CFTR proteinu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 - </a:t>
            </a:r>
            <a:r>
              <a:rPr lang="cs-CZ" altLang="cs-CZ" sz="2400" i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ivacaftor</a:t>
            </a:r>
            <a:r>
              <a:rPr lang="cs-CZ" altLang="cs-CZ" sz="2400" i="1" dirty="0">
                <a:latin typeface="Arial" charset="0"/>
                <a:cs typeface="Arial" charset="0"/>
              </a:rPr>
              <a:t> –</a:t>
            </a:r>
            <a:r>
              <a:rPr lang="cs-CZ" altLang="cs-CZ" sz="24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2400" i="1" dirty="0">
                <a:latin typeface="Arial" charset="0"/>
                <a:cs typeface="Arial" charset="0"/>
              </a:rPr>
              <a:t>150 mg a 12 hod. 1-0-1 </a:t>
            </a:r>
            <a:r>
              <a:rPr lang="cs-CZ" altLang="cs-CZ" sz="2000" i="1" dirty="0">
                <a:latin typeface="Arial" charset="0"/>
                <a:cs typeface="Arial" charset="0"/>
              </a:rPr>
              <a:t>(pouze pro G551D)</a:t>
            </a:r>
            <a:r>
              <a:rPr lang="cs-CZ" altLang="cs-CZ" sz="2400" i="1" dirty="0">
                <a:latin typeface="Arial" charset="0"/>
                <a:cs typeface="Arial" charset="0"/>
              </a:rPr>
              <a:t>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                (KALYDECO)</a:t>
            </a:r>
            <a:endParaRPr lang="cs-CZ" altLang="cs-CZ" sz="2400" i="1" dirty="0">
              <a:latin typeface="Arial" charset="0"/>
              <a:cs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- korektor defektního CFTR proteinu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 - </a:t>
            </a:r>
            <a:r>
              <a:rPr lang="cs-CZ" altLang="cs-CZ" sz="2400" i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lumicaftor</a:t>
            </a:r>
            <a:r>
              <a:rPr lang="cs-CZ" altLang="cs-CZ" sz="2400" i="1" dirty="0">
                <a:latin typeface="Arial" charset="0"/>
                <a:cs typeface="Arial" charset="0"/>
              </a:rPr>
              <a:t> – v kombinaci s </a:t>
            </a:r>
            <a:r>
              <a:rPr lang="cs-CZ" altLang="cs-CZ" sz="2400" i="1" dirty="0" err="1">
                <a:latin typeface="Arial" charset="0"/>
                <a:cs typeface="Arial" charset="0"/>
              </a:rPr>
              <a:t>ivacaftorem</a:t>
            </a:r>
            <a:r>
              <a:rPr lang="cs-CZ" altLang="cs-CZ" sz="2400" i="1" dirty="0">
                <a:latin typeface="Arial" charset="0"/>
                <a:cs typeface="Arial" charset="0"/>
              </a:rPr>
              <a:t> 200/125mg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charset="0"/>
                <a:cs typeface="Arial" charset="0"/>
              </a:rPr>
              <a:t>     a 12 hod. 2-0-2 </a:t>
            </a:r>
            <a:r>
              <a:rPr lang="cs-CZ" altLang="cs-CZ" sz="2000" i="1" dirty="0">
                <a:latin typeface="Arial" charset="0"/>
                <a:cs typeface="Arial" charset="0"/>
              </a:rPr>
              <a:t>(pro homozygoty F508del) </a:t>
            </a:r>
            <a:r>
              <a:rPr lang="cs-CZ" altLang="cs-CZ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(ORKAMBI)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   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2400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tezacaftor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– v kombinaci s </a:t>
            </a:r>
            <a:r>
              <a:rPr lang="cs-CZ" alt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ivacaftorem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100/150mg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    a 12 hod. 1-0-0 + 150mg </a:t>
            </a:r>
            <a:r>
              <a:rPr lang="cs-CZ" alt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ivacaftor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0-0-1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(pro homozygoty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F508del nebo heterozygoty F508del +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gatová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mutace) 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(SYMKEVI)</a:t>
            </a:r>
            <a:endParaRPr lang="cs-CZ" alt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4ECCC4F-9E40-4146-92B4-EA78F9F2B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Prognóza 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80E4EBF-0E78-4642-A5CB-4084F1117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i="1" dirty="0">
                <a:latin typeface="Arial" charset="0"/>
              </a:rPr>
              <a:t>- v současnosti se 40% všech nemocných s CF dožívá dospělosti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i="1" dirty="0">
                <a:latin typeface="Arial" charset="0"/>
              </a:rPr>
              <a:t>- předpokládaný medián přežití v roce 2000 byl 32 let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i="1" dirty="0">
                <a:latin typeface="Arial" charset="0"/>
              </a:rPr>
              <a:t>-  předpokládaný medián přežití v roce 2009 byl 36 let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charset="0"/>
              </a:rPr>
              <a:t>- předpokládaný medián přežití nemocných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charset="0"/>
              </a:rPr>
              <a:t>     narozených v roce 1990 je více než 40 let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charset="0"/>
                <a:cs typeface="Arial" charset="0"/>
              </a:rPr>
              <a:t>- další zlepšení prognózy nemocných</a:t>
            </a:r>
            <a:r>
              <a:rPr lang="cs-CZ" altLang="cs-CZ" sz="2800" b="1" i="1" dirty="0">
                <a:latin typeface="Arial" charset="0"/>
                <a:cs typeface="Arial" charset="0"/>
              </a:rPr>
              <a:t> </a:t>
            </a:r>
            <a:r>
              <a:rPr lang="cs-CZ" altLang="cs-CZ" sz="2800" i="1" dirty="0">
                <a:latin typeface="Arial" charset="0"/>
                <a:cs typeface="Arial" charset="0"/>
              </a:rPr>
              <a:t>se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latin typeface="Arial" charset="0"/>
                <a:cs typeface="Arial" charset="0"/>
              </a:rPr>
              <a:t>     zavedením </a:t>
            </a:r>
            <a:r>
              <a:rPr lang="cs-CZ" altLang="cs-CZ" sz="28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korektorů a aktivátorů CFTR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2"/>
                </a:solidFill>
                <a:latin typeface="Arial" charset="0"/>
                <a:cs typeface="Arial" charset="0"/>
              </a:rPr>
              <a:t>     proteinu </a:t>
            </a:r>
            <a:r>
              <a:rPr lang="cs-CZ" altLang="cs-CZ" sz="2800" i="1" dirty="0">
                <a:solidFill>
                  <a:srgbClr val="008000"/>
                </a:solidFill>
                <a:latin typeface="Arial" charset="0"/>
                <a:cs typeface="Arial" charset="0"/>
              </a:rPr>
              <a:t>= kauzální doživotní léčba</a:t>
            </a:r>
            <a:r>
              <a:rPr lang="cs-CZ" altLang="cs-CZ" sz="2800" b="1" i="1" dirty="0">
                <a:latin typeface="Arial" charset="0"/>
              </a:rPr>
              <a:t/>
            </a:r>
            <a:br>
              <a:rPr lang="cs-CZ" altLang="cs-CZ" sz="2800" b="1" i="1" dirty="0">
                <a:latin typeface="Arial" charset="0"/>
              </a:rPr>
            </a:br>
            <a:endParaRPr lang="cs-CZ" altLang="cs-CZ" sz="28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>
            <a:extLst>
              <a:ext uri="{FF2B5EF4-FFF2-40B4-BE49-F238E27FC236}">
                <a16:creationId xmlns:a16="http://schemas.microsoft.com/office/drawing/2014/main" id="{5A12D10D-76C1-4DFC-96F1-CFC39172E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424488"/>
          </a:xfrm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chemeClr val="accent2"/>
                </a:solidFill>
                <a:latin typeface="Arial" panose="020B0604020202020204" pitchFamily="34" charset="0"/>
              </a:rPr>
              <a:t>Děkuji Vám za pozornost !!!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C18F4B0-70D2-402F-9A1E-B6ED5F6B3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patogenetické třídy mutací CFTR genu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CE18F36-6EB5-4399-9CA9-E6869D3C0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třída I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– porucha syntézy CFTR proteinu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(G542X, R553X, R1162X, W1282X)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třída II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 – porucha transportu a vyzrávání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(F508del)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třída III 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– porucha regulace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(G551D)</a:t>
            </a:r>
            <a:endParaRPr lang="cs-CZ" altLang="cs-CZ" sz="32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třída IV</a:t>
            </a: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– snížení vodivosti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(R117H, R347P, R334W)</a:t>
            </a:r>
            <a:endParaRPr lang="cs-CZ" altLang="cs-CZ" sz="3200" i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- třída V</a:t>
            </a:r>
            <a:r>
              <a:rPr lang="cs-CZ" altLang="cs-CZ" sz="3200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i="1">
                <a:latin typeface="Arial" panose="020B0604020202020204" pitchFamily="34" charset="0"/>
                <a:cs typeface="Arial" panose="020B0604020202020204" pitchFamily="34" charset="0"/>
              </a:rPr>
              <a:t>– snížení syntézy normálního CFTR proteinu 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(3849</a:t>
            </a:r>
            <a:r>
              <a:rPr lang="en-US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2800" i="1">
                <a:latin typeface="Arial" panose="020B0604020202020204" pitchFamily="34" charset="0"/>
                <a:cs typeface="Arial" panose="020B0604020202020204" pitchFamily="34" charset="0"/>
              </a:rPr>
              <a:t>10kb C→T)</a:t>
            </a:r>
            <a:endParaRPr lang="cs-CZ" altLang="cs-CZ" sz="3200" i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třídy CFTR mutací">
            <a:extLst>
              <a:ext uri="{FF2B5EF4-FFF2-40B4-BE49-F238E27FC236}">
                <a16:creationId xmlns:a16="http://schemas.microsoft.com/office/drawing/2014/main" id="{8066B959-0E0B-4F42-A39C-FA1BE4AEF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17513"/>
            <a:ext cx="8569325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9637D0-FC1C-4302-B260-47090B953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400" b="1" i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Patofyziologie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2EE1BEE-8906-4A2F-8D3E-4D9B4C76C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 bílkovinný produkt genu – chloridový kanál v apikální membráně epiteliálních buněk (</a:t>
            </a:r>
            <a:r>
              <a:rPr lang="cs-CZ" altLang="cs-CZ" sz="2800" b="1" i="1">
                <a:latin typeface="Arial" panose="020B0604020202020204" pitchFamily="34" charset="0"/>
              </a:rPr>
              <a:t>CFTR</a:t>
            </a:r>
            <a:r>
              <a:rPr lang="cs-CZ" altLang="cs-CZ" sz="2800" i="1">
                <a:latin typeface="Arial" panose="020B0604020202020204" pitchFamily="34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-</a:t>
            </a:r>
            <a:r>
              <a:rPr lang="cs-CZ" altLang="cs-CZ" sz="2800" i="1">
                <a:solidFill>
                  <a:srgbClr val="008000"/>
                </a:solidFill>
                <a:latin typeface="Arial" panose="020B0604020202020204" pitchFamily="34" charset="0"/>
              </a:rPr>
              <a:t> význam AR dědičnosti pro kliniku</a:t>
            </a:r>
            <a:r>
              <a:rPr lang="cs-CZ" altLang="cs-CZ" sz="2800" i="1">
                <a:latin typeface="Arial" panose="020B0604020202020204" pitchFamily="34" charset="0"/>
              </a:rPr>
              <a:t> : 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 - onemocní pouze osoba se 2 klinicky význam. mutacemi</a:t>
            </a:r>
          </a:p>
          <a:p>
            <a:pPr eaLnBrk="1" hangingPunct="1">
              <a:buFontTx/>
              <a:buNone/>
            </a:pPr>
            <a:r>
              <a:rPr lang="cs-CZ" altLang="cs-CZ" sz="2800" i="1">
                <a:latin typeface="Arial" panose="020B0604020202020204" pitchFamily="34" charset="0"/>
              </a:rPr>
              <a:t>   - mírnější mutace odpovídají za výsledné klinické symptomy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3141</TotalTime>
  <Words>1988</Words>
  <Application>Microsoft Office PowerPoint</Application>
  <PresentationFormat>Předvádění na obrazovce (4:3)</PresentationFormat>
  <Paragraphs>397</Paragraphs>
  <Slides>62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8" baseType="lpstr">
      <vt:lpstr>Arial</vt:lpstr>
      <vt:lpstr>Book Antiqua</vt:lpstr>
      <vt:lpstr>Symbol</vt:lpstr>
      <vt:lpstr>Verdana</vt:lpstr>
      <vt:lpstr>Wingdings</vt:lpstr>
      <vt:lpstr>Profil</vt:lpstr>
      <vt:lpstr>Cystická fibróza      Eva Pokojová  Klinika nemocí plicních a tuberkulózy LF MU a FN Brno-Bohunice Přednosta: MUDr. Kristián Brat, PhD.</vt:lpstr>
      <vt:lpstr>Definice</vt:lpstr>
      <vt:lpstr>Epidemiologie</vt:lpstr>
      <vt:lpstr>Genetika</vt:lpstr>
      <vt:lpstr>Genetika</vt:lpstr>
      <vt:lpstr>Vztah genotypu a fenotypu</vt:lpstr>
      <vt:lpstr>Základní patogenetické třídy mutací CFTR genu</vt:lpstr>
      <vt:lpstr>Prezentace aplikace PowerPoint</vt:lpstr>
      <vt:lpstr>Patofyziologie</vt:lpstr>
      <vt:lpstr>Prezentace aplikace PowerPoint</vt:lpstr>
      <vt:lpstr>Patofyziologie</vt:lpstr>
      <vt:lpstr>CFTR protein</vt:lpstr>
      <vt:lpstr>CFTR kanál</vt:lpstr>
      <vt:lpstr>CFTR kanál</vt:lpstr>
      <vt:lpstr>Patofyziologie</vt:lpstr>
      <vt:lpstr>Diagnostika CF</vt:lpstr>
      <vt:lpstr>Diagnostika CF</vt:lpstr>
      <vt:lpstr>Diagnostika CF</vt:lpstr>
      <vt:lpstr>Diagnostika CF</vt:lpstr>
      <vt:lpstr>Diagnostický algoritmus CF</vt:lpstr>
      <vt:lpstr>Formy cystické fibrózy</vt:lpstr>
      <vt:lpstr>Klasická (typická) CF  - CF klinika - chloridy v potu nad 60 mmol/l - a/nebo 2 CF kauzální mutace    </vt:lpstr>
      <vt:lpstr>CFTR related diseases - „na CFTR protein vázaná CF příbuzná onemocnění „</vt:lpstr>
      <vt:lpstr>CFTR related diseases - „na CFTR protein vázaná CF příbuzná onemocnění „</vt:lpstr>
      <vt:lpstr>CF-SPID – „equivocal diagnosis“ </vt:lpstr>
      <vt:lpstr>Klinický obraz</vt:lpstr>
      <vt:lpstr>Respirační projevy</vt:lpstr>
      <vt:lpstr>Komplikace onemocnění                             dýchacích cest</vt:lpstr>
      <vt:lpstr>Gastrointestinální projevy </vt:lpstr>
      <vt:lpstr>Komplikace onemocnění GIT</vt:lpstr>
      <vt:lpstr>Syndrom ztráty solí</vt:lpstr>
      <vt:lpstr>  Léčba cystické fibrózy   </vt:lpstr>
      <vt:lpstr>Léčba respiračního onemocnění</vt:lpstr>
      <vt:lpstr>Léčba respiračního onemocnění</vt:lpstr>
      <vt:lpstr>Péče o průchodnost dýchacích                  cest</vt:lpstr>
      <vt:lpstr>Péče o průchodnost dýchacích                  cest</vt:lpstr>
      <vt:lpstr>Léčba plicní infekce</vt:lpstr>
      <vt:lpstr>Infekce Staphylococcus aureus</vt:lpstr>
      <vt:lpstr>Infekce Pseudomonas aeruginosa</vt:lpstr>
      <vt:lpstr>Infekce Pseudomonas aeruginosa</vt:lpstr>
      <vt:lpstr>Infekce Burkholderia cepacia</vt:lpstr>
      <vt:lpstr>Léčba zánětu</vt:lpstr>
      <vt:lpstr>Léčba komplikací</vt:lpstr>
      <vt:lpstr>DDOT</vt:lpstr>
      <vt:lpstr>DDOT</vt:lpstr>
      <vt:lpstr>DDOT</vt:lpstr>
      <vt:lpstr>Transplantace plic</vt:lpstr>
      <vt:lpstr>Transplantace plic</vt:lpstr>
      <vt:lpstr>Transplantace plic</vt:lpstr>
      <vt:lpstr>Léčba GIT onemocnění</vt:lpstr>
      <vt:lpstr>Léčba GIT onemocnění</vt:lpstr>
      <vt:lpstr>Léčba malnutrice</vt:lpstr>
      <vt:lpstr>Nutriční podpora</vt:lpstr>
      <vt:lpstr>Suplementace vitamínů a minerálů</vt:lpstr>
      <vt:lpstr>Reprodukce - muži</vt:lpstr>
      <vt:lpstr>Reprodukce - ženy</vt:lpstr>
      <vt:lpstr>Reprodukce - ženy</vt:lpstr>
      <vt:lpstr>Individualizovaná léčba</vt:lpstr>
      <vt:lpstr>Korektory a aktivátory CFTR proteinu</vt:lpstr>
      <vt:lpstr>Korektory a aktivátory CFTR proteinu</vt:lpstr>
      <vt:lpstr>Prognóza </vt:lpstr>
      <vt:lpstr>Děkuji Vám za pozornost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Cystická fibróza  v dospělé populaci  Eva Pokojová  Klinika nemocí plicních a tuberkulózy LF MU - FN Brno</dc:title>
  <dc:creator>Pokojová Eva</dc:creator>
  <cp:lastModifiedBy>Doubková Martina</cp:lastModifiedBy>
  <cp:revision>669</cp:revision>
  <cp:lastPrinted>2004-05-27T13:53:35Z</cp:lastPrinted>
  <dcterms:modified xsi:type="dcterms:W3CDTF">2020-05-05T12:02:59Z</dcterms:modified>
</cp:coreProperties>
</file>