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8" r:id="rId2"/>
    <p:sldId id="275" r:id="rId3"/>
    <p:sldId id="262" r:id="rId4"/>
    <p:sldId id="266" r:id="rId5"/>
    <p:sldId id="261" r:id="rId6"/>
    <p:sldId id="276" r:id="rId7"/>
    <p:sldId id="270" r:id="rId8"/>
    <p:sldId id="263" r:id="rId9"/>
    <p:sldId id="271" r:id="rId10"/>
    <p:sldId id="264" r:id="rId11"/>
    <p:sldId id="265" r:id="rId12"/>
    <p:sldId id="267" r:id="rId13"/>
    <p:sldId id="260" r:id="rId14"/>
    <p:sldId id="268" r:id="rId15"/>
    <p:sldId id="269" r:id="rId16"/>
    <p:sldId id="273" r:id="rId17"/>
    <p:sldId id="272" r:id="rId18"/>
    <p:sldId id="277" r:id="rId19"/>
    <p:sldId id="274" r:id="rId20"/>
    <p:sldId id="278" r:id="rId21"/>
    <p:sldId id="279" r:id="rId22"/>
    <p:sldId id="282" r:id="rId23"/>
    <p:sldId id="280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0" autoAdjust="0"/>
    <p:restoredTop sz="94660"/>
  </p:normalViewPr>
  <p:slideViewPr>
    <p:cSldViewPr>
      <p:cViewPr varScale="1">
        <p:scale>
          <a:sx n="108" d="100"/>
          <a:sy n="108" d="100"/>
        </p:scale>
        <p:origin x="181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42AD8-C36F-4778-B15D-E69BCC0034C6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79DF0-81AD-435E-B0E6-EEDB0127004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473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6400" cy="31623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3" y="4350018"/>
            <a:ext cx="4738097" cy="3509613"/>
          </a:xfrm>
          <a:noFill/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7987" cy="316388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39537" cy="3510970"/>
          </a:xfrm>
          <a:noFill/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7888"/>
            <a:ext cx="4198938" cy="31496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23696" cy="3496036"/>
          </a:xfrm>
          <a:noFill/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7888"/>
            <a:ext cx="4198938" cy="31496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23696" cy="3496036"/>
          </a:xfrm>
          <a:noFill/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7888"/>
            <a:ext cx="4197350" cy="3148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22255" cy="3494678"/>
          </a:xfrm>
          <a:noFill/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7888"/>
            <a:ext cx="4197350" cy="3148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22255" cy="3494678"/>
          </a:xfrm>
          <a:noFill/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7888"/>
            <a:ext cx="4197350" cy="3148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22255" cy="3494678"/>
          </a:xfrm>
          <a:noFill/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7888"/>
            <a:ext cx="4197350" cy="31480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22255" cy="3494678"/>
          </a:xfrm>
          <a:noFill/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02.04.2020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</a:rPr>
              <a:t>Pleurální výpotek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u="sng" dirty="0"/>
              <a:t>5 nejčastějších příčin výpotků (ČR):</a:t>
            </a:r>
          </a:p>
          <a:p>
            <a:endParaRPr lang="cs-CZ" dirty="0"/>
          </a:p>
          <a:p>
            <a:r>
              <a:rPr lang="cs-CZ" dirty="0"/>
              <a:t>Akutní srdeční selhání (45-65%)</a:t>
            </a:r>
          </a:p>
          <a:p>
            <a:r>
              <a:rPr lang="cs-CZ" dirty="0" err="1"/>
              <a:t>Parapneumonický</a:t>
            </a:r>
            <a:r>
              <a:rPr lang="cs-CZ" dirty="0"/>
              <a:t> výpotek (22-30%)</a:t>
            </a:r>
          </a:p>
          <a:p>
            <a:r>
              <a:rPr lang="cs-CZ" dirty="0"/>
              <a:t>Maligní/</a:t>
            </a:r>
            <a:r>
              <a:rPr lang="cs-CZ" dirty="0" err="1"/>
              <a:t>paramaligní</a:t>
            </a:r>
            <a:r>
              <a:rPr lang="cs-CZ" dirty="0"/>
              <a:t> výpotek (17-24%)</a:t>
            </a:r>
          </a:p>
          <a:p>
            <a:r>
              <a:rPr lang="cs-CZ" dirty="0"/>
              <a:t>Výpotek u </a:t>
            </a:r>
            <a:r>
              <a:rPr lang="cs-CZ" dirty="0" err="1"/>
              <a:t>embolizace</a:t>
            </a:r>
            <a:r>
              <a:rPr lang="cs-CZ" dirty="0"/>
              <a:t> do plicnice (cca 5-8%)</a:t>
            </a:r>
          </a:p>
          <a:p>
            <a:r>
              <a:rPr lang="cs-CZ" dirty="0" err="1"/>
              <a:t>Hemotorax</a:t>
            </a:r>
            <a:r>
              <a:rPr lang="cs-CZ" dirty="0"/>
              <a:t> (5-10%)</a:t>
            </a:r>
          </a:p>
          <a:p>
            <a:endParaRPr lang="cs-CZ" dirty="0"/>
          </a:p>
          <a:p>
            <a:r>
              <a:rPr lang="cs-CZ" dirty="0"/>
              <a:t>Ostatní (cca 15%)</a:t>
            </a:r>
          </a:p>
          <a:p>
            <a:pPr>
              <a:buNone/>
            </a:pPr>
            <a:r>
              <a:rPr lang="cs-CZ" dirty="0"/>
              <a:t>    (</a:t>
            </a:r>
            <a:r>
              <a:rPr lang="cs-CZ" b="1" dirty="0" err="1"/>
              <a:t>Marel</a:t>
            </a:r>
            <a:r>
              <a:rPr lang="cs-CZ" b="1" dirty="0"/>
              <a:t> </a:t>
            </a:r>
            <a:r>
              <a:rPr lang="cs-CZ" b="1" dirty="0" err="1"/>
              <a:t>et</a:t>
            </a:r>
            <a:r>
              <a:rPr lang="cs-CZ" b="1" dirty="0"/>
              <a:t> </a:t>
            </a:r>
            <a:r>
              <a:rPr lang="cs-CZ" b="1" dirty="0" err="1"/>
              <a:t>al</a:t>
            </a:r>
            <a:r>
              <a:rPr lang="cs-CZ" b="1" dirty="0"/>
              <a:t>. </a:t>
            </a:r>
            <a:r>
              <a:rPr lang="cs-CZ" b="1" dirty="0" err="1"/>
              <a:t>Chest</a:t>
            </a:r>
            <a:r>
              <a:rPr lang="cs-CZ" b="1" dirty="0"/>
              <a:t> 104: 1486-9</a:t>
            </a:r>
            <a:r>
              <a:rPr lang="cs-CZ" dirty="0"/>
              <a:t>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172269" cy="664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4861" t="18500" r="32290" b="13579"/>
          <a:stretch>
            <a:fillRect/>
          </a:stretch>
        </p:blipFill>
        <p:spPr bwMode="auto">
          <a:xfrm>
            <a:off x="611560" y="620688"/>
            <a:ext cx="7956376" cy="574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424936" cy="1143000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C000"/>
                </a:solidFill>
              </a:rPr>
              <a:t>Antibiotická terapie komplikovaného </a:t>
            </a:r>
            <a:r>
              <a:rPr lang="cs-CZ" sz="3600" b="1" dirty="0" err="1">
                <a:solidFill>
                  <a:srgbClr val="FFC000"/>
                </a:solidFill>
              </a:rPr>
              <a:t>parapneumonického</a:t>
            </a:r>
            <a:r>
              <a:rPr lang="cs-CZ" sz="3600" b="1" dirty="0">
                <a:solidFill>
                  <a:srgbClr val="FFC000"/>
                </a:solidFill>
              </a:rPr>
              <a:t> výpotku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709120"/>
          </a:xfrm>
        </p:spPr>
        <p:txBody>
          <a:bodyPr>
            <a:normAutofit/>
          </a:bodyPr>
          <a:lstStyle/>
          <a:p>
            <a:endParaRPr lang="cs-CZ" dirty="0">
              <a:solidFill>
                <a:srgbClr val="FF0000"/>
              </a:solidFill>
            </a:endParaRPr>
          </a:p>
          <a:p>
            <a:pPr marL="36576" indent="0">
              <a:buNone/>
            </a:pPr>
            <a:r>
              <a:rPr lang="cs-CZ" dirty="0" err="1">
                <a:solidFill>
                  <a:srgbClr val="FFFF00"/>
                </a:solidFill>
              </a:rPr>
              <a:t>Wrightson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et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 err="1">
                <a:solidFill>
                  <a:srgbClr val="FFFF00"/>
                </a:solidFill>
              </a:rPr>
              <a:t>al</a:t>
            </a:r>
            <a:r>
              <a:rPr lang="cs-CZ" dirty="0">
                <a:solidFill>
                  <a:srgbClr val="FFFF00"/>
                </a:solidFill>
              </a:rPr>
              <a:t>, </a:t>
            </a:r>
            <a:r>
              <a:rPr lang="cs-CZ" dirty="0" err="1">
                <a:solidFill>
                  <a:srgbClr val="FFFF00"/>
                </a:solidFill>
              </a:rPr>
              <a:t>Chest</a:t>
            </a:r>
            <a:r>
              <a:rPr lang="cs-CZ" dirty="0">
                <a:solidFill>
                  <a:srgbClr val="FFFF00"/>
                </a:solidFill>
              </a:rPr>
              <a:t> 2015 1:148(3)</a:t>
            </a:r>
          </a:p>
          <a:p>
            <a:endParaRPr lang="cs-CZ" dirty="0"/>
          </a:p>
          <a:p>
            <a:r>
              <a:rPr lang="cs-CZ" dirty="0"/>
              <a:t>Cílit na streptokoky, </a:t>
            </a:r>
            <a:r>
              <a:rPr lang="cs-CZ" dirty="0" err="1"/>
              <a:t>S.aureus</a:t>
            </a:r>
            <a:r>
              <a:rPr lang="cs-CZ" dirty="0"/>
              <a:t>, G- tyčky, (anaeroby)</a:t>
            </a:r>
          </a:p>
          <a:p>
            <a:r>
              <a:rPr lang="cs-CZ" dirty="0"/>
              <a:t>Anaeroby jsou vzácnější</a:t>
            </a:r>
          </a:p>
          <a:p>
            <a:r>
              <a:rPr lang="cs-CZ" dirty="0" err="1"/>
              <a:t>Mycoplasma</a:t>
            </a:r>
            <a:r>
              <a:rPr lang="cs-CZ" dirty="0"/>
              <a:t> a </a:t>
            </a:r>
            <a:r>
              <a:rPr lang="cs-CZ" dirty="0" err="1"/>
              <a:t>Legionella</a:t>
            </a:r>
            <a:r>
              <a:rPr lang="cs-CZ" dirty="0"/>
              <a:t> vznik výpotku nevyvolává = není potřeba antibiotik cílených na „atypická“ agens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528" y="116632"/>
            <a:ext cx="9144000" cy="1143000"/>
          </a:xfrm>
        </p:spPr>
        <p:txBody>
          <a:bodyPr>
            <a:noAutofit/>
          </a:bodyPr>
          <a:lstStyle/>
          <a:p>
            <a:r>
              <a:rPr lang="cs-CZ" sz="3400" b="1" dirty="0">
                <a:solidFill>
                  <a:srgbClr val="FFC000"/>
                </a:solidFill>
              </a:rPr>
              <a:t>RTG / CT / UZ hrudníku – objem výpotku a </a:t>
            </a:r>
            <a:r>
              <a:rPr lang="cs-CZ" sz="3400" b="1" dirty="0" err="1">
                <a:solidFill>
                  <a:srgbClr val="FFC000"/>
                </a:solidFill>
              </a:rPr>
              <a:t>septace</a:t>
            </a:r>
            <a:endParaRPr lang="cs-CZ" sz="3400" b="1" dirty="0">
              <a:solidFill>
                <a:srgbClr val="FFC000"/>
              </a:solidFill>
            </a:endParaRPr>
          </a:p>
        </p:txBody>
      </p:sp>
      <p:pic>
        <p:nvPicPr>
          <p:cNvPr id="5" name="Obrázek 1"/>
          <p:cNvPicPr>
            <a:picLocks noGrp="1"/>
          </p:cNvPicPr>
          <p:nvPr>
            <p:ph sz="half" idx="1"/>
          </p:nvPr>
        </p:nvPicPr>
        <p:blipFill rotWithShape="1">
          <a:blip r:embed="rId2" cstate="print"/>
          <a:srcRect l="29093" t="27431" r="24842" b="11612"/>
          <a:stretch/>
        </p:blipFill>
        <p:spPr bwMode="auto">
          <a:xfrm>
            <a:off x="0" y="3861048"/>
            <a:ext cx="2736304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ástupný symbol pro obsah 7"/>
          <p:cNvSpPr>
            <a:spLocks noGrp="1"/>
          </p:cNvSpPr>
          <p:nvPr>
            <p:ph sz="half" idx="2"/>
          </p:nvPr>
        </p:nvSpPr>
        <p:spPr>
          <a:xfrm>
            <a:off x="5868144" y="1340768"/>
            <a:ext cx="3275856" cy="551723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AP RTG hrudníku „pozná“ výpotek od 200ml / septa ojediněle</a:t>
            </a:r>
          </a:p>
          <a:p>
            <a:r>
              <a:rPr lang="cs-CZ" dirty="0"/>
              <a:t>Boční RTG projekce od 50ml…</a:t>
            </a:r>
          </a:p>
          <a:p>
            <a:r>
              <a:rPr lang="cs-CZ" dirty="0"/>
              <a:t>CT hrudníku desítky mililitrů… / septa až silného kalibru – „vyzrálá“</a:t>
            </a:r>
          </a:p>
          <a:p>
            <a:r>
              <a:rPr lang="cs-CZ" dirty="0"/>
              <a:t>UZ hrudníku desítky mililitrů… / septa od časné fáze procesu </a:t>
            </a:r>
            <a:r>
              <a:rPr lang="cs-CZ" dirty="0" err="1"/>
              <a:t>lokulace</a:t>
            </a:r>
            <a:r>
              <a:rPr lang="cs-CZ" dirty="0"/>
              <a:t> … a bez radiace!</a:t>
            </a:r>
          </a:p>
          <a:p>
            <a:endParaRPr lang="cs-CZ" dirty="0"/>
          </a:p>
        </p:txBody>
      </p:sp>
      <p:pic>
        <p:nvPicPr>
          <p:cNvPr id="4" name="Obrázek 2"/>
          <p:cNvPicPr/>
          <p:nvPr/>
        </p:nvPicPr>
        <p:blipFill rotWithShape="1">
          <a:blip r:embed="rId3" cstate="print"/>
          <a:srcRect l="26471" t="17616" r="26155" b="7840"/>
          <a:stretch/>
        </p:blipFill>
        <p:spPr bwMode="auto">
          <a:xfrm>
            <a:off x="0" y="1268760"/>
            <a:ext cx="2699792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Obrázek 4"/>
          <p:cNvPicPr/>
          <p:nvPr/>
        </p:nvPicPr>
        <p:blipFill rotWithShape="1">
          <a:blip r:embed="rId4" cstate="print"/>
          <a:srcRect l="27719" t="28373" r="27023" b="11237"/>
          <a:stretch/>
        </p:blipFill>
        <p:spPr bwMode="auto">
          <a:xfrm>
            <a:off x="2843808" y="4149080"/>
            <a:ext cx="2950157" cy="2520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5" cstate="print"/>
          <a:srcRect l="37106" t="30746" r="31697" b="24548"/>
          <a:stretch/>
        </p:blipFill>
        <p:spPr bwMode="auto">
          <a:xfrm>
            <a:off x="2771800" y="1268760"/>
            <a:ext cx="3096344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773832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C000"/>
                </a:solidFill>
              </a:rPr>
              <a:t>Predikce komplikovaného průběhu a špatné prognózy u </a:t>
            </a:r>
            <a:r>
              <a:rPr lang="cs-CZ" sz="3600" b="1" dirty="0" err="1">
                <a:solidFill>
                  <a:srgbClr val="FFC000"/>
                </a:solidFill>
              </a:rPr>
              <a:t>parapneumonického</a:t>
            </a:r>
            <a:r>
              <a:rPr lang="cs-CZ" sz="3600" b="1" dirty="0">
                <a:solidFill>
                  <a:srgbClr val="FFC000"/>
                </a:solidFill>
              </a:rPr>
              <a:t> výpotku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UZ průkaz </a:t>
            </a:r>
            <a:r>
              <a:rPr lang="cs-CZ" dirty="0" err="1"/>
              <a:t>septace</a:t>
            </a:r>
            <a:r>
              <a:rPr lang="cs-CZ" dirty="0"/>
              <a:t> (</a:t>
            </a:r>
            <a:r>
              <a:rPr lang="cs-CZ" b="1" dirty="0" err="1">
                <a:solidFill>
                  <a:srgbClr val="FFFF00"/>
                </a:solidFill>
              </a:rPr>
              <a:t>Chen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et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al</a:t>
            </a:r>
            <a:r>
              <a:rPr lang="cs-CZ" b="1" dirty="0">
                <a:solidFill>
                  <a:srgbClr val="FFFF00"/>
                </a:solidFill>
              </a:rPr>
              <a:t>, 2001 J </a:t>
            </a:r>
            <a:r>
              <a:rPr lang="cs-CZ" b="1" dirty="0" err="1">
                <a:solidFill>
                  <a:srgbClr val="FFFF00"/>
                </a:solidFill>
              </a:rPr>
              <a:t>Ultrasound</a:t>
            </a:r>
            <a:r>
              <a:rPr lang="cs-CZ" b="1" dirty="0">
                <a:solidFill>
                  <a:srgbClr val="FFFF00"/>
                </a:solidFill>
              </a:rPr>
              <a:t> Med 19:837-43</a:t>
            </a:r>
            <a:r>
              <a:rPr lang="cs-CZ" dirty="0"/>
              <a:t>):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 Delší doba hospitalizace</a:t>
            </a:r>
          </a:p>
          <a:p>
            <a:pPr>
              <a:buFont typeface="Wingdings" pitchFamily="2" charset="2"/>
              <a:buChar char="ü"/>
            </a:pPr>
            <a:r>
              <a:rPr lang="cs-CZ" dirty="0"/>
              <a:t> Vyšší četnost použití </a:t>
            </a:r>
            <a:r>
              <a:rPr lang="cs-CZ" dirty="0" err="1"/>
              <a:t>intrapleur</a:t>
            </a:r>
            <a:r>
              <a:rPr lang="cs-CZ" dirty="0"/>
              <a:t>. </a:t>
            </a:r>
            <a:r>
              <a:rPr lang="cs-CZ" dirty="0" err="1"/>
              <a:t>fibrinolýzy</a:t>
            </a:r>
            <a:endParaRPr lang="cs-CZ" dirty="0"/>
          </a:p>
          <a:p>
            <a:pPr>
              <a:buFont typeface="Wingdings" pitchFamily="2" charset="2"/>
              <a:buChar char="ü"/>
            </a:pPr>
            <a:r>
              <a:rPr lang="cs-CZ" dirty="0"/>
              <a:t> Vyšší frekvence chirurgické terapie</a:t>
            </a:r>
          </a:p>
          <a:p>
            <a:pPr>
              <a:buNone/>
            </a:pPr>
            <a:endParaRPr lang="cs-CZ" dirty="0"/>
          </a:p>
          <a:p>
            <a:r>
              <a:rPr lang="cs-CZ" dirty="0"/>
              <a:t>RAPID </a:t>
            </a:r>
            <a:r>
              <a:rPr lang="cs-CZ" dirty="0" err="1"/>
              <a:t>score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C000"/>
                </a:solidFill>
              </a:rPr>
              <a:t>RAPID </a:t>
            </a:r>
            <a:r>
              <a:rPr lang="cs-CZ" b="1" dirty="0" err="1">
                <a:solidFill>
                  <a:srgbClr val="FFC000"/>
                </a:solidFill>
              </a:rPr>
              <a:t>score</a:t>
            </a:r>
            <a:r>
              <a:rPr lang="cs-CZ" b="1" dirty="0">
                <a:solidFill>
                  <a:srgbClr val="FFC000"/>
                </a:solidFill>
              </a:rPr>
              <a:t> - studie MIST 1 a 2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700389"/>
            <a:ext cx="8229600" cy="608931"/>
          </a:xfrm>
        </p:spPr>
        <p:txBody>
          <a:bodyPr/>
          <a:lstStyle/>
          <a:p>
            <a:r>
              <a:rPr lang="cs-CZ" dirty="0" err="1">
                <a:solidFill>
                  <a:srgbClr val="FFFF00"/>
                </a:solidFill>
              </a:rPr>
              <a:t>Chest</a:t>
            </a:r>
            <a:r>
              <a:rPr lang="cs-CZ" dirty="0">
                <a:solidFill>
                  <a:srgbClr val="FFFF00"/>
                </a:solidFill>
              </a:rPr>
              <a:t> 2015; 145(4): 848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426" t="11438" r="35136" b="21213"/>
          <a:stretch>
            <a:fillRect/>
          </a:stretch>
        </p:blipFill>
        <p:spPr bwMode="auto">
          <a:xfrm>
            <a:off x="35496" y="1412776"/>
            <a:ext cx="468052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4022179" cy="512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FFC000"/>
                </a:solidFill>
              </a:rPr>
              <a:t>Intrapleurální</a:t>
            </a:r>
            <a:r>
              <a:rPr lang="cs-CZ" b="1" dirty="0">
                <a:solidFill>
                  <a:srgbClr val="FFC000"/>
                </a:solidFill>
              </a:rPr>
              <a:t> terapie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4292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MIST1: </a:t>
            </a:r>
            <a:r>
              <a:rPr lang="cs-CZ" dirty="0" err="1"/>
              <a:t>intrapleurální</a:t>
            </a:r>
            <a:r>
              <a:rPr lang="cs-CZ" dirty="0"/>
              <a:t> </a:t>
            </a:r>
            <a:r>
              <a:rPr lang="cs-CZ" dirty="0" err="1"/>
              <a:t>streptokináza</a:t>
            </a:r>
            <a:r>
              <a:rPr lang="cs-CZ" dirty="0"/>
              <a:t> neúčinná (</a:t>
            </a:r>
            <a:r>
              <a:rPr lang="cs-CZ" b="1" dirty="0">
                <a:solidFill>
                  <a:srgbClr val="FFFF00"/>
                </a:solidFill>
              </a:rPr>
              <a:t>NEJM; 352: 865-874</a:t>
            </a:r>
            <a:r>
              <a:rPr lang="cs-CZ" dirty="0"/>
              <a:t>) </a:t>
            </a:r>
          </a:p>
          <a:p>
            <a:r>
              <a:rPr lang="cs-CZ" dirty="0"/>
              <a:t>MIST2: t-PA + </a:t>
            </a:r>
            <a:r>
              <a:rPr lang="cs-CZ" dirty="0" err="1"/>
              <a:t>DNáza</a:t>
            </a:r>
            <a:r>
              <a:rPr lang="cs-CZ" dirty="0"/>
              <a:t> zvyšuje drenáž pleurální tekutiny, zkracuje dobu hospitalizace a snižuje potřebu chirurgické péče (</a:t>
            </a:r>
            <a:r>
              <a:rPr lang="cs-CZ" b="1" dirty="0">
                <a:solidFill>
                  <a:srgbClr val="FFFF00"/>
                </a:solidFill>
              </a:rPr>
              <a:t>NEJM; 365: 518-526</a:t>
            </a:r>
            <a:r>
              <a:rPr lang="cs-CZ" dirty="0"/>
              <a:t>)…cena??? </a:t>
            </a:r>
          </a:p>
          <a:p>
            <a:r>
              <a:rPr lang="cs-CZ" dirty="0"/>
              <a:t>Irigace 3x denně á 250ml 0.9%</a:t>
            </a:r>
            <a:r>
              <a:rPr lang="cs-CZ" dirty="0" err="1"/>
              <a:t>NaCl</a:t>
            </a:r>
            <a:r>
              <a:rPr lang="cs-CZ" dirty="0"/>
              <a:t> zvyšuje drenáž pleurálního výpotku a snižuje potřebu chirurgické péče (</a:t>
            </a:r>
            <a:r>
              <a:rPr lang="cs-CZ" b="1" dirty="0" err="1">
                <a:solidFill>
                  <a:srgbClr val="FFFF00"/>
                </a:solidFill>
              </a:rPr>
              <a:t>Hooper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et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al</a:t>
            </a:r>
            <a:r>
              <a:rPr lang="cs-CZ" b="1" dirty="0">
                <a:solidFill>
                  <a:srgbClr val="FFFF00"/>
                </a:solidFill>
              </a:rPr>
              <a:t>, ERJ 2015</a:t>
            </a:r>
            <a:r>
              <a:rPr lang="cs-CZ" dirty="0"/>
              <a:t>)… cena???</a:t>
            </a:r>
          </a:p>
          <a:p>
            <a:r>
              <a:rPr lang="cs-CZ" dirty="0"/>
              <a:t>10/2017 zahájena studie MIST3: </a:t>
            </a:r>
            <a:r>
              <a:rPr lang="cs-CZ" dirty="0" err="1"/>
              <a:t>randomizovány</a:t>
            </a:r>
            <a:r>
              <a:rPr lang="cs-CZ" dirty="0"/>
              <a:t> jsou kohorty s časnou VATS </a:t>
            </a:r>
            <a:r>
              <a:rPr lang="cs-CZ" dirty="0" err="1"/>
              <a:t>vs</a:t>
            </a:r>
            <a:r>
              <a:rPr lang="cs-CZ" dirty="0"/>
              <a:t> t-PA + </a:t>
            </a:r>
            <a:r>
              <a:rPr lang="cs-CZ" dirty="0" err="1"/>
              <a:t>DNáza</a:t>
            </a:r>
            <a:r>
              <a:rPr lang="cs-CZ" dirty="0"/>
              <a:t> </a:t>
            </a:r>
            <a:r>
              <a:rPr lang="cs-CZ" dirty="0" err="1"/>
              <a:t>vs</a:t>
            </a:r>
            <a:r>
              <a:rPr lang="cs-CZ" dirty="0"/>
              <a:t> konzervativní terapie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</a:rPr>
              <a:t>Další poznámky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518457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Tloušťka drénu nerozhoduje o úspěchu drenáže (</a:t>
            </a:r>
            <a:r>
              <a:rPr lang="cs-CZ" dirty="0" err="1">
                <a:solidFill>
                  <a:srgbClr val="FFFF00"/>
                </a:solidFill>
              </a:rPr>
              <a:t>Chest</a:t>
            </a:r>
            <a:r>
              <a:rPr lang="cs-CZ" dirty="0">
                <a:solidFill>
                  <a:srgbClr val="FFFF00"/>
                </a:solidFill>
              </a:rPr>
              <a:t> 2009</a:t>
            </a:r>
            <a:r>
              <a:rPr lang="cs-CZ" dirty="0"/>
              <a:t>)</a:t>
            </a:r>
          </a:p>
          <a:p>
            <a:r>
              <a:rPr lang="cs-CZ" dirty="0"/>
              <a:t>Prognosticky není rozdíl mezi purulentním a nepurulentním výpotkem (o prognóze a úspěchu léčby </a:t>
            </a:r>
            <a:r>
              <a:rPr lang="cs-CZ" b="1" dirty="0">
                <a:solidFill>
                  <a:srgbClr val="FFC000"/>
                </a:solidFill>
              </a:rPr>
              <a:t>rozhoduje pH pod 7.20</a:t>
            </a:r>
            <a:r>
              <a:rPr lang="cs-CZ" dirty="0"/>
              <a:t>)</a:t>
            </a:r>
          </a:p>
          <a:p>
            <a:r>
              <a:rPr lang="cs-CZ" dirty="0"/>
              <a:t>Narůstající význam </a:t>
            </a:r>
            <a:r>
              <a:rPr lang="cs-CZ" dirty="0" err="1"/>
              <a:t>pleuroskopie</a:t>
            </a:r>
            <a:r>
              <a:rPr lang="cs-CZ" dirty="0"/>
              <a:t> – dle retrospektivní švýcarské práce úspěšnost primární intervence až 91%... u 49% ale následně podána i </a:t>
            </a:r>
            <a:r>
              <a:rPr lang="cs-CZ" dirty="0" err="1"/>
              <a:t>fibrinolytika</a:t>
            </a:r>
            <a:r>
              <a:rPr lang="cs-CZ" dirty="0"/>
              <a:t> (</a:t>
            </a:r>
            <a:r>
              <a:rPr lang="cs-CZ" b="1" dirty="0" err="1">
                <a:solidFill>
                  <a:srgbClr val="FFFF00"/>
                </a:solidFill>
              </a:rPr>
              <a:t>Brutsche</a:t>
            </a:r>
            <a:r>
              <a:rPr lang="cs-CZ" b="1" dirty="0">
                <a:solidFill>
                  <a:srgbClr val="FFFF00"/>
                </a:solidFill>
              </a:rPr>
              <a:t> et al, </a:t>
            </a:r>
            <a:r>
              <a:rPr lang="cs-CZ" b="1" dirty="0" err="1">
                <a:solidFill>
                  <a:srgbClr val="FFFF00"/>
                </a:solidFill>
              </a:rPr>
              <a:t>Chest</a:t>
            </a:r>
            <a:r>
              <a:rPr lang="cs-CZ" b="1" dirty="0">
                <a:solidFill>
                  <a:srgbClr val="FFFF00"/>
                </a:solidFill>
              </a:rPr>
              <a:t> 2005;128:5</a:t>
            </a:r>
            <a:r>
              <a:rPr lang="cs-CZ" dirty="0"/>
              <a:t>)</a:t>
            </a:r>
          </a:p>
          <a:p>
            <a:r>
              <a:rPr lang="cs-CZ" dirty="0"/>
              <a:t>Nadále neexistuje práce, která by stanovila ideální časování chirurgického výkonu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323528" y="404664"/>
            <a:ext cx="8496944" cy="1127639"/>
          </a:xfrm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3300" b="1" dirty="0" err="1">
                <a:solidFill>
                  <a:srgbClr val="FFC000"/>
                </a:solidFill>
              </a:rPr>
              <a:t>Parapneumonický</a:t>
            </a:r>
            <a:r>
              <a:rPr lang="cs-CZ" altLang="cs-CZ" sz="3300" b="1" dirty="0">
                <a:solidFill>
                  <a:srgbClr val="FFC000"/>
                </a:solidFill>
              </a:rPr>
              <a:t> výpotek – management péče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07504" y="1772816"/>
            <a:ext cx="4202416" cy="5086625"/>
          </a:xfrm>
        </p:spPr>
        <p:txBody>
          <a:bodyPr>
            <a:normAutofit fontScale="92500" lnSpcReduction="20000"/>
          </a:bodyPr>
          <a:lstStyle/>
          <a:p>
            <a:pPr marL="305285" indent="-305285">
              <a:buSzPct val="45000"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</a:pPr>
            <a:r>
              <a:rPr lang="cs-CZ" altLang="cs-CZ" dirty="0"/>
              <a:t>Antibiotická léčba – empiricky nebo cíleně</a:t>
            </a:r>
          </a:p>
          <a:p>
            <a:pPr marL="305285" indent="-305285">
              <a:buSzPct val="45000"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</a:pPr>
            <a:r>
              <a:rPr lang="cs-CZ" altLang="cs-CZ" dirty="0"/>
              <a:t>Pleurální punkce – nad 300-400ml</a:t>
            </a:r>
          </a:p>
          <a:p>
            <a:pPr marL="305285" indent="-305285">
              <a:buSzPct val="45000"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</a:pPr>
            <a:r>
              <a:rPr lang="cs-CZ" altLang="cs-CZ" dirty="0"/>
              <a:t>Drenáž hrudníku – nad 500ml a pH pod 7.2</a:t>
            </a:r>
          </a:p>
          <a:p>
            <a:pPr marL="305285" indent="-305285">
              <a:buSzPct val="45000"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</a:pPr>
            <a:r>
              <a:rPr lang="cs-CZ" altLang="cs-CZ" dirty="0" err="1"/>
              <a:t>Intrapleurální</a:t>
            </a:r>
            <a:r>
              <a:rPr lang="cs-CZ" altLang="cs-CZ" dirty="0"/>
              <a:t> antiseptická léčba – vždy u pH pod 7.2</a:t>
            </a:r>
          </a:p>
          <a:p>
            <a:pPr marL="305285" indent="-305285">
              <a:buSzPct val="45000"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</a:pPr>
            <a:r>
              <a:rPr lang="cs-CZ" altLang="cs-CZ" dirty="0" err="1"/>
              <a:t>Intrapleurální</a:t>
            </a:r>
            <a:r>
              <a:rPr lang="cs-CZ" altLang="cs-CZ" dirty="0"/>
              <a:t> </a:t>
            </a:r>
            <a:r>
              <a:rPr lang="cs-CZ" altLang="cs-CZ" dirty="0" err="1"/>
              <a:t>fibrinolýza</a:t>
            </a:r>
            <a:r>
              <a:rPr lang="cs-CZ" altLang="cs-CZ" dirty="0"/>
              <a:t>?</a:t>
            </a:r>
          </a:p>
          <a:p>
            <a:pPr marL="305285" indent="-305285">
              <a:buSzPct val="45000"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</a:pPr>
            <a:r>
              <a:rPr lang="cs-CZ" altLang="cs-CZ" dirty="0"/>
              <a:t>Chirurgie – předejdi pozdním následkům! </a:t>
            </a:r>
          </a:p>
          <a:p>
            <a:pPr marL="305285" indent="-305285">
              <a:buSzPct val="45000"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</a:pPr>
            <a:r>
              <a:rPr lang="cs-CZ" altLang="cs-CZ" dirty="0"/>
              <a:t>Nutriční podpora</a:t>
            </a:r>
          </a:p>
          <a:p>
            <a:pPr marL="305285" indent="-305285">
              <a:buSzPct val="45000"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</a:pPr>
            <a:r>
              <a:rPr lang="cs-CZ" altLang="cs-CZ" dirty="0"/>
              <a:t>Plicní rehabilitace</a:t>
            </a:r>
          </a:p>
          <a:p>
            <a:pPr marL="305285" indent="-305285">
              <a:buSzPct val="45000"/>
              <a:buFont typeface="Wingdings" pitchFamily="2" charset="2"/>
              <a:buChar char="Ø"/>
              <a:tabLst>
                <a:tab pos="305285" algn="l"/>
                <a:tab pos="400326" algn="l"/>
                <a:tab pos="807852" algn="l"/>
                <a:tab pos="1215378" algn="l"/>
                <a:tab pos="1622904" algn="l"/>
                <a:tab pos="2030430" algn="l"/>
                <a:tab pos="2437956" algn="l"/>
                <a:tab pos="2845482" algn="l"/>
                <a:tab pos="3253008" algn="l"/>
                <a:tab pos="3660534" algn="l"/>
                <a:tab pos="4068060" algn="l"/>
                <a:tab pos="4475586" algn="l"/>
                <a:tab pos="4883113" algn="l"/>
                <a:tab pos="5290638" algn="l"/>
                <a:tab pos="5698165" algn="l"/>
                <a:tab pos="6105690" algn="l"/>
                <a:tab pos="6513217" algn="l"/>
                <a:tab pos="6920742" algn="l"/>
                <a:tab pos="7328269" algn="l"/>
                <a:tab pos="7735794" algn="l"/>
                <a:tab pos="8143321" algn="l"/>
              </a:tabLst>
            </a:pPr>
            <a:r>
              <a:rPr lang="cs-CZ" altLang="cs-CZ" dirty="0"/>
              <a:t>Další (O2, analgetika...)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64160" y="1906760"/>
            <a:ext cx="3801600" cy="4383820"/>
          </a:xfrm>
        </p:spPr>
        <p:txBody>
          <a:bodyPr>
            <a:normAutofit fontScale="92500" lnSpcReduction="20000"/>
          </a:bodyPr>
          <a:lstStyle/>
          <a:p>
            <a:pPr eaLnBrk="1"/>
            <a:endParaRPr lang="cs-CZ"/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 cstate="print"/>
          <a:srcRect l="27666" t="19690" r="45099" b="14763"/>
          <a:stretch>
            <a:fillRect/>
          </a:stretch>
        </p:blipFill>
        <p:spPr bwMode="auto">
          <a:xfrm>
            <a:off x="4309920" y="1556793"/>
            <a:ext cx="4832640" cy="52565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C000"/>
                </a:solidFill>
              </a:rPr>
              <a:t>Co když neuspějeme s léčbou…?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412776"/>
            <a:ext cx="3995936" cy="5445224"/>
          </a:xfrm>
        </p:spPr>
        <p:txBody>
          <a:bodyPr>
            <a:normAutofit/>
          </a:bodyPr>
          <a:lstStyle/>
          <a:p>
            <a:r>
              <a:rPr lang="cs-CZ" dirty="0"/>
              <a:t>…vzniká </a:t>
            </a:r>
            <a:r>
              <a:rPr lang="cs-CZ" b="1" dirty="0" err="1">
                <a:solidFill>
                  <a:srgbClr val="FFC000"/>
                </a:solidFill>
              </a:rPr>
              <a:t>fibrotorax</a:t>
            </a:r>
            <a:r>
              <a:rPr lang="cs-CZ" dirty="0"/>
              <a:t> a jeho důsledky: restrikce, RI, zhoršení </a:t>
            </a:r>
            <a:r>
              <a:rPr lang="cs-CZ" dirty="0" err="1"/>
              <a:t>mukociliární</a:t>
            </a:r>
            <a:r>
              <a:rPr lang="cs-CZ" dirty="0"/>
              <a:t> </a:t>
            </a:r>
            <a:r>
              <a:rPr lang="cs-CZ" dirty="0" err="1"/>
              <a:t>clearance</a:t>
            </a:r>
            <a:r>
              <a:rPr lang="cs-CZ" dirty="0"/>
              <a:t>, </a:t>
            </a:r>
            <a:r>
              <a:rPr lang="cs-CZ" dirty="0" err="1"/>
              <a:t>locus</a:t>
            </a:r>
            <a:r>
              <a:rPr lang="cs-CZ" dirty="0"/>
              <a:t> </a:t>
            </a:r>
            <a:r>
              <a:rPr lang="cs-CZ" dirty="0" err="1"/>
              <a:t>minoris</a:t>
            </a:r>
            <a:r>
              <a:rPr lang="cs-CZ" dirty="0"/>
              <a:t> </a:t>
            </a:r>
            <a:r>
              <a:rPr lang="cs-CZ" dirty="0" err="1"/>
              <a:t>resistentiae</a:t>
            </a:r>
            <a:endParaRPr lang="cs-CZ" dirty="0"/>
          </a:p>
          <a:p>
            <a:r>
              <a:rPr lang="cs-CZ" dirty="0"/>
              <a:t>…nebo „</a:t>
            </a:r>
            <a:r>
              <a:rPr lang="cs-CZ" b="1" dirty="0" err="1">
                <a:solidFill>
                  <a:srgbClr val="FFC000"/>
                </a:solidFill>
              </a:rPr>
              <a:t>trapped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>
                <a:solidFill>
                  <a:srgbClr val="FFC000"/>
                </a:solidFill>
              </a:rPr>
              <a:t>lung</a:t>
            </a:r>
            <a:r>
              <a:rPr lang="cs-CZ" dirty="0"/>
              <a:t>“: </a:t>
            </a:r>
            <a:r>
              <a:rPr lang="cs-CZ" dirty="0" err="1"/>
              <a:t>neexpandibilní</a:t>
            </a:r>
            <a:r>
              <a:rPr lang="cs-CZ" dirty="0"/>
              <a:t> plíce uvězněná ve </a:t>
            </a:r>
            <a:r>
              <a:rPr lang="cs-CZ" dirty="0" err="1"/>
              <a:t>fibrokortexu</a:t>
            </a:r>
            <a:r>
              <a:rPr lang="cs-CZ" dirty="0"/>
              <a:t> a výpotku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6246" t="33292" r="7513" b="30709"/>
          <a:stretch>
            <a:fillRect/>
          </a:stretch>
        </p:blipFill>
        <p:spPr bwMode="auto">
          <a:xfrm>
            <a:off x="4139952" y="1412776"/>
            <a:ext cx="4680520" cy="512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260640" y="491093"/>
            <a:ext cx="8720640" cy="1142039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</a:pPr>
            <a:r>
              <a:rPr lang="cs-CZ" altLang="cs-CZ" sz="3600" b="1" dirty="0">
                <a:solidFill>
                  <a:srgbClr val="FFC000"/>
                </a:solidFill>
              </a:rPr>
              <a:t>Diferenciální diagnostika pleurálního výpotku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idx="1"/>
          </p:nvPr>
        </p:nvSpPr>
        <p:spPr>
          <a:xfrm>
            <a:off x="672481" y="1906761"/>
            <a:ext cx="7806240" cy="4599843"/>
          </a:xfrm>
        </p:spPr>
        <p:txBody>
          <a:bodyPr/>
          <a:lstStyle/>
          <a:p>
            <a:pPr eaLnBrk="1"/>
            <a:endParaRPr lang="cs-CZ"/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print"/>
          <a:srcRect l="16603" t="19690" r="35417" b="16736"/>
          <a:stretch>
            <a:fillRect/>
          </a:stretch>
        </p:blipFill>
        <p:spPr bwMode="auto">
          <a:xfrm>
            <a:off x="587521" y="1764186"/>
            <a:ext cx="7889760" cy="50290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286578"/>
            <a:ext cx="7790400" cy="1126198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3300" b="1" dirty="0">
                <a:solidFill>
                  <a:srgbClr val="FFC000"/>
                </a:solidFill>
              </a:rPr>
              <a:t>Management péče u maligního/</a:t>
            </a:r>
            <a:r>
              <a:rPr lang="cs-CZ" altLang="cs-CZ" sz="3300" b="1" dirty="0" err="1">
                <a:solidFill>
                  <a:srgbClr val="FFC000"/>
                </a:solidFill>
              </a:rPr>
              <a:t>paramaligního</a:t>
            </a:r>
            <a:r>
              <a:rPr lang="cs-CZ" altLang="cs-CZ" sz="3300" b="1" dirty="0">
                <a:solidFill>
                  <a:srgbClr val="FFC000"/>
                </a:solidFill>
              </a:rPr>
              <a:t> výpotku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idx="1"/>
          </p:nvPr>
        </p:nvSpPr>
        <p:spPr>
          <a:xfrm>
            <a:off x="107504" y="1628800"/>
            <a:ext cx="6840760" cy="5229200"/>
          </a:xfrm>
        </p:spPr>
        <p:txBody>
          <a:bodyPr>
            <a:noAutofit/>
          </a:bodyPr>
          <a:lstStyle/>
          <a:p>
            <a:pPr marL="306725" indent="-306725">
              <a:buSzPct val="45000"/>
              <a:buFont typeface="Wingdings" pitchFamily="2" charset="2"/>
              <a:buChar char=""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cs-CZ" altLang="cs-CZ" sz="2000" b="1" i="1" dirty="0">
                <a:solidFill>
                  <a:srgbClr val="FFC000"/>
                </a:solidFill>
              </a:rPr>
              <a:t>Diagnóza:</a:t>
            </a:r>
          </a:p>
          <a:p>
            <a:pPr marL="306725" indent="-306725">
              <a:buSzPct val="45000"/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cs-CZ" altLang="cs-CZ" sz="2000" dirty="0"/>
              <a:t>- průkaz maligních buněk ve výpotku</a:t>
            </a:r>
          </a:p>
          <a:p>
            <a:pPr marL="306725" indent="-306725">
              <a:buSzPct val="45000"/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cs-CZ" altLang="cs-CZ" sz="2000" dirty="0"/>
              <a:t>- nebo průkaz primární malignity/metastáz v pleurální dutině</a:t>
            </a:r>
          </a:p>
          <a:p>
            <a:pPr marL="306725" indent="-306725">
              <a:buSzPct val="45000"/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cs-CZ" altLang="cs-CZ" sz="2000" dirty="0"/>
              <a:t>- biochemicky transsudát nebo </a:t>
            </a:r>
            <a:r>
              <a:rPr lang="cs-CZ" altLang="cs-CZ" sz="2000" dirty="0" err="1"/>
              <a:t>exsudát</a:t>
            </a:r>
            <a:endParaRPr lang="cs-CZ" altLang="cs-CZ" sz="2000" dirty="0"/>
          </a:p>
          <a:p>
            <a:pPr marL="306725" indent="-306725">
              <a:buSzPct val="45000"/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cs-CZ" altLang="cs-CZ" sz="2000" dirty="0"/>
              <a:t>- často potřeba chirurgických metod k diagnóze… </a:t>
            </a:r>
            <a:r>
              <a:rPr lang="cs-CZ" altLang="cs-CZ" sz="2000" dirty="0" err="1"/>
              <a:t>pleuroskopie</a:t>
            </a:r>
            <a:r>
              <a:rPr lang="cs-CZ" altLang="cs-CZ" sz="2000" dirty="0"/>
              <a:t>, VATS</a:t>
            </a:r>
          </a:p>
          <a:p>
            <a:pPr marL="306725" indent="-306725">
              <a:buSzPct val="45000"/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endParaRPr lang="cs-CZ" altLang="cs-CZ" sz="2000" dirty="0"/>
          </a:p>
          <a:p>
            <a:pPr marL="306725" indent="-306725">
              <a:buSzPct val="45000"/>
              <a:buFont typeface="Wingdings" pitchFamily="2" charset="2"/>
              <a:buChar char=""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cs-CZ" altLang="cs-CZ" sz="2000" b="1" i="1" dirty="0">
                <a:solidFill>
                  <a:srgbClr val="FFC000"/>
                </a:solidFill>
              </a:rPr>
              <a:t>Terapie:</a:t>
            </a:r>
          </a:p>
          <a:p>
            <a:pPr marL="306725" indent="-306725">
              <a:buSzPct val="45000"/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cs-CZ" altLang="cs-CZ" sz="2000" dirty="0"/>
              <a:t>- onkologická léčba (CHT, RT, </a:t>
            </a:r>
            <a:r>
              <a:rPr lang="cs-CZ" altLang="cs-CZ" sz="2000" dirty="0" err="1"/>
              <a:t>biologika</a:t>
            </a:r>
            <a:r>
              <a:rPr lang="cs-CZ" altLang="cs-CZ" sz="2000" dirty="0"/>
              <a:t>) </a:t>
            </a:r>
          </a:p>
          <a:p>
            <a:pPr marL="306725" indent="-306725">
              <a:buSzPct val="45000"/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cs-CZ" altLang="cs-CZ" sz="2000" dirty="0"/>
              <a:t>- pleurální punkce (i opakovaně)</a:t>
            </a:r>
          </a:p>
          <a:p>
            <a:pPr marL="306725" indent="-306725">
              <a:buSzPct val="45000"/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cs-CZ" altLang="cs-CZ" sz="2000" dirty="0"/>
              <a:t>- drenáž hrudníku</a:t>
            </a:r>
          </a:p>
          <a:p>
            <a:pPr marL="306725" indent="-306725">
              <a:buSzPct val="45000"/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cs-CZ" altLang="cs-CZ" sz="2000" dirty="0"/>
              <a:t>- </a:t>
            </a:r>
            <a:r>
              <a:rPr lang="cs-CZ" altLang="cs-CZ" sz="2000" dirty="0" err="1"/>
              <a:t>pleurodéza</a:t>
            </a:r>
            <a:r>
              <a:rPr lang="cs-CZ" altLang="cs-CZ" sz="2000" dirty="0"/>
              <a:t> chemická (</a:t>
            </a:r>
            <a:r>
              <a:rPr lang="cs-CZ" altLang="cs-CZ" sz="2000" b="1" i="1" dirty="0"/>
              <a:t>talek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bleomycin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doxycycline</a:t>
            </a:r>
            <a:r>
              <a:rPr lang="cs-CZ" altLang="cs-CZ" sz="2000" dirty="0"/>
              <a:t>)</a:t>
            </a:r>
          </a:p>
          <a:p>
            <a:pPr marL="306725" indent="-306725">
              <a:buSzPct val="45000"/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cs-CZ" altLang="cs-CZ" sz="2000" dirty="0"/>
              <a:t>- </a:t>
            </a:r>
            <a:r>
              <a:rPr lang="cs-CZ" altLang="cs-CZ" sz="2000" dirty="0" err="1"/>
              <a:t>pleurodéza</a:t>
            </a:r>
            <a:r>
              <a:rPr lang="cs-CZ" altLang="cs-CZ" sz="2000" dirty="0"/>
              <a:t> chirurgická (VATS - abraze)</a:t>
            </a:r>
          </a:p>
          <a:p>
            <a:pPr marL="306725" indent="-306725">
              <a:buSzPct val="45000"/>
              <a:buNone/>
              <a:tabLst>
                <a:tab pos="306725" algn="l"/>
                <a:tab pos="401766" algn="l"/>
                <a:tab pos="809292" algn="l"/>
                <a:tab pos="1216818" algn="l"/>
                <a:tab pos="1624344" algn="l"/>
                <a:tab pos="2031870" algn="l"/>
                <a:tab pos="2439396" algn="l"/>
                <a:tab pos="2846922" algn="l"/>
                <a:tab pos="3254448" algn="l"/>
                <a:tab pos="3661974" algn="l"/>
                <a:tab pos="4069500" algn="l"/>
                <a:tab pos="4477027" algn="l"/>
                <a:tab pos="4884552" algn="l"/>
                <a:tab pos="5292079" algn="l"/>
                <a:tab pos="5699604" algn="l"/>
                <a:tab pos="6107131" algn="l"/>
                <a:tab pos="6514656" algn="l"/>
                <a:tab pos="6922183" algn="l"/>
                <a:tab pos="7329708" algn="l"/>
                <a:tab pos="7737235" algn="l"/>
                <a:tab pos="8144760" algn="l"/>
              </a:tabLst>
            </a:pPr>
            <a:r>
              <a:rPr lang="cs-CZ" altLang="cs-CZ" sz="2000" dirty="0"/>
              <a:t>- </a:t>
            </a:r>
            <a:r>
              <a:rPr lang="cs-CZ" altLang="cs-CZ" sz="2000" dirty="0" err="1"/>
              <a:t>tunelizovaný</a:t>
            </a:r>
            <a:r>
              <a:rPr lang="cs-CZ" altLang="cs-CZ" sz="2000" dirty="0"/>
              <a:t> hrudní drén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28657" t="63718" r="37503" b="12196"/>
          <a:stretch>
            <a:fillRect/>
          </a:stretch>
        </p:blipFill>
        <p:spPr bwMode="auto">
          <a:xfrm>
            <a:off x="4535488" y="3553290"/>
            <a:ext cx="4608512" cy="2035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260648"/>
            <a:ext cx="7790400" cy="1126198"/>
          </a:xfrm>
        </p:spPr>
        <p:txBody>
          <a:bodyPr tIns="41473" bIns="41473"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3200" b="1" dirty="0">
                <a:solidFill>
                  <a:srgbClr val="FFC000"/>
                </a:solidFill>
              </a:rPr>
              <a:t>Management péče u </a:t>
            </a:r>
            <a:r>
              <a:rPr lang="cs-CZ" altLang="cs-CZ" sz="3200" b="1" dirty="0" err="1">
                <a:solidFill>
                  <a:srgbClr val="FFC000"/>
                </a:solidFill>
              </a:rPr>
              <a:t>hemotoraxu</a:t>
            </a:r>
            <a:r>
              <a:rPr lang="cs-CZ" altLang="cs-CZ" sz="3200" b="1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9144000" cy="5517232"/>
          </a:xfrm>
        </p:spPr>
        <p:txBody>
          <a:bodyPr lIns="82945" tIns="41473" rIns="82945" bIns="41473">
            <a:noAutofit/>
          </a:bodyPr>
          <a:lstStyle/>
          <a:p>
            <a:pPr marL="308165" indent="-308165">
              <a:buSzPct val="45000"/>
              <a:buFont typeface="Wingdings" pitchFamily="2" charset="2"/>
              <a:buChar char=""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sz="2400" b="1" i="1" dirty="0">
                <a:solidFill>
                  <a:srgbClr val="FFC000"/>
                </a:solidFill>
              </a:rPr>
              <a:t>Diagnostika:</a:t>
            </a:r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sz="2400" dirty="0"/>
              <a:t> - v anamnéze často úrazový děj</a:t>
            </a:r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sz="2400" dirty="0"/>
              <a:t> - CAVE rychlý průběh s rozvojem anemického šoku!</a:t>
            </a:r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sz="2400" dirty="0"/>
              <a:t> - při podezření neprodleně pleur.punkce!</a:t>
            </a:r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sz="2400" dirty="0"/>
              <a:t> - makroskopicky výrazně krvavě zbarven</a:t>
            </a:r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sz="2400" dirty="0"/>
              <a:t> - hematokrit výpotek/krev &gt; 0.5 nebo hematokrit výpotku &gt; 0.15</a:t>
            </a:r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endParaRPr lang="cs-CZ" altLang="cs-CZ" sz="2400" dirty="0"/>
          </a:p>
          <a:p>
            <a:pPr marL="308165" indent="-308165">
              <a:buSzPct val="45000"/>
              <a:buFont typeface="Wingdings" pitchFamily="2" charset="2"/>
              <a:buChar char=""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sz="2400" dirty="0"/>
              <a:t>  </a:t>
            </a:r>
            <a:r>
              <a:rPr lang="cs-CZ" altLang="cs-CZ" sz="2400" b="1" i="1" dirty="0">
                <a:solidFill>
                  <a:srgbClr val="FFC000"/>
                </a:solidFill>
              </a:rPr>
              <a:t>Terapie:</a:t>
            </a:r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sz="2400" dirty="0"/>
              <a:t>- akutně drenáž hrudníku, drén většího kalibru (28-32F)! </a:t>
            </a:r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sz="2400" dirty="0"/>
              <a:t>- konzervativní postup na 1.místě, sledovat odpady z HD</a:t>
            </a:r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sz="2400" dirty="0"/>
              <a:t>- Pokud odpady z drénu 2 hodiny větší než 200ml/hod., akutně chirurgická revize – nebezpečí z prodlení!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188640"/>
            <a:ext cx="7790400" cy="1126198"/>
          </a:xfrm>
        </p:spPr>
        <p:txBody>
          <a:bodyPr tIns="41473" bIns="41473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3300" b="1" dirty="0">
                <a:solidFill>
                  <a:srgbClr val="FFC000"/>
                </a:solidFill>
              </a:rPr>
              <a:t>Management péče TBC výpotku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340768"/>
            <a:ext cx="8856984" cy="5517232"/>
          </a:xfrm>
        </p:spPr>
        <p:txBody>
          <a:bodyPr lIns="82945" tIns="41473" rIns="82945" bIns="41473">
            <a:normAutofit/>
          </a:bodyPr>
          <a:lstStyle/>
          <a:p>
            <a:pPr indent="-309605">
              <a:buSzPct val="45000"/>
              <a:buFont typeface="Wingdings" pitchFamily="2" charset="2"/>
              <a:buChar char="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2400" b="1" i="1" dirty="0"/>
              <a:t>Cytologie:</a:t>
            </a:r>
            <a:r>
              <a:rPr lang="cs-CZ" altLang="cs-CZ" sz="2400" dirty="0"/>
              <a:t> </a:t>
            </a:r>
            <a:r>
              <a:rPr lang="cs-CZ" altLang="cs-CZ" sz="2400" dirty="0" err="1"/>
              <a:t>lymfocytární</a:t>
            </a:r>
            <a:r>
              <a:rPr lang="cs-CZ" altLang="cs-CZ" sz="2400" dirty="0"/>
              <a:t> výpotek</a:t>
            </a:r>
          </a:p>
          <a:p>
            <a:pPr indent="-309605">
              <a:buSzPct val="45000"/>
              <a:buFont typeface="Wingdings" pitchFamily="2" charset="2"/>
              <a:buChar char="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2400" dirty="0" err="1"/>
              <a:t>Paucibacilární</a:t>
            </a:r>
            <a:r>
              <a:rPr lang="cs-CZ" altLang="cs-CZ" sz="2400" dirty="0"/>
              <a:t> materiál, kult./BACTEC+ pouze 20-50%</a:t>
            </a:r>
          </a:p>
          <a:p>
            <a:pPr indent="-309605">
              <a:buSzPct val="45000"/>
              <a:buFont typeface="Wingdings" pitchFamily="2" charset="2"/>
              <a:buChar char="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2400" b="1" i="1" dirty="0"/>
              <a:t>Histologie:</a:t>
            </a:r>
            <a:r>
              <a:rPr lang="cs-CZ" altLang="cs-CZ" sz="2400" dirty="0"/>
              <a:t> </a:t>
            </a:r>
            <a:r>
              <a:rPr lang="cs-CZ" altLang="cs-CZ" sz="2400" dirty="0" err="1"/>
              <a:t>kaseifikující</a:t>
            </a:r>
            <a:r>
              <a:rPr lang="cs-CZ" altLang="cs-CZ" sz="2400" dirty="0"/>
              <a:t> granulomy u 79% (biopsie pleury) až 100% (</a:t>
            </a:r>
            <a:r>
              <a:rPr lang="cs-CZ" altLang="cs-CZ" sz="2400" dirty="0" err="1"/>
              <a:t>pleuroskopie</a:t>
            </a:r>
            <a:r>
              <a:rPr lang="cs-CZ" altLang="cs-CZ" sz="2400" dirty="0"/>
              <a:t>)…biopsie = téměř jistá dg!</a:t>
            </a:r>
          </a:p>
          <a:p>
            <a:pPr indent="-309605">
              <a:buSzPct val="45000"/>
              <a:buFont typeface="Wingdings" pitchFamily="2" charset="2"/>
              <a:buChar char="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2400" b="1" i="1" dirty="0"/>
              <a:t>PCR</a:t>
            </a:r>
            <a:r>
              <a:rPr lang="cs-CZ" altLang="cs-CZ" sz="2400" dirty="0"/>
              <a:t> </a:t>
            </a:r>
            <a:r>
              <a:rPr lang="cs-CZ" altLang="cs-CZ" sz="2400" dirty="0" err="1"/>
              <a:t>Myco</a:t>
            </a:r>
            <a:r>
              <a:rPr lang="cs-CZ" altLang="cs-CZ" sz="2400" dirty="0"/>
              <a:t> TB: senzitivita 60-90%, specificita 80-100%</a:t>
            </a:r>
          </a:p>
          <a:p>
            <a:pPr indent="-309605">
              <a:buSzPct val="45000"/>
              <a:buFont typeface="Wingdings" pitchFamily="2" charset="2"/>
              <a:buChar char="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2400" b="1" i="1" dirty="0"/>
              <a:t>ADA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ADA</a:t>
            </a:r>
            <a:r>
              <a:rPr lang="cs-CZ" altLang="cs-CZ" sz="2400" dirty="0"/>
              <a:t>-2: senzitivita 75-100%, specificita 80-95%</a:t>
            </a:r>
          </a:p>
          <a:p>
            <a:pPr indent="-341313"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altLang="cs-CZ" sz="2400" b="1" i="1" dirty="0"/>
          </a:p>
          <a:p>
            <a:pPr indent="-341313"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b="1" i="1" dirty="0"/>
              <a:t>Neléčená TBC</a:t>
            </a:r>
            <a:r>
              <a:rPr lang="cs-CZ" altLang="cs-CZ" sz="2400" dirty="0"/>
              <a:t> pleuritida do 5 let </a:t>
            </a:r>
            <a:r>
              <a:rPr lang="cs-CZ" altLang="cs-CZ" sz="2400" dirty="0" err="1"/>
              <a:t>progreduje</a:t>
            </a:r>
            <a:r>
              <a:rPr lang="cs-CZ" altLang="cs-CZ" sz="2400" dirty="0"/>
              <a:t> do plicní formy až v 65% případů</a:t>
            </a:r>
          </a:p>
          <a:p>
            <a:pPr indent="-341313"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/>
              <a:t>DOTS-</a:t>
            </a:r>
            <a:r>
              <a:rPr lang="cs-CZ" altLang="cs-CZ" sz="2400" dirty="0" err="1"/>
              <a:t>short</a:t>
            </a:r>
            <a:r>
              <a:rPr lang="cs-CZ" altLang="cs-CZ" sz="2400" dirty="0"/>
              <a:t> </a:t>
            </a:r>
            <a:r>
              <a:rPr lang="cs-CZ" altLang="cs-CZ" sz="2400" dirty="0" err="1"/>
              <a:t>course</a:t>
            </a:r>
            <a:r>
              <a:rPr lang="cs-CZ" altLang="cs-CZ" sz="2400" dirty="0"/>
              <a:t> - 2 </a:t>
            </a:r>
            <a:r>
              <a:rPr lang="cs-CZ" altLang="cs-CZ" sz="2400" dirty="0" err="1"/>
              <a:t>měs</a:t>
            </a:r>
            <a:r>
              <a:rPr lang="cs-CZ" altLang="cs-CZ" sz="2400" dirty="0"/>
              <a:t>. HRZE + 4 </a:t>
            </a:r>
            <a:r>
              <a:rPr lang="cs-CZ" altLang="cs-CZ" sz="2400" dirty="0" err="1"/>
              <a:t>měs</a:t>
            </a:r>
            <a:r>
              <a:rPr lang="cs-CZ" altLang="cs-CZ" sz="2400" dirty="0"/>
              <a:t>. HR</a:t>
            </a:r>
          </a:p>
          <a:p>
            <a:pPr indent="-341313"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/>
              <a:t>Pro použití kortikosteroidů není dostatek důkazů</a:t>
            </a:r>
          </a:p>
          <a:p>
            <a:pPr indent="-341313">
              <a:buSzPct val="45000"/>
              <a:buFont typeface="Wingdings" pitchFamily="2" charset="2"/>
              <a:buChar char=""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2400" dirty="0"/>
              <a:t>Kompletní evakuace výpotku není přínosem</a:t>
            </a:r>
          </a:p>
          <a:p>
            <a:pPr indent="-309605">
              <a:buSzPct val="45000"/>
              <a:buFont typeface="Wingdings" pitchFamily="2" charset="2"/>
              <a:buChar char=""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sz="2400" dirty="0"/>
          </a:p>
          <a:p>
            <a:pPr indent="-309605">
              <a:buSzPct val="45000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sz="2400" dirty="0"/>
          </a:p>
          <a:p>
            <a:pPr indent="-309605">
              <a:buSzPct val="45000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332656"/>
            <a:ext cx="7790400" cy="1126198"/>
          </a:xfrm>
        </p:spPr>
        <p:txBody>
          <a:bodyPr tIns="41473" bIns="41473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3300" b="1" dirty="0">
                <a:solidFill>
                  <a:srgbClr val="FFC000"/>
                </a:solidFill>
              </a:rPr>
              <a:t>Management péče u </a:t>
            </a:r>
            <a:r>
              <a:rPr lang="cs-CZ" altLang="cs-CZ" sz="3300" b="1" dirty="0" err="1">
                <a:solidFill>
                  <a:srgbClr val="FFC000"/>
                </a:solidFill>
              </a:rPr>
              <a:t>chylotoraxu</a:t>
            </a:r>
            <a:endParaRPr lang="cs-CZ" altLang="cs-CZ" sz="3300" b="1" dirty="0">
              <a:solidFill>
                <a:srgbClr val="FFC000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568951" cy="5040560"/>
          </a:xfrm>
        </p:spPr>
        <p:txBody>
          <a:bodyPr lIns="82945" tIns="41473" rIns="82945" bIns="41473">
            <a:normAutofit fontScale="85000" lnSpcReduction="20000"/>
          </a:bodyPr>
          <a:lstStyle/>
          <a:p>
            <a:pPr marL="308165" indent="-308165">
              <a:buSzPct val="45000"/>
              <a:buFont typeface="Wingdings" pitchFamily="2" charset="2"/>
              <a:buChar char=""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b="1" i="1" dirty="0"/>
              <a:t> </a:t>
            </a:r>
            <a:r>
              <a:rPr lang="cs-CZ" altLang="cs-CZ" b="1" i="1" dirty="0">
                <a:solidFill>
                  <a:srgbClr val="FFC000"/>
                </a:solidFill>
              </a:rPr>
              <a:t>Diagnostika:</a:t>
            </a:r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dirty="0"/>
              <a:t> - makroskopicky typický chylózní výpotek</a:t>
            </a:r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dirty="0"/>
              <a:t> - biochemie výpotku: </a:t>
            </a:r>
            <a:r>
              <a:rPr lang="cs-CZ" altLang="cs-CZ" dirty="0" err="1"/>
              <a:t>triacylglyceroly</a:t>
            </a:r>
            <a:r>
              <a:rPr lang="cs-CZ" altLang="cs-CZ" dirty="0"/>
              <a:t> nad 1.2 </a:t>
            </a:r>
            <a:r>
              <a:rPr lang="cs-CZ" altLang="cs-CZ" dirty="0" err="1"/>
              <a:t>mmol</a:t>
            </a:r>
            <a:r>
              <a:rPr lang="cs-CZ" altLang="cs-CZ" dirty="0"/>
              <a:t>/l nebo 1.5-násobek hodnoty v séru</a:t>
            </a:r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dirty="0"/>
              <a:t> - CT hrudníku</a:t>
            </a:r>
          </a:p>
          <a:p>
            <a:pPr marL="308165" indent="-308165">
              <a:buSzPct val="45000"/>
              <a:buFont typeface="Wingdings" pitchFamily="2" charset="2"/>
              <a:buChar char=""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dirty="0"/>
              <a:t> Častý u maligních nemocí! (lymfom, meta do uzlin) </a:t>
            </a:r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endParaRPr lang="cs-CZ" altLang="cs-CZ" dirty="0"/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endParaRPr lang="cs-CZ" altLang="cs-CZ" dirty="0"/>
          </a:p>
          <a:p>
            <a:pPr marL="308165" indent="-308165">
              <a:buSzPct val="45000"/>
              <a:buFont typeface="Wingdings" pitchFamily="2" charset="2"/>
              <a:buChar char=""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dirty="0"/>
              <a:t> </a:t>
            </a:r>
            <a:r>
              <a:rPr lang="cs-CZ" altLang="cs-CZ" b="1" i="1" dirty="0">
                <a:solidFill>
                  <a:srgbClr val="FFC000"/>
                </a:solidFill>
              </a:rPr>
              <a:t>Terapie:</a:t>
            </a:r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dirty="0"/>
              <a:t> - drenáž hrudníku + plná parenterální výživa 14 dní</a:t>
            </a:r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dirty="0"/>
              <a:t> - </a:t>
            </a:r>
            <a:r>
              <a:rPr lang="cs-CZ" altLang="cs-CZ" dirty="0" err="1"/>
              <a:t>octreotid</a:t>
            </a:r>
            <a:endParaRPr lang="cs-CZ" altLang="cs-CZ" dirty="0"/>
          </a:p>
          <a:p>
            <a:pPr marL="308165" indent="-308165">
              <a:buClrTx/>
              <a:buSzPct val="45000"/>
              <a:buNone/>
              <a:tabLst>
                <a:tab pos="308165" algn="l"/>
                <a:tab pos="403206" algn="l"/>
                <a:tab pos="810732" algn="l"/>
                <a:tab pos="1218258" algn="l"/>
                <a:tab pos="1625784" algn="l"/>
                <a:tab pos="2033310" algn="l"/>
                <a:tab pos="2440836" algn="l"/>
                <a:tab pos="2848362" algn="l"/>
                <a:tab pos="3255888" algn="l"/>
                <a:tab pos="3663414" algn="l"/>
                <a:tab pos="4070941" algn="l"/>
                <a:tab pos="4478466" algn="l"/>
                <a:tab pos="4885993" algn="l"/>
                <a:tab pos="5293518" algn="l"/>
                <a:tab pos="5701045" algn="l"/>
                <a:tab pos="6108570" algn="l"/>
                <a:tab pos="6516097" algn="l"/>
                <a:tab pos="6923622" algn="l"/>
                <a:tab pos="7331149" algn="l"/>
                <a:tab pos="7738674" algn="l"/>
                <a:tab pos="8146201" algn="l"/>
              </a:tabLst>
            </a:pPr>
            <a:r>
              <a:rPr lang="cs-CZ" altLang="cs-CZ" dirty="0"/>
              <a:t> - chirurgická sanace (</a:t>
            </a:r>
            <a:r>
              <a:rPr lang="cs-CZ" altLang="cs-CZ" dirty="0" err="1"/>
              <a:t>ligace</a:t>
            </a:r>
            <a:r>
              <a:rPr lang="cs-CZ" altLang="cs-CZ" dirty="0"/>
              <a:t> </a:t>
            </a:r>
            <a:r>
              <a:rPr lang="cs-CZ" altLang="cs-CZ" dirty="0" err="1"/>
              <a:t>ductus</a:t>
            </a:r>
            <a:r>
              <a:rPr lang="cs-CZ" altLang="cs-CZ" dirty="0"/>
              <a:t> </a:t>
            </a:r>
            <a:r>
              <a:rPr lang="cs-CZ" altLang="cs-CZ" dirty="0" err="1"/>
              <a:t>thoracicus</a:t>
            </a:r>
            <a:r>
              <a:rPr lang="cs-CZ" altLang="cs-CZ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188640"/>
            <a:ext cx="7807680" cy="114348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3000" b="1" dirty="0">
                <a:solidFill>
                  <a:srgbClr val="FFC000"/>
                </a:solidFill>
              </a:rPr>
              <a:t>Biochemické vyšetření výpotku - </a:t>
            </a:r>
            <a:r>
              <a:rPr lang="cs-CZ" altLang="cs-CZ" sz="3000" b="1" dirty="0" err="1">
                <a:solidFill>
                  <a:srgbClr val="FFC000"/>
                </a:solidFill>
              </a:rPr>
              <a:t>Lightova</a:t>
            </a:r>
            <a:r>
              <a:rPr lang="cs-CZ" altLang="cs-CZ" sz="3000" b="1" dirty="0">
                <a:solidFill>
                  <a:srgbClr val="FFC000"/>
                </a:solidFill>
              </a:rPr>
              <a:t> kritéria 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>
          <a:xfrm>
            <a:off x="672481" y="1906760"/>
            <a:ext cx="7807680" cy="4951240"/>
          </a:xfrm>
        </p:spPr>
        <p:txBody>
          <a:bodyPr>
            <a:normAutofit fontScale="62500" lnSpcReduction="20000"/>
          </a:bodyPr>
          <a:lstStyle/>
          <a:p>
            <a:pPr indent="-288004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dirty="0"/>
          </a:p>
          <a:p>
            <a:pPr indent="-288004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dirty="0"/>
          </a:p>
          <a:p>
            <a:pPr indent="-288004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dirty="0"/>
          </a:p>
          <a:p>
            <a:pPr indent="-288004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dirty="0"/>
          </a:p>
          <a:p>
            <a:pPr indent="-288004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dirty="0"/>
          </a:p>
          <a:p>
            <a:pPr indent="-288004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dirty="0"/>
          </a:p>
          <a:p>
            <a:pPr indent="-288004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dirty="0"/>
          </a:p>
          <a:p>
            <a:pPr indent="-288004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dirty="0"/>
          </a:p>
          <a:p>
            <a:pPr indent="-288004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dirty="0"/>
          </a:p>
          <a:p>
            <a:pPr indent="-288004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dirty="0"/>
          </a:p>
          <a:p>
            <a:pPr indent="-288004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dirty="0"/>
          </a:p>
          <a:p>
            <a:pPr indent="-288004">
              <a:buSzPct val="45000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dirty="0"/>
          </a:p>
          <a:p>
            <a:pPr indent="-288004" algn="ctr">
              <a:buSzPct val="45000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sz="1800" b="1" dirty="0"/>
          </a:p>
          <a:p>
            <a:pPr indent="-288004" algn="ctr">
              <a:buSzPct val="45000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sz="1800" b="1" dirty="0"/>
          </a:p>
          <a:p>
            <a:pPr indent="-288004" algn="ctr">
              <a:buSzPct val="45000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sz="1800" b="1" dirty="0"/>
          </a:p>
          <a:p>
            <a:pPr indent="-288004" algn="ctr">
              <a:buSzPct val="45000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3800" b="1" dirty="0">
                <a:solidFill>
                  <a:srgbClr val="FFC000"/>
                </a:solidFill>
              </a:rPr>
              <a:t>Hlavní kritéria </a:t>
            </a:r>
          </a:p>
          <a:p>
            <a:pPr indent="-288004" algn="ctr">
              <a:buSzPct val="45000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3800" dirty="0">
                <a:solidFill>
                  <a:srgbClr val="FFC000"/>
                </a:solidFill>
              </a:rPr>
              <a:t>Pomocná kritéria 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/>
          <a:srcRect l="15218" t="29532" r="35968" b="49207"/>
          <a:stretch>
            <a:fillRect/>
          </a:stretch>
        </p:blipFill>
        <p:spPr bwMode="auto">
          <a:xfrm>
            <a:off x="611560" y="3778956"/>
            <a:ext cx="7468151" cy="20983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 cstate="print"/>
          <a:srcRect l="35428" t="14766" r="9743" b="62755"/>
          <a:stretch>
            <a:fillRect/>
          </a:stretch>
        </p:blipFill>
        <p:spPr bwMode="auto">
          <a:xfrm>
            <a:off x="611560" y="1340768"/>
            <a:ext cx="7442385" cy="2443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FFC000"/>
                </a:solidFill>
              </a:rPr>
              <a:t>Parapneumonické</a:t>
            </a:r>
            <a:r>
              <a:rPr lang="cs-CZ" b="1" dirty="0">
                <a:solidFill>
                  <a:srgbClr val="FFC000"/>
                </a:solidFill>
              </a:rPr>
              <a:t> výpotky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59421"/>
            <a:ext cx="7467600" cy="4525963"/>
          </a:xfrm>
        </p:spPr>
        <p:txBody>
          <a:bodyPr/>
          <a:lstStyle/>
          <a:p>
            <a:r>
              <a:rPr lang="cs-CZ" dirty="0"/>
              <a:t>Stav cca 30-40% pacientů s pneumonií se komplikuje rozvojem výpotku</a:t>
            </a:r>
          </a:p>
          <a:p>
            <a:endParaRPr lang="cs-CZ" dirty="0"/>
          </a:p>
          <a:p>
            <a:r>
              <a:rPr lang="cs-CZ" dirty="0"/>
              <a:t>Cca 15% </a:t>
            </a:r>
            <a:r>
              <a:rPr lang="cs-CZ" dirty="0" err="1"/>
              <a:t>parapneumonických</a:t>
            </a:r>
            <a:r>
              <a:rPr lang="cs-CZ" dirty="0"/>
              <a:t> výpotků je komplikovaných (= pH pod 7.20)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7467600" cy="1143000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FFC000"/>
                </a:solidFill>
              </a:rPr>
              <a:t>Komplikované </a:t>
            </a:r>
            <a:r>
              <a:rPr lang="cs-CZ" sz="3600" b="1" dirty="0" err="1">
                <a:solidFill>
                  <a:srgbClr val="FFC000"/>
                </a:solidFill>
              </a:rPr>
              <a:t>parapneumonické</a:t>
            </a:r>
            <a:r>
              <a:rPr lang="cs-CZ" sz="3600" b="1" dirty="0">
                <a:solidFill>
                  <a:srgbClr val="FFC000"/>
                </a:solidFill>
              </a:rPr>
              <a:t> výpotky / empyém hrudníku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/>
              <a:t>Za posledních 20 let 2-násobný vzestup incidence</a:t>
            </a:r>
          </a:p>
          <a:p>
            <a:r>
              <a:rPr lang="cs-CZ" dirty="0"/>
              <a:t>Morbidita: průměrná doba hospitalizace 14 dní</a:t>
            </a:r>
          </a:p>
          <a:p>
            <a:r>
              <a:rPr lang="cs-CZ" dirty="0"/>
              <a:t>Chirurgický výkon až u 35% pacientů</a:t>
            </a:r>
          </a:p>
          <a:p>
            <a:r>
              <a:rPr lang="cs-CZ" dirty="0"/>
              <a:t>Mortalita 20% do 1 roku (za posledních 20 let beze změn) </a:t>
            </a:r>
          </a:p>
          <a:p>
            <a:r>
              <a:rPr lang="cs-CZ" dirty="0"/>
              <a:t>Rozhodujícím </a:t>
            </a:r>
            <a:r>
              <a:rPr lang="cs-CZ" dirty="0" err="1"/>
              <a:t>prediktorem</a:t>
            </a:r>
            <a:r>
              <a:rPr lang="cs-CZ" dirty="0"/>
              <a:t> špatné prognózy je pH pod 7.20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404664"/>
            <a:ext cx="8147992" cy="1127639"/>
          </a:xfrm>
        </p:spPr>
        <p:txBody>
          <a:bodyPr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3300" b="1" dirty="0" err="1">
                <a:solidFill>
                  <a:srgbClr val="FFC000"/>
                </a:solidFill>
              </a:rPr>
              <a:t>Parapneumonický</a:t>
            </a:r>
            <a:r>
              <a:rPr lang="cs-CZ" altLang="cs-CZ" sz="3300" b="1" dirty="0">
                <a:solidFill>
                  <a:srgbClr val="FFC000"/>
                </a:solidFill>
              </a:rPr>
              <a:t> výpotek - klasifikace 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>
          <a:xfrm>
            <a:off x="672480" y="1906760"/>
            <a:ext cx="7791840" cy="4546575"/>
          </a:xfrm>
        </p:spPr>
        <p:txBody>
          <a:bodyPr>
            <a:normAutofit fontScale="77500" lnSpcReduction="20000"/>
          </a:bodyPr>
          <a:lstStyle/>
          <a:p>
            <a:pPr indent="-30384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b="1" dirty="0"/>
          </a:p>
          <a:p>
            <a:pPr indent="-30384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b="1" dirty="0"/>
          </a:p>
          <a:p>
            <a:pPr indent="-30384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b="1" dirty="0"/>
          </a:p>
          <a:p>
            <a:pPr indent="-30384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b="1" dirty="0"/>
          </a:p>
          <a:p>
            <a:pPr indent="-30384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b="1" dirty="0"/>
          </a:p>
          <a:p>
            <a:pPr indent="-30384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b="1" dirty="0"/>
          </a:p>
          <a:p>
            <a:pPr indent="-30384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b="1" dirty="0"/>
          </a:p>
          <a:p>
            <a:pPr indent="-30384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b="1" dirty="0"/>
          </a:p>
          <a:p>
            <a:pPr indent="-30384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b="1" dirty="0"/>
          </a:p>
          <a:p>
            <a:pPr indent="-303845">
              <a:buSzPct val="45000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b="1" dirty="0"/>
          </a:p>
          <a:p>
            <a:pPr indent="-303845">
              <a:buSzPct val="45000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b="1" dirty="0"/>
          </a:p>
          <a:p>
            <a:pPr indent="-303845" algn="ctr">
              <a:buSzPct val="45000"/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2300" b="1" dirty="0"/>
              <a:t> Glukóza: 60mg/</a:t>
            </a:r>
            <a:r>
              <a:rPr lang="cs-CZ" altLang="cs-CZ" sz="2300" b="1" dirty="0" err="1"/>
              <a:t>dL</a:t>
            </a:r>
            <a:r>
              <a:rPr lang="cs-CZ" altLang="cs-CZ" sz="2300" b="1" dirty="0"/>
              <a:t> = 3.3 </a:t>
            </a:r>
            <a:r>
              <a:rPr lang="cs-CZ" altLang="cs-CZ" sz="2300" b="1" dirty="0" err="1"/>
              <a:t>mmol</a:t>
            </a:r>
            <a:r>
              <a:rPr lang="cs-CZ" altLang="cs-CZ" sz="2300" b="1" dirty="0"/>
              <a:t>/l; 35mg/</a:t>
            </a:r>
            <a:r>
              <a:rPr lang="cs-CZ" altLang="cs-CZ" sz="2300" b="1" dirty="0" err="1"/>
              <a:t>dL</a:t>
            </a:r>
            <a:r>
              <a:rPr lang="cs-CZ" altLang="cs-CZ" sz="2300" b="1" dirty="0"/>
              <a:t> = 1.9 </a:t>
            </a:r>
            <a:r>
              <a:rPr lang="cs-CZ" altLang="cs-CZ" sz="2300" b="1" dirty="0" err="1"/>
              <a:t>mmol</a:t>
            </a:r>
            <a:r>
              <a:rPr lang="cs-CZ" altLang="cs-CZ" sz="2300" b="1" dirty="0"/>
              <a:t>/l; LDH: 1000 IU/L = 16.6 </a:t>
            </a:r>
            <a:r>
              <a:rPr lang="cs-CZ" altLang="cs-CZ" sz="2300" b="1" dirty="0" err="1"/>
              <a:t>ukat</a:t>
            </a:r>
            <a:r>
              <a:rPr lang="cs-CZ" altLang="cs-CZ" sz="2300" b="1" dirty="0"/>
              <a:t>/l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 l="19370" t="54134" r="22131" b="7376"/>
          <a:stretch>
            <a:fillRect/>
          </a:stretch>
        </p:blipFill>
        <p:spPr bwMode="auto">
          <a:xfrm>
            <a:off x="456997" y="1841954"/>
            <a:ext cx="8425957" cy="33195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FFC000"/>
                </a:solidFill>
              </a:rPr>
              <a:t>pH zánětlivého výpotku – rozhodující parametr pro zařazení invazivních procedur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69794" y="1600200"/>
            <a:ext cx="504241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419872" y="6165304"/>
            <a:ext cx="2569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FFFF00"/>
                </a:solidFill>
              </a:rPr>
              <a:t>AJRCCM; 152: 1700-08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41784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cs-CZ" sz="3600" b="1" dirty="0" err="1">
                <a:solidFill>
                  <a:srgbClr val="FFC000"/>
                </a:solidFill>
              </a:rPr>
              <a:t>Septace</a:t>
            </a:r>
            <a:r>
              <a:rPr lang="cs-CZ" sz="3600" b="1" dirty="0">
                <a:solidFill>
                  <a:srgbClr val="FFC000"/>
                </a:solidFill>
              </a:rPr>
              <a:t> může zkreslovat výsledky vyšetření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3672408" cy="4997152"/>
          </a:xfrm>
        </p:spPr>
        <p:txBody>
          <a:bodyPr>
            <a:normAutofit lnSpcReduction="10000"/>
          </a:bodyPr>
          <a:lstStyle/>
          <a:p>
            <a:r>
              <a:rPr lang="cs-CZ" u="sng" dirty="0"/>
              <a:t>pH výpotku mění také:</a:t>
            </a:r>
          </a:p>
          <a:p>
            <a:endParaRPr lang="cs-CZ" u="sng" dirty="0"/>
          </a:p>
          <a:p>
            <a:r>
              <a:rPr lang="cs-CZ" dirty="0"/>
              <a:t>Časová prodleva</a:t>
            </a:r>
          </a:p>
          <a:p>
            <a:r>
              <a:rPr lang="cs-CZ" dirty="0"/>
              <a:t>Vzduch ve zkumavce </a:t>
            </a:r>
          </a:p>
          <a:p>
            <a:r>
              <a:rPr lang="cs-CZ" dirty="0"/>
              <a:t>Lokální anestetikum</a:t>
            </a:r>
          </a:p>
          <a:p>
            <a:r>
              <a:rPr lang="cs-CZ" dirty="0"/>
              <a:t>Infekce druhem Proteus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070" t="36047" r="43222" b="21625"/>
          <a:stretch>
            <a:fillRect/>
          </a:stretch>
        </p:blipFill>
        <p:spPr bwMode="auto">
          <a:xfrm>
            <a:off x="3491880" y="2016968"/>
            <a:ext cx="5652120" cy="411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C000"/>
                </a:solidFill>
              </a:rPr>
              <a:t>Mikrobiologie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cs-CZ" dirty="0"/>
              <a:t>Záchyt agens jen u cca 50% </a:t>
            </a:r>
            <a:r>
              <a:rPr lang="cs-CZ" dirty="0" err="1"/>
              <a:t>parapn.výpotků</a:t>
            </a:r>
            <a:r>
              <a:rPr lang="cs-CZ" dirty="0"/>
              <a:t> (včetně empyému!)</a:t>
            </a:r>
          </a:p>
          <a:p>
            <a:r>
              <a:rPr lang="cs-CZ" dirty="0"/>
              <a:t> Inokulace na hemokultury (aerobní a anaerobní) zvyšuje záchyt agens o 20%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704958"/>
            <a:ext cx="5760640" cy="3153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6012160" y="4869160"/>
            <a:ext cx="3131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>
                <a:solidFill>
                  <a:srgbClr val="FFFF00"/>
                </a:solidFill>
              </a:rPr>
              <a:t>Menzies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et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al</a:t>
            </a:r>
            <a:r>
              <a:rPr lang="cs-CZ" b="1" dirty="0">
                <a:solidFill>
                  <a:srgbClr val="FFFF00"/>
                </a:solidFill>
              </a:rPr>
              <a:t>, </a:t>
            </a:r>
            <a:r>
              <a:rPr lang="cs-CZ" b="1" dirty="0" err="1">
                <a:solidFill>
                  <a:srgbClr val="FFFF00"/>
                </a:solidFill>
              </a:rPr>
              <a:t>Thorax</a:t>
            </a:r>
            <a:r>
              <a:rPr lang="cs-CZ" b="1" dirty="0">
                <a:solidFill>
                  <a:srgbClr val="FFFF00"/>
                </a:solidFill>
              </a:rPr>
              <a:t> 2011; 66:658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ký">
  <a:themeElements>
    <a:clrScheme name="Vlastní 6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FFC000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– klasické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541</TotalTime>
  <Words>1015</Words>
  <Application>Microsoft Office PowerPoint</Application>
  <PresentationFormat>Předvádění na obrazovce (4:3)</PresentationFormat>
  <Paragraphs>161</Paragraphs>
  <Slides>23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Wingdings 2</vt:lpstr>
      <vt:lpstr>Technický</vt:lpstr>
      <vt:lpstr>Pleurální výpotek</vt:lpstr>
      <vt:lpstr>Diferenciální diagnostika pleurálního výpotku</vt:lpstr>
      <vt:lpstr>Biochemické vyšetření výpotku - Lightova kritéria </vt:lpstr>
      <vt:lpstr>Parapneumonické výpotky</vt:lpstr>
      <vt:lpstr>Komplikované parapneumonické výpotky / empyém hrudníku</vt:lpstr>
      <vt:lpstr>Parapneumonický výpotek - klasifikace </vt:lpstr>
      <vt:lpstr>pH zánětlivého výpotku – rozhodující parametr pro zařazení invazivních procedur</vt:lpstr>
      <vt:lpstr>Septace může zkreslovat výsledky vyšetření</vt:lpstr>
      <vt:lpstr>Mikrobiologie</vt:lpstr>
      <vt:lpstr>Prezentace aplikace PowerPoint</vt:lpstr>
      <vt:lpstr>Prezentace aplikace PowerPoint</vt:lpstr>
      <vt:lpstr>Antibiotická terapie komplikovaného parapneumonického výpotku</vt:lpstr>
      <vt:lpstr>RTG / CT / UZ hrudníku – objem výpotku a septace</vt:lpstr>
      <vt:lpstr>Predikce komplikovaného průběhu a špatné prognózy u parapneumonického výpotku </vt:lpstr>
      <vt:lpstr>RAPID score - studie MIST 1 a 2 </vt:lpstr>
      <vt:lpstr>Intrapleurální terapie</vt:lpstr>
      <vt:lpstr>Další poznámky </vt:lpstr>
      <vt:lpstr>Parapneumonický výpotek – management péče</vt:lpstr>
      <vt:lpstr>Co když neuspějeme s léčbou…?</vt:lpstr>
      <vt:lpstr>Management péče u maligního/paramaligního výpotku</vt:lpstr>
      <vt:lpstr>Management péče u hemotoraxu </vt:lpstr>
      <vt:lpstr>Management péče TBC výpotku</vt:lpstr>
      <vt:lpstr>Management péče u chylotoraxu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Praktické poznámky k diagnostice a léčbě pneumonií a pleurálních výpotků (a pneumotoraxů)</dc:title>
  <dc:creator>Kiki a Moni</dc:creator>
  <cp:lastModifiedBy>Doubková Martina</cp:lastModifiedBy>
  <cp:revision>58</cp:revision>
  <dcterms:created xsi:type="dcterms:W3CDTF">2017-10-18T20:38:09Z</dcterms:created>
  <dcterms:modified xsi:type="dcterms:W3CDTF">2020-04-02T13:04:30Z</dcterms:modified>
</cp:coreProperties>
</file>