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240C46F-4B4A-4A0E-B043-A408F44C8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B3CE9F-F816-4F6D-A89B-45C1621BD1D1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C408F9A-C313-4CE7-A7BE-E00ED9502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20BFD08-BD24-462E-99FD-E0DF2A26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7758658-3968-44BF-ACAB-E1BD9B4F3F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A0AA91-CAF6-413D-80E1-198023685F57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08B0AE8-524B-4BD6-8047-EDD323693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B544288-D1C7-43E3-A066-AD8D0A45F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8658318-81B9-4B7C-AABB-8698404DD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5D07-A0E5-479E-8FD6-56AC1C6ACDF1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F5AE3DF-D7BB-4831-B49C-AADEFBAA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3F91735-2D2F-43BC-9FA7-02339E2C9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4BA693E-0FD2-4E29-A635-5FB49F8B2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C8CBAE-A0D0-4235-8D55-4EF0DA732BCB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071519D-6769-49FD-AA2D-B4D5D29D0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53B521E-7D9E-456A-9BF0-E5944F7F3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170E61A-24AB-4B2E-A195-275876B701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0FCC69-6A77-499C-9839-8ECBD2D213F0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752758B-F845-49D7-A562-64B9E3F76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B7E8710-74D1-4536-B517-C1514E0B4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A064810-E533-49BF-9475-0E863A3A2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8A4571-12FB-4FE9-B4ED-7A8D24605F5E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A9F97E1-D465-4776-820A-6159FFEE7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1E13229-0885-4C99-A174-8CA21C3AF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04DA664-1DF4-48E0-816F-385047A09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468A18-3114-4906-9ABF-A1958A7F1729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1D34A60-1C65-4312-AF9C-599D8BCEE5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09E81D1-3EBF-475D-9434-5EDACF7A5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02A2853-0898-4076-8CE0-F533AB8BD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BB6E3F-466B-4E1B-86D3-5A78D011E3B4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0C9EECC-EC3D-49B9-AC18-BB05B416C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E7B0658-AEDA-4A75-9823-F66B264AF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C44392B-BA2F-43A9-8829-4A5CC0FA1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B71DC-107D-4FE4-9564-B27696A07562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F8879C9-9713-4848-9BEC-95CC91465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6112B32-C8AA-4E63-9E7C-6AA41F8F3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823481A-60D9-4635-AD8B-3022D3AD05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68C99-3D4F-4C1F-AA72-A87C0D44A9EB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C59E695-18A9-447E-A518-33ACB391D0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2F24ECF-4F18-445A-A669-CDB0D8198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BBF7E57-6FB6-4175-B256-0D0B266EAB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4FBA06-F76A-4506-9DE4-B5F233FBE1CA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8040828-22F2-4FD4-883B-21AE59D46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F585F80-A286-43B9-BB68-2405AFC2C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01B5E2F-5FDE-4159-8F19-992BA5857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2B352C-7210-4D9F-A915-2A07B3ACF66D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1A3C05D-102C-4F4D-B018-CC1332FF5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CC7DCB9-B95B-490F-B206-F20F5D5CC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AF306A6-768D-445C-9CC4-14D6A6038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2EAF2-813C-4265-B6F6-1E5FE5EDBDFA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6E77EA7-BF95-4155-94AB-79C68B06F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9937953-14A0-435A-9133-3E386011D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33253E2-2733-4239-86B1-A9978C5F6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7171D-4B47-46A5-8694-DDFD3515F485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5FB68CD-1D18-4F17-8F16-C743DB7FE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EF900F8-48ED-4A3E-9E48-A2A55C393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4B1DC65-6339-4757-9BFF-A8D6870918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CACD6A-65EA-49B4-9572-87CDFE879494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603BB6D-6520-46B4-A43F-8DE5454FB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84DA684-7144-4E78-ABD0-02977D382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924A228-FEAC-433B-944C-F35EA6D29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A99495-0A2A-4514-8C50-E09C78FADB24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B6A27BA-E723-41F4-86C8-FC87E0D7E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5E95B3B-A097-4242-9825-3BCAA64A1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B796107-0297-4EF8-81FA-35491969E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CD75B-0E6C-46BE-A3EA-BCC5B311464F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F8BCE5B-F722-45B6-9B2A-94FC5BB43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A788A03-D78A-4D86-82BC-4BEC33B3B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FA50F66-FA86-4D11-ACEB-E4EF445D8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8F2489-E2C5-47A2-975C-66F03CC7F27B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D51FB21-6B15-4AAA-A63C-F6B0FF942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3B8ACDB-A307-43E3-BA7B-78CA15062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4FCF98E-E7DA-48F7-8F00-197EB73A3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445B27-2419-4303-8BB2-819A9FDD5583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A7B95DE-0374-4B66-B150-4509A49E0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71C4A98-103E-4B89-B308-E4942703B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44759440-73CB-40B3-9A74-FF034B777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1F82FC-CCE5-4F5D-B1EB-24B193262547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1B41756-8470-4B92-A56D-9E0A2BFC9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99B8FE6-B239-4DF0-A81B-2359D856E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9C92F56-5657-41A5-9E89-0652559D0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19D2C-E10F-42B8-976B-65EB6699D9D7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4833CE1-6201-4A4C-A5E9-258A54B55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881E7A6-B05E-4471-BDF2-C07EE94A2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38AF391-5A17-4392-8259-EA71F3F18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6023E6-65D0-4DD5-A9B9-3D570B96F08E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CABFA1F-C8CD-4FF3-8026-01BC0C6A3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1CD12FF-DCDB-4F2E-8BA6-0814E7368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C4A761B-B2BA-41F2-8D4F-6CD09C2C3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50CF7-E963-4A9E-8C90-69AC3F9B6712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F40EBDF-2E82-441C-BA17-67B25AFB7E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8A9FFD1-7F95-4CE0-8B05-D2043C614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099F06F-FCA7-44A5-B30F-8A56C5A54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E53998-7294-44B2-A28A-18BCAC08B311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5DA4CEB-4E86-4F4C-A7C8-A4E1A9F236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E6942A2-DF15-4064-B5FF-82A3476C6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0833F0A-1DE2-4E88-8A4B-19C188AB6D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5D64A6-B032-49D1-B7DA-C2D702D9F495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6B52755-B723-489D-904E-40BA068C5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9E7465D-44AB-4048-B4E1-0C20C6AB4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D282BAA-615C-4888-B2C2-39C3CB9F3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DA6A43-EDE8-470F-8A4E-BBACDB1601B1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412DC7B-DB60-4B04-8143-EF76E4227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8A489F9-EA13-4A1F-B8EB-F5CA18E7B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D888DB1-E483-4DD4-8CAE-FBA3E38C9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DA4013-C528-48CD-A117-834AD2EEECCA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360141E-CB7B-4E18-8CD2-E522128251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1229DFB-23DE-4300-BB3D-21EBEB33D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7B5148-1210-4157-B6AA-E44633E58A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44918-4B87-4EBE-A543-206C9BE348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9155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F0C1BF-AF3F-493D-BFC8-676050AE6A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498A7-F71A-4CEE-95A9-34063249C7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641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AAB8037-D7D1-49D4-98EB-A359D20D5E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75D22-54CC-4C11-9F80-842BF9F9C3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92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E62E06-5534-467B-9BEA-67C33F7658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A9DAA-1097-4C2D-A9DA-CD5866D144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376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rsec.wisc.edu/edetc/cineplex/gold/gold4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439" y="6251854"/>
            <a:ext cx="7920000" cy="252000"/>
          </a:xfrm>
        </p:spPr>
        <p:txBody>
          <a:bodyPr/>
          <a:lstStyle/>
          <a:p>
            <a:r>
              <a:rPr lang="en-GB" altLang="cs-CZ" sz="1200" b="1" dirty="0">
                <a:solidFill>
                  <a:srgbClr val="0000DC"/>
                </a:solidFill>
              </a:rPr>
              <a:t>Department of Biophysics, Medical Faculty, Masaryk University in Brno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400" b="1" dirty="0">
                <a:solidFill>
                  <a:srgbClr val="0000DC"/>
                </a:solidFill>
              </a:rPr>
              <a:t>Lectures on Medical Bi</a:t>
            </a:r>
            <a:r>
              <a:rPr lang="cs-CZ" altLang="cs-CZ" sz="4400" b="1" dirty="0">
                <a:solidFill>
                  <a:srgbClr val="0000DC"/>
                </a:solidFill>
              </a:rPr>
              <a:t>o</a:t>
            </a:r>
            <a:r>
              <a:rPr lang="en-GB" altLang="cs-CZ" sz="4400" b="1" dirty="0">
                <a:solidFill>
                  <a:srgbClr val="0000DC"/>
                </a:solidFill>
              </a:rPr>
              <a:t>physics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cs-CZ" sz="2400" b="1" dirty="0">
                <a:solidFill>
                  <a:srgbClr val="0000DC"/>
                </a:solidFill>
              </a:rPr>
              <a:t>Structure of living matter</a:t>
            </a:r>
          </a:p>
          <a:p>
            <a:endParaRPr lang="cs-CZ" dirty="0"/>
          </a:p>
        </p:txBody>
      </p:sp>
      <p:pic>
        <p:nvPicPr>
          <p:cNvPr id="6" name="Picture 23" descr="FG23_11ab">
            <a:extLst>
              <a:ext uri="{FF2B5EF4-FFF2-40B4-BE49-F238E27FC236}">
                <a16:creationId xmlns:a16="http://schemas.microsoft.com/office/drawing/2014/main" id="{D7893813-F036-47FF-AF92-7CC9C086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51" y="502119"/>
            <a:ext cx="4313238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30" descr="FG04_28a-b">
            <a:extLst>
              <a:ext uri="{FF2B5EF4-FFF2-40B4-BE49-F238E27FC236}">
                <a16:creationId xmlns:a16="http://schemas.microsoft.com/office/drawing/2014/main" id="{037EA3CB-41F7-4D40-94B5-DD2FD8EE9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016174"/>
              </p:ext>
            </p:extLst>
          </p:nvPr>
        </p:nvGraphicFramePr>
        <p:xfrm>
          <a:off x="8480426" y="4140201"/>
          <a:ext cx="3565525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3761905" imgH="2448267" progId="Paint.Picture">
                  <p:embed/>
                </p:oleObj>
              </mc:Choice>
              <mc:Fallback>
                <p:oleObj name="Rastrový obrázek" r:id="rId3" imgW="3761905" imgH="2448267" progId="Paint.Picture">
                  <p:embed/>
                  <p:pic>
                    <p:nvPicPr>
                      <p:cNvPr id="4102" name="Object 30" descr="FG04_28a-b">
                        <a:extLst>
                          <a:ext uri="{FF2B5EF4-FFF2-40B4-BE49-F238E27FC236}">
                            <a16:creationId xmlns:a16="http://schemas.microsoft.com/office/drawing/2014/main" id="{127DF809-C335-497E-82FB-E92FD84B5E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0426" y="4140201"/>
                        <a:ext cx="3565525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4" descr="o3_3">
            <a:extLst>
              <a:ext uri="{FF2B5EF4-FFF2-40B4-BE49-F238E27FC236}">
                <a16:creationId xmlns:a16="http://schemas.microsoft.com/office/drawing/2014/main" id="{4B09FE95-EC80-4F92-B319-D3D9F485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34" y="3878581"/>
            <a:ext cx="266382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A00B061-73C0-4901-BB7F-464C10F0E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Chemical composition of proteins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FEF961F-584E-4895-BD2C-DC481E3DE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eaLnBrk="1" hangingPunct="1">
              <a:lnSpc>
                <a:spcPct val="100000"/>
              </a:lnSpc>
              <a:buFontTx/>
              <a:buNone/>
            </a:pPr>
            <a:r>
              <a:rPr lang="en-GB" altLang="cs-CZ" sz="2800" dirty="0"/>
              <a:t>According to the products of hydrolysis:</a:t>
            </a:r>
          </a:p>
          <a:p>
            <a:pPr marL="0" eaLnBrk="1" hangingPunct="1">
              <a:lnSpc>
                <a:spcPct val="100000"/>
              </a:lnSpc>
            </a:pPr>
            <a:r>
              <a:rPr lang="en-GB" altLang="cs-CZ" sz="2800" dirty="0"/>
              <a:t>simple (only amino acids in hydrolysate)</a:t>
            </a:r>
          </a:p>
          <a:p>
            <a:pPr marL="0" eaLnBrk="1" hangingPunct="1">
              <a:lnSpc>
                <a:spcPct val="100000"/>
              </a:lnSpc>
            </a:pPr>
            <a:r>
              <a:rPr lang="en-GB" altLang="cs-CZ" sz="2800" dirty="0"/>
              <a:t>conjugated (not only amino acids in hydrolysate)</a:t>
            </a:r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Nucleoproteins</a:t>
            </a:r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Haemoproteins</a:t>
            </a:r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Flavoproteins</a:t>
            </a:r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Metalloproteins</a:t>
            </a:r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Lipoproteins</a:t>
            </a:r>
            <a:endParaRPr lang="cs-CZ" altLang="cs-CZ" sz="2800" dirty="0"/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…..</a:t>
            </a:r>
          </a:p>
          <a:p>
            <a:pPr marL="0" algn="ct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(</a:t>
            </a:r>
            <a:r>
              <a:rPr lang="cs-CZ" altLang="cs-CZ" sz="2800" dirty="0" err="1"/>
              <a:t>see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Biochemistry</a:t>
            </a:r>
            <a:r>
              <a:rPr lang="cs-CZ" altLang="cs-CZ" sz="2800" dirty="0"/>
              <a:t>)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26942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4EF2064-15DE-49BF-9B8E-596E86C09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39159" y="306169"/>
            <a:ext cx="8229600" cy="8509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Structure of proteins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1076729-4600-4008-971A-B2E755795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5421" y="1299396"/>
            <a:ext cx="10583917" cy="4302618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Structural units of proteins are amino acids (AA), connected by peptide bond: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cs-CZ" sz="2000" dirty="0"/>
              <a:t>-RCH-NH-CO-RCH-,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cs-CZ" sz="2000" dirty="0"/>
              <a:t>     which can hydrolyse: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cs-CZ" sz="2000" dirty="0"/>
              <a:t>-RCH-NH-CO-RCH- +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 </a:t>
            </a:r>
            <a:r>
              <a:rPr lang="en-GB" altLang="cs-CZ" sz="2000" dirty="0">
                <a:sym typeface="Symbol" panose="05050102010706020507" pitchFamily="18" charset="2"/>
              </a:rPr>
              <a:t> </a:t>
            </a:r>
            <a:r>
              <a:rPr lang="en-GB" altLang="cs-CZ" sz="2000" dirty="0"/>
              <a:t> -RCH-NH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 +   -RCH-COOH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carboxylic and amino groups can dissociate or </a:t>
            </a:r>
            <a:r>
              <a:rPr lang="en-GB" altLang="cs-CZ" sz="2000" dirty="0" err="1"/>
              <a:t>protonise</a:t>
            </a:r>
            <a:r>
              <a:rPr lang="en-GB" altLang="cs-CZ" sz="2000" dirty="0"/>
              <a:t>. E.g. the glutamic and </a:t>
            </a:r>
            <a:r>
              <a:rPr lang="en-GB" altLang="cs-CZ" sz="2000" dirty="0" err="1"/>
              <a:t>asparagic</a:t>
            </a:r>
            <a:r>
              <a:rPr lang="en-GB" altLang="cs-CZ" sz="2000" dirty="0"/>
              <a:t> acids have one free carboxylic group: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cs-CZ" sz="2000" dirty="0"/>
              <a:t>-COOH   </a:t>
            </a:r>
            <a:r>
              <a:rPr lang="en-GB" altLang="cs-CZ" sz="2000" dirty="0">
                <a:sym typeface="Symbol" panose="05050102010706020507" pitchFamily="18" charset="2"/>
              </a:rPr>
              <a:t></a:t>
            </a:r>
            <a:r>
              <a:rPr lang="en-GB" altLang="cs-CZ" sz="2000" dirty="0"/>
              <a:t>   -COO</a:t>
            </a:r>
            <a:r>
              <a:rPr lang="en-GB" altLang="cs-CZ" sz="2000" baseline="30000" dirty="0"/>
              <a:t>-</a:t>
            </a:r>
            <a:r>
              <a:rPr lang="en-GB" altLang="cs-CZ" sz="2000" dirty="0"/>
              <a:t> + H</a:t>
            </a:r>
            <a:r>
              <a:rPr lang="en-GB" altLang="cs-CZ" sz="2000" baseline="30000" dirty="0"/>
              <a:t>+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AA lysine and arginine have one free amino group, which can </a:t>
            </a:r>
            <a:r>
              <a:rPr lang="en-GB" altLang="cs-CZ" sz="2000" dirty="0" err="1"/>
              <a:t>protonise</a:t>
            </a:r>
            <a:r>
              <a:rPr lang="en-GB" altLang="cs-CZ" sz="2000" dirty="0"/>
              <a:t>: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cs-CZ" sz="2000" dirty="0"/>
              <a:t>-NH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+ H</a:t>
            </a:r>
            <a:r>
              <a:rPr lang="en-GB" altLang="cs-CZ" sz="2000" baseline="30000" dirty="0"/>
              <a:t>+</a:t>
            </a:r>
            <a:r>
              <a:rPr lang="en-GB" altLang="cs-CZ" sz="2000" dirty="0"/>
              <a:t>    </a:t>
            </a:r>
            <a:r>
              <a:rPr lang="en-GB" altLang="cs-CZ" sz="2000" dirty="0">
                <a:sym typeface="Symbol" panose="05050102010706020507" pitchFamily="18" charset="2"/>
              </a:rPr>
              <a:t></a:t>
            </a:r>
            <a:r>
              <a:rPr lang="en-GB" altLang="cs-CZ" sz="2000" dirty="0"/>
              <a:t>    -NH</a:t>
            </a:r>
            <a:r>
              <a:rPr lang="en-GB" altLang="cs-CZ" sz="2000" baseline="-25000" dirty="0"/>
              <a:t>3</a:t>
            </a:r>
            <a:r>
              <a:rPr lang="en-GB" altLang="cs-CZ" sz="2000" baseline="30000" dirty="0"/>
              <a:t>+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In proteins, 20 different AA can be found which can be divided into AA with polar and non-polar side chain.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AA with aromatic ring or heterocycle (phenylalanine, tyrosine, tryptophan) strongly absorb UV light around 280 nm.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AA cysteine contains </a:t>
            </a:r>
            <a:r>
              <a:rPr lang="en-GB" altLang="cs-CZ" sz="2000" dirty="0" err="1"/>
              <a:t>sulphhydryl</a:t>
            </a:r>
            <a:r>
              <a:rPr lang="en-GB" altLang="cs-CZ" sz="2000" dirty="0"/>
              <a:t> (thiol) group (-SH), which is oxidised by dehydrogenation and connected with dehydrogenated group of another cysteine residue by covalent </a:t>
            </a:r>
            <a:r>
              <a:rPr lang="en-GB" altLang="cs-CZ" sz="2000" dirty="0" err="1"/>
              <a:t>disulphidic</a:t>
            </a:r>
            <a:r>
              <a:rPr lang="en-GB" altLang="cs-CZ" sz="2000" dirty="0"/>
              <a:t> bridge (bond -S-S-).</a:t>
            </a:r>
          </a:p>
        </p:txBody>
      </p:sp>
    </p:spTree>
    <p:extLst>
      <p:ext uri="{BB962C8B-B14F-4D97-AF65-F5344CB8AC3E}">
        <p14:creationId xmlns:p14="http://schemas.microsoft.com/office/powerpoint/2010/main" val="65710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1">
            <a:extLst>
              <a:ext uri="{FF2B5EF4-FFF2-40B4-BE49-F238E27FC236}">
                <a16:creationId xmlns:a16="http://schemas.microsoft.com/office/drawing/2014/main" id="{FCCCCEC9-3B30-4900-A5D4-B38D2DAA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048" y="1794980"/>
            <a:ext cx="47879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 err="1">
                <a:solidFill>
                  <a:schemeClr val="tx1"/>
                </a:solidFill>
              </a:rPr>
              <a:t>Disulphidic</a:t>
            </a:r>
            <a:r>
              <a:rPr lang="en-GB" altLang="cs-CZ" sz="2000" dirty="0">
                <a:solidFill>
                  <a:schemeClr val="tx1"/>
                </a:solidFill>
              </a:rPr>
              <a:t> bridges (in yellow) stabilise the protein structure (bovine ribonuclease A)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chemeClr val="tx1"/>
                </a:solidFill>
              </a:rPr>
              <a:t>http://cwx.prenhall.com/horton/medialib/media_portfolio/text_images/FG04_28a-b.JPG</a:t>
            </a:r>
          </a:p>
        </p:txBody>
      </p:sp>
      <p:sp>
        <p:nvSpPr>
          <p:cNvPr id="26627" name="Text Box 6">
            <a:extLst>
              <a:ext uri="{FF2B5EF4-FFF2-40B4-BE49-F238E27FC236}">
                <a16:creationId xmlns:a16="http://schemas.microsoft.com/office/drawing/2014/main" id="{1EC0443B-48EA-4EF7-91C2-9C179215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79" y="4437064"/>
            <a:ext cx="508317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</a:rPr>
              <a:t>Absorption spectrum of free phenylalanine, tyrosine and tryptophan in UV range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600" dirty="0" err="1">
                <a:solidFill>
                  <a:schemeClr val="tx1"/>
                </a:solidFill>
              </a:rPr>
              <a:t>According:http</a:t>
            </a:r>
            <a:r>
              <a:rPr lang="cs-CZ" altLang="cs-CZ" sz="1600" dirty="0">
                <a:solidFill>
                  <a:schemeClr val="tx1"/>
                </a:solidFill>
              </a:rPr>
              <a:t>://www.fst.rdg.ac.uk/courses/fs460/lecture6/lecture6.htm</a:t>
            </a:r>
          </a:p>
        </p:txBody>
      </p:sp>
      <p:graphicFrame>
        <p:nvGraphicFramePr>
          <p:cNvPr id="26628" name="Object 8" descr="FG04_28a-b">
            <a:extLst>
              <a:ext uri="{FF2B5EF4-FFF2-40B4-BE49-F238E27FC236}">
                <a16:creationId xmlns:a16="http://schemas.microsoft.com/office/drawing/2014/main" id="{BA8B4E47-DD74-41A4-85D7-23DE4992E86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3969479"/>
              </p:ext>
            </p:extLst>
          </p:nvPr>
        </p:nvGraphicFramePr>
        <p:xfrm>
          <a:off x="6500191" y="3611769"/>
          <a:ext cx="4694101" cy="3054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3761905" imgH="2448267" progId="Paint.Picture">
                  <p:embed/>
                </p:oleObj>
              </mc:Choice>
              <mc:Fallback>
                <p:oleObj name="Rastrový obrázek" r:id="rId3" imgW="3761905" imgH="2448267" progId="Paint.Picture">
                  <p:embed/>
                  <p:pic>
                    <p:nvPicPr>
                      <p:cNvPr id="26628" name="Object 8" descr="FG04_28a-b">
                        <a:extLst>
                          <a:ext uri="{FF2B5EF4-FFF2-40B4-BE49-F238E27FC236}">
                            <a16:creationId xmlns:a16="http://schemas.microsoft.com/office/drawing/2014/main" id="{BA8B4E47-DD74-41A4-85D7-23DE4992E8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191" y="3611769"/>
                        <a:ext cx="4694101" cy="3054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12">
            <a:extLst>
              <a:ext uri="{FF2B5EF4-FFF2-40B4-BE49-F238E27FC236}">
                <a16:creationId xmlns:a16="http://schemas.microsoft.com/office/drawing/2014/main" id="{571C4228-4858-4587-8188-12ADB4832EF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0714798"/>
              </p:ext>
            </p:extLst>
          </p:nvPr>
        </p:nvGraphicFramePr>
        <p:xfrm>
          <a:off x="948015" y="464447"/>
          <a:ext cx="4105275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5180952" imgH="4800000" progId="Paint.Picture">
                  <p:embed/>
                </p:oleObj>
              </mc:Choice>
              <mc:Fallback>
                <p:oleObj name="Rastrový obrázek" r:id="rId5" imgW="5180952" imgH="4800000" progId="Paint.Picture">
                  <p:embed/>
                  <p:pic>
                    <p:nvPicPr>
                      <p:cNvPr id="26629" name="Object 12">
                        <a:extLst>
                          <a:ext uri="{FF2B5EF4-FFF2-40B4-BE49-F238E27FC236}">
                            <a16:creationId xmlns:a16="http://schemas.microsoft.com/office/drawing/2014/main" id="{571C4228-4858-4587-8188-12ADB4832E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15" y="464447"/>
                        <a:ext cx="4105275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15">
            <a:extLst>
              <a:ext uri="{FF2B5EF4-FFF2-40B4-BE49-F238E27FC236}">
                <a16:creationId xmlns:a16="http://schemas.microsoft.com/office/drawing/2014/main" id="{1125FF29-F053-4854-9EE7-5D11BF36A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0364" y="314395"/>
            <a:ext cx="4186237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/>
              <a:t>Structure of proteins</a:t>
            </a:r>
          </a:p>
        </p:txBody>
      </p:sp>
      <p:sp>
        <p:nvSpPr>
          <p:cNvPr id="26631" name="Text Box 16">
            <a:extLst>
              <a:ext uri="{FF2B5EF4-FFF2-40B4-BE49-F238E27FC236}">
                <a16:creationId xmlns:a16="http://schemas.microsoft.com/office/drawing/2014/main" id="{66F5B54E-DDA1-486B-9200-05EBC872F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240" y="4035082"/>
            <a:ext cx="15128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 b="1" dirty="0">
                <a:solidFill>
                  <a:schemeClr val="tx1"/>
                </a:solidFill>
              </a:rPr>
              <a:t>Wavelength (nm)</a:t>
            </a:r>
            <a:endParaRPr lang="en-GB" altLang="cs-CZ" sz="1200" b="1" dirty="0">
              <a:solidFill>
                <a:schemeClr val="tx1"/>
              </a:solidFill>
            </a:endParaRPr>
          </a:p>
        </p:txBody>
      </p:sp>
      <p:sp>
        <p:nvSpPr>
          <p:cNvPr id="26632" name="Text Box 17">
            <a:extLst>
              <a:ext uri="{FF2B5EF4-FFF2-40B4-BE49-F238E27FC236}">
                <a16:creationId xmlns:a16="http://schemas.microsoft.com/office/drawing/2014/main" id="{8C77664D-3ACB-4D6D-B92D-6983CE29B9C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8733" y="843205"/>
            <a:ext cx="16557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 b="1" dirty="0">
                <a:solidFill>
                  <a:schemeClr val="tx1"/>
                </a:solidFill>
              </a:rPr>
              <a:t>Molar absorption coefficient </a:t>
            </a:r>
            <a:r>
              <a:rPr lang="en-US" altLang="cs-CZ" sz="1200" b="1" dirty="0">
                <a:solidFill>
                  <a:schemeClr val="tx1"/>
                </a:solidFill>
                <a:latin typeface="Symbol" panose="05050102010706020507" pitchFamily="18" charset="2"/>
              </a:rPr>
              <a:t>e</a:t>
            </a:r>
            <a:endParaRPr lang="en-GB" altLang="cs-CZ" sz="1200" b="1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62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937AC78-5153-4A62-B82B-5A2C0C2DA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9"/>
            <a:ext cx="8229600" cy="993775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Structure of proteins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1D9AEAF-C049-454B-A499-11FF49F7C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7971" y="1600200"/>
            <a:ext cx="9827173" cy="5068888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Primary</a:t>
            </a:r>
            <a:r>
              <a:rPr lang="en-GB" altLang="cs-CZ" sz="2400" dirty="0"/>
              <a:t> (sequence of covalently bound AA residues)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Secondary</a:t>
            </a:r>
            <a:r>
              <a:rPr lang="en-GB" altLang="cs-CZ" sz="2400" dirty="0"/>
              <a:t> (mutual spatial arrangement of neighbouring links of the polypeptide chain – given mainly by hydrogen bonds)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>
                <a:latin typeface="Symbol" panose="05050102010706020507" pitchFamily="18" charset="2"/>
              </a:rPr>
              <a:t>a</a:t>
            </a:r>
            <a:r>
              <a:rPr lang="en-GB" altLang="cs-CZ" sz="2400" dirty="0"/>
              <a:t>-helix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>
                <a:latin typeface="Symbol" panose="05050102010706020507" pitchFamily="18" charset="2"/>
              </a:rPr>
              <a:t>b</a:t>
            </a:r>
            <a:r>
              <a:rPr lang="en-GB" altLang="cs-CZ" sz="2400" dirty="0"/>
              <a:t>-structure (pleated sheet)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other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Tertiary</a:t>
            </a:r>
            <a:r>
              <a:rPr lang="en-GB" altLang="cs-CZ" sz="2400" dirty="0"/>
              <a:t> (spatial arrangement of the polypeptide chain as a whole – given by hydrophobic and hydrogen bonds, stabilised by -S-S- bridges)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Quaternary </a:t>
            </a:r>
            <a:r>
              <a:rPr lang="en-GB" altLang="cs-CZ" sz="2400" dirty="0"/>
              <a:t>(a way of non-covalent association of individual polypeptide chains (subunits) in whole of higher order</a:t>
            </a:r>
            <a:r>
              <a:rPr lang="cs-CZ" altLang="cs-CZ" sz="2400" dirty="0"/>
              <a:t>)</a:t>
            </a:r>
            <a:endParaRPr lang="en-GB" altLang="cs-CZ" sz="240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sz="2000" dirty="0"/>
              <a:t>Homogeneous – all subunits are identical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sz="2000" dirty="0"/>
              <a:t>Heterogeneous – subunits of two or more kinds</a:t>
            </a:r>
          </a:p>
        </p:txBody>
      </p:sp>
    </p:spTree>
    <p:extLst>
      <p:ext uri="{BB962C8B-B14F-4D97-AF65-F5344CB8AC3E}">
        <p14:creationId xmlns:p14="http://schemas.microsoft.com/office/powerpoint/2010/main" val="285452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>
            <a:extLst>
              <a:ext uri="{FF2B5EF4-FFF2-40B4-BE49-F238E27FC236}">
                <a16:creationId xmlns:a16="http://schemas.microsoft.com/office/drawing/2014/main" id="{86DBE7A3-4EF7-4C3A-9B74-7C9A11131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308726"/>
            <a:ext cx="8640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cs-CZ" sz="2000"/>
          </a:p>
        </p:txBody>
      </p:sp>
      <p:sp>
        <p:nvSpPr>
          <p:cNvPr id="30723" name="Text Box 8">
            <a:extLst>
              <a:ext uri="{FF2B5EF4-FFF2-40B4-BE49-F238E27FC236}">
                <a16:creationId xmlns:a16="http://schemas.microsoft.com/office/drawing/2014/main" id="{076E4B3D-882F-4D7A-A8D1-E23226CA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237289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cs-CZ" sz="2000"/>
          </a:p>
        </p:txBody>
      </p:sp>
      <p:sp>
        <p:nvSpPr>
          <p:cNvPr id="30724" name="Text Box 11">
            <a:extLst>
              <a:ext uri="{FF2B5EF4-FFF2-40B4-BE49-F238E27FC236}">
                <a16:creationId xmlns:a16="http://schemas.microsoft.com/office/drawing/2014/main" id="{7205A04B-79D5-4E12-A596-195B84DB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6308725"/>
            <a:ext cx="8497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tx1"/>
                </a:solidFill>
              </a:rPr>
              <a:t>Podle: http://cwx.prenhall.com/horton/medialib/media_portfolio/text_images/FG04_10.JPG</a:t>
            </a:r>
          </a:p>
        </p:txBody>
      </p:sp>
      <p:pic>
        <p:nvPicPr>
          <p:cNvPr id="30725" name="Picture 15" descr="protein structure">
            <a:extLst>
              <a:ext uri="{FF2B5EF4-FFF2-40B4-BE49-F238E27FC236}">
                <a16:creationId xmlns:a16="http://schemas.microsoft.com/office/drawing/2014/main" id="{F2E23763-082C-4153-9328-8B0458D6C71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84164"/>
            <a:ext cx="6911975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ovéPole 5">
            <a:extLst>
              <a:ext uri="{FF2B5EF4-FFF2-40B4-BE49-F238E27FC236}">
                <a16:creationId xmlns:a16="http://schemas.microsoft.com/office/drawing/2014/main" id="{370D617F-35C3-432B-A262-4C0ADB95C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141664"/>
            <a:ext cx="172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Rise per residue</a:t>
            </a:r>
          </a:p>
        </p:txBody>
      </p:sp>
    </p:spTree>
    <p:extLst>
      <p:ext uri="{BB962C8B-B14F-4D97-AF65-F5344CB8AC3E}">
        <p14:creationId xmlns:p14="http://schemas.microsoft.com/office/powerpoint/2010/main" val="39350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1FF4FD1-B5C2-4916-97AF-2F48707F0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88163" y="274638"/>
            <a:ext cx="3600450" cy="4233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GB" altLang="cs-CZ" sz="4000" dirty="0">
                <a:solidFill>
                  <a:srgbClr val="0000DC"/>
                </a:solidFill>
                <a:latin typeface="Symbol" panose="05050102010706020507" pitchFamily="18" charset="2"/>
              </a:rPr>
              <a:t>b</a:t>
            </a:r>
            <a:r>
              <a:rPr lang="en-GB" altLang="cs-CZ" sz="4000" dirty="0">
                <a:solidFill>
                  <a:srgbClr val="0000DC"/>
                </a:solidFill>
              </a:rPr>
              <a:t>-structure (pleated sheet – antiparallel model)</a:t>
            </a:r>
            <a:br>
              <a:rPr lang="en-GB" altLang="cs-CZ" sz="40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http://www-structure.llnl.gov/Xray/tutorial/protein_structure.htm</a:t>
            </a:r>
          </a:p>
        </p:txBody>
      </p:sp>
      <p:pic>
        <p:nvPicPr>
          <p:cNvPr id="32771" name="Picture 5" descr="betas.gif (5742 bytes)">
            <a:extLst>
              <a:ext uri="{FF2B5EF4-FFF2-40B4-BE49-F238E27FC236}">
                <a16:creationId xmlns:a16="http://schemas.microsoft.com/office/drawing/2014/main" id="{EBF23A27-BCB7-42FB-8D05-8175D0CD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1" y="0"/>
            <a:ext cx="506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4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B063277-D384-4CFC-9A49-4CE73AB08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00826" y="2205039"/>
            <a:ext cx="3743325" cy="2447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cs-CZ" altLang="cs-CZ" sz="3600" dirty="0">
                <a:solidFill>
                  <a:srgbClr val="0000DC"/>
                </a:solidFill>
              </a:rPr>
              <a:t>Tr</a:t>
            </a:r>
            <a:r>
              <a:rPr lang="en-GB" altLang="cs-CZ" sz="3600" dirty="0" err="1">
                <a:solidFill>
                  <a:srgbClr val="0000DC"/>
                </a:solidFill>
              </a:rPr>
              <a:t>iple</a:t>
            </a:r>
            <a:r>
              <a:rPr lang="en-GB" altLang="cs-CZ" sz="3600" dirty="0">
                <a:solidFill>
                  <a:srgbClr val="0000DC"/>
                </a:solidFill>
              </a:rPr>
              <a:t> helix of collagen</a:t>
            </a:r>
            <a:br>
              <a:rPr lang="en-GB" altLang="cs-CZ" sz="3600" dirty="0">
                <a:solidFill>
                  <a:schemeClr val="tx1"/>
                </a:solidFill>
              </a:rPr>
            </a:br>
            <a:r>
              <a:rPr lang="en-GB" altLang="cs-CZ" sz="1800" dirty="0">
                <a:solidFill>
                  <a:schemeClr val="tx1"/>
                </a:solidFill>
              </a:rPr>
              <a:t>h</a:t>
            </a:r>
            <a:r>
              <a:rPr lang="cs-CZ" altLang="cs-CZ" sz="1800" dirty="0">
                <a:solidFill>
                  <a:schemeClr val="tx1"/>
                </a:solidFill>
              </a:rPr>
              <a:t>ttp://cwx.prenhall.com/horton/medialib/media_portfolio/text_images/FG04_34.JPG</a:t>
            </a:r>
          </a:p>
        </p:txBody>
      </p:sp>
      <p:pic>
        <p:nvPicPr>
          <p:cNvPr id="34819" name="Picture 5" descr="FG04_34">
            <a:extLst>
              <a:ext uri="{FF2B5EF4-FFF2-40B4-BE49-F238E27FC236}">
                <a16:creationId xmlns:a16="http://schemas.microsoft.com/office/drawing/2014/main" id="{4497D1A9-EE82-4297-89E2-8F93EF24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6038"/>
            <a:ext cx="46101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2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>
            <a:extLst>
              <a:ext uri="{FF2B5EF4-FFF2-40B4-BE49-F238E27FC236}">
                <a16:creationId xmlns:a16="http://schemas.microsoft.com/office/drawing/2014/main" id="{16490CBB-371E-4CB1-8ED8-ADC13D68E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521450"/>
            <a:ext cx="8567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tx1"/>
                </a:solidFill>
              </a:rPr>
              <a:t>Podle: http://cwx.prenhall.com/horton/medialib/media_portfolio/text_images/FG04_01.JPG</a:t>
            </a:r>
          </a:p>
        </p:txBody>
      </p:sp>
      <p:pic>
        <p:nvPicPr>
          <p:cNvPr id="36867" name="Picture 10" descr="protein structures">
            <a:extLst>
              <a:ext uri="{FF2B5EF4-FFF2-40B4-BE49-F238E27FC236}">
                <a16:creationId xmlns:a16="http://schemas.microsoft.com/office/drawing/2014/main" id="{1E522D2E-F7AD-4911-BA4C-A789A83A94F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00038"/>
            <a:ext cx="6985000" cy="586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06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B1DA75D-B172-437C-A908-80D03BC29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Structure of nucleic acids (NA)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0ED9DB7-AEC2-4C0A-831F-775415808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8650" y="1620078"/>
            <a:ext cx="9480330" cy="4637088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Mononucleotide (the structural subunit of NA) is formed by: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Pyrimidine (C, U, T) or purine (A, G) nitrogen base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Sugar (ribose or deoxyribose)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Phosphoric acid residue</a:t>
            </a:r>
          </a:p>
          <a:p>
            <a:pPr eaLnBrk="1" hangingPunct="1">
              <a:lnSpc>
                <a:spcPct val="100000"/>
              </a:lnSpc>
            </a:pPr>
            <a:endParaRPr lang="en-GB" altLang="cs-CZ" sz="24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DNA: up to hundreds thousands of subunits. </a:t>
            </a:r>
            <a:r>
              <a:rPr lang="en-GB" altLang="cs-CZ" sz="2400" dirty="0" err="1"/>
              <a:t>M.w.</a:t>
            </a:r>
            <a:r>
              <a:rPr lang="en-GB" altLang="cs-CZ" sz="2400" dirty="0"/>
              <a:t> 10</a:t>
            </a:r>
            <a:r>
              <a:rPr lang="en-GB" altLang="cs-CZ" sz="2400" baseline="30000" dirty="0"/>
              <a:t>7</a:t>
            </a:r>
            <a:r>
              <a:rPr lang="en-GB" altLang="cs-CZ" sz="2400" dirty="0"/>
              <a:t> – 10</a:t>
            </a:r>
            <a:r>
              <a:rPr lang="en-GB" altLang="cs-CZ" sz="2400" baseline="30000" dirty="0"/>
              <a:t>12</a:t>
            </a:r>
            <a:r>
              <a:rPr lang="en-GB" altLang="cs-CZ" sz="2400" dirty="0"/>
              <a:t>. Two chains (strands) form antiparallel double helix.</a:t>
            </a:r>
            <a:endParaRPr lang="en-GB" altLang="cs-CZ" sz="2400" baseline="30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RNA: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m-RNA (mediator, messenger)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t-RNA (transfer)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r-RNA (ribosomal)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(viral RNA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microRNA</a:t>
            </a:r>
            <a:r>
              <a:rPr lang="cs-CZ" altLang="cs-CZ" sz="2400" dirty="0"/>
              <a:t> …… ?</a:t>
            </a:r>
            <a:r>
              <a:rPr lang="en-GB" alt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33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>
            <a:extLst>
              <a:ext uri="{FF2B5EF4-FFF2-40B4-BE49-F238E27FC236}">
                <a16:creationId xmlns:a16="http://schemas.microsoft.com/office/drawing/2014/main" id="{0A4E92B8-B178-4F4F-8805-38EC39EC2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1268414"/>
            <a:ext cx="17637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tx1"/>
                </a:solidFill>
              </a:rPr>
              <a:t>http://cwx.prenhall.com/horton/medialib/media_portfolio/text_images/FG19_13_90035.JPG</a:t>
            </a:r>
          </a:p>
        </p:txBody>
      </p:sp>
      <p:pic>
        <p:nvPicPr>
          <p:cNvPr id="40963" name="Picture 11" descr="double helix formation">
            <a:extLst>
              <a:ext uri="{FF2B5EF4-FFF2-40B4-BE49-F238E27FC236}">
                <a16:creationId xmlns:a16="http://schemas.microsoft.com/office/drawing/2014/main" id="{4C4B1050-53AD-4DD1-8F68-B1D60575EAF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50850"/>
            <a:ext cx="6907212" cy="640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00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FCA875F-A95F-4A08-A341-F16B8E396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Lecture outline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72F5848-B335-487A-9614-327235062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92313" y="1412876"/>
            <a:ext cx="8229600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cs-CZ" sz="2800" dirty="0"/>
              <a:t>Water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cs-CZ" sz="2800" dirty="0"/>
              <a:t>Properties of colloids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cs-CZ" sz="2800" dirty="0"/>
              <a:t>Structure of proteins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cs-CZ" sz="2800" dirty="0"/>
              <a:t>Structure of nucleic acids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cs-CZ" sz="2400" dirty="0"/>
              <a:t>This lecture deals only with selected components of living matter with distinct biophysical properties. Importance of some </a:t>
            </a:r>
            <a:r>
              <a:rPr lang="cs-CZ" altLang="cs-CZ" sz="2400" dirty="0" err="1"/>
              <a:t>other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components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e.g</a:t>
            </a:r>
            <a:r>
              <a:rPr lang="cs-CZ" altLang="cs-CZ" sz="2400" dirty="0"/>
              <a:t>. </a:t>
            </a:r>
            <a:r>
              <a:rPr lang="en-GB" altLang="cs-CZ" sz="2400" dirty="0"/>
              <a:t>electrolytes will be shown in the lecture on bioelectric phenomena. Check on further information in textbooks of biology and biochemistry.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82783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FC5C2DA-9AA8-44ED-BA95-6443763A2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1126" y="620713"/>
            <a:ext cx="2140639" cy="2722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cs-CZ" altLang="cs-CZ" sz="3600" dirty="0">
                <a:solidFill>
                  <a:srgbClr val="0000DC"/>
                </a:solidFill>
              </a:rPr>
              <a:t>B-DNA</a:t>
            </a:r>
            <a:br>
              <a:rPr lang="cs-CZ" altLang="cs-CZ" dirty="0">
                <a:solidFill>
                  <a:schemeClr val="tx1"/>
                </a:solidFill>
              </a:rPr>
            </a:br>
            <a:r>
              <a:rPr lang="cs-CZ" altLang="cs-CZ" sz="1800" dirty="0">
                <a:solidFill>
                  <a:schemeClr val="tx1"/>
                </a:solidFill>
              </a:rPr>
              <a:t>http://cwx.prenhall.com/horton/medialib/media_portfolio/text_images/FG19_15aC.JPG</a:t>
            </a:r>
          </a:p>
        </p:txBody>
      </p:sp>
      <p:pic>
        <p:nvPicPr>
          <p:cNvPr id="43011" name="Picture 5" descr="FG19_15aC">
            <a:extLst>
              <a:ext uri="{FF2B5EF4-FFF2-40B4-BE49-F238E27FC236}">
                <a16:creationId xmlns:a16="http://schemas.microsoft.com/office/drawing/2014/main" id="{CD4CCD43-7CE7-4F8A-A23D-64E3D189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3"/>
            <a:ext cx="727233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59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7125270B-E9BA-467D-8F52-AC8CEA884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1056882" cy="14986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200" b="1" dirty="0">
                <a:solidFill>
                  <a:srgbClr val="0000DC"/>
                </a:solidFill>
              </a:rPr>
              <a:t>A-DNA</a:t>
            </a:r>
            <a:r>
              <a:rPr lang="en-GB" altLang="cs-CZ" sz="3200" dirty="0">
                <a:solidFill>
                  <a:schemeClr val="tx1"/>
                </a:solidFill>
              </a:rPr>
              <a:t> – dehydrated, </a:t>
            </a:r>
            <a:r>
              <a:rPr lang="en-GB" altLang="cs-CZ" sz="3200" b="1" dirty="0">
                <a:solidFill>
                  <a:srgbClr val="0000DC"/>
                </a:solidFill>
              </a:rPr>
              <a:t>B-DNA</a:t>
            </a:r>
            <a:r>
              <a:rPr lang="en-GB" altLang="cs-CZ" sz="3200" dirty="0">
                <a:solidFill>
                  <a:schemeClr val="tx1"/>
                </a:solidFill>
              </a:rPr>
              <a:t> – commonly present under physiological conditions, </a:t>
            </a:r>
            <a:r>
              <a:rPr lang="en-GB" altLang="cs-CZ" sz="3200" b="1" dirty="0">
                <a:solidFill>
                  <a:srgbClr val="0000DC"/>
                </a:solidFill>
              </a:rPr>
              <a:t>Z-DNA</a:t>
            </a:r>
            <a:r>
              <a:rPr lang="en-GB" altLang="cs-CZ" sz="3200" dirty="0">
                <a:solidFill>
                  <a:schemeClr val="tx1"/>
                </a:solidFill>
              </a:rPr>
              <a:t> – in sequences rich on CG pairs</a:t>
            </a:r>
          </a:p>
        </p:txBody>
      </p:sp>
      <p:graphicFrame>
        <p:nvGraphicFramePr>
          <p:cNvPr id="45059" name="Object 3">
            <a:extLst>
              <a:ext uri="{FF2B5EF4-FFF2-40B4-BE49-F238E27FC236}">
                <a16:creationId xmlns:a16="http://schemas.microsoft.com/office/drawing/2014/main" id="{7C48752E-DA00-4999-A024-4E7D9616188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376196"/>
              </p:ext>
            </p:extLst>
          </p:nvPr>
        </p:nvGraphicFramePr>
        <p:xfrm>
          <a:off x="2816555" y="1745267"/>
          <a:ext cx="68675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7602011" imgH="5009524" progId="Obraz programu Malování">
                  <p:embed/>
                </p:oleObj>
              </mc:Choice>
              <mc:Fallback>
                <p:oleObj name="Rastrový obraz" r:id="rId3" imgW="7602011" imgH="5009524" progId="Obraz programu Malování">
                  <p:embed/>
                  <p:pic>
                    <p:nvPicPr>
                      <p:cNvPr id="45059" name="Object 3">
                        <a:extLst>
                          <a:ext uri="{FF2B5EF4-FFF2-40B4-BE49-F238E27FC236}">
                            <a16:creationId xmlns:a16="http://schemas.microsoft.com/office/drawing/2014/main" id="{7C48752E-DA00-4999-A024-4E7D961618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555" y="1745267"/>
                        <a:ext cx="68675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98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794E7A5-71D5-4C77-BA9E-73259A9F4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917" y="352138"/>
            <a:ext cx="10753200" cy="451576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600" dirty="0" err="1">
                <a:solidFill>
                  <a:srgbClr val="0000DC"/>
                </a:solidFill>
              </a:rPr>
              <a:t>Superhelical</a:t>
            </a:r>
            <a:r>
              <a:rPr lang="en-GB" altLang="cs-CZ" sz="3600" dirty="0">
                <a:solidFill>
                  <a:srgbClr val="0000DC"/>
                </a:solidFill>
              </a:rPr>
              <a:t> structure of circular DNA</a:t>
            </a:r>
            <a:r>
              <a:rPr lang="cs-CZ" altLang="cs-CZ" sz="3600" dirty="0">
                <a:solidFill>
                  <a:srgbClr val="0000DC"/>
                </a:solidFill>
              </a:rPr>
              <a:t> </a:t>
            </a:r>
          </a:p>
        </p:txBody>
      </p:sp>
      <p:sp>
        <p:nvSpPr>
          <p:cNvPr id="47107" name="Text Box 6">
            <a:extLst>
              <a:ext uri="{FF2B5EF4-FFF2-40B4-BE49-F238E27FC236}">
                <a16:creationId xmlns:a16="http://schemas.microsoft.com/office/drawing/2014/main" id="{8DDE28A8-7DD9-4D59-A26D-D6230D0E8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5805488"/>
            <a:ext cx="8569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tx1"/>
                </a:solidFill>
              </a:rPr>
              <a:t>Podle http://cwx.prenhall.com/horton/medialib/media_portfolio/text_images/FG19_191C.JPG</a:t>
            </a:r>
          </a:p>
        </p:txBody>
      </p:sp>
      <p:pic>
        <p:nvPicPr>
          <p:cNvPr id="47108" name="Picture 10" descr="superhelix">
            <a:extLst>
              <a:ext uri="{FF2B5EF4-FFF2-40B4-BE49-F238E27FC236}">
                <a16:creationId xmlns:a16="http://schemas.microsoft.com/office/drawing/2014/main" id="{AC0E6C16-57D8-4897-81BA-C7FB5F0107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73" y="1303283"/>
            <a:ext cx="9733827" cy="42450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5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A49D121-4546-427F-996E-6593438E7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9600" y="274638"/>
            <a:ext cx="3708400" cy="1858962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GB" altLang="cs-CZ" sz="3600" dirty="0">
                <a:solidFill>
                  <a:srgbClr val="0000DC"/>
                </a:solidFill>
              </a:rPr>
              <a:t>Structure of chromatin</a:t>
            </a:r>
            <a:br>
              <a:rPr lang="en-GB" altLang="cs-CZ" dirty="0">
                <a:solidFill>
                  <a:schemeClr val="tx1"/>
                </a:solidFill>
              </a:rPr>
            </a:br>
            <a:r>
              <a:rPr lang="cs-CZ" altLang="cs-CZ" sz="1000" dirty="0">
                <a:solidFill>
                  <a:schemeClr val="tx1"/>
                </a:solidFill>
              </a:rPr>
              <a:t>http://cwx.prenhall.com/</a:t>
            </a:r>
            <a:r>
              <a:rPr lang="cs-CZ" altLang="cs-CZ" sz="1000" dirty="0" err="1">
                <a:solidFill>
                  <a:schemeClr val="tx1"/>
                </a:solidFill>
              </a:rPr>
              <a:t>horton</a:t>
            </a:r>
            <a:r>
              <a:rPr lang="cs-CZ" altLang="cs-CZ" sz="1000" dirty="0">
                <a:solidFill>
                  <a:schemeClr val="tx1"/>
                </a:solidFill>
              </a:rPr>
              <a:t>/</a:t>
            </a:r>
            <a:r>
              <a:rPr lang="cs-CZ" altLang="cs-CZ" sz="1000" dirty="0" err="1">
                <a:solidFill>
                  <a:schemeClr val="tx1"/>
                </a:solidFill>
              </a:rPr>
              <a:t>medialib</a:t>
            </a:r>
            <a:r>
              <a:rPr lang="cs-CZ" altLang="cs-CZ" sz="1000" dirty="0">
                <a:solidFill>
                  <a:schemeClr val="tx1"/>
                </a:solidFill>
              </a:rPr>
              <a:t>/</a:t>
            </a:r>
            <a:r>
              <a:rPr lang="cs-CZ" altLang="cs-CZ" sz="1000" dirty="0" err="1">
                <a:solidFill>
                  <a:schemeClr val="tx1"/>
                </a:solidFill>
              </a:rPr>
              <a:t>media_portfolio</a:t>
            </a:r>
            <a:r>
              <a:rPr lang="cs-CZ" altLang="cs-CZ" sz="1000" dirty="0">
                <a:solidFill>
                  <a:schemeClr val="tx1"/>
                </a:solidFill>
              </a:rPr>
              <a:t>/</a:t>
            </a:r>
            <a:r>
              <a:rPr lang="cs-CZ" altLang="cs-CZ" sz="1000" dirty="0" err="1">
                <a:solidFill>
                  <a:schemeClr val="tx1"/>
                </a:solidFill>
              </a:rPr>
              <a:t>text_images</a:t>
            </a:r>
            <a:r>
              <a:rPr lang="cs-CZ" altLang="cs-CZ" sz="1000" dirty="0">
                <a:solidFill>
                  <a:schemeClr val="tx1"/>
                </a:solidFill>
              </a:rPr>
              <a:t>/FG19_23_00742.JPG, http://cwx.prenhall.com/horton/medialib/media_portfolio/text_images/FG19_25_00744.JPG</a:t>
            </a:r>
          </a:p>
        </p:txBody>
      </p:sp>
      <p:pic>
        <p:nvPicPr>
          <p:cNvPr id="49155" name="Picture 5" descr="FG19_23_00742">
            <a:extLst>
              <a:ext uri="{FF2B5EF4-FFF2-40B4-BE49-F238E27FC236}">
                <a16:creationId xmlns:a16="http://schemas.microsoft.com/office/drawing/2014/main" id="{3FACA55E-8ABE-4D8B-A893-51AFE9F3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32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 descr="FG19_25_00744">
            <a:extLst>
              <a:ext uri="{FF2B5EF4-FFF2-40B4-BE49-F238E27FC236}">
                <a16:creationId xmlns:a16="http://schemas.microsoft.com/office/drawing/2014/main" id="{55CE63AF-799D-4B45-A71B-1C1C9C65A4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332038"/>
            <a:ext cx="2006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69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3BB91844-D806-4853-B2E0-33A8B01969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565667" y="178403"/>
            <a:ext cx="2275051" cy="421492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cs-CZ" sz="3200" dirty="0">
                <a:solidFill>
                  <a:srgbClr val="0000DC"/>
                </a:solidFill>
              </a:rPr>
              <a:t>Transfer RNA </a:t>
            </a:r>
            <a:r>
              <a:rPr lang="cs-CZ" altLang="cs-CZ" sz="3200" dirty="0" err="1">
                <a:solidFill>
                  <a:srgbClr val="0000DC"/>
                </a:solidFill>
              </a:rPr>
              <a:t>for</a:t>
            </a:r>
            <a:r>
              <a:rPr lang="cs-CZ" altLang="cs-CZ" sz="3200" dirty="0">
                <a:solidFill>
                  <a:srgbClr val="0000DC"/>
                </a:solidFill>
              </a:rPr>
              <a:t> valine </a:t>
            </a:r>
            <a:r>
              <a:rPr lang="en-GB" altLang="cs-CZ" sz="3200" dirty="0">
                <a:solidFill>
                  <a:srgbClr val="0000DC"/>
                </a:solidFill>
              </a:rPr>
              <a:t>– schematic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sz="3200" dirty="0">
                <a:solidFill>
                  <a:srgbClr val="0000DC"/>
                </a:solidFill>
              </a:rPr>
              <a:t>t-RNA from yeasts</a:t>
            </a:r>
            <a:r>
              <a:rPr lang="cs-CZ" altLang="cs-CZ" sz="3200" dirty="0">
                <a:solidFill>
                  <a:srgbClr val="0000DC"/>
                </a:solidFill>
              </a:rPr>
              <a:t>  </a:t>
            </a:r>
            <a:r>
              <a:rPr lang="cs-CZ" altLang="cs-CZ" sz="3600" b="1" dirty="0">
                <a:solidFill>
                  <a:srgbClr val="FF0066"/>
                </a:solidFill>
                <a:cs typeface="Arial" panose="020B0604020202020204" pitchFamily="34" charset="0"/>
              </a:rPr>
              <a:t>↓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400" dirty="0"/>
              <a:t>http://cwx.prenhall.com/</a:t>
            </a:r>
            <a:r>
              <a:rPr lang="cs-CZ" altLang="cs-CZ" sz="1400" dirty="0" err="1"/>
              <a:t>bookbind</a:t>
            </a:r>
            <a:r>
              <a:rPr lang="cs-CZ" altLang="cs-CZ" sz="1400" dirty="0"/>
              <a:t>/</a:t>
            </a:r>
            <a:r>
              <a:rPr lang="cs-CZ" altLang="cs-CZ" sz="1400" dirty="0" err="1"/>
              <a:t>pubbooks</a:t>
            </a:r>
            <a:r>
              <a:rPr lang="cs-CZ" altLang="cs-CZ" sz="1400" dirty="0"/>
              <a:t>/hillchem3/</a:t>
            </a:r>
            <a:r>
              <a:rPr lang="cs-CZ" altLang="cs-CZ" sz="1400" dirty="0" err="1"/>
              <a:t>medialib</a:t>
            </a:r>
            <a:r>
              <a:rPr lang="cs-CZ" altLang="cs-CZ" sz="1400" dirty="0"/>
              <a:t>/</a:t>
            </a:r>
            <a:r>
              <a:rPr lang="cs-CZ" altLang="cs-CZ" sz="1400" dirty="0" err="1"/>
              <a:t>media_portfolio</a:t>
            </a:r>
            <a:r>
              <a:rPr lang="cs-CZ" altLang="cs-CZ" sz="1400" dirty="0"/>
              <a:t>/</a:t>
            </a:r>
            <a:r>
              <a:rPr lang="cs-CZ" altLang="cs-CZ" sz="1400" dirty="0" err="1"/>
              <a:t>text_images</a:t>
            </a:r>
            <a:r>
              <a:rPr lang="cs-CZ" altLang="cs-CZ" sz="1400" dirty="0"/>
              <a:t>/CH23/FG23_14.JPG, http://www.imb-jena.de/cgi-bin/ImgLib.pl?CODE=4tra</a:t>
            </a:r>
          </a:p>
        </p:txBody>
      </p:sp>
      <p:pic>
        <p:nvPicPr>
          <p:cNvPr id="51203" name="Picture 7" descr="IMB Jena Image Library Thumb Nail: 4TRA">
            <a:extLst>
              <a:ext uri="{FF2B5EF4-FFF2-40B4-BE49-F238E27FC236}">
                <a16:creationId xmlns:a16="http://schemas.microsoft.com/office/drawing/2014/main" id="{0CCD930F-9415-40DF-BE8A-2FF3B97DD19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198" y="1587062"/>
            <a:ext cx="3652492" cy="37311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0" descr="trna">
            <a:extLst>
              <a:ext uri="{FF2B5EF4-FFF2-40B4-BE49-F238E27FC236}">
                <a16:creationId xmlns:a16="http://schemas.microsoft.com/office/drawing/2014/main" id="{7616543D-43B2-4D1D-B6B5-B929FBA0D76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7" y="346073"/>
            <a:ext cx="4448175" cy="630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13">
            <a:extLst>
              <a:ext uri="{FF2B5EF4-FFF2-40B4-BE49-F238E27FC236}">
                <a16:creationId xmlns:a16="http://schemas.microsoft.com/office/drawing/2014/main" id="{FBF4E5D9-3876-4024-BF22-8382EAF64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72" y="4787462"/>
            <a:ext cx="1439863" cy="146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>
                <a:solidFill>
                  <a:schemeClr val="tx1"/>
                </a:solidFill>
              </a:rPr>
              <a:t>Amino acid binding site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GB" altLang="cs-CZ" sz="18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>
                <a:solidFill>
                  <a:schemeClr val="tx1"/>
                </a:solidFill>
              </a:rPr>
              <a:t>Valine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7DC407-411E-43F0-8180-AC32762E7502}"/>
              </a:ext>
            </a:extLst>
          </p:cNvPr>
          <p:cNvSpPr txBox="1"/>
          <p:nvPr/>
        </p:nvSpPr>
        <p:spPr>
          <a:xfrm>
            <a:off x="631333" y="497693"/>
            <a:ext cx="1368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„</a:t>
            </a:r>
            <a:r>
              <a:rPr lang="cs-CZ" sz="2000" dirty="0" err="1">
                <a:solidFill>
                  <a:schemeClr val="tx1"/>
                </a:solidFill>
              </a:rPr>
              <a:t>Clover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leaf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structure</a:t>
            </a:r>
            <a:r>
              <a:rPr lang="cs-CZ" sz="2000" dirty="0">
                <a:solidFill>
                  <a:schemeClr val="tx1"/>
                </a:solidFill>
              </a:rPr>
              <a:t>“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77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E4149629-F29C-4DD7-8624-CC40DC5938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Ribosomal RNA</a:t>
            </a:r>
          </a:p>
        </p:txBody>
      </p:sp>
      <p:sp>
        <p:nvSpPr>
          <p:cNvPr id="53251" name="Zástupný symbol pro obsah 3">
            <a:extLst>
              <a:ext uri="{FF2B5EF4-FFF2-40B4-BE49-F238E27FC236}">
                <a16:creationId xmlns:a16="http://schemas.microsoft.com/office/drawing/2014/main" id="{3F77C50E-1478-4346-927A-63BC9AC352DA}"/>
              </a:ext>
            </a:extLst>
          </p:cNvPr>
          <p:cNvSpPr>
            <a:spLocks noGrp="1"/>
          </p:cNvSpPr>
          <p:nvPr>
            <p:ph sz="quarter" idx="2"/>
          </p:nvPr>
        </p:nvSpPr>
        <p:spPr bwMode="auto">
          <a:xfrm>
            <a:off x="1639957" y="1196975"/>
            <a:ext cx="9253330" cy="172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000" dirty="0" err="1"/>
              <a:t>Next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picture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was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published</a:t>
            </a:r>
            <a:r>
              <a:rPr lang="cs-CZ" altLang="cs-CZ" sz="2000" dirty="0"/>
              <a:t> in: Science 11 </a:t>
            </a:r>
            <a:r>
              <a:rPr lang="cs-CZ" altLang="cs-CZ" sz="2000" dirty="0" err="1"/>
              <a:t>February</a:t>
            </a:r>
            <a:r>
              <a:rPr lang="cs-CZ" altLang="cs-CZ" sz="2000" dirty="0"/>
              <a:t> 2011: Vol. 331 no. 6018 pp. 730-736 in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article</a:t>
            </a:r>
            <a:r>
              <a:rPr lang="cs-CZ" altLang="cs-CZ" sz="2000" dirty="0"/>
              <a:t>: </a:t>
            </a:r>
            <a:r>
              <a:rPr lang="cs-CZ" altLang="cs-CZ" sz="2000" b="1" dirty="0" err="1"/>
              <a:t>Crystal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Structure</a:t>
            </a:r>
            <a:r>
              <a:rPr lang="cs-CZ" altLang="cs-CZ" sz="2000" b="1" dirty="0"/>
              <a:t> of </a:t>
            </a:r>
            <a:r>
              <a:rPr lang="cs-CZ" altLang="cs-CZ" sz="2000" b="1" dirty="0" err="1"/>
              <a:t>the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Eukaryotic</a:t>
            </a:r>
            <a:r>
              <a:rPr lang="cs-CZ" altLang="cs-CZ" sz="2000" b="1" dirty="0"/>
              <a:t> 40</a:t>
            </a:r>
            <a:r>
              <a:rPr lang="cs-CZ" altLang="cs-CZ" sz="2000" b="1" i="1" dirty="0"/>
              <a:t>S</a:t>
            </a:r>
            <a:r>
              <a:rPr lang="cs-CZ" altLang="cs-CZ" sz="2000" b="1" dirty="0"/>
              <a:t> </a:t>
            </a:r>
            <a:r>
              <a:rPr lang="cs-CZ" altLang="cs-CZ" sz="2000" b="1" dirty="0" err="1"/>
              <a:t>Ribosomal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Subunit</a:t>
            </a:r>
            <a:r>
              <a:rPr lang="cs-CZ" altLang="cs-CZ" sz="2000" b="1" dirty="0"/>
              <a:t> in </a:t>
            </a:r>
            <a:r>
              <a:rPr lang="cs-CZ" altLang="cs-CZ" sz="2000" b="1" dirty="0" err="1"/>
              <a:t>Complex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with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Initiation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Factor</a:t>
            </a:r>
            <a:r>
              <a:rPr lang="cs-CZ" altLang="cs-CZ" sz="2000" b="1" dirty="0"/>
              <a:t> 1 (</a:t>
            </a:r>
            <a:r>
              <a:rPr lang="cs-CZ" altLang="cs-CZ" sz="2000" dirty="0">
                <a:solidFill>
                  <a:schemeClr val="tx2"/>
                </a:solidFill>
              </a:rPr>
              <a:t>Julius </a:t>
            </a:r>
            <a:r>
              <a:rPr lang="cs-CZ" altLang="cs-CZ" sz="2000" dirty="0" err="1">
                <a:solidFill>
                  <a:schemeClr val="tx2"/>
                </a:solidFill>
              </a:rPr>
              <a:t>Rabl</a:t>
            </a:r>
            <a:r>
              <a:rPr lang="cs-CZ" altLang="cs-CZ" sz="2000" dirty="0">
                <a:solidFill>
                  <a:schemeClr val="tx2"/>
                </a:solidFill>
              </a:rPr>
              <a:t>, Marc </a:t>
            </a:r>
            <a:r>
              <a:rPr lang="cs-CZ" altLang="cs-CZ" sz="2000" dirty="0" err="1">
                <a:solidFill>
                  <a:schemeClr val="tx2"/>
                </a:solidFill>
              </a:rPr>
              <a:t>Leibundgut</a:t>
            </a:r>
            <a:r>
              <a:rPr lang="cs-CZ" altLang="cs-CZ" sz="2000" dirty="0">
                <a:solidFill>
                  <a:schemeClr val="tx2"/>
                </a:solidFill>
              </a:rPr>
              <a:t>, Sandro F. </a:t>
            </a:r>
            <a:r>
              <a:rPr lang="cs-CZ" altLang="cs-CZ" sz="2000" dirty="0" err="1">
                <a:solidFill>
                  <a:schemeClr val="tx2"/>
                </a:solidFill>
              </a:rPr>
              <a:t>Ataide</a:t>
            </a:r>
            <a:r>
              <a:rPr lang="cs-CZ" altLang="cs-CZ" sz="2000" dirty="0">
                <a:solidFill>
                  <a:schemeClr val="tx2"/>
                </a:solidFill>
              </a:rPr>
              <a:t>, Andrea Haag, Nenad </a:t>
            </a:r>
            <a:r>
              <a:rPr lang="cs-CZ" altLang="cs-CZ" sz="2000" dirty="0" err="1">
                <a:solidFill>
                  <a:schemeClr val="tx2"/>
                </a:solidFill>
              </a:rPr>
              <a:t>Ban</a:t>
            </a:r>
            <a:r>
              <a:rPr lang="cs-CZ" altLang="cs-CZ" sz="2000" dirty="0">
                <a:solidFill>
                  <a:schemeClr val="tx2"/>
                </a:solidFill>
              </a:rPr>
              <a:t>)</a:t>
            </a:r>
          </a:p>
          <a:p>
            <a:endParaRPr lang="cs-CZ" altLang="cs-CZ" sz="2000" dirty="0"/>
          </a:p>
        </p:txBody>
      </p:sp>
      <p:sp>
        <p:nvSpPr>
          <p:cNvPr id="53252" name="Zástupný symbol pro obsah 4">
            <a:extLst>
              <a:ext uri="{FF2B5EF4-FFF2-40B4-BE49-F238E27FC236}">
                <a16:creationId xmlns:a16="http://schemas.microsoft.com/office/drawing/2014/main" id="{59FE54A5-FE88-4E06-8CD5-4E4441D506DA}"/>
              </a:ext>
            </a:extLst>
          </p:cNvPr>
          <p:cNvSpPr>
            <a:spLocks noGrp="1"/>
          </p:cNvSpPr>
          <p:nvPr>
            <p:ph sz="quarter" idx="3"/>
          </p:nvPr>
        </p:nvSpPr>
        <p:spPr bwMode="auto">
          <a:xfrm>
            <a:off x="1570383" y="3068638"/>
            <a:ext cx="9342782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cs-CZ" altLang="cs-CZ" sz="2000" dirty="0" err="1"/>
              <a:t>Description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those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interested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it</a:t>
            </a:r>
            <a:r>
              <a:rPr lang="cs-CZ" altLang="cs-CZ" sz="2000" dirty="0"/>
              <a:t>):</a:t>
            </a:r>
          </a:p>
          <a:p>
            <a:pPr>
              <a:buFontTx/>
              <a:buNone/>
            </a:pPr>
            <a:r>
              <a:rPr lang="en-US" altLang="cs-CZ" sz="1600" dirty="0"/>
              <a:t>Architecture of the 40</a:t>
            </a:r>
            <a:r>
              <a:rPr lang="en-US" altLang="cs-CZ" sz="1600" i="1" dirty="0"/>
              <a:t>S</a:t>
            </a:r>
            <a:r>
              <a:rPr lang="en-US" altLang="cs-CZ" sz="1600" dirty="0"/>
              <a:t>. (</a:t>
            </a:r>
            <a:r>
              <a:rPr lang="en-US" altLang="cs-CZ" sz="1600" b="1" dirty="0"/>
              <a:t>A</a:t>
            </a:r>
            <a:r>
              <a:rPr lang="en-US" altLang="cs-CZ" sz="1600" dirty="0"/>
              <a:t>) Front and back views of the tertiary structure of the 40</a:t>
            </a:r>
            <a:r>
              <a:rPr lang="en-US" altLang="cs-CZ" sz="1600" i="1" dirty="0"/>
              <a:t>S</a:t>
            </a:r>
            <a:r>
              <a:rPr lang="en-US" altLang="cs-CZ" sz="1600" dirty="0"/>
              <a:t> showing the 18</a:t>
            </a:r>
            <a:r>
              <a:rPr lang="en-US" altLang="cs-CZ" sz="1600" i="1" dirty="0"/>
              <a:t>S</a:t>
            </a:r>
            <a:r>
              <a:rPr lang="en-US" altLang="cs-CZ" sz="1600" dirty="0"/>
              <a:t> rRNA as spheres and colored according to each domain (5′ domain, red; central domain, green; 3′ major domain, yellow; 3′ minor domain, blue; ESs, magenta), and the proteins as gray cartoons (abbreviations: H, head; Be, beak; N, neck; P, platform; </a:t>
            </a:r>
            <a:r>
              <a:rPr lang="en-US" altLang="cs-CZ" sz="1600" dirty="0" err="1"/>
              <a:t>Sh</a:t>
            </a:r>
            <a:r>
              <a:rPr lang="en-US" altLang="cs-CZ" sz="1600" dirty="0"/>
              <a:t>, shoulder; Bo, body; RF, right foot; LF, left foot). (</a:t>
            </a:r>
            <a:r>
              <a:rPr lang="en-US" altLang="cs-CZ" sz="1600" b="1" dirty="0"/>
              <a:t>B</a:t>
            </a:r>
            <a:r>
              <a:rPr lang="en-US" altLang="cs-CZ" sz="1600" dirty="0"/>
              <a:t>) Secondary structure diagram of the </a:t>
            </a:r>
            <a:r>
              <a:rPr lang="en-US" altLang="cs-CZ" sz="1600" i="1" dirty="0"/>
              <a:t>T</a:t>
            </a:r>
            <a:r>
              <a:rPr lang="cs-CZ" altLang="cs-CZ" sz="1600" i="1" dirty="0" err="1"/>
              <a:t>etrahymena</a:t>
            </a:r>
            <a:r>
              <a:rPr lang="en-US" altLang="cs-CZ" sz="1600" i="1" dirty="0"/>
              <a:t> </a:t>
            </a:r>
            <a:r>
              <a:rPr lang="en-US" altLang="cs-CZ" sz="1600" i="1" dirty="0" err="1"/>
              <a:t>thermophila</a:t>
            </a:r>
            <a:r>
              <a:rPr lang="en-US" altLang="cs-CZ" sz="1600" dirty="0"/>
              <a:t> </a:t>
            </a:r>
            <a:r>
              <a:rPr lang="cs-CZ" altLang="cs-CZ" sz="1600" dirty="0"/>
              <a:t>(a </a:t>
            </a:r>
            <a:r>
              <a:rPr lang="cs-CZ" altLang="cs-CZ" sz="1600" dirty="0" err="1"/>
              <a:t>protist</a:t>
            </a:r>
            <a:r>
              <a:rPr lang="cs-CZ" altLang="cs-CZ" sz="1600" dirty="0"/>
              <a:t>)</a:t>
            </a:r>
            <a:r>
              <a:rPr lang="en-US" altLang="cs-CZ" sz="1600" dirty="0"/>
              <a:t>18</a:t>
            </a:r>
            <a:r>
              <a:rPr lang="en-US" altLang="cs-CZ" sz="1600" i="1" dirty="0"/>
              <a:t>S</a:t>
            </a:r>
            <a:r>
              <a:rPr lang="en-US" altLang="cs-CZ" sz="1600" dirty="0"/>
              <a:t> RNA </a:t>
            </a:r>
            <a:r>
              <a:rPr lang="cs-CZ" altLang="cs-CZ" sz="1600" dirty="0"/>
              <a:t>…</a:t>
            </a:r>
            <a:r>
              <a:rPr lang="en-US" altLang="cs-CZ" sz="1600" dirty="0"/>
              <a:t>showing the rRNA domains and the locations of the ESs. (</a:t>
            </a:r>
            <a:r>
              <a:rPr lang="en-US" altLang="cs-CZ" sz="1600" b="1" dirty="0"/>
              <a:t>C</a:t>
            </a:r>
            <a:r>
              <a:rPr lang="en-US" altLang="cs-CZ" sz="1600" dirty="0"/>
              <a:t>) Ribosomal proteins of the 40</a:t>
            </a:r>
            <a:r>
              <a:rPr lang="en-US" altLang="cs-CZ" sz="1600" i="1" dirty="0"/>
              <a:t>S</a:t>
            </a:r>
            <a:r>
              <a:rPr lang="en-US" altLang="cs-CZ" sz="1600" dirty="0"/>
              <a:t> are shown as cartoons in individual colors; rRNA is shown as gray surface. The 40</a:t>
            </a:r>
            <a:r>
              <a:rPr lang="en-US" altLang="cs-CZ" sz="1600" i="1" dirty="0"/>
              <a:t>S</a:t>
            </a:r>
            <a:r>
              <a:rPr lang="en-US" altLang="cs-CZ" sz="1600" dirty="0"/>
              <a:t> is shown as in (A). (</a:t>
            </a:r>
            <a:r>
              <a:rPr lang="en-US" altLang="cs-CZ" sz="1600" b="1" dirty="0"/>
              <a:t>D</a:t>
            </a:r>
            <a:r>
              <a:rPr lang="en-US" altLang="cs-CZ" sz="1600" dirty="0"/>
              <a:t>) View of the quaternary interactions between ES6 and ES3 at the back of the 40</a:t>
            </a:r>
            <a:r>
              <a:rPr lang="en-US" altLang="cs-CZ" sz="1600" i="1" dirty="0"/>
              <a:t>S</a:t>
            </a:r>
            <a:r>
              <a:rPr lang="en-US" altLang="cs-CZ" sz="1600" dirty="0"/>
              <a:t>. The RNA is displayed as a cartoon with the proteins omitted for clarity. ES6 helices are colored in a gradient from light to dark magenta and labeled from A to E</a:t>
            </a:r>
            <a:r>
              <a:rPr lang="cs-CZ" altLang="cs-CZ" sz="1600" dirty="0"/>
              <a:t>..</a:t>
            </a:r>
            <a:r>
              <a:rPr lang="en-US" altLang="cs-CZ" sz="1600" dirty="0"/>
              <a:t>. ES3 is highlighted in pink, and the rest of the 18</a:t>
            </a:r>
            <a:r>
              <a:rPr lang="en-US" altLang="cs-CZ" sz="1600" i="1" dirty="0"/>
              <a:t>S</a:t>
            </a:r>
            <a:r>
              <a:rPr lang="en-US" altLang="cs-CZ" sz="1600" dirty="0"/>
              <a:t> rRNA is colored in gray. (</a:t>
            </a:r>
            <a:r>
              <a:rPr lang="en-US" altLang="cs-CZ" sz="1600" b="1" dirty="0"/>
              <a:t>E</a:t>
            </a:r>
            <a:r>
              <a:rPr lang="en-US" altLang="cs-CZ" sz="1600" dirty="0"/>
              <a:t>) The position of helix h16 in bacterial 30</a:t>
            </a:r>
            <a:r>
              <a:rPr lang="en-US" altLang="cs-CZ" sz="1600" i="1" dirty="0"/>
              <a:t>S</a:t>
            </a:r>
            <a:r>
              <a:rPr lang="en-US" altLang="cs-CZ" sz="1600" dirty="0"/>
              <a:t> [left</a:t>
            </a:r>
            <a:r>
              <a:rPr lang="cs-CZ" altLang="cs-CZ" sz="1600" dirty="0"/>
              <a:t>…</a:t>
            </a:r>
            <a:r>
              <a:rPr lang="en-US" altLang="cs-CZ" sz="1600" dirty="0"/>
              <a:t>] and in 40</a:t>
            </a:r>
            <a:r>
              <a:rPr lang="en-US" altLang="cs-CZ" sz="1600" i="1" dirty="0"/>
              <a:t>S</a:t>
            </a:r>
            <a:r>
              <a:rPr lang="en-US" altLang="cs-CZ" sz="1600" dirty="0"/>
              <a:t>.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36757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http://www.sciencemag.org/content/331/6018/730/F1.large.jpg">
            <a:extLst>
              <a:ext uri="{FF2B5EF4-FFF2-40B4-BE49-F238E27FC236}">
                <a16:creationId xmlns:a16="http://schemas.microsoft.com/office/drawing/2014/main" id="{66E87639-FBF5-4B29-B52A-BD875619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4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287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C8B79694-FC2B-4A1B-A86F-56A17250F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err="1"/>
              <a:t>MicroRNA</a:t>
            </a:r>
            <a:r>
              <a:rPr lang="cs-CZ" altLang="cs-CZ" dirty="0"/>
              <a:t> </a:t>
            </a:r>
            <a:r>
              <a:rPr lang="cs-CZ" altLang="cs-CZ" sz="1800" dirty="0"/>
              <a:t>(source: Wikipedia)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94B1B805-8D34-48A4-A0EB-FFBC1BBFCF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399" y="1322389"/>
            <a:ext cx="5948855" cy="311467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FontTx/>
              <a:buNone/>
            </a:pPr>
            <a:r>
              <a:rPr lang="en-GB" altLang="cs-CZ" sz="2400" dirty="0"/>
              <a:t>M</a:t>
            </a:r>
            <a:r>
              <a:rPr lang="en-GB" altLang="cs-CZ" sz="2400" b="1" dirty="0"/>
              <a:t>icroRNA</a:t>
            </a:r>
            <a:r>
              <a:rPr lang="en-GB" altLang="cs-CZ" sz="2400" dirty="0"/>
              <a:t> or </a:t>
            </a:r>
            <a:r>
              <a:rPr lang="en-GB" altLang="cs-CZ" sz="2400" b="1" dirty="0"/>
              <a:t>miRNA</a:t>
            </a:r>
            <a:r>
              <a:rPr lang="en-GB" altLang="cs-CZ" sz="2400" dirty="0"/>
              <a:t> are single strand non-coding RNAs with a typical length of 21-23 nucleotides which take a part in regulation of gene expression. miRNA</a:t>
            </a:r>
            <a:r>
              <a:rPr lang="cs-CZ" altLang="cs-CZ" sz="2400" dirty="0"/>
              <a:t>s</a:t>
            </a:r>
            <a:r>
              <a:rPr lang="en-GB" altLang="cs-CZ" sz="2400" dirty="0"/>
              <a:t> are produced by transcription from DNA genes, but they are not translated into proteins. </a:t>
            </a:r>
          </a:p>
        </p:txBody>
      </p:sp>
      <p:pic>
        <p:nvPicPr>
          <p:cNvPr id="56324" name="Picture 2" descr="https://upload.wikimedia.org/wikipedia/commons/thumb/c/c4/MiRNA_processing.svg/250px-MiRNA_processing.svg.png">
            <a:extLst>
              <a:ext uri="{FF2B5EF4-FFF2-40B4-BE49-F238E27FC236}">
                <a16:creationId xmlns:a16="http://schemas.microsoft.com/office/drawing/2014/main" id="{33FB6ECD-7574-4B6F-B550-7873D93DB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21" y="1259545"/>
            <a:ext cx="2944813" cy="525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Obdélník 3">
            <a:extLst>
              <a:ext uri="{FF2B5EF4-FFF2-40B4-BE49-F238E27FC236}">
                <a16:creationId xmlns:a16="http://schemas.microsoft.com/office/drawing/2014/main" id="{5C5B22D1-9F99-412F-A0F2-50674CCE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014" y="4652963"/>
            <a:ext cx="5480324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1600" dirty="0">
                <a:solidFill>
                  <a:srgbClr val="222222"/>
                </a:solidFill>
              </a:rPr>
              <a:t>After modification by nucleases called „Drosha“ and „Pasha“ the pre-miRNA enters the cytoplasm where can interact with the endonuclease called „</a:t>
            </a:r>
            <a:r>
              <a:rPr lang="en-GB" altLang="cs-CZ" sz="1600" dirty="0">
                <a:solidFill>
                  <a:srgbClr val="0B0080"/>
                </a:solidFill>
              </a:rPr>
              <a:t>Dicer“</a:t>
            </a:r>
            <a:r>
              <a:rPr lang="en-GB" altLang="cs-CZ" sz="1600" dirty="0">
                <a:solidFill>
                  <a:srgbClr val="222222"/>
                </a:solidFill>
              </a:rPr>
              <a:t> forming miRNA. It is bound into the </a:t>
            </a:r>
            <a:r>
              <a:rPr lang="en-GB" altLang="cs-CZ" sz="1600" dirty="0">
                <a:solidFill>
                  <a:srgbClr val="0B0080"/>
                </a:solidFill>
              </a:rPr>
              <a:t>RISC</a:t>
            </a:r>
            <a:r>
              <a:rPr lang="en-GB" altLang="cs-CZ" sz="1600" dirty="0">
                <a:solidFill>
                  <a:srgbClr val="222222"/>
                </a:solidFill>
              </a:rPr>
              <a:t> complex (RISC = RNA-induced silencing complex).</a:t>
            </a:r>
            <a:r>
              <a:rPr lang="en-GB" altLang="cs-CZ" sz="1600" baseline="30000" dirty="0">
                <a:solidFill>
                  <a:srgbClr val="0B0080"/>
                </a:solidFill>
              </a:rPr>
              <a:t> </a:t>
            </a:r>
            <a:r>
              <a:rPr lang="en-GB" altLang="cs-CZ" sz="1600" dirty="0">
                <a:solidFill>
                  <a:schemeClr val="tx1"/>
                </a:solidFill>
              </a:rPr>
              <a:t>Just the </a:t>
            </a:r>
            <a:r>
              <a:rPr lang="en-GB" altLang="cs-CZ" sz="1600" dirty="0">
                <a:solidFill>
                  <a:srgbClr val="222222"/>
                </a:solidFill>
              </a:rPr>
              <a:t>RISC is able to silence the gene expression, which is known as </a:t>
            </a:r>
            <a:r>
              <a:rPr lang="en-GB" altLang="cs-CZ" sz="1600" dirty="0">
                <a:solidFill>
                  <a:srgbClr val="0B0080"/>
                </a:solidFill>
              </a:rPr>
              <a:t>RNA interference</a:t>
            </a:r>
            <a:r>
              <a:rPr lang="en-GB" altLang="cs-CZ" sz="1600" dirty="0">
                <a:solidFill>
                  <a:srgbClr val="222222"/>
                </a:solidFill>
              </a:rPr>
              <a:t>. </a:t>
            </a:r>
            <a:endParaRPr lang="en-GB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063394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5D0935D-3EED-4F96-BB0B-E7BA90725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1338" y="274639"/>
            <a:ext cx="9359462" cy="1354137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Conformation changes and denaturation of biopolymers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E7176EC-4713-47BB-8F85-6D9F083F8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35117" y="1773238"/>
            <a:ext cx="9921766" cy="3916362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cs-CZ" dirty="0"/>
              <a:t>Changes in secondary, tertiary and quaternary structure of biopolymers are denoted as </a:t>
            </a:r>
            <a:r>
              <a:rPr lang="en-GB" altLang="cs-CZ" b="1" dirty="0"/>
              <a:t>conformation changes</a:t>
            </a:r>
            <a:r>
              <a:rPr lang="en-GB" altLang="cs-CZ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dirty="0"/>
              <a:t>They can be both reversible and irreversible.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b="1" dirty="0"/>
              <a:t>‘native’</a:t>
            </a:r>
            <a:r>
              <a:rPr lang="en-GB" altLang="cs-CZ" dirty="0"/>
              <a:t> state of a biopolymer: </a:t>
            </a:r>
            <a:r>
              <a:rPr lang="cs-CZ" altLang="cs-CZ" dirty="0" err="1"/>
              <a:t>its</a:t>
            </a:r>
            <a:r>
              <a:rPr lang="en-GB" altLang="cs-CZ" dirty="0"/>
              <a:t> </a:t>
            </a:r>
            <a:r>
              <a:rPr lang="en-GB" altLang="cs-CZ" b="1" dirty="0"/>
              <a:t>functional </a:t>
            </a:r>
            <a:r>
              <a:rPr lang="en-GB" altLang="cs-CZ" dirty="0"/>
              <a:t>state. Otherwise the biopolymer has been </a:t>
            </a:r>
            <a:r>
              <a:rPr lang="en-GB" altLang="cs-CZ" b="1" dirty="0"/>
              <a:t>‘denatured</a:t>
            </a:r>
            <a:r>
              <a:rPr lang="en-GB" altLang="cs-CZ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073035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F6A43A8-F68E-4B54-9E3C-FF83AD90F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8509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Denaturation factors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0E3DC5D-761E-498A-80F6-D8A354A86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51033" y="1600200"/>
            <a:ext cx="9942787" cy="4852988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cs-CZ" sz="2800" b="1" dirty="0"/>
              <a:t>Physical: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Increased temperature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Ionising radiation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Ultrasound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…..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800" b="1" dirty="0"/>
              <a:t>Chemical: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Changes of pH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Changes in electrolyte concentration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Heavy metals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Denaturation agents destroying hydrogen bonds – urea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400" dirty="0"/>
              <a:t>…..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800" dirty="0"/>
              <a:t>Combination of above factors: ionising radiation or ultrasound act directly and/or indirectly (chemically via free radicals)</a:t>
            </a:r>
          </a:p>
        </p:txBody>
      </p:sp>
    </p:spTree>
    <p:extLst>
      <p:ext uri="{BB962C8B-B14F-4D97-AF65-F5344CB8AC3E}">
        <p14:creationId xmlns:p14="http://schemas.microsoft.com/office/powerpoint/2010/main" val="185739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597AE96-5E00-4B5A-8DDB-5341FD5BA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Water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pic>
        <p:nvPicPr>
          <p:cNvPr id="8195" name="Picture 4" descr="o3_3">
            <a:extLst>
              <a:ext uri="{FF2B5EF4-FFF2-40B4-BE49-F238E27FC236}">
                <a16:creationId xmlns:a16="http://schemas.microsoft.com/office/drawing/2014/main" id="{874F09D6-6F3B-4A7D-BD1F-F0FBE96BF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196976"/>
            <a:ext cx="5181600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>
            <a:extLst>
              <a:ext uri="{FF2B5EF4-FFF2-40B4-BE49-F238E27FC236}">
                <a16:creationId xmlns:a16="http://schemas.microsoft.com/office/drawing/2014/main" id="{ED188157-1F19-4883-926B-4463EEC6D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011" y="5373689"/>
            <a:ext cx="943916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</a:rPr>
              <a:t>Molecules of water are strongly polar because of oxygen electronegativity. Moreover, between the oxygen and hydrogen atoms of neighbouring molecules, </a:t>
            </a:r>
            <a:r>
              <a:rPr lang="en-GB" altLang="cs-CZ" sz="2000" b="1" dirty="0">
                <a:solidFill>
                  <a:schemeClr val="tx1"/>
                </a:solidFill>
              </a:rPr>
              <a:t>hydrogen bonds</a:t>
            </a:r>
            <a:r>
              <a:rPr lang="en-GB" altLang="cs-CZ" sz="2000" dirty="0">
                <a:solidFill>
                  <a:schemeClr val="tx1"/>
                </a:solidFill>
              </a:rPr>
              <a:t> are formed. They join water molecules in aggregates – clusters.</a:t>
            </a:r>
          </a:p>
        </p:txBody>
      </p:sp>
    </p:spTree>
    <p:extLst>
      <p:ext uri="{BB962C8B-B14F-4D97-AF65-F5344CB8AC3E}">
        <p14:creationId xmlns:p14="http://schemas.microsoft.com/office/powerpoint/2010/main" val="1252002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3E01F12-F015-4047-9891-F059789209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514177" y="752531"/>
            <a:ext cx="8135938" cy="4968875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cs-CZ" sz="2800" dirty="0"/>
              <a:t>Author: </a:t>
            </a:r>
            <a:br>
              <a:rPr lang="en-GB" altLang="cs-CZ" sz="2800" dirty="0"/>
            </a:br>
            <a:r>
              <a:rPr lang="en-GB" altLang="cs-CZ" sz="2800" b="1" dirty="0">
                <a:solidFill>
                  <a:schemeClr val="tx1"/>
                </a:solidFill>
              </a:rPr>
              <a:t>Vojtěch Mornstein</a:t>
            </a:r>
            <a:br>
              <a:rPr lang="en-GB" altLang="cs-CZ" sz="2800" dirty="0"/>
            </a:br>
            <a:br>
              <a:rPr lang="en-GB" altLang="cs-CZ" sz="2800" dirty="0"/>
            </a:br>
            <a:r>
              <a:rPr lang="en-GB" altLang="cs-CZ" sz="2800" dirty="0"/>
              <a:t>Content collaboration and language revision: </a:t>
            </a:r>
            <a:br>
              <a:rPr lang="en-GB" altLang="cs-CZ" sz="2800" dirty="0"/>
            </a:br>
            <a:r>
              <a:rPr lang="en-GB" altLang="cs-CZ" sz="2800" b="1" dirty="0">
                <a:solidFill>
                  <a:schemeClr val="tx1"/>
                </a:solidFill>
              </a:rPr>
              <a:t>Carmel J. Caruana, Viktor </a:t>
            </a:r>
            <a:r>
              <a:rPr lang="en-GB" altLang="cs-CZ" sz="2800" b="1" dirty="0" err="1">
                <a:solidFill>
                  <a:schemeClr val="tx1"/>
                </a:solidFill>
              </a:rPr>
              <a:t>Brabec</a:t>
            </a:r>
            <a:br>
              <a:rPr lang="en-GB" altLang="cs-CZ" sz="2800" dirty="0"/>
            </a:br>
            <a:br>
              <a:rPr lang="en-GB" altLang="cs-CZ" sz="2800" dirty="0"/>
            </a:br>
            <a:r>
              <a:rPr lang="en-GB" altLang="cs-CZ" sz="2800" dirty="0"/>
              <a:t>Last revision</a:t>
            </a:r>
            <a:r>
              <a:rPr lang="cs-CZ" altLang="cs-CZ" sz="2800" dirty="0"/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September</a:t>
            </a:r>
            <a:r>
              <a:rPr lang="en-GB" altLang="cs-CZ" sz="2800" dirty="0">
                <a:solidFill>
                  <a:schemeClr val="tx1"/>
                </a:solidFill>
              </a:rPr>
              <a:t> 20</a:t>
            </a:r>
            <a:r>
              <a:rPr lang="cs-CZ" altLang="cs-CZ" sz="2800" dirty="0">
                <a:solidFill>
                  <a:schemeClr val="tx1"/>
                </a:solidFill>
              </a:rPr>
              <a:t>24</a:t>
            </a:r>
            <a:endParaRPr lang="en-GB" alt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7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49C24A5-F471-46E4-8F2B-6346BA20D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9"/>
            <a:ext cx="8229600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Hydrogen bonds between water molecules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pic>
        <p:nvPicPr>
          <p:cNvPr id="10243" name="Picture 5" descr="FG11_20ab">
            <a:extLst>
              <a:ext uri="{FF2B5EF4-FFF2-40B4-BE49-F238E27FC236}">
                <a16:creationId xmlns:a16="http://schemas.microsoft.com/office/drawing/2014/main" id="{2CFEEB70-470A-4868-9DBD-03BB3BCE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557338"/>
            <a:ext cx="4751388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FG11_21">
            <a:extLst>
              <a:ext uri="{FF2B5EF4-FFF2-40B4-BE49-F238E27FC236}">
                <a16:creationId xmlns:a16="http://schemas.microsoft.com/office/drawing/2014/main" id="{0D1C09CC-247C-44D6-B0C8-2EA5C7F0FD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860801"/>
            <a:ext cx="5689600" cy="2468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9">
            <a:extLst>
              <a:ext uri="{FF2B5EF4-FFF2-40B4-BE49-F238E27FC236}">
                <a16:creationId xmlns:a16="http://schemas.microsoft.com/office/drawing/2014/main" id="{ADAAF19F-A7DD-42A2-9FF1-9EF21A2E2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1557339"/>
            <a:ext cx="280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000">
                <a:solidFill>
                  <a:schemeClr val="tx1"/>
                </a:solidFill>
              </a:rPr>
              <a:t>Liquid water</a:t>
            </a: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0246" name="Text Box 10">
            <a:extLst>
              <a:ext uri="{FF2B5EF4-FFF2-40B4-BE49-F238E27FC236}">
                <a16:creationId xmlns:a16="http://schemas.microsoft.com/office/drawing/2014/main" id="{CA2B9945-57EE-4D43-BB28-2994EC82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6583364"/>
            <a:ext cx="6913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>
                <a:solidFill>
                  <a:schemeClr val="tx1"/>
                </a:solidFill>
              </a:rPr>
              <a:t>Pictures</a:t>
            </a:r>
            <a:r>
              <a:rPr lang="cs-CZ" altLang="cs-CZ" sz="1200">
                <a:solidFill>
                  <a:schemeClr val="tx1"/>
                </a:solidFill>
              </a:rPr>
              <a:t>: http://cwx.prenhall.com/bookbind/pubbooks/hillchem3/medialib/media_portfolio/11.html</a:t>
            </a:r>
          </a:p>
        </p:txBody>
      </p:sp>
      <p:sp>
        <p:nvSpPr>
          <p:cNvPr id="10247" name="Text Box 11">
            <a:extLst>
              <a:ext uri="{FF2B5EF4-FFF2-40B4-BE49-F238E27FC236}">
                <a16:creationId xmlns:a16="http://schemas.microsoft.com/office/drawing/2014/main" id="{F7C449B0-9ECC-4C8C-B828-907CE5CE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5013326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000">
                <a:solidFill>
                  <a:schemeClr val="tx1"/>
                </a:solidFill>
              </a:rPr>
              <a:t>Ice</a:t>
            </a:r>
            <a:endParaRPr lang="cs-CZ" altLang="cs-CZ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3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C3818BD-D58B-4A46-ADCA-49CEDF59B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Colloids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8E159D7-3611-4CE0-BE8F-4C8AC65D7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4299" y="1916113"/>
            <a:ext cx="10265134" cy="413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indent="296863" eaLnBrk="1" hangingPunct="1">
              <a:lnSpc>
                <a:spcPct val="90000"/>
              </a:lnSpc>
              <a:buFontTx/>
              <a:buNone/>
            </a:pPr>
            <a:r>
              <a:rPr lang="en-GB" altLang="cs-CZ" dirty="0"/>
              <a:t>Colloids – also known as non-true solutions – the solution consists of solute particles of diameter about 10 – 1000 nm dispersed in the solvent.</a:t>
            </a:r>
          </a:p>
          <a:p>
            <a:pPr marL="87313" indent="296863" eaLnBrk="1" hangingPunct="1">
              <a:lnSpc>
                <a:spcPct val="90000"/>
              </a:lnSpc>
              <a:buFontTx/>
              <a:buNone/>
            </a:pPr>
            <a:r>
              <a:rPr lang="en-GB" altLang="cs-CZ" dirty="0"/>
              <a:t>We can distinguish two types of colloids according to the type of binding forces:</a:t>
            </a:r>
          </a:p>
          <a:p>
            <a:pPr marL="87313" indent="296863" eaLnBrk="1" hangingPunct="1">
              <a:lnSpc>
                <a:spcPct val="90000"/>
              </a:lnSpc>
              <a:buFontTx/>
              <a:buNone/>
            </a:pPr>
            <a:endParaRPr lang="en-GB" altLang="cs-CZ" dirty="0"/>
          </a:p>
          <a:p>
            <a:pPr marL="87313" indent="2968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cs-CZ" dirty="0"/>
              <a:t>Micellar colloids (also associative, small particles are bound together by </a:t>
            </a:r>
            <a:r>
              <a:rPr lang="en-GB" altLang="cs-CZ" i="1" dirty="0"/>
              <a:t>van der Waals bonds</a:t>
            </a:r>
            <a:r>
              <a:rPr lang="en-GB" altLang="cs-CZ" dirty="0"/>
              <a:t>)</a:t>
            </a:r>
          </a:p>
          <a:p>
            <a:pPr marL="87313" indent="29686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cs-CZ" dirty="0"/>
          </a:p>
          <a:p>
            <a:pPr marL="87313" indent="2968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cs-CZ" dirty="0"/>
              <a:t>Molecular colloids (particles are macromolecules which subunits are bound together by </a:t>
            </a:r>
            <a:r>
              <a:rPr lang="en-GB" altLang="cs-CZ" i="1" dirty="0"/>
              <a:t>covalent bonds</a:t>
            </a:r>
            <a:r>
              <a:rPr lang="en-GB" alt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19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31EDEB1-B4A6-4F5E-9366-D48C581F9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8509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cs-CZ" sz="4000" dirty="0">
                <a:solidFill>
                  <a:srgbClr val="0000DC"/>
                </a:solidFill>
              </a:rPr>
              <a:t>Weak chemical bonds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68B68AD-15A1-400F-B972-313B6DB166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29816" y="1425138"/>
            <a:ext cx="2736850" cy="3744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2800" dirty="0"/>
              <a:t>Hydrogen bonds</a:t>
            </a:r>
          </a:p>
          <a:p>
            <a:pPr eaLnBrk="1" hangingPunct="1"/>
            <a:r>
              <a:rPr lang="en-GB" altLang="cs-CZ" sz="2800" dirty="0"/>
              <a:t>Hydrophobic interaction</a:t>
            </a:r>
          </a:p>
          <a:p>
            <a:pPr eaLnBrk="1" hangingPunct="1"/>
            <a:r>
              <a:rPr lang="en-GB" altLang="cs-CZ" sz="2800" dirty="0"/>
              <a:t>van der Waals bonds</a:t>
            </a:r>
          </a:p>
        </p:txBody>
      </p:sp>
      <p:pic>
        <p:nvPicPr>
          <p:cNvPr id="14340" name="Picture 7" descr="van der Waals">
            <a:extLst>
              <a:ext uri="{FF2B5EF4-FFF2-40B4-BE49-F238E27FC236}">
                <a16:creationId xmlns:a16="http://schemas.microsoft.com/office/drawing/2014/main" id="{201AF01D-AA4A-4B68-99B1-B780DE8D1E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10" y="1318720"/>
            <a:ext cx="5940425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9">
            <a:extLst>
              <a:ext uri="{FF2B5EF4-FFF2-40B4-BE49-F238E27FC236}">
                <a16:creationId xmlns:a16="http://schemas.microsoft.com/office/drawing/2014/main" id="{F0C7904E-4CBE-4061-82DB-20AD0B775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603" y="3327784"/>
            <a:ext cx="2663825" cy="10080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14342" name="Line 10">
            <a:extLst>
              <a:ext uri="{FF2B5EF4-FFF2-40B4-BE49-F238E27FC236}">
                <a16:creationId xmlns:a16="http://schemas.microsoft.com/office/drawing/2014/main" id="{BD665BD5-02F1-4FD2-84C1-537F524E77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6" y="4221163"/>
            <a:ext cx="12239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cxnSp>
        <p:nvCxnSpPr>
          <p:cNvPr id="14343" name="Zakřivená spojovací čára 6">
            <a:extLst>
              <a:ext uri="{FF2B5EF4-FFF2-40B4-BE49-F238E27FC236}">
                <a16:creationId xmlns:a16="http://schemas.microsoft.com/office/drawing/2014/main" id="{B2116B16-ED6A-4765-A5FB-7E2267E54A9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8670981" y="5338217"/>
            <a:ext cx="936625" cy="287337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rgbClr val="FF00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4" name="TextovéPole 7">
            <a:extLst>
              <a:ext uri="{FF2B5EF4-FFF2-40B4-BE49-F238E27FC236}">
                <a16:creationId xmlns:a16="http://schemas.microsoft.com/office/drawing/2014/main" id="{6C05BFBB-3B7B-4270-A77D-915575ED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974" y="5711770"/>
            <a:ext cx="3851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800" dirty="0" err="1">
                <a:solidFill>
                  <a:srgbClr val="FF0000"/>
                </a:solidFill>
              </a:rPr>
              <a:t>Also</a:t>
            </a:r>
            <a:r>
              <a:rPr lang="cs-CZ" altLang="cs-CZ" sz="1800" dirty="0">
                <a:solidFill>
                  <a:srgbClr val="FF0000"/>
                </a:solidFill>
              </a:rPr>
              <a:t> London </a:t>
            </a:r>
            <a:r>
              <a:rPr lang="cs-CZ" altLang="cs-CZ" sz="1800" dirty="0" err="1">
                <a:solidFill>
                  <a:srgbClr val="FF0000"/>
                </a:solidFill>
              </a:rPr>
              <a:t>forces</a:t>
            </a:r>
            <a:r>
              <a:rPr lang="cs-CZ" altLang="cs-CZ" sz="1800" dirty="0">
                <a:solidFill>
                  <a:srgbClr val="FF0000"/>
                </a:solidFill>
              </a:rPr>
              <a:t>, </a:t>
            </a:r>
            <a:r>
              <a:rPr lang="cs-CZ" altLang="cs-CZ" sz="1800" dirty="0" err="1">
                <a:solidFill>
                  <a:srgbClr val="FF0000"/>
                </a:solidFill>
              </a:rPr>
              <a:t>sometimes</a:t>
            </a:r>
            <a:r>
              <a:rPr lang="cs-CZ" altLang="cs-CZ" sz="1800" dirty="0">
                <a:solidFill>
                  <a:srgbClr val="FF0000"/>
                </a:solidFill>
              </a:rPr>
              <a:t> not </a:t>
            </a:r>
            <a:r>
              <a:rPr lang="cs-CZ" altLang="cs-CZ" sz="1800" dirty="0" err="1">
                <a:solidFill>
                  <a:srgbClr val="FF0000"/>
                </a:solidFill>
              </a:rPr>
              <a:t>classified</a:t>
            </a:r>
            <a:r>
              <a:rPr lang="cs-CZ" altLang="cs-CZ" sz="1800" dirty="0">
                <a:solidFill>
                  <a:srgbClr val="FF0000"/>
                </a:solidFill>
              </a:rPr>
              <a:t> as van der </a:t>
            </a:r>
            <a:r>
              <a:rPr lang="cs-CZ" altLang="cs-CZ" sz="1800" dirty="0" err="1">
                <a:solidFill>
                  <a:srgbClr val="FF0000"/>
                </a:solidFill>
              </a:rPr>
              <a:t>Waals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 err="1">
                <a:solidFill>
                  <a:srgbClr val="FF0000"/>
                </a:solidFill>
              </a:rPr>
              <a:t>bonds</a:t>
            </a:r>
            <a:endParaRPr lang="cs-CZ" alt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5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566E0EB-92B9-49A5-92D0-3DA17D094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35188" y="260351"/>
            <a:ext cx="8229600" cy="777875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cs-CZ" sz="4000" dirty="0">
                <a:solidFill>
                  <a:srgbClr val="0000DC"/>
                </a:solidFill>
              </a:rPr>
              <a:t>Properties of colloids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2028EFA-E967-469E-80C6-6E32529BDD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56440" y="1557339"/>
            <a:ext cx="10294655" cy="4751387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17463" eaLnBrk="1" hangingPunct="1">
              <a:lnSpc>
                <a:spcPct val="100000"/>
              </a:lnSpc>
              <a:buFontTx/>
              <a:buNone/>
            </a:pPr>
            <a:r>
              <a:rPr lang="en-GB" altLang="cs-CZ" b="1" dirty="0"/>
              <a:t>Mechanical:</a:t>
            </a:r>
            <a:r>
              <a:rPr lang="en-GB" altLang="cs-CZ" dirty="0"/>
              <a:t> rigidity, elasticity, viscosity – caused by covalent and weak chemical bonds</a:t>
            </a:r>
          </a:p>
          <a:p>
            <a:pPr marL="0" indent="17463" eaLnBrk="1" hangingPunct="1">
              <a:lnSpc>
                <a:spcPct val="100000"/>
              </a:lnSpc>
              <a:buFontTx/>
              <a:buNone/>
            </a:pPr>
            <a:r>
              <a:rPr lang="en-GB" altLang="cs-CZ" dirty="0"/>
              <a:t>These properties depend on the form of colloid:</a:t>
            </a:r>
          </a:p>
          <a:p>
            <a:pPr marL="0" indent="17463" eaLnBrk="1" hangingPunct="1">
              <a:lnSpc>
                <a:spcPct val="100000"/>
              </a:lnSpc>
              <a:buFontTx/>
              <a:buNone/>
            </a:pPr>
            <a:r>
              <a:rPr lang="en-GB" altLang="cs-CZ" dirty="0"/>
              <a:t>sol (liquid) or gel (solid). Gel formation = gelatinisation</a:t>
            </a:r>
          </a:p>
          <a:p>
            <a:pPr marL="0" indent="17463" eaLnBrk="1" hangingPunct="1">
              <a:lnSpc>
                <a:spcPct val="100000"/>
              </a:lnSpc>
              <a:buFontTx/>
              <a:buNone/>
            </a:pPr>
            <a:r>
              <a:rPr lang="en-GB" altLang="cs-CZ" b="1" dirty="0"/>
              <a:t>Optical:</a:t>
            </a:r>
            <a:r>
              <a:rPr lang="en-GB" altLang="cs-CZ" dirty="0"/>
              <a:t> </a:t>
            </a:r>
          </a:p>
          <a:p>
            <a:pPr marL="825500" lvl="1" eaLnBrk="1" hangingPunct="1">
              <a:lnSpc>
                <a:spcPct val="100000"/>
              </a:lnSpc>
            </a:pPr>
            <a:r>
              <a:rPr lang="en-GB" altLang="cs-CZ" sz="2400" b="1" dirty="0"/>
              <a:t>Light scatter</a:t>
            </a:r>
            <a:r>
              <a:rPr lang="en-GB" altLang="cs-CZ" sz="2400" dirty="0"/>
              <a:t>: Tyndall effect (opalescence). Light can be scattered off the colloid particles. Track of a light beam passing through a colloid is made visible by the light scattered by the colloidal particles.</a:t>
            </a:r>
            <a:r>
              <a:rPr lang="en-GB" altLang="cs-CZ" sz="2400" i="1" dirty="0"/>
              <a:t> </a:t>
            </a:r>
          </a:p>
          <a:p>
            <a:pPr marL="825500" lvl="1" eaLnBrk="1" hangingPunct="1">
              <a:lnSpc>
                <a:spcPct val="100000"/>
              </a:lnSpc>
            </a:pPr>
            <a:r>
              <a:rPr lang="en-GB" altLang="cs-CZ" sz="2400" b="1" dirty="0"/>
              <a:t>Optical activity</a:t>
            </a:r>
            <a:r>
              <a:rPr lang="en-GB" altLang="cs-CZ" sz="2400" dirty="0"/>
              <a:t>: Colloidal particles can rotate the plane of polarization of plane-polarised light passing through the colloid</a:t>
            </a:r>
          </a:p>
          <a:p>
            <a:pPr marL="0" indent="17463" eaLnBrk="1" hangingPunct="1">
              <a:lnSpc>
                <a:spcPct val="100000"/>
              </a:lnSpc>
              <a:buFontTx/>
              <a:buNone/>
            </a:pPr>
            <a:r>
              <a:rPr lang="en-GB" altLang="cs-CZ" b="1" dirty="0"/>
              <a:t>Electrical:</a:t>
            </a:r>
            <a:r>
              <a:rPr lang="en-GB" altLang="cs-CZ" dirty="0"/>
              <a:t> see lecture on instrumental methods in molecular biophysics</a:t>
            </a:r>
          </a:p>
        </p:txBody>
      </p:sp>
    </p:spTree>
    <p:extLst>
      <p:ext uri="{BB962C8B-B14F-4D97-AF65-F5344CB8AC3E}">
        <p14:creationId xmlns:p14="http://schemas.microsoft.com/office/powerpoint/2010/main" val="243395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FC73C0EF-D5E1-4A7A-8D39-F93ADF146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2827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Tyndall effect in micellar and molecular colloids</a:t>
            </a:r>
          </a:p>
        </p:txBody>
      </p:sp>
      <p:pic>
        <p:nvPicPr>
          <p:cNvPr id="18435" name="Picture 5" descr="gold4">
            <a:hlinkClick r:id="rId3"/>
            <a:extLst>
              <a:ext uri="{FF2B5EF4-FFF2-40B4-BE49-F238E27FC236}">
                <a16:creationId xmlns:a16="http://schemas.microsoft.com/office/drawing/2014/main" id="{A6E4A7A4-E3A0-4BD9-A82F-8396C818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63726"/>
            <a:ext cx="41052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620095mb_image002">
            <a:extLst>
              <a:ext uri="{FF2B5EF4-FFF2-40B4-BE49-F238E27FC236}">
                <a16:creationId xmlns:a16="http://schemas.microsoft.com/office/drawing/2014/main" id="{E92F422A-A25F-4C8E-80AA-27E2D4AE09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836738"/>
            <a:ext cx="4140200" cy="310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0">
            <a:extLst>
              <a:ext uri="{FF2B5EF4-FFF2-40B4-BE49-F238E27FC236}">
                <a16:creationId xmlns:a16="http://schemas.microsoft.com/office/drawing/2014/main" id="{7F12D566-E38C-4236-8147-EA1DECBF5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5229225"/>
            <a:ext cx="38893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</a:rPr>
              <a:t>- </a:t>
            </a:r>
            <a:r>
              <a:rPr lang="en-US" altLang="cs-CZ" sz="2000">
                <a:solidFill>
                  <a:schemeClr val="tx1"/>
                </a:solidFill>
              </a:rPr>
              <a:t>In solution of gelatin (a protein)</a:t>
            </a:r>
            <a:endParaRPr lang="cs-CZ" altLang="cs-CZ" sz="200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http://link.springer-ny.com/link/service/journals/00897/papers/0006002/620095mb.htm</a:t>
            </a:r>
          </a:p>
        </p:txBody>
      </p:sp>
      <p:sp>
        <p:nvSpPr>
          <p:cNvPr id="18438" name="Text Box 11">
            <a:extLst>
              <a:ext uri="{FF2B5EF4-FFF2-40B4-BE49-F238E27FC236}">
                <a16:creationId xmlns:a16="http://schemas.microsoft.com/office/drawing/2014/main" id="{38327F15-FB7F-439C-A02F-55A92B118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229226"/>
            <a:ext cx="35290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</a:rPr>
              <a:t>- </a:t>
            </a:r>
            <a:r>
              <a:rPr lang="en-US" altLang="cs-CZ" sz="2000">
                <a:solidFill>
                  <a:schemeClr val="tx1"/>
                </a:solidFill>
              </a:rPr>
              <a:t>In solution of colloidal gold</a:t>
            </a:r>
            <a:endParaRPr lang="cs-CZ" altLang="cs-CZ" sz="200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http://mrsec.wisc.edu/edetc/cineplex/gold/</a:t>
            </a:r>
          </a:p>
        </p:txBody>
      </p:sp>
    </p:spTree>
    <p:extLst>
      <p:ext uri="{BB962C8B-B14F-4D97-AF65-F5344CB8AC3E}">
        <p14:creationId xmlns:p14="http://schemas.microsoft.com/office/powerpoint/2010/main" val="142666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B868CBD-3156-485E-A13F-638977E0E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cs-CZ" sz="4000" dirty="0">
                <a:solidFill>
                  <a:schemeClr val="tx1"/>
                </a:solidFill>
              </a:rPr>
              <a:t>Types of Colloids</a:t>
            </a:r>
            <a:r>
              <a:rPr lang="cs-CZ" altLang="cs-CZ" sz="4000" dirty="0">
                <a:solidFill>
                  <a:schemeClr val="tx1"/>
                </a:solidFill>
              </a:rPr>
              <a:t> - </a:t>
            </a:r>
            <a:r>
              <a:rPr lang="cs-CZ" altLang="cs-CZ" sz="4000" dirty="0" err="1">
                <a:solidFill>
                  <a:schemeClr val="tx1"/>
                </a:solidFill>
              </a:rPr>
              <a:t>Biopolymers</a:t>
            </a:r>
            <a:endParaRPr lang="cs-CZ" altLang="cs-CZ" sz="4000" dirty="0">
              <a:solidFill>
                <a:schemeClr val="tx1"/>
              </a:solidFill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0177239D-353B-4E2D-B5EB-E002089AF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1131" y="1692002"/>
            <a:ext cx="11172497" cy="4139998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dirty="0"/>
              <a:t>According to the affinity of the biopolymer to solvent (water)</a:t>
            </a:r>
          </a:p>
          <a:p>
            <a:pPr lvl="1" eaLnBrk="1" hangingPunct="1"/>
            <a:r>
              <a:rPr lang="en-GB" altLang="cs-CZ" sz="2800" b="1" dirty="0"/>
              <a:t>Lyophilic (hydrophilic) </a:t>
            </a:r>
            <a:r>
              <a:rPr lang="en-GB" altLang="cs-CZ" sz="2800" dirty="0"/>
              <a:t>- form stable solutions</a:t>
            </a:r>
          </a:p>
          <a:p>
            <a:pPr lvl="1" eaLnBrk="1" hangingPunct="1"/>
            <a:r>
              <a:rPr lang="en-GB" altLang="cs-CZ" sz="2800" b="1" dirty="0"/>
              <a:t>Lyophobic (hydrophobic) </a:t>
            </a:r>
            <a:r>
              <a:rPr lang="en-GB" altLang="cs-CZ" sz="2800" dirty="0"/>
              <a:t>- form unstable solutions</a:t>
            </a:r>
          </a:p>
          <a:p>
            <a:pPr eaLnBrk="1" hangingPunct="1"/>
            <a:r>
              <a:rPr lang="en-GB" altLang="cs-CZ" dirty="0"/>
              <a:t>According to the shape of the bio</a:t>
            </a:r>
            <a:r>
              <a:rPr lang="cs-CZ" altLang="cs-CZ" dirty="0"/>
              <a:t>polymer</a:t>
            </a:r>
            <a:r>
              <a:rPr lang="en-GB" altLang="cs-CZ" dirty="0"/>
              <a:t> (the shape is also influenced by the solvent!)</a:t>
            </a:r>
          </a:p>
          <a:p>
            <a:pPr lvl="1" eaLnBrk="1" hangingPunct="1"/>
            <a:r>
              <a:rPr lang="en-GB" altLang="cs-CZ" sz="2800" b="1" dirty="0"/>
              <a:t>Linear</a:t>
            </a:r>
            <a:r>
              <a:rPr lang="en-GB" altLang="cs-CZ" sz="2800" dirty="0"/>
              <a:t> (fibrillar – DNA, myosin, synthetic polymers…..also scleroproteins, mostly insoluble in pure water) </a:t>
            </a:r>
          </a:p>
          <a:p>
            <a:pPr lvl="1" eaLnBrk="1" hangingPunct="1"/>
            <a:r>
              <a:rPr lang="en-GB" altLang="cs-CZ" sz="2800" b="1" dirty="0"/>
              <a:t>Spherical </a:t>
            </a:r>
            <a:r>
              <a:rPr lang="en-GB" altLang="cs-CZ" sz="2800" dirty="0"/>
              <a:t>(globular – haemoglobin, glycogen … also </a:t>
            </a:r>
            <a:r>
              <a:rPr lang="en-GB" altLang="cs-CZ" sz="2800" dirty="0" err="1"/>
              <a:t>spheroproteins</a:t>
            </a:r>
            <a:r>
              <a:rPr lang="en-GB" altLang="cs-CZ" sz="2800" dirty="0"/>
              <a:t>, mostly soluble in pure water)</a:t>
            </a:r>
          </a:p>
        </p:txBody>
      </p:sp>
    </p:spTree>
    <p:extLst>
      <p:ext uri="{BB962C8B-B14F-4D97-AF65-F5344CB8AC3E}">
        <p14:creationId xmlns:p14="http://schemas.microsoft.com/office/powerpoint/2010/main" val="154973772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173</TotalTime>
  <Words>1898</Words>
  <Application>Microsoft Office PowerPoint</Application>
  <PresentationFormat>Širokoúhlá obrazovka</PresentationFormat>
  <Paragraphs>171</Paragraphs>
  <Slides>30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Symbol</vt:lpstr>
      <vt:lpstr>Tahoma</vt:lpstr>
      <vt:lpstr>Wingdings</vt:lpstr>
      <vt:lpstr>Prezentace_MU_CZ</vt:lpstr>
      <vt:lpstr>Rastrový obrázek</vt:lpstr>
      <vt:lpstr>Rastrový obraz</vt:lpstr>
      <vt:lpstr>Lectures on Medical Biophysics</vt:lpstr>
      <vt:lpstr>Lecture outline</vt:lpstr>
      <vt:lpstr>Water</vt:lpstr>
      <vt:lpstr>Hydrogen bonds between water molecules</vt:lpstr>
      <vt:lpstr>Colloids</vt:lpstr>
      <vt:lpstr>Weak chemical bonds</vt:lpstr>
      <vt:lpstr>Properties of colloids</vt:lpstr>
      <vt:lpstr>Tyndall effect in micellar and molecular colloids</vt:lpstr>
      <vt:lpstr>Types of Colloids - Biopolymers</vt:lpstr>
      <vt:lpstr>Chemical composition of proteins</vt:lpstr>
      <vt:lpstr>Structure of proteins</vt:lpstr>
      <vt:lpstr>Structure of proteins</vt:lpstr>
      <vt:lpstr>Structure of proteins</vt:lpstr>
      <vt:lpstr>Prezentace aplikace PowerPoint</vt:lpstr>
      <vt:lpstr>b-structure (pleated sheet – antiparallel model) http://www-structure.llnl.gov/Xray/tutorial/protein_structure.htm</vt:lpstr>
      <vt:lpstr>Triple helix of collagen http://cwx.prenhall.com/horton/medialib/media_portfolio/text_images/FG04_34.JPG</vt:lpstr>
      <vt:lpstr>Prezentace aplikace PowerPoint</vt:lpstr>
      <vt:lpstr>Structure of nucleic acids (NA)</vt:lpstr>
      <vt:lpstr>Prezentace aplikace PowerPoint</vt:lpstr>
      <vt:lpstr>B-DNA http://cwx.prenhall.com/horton/medialib/media_portfolio/text_images/FG19_15aC.JPG</vt:lpstr>
      <vt:lpstr>A-DNA – dehydrated, B-DNA – commonly present under physiological conditions, Z-DNA – in sequences rich on CG pairs</vt:lpstr>
      <vt:lpstr>Superhelical structure of circular DNA </vt:lpstr>
      <vt:lpstr>Structure of chromatin http://cwx.prenhall.com/horton/medialib/media_portfolio/text_images/FG19_23_00742.JPG, http://cwx.prenhall.com/horton/medialib/media_portfolio/text_images/FG19_25_00744.JPG</vt:lpstr>
      <vt:lpstr>Prezentace aplikace PowerPoint</vt:lpstr>
      <vt:lpstr>Ribosomal RNA</vt:lpstr>
      <vt:lpstr>Prezentace aplikace PowerPoint</vt:lpstr>
      <vt:lpstr>MicroRNA (source: Wikipedia)</vt:lpstr>
      <vt:lpstr>Conformation changes and denaturation of biopolymers</vt:lpstr>
      <vt:lpstr>Denaturation factors</vt:lpstr>
      <vt:lpstr>Author:  Vojtěch Mornstein  Content collaboration and language revision:  Carmel J. Caruana, Viktor Brabec  Last revision September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Lectures on Medical Biophysics</dc:title>
  <dc:creator>Vojtěch Mornstein</dc:creator>
  <cp:lastModifiedBy>Vojtěch Mornstein</cp:lastModifiedBy>
  <cp:revision>4</cp:revision>
  <cp:lastPrinted>1601-01-01T00:00:00Z</cp:lastPrinted>
  <dcterms:created xsi:type="dcterms:W3CDTF">2021-09-16T12:51:15Z</dcterms:created>
  <dcterms:modified xsi:type="dcterms:W3CDTF">2024-09-14T11:21:24Z</dcterms:modified>
</cp:coreProperties>
</file>