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5"/>
  </p:notesMasterIdLst>
  <p:handoutMasterIdLst>
    <p:handoutMasterId r:id="rId4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4" d="100"/>
          <a:sy n="64" d="100"/>
        </p:scale>
        <p:origin x="712" y="5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FC3C08D7-48DA-4D0E-8C42-2B91390912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B67D5F5-F3D4-4DC1-8D33-3EF736287471}" type="slidenum">
              <a:rPr lang="en-GB" altLang="cs-CZ"/>
              <a:pPr>
                <a:spcBef>
                  <a:spcPct val="0"/>
                </a:spcBef>
              </a:pPr>
              <a:t>2</a:t>
            </a:fld>
            <a:endParaRPr lang="en-GB" altLang="cs-CZ" dirty="0"/>
          </a:p>
        </p:txBody>
      </p:sp>
      <p:sp>
        <p:nvSpPr>
          <p:cNvPr id="6147" name="Rectangle 2">
            <a:extLst>
              <a:ext uri="{FF2B5EF4-FFF2-40B4-BE49-F238E27FC236}">
                <a16:creationId xmlns:a16="http://schemas.microsoft.com/office/drawing/2014/main" id="{79156D26-0572-48F6-A965-7997D8F1043B}"/>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D60130AD-F884-4489-A4B3-144FB3785B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B78DB320-5AFA-41ED-9E6A-B5A2E1D494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33BFA97-3F2E-4E9E-98A7-83BFFF59AB8A}" type="slidenum">
              <a:rPr lang="en-GB" altLang="cs-CZ"/>
              <a:pPr>
                <a:spcBef>
                  <a:spcPct val="0"/>
                </a:spcBef>
              </a:pPr>
              <a:t>11</a:t>
            </a:fld>
            <a:endParaRPr lang="en-GB" altLang="cs-CZ"/>
          </a:p>
        </p:txBody>
      </p:sp>
      <p:sp>
        <p:nvSpPr>
          <p:cNvPr id="24579" name="Rectangle 2">
            <a:extLst>
              <a:ext uri="{FF2B5EF4-FFF2-40B4-BE49-F238E27FC236}">
                <a16:creationId xmlns:a16="http://schemas.microsoft.com/office/drawing/2014/main" id="{79F303CF-82F1-40B9-9B11-49B42172AF91}"/>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58A69B18-7F41-43B6-9D20-35A9CB763A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041C42BE-0093-4387-A886-5077F980F5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99572C-9543-4C56-96B0-1DAEC73B279F}" type="slidenum">
              <a:rPr lang="en-GB" altLang="cs-CZ"/>
              <a:pPr>
                <a:spcBef>
                  <a:spcPct val="0"/>
                </a:spcBef>
              </a:pPr>
              <a:t>12</a:t>
            </a:fld>
            <a:endParaRPr lang="en-GB" altLang="cs-CZ"/>
          </a:p>
        </p:txBody>
      </p:sp>
      <p:sp>
        <p:nvSpPr>
          <p:cNvPr id="26627" name="Rectangle 2">
            <a:extLst>
              <a:ext uri="{FF2B5EF4-FFF2-40B4-BE49-F238E27FC236}">
                <a16:creationId xmlns:a16="http://schemas.microsoft.com/office/drawing/2014/main" id="{5599A46C-5D93-4F10-B55E-B623F3DCE16D}"/>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491BAEB9-7900-4B85-9172-B804E059B6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4701F627-7731-485B-A669-6318E81FD9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205053-6E79-4B1B-8661-5D9A0043BEA2}" type="slidenum">
              <a:rPr lang="en-GB" altLang="cs-CZ"/>
              <a:pPr>
                <a:spcBef>
                  <a:spcPct val="0"/>
                </a:spcBef>
              </a:pPr>
              <a:t>13</a:t>
            </a:fld>
            <a:endParaRPr lang="en-GB" altLang="cs-CZ"/>
          </a:p>
        </p:txBody>
      </p:sp>
      <p:sp>
        <p:nvSpPr>
          <p:cNvPr id="28675" name="Rectangle 2">
            <a:extLst>
              <a:ext uri="{FF2B5EF4-FFF2-40B4-BE49-F238E27FC236}">
                <a16:creationId xmlns:a16="http://schemas.microsoft.com/office/drawing/2014/main" id="{B50E8E3B-2451-4328-A472-5E13B0D76E60}"/>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D2E599F6-FC6D-429B-A550-4C9FFF1873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5022AE3E-F186-47CE-BC88-B9BDF5A9AE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6B0642-B73F-4A23-B399-CA9893199F2E}" type="slidenum">
              <a:rPr lang="en-GB" altLang="cs-CZ"/>
              <a:pPr>
                <a:spcBef>
                  <a:spcPct val="0"/>
                </a:spcBef>
              </a:pPr>
              <a:t>14</a:t>
            </a:fld>
            <a:endParaRPr lang="en-GB" altLang="cs-CZ"/>
          </a:p>
        </p:txBody>
      </p:sp>
      <p:sp>
        <p:nvSpPr>
          <p:cNvPr id="30723" name="Rectangle 2">
            <a:extLst>
              <a:ext uri="{FF2B5EF4-FFF2-40B4-BE49-F238E27FC236}">
                <a16:creationId xmlns:a16="http://schemas.microsoft.com/office/drawing/2014/main" id="{38EED4AA-228B-4EF0-8CAA-204EEF796F6F}"/>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6607A9B7-6431-4CA5-9631-62245B7DA0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F2B142E0-4BFE-4DE7-A254-D6325A18A4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CB1FC5-462C-4A01-AB63-BD0BD952ECDF}" type="slidenum">
              <a:rPr lang="en-GB" altLang="cs-CZ"/>
              <a:pPr>
                <a:spcBef>
                  <a:spcPct val="0"/>
                </a:spcBef>
              </a:pPr>
              <a:t>15</a:t>
            </a:fld>
            <a:endParaRPr lang="en-GB" altLang="cs-CZ"/>
          </a:p>
        </p:txBody>
      </p:sp>
      <p:sp>
        <p:nvSpPr>
          <p:cNvPr id="32771" name="Rectangle 2">
            <a:extLst>
              <a:ext uri="{FF2B5EF4-FFF2-40B4-BE49-F238E27FC236}">
                <a16:creationId xmlns:a16="http://schemas.microsoft.com/office/drawing/2014/main" id="{0F574610-ABDE-468A-8C1F-9E846F15DE6A}"/>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2B79A8D8-2986-4D72-9452-1FE763DE1D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0735AD85-A643-40C7-861A-62CE5D3421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854E407-DAD9-4C94-ACB4-C6FA86A614AB}" type="slidenum">
              <a:rPr lang="en-GB" altLang="cs-CZ"/>
              <a:pPr>
                <a:spcBef>
                  <a:spcPct val="0"/>
                </a:spcBef>
              </a:pPr>
              <a:t>16</a:t>
            </a:fld>
            <a:endParaRPr lang="en-GB" altLang="cs-CZ"/>
          </a:p>
        </p:txBody>
      </p:sp>
      <p:sp>
        <p:nvSpPr>
          <p:cNvPr id="34819" name="Rectangle 2">
            <a:extLst>
              <a:ext uri="{FF2B5EF4-FFF2-40B4-BE49-F238E27FC236}">
                <a16:creationId xmlns:a16="http://schemas.microsoft.com/office/drawing/2014/main" id="{FC1A32D0-CD61-45D8-8C47-05E429A94587}"/>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6F111258-1A53-45F8-91D5-4BFE36C3229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2BC21E15-40F9-4542-A480-9CDEE001BC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9A6729-A8BA-47C9-B44E-B4390F5B8412}" type="slidenum">
              <a:rPr lang="en-GB" altLang="cs-CZ"/>
              <a:pPr>
                <a:spcBef>
                  <a:spcPct val="0"/>
                </a:spcBef>
              </a:pPr>
              <a:t>17</a:t>
            </a:fld>
            <a:endParaRPr lang="en-GB" altLang="cs-CZ"/>
          </a:p>
        </p:txBody>
      </p:sp>
      <p:sp>
        <p:nvSpPr>
          <p:cNvPr id="36867" name="Rectangle 2">
            <a:extLst>
              <a:ext uri="{FF2B5EF4-FFF2-40B4-BE49-F238E27FC236}">
                <a16:creationId xmlns:a16="http://schemas.microsoft.com/office/drawing/2014/main" id="{7C444002-4A0F-47AB-B19F-D61DA1EF7343}"/>
              </a:ext>
            </a:extLst>
          </p:cNvPr>
          <p:cNvSpPr>
            <a:spLocks noGrp="1" noRot="1" noChangeAspect="1" noChangeArrowheads="1" noTextEdit="1"/>
          </p:cNvSpPr>
          <p:nvPr>
            <p:ph type="sldImg"/>
          </p:nvPr>
        </p:nvSpPr>
        <p:spPr>
          <a:xfrm>
            <a:off x="381000" y="685800"/>
            <a:ext cx="6096000" cy="3429000"/>
          </a:xfrm>
          <a:ln/>
        </p:spPr>
      </p:sp>
      <p:sp>
        <p:nvSpPr>
          <p:cNvPr id="36868" name="Rectangle 3">
            <a:extLst>
              <a:ext uri="{FF2B5EF4-FFF2-40B4-BE49-F238E27FC236}">
                <a16:creationId xmlns:a16="http://schemas.microsoft.com/office/drawing/2014/main" id="{E9159D58-7256-4DDF-8FD6-FE0B94D7B2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B89A1BB0-9651-400F-B20A-9A2250E164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8D8890C-72B0-46DE-BDCB-450FC035BAEC}" type="slidenum">
              <a:rPr lang="en-GB" altLang="cs-CZ"/>
              <a:pPr>
                <a:spcBef>
                  <a:spcPct val="0"/>
                </a:spcBef>
              </a:pPr>
              <a:t>18</a:t>
            </a:fld>
            <a:endParaRPr lang="en-GB" altLang="cs-CZ"/>
          </a:p>
        </p:txBody>
      </p:sp>
      <p:sp>
        <p:nvSpPr>
          <p:cNvPr id="38915" name="Rectangle 2">
            <a:extLst>
              <a:ext uri="{FF2B5EF4-FFF2-40B4-BE49-F238E27FC236}">
                <a16:creationId xmlns:a16="http://schemas.microsoft.com/office/drawing/2014/main" id="{B67D78B5-029F-408E-8D67-54D12869657E}"/>
              </a:ext>
            </a:extLst>
          </p:cNvPr>
          <p:cNvSpPr>
            <a:spLocks noGrp="1" noRot="1" noChangeAspect="1" noChangeArrowheads="1" noTextEdit="1"/>
          </p:cNvSpPr>
          <p:nvPr>
            <p:ph type="sldImg"/>
          </p:nvPr>
        </p:nvSpPr>
        <p:spPr>
          <a:xfrm>
            <a:off x="381000" y="685800"/>
            <a:ext cx="6096000" cy="3429000"/>
          </a:xfrm>
          <a:ln/>
        </p:spPr>
      </p:sp>
      <p:sp>
        <p:nvSpPr>
          <p:cNvPr id="38916" name="Rectangle 3">
            <a:extLst>
              <a:ext uri="{FF2B5EF4-FFF2-40B4-BE49-F238E27FC236}">
                <a16:creationId xmlns:a16="http://schemas.microsoft.com/office/drawing/2014/main" id="{681330D5-1342-43C4-A98A-AB75D5C3BB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CCDE6D4-2A2E-4D62-AE25-092787C88E8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717EA5-E038-4052-915C-47D24C4FB39D}" type="slidenum">
              <a:rPr lang="en-GB" altLang="cs-CZ"/>
              <a:pPr>
                <a:spcBef>
                  <a:spcPct val="0"/>
                </a:spcBef>
              </a:pPr>
              <a:t>19</a:t>
            </a:fld>
            <a:endParaRPr lang="en-GB" altLang="cs-CZ"/>
          </a:p>
        </p:txBody>
      </p:sp>
      <p:sp>
        <p:nvSpPr>
          <p:cNvPr id="40963" name="Rectangle 2">
            <a:extLst>
              <a:ext uri="{FF2B5EF4-FFF2-40B4-BE49-F238E27FC236}">
                <a16:creationId xmlns:a16="http://schemas.microsoft.com/office/drawing/2014/main" id="{BBE5AA5D-9FC4-4D5A-B8AD-C5E3AFC269FD}"/>
              </a:ext>
            </a:extLst>
          </p:cNvPr>
          <p:cNvSpPr>
            <a:spLocks noGrp="1" noRot="1" noChangeAspect="1" noChangeArrowheads="1" noTextEdit="1"/>
          </p:cNvSpPr>
          <p:nvPr>
            <p:ph type="sldImg"/>
          </p:nvPr>
        </p:nvSpPr>
        <p:spPr>
          <a:xfrm>
            <a:off x="381000" y="685800"/>
            <a:ext cx="6096000" cy="3429000"/>
          </a:xfrm>
          <a:ln/>
        </p:spPr>
      </p:sp>
      <p:sp>
        <p:nvSpPr>
          <p:cNvPr id="40964" name="Rectangle 3">
            <a:extLst>
              <a:ext uri="{FF2B5EF4-FFF2-40B4-BE49-F238E27FC236}">
                <a16:creationId xmlns:a16="http://schemas.microsoft.com/office/drawing/2014/main" id="{63FB944E-133E-4E61-84C1-96D5C0D7D3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4C159F6E-6CBD-4796-86C5-585C23782A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6540BC-5338-48D6-985D-D43163BEC8AD}" type="slidenum">
              <a:rPr lang="en-GB" altLang="cs-CZ"/>
              <a:pPr>
                <a:spcBef>
                  <a:spcPct val="0"/>
                </a:spcBef>
              </a:pPr>
              <a:t>20</a:t>
            </a:fld>
            <a:endParaRPr lang="en-GB" altLang="cs-CZ"/>
          </a:p>
        </p:txBody>
      </p:sp>
      <p:sp>
        <p:nvSpPr>
          <p:cNvPr id="43011" name="Rectangle 2">
            <a:extLst>
              <a:ext uri="{FF2B5EF4-FFF2-40B4-BE49-F238E27FC236}">
                <a16:creationId xmlns:a16="http://schemas.microsoft.com/office/drawing/2014/main" id="{FF627192-EA13-4381-A965-1814995DECA4}"/>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A0A2ADAB-79CE-4486-9E15-64F7EB074B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35463CD1-D700-473B-921D-EE8068B2D6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F572E3E-C25C-4395-9291-7455BFDF03F1}" type="slidenum">
              <a:rPr lang="en-GB" altLang="cs-CZ"/>
              <a:pPr>
                <a:spcBef>
                  <a:spcPct val="0"/>
                </a:spcBef>
              </a:pPr>
              <a:t>3</a:t>
            </a:fld>
            <a:endParaRPr lang="en-GB" altLang="cs-CZ"/>
          </a:p>
        </p:txBody>
      </p:sp>
      <p:sp>
        <p:nvSpPr>
          <p:cNvPr id="8195" name="Rectangle 2">
            <a:extLst>
              <a:ext uri="{FF2B5EF4-FFF2-40B4-BE49-F238E27FC236}">
                <a16:creationId xmlns:a16="http://schemas.microsoft.com/office/drawing/2014/main" id="{0FD024D1-E07D-4098-A2F0-7374FAB8D9C3}"/>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3B8DB2C9-AB0E-4C0D-9C6C-86507296BB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1CFB5540-4379-48C9-A468-E2003A3B0A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E58508-8453-47F6-AA96-478A468463C0}" type="slidenum">
              <a:rPr lang="en-GB" altLang="cs-CZ"/>
              <a:pPr>
                <a:spcBef>
                  <a:spcPct val="0"/>
                </a:spcBef>
              </a:pPr>
              <a:t>21</a:t>
            </a:fld>
            <a:endParaRPr lang="en-GB" altLang="cs-CZ"/>
          </a:p>
        </p:txBody>
      </p:sp>
      <p:sp>
        <p:nvSpPr>
          <p:cNvPr id="45059" name="Rectangle 2">
            <a:extLst>
              <a:ext uri="{FF2B5EF4-FFF2-40B4-BE49-F238E27FC236}">
                <a16:creationId xmlns:a16="http://schemas.microsoft.com/office/drawing/2014/main" id="{5A9B6416-2568-4772-B786-F6E2A1919CD3}"/>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686800D3-EFF5-479A-ADAF-82FB9638C4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8254E97C-6066-4C25-AAF2-EF85F1B65B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48D25F-BF3D-48D7-B6B0-CCCCC095842E}" type="slidenum">
              <a:rPr lang="en-GB" altLang="cs-CZ"/>
              <a:pPr>
                <a:spcBef>
                  <a:spcPct val="0"/>
                </a:spcBef>
              </a:pPr>
              <a:t>22</a:t>
            </a:fld>
            <a:endParaRPr lang="en-GB" altLang="cs-CZ"/>
          </a:p>
        </p:txBody>
      </p:sp>
      <p:sp>
        <p:nvSpPr>
          <p:cNvPr id="47107" name="Rectangle 2">
            <a:extLst>
              <a:ext uri="{FF2B5EF4-FFF2-40B4-BE49-F238E27FC236}">
                <a16:creationId xmlns:a16="http://schemas.microsoft.com/office/drawing/2014/main" id="{05E3915D-AE58-4071-B1A4-A5A9100E3FCD}"/>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767A3264-96FF-41E6-99C9-0A3E2A9295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2A506BB1-B1CB-4C0E-BE54-0DFA175A58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B89C8D-0F7E-4D2C-AB77-2EFDFC719D97}" type="slidenum">
              <a:rPr lang="en-GB" altLang="cs-CZ"/>
              <a:pPr>
                <a:spcBef>
                  <a:spcPct val="0"/>
                </a:spcBef>
              </a:pPr>
              <a:t>23</a:t>
            </a:fld>
            <a:endParaRPr lang="en-GB" altLang="cs-CZ"/>
          </a:p>
        </p:txBody>
      </p:sp>
      <p:sp>
        <p:nvSpPr>
          <p:cNvPr id="49155" name="Rectangle 2">
            <a:extLst>
              <a:ext uri="{FF2B5EF4-FFF2-40B4-BE49-F238E27FC236}">
                <a16:creationId xmlns:a16="http://schemas.microsoft.com/office/drawing/2014/main" id="{AF481AE7-D324-480D-AAB8-8A82539A115E}"/>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B80B1125-CE72-4DDF-8D2D-3E752D0186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98846CDC-154C-409C-80CE-BB1488EFF3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2DAAF8-6E61-4C22-BBFC-48F2053B5150}" type="slidenum">
              <a:rPr lang="en-GB" altLang="cs-CZ"/>
              <a:pPr>
                <a:spcBef>
                  <a:spcPct val="0"/>
                </a:spcBef>
              </a:pPr>
              <a:t>24</a:t>
            </a:fld>
            <a:endParaRPr lang="en-GB" altLang="cs-CZ"/>
          </a:p>
        </p:txBody>
      </p:sp>
      <p:sp>
        <p:nvSpPr>
          <p:cNvPr id="51203" name="Rectangle 2">
            <a:extLst>
              <a:ext uri="{FF2B5EF4-FFF2-40B4-BE49-F238E27FC236}">
                <a16:creationId xmlns:a16="http://schemas.microsoft.com/office/drawing/2014/main" id="{D4DF059A-26A3-4621-8AAF-0D1C3932D41C}"/>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46548C5C-5B0B-4E36-9A94-F81E8E02A1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16957FAC-383D-4B07-BC45-4386DDD33A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F883440-B726-471A-8E7D-399E2020D3AA}" type="slidenum">
              <a:rPr lang="en-GB" altLang="cs-CZ"/>
              <a:pPr>
                <a:spcBef>
                  <a:spcPct val="0"/>
                </a:spcBef>
              </a:pPr>
              <a:t>25</a:t>
            </a:fld>
            <a:endParaRPr lang="en-GB" altLang="cs-CZ"/>
          </a:p>
        </p:txBody>
      </p:sp>
      <p:sp>
        <p:nvSpPr>
          <p:cNvPr id="53251" name="Rectangle 2">
            <a:extLst>
              <a:ext uri="{FF2B5EF4-FFF2-40B4-BE49-F238E27FC236}">
                <a16:creationId xmlns:a16="http://schemas.microsoft.com/office/drawing/2014/main" id="{65DE986C-7D95-4A1D-9693-E8BBDDDEA297}"/>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C40CEFA0-A21D-443E-8ADF-35A80C0D4F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1812CEEE-AB22-4796-8E6F-100F7EC3FF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F3BF3E-9140-4F95-A5B4-B09B3ECB0130}" type="slidenum">
              <a:rPr lang="en-GB" altLang="cs-CZ"/>
              <a:pPr>
                <a:spcBef>
                  <a:spcPct val="0"/>
                </a:spcBef>
              </a:pPr>
              <a:t>26</a:t>
            </a:fld>
            <a:endParaRPr lang="en-GB" altLang="cs-CZ"/>
          </a:p>
        </p:txBody>
      </p:sp>
      <p:sp>
        <p:nvSpPr>
          <p:cNvPr id="55299" name="Rectangle 2">
            <a:extLst>
              <a:ext uri="{FF2B5EF4-FFF2-40B4-BE49-F238E27FC236}">
                <a16:creationId xmlns:a16="http://schemas.microsoft.com/office/drawing/2014/main" id="{DF163EE6-3AAA-48F8-ADFC-38963578EC34}"/>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7DECDF32-1F8E-4FF6-93A2-7B8849401E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CAFE8896-94D6-4388-A19F-E2BC430814A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4E5151-2BF6-4AE3-9BD6-FA277B12CC5B}" type="slidenum">
              <a:rPr lang="en-GB" altLang="cs-CZ"/>
              <a:pPr>
                <a:spcBef>
                  <a:spcPct val="0"/>
                </a:spcBef>
              </a:pPr>
              <a:t>27</a:t>
            </a:fld>
            <a:endParaRPr lang="en-GB" altLang="cs-CZ"/>
          </a:p>
        </p:txBody>
      </p:sp>
      <p:sp>
        <p:nvSpPr>
          <p:cNvPr id="57347" name="Rectangle 2">
            <a:extLst>
              <a:ext uri="{FF2B5EF4-FFF2-40B4-BE49-F238E27FC236}">
                <a16:creationId xmlns:a16="http://schemas.microsoft.com/office/drawing/2014/main" id="{84612F59-B72C-4A8C-9FDB-D06523CF6151}"/>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D260B6B4-2C24-4674-8DEE-85577A43F6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235D60A2-1B0E-4ED9-803E-B5BD8496BC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3710F4-3CA0-46E7-B979-DFA02243E534}" type="slidenum">
              <a:rPr lang="en-GB" altLang="cs-CZ"/>
              <a:pPr>
                <a:spcBef>
                  <a:spcPct val="0"/>
                </a:spcBef>
              </a:pPr>
              <a:t>28</a:t>
            </a:fld>
            <a:endParaRPr lang="en-GB" altLang="cs-CZ"/>
          </a:p>
        </p:txBody>
      </p:sp>
      <p:sp>
        <p:nvSpPr>
          <p:cNvPr id="59395" name="Rectangle 2">
            <a:extLst>
              <a:ext uri="{FF2B5EF4-FFF2-40B4-BE49-F238E27FC236}">
                <a16:creationId xmlns:a16="http://schemas.microsoft.com/office/drawing/2014/main" id="{B8912E3D-A379-4E82-B809-B7E85F062506}"/>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E26C867D-35B5-4959-8063-2D4866FD0C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57CEE948-BF91-427A-BE07-744AFF7005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4FAC49-772E-4B71-ABC6-E575418B274A}" type="slidenum">
              <a:rPr lang="en-GB" altLang="cs-CZ"/>
              <a:pPr>
                <a:spcBef>
                  <a:spcPct val="0"/>
                </a:spcBef>
              </a:pPr>
              <a:t>29</a:t>
            </a:fld>
            <a:endParaRPr lang="en-GB" altLang="cs-CZ"/>
          </a:p>
        </p:txBody>
      </p:sp>
      <p:sp>
        <p:nvSpPr>
          <p:cNvPr id="61443" name="Rectangle 2">
            <a:extLst>
              <a:ext uri="{FF2B5EF4-FFF2-40B4-BE49-F238E27FC236}">
                <a16:creationId xmlns:a16="http://schemas.microsoft.com/office/drawing/2014/main" id="{6362BBC8-DB57-4C45-AD1B-04ED4E8082D6}"/>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3B738372-53F6-43AF-93C9-41B9A151C0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2755BBE8-18A1-4D63-92B4-8528A5B95E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4527FB-43CC-4AF6-8799-40C4E4ED1729}" type="slidenum">
              <a:rPr lang="en-GB" altLang="cs-CZ"/>
              <a:pPr>
                <a:spcBef>
                  <a:spcPct val="0"/>
                </a:spcBef>
              </a:pPr>
              <a:t>30</a:t>
            </a:fld>
            <a:endParaRPr lang="en-GB" altLang="cs-CZ"/>
          </a:p>
        </p:txBody>
      </p:sp>
      <p:sp>
        <p:nvSpPr>
          <p:cNvPr id="63491" name="Rectangle 2">
            <a:extLst>
              <a:ext uri="{FF2B5EF4-FFF2-40B4-BE49-F238E27FC236}">
                <a16:creationId xmlns:a16="http://schemas.microsoft.com/office/drawing/2014/main" id="{B4C60835-60F9-4D44-B7DD-D3C7F5C35120}"/>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D4ABB591-0A68-43D9-A9C7-7BE29A599D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46587AB2-E9F5-458C-AB19-B0482B396C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1F04070-9476-4627-8D29-5664A87C3FE3}" type="slidenum">
              <a:rPr lang="en-GB" altLang="cs-CZ"/>
              <a:pPr>
                <a:spcBef>
                  <a:spcPct val="0"/>
                </a:spcBef>
              </a:pPr>
              <a:t>4</a:t>
            </a:fld>
            <a:endParaRPr lang="en-GB" altLang="cs-CZ"/>
          </a:p>
        </p:txBody>
      </p:sp>
      <p:sp>
        <p:nvSpPr>
          <p:cNvPr id="10243" name="Rectangle 2">
            <a:extLst>
              <a:ext uri="{FF2B5EF4-FFF2-40B4-BE49-F238E27FC236}">
                <a16:creationId xmlns:a16="http://schemas.microsoft.com/office/drawing/2014/main" id="{8298C7A7-4798-48B0-BA3F-600BE952ECCD}"/>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B5E38F31-266C-46C7-B198-71F89ABD3B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0BEF77E-2FBA-4DFA-AD5B-03C58BEAB0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C231B7-3552-4255-88EE-C076D51460CE}" type="slidenum">
              <a:rPr lang="en-GB" altLang="cs-CZ"/>
              <a:pPr>
                <a:spcBef>
                  <a:spcPct val="0"/>
                </a:spcBef>
              </a:pPr>
              <a:t>31</a:t>
            </a:fld>
            <a:endParaRPr lang="en-GB" altLang="cs-CZ"/>
          </a:p>
        </p:txBody>
      </p:sp>
      <p:sp>
        <p:nvSpPr>
          <p:cNvPr id="65539" name="Rectangle 2">
            <a:extLst>
              <a:ext uri="{FF2B5EF4-FFF2-40B4-BE49-F238E27FC236}">
                <a16:creationId xmlns:a16="http://schemas.microsoft.com/office/drawing/2014/main" id="{F7D92CC4-D228-4423-B3CD-867275F341F0}"/>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822F4D0C-AD61-41C9-B9AE-177A462699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000EFCE3-2C23-4058-ACDD-57BC4E61CE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6785DF-ECA8-40B3-AB16-6E0243CC6197}" type="slidenum">
              <a:rPr lang="en-GB" altLang="cs-CZ"/>
              <a:pPr>
                <a:spcBef>
                  <a:spcPct val="0"/>
                </a:spcBef>
              </a:pPr>
              <a:t>32</a:t>
            </a:fld>
            <a:endParaRPr lang="en-GB" altLang="cs-CZ"/>
          </a:p>
        </p:txBody>
      </p:sp>
      <p:sp>
        <p:nvSpPr>
          <p:cNvPr id="67587" name="Rectangle 2">
            <a:extLst>
              <a:ext uri="{FF2B5EF4-FFF2-40B4-BE49-F238E27FC236}">
                <a16:creationId xmlns:a16="http://schemas.microsoft.com/office/drawing/2014/main" id="{7E322BD0-86B5-4BE1-8269-90CB9FF27C1C}"/>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4B35FEB4-EF97-420A-85D6-8DE6F4F535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FEB52E81-3455-4D84-BF4C-4E7AFDBBB64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306ED6-B11A-49FD-BAF6-BB12DF702F20}" type="slidenum">
              <a:rPr lang="en-GB" altLang="cs-CZ"/>
              <a:pPr>
                <a:spcBef>
                  <a:spcPct val="0"/>
                </a:spcBef>
              </a:pPr>
              <a:t>33</a:t>
            </a:fld>
            <a:endParaRPr lang="en-GB" altLang="cs-CZ"/>
          </a:p>
        </p:txBody>
      </p:sp>
      <p:sp>
        <p:nvSpPr>
          <p:cNvPr id="69635" name="Rectangle 2">
            <a:extLst>
              <a:ext uri="{FF2B5EF4-FFF2-40B4-BE49-F238E27FC236}">
                <a16:creationId xmlns:a16="http://schemas.microsoft.com/office/drawing/2014/main" id="{856F3140-E107-41AE-B27F-814B6F9AB358}"/>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B319C409-C376-49CF-B70F-329FAC965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E5847638-2FF9-42FD-840C-95732D4C64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6C9EF8B-35ED-4645-9DE3-4D185B0B8AA3}" type="slidenum">
              <a:rPr lang="en-GB" altLang="cs-CZ"/>
              <a:pPr>
                <a:spcBef>
                  <a:spcPct val="0"/>
                </a:spcBef>
              </a:pPr>
              <a:t>34</a:t>
            </a:fld>
            <a:endParaRPr lang="en-GB" altLang="cs-CZ"/>
          </a:p>
        </p:txBody>
      </p:sp>
      <p:sp>
        <p:nvSpPr>
          <p:cNvPr id="71683" name="Rectangle 2">
            <a:extLst>
              <a:ext uri="{FF2B5EF4-FFF2-40B4-BE49-F238E27FC236}">
                <a16:creationId xmlns:a16="http://schemas.microsoft.com/office/drawing/2014/main" id="{698F8BB7-97F7-4E7C-B73C-455255BD8F71}"/>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9C54594A-6DB7-402B-A1B5-FE2DAFB433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F6E8CECA-0DC8-4177-9126-6A92251D75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B9EE16D-E167-46CC-8026-445BA52887A5}" type="slidenum">
              <a:rPr lang="en-GB" altLang="cs-CZ"/>
              <a:pPr>
                <a:spcBef>
                  <a:spcPct val="0"/>
                </a:spcBef>
              </a:pPr>
              <a:t>35</a:t>
            </a:fld>
            <a:endParaRPr lang="en-GB" altLang="cs-CZ"/>
          </a:p>
        </p:txBody>
      </p:sp>
      <p:sp>
        <p:nvSpPr>
          <p:cNvPr id="73731" name="Rectangle 2">
            <a:extLst>
              <a:ext uri="{FF2B5EF4-FFF2-40B4-BE49-F238E27FC236}">
                <a16:creationId xmlns:a16="http://schemas.microsoft.com/office/drawing/2014/main" id="{FA9CD9CD-805F-4E91-B5E7-6F5178CCC195}"/>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0FC0B49E-5A43-472E-AA70-7905EB236D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CA8014E8-B98E-4CE9-B28D-85144FB9B8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262587-59AC-490B-9DE6-80F7C398AB0D}" type="slidenum">
              <a:rPr lang="en-GB" altLang="cs-CZ"/>
              <a:pPr>
                <a:spcBef>
                  <a:spcPct val="0"/>
                </a:spcBef>
              </a:pPr>
              <a:t>36</a:t>
            </a:fld>
            <a:endParaRPr lang="en-GB" altLang="cs-CZ"/>
          </a:p>
        </p:txBody>
      </p:sp>
      <p:sp>
        <p:nvSpPr>
          <p:cNvPr id="75779" name="Rectangle 2">
            <a:extLst>
              <a:ext uri="{FF2B5EF4-FFF2-40B4-BE49-F238E27FC236}">
                <a16:creationId xmlns:a16="http://schemas.microsoft.com/office/drawing/2014/main" id="{2762CE4A-1E8F-42E0-99B4-7F35CD923279}"/>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6EA979DF-CCA4-4600-AEEE-8971D72D8A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28E75BEB-5769-4477-8DA8-A3757F6D33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A04A2D-A1B4-48B4-965F-5316A59E9BD1}" type="slidenum">
              <a:rPr lang="en-GB" altLang="cs-CZ"/>
              <a:pPr>
                <a:spcBef>
                  <a:spcPct val="0"/>
                </a:spcBef>
              </a:pPr>
              <a:t>37</a:t>
            </a:fld>
            <a:endParaRPr lang="en-GB" altLang="cs-CZ"/>
          </a:p>
        </p:txBody>
      </p:sp>
      <p:sp>
        <p:nvSpPr>
          <p:cNvPr id="77827" name="Rectangle 2">
            <a:extLst>
              <a:ext uri="{FF2B5EF4-FFF2-40B4-BE49-F238E27FC236}">
                <a16:creationId xmlns:a16="http://schemas.microsoft.com/office/drawing/2014/main" id="{8AA8B9A0-5F5E-4213-9B6D-42404B93A35B}"/>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C6949CB6-A6EA-4D8A-84EE-C292612A64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6B6CB12-1BF1-4E12-94D5-92911F6C67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9FFE1E-00AF-4753-9E90-36E4F175A1E2}" type="slidenum">
              <a:rPr lang="en-GB" altLang="cs-CZ"/>
              <a:pPr>
                <a:spcBef>
                  <a:spcPct val="0"/>
                </a:spcBef>
              </a:pPr>
              <a:t>38</a:t>
            </a:fld>
            <a:endParaRPr lang="en-GB" altLang="cs-CZ"/>
          </a:p>
        </p:txBody>
      </p:sp>
      <p:sp>
        <p:nvSpPr>
          <p:cNvPr id="79875" name="Rectangle 2">
            <a:extLst>
              <a:ext uri="{FF2B5EF4-FFF2-40B4-BE49-F238E27FC236}">
                <a16:creationId xmlns:a16="http://schemas.microsoft.com/office/drawing/2014/main" id="{D4E9377B-7AA3-4062-95A6-6EF1EAE8555D}"/>
              </a:ext>
            </a:extLst>
          </p:cNvPr>
          <p:cNvSpPr>
            <a:spLocks noGrp="1" noRot="1" noChangeAspect="1" noChangeArrowheads="1" noTextEdit="1"/>
          </p:cNvSpPr>
          <p:nvPr>
            <p:ph type="sldImg"/>
          </p:nvPr>
        </p:nvSpPr>
        <p:spPr>
          <a:xfrm>
            <a:off x="381000" y="685800"/>
            <a:ext cx="6096000" cy="3429000"/>
          </a:xfrm>
          <a:ln/>
        </p:spPr>
      </p:sp>
      <p:sp>
        <p:nvSpPr>
          <p:cNvPr id="79876" name="Rectangle 3">
            <a:extLst>
              <a:ext uri="{FF2B5EF4-FFF2-40B4-BE49-F238E27FC236}">
                <a16:creationId xmlns:a16="http://schemas.microsoft.com/office/drawing/2014/main" id="{DB5E011F-545C-4E55-AEA3-B543A18C94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614F010B-3027-4ED8-AE2F-34C90D1912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4B6664-0E3A-4E51-A3A1-70179800BA5A}" type="slidenum">
              <a:rPr lang="en-GB" altLang="cs-CZ"/>
              <a:pPr>
                <a:spcBef>
                  <a:spcPct val="0"/>
                </a:spcBef>
              </a:pPr>
              <a:t>39</a:t>
            </a:fld>
            <a:endParaRPr lang="en-GB" altLang="cs-CZ"/>
          </a:p>
        </p:txBody>
      </p:sp>
      <p:sp>
        <p:nvSpPr>
          <p:cNvPr id="81923" name="Rectangle 2">
            <a:extLst>
              <a:ext uri="{FF2B5EF4-FFF2-40B4-BE49-F238E27FC236}">
                <a16:creationId xmlns:a16="http://schemas.microsoft.com/office/drawing/2014/main" id="{FF5D1C45-41D8-4C3C-BABF-92D52380C55F}"/>
              </a:ext>
            </a:extLst>
          </p:cNvPr>
          <p:cNvSpPr>
            <a:spLocks noGrp="1" noRot="1" noChangeAspect="1" noChangeArrowheads="1" noTextEdit="1"/>
          </p:cNvSpPr>
          <p:nvPr>
            <p:ph type="sldImg"/>
          </p:nvPr>
        </p:nvSpPr>
        <p:spPr>
          <a:xfrm>
            <a:off x="381000" y="685800"/>
            <a:ext cx="6096000" cy="3429000"/>
          </a:xfrm>
          <a:ln/>
        </p:spPr>
      </p:sp>
      <p:sp>
        <p:nvSpPr>
          <p:cNvPr id="81924" name="Rectangle 3">
            <a:extLst>
              <a:ext uri="{FF2B5EF4-FFF2-40B4-BE49-F238E27FC236}">
                <a16:creationId xmlns:a16="http://schemas.microsoft.com/office/drawing/2014/main" id="{69CFFB32-500B-499F-B3A3-23EB695514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59342657-9C82-4390-A629-E59D43CCFA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3E1E96-3F72-468C-9E0F-F034030283F0}" type="slidenum">
              <a:rPr lang="en-GB" altLang="cs-CZ"/>
              <a:pPr>
                <a:spcBef>
                  <a:spcPct val="0"/>
                </a:spcBef>
              </a:pPr>
              <a:t>40</a:t>
            </a:fld>
            <a:endParaRPr lang="en-GB" altLang="cs-CZ"/>
          </a:p>
        </p:txBody>
      </p:sp>
      <p:sp>
        <p:nvSpPr>
          <p:cNvPr id="83971" name="Rectangle 2">
            <a:extLst>
              <a:ext uri="{FF2B5EF4-FFF2-40B4-BE49-F238E27FC236}">
                <a16:creationId xmlns:a16="http://schemas.microsoft.com/office/drawing/2014/main" id="{2DA12F8E-254D-4398-B36A-CA555DDF802F}"/>
              </a:ext>
            </a:extLst>
          </p:cNvPr>
          <p:cNvSpPr>
            <a:spLocks noGrp="1" noRot="1" noChangeAspect="1" noChangeArrowheads="1" noTextEdit="1"/>
          </p:cNvSpPr>
          <p:nvPr>
            <p:ph type="sldImg"/>
          </p:nvPr>
        </p:nvSpPr>
        <p:spPr>
          <a:xfrm>
            <a:off x="381000" y="685800"/>
            <a:ext cx="6096000" cy="3429000"/>
          </a:xfrm>
          <a:ln/>
        </p:spPr>
      </p:sp>
      <p:sp>
        <p:nvSpPr>
          <p:cNvPr id="83972" name="Rectangle 3">
            <a:extLst>
              <a:ext uri="{FF2B5EF4-FFF2-40B4-BE49-F238E27FC236}">
                <a16:creationId xmlns:a16="http://schemas.microsoft.com/office/drawing/2014/main" id="{C46201E7-9DB9-4EC0-B91F-C8D645A771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1E302FAC-735E-4E84-933F-F1472D23E4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11E06D-6BA4-428E-A19B-05E285204114}" type="slidenum">
              <a:rPr lang="en-GB" altLang="cs-CZ"/>
              <a:pPr>
                <a:spcBef>
                  <a:spcPct val="0"/>
                </a:spcBef>
              </a:pPr>
              <a:t>5</a:t>
            </a:fld>
            <a:endParaRPr lang="en-GB" altLang="cs-CZ"/>
          </a:p>
        </p:txBody>
      </p:sp>
      <p:sp>
        <p:nvSpPr>
          <p:cNvPr id="12291" name="Rectangle 2">
            <a:extLst>
              <a:ext uri="{FF2B5EF4-FFF2-40B4-BE49-F238E27FC236}">
                <a16:creationId xmlns:a16="http://schemas.microsoft.com/office/drawing/2014/main" id="{48B9133F-98E5-4EDD-98FC-172F66455D56}"/>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92EFB78B-6A26-493C-ACA4-6B04487F0F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E5532E94-4F0C-48C6-B87C-9EB23405DE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A87D268-241F-454D-A0F7-F04B74F1C5EC}" type="slidenum">
              <a:rPr lang="en-GB" altLang="cs-CZ"/>
              <a:pPr>
                <a:spcBef>
                  <a:spcPct val="0"/>
                </a:spcBef>
              </a:pPr>
              <a:t>41</a:t>
            </a:fld>
            <a:endParaRPr lang="en-GB" altLang="cs-CZ"/>
          </a:p>
        </p:txBody>
      </p:sp>
      <p:sp>
        <p:nvSpPr>
          <p:cNvPr id="86019" name="Rectangle 2">
            <a:extLst>
              <a:ext uri="{FF2B5EF4-FFF2-40B4-BE49-F238E27FC236}">
                <a16:creationId xmlns:a16="http://schemas.microsoft.com/office/drawing/2014/main" id="{DAE38AF1-9E2A-4036-9159-2DAF8CF9C6AA}"/>
              </a:ext>
            </a:extLst>
          </p:cNvPr>
          <p:cNvSpPr>
            <a:spLocks noGrp="1" noRot="1" noChangeAspect="1" noChangeArrowheads="1" noTextEdit="1"/>
          </p:cNvSpPr>
          <p:nvPr>
            <p:ph type="sldImg"/>
          </p:nvPr>
        </p:nvSpPr>
        <p:spPr>
          <a:xfrm>
            <a:off x="381000" y="685800"/>
            <a:ext cx="6096000" cy="3429000"/>
          </a:xfrm>
          <a:ln/>
        </p:spPr>
      </p:sp>
      <p:sp>
        <p:nvSpPr>
          <p:cNvPr id="86020" name="Rectangle 3">
            <a:extLst>
              <a:ext uri="{FF2B5EF4-FFF2-40B4-BE49-F238E27FC236}">
                <a16:creationId xmlns:a16="http://schemas.microsoft.com/office/drawing/2014/main" id="{38E395FE-A793-41E2-8D2A-F91A0B3A84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92037CCF-0236-4EDB-BE04-C34AF554BF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2098AD-1685-4B7A-9713-3866E313A4BC}" type="slidenum">
              <a:rPr lang="en-GB" altLang="cs-CZ"/>
              <a:pPr>
                <a:spcBef>
                  <a:spcPct val="0"/>
                </a:spcBef>
              </a:pPr>
              <a:t>42</a:t>
            </a:fld>
            <a:endParaRPr lang="en-GB" altLang="cs-CZ"/>
          </a:p>
        </p:txBody>
      </p:sp>
      <p:sp>
        <p:nvSpPr>
          <p:cNvPr id="88067" name="Rectangle 2">
            <a:extLst>
              <a:ext uri="{FF2B5EF4-FFF2-40B4-BE49-F238E27FC236}">
                <a16:creationId xmlns:a16="http://schemas.microsoft.com/office/drawing/2014/main" id="{C0072F4A-B3D2-42D2-B115-9DF0ADCEEAAE}"/>
              </a:ext>
            </a:extLst>
          </p:cNvPr>
          <p:cNvSpPr>
            <a:spLocks noGrp="1" noRot="1" noChangeAspect="1" noChangeArrowheads="1" noTextEdit="1"/>
          </p:cNvSpPr>
          <p:nvPr>
            <p:ph type="sldImg"/>
          </p:nvPr>
        </p:nvSpPr>
        <p:spPr>
          <a:xfrm>
            <a:off x="381000" y="685800"/>
            <a:ext cx="6096000" cy="3429000"/>
          </a:xfrm>
          <a:ln/>
        </p:spPr>
      </p:sp>
      <p:sp>
        <p:nvSpPr>
          <p:cNvPr id="88068" name="Rectangle 3">
            <a:extLst>
              <a:ext uri="{FF2B5EF4-FFF2-40B4-BE49-F238E27FC236}">
                <a16:creationId xmlns:a16="http://schemas.microsoft.com/office/drawing/2014/main" id="{C230605A-3174-496D-8E3C-352B0D3E68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5D81A50-52A1-4DF0-979E-33E73F686A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FF6E97-47DD-4608-AF4E-FEDF24BD55F1}" type="slidenum">
              <a:rPr lang="en-GB" altLang="cs-CZ"/>
              <a:pPr>
                <a:spcBef>
                  <a:spcPct val="0"/>
                </a:spcBef>
              </a:pPr>
              <a:t>43</a:t>
            </a:fld>
            <a:endParaRPr lang="en-GB" altLang="cs-CZ"/>
          </a:p>
        </p:txBody>
      </p:sp>
      <p:sp>
        <p:nvSpPr>
          <p:cNvPr id="90115" name="Rectangle 2">
            <a:extLst>
              <a:ext uri="{FF2B5EF4-FFF2-40B4-BE49-F238E27FC236}">
                <a16:creationId xmlns:a16="http://schemas.microsoft.com/office/drawing/2014/main" id="{6AC60FC0-C62D-453F-80AA-80B4368AF3F6}"/>
              </a:ext>
            </a:extLst>
          </p:cNvPr>
          <p:cNvSpPr>
            <a:spLocks noGrp="1" noRot="1" noChangeAspect="1" noChangeArrowheads="1" noTextEdit="1"/>
          </p:cNvSpPr>
          <p:nvPr>
            <p:ph type="sldImg"/>
          </p:nvPr>
        </p:nvSpPr>
        <p:spPr>
          <a:xfrm>
            <a:off x="381000" y="685800"/>
            <a:ext cx="6096000" cy="3429000"/>
          </a:xfrm>
          <a:ln/>
        </p:spPr>
      </p:sp>
      <p:sp>
        <p:nvSpPr>
          <p:cNvPr id="90116" name="Rectangle 3">
            <a:extLst>
              <a:ext uri="{FF2B5EF4-FFF2-40B4-BE49-F238E27FC236}">
                <a16:creationId xmlns:a16="http://schemas.microsoft.com/office/drawing/2014/main" id="{3095822C-FC6B-41F3-8A6A-D4D86E1E85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78E91A1C-5554-4371-9999-0CA912B243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B5638E-3E17-44FA-89E6-E0FC86248ACA}" type="slidenum">
              <a:rPr lang="en-GB" altLang="cs-CZ"/>
              <a:pPr>
                <a:spcBef>
                  <a:spcPct val="0"/>
                </a:spcBef>
              </a:pPr>
              <a:t>6</a:t>
            </a:fld>
            <a:endParaRPr lang="en-GB" altLang="cs-CZ"/>
          </a:p>
        </p:txBody>
      </p:sp>
      <p:sp>
        <p:nvSpPr>
          <p:cNvPr id="14339" name="Rectangle 2">
            <a:extLst>
              <a:ext uri="{FF2B5EF4-FFF2-40B4-BE49-F238E27FC236}">
                <a16:creationId xmlns:a16="http://schemas.microsoft.com/office/drawing/2014/main" id="{C62B3779-CB1E-4568-8AE7-20CEC76F1A5A}"/>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F8FE60F4-C716-470D-997F-A4FFEABDD4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71CB5C0F-5BA3-4319-8698-BD9968175A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0656CE5-C5CB-429C-BF3A-E9BBCDACA58D}" type="slidenum">
              <a:rPr lang="en-GB" altLang="cs-CZ"/>
              <a:pPr>
                <a:spcBef>
                  <a:spcPct val="0"/>
                </a:spcBef>
              </a:pPr>
              <a:t>7</a:t>
            </a:fld>
            <a:endParaRPr lang="en-GB" altLang="cs-CZ"/>
          </a:p>
        </p:txBody>
      </p:sp>
      <p:sp>
        <p:nvSpPr>
          <p:cNvPr id="16387" name="Rectangle 2">
            <a:extLst>
              <a:ext uri="{FF2B5EF4-FFF2-40B4-BE49-F238E27FC236}">
                <a16:creationId xmlns:a16="http://schemas.microsoft.com/office/drawing/2014/main" id="{00C18A47-D498-4F17-821D-EB7D7A49C392}"/>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9C1F6691-A664-4BBF-9D06-1614AB5208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2010E32E-76BC-4D1D-9B95-AB0492D8FD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8E57882-8337-4E38-B15D-9BDACD79A6EA}" type="slidenum">
              <a:rPr lang="en-GB" altLang="cs-CZ"/>
              <a:pPr>
                <a:spcBef>
                  <a:spcPct val="0"/>
                </a:spcBef>
              </a:pPr>
              <a:t>8</a:t>
            </a:fld>
            <a:endParaRPr lang="en-GB" altLang="cs-CZ"/>
          </a:p>
        </p:txBody>
      </p:sp>
      <p:sp>
        <p:nvSpPr>
          <p:cNvPr id="18435" name="Rectangle 2">
            <a:extLst>
              <a:ext uri="{FF2B5EF4-FFF2-40B4-BE49-F238E27FC236}">
                <a16:creationId xmlns:a16="http://schemas.microsoft.com/office/drawing/2014/main" id="{6941A27B-DE9D-4EA7-ADD1-9D76129D0E9E}"/>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E6307E0F-C5F4-4A86-B708-FFF5E573F7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C1D2A9E-9336-4540-83FA-F64E1E3B95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39F3D3-75AE-4AD5-AC8D-AEF2F2493BF2}" type="slidenum">
              <a:rPr lang="en-GB" altLang="cs-CZ"/>
              <a:pPr>
                <a:spcBef>
                  <a:spcPct val="0"/>
                </a:spcBef>
              </a:pPr>
              <a:t>9</a:t>
            </a:fld>
            <a:endParaRPr lang="en-GB" altLang="cs-CZ"/>
          </a:p>
        </p:txBody>
      </p:sp>
      <p:sp>
        <p:nvSpPr>
          <p:cNvPr id="20483" name="Rectangle 2">
            <a:extLst>
              <a:ext uri="{FF2B5EF4-FFF2-40B4-BE49-F238E27FC236}">
                <a16:creationId xmlns:a16="http://schemas.microsoft.com/office/drawing/2014/main" id="{A72D4C63-F58F-422D-88F0-8FB19F9ABC09}"/>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7D0C8928-32D5-41EE-8504-8808C26E83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739C6D77-82C9-427E-B224-86A2CAA04C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31778F-313B-4F83-8C31-356764E8342B}" type="slidenum">
              <a:rPr lang="en-GB" altLang="cs-CZ"/>
              <a:pPr>
                <a:spcBef>
                  <a:spcPct val="0"/>
                </a:spcBef>
              </a:pPr>
              <a:t>10</a:t>
            </a:fld>
            <a:endParaRPr lang="en-GB" altLang="cs-CZ"/>
          </a:p>
        </p:txBody>
      </p:sp>
      <p:sp>
        <p:nvSpPr>
          <p:cNvPr id="22531" name="Rectangle 2">
            <a:extLst>
              <a:ext uri="{FF2B5EF4-FFF2-40B4-BE49-F238E27FC236}">
                <a16:creationId xmlns:a16="http://schemas.microsoft.com/office/drawing/2014/main" id="{A86C88EF-B4AC-4A07-B996-3CFDFCDAD52A}"/>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D46F15C2-D02B-4E13-92E3-9C3830627F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
            <a:extLst>
              <a:ext uri="{FF2B5EF4-FFF2-40B4-BE49-F238E27FC236}">
                <a16:creationId xmlns:a16="http://schemas.microsoft.com/office/drawing/2014/main" id="{7A558590-3D19-6C48-A2E2-AA9685798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1">
            <a:extLst>
              <a:ext uri="{FF2B5EF4-FFF2-40B4-BE49-F238E27FC236}">
                <a16:creationId xmlns:a16="http://schemas.microsoft.com/office/drawing/2014/main" id="{0F2C13CE-A0CC-E748-B805-EB1352FB7D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3DA34264-82BA-334B-A52D-7C7E390753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62FAE87C-EBEA-6046-B188-17A3FDF54E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F2AF076-03BF-A840-9AC6-67D6A53082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3" cy="3240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D2113577-337A-4E93-9136-FCF10AA45C2F}"/>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4F37C640-64F3-488C-A0E7-3C7E0112C646}"/>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785D2E2C-89FA-4BFC-B64F-C6345EFF4CFE}"/>
              </a:ext>
            </a:extLst>
          </p:cNvPr>
          <p:cNvSpPr>
            <a:spLocks noGrp="1" noChangeArrowheads="1"/>
          </p:cNvSpPr>
          <p:nvPr>
            <p:ph type="sldNum" sz="quarter" idx="12"/>
          </p:nvPr>
        </p:nvSpPr>
        <p:spPr>
          <a:ln/>
        </p:spPr>
        <p:txBody>
          <a:bodyPr/>
          <a:lstStyle>
            <a:lvl1pPr>
              <a:defRPr/>
            </a:lvl1pPr>
          </a:lstStyle>
          <a:p>
            <a:fld id="{82A16C28-DBA0-4A19-ABC5-4578715C65D4}" type="slidenum">
              <a:rPr lang="cs-CZ" altLang="cs-CZ"/>
              <a:pPr/>
              <a:t>‹#›</a:t>
            </a:fld>
            <a:endParaRPr lang="cs-CZ" altLang="cs-CZ"/>
          </a:p>
        </p:txBody>
      </p:sp>
    </p:spTree>
    <p:extLst>
      <p:ext uri="{BB962C8B-B14F-4D97-AF65-F5344CB8AC3E}">
        <p14:creationId xmlns:p14="http://schemas.microsoft.com/office/powerpoint/2010/main" val="8528245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1EAB9034-AB56-465D-8460-51B37CFC7795}"/>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2D68442C-59AF-4679-9B4B-3358A6A78AD1}"/>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DCFD0F29-7018-4EAB-AD4B-E12766D48A3D}"/>
              </a:ext>
            </a:extLst>
          </p:cNvPr>
          <p:cNvSpPr>
            <a:spLocks noGrp="1" noChangeArrowheads="1"/>
          </p:cNvSpPr>
          <p:nvPr>
            <p:ph type="sldNum" sz="quarter" idx="12"/>
          </p:nvPr>
        </p:nvSpPr>
        <p:spPr>
          <a:ln/>
        </p:spPr>
        <p:txBody>
          <a:bodyPr/>
          <a:lstStyle>
            <a:lvl1pPr>
              <a:defRPr/>
            </a:lvl1pPr>
          </a:lstStyle>
          <a:p>
            <a:fld id="{C8191021-596A-4F3E-A673-6C49D814E63E}" type="slidenum">
              <a:rPr lang="cs-CZ" altLang="cs-CZ"/>
              <a:pPr/>
              <a:t>‹#›</a:t>
            </a:fld>
            <a:endParaRPr lang="cs-CZ" altLang="cs-CZ"/>
          </a:p>
        </p:txBody>
      </p:sp>
    </p:spTree>
    <p:extLst>
      <p:ext uri="{BB962C8B-B14F-4D97-AF65-F5344CB8AC3E}">
        <p14:creationId xmlns:p14="http://schemas.microsoft.com/office/powerpoint/2010/main" val="214088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1">
            <a:extLst>
              <a:ext uri="{FF2B5EF4-FFF2-40B4-BE49-F238E27FC236}">
                <a16:creationId xmlns:a16="http://schemas.microsoft.com/office/drawing/2014/main" id="{CFFDD51A-A9F8-FE4E-B3A4-730012EB1A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DBB16A60-88EE-4B0A-BCF3-8CFFE99ACA8F}"/>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3B6A1E4C-2F9D-4144-B580-96A7C0A0168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1AA977E7-151D-45E5-9297-EAD413F5EE7F}"/>
              </a:ext>
            </a:extLst>
          </p:cNvPr>
          <p:cNvSpPr>
            <a:spLocks noGrp="1" noChangeArrowheads="1"/>
          </p:cNvSpPr>
          <p:nvPr>
            <p:ph type="sldNum" sz="quarter" idx="12"/>
          </p:nvPr>
        </p:nvSpPr>
        <p:spPr>
          <a:ln/>
        </p:spPr>
        <p:txBody>
          <a:bodyPr/>
          <a:lstStyle>
            <a:lvl1pPr>
              <a:defRPr/>
            </a:lvl1pPr>
          </a:lstStyle>
          <a:p>
            <a:fld id="{F6AEB522-6BCF-41E8-A646-56FCEA3A49EE}" type="slidenum">
              <a:rPr lang="cs-CZ" altLang="cs-CZ"/>
              <a:pPr/>
              <a:t>‹#›</a:t>
            </a:fld>
            <a:endParaRPr lang="cs-CZ" altLang="cs-CZ"/>
          </a:p>
        </p:txBody>
      </p:sp>
    </p:spTree>
    <p:extLst>
      <p:ext uri="{BB962C8B-B14F-4D97-AF65-F5344CB8AC3E}">
        <p14:creationId xmlns:p14="http://schemas.microsoft.com/office/powerpoint/2010/main" val="3039187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E5AEB5FD-86D8-479D-A6E9-86332A9F2603}"/>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BE1DEE31-1C06-4A6D-BCCA-BABEC5CE586F}"/>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A27CC3CF-CD95-4284-954C-84DEE83A4F92}"/>
              </a:ext>
            </a:extLst>
          </p:cNvPr>
          <p:cNvSpPr>
            <a:spLocks noGrp="1" noChangeArrowheads="1"/>
          </p:cNvSpPr>
          <p:nvPr>
            <p:ph type="sldNum" sz="quarter" idx="12"/>
          </p:nvPr>
        </p:nvSpPr>
        <p:spPr>
          <a:ln/>
        </p:spPr>
        <p:txBody>
          <a:bodyPr/>
          <a:lstStyle>
            <a:lvl1pPr>
              <a:defRPr/>
            </a:lvl1pPr>
          </a:lstStyle>
          <a:p>
            <a:fld id="{08C42E7A-F5DE-4BC9-846D-0E0CB9576AD7}" type="slidenum">
              <a:rPr lang="cs-CZ" altLang="cs-CZ"/>
              <a:pPr/>
              <a:t>‹#›</a:t>
            </a:fld>
            <a:endParaRPr lang="cs-CZ" altLang="cs-CZ"/>
          </a:p>
        </p:txBody>
      </p:sp>
    </p:spTree>
    <p:extLst>
      <p:ext uri="{BB962C8B-B14F-4D97-AF65-F5344CB8AC3E}">
        <p14:creationId xmlns:p14="http://schemas.microsoft.com/office/powerpoint/2010/main" val="11741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1">
            <a:extLst>
              <a:ext uri="{FF2B5EF4-FFF2-40B4-BE49-F238E27FC236}">
                <a16:creationId xmlns:a16="http://schemas.microsoft.com/office/drawing/2014/main" id="{B8CF8514-A699-7446-A004-D53B6C058A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56972E37-6C79-104E-9A2E-0A7D6AE76D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7BC10773-D561-EC40-B870-2EB7E6832C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2" name="Obrázek 1">
            <a:extLst>
              <a:ext uri="{FF2B5EF4-FFF2-40B4-BE49-F238E27FC236}">
                <a16:creationId xmlns:a16="http://schemas.microsoft.com/office/drawing/2014/main" id="{AAC051C2-3678-DC41-8EFB-F28692213E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1">
            <a:extLst>
              <a:ext uri="{FF2B5EF4-FFF2-40B4-BE49-F238E27FC236}">
                <a16:creationId xmlns:a16="http://schemas.microsoft.com/office/drawing/2014/main" id="{0354C595-25A7-D342-992D-A47A315A96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1">
            <a:extLst>
              <a:ext uri="{FF2B5EF4-FFF2-40B4-BE49-F238E27FC236}">
                <a16:creationId xmlns:a16="http://schemas.microsoft.com/office/drawing/2014/main" id="{8CCE2A48-C459-CA4C-978D-0CE03EA53F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1">
            <a:extLst>
              <a:ext uri="{FF2B5EF4-FFF2-40B4-BE49-F238E27FC236}">
                <a16:creationId xmlns:a16="http://schemas.microsoft.com/office/drawing/2014/main" id="{B8E44221-4107-1D4F-ACA7-8A5430625C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6.xml"/><Relationship Id="rId1" Type="http://schemas.openxmlformats.org/officeDocument/2006/relationships/slideLayout" Target="../slideLayouts/slideLayout20.xml"/><Relationship Id="rId6" Type="http://schemas.openxmlformats.org/officeDocument/2006/relationships/image" Target="../media/image20.png"/><Relationship Id="rId5" Type="http://schemas.openxmlformats.org/officeDocument/2006/relationships/oleObject" Target="../embeddings/oleObject2.bin"/><Relationship Id="rId4" Type="http://schemas.openxmlformats.org/officeDocument/2006/relationships/image" Target="../media/image19.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18.xml"/><Relationship Id="rId4" Type="http://schemas.openxmlformats.org/officeDocument/2006/relationships/image" Target="../media/image21.png"/></Relationships>
</file>

<file path=ppt/slides/_rels/slide3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0.xml"/><Relationship Id="rId1" Type="http://schemas.openxmlformats.org/officeDocument/2006/relationships/slideLayout" Target="../slideLayouts/slideLayout21.xml"/><Relationship Id="rId4" Type="http://schemas.openxmlformats.org/officeDocument/2006/relationships/image" Target="../media/image23.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4.xml"/><Relationship Id="rId1" Type="http://schemas.openxmlformats.org/officeDocument/2006/relationships/slideLayout" Target="../slideLayouts/slideLayout18.xml"/><Relationship Id="rId5" Type="http://schemas.openxmlformats.org/officeDocument/2006/relationships/image" Target="../media/image27.jpeg"/><Relationship Id="rId4" Type="http://schemas.openxmlformats.org/officeDocument/2006/relationships/image" Target="../media/image26.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3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9.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GB" altLang="cs-CZ" sz="1200" dirty="0"/>
              <a:t>Department of Biophysics, Medical Faculty, Masaryk University</a:t>
            </a:r>
            <a:r>
              <a:rPr lang="cs-CZ" altLang="cs-CZ" sz="1200" dirty="0"/>
              <a:t>,</a:t>
            </a:r>
            <a:r>
              <a:rPr lang="en-GB" altLang="cs-CZ" sz="1200" dirty="0"/>
              <a:t> Brno</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en-GB" altLang="cs-CZ" sz="4400" dirty="0"/>
              <a:t>Lectures on Medical Biophysics</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en-GB" altLang="cs-CZ" sz="2400" b="1" dirty="0">
                <a:solidFill>
                  <a:srgbClr val="0000DC"/>
                </a:solidFill>
              </a:rPr>
              <a:t>Devices for electrochemical analysis</a:t>
            </a:r>
            <a:br>
              <a:rPr lang="en-GB" altLang="cs-CZ" sz="2400" b="1" dirty="0">
                <a:solidFill>
                  <a:srgbClr val="0000DC"/>
                </a:solidFill>
              </a:rPr>
            </a:br>
            <a:r>
              <a:rPr lang="en-GB" altLang="cs-CZ" sz="2400" b="1" dirty="0">
                <a:solidFill>
                  <a:srgbClr val="0000DC"/>
                </a:solidFill>
              </a:rPr>
              <a:t>Auxiliary laboratory devices</a:t>
            </a:r>
            <a:endParaRPr lang="cs-CZ" b="1" dirty="0">
              <a:solidFill>
                <a:srgbClr val="0000DC"/>
              </a:solidFill>
            </a:endParaRPr>
          </a:p>
        </p:txBody>
      </p:sp>
      <p:pic>
        <p:nvPicPr>
          <p:cNvPr id="6" name="Picture 11" descr="beckman">
            <a:extLst>
              <a:ext uri="{FF2B5EF4-FFF2-40B4-BE49-F238E27FC236}">
                <a16:creationId xmlns:a16="http://schemas.microsoft.com/office/drawing/2014/main" id="{07C7F3AB-56FA-4D4A-9CE2-B6A0115E0F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755504" y="4163613"/>
            <a:ext cx="2921000" cy="2278063"/>
          </a:xfrm>
          <a:prstGeom prst="rect">
            <a:avLst/>
          </a:prstGeom>
          <a:noFill/>
        </p:spPr>
      </p:pic>
      <p:pic>
        <p:nvPicPr>
          <p:cNvPr id="7" name="Picture 9">
            <a:extLst>
              <a:ext uri="{FF2B5EF4-FFF2-40B4-BE49-F238E27FC236}">
                <a16:creationId xmlns:a16="http://schemas.microsoft.com/office/drawing/2014/main" id="{F96652B8-9B02-48FF-BD0C-E70A6B63EF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8467409" y="260351"/>
            <a:ext cx="3400425" cy="2124075"/>
          </a:xfrm>
          <a:prstGeom prst="rect">
            <a:avLst/>
          </a:prstGeom>
          <a:noFill/>
        </p:spPr>
      </p:pic>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D9F75FA-655C-4A3C-B3FA-9E4F4920FB4C}"/>
              </a:ext>
            </a:extLst>
          </p:cNvPr>
          <p:cNvSpPr>
            <a:spLocks noGrp="1" noChangeArrowheads="1"/>
          </p:cNvSpPr>
          <p:nvPr>
            <p:ph type="title"/>
          </p:nvPr>
        </p:nvSpPr>
        <p:spPr>
          <a:xfrm>
            <a:off x="613268" y="421782"/>
            <a:ext cx="5514263" cy="618742"/>
          </a:xfrm>
          <a:solidFill>
            <a:schemeClr val="bg1"/>
          </a:solidFill>
        </p:spPr>
        <p:txBody>
          <a:bodyPr/>
          <a:lstStyle/>
          <a:p>
            <a:pPr algn="l" eaLnBrk="1" hangingPunct="1"/>
            <a:r>
              <a:rPr lang="cs-CZ" altLang="cs-CZ" sz="4000" dirty="0"/>
              <a:t>     </a:t>
            </a:r>
            <a:r>
              <a:rPr lang="en-GB" altLang="cs-CZ" sz="4000" dirty="0"/>
              <a:t>Calomel electrode</a:t>
            </a:r>
          </a:p>
        </p:txBody>
      </p:sp>
      <p:sp>
        <p:nvSpPr>
          <p:cNvPr id="21507" name="Rectangle 3">
            <a:extLst>
              <a:ext uri="{FF2B5EF4-FFF2-40B4-BE49-F238E27FC236}">
                <a16:creationId xmlns:a16="http://schemas.microsoft.com/office/drawing/2014/main" id="{1FF42D71-6BDF-4DAE-85B1-95634DB06D0B}"/>
              </a:ext>
            </a:extLst>
          </p:cNvPr>
          <p:cNvSpPr>
            <a:spLocks noGrp="1" noChangeArrowheads="1"/>
          </p:cNvSpPr>
          <p:nvPr>
            <p:ph type="body" sz="half" idx="1"/>
          </p:nvPr>
        </p:nvSpPr>
        <p:spPr>
          <a:xfrm>
            <a:off x="1124607" y="1600201"/>
            <a:ext cx="9003643" cy="2981325"/>
          </a:xfrm>
          <a:solidFill>
            <a:schemeClr val="bg1"/>
          </a:solidFill>
        </p:spPr>
        <p:txBody>
          <a:bodyPr/>
          <a:lstStyle/>
          <a:p>
            <a:pPr eaLnBrk="1" hangingPunct="1">
              <a:lnSpc>
                <a:spcPct val="100000"/>
              </a:lnSpc>
            </a:pPr>
            <a:r>
              <a:rPr lang="en-GB" altLang="cs-CZ" sz="2000" b="1" dirty="0"/>
              <a:t>The calomel electrode</a:t>
            </a:r>
            <a:r>
              <a:rPr lang="en-GB" altLang="cs-CZ" sz="2000" dirty="0"/>
              <a:t> is together with the silver chloride electrode the most important electrode of the </a:t>
            </a:r>
            <a:r>
              <a:rPr lang="cs-CZ" altLang="cs-CZ" sz="2000" dirty="0"/>
              <a:t>2</a:t>
            </a:r>
            <a:r>
              <a:rPr lang="en-GB" altLang="cs-CZ" sz="2000" dirty="0" err="1"/>
              <a:t>nd</a:t>
            </a:r>
            <a:r>
              <a:rPr lang="en-GB" altLang="cs-CZ" sz="2000" dirty="0"/>
              <a:t> kind. It is used as reference electrode in the determination of potentials of other electrodes. It is made of mercury covered by the calomel layer (Hg</a:t>
            </a:r>
            <a:r>
              <a:rPr lang="en-GB" altLang="cs-CZ" sz="2000" baseline="-25000" dirty="0"/>
              <a:t>2</a:t>
            </a:r>
            <a:r>
              <a:rPr lang="en-GB" altLang="cs-CZ" sz="2000" dirty="0"/>
              <a:t>Cl</a:t>
            </a:r>
            <a:r>
              <a:rPr lang="en-GB" altLang="cs-CZ" sz="2000" baseline="-25000" dirty="0"/>
              <a:t>2</a:t>
            </a:r>
            <a:r>
              <a:rPr lang="en-GB" altLang="cs-CZ" sz="2000" dirty="0"/>
              <a:t>) and </a:t>
            </a:r>
            <a:r>
              <a:rPr lang="en-GB" altLang="cs-CZ" sz="2000" dirty="0" err="1"/>
              <a:t>KCl</a:t>
            </a:r>
            <a:r>
              <a:rPr lang="en-GB" altLang="cs-CZ" sz="2000" dirty="0"/>
              <a:t> solution. The potential of this electrode is given by the equilibrium concentration of Cl</a:t>
            </a:r>
            <a:r>
              <a:rPr lang="en-GB" altLang="cs-CZ" sz="2000" baseline="30000" dirty="0"/>
              <a:t>-</a:t>
            </a:r>
            <a:r>
              <a:rPr lang="en-GB" altLang="cs-CZ" sz="2000" dirty="0"/>
              <a:t> anions in the electrode reaction:</a:t>
            </a:r>
          </a:p>
          <a:p>
            <a:pPr eaLnBrk="1" hangingPunct="1">
              <a:lnSpc>
                <a:spcPct val="100000"/>
              </a:lnSpc>
            </a:pPr>
            <a:r>
              <a:rPr lang="en-GB" altLang="cs-CZ" sz="2000" dirty="0"/>
              <a:t>Hg</a:t>
            </a:r>
            <a:r>
              <a:rPr lang="en-GB" altLang="cs-CZ" sz="2000" baseline="-25000" dirty="0"/>
              <a:t>2</a:t>
            </a:r>
            <a:r>
              <a:rPr lang="en-GB" altLang="cs-CZ" sz="2000" dirty="0"/>
              <a:t>Cl</a:t>
            </a:r>
            <a:r>
              <a:rPr lang="en-GB" altLang="cs-CZ" sz="2000" baseline="-25000" dirty="0"/>
              <a:t>2</a:t>
            </a:r>
            <a:r>
              <a:rPr lang="en-GB" altLang="cs-CZ" sz="2000" dirty="0"/>
              <a:t>(s) + 2 e</a:t>
            </a:r>
            <a:r>
              <a:rPr lang="en-GB" altLang="cs-CZ" sz="2000" baseline="30000" dirty="0"/>
              <a:t>-</a:t>
            </a:r>
            <a:r>
              <a:rPr lang="en-GB" altLang="cs-CZ" sz="2000" dirty="0"/>
              <a:t> = 2 Hg(l) + 2 Cl</a:t>
            </a:r>
            <a:r>
              <a:rPr lang="en-GB" altLang="cs-CZ" sz="2000" baseline="30000" dirty="0"/>
              <a:t>-</a:t>
            </a:r>
          </a:p>
          <a:p>
            <a:pPr eaLnBrk="1" hangingPunct="1">
              <a:lnSpc>
                <a:spcPct val="100000"/>
              </a:lnSpc>
            </a:pPr>
            <a:r>
              <a:rPr lang="en-GB" altLang="cs-CZ" sz="2000" dirty="0"/>
              <a:t>This equilibrium is also influenced by concentration of </a:t>
            </a:r>
            <a:r>
              <a:rPr lang="en-GB" altLang="cs-CZ" sz="2000" dirty="0" err="1"/>
              <a:t>KCl</a:t>
            </a:r>
            <a:r>
              <a:rPr lang="en-GB" altLang="cs-CZ" sz="2000" dirty="0"/>
              <a:t>. </a:t>
            </a:r>
            <a:r>
              <a:rPr lang="en-GB" altLang="cs-CZ" sz="2000" b="1" dirty="0"/>
              <a:t>Saturated calomel electrode</a:t>
            </a:r>
            <a:r>
              <a:rPr lang="en-GB" altLang="cs-CZ" sz="2000" dirty="0"/>
              <a:t> is usually prepared – solution of </a:t>
            </a:r>
            <a:r>
              <a:rPr lang="en-GB" altLang="cs-CZ" sz="2000" dirty="0" err="1"/>
              <a:t>KCl</a:t>
            </a:r>
            <a:r>
              <a:rPr lang="en-GB" altLang="cs-CZ" sz="2000" dirty="0"/>
              <a:t> is saturated. It is easy to prepare and its potential is reproducible and very stable. </a:t>
            </a:r>
          </a:p>
        </p:txBody>
      </p:sp>
      <p:pic>
        <p:nvPicPr>
          <p:cNvPr id="21508" name="Picture 5" descr="section1205">
            <a:extLst>
              <a:ext uri="{FF2B5EF4-FFF2-40B4-BE49-F238E27FC236}">
                <a16:creationId xmlns:a16="http://schemas.microsoft.com/office/drawing/2014/main" id="{612FF759-389F-4D22-9684-B5D295AAF00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600826" y="4708525"/>
            <a:ext cx="3311525" cy="2044700"/>
          </a:xfrm>
          <a:noFill/>
        </p:spPr>
      </p:pic>
      <p:sp>
        <p:nvSpPr>
          <p:cNvPr id="21509" name="Text Box 7">
            <a:extLst>
              <a:ext uri="{FF2B5EF4-FFF2-40B4-BE49-F238E27FC236}">
                <a16:creationId xmlns:a16="http://schemas.microsoft.com/office/drawing/2014/main" id="{289542ED-2A93-4868-ABC2-3C50C9652D55}"/>
              </a:ext>
            </a:extLst>
          </p:cNvPr>
          <p:cNvSpPr txBox="1">
            <a:spLocks noChangeArrowheads="1"/>
          </p:cNvSpPr>
          <p:nvPr/>
        </p:nvSpPr>
        <p:spPr bwMode="auto">
          <a:xfrm rot="10800000" flipV="1">
            <a:off x="4367213" y="5637213"/>
            <a:ext cx="1871662" cy="4572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a:t>http://www.resonancepub.com/electrochem.htm</a:t>
            </a:r>
          </a:p>
        </p:txBody>
      </p:sp>
    </p:spTree>
    <p:extLst>
      <p:ext uri="{BB962C8B-B14F-4D97-AF65-F5344CB8AC3E}">
        <p14:creationId xmlns:p14="http://schemas.microsoft.com/office/powerpoint/2010/main" val="1131932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22D7328-9B3E-4833-9246-F31D73D12806}"/>
              </a:ext>
            </a:extLst>
          </p:cNvPr>
          <p:cNvSpPr>
            <a:spLocks noGrp="1" noChangeArrowheads="1"/>
          </p:cNvSpPr>
          <p:nvPr>
            <p:ph type="title"/>
          </p:nvPr>
        </p:nvSpPr>
        <p:spPr>
          <a:xfrm>
            <a:off x="855883" y="211577"/>
            <a:ext cx="5544963" cy="777875"/>
          </a:xfrm>
          <a:solidFill>
            <a:schemeClr val="bg1"/>
          </a:solidFill>
        </p:spPr>
        <p:txBody>
          <a:bodyPr/>
          <a:lstStyle/>
          <a:p>
            <a:pPr algn="l" eaLnBrk="1" hangingPunct="1"/>
            <a:r>
              <a:rPr lang="cs-CZ" altLang="cs-CZ" sz="4000" dirty="0"/>
              <a:t>   </a:t>
            </a:r>
            <a:r>
              <a:rPr lang="en-GB" altLang="cs-CZ" sz="4000" dirty="0"/>
              <a:t>Glass electrode</a:t>
            </a:r>
          </a:p>
        </p:txBody>
      </p:sp>
      <p:sp>
        <p:nvSpPr>
          <p:cNvPr id="23555" name="Rectangle 3">
            <a:extLst>
              <a:ext uri="{FF2B5EF4-FFF2-40B4-BE49-F238E27FC236}">
                <a16:creationId xmlns:a16="http://schemas.microsoft.com/office/drawing/2014/main" id="{1FA74329-8677-4D27-89B0-E0EADF1878B2}"/>
              </a:ext>
            </a:extLst>
          </p:cNvPr>
          <p:cNvSpPr>
            <a:spLocks noGrp="1" noChangeArrowheads="1"/>
          </p:cNvSpPr>
          <p:nvPr>
            <p:ph type="body" idx="1"/>
          </p:nvPr>
        </p:nvSpPr>
        <p:spPr>
          <a:xfrm>
            <a:off x="2932386" y="1341439"/>
            <a:ext cx="8408276" cy="4967287"/>
          </a:xfrm>
          <a:solidFill>
            <a:schemeClr val="bg1"/>
          </a:solidFill>
        </p:spPr>
        <p:txBody>
          <a:bodyPr/>
          <a:lstStyle/>
          <a:p>
            <a:pPr eaLnBrk="1" hangingPunct="1">
              <a:lnSpc>
                <a:spcPct val="100000"/>
              </a:lnSpc>
            </a:pPr>
            <a:r>
              <a:rPr lang="en-GB" altLang="cs-CZ" sz="1800" b="1" dirty="0"/>
              <a:t>The glass electrode </a:t>
            </a:r>
            <a:r>
              <a:rPr lang="en-GB" altLang="cs-CZ" sz="1800" dirty="0"/>
              <a:t>is an ion selective electrode used in the determination of </a:t>
            </a:r>
            <a:r>
              <a:rPr lang="en-GB" altLang="cs-CZ" sz="1800" dirty="0" err="1"/>
              <a:t>pH.</a:t>
            </a:r>
            <a:r>
              <a:rPr lang="en-GB" altLang="cs-CZ" sz="1800" dirty="0"/>
              <a:t> Its main part is a silver chloride electrode</a:t>
            </a:r>
            <a:r>
              <a:rPr lang="cs-CZ" altLang="cs-CZ" sz="1800" dirty="0"/>
              <a:t> (4)</a:t>
            </a:r>
            <a:r>
              <a:rPr lang="en-GB" altLang="cs-CZ" sz="1800" dirty="0"/>
              <a:t> placed in medium of known pH, e.g. in solution of NaCl</a:t>
            </a:r>
            <a:r>
              <a:rPr lang="cs-CZ" altLang="cs-CZ" sz="1800" dirty="0"/>
              <a:t> (2)</a:t>
            </a:r>
            <a:r>
              <a:rPr lang="en-GB" altLang="cs-CZ" sz="1800" dirty="0"/>
              <a:t>. This solution is separated from a solution with unknown pH by a thin glass membrane</a:t>
            </a:r>
            <a:r>
              <a:rPr lang="cs-CZ" altLang="cs-CZ" sz="1800" dirty="0"/>
              <a:t> (1)</a:t>
            </a:r>
            <a:r>
              <a:rPr lang="en-GB" altLang="cs-CZ" sz="1800" dirty="0"/>
              <a:t>. It forms a concentration cell the potential of which is given by the activities (concentrations) of hydrogen ions on either side of the membrane and is partly influenced by alkaline ions present both in the glass and measured solution. For the surface potential of the glass membrane we can write:</a:t>
            </a:r>
          </a:p>
          <a:p>
            <a:pPr eaLnBrk="1" hangingPunct="1">
              <a:lnSpc>
                <a:spcPct val="100000"/>
              </a:lnSpc>
            </a:pPr>
            <a:r>
              <a:rPr lang="cs-CZ" altLang="cs-CZ" sz="1800" dirty="0"/>
              <a:t>                                                 </a:t>
            </a:r>
            <a:r>
              <a:rPr lang="en-GB" altLang="cs-CZ" sz="1800" dirty="0"/>
              <a:t>E = </a:t>
            </a:r>
            <a:r>
              <a:rPr lang="en-GB" altLang="cs-CZ" sz="1800" dirty="0" err="1"/>
              <a:t>E</a:t>
            </a:r>
            <a:r>
              <a:rPr lang="en-GB" altLang="cs-CZ" sz="1800" baseline="30000" dirty="0" err="1"/>
              <a:t>o</a:t>
            </a:r>
            <a:r>
              <a:rPr lang="en-GB" altLang="cs-CZ" sz="1800" dirty="0"/>
              <a:t> - 0,059 pH    [V],</a:t>
            </a:r>
          </a:p>
          <a:p>
            <a:pPr eaLnBrk="1" hangingPunct="1">
              <a:lnSpc>
                <a:spcPct val="100000"/>
              </a:lnSpc>
            </a:pPr>
            <a:r>
              <a:rPr lang="en-GB" altLang="cs-CZ" sz="1800" dirty="0"/>
              <a:t>where </a:t>
            </a:r>
            <a:r>
              <a:rPr lang="en-GB" altLang="cs-CZ" sz="1800" dirty="0" err="1"/>
              <a:t>E</a:t>
            </a:r>
            <a:r>
              <a:rPr lang="en-GB" altLang="cs-CZ" sz="1800" baseline="30000" dirty="0" err="1"/>
              <a:t>o</a:t>
            </a:r>
            <a:r>
              <a:rPr lang="en-GB" altLang="cs-CZ" sz="1800" dirty="0"/>
              <a:t> is a characteristic electrode constant. The voltage on the glass electrode is measure</a:t>
            </a:r>
            <a:r>
              <a:rPr lang="cs-CZ" altLang="cs-CZ" sz="1800" dirty="0"/>
              <a:t>d</a:t>
            </a:r>
            <a:r>
              <a:rPr lang="en-GB" altLang="cs-CZ" sz="1800" dirty="0"/>
              <a:t> by electronic voltmeters which display directly the pH values. These instruments are called </a:t>
            </a:r>
            <a:r>
              <a:rPr lang="en-GB" altLang="cs-CZ" sz="1800" b="1" dirty="0"/>
              <a:t>pH-meters</a:t>
            </a:r>
            <a:r>
              <a:rPr lang="en-GB" altLang="cs-CZ" sz="1800" dirty="0"/>
              <a:t>. As a reference electrode (6), the silver chloride or calomel electrode surrounded by 0.1 M HCl solution is usually used. Both electrodes often form an integral immersion body (5). (7) is a porous junction to the measured solution. Modified pH-electrodes can be used directly for pH measurement in blood, gastric juice etc. Microelectrodes can be used directly for pH measurement inside cells.</a:t>
            </a:r>
          </a:p>
        </p:txBody>
      </p:sp>
      <p:pic>
        <p:nvPicPr>
          <p:cNvPr id="23556" name="Picture 5" descr="Glass_electrode_scheme">
            <a:extLst>
              <a:ext uri="{FF2B5EF4-FFF2-40B4-BE49-F238E27FC236}">
                <a16:creationId xmlns:a16="http://schemas.microsoft.com/office/drawing/2014/main" id="{40D74F8F-7D76-4291-8FB5-23F2E374AB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554" y="918560"/>
            <a:ext cx="15240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6">
            <a:extLst>
              <a:ext uri="{FF2B5EF4-FFF2-40B4-BE49-F238E27FC236}">
                <a16:creationId xmlns:a16="http://schemas.microsoft.com/office/drawing/2014/main" id="{4D7BDB7E-76FF-4A4A-8691-F4B1EC01E6E9}"/>
              </a:ext>
            </a:extLst>
          </p:cNvPr>
          <p:cNvSpPr txBox="1">
            <a:spLocks noChangeArrowheads="1"/>
          </p:cNvSpPr>
          <p:nvPr/>
        </p:nvSpPr>
        <p:spPr bwMode="auto">
          <a:xfrm>
            <a:off x="1028591" y="5321138"/>
            <a:ext cx="1584325" cy="83099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http://commons.wikimedia.org/wiki/Image:Glass_electrode_scheme.jpg</a:t>
            </a:r>
          </a:p>
        </p:txBody>
      </p:sp>
    </p:spTree>
    <p:extLst>
      <p:ext uri="{BB962C8B-B14F-4D97-AF65-F5344CB8AC3E}">
        <p14:creationId xmlns:p14="http://schemas.microsoft.com/office/powerpoint/2010/main" val="72528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3265DA3-4723-4C99-9562-6892D18DBF0B}"/>
              </a:ext>
            </a:extLst>
          </p:cNvPr>
          <p:cNvSpPr>
            <a:spLocks noGrp="1" noChangeArrowheads="1"/>
          </p:cNvSpPr>
          <p:nvPr>
            <p:ph type="title"/>
          </p:nvPr>
        </p:nvSpPr>
        <p:spPr>
          <a:xfrm>
            <a:off x="456871" y="306170"/>
            <a:ext cx="6984057" cy="922337"/>
          </a:xfrm>
          <a:solidFill>
            <a:schemeClr val="bg1"/>
          </a:solidFill>
        </p:spPr>
        <p:txBody>
          <a:bodyPr/>
          <a:lstStyle/>
          <a:p>
            <a:pPr algn="l" eaLnBrk="1" hangingPunct="1"/>
            <a:r>
              <a:rPr lang="cs-CZ" altLang="cs-CZ" sz="4000" dirty="0"/>
              <a:t>    </a:t>
            </a:r>
            <a:r>
              <a:rPr lang="en-GB" altLang="cs-CZ" sz="4000" dirty="0"/>
              <a:t>Potentiometry Devices</a:t>
            </a:r>
          </a:p>
        </p:txBody>
      </p:sp>
      <p:sp>
        <p:nvSpPr>
          <p:cNvPr id="25603" name="Rectangle 3">
            <a:extLst>
              <a:ext uri="{FF2B5EF4-FFF2-40B4-BE49-F238E27FC236}">
                <a16:creationId xmlns:a16="http://schemas.microsoft.com/office/drawing/2014/main" id="{65131849-9C41-4F66-815A-97EE240D4E6D}"/>
              </a:ext>
            </a:extLst>
          </p:cNvPr>
          <p:cNvSpPr>
            <a:spLocks noGrp="1" noChangeArrowheads="1"/>
          </p:cNvSpPr>
          <p:nvPr>
            <p:ph type="body" idx="1"/>
          </p:nvPr>
        </p:nvSpPr>
        <p:spPr>
          <a:xfrm>
            <a:off x="924910" y="1412876"/>
            <a:ext cx="9553904" cy="4752975"/>
          </a:xfrm>
          <a:solidFill>
            <a:schemeClr val="bg1"/>
          </a:solidFill>
        </p:spPr>
        <p:txBody>
          <a:bodyPr/>
          <a:lstStyle/>
          <a:p>
            <a:pPr eaLnBrk="1" hangingPunct="1">
              <a:lnSpc>
                <a:spcPct val="100000"/>
              </a:lnSpc>
            </a:pPr>
            <a:r>
              <a:rPr lang="en-GB" altLang="cs-CZ" sz="2800" dirty="0"/>
              <a:t>Electrochemical devices generally denoted as </a:t>
            </a:r>
            <a:r>
              <a:rPr lang="en-GB" altLang="cs-CZ" sz="2800" b="1" dirty="0"/>
              <a:t>potentiometry devices, </a:t>
            </a:r>
            <a:r>
              <a:rPr lang="en-GB" altLang="cs-CZ" sz="2800" dirty="0"/>
              <a:t>are used for the determination of ion concentrations based on measurement of potential of the respective electrodes.</a:t>
            </a:r>
          </a:p>
          <a:p>
            <a:pPr eaLnBrk="1" hangingPunct="1">
              <a:lnSpc>
                <a:spcPct val="100000"/>
              </a:lnSpc>
            </a:pPr>
            <a:r>
              <a:rPr lang="en-GB" altLang="cs-CZ" sz="2800" dirty="0"/>
              <a:t>The most important potentiometric measurement is the measurement of </a:t>
            </a:r>
            <a:r>
              <a:rPr lang="en-GB" altLang="cs-CZ" sz="2800" dirty="0" err="1"/>
              <a:t>pH.</a:t>
            </a:r>
            <a:endParaRPr lang="en-GB" altLang="cs-CZ" sz="2800" dirty="0"/>
          </a:p>
          <a:p>
            <a:pPr eaLnBrk="1" hangingPunct="1">
              <a:lnSpc>
                <a:spcPct val="100000"/>
              </a:lnSpc>
            </a:pPr>
            <a:r>
              <a:rPr lang="en-GB" altLang="cs-CZ" sz="2800" dirty="0"/>
              <a:t>Except of pH-</a:t>
            </a:r>
            <a:r>
              <a:rPr lang="en-GB" altLang="cs-CZ" sz="2800" dirty="0" err="1"/>
              <a:t>metry</a:t>
            </a:r>
            <a:r>
              <a:rPr lang="en-GB" altLang="cs-CZ" sz="2800" dirty="0"/>
              <a:t>, we can often encounter potentiometric determination of potassium, sodium or calcium ions.</a:t>
            </a:r>
          </a:p>
          <a:p>
            <a:pPr eaLnBrk="1" hangingPunct="1">
              <a:lnSpc>
                <a:spcPct val="100000"/>
              </a:lnSpc>
            </a:pPr>
            <a:r>
              <a:rPr lang="en-GB" altLang="cs-CZ" sz="2800" dirty="0"/>
              <a:t>The measuring system always consists of a measuring electrode, reference electrode, and a sensitive voltmeter.</a:t>
            </a:r>
          </a:p>
        </p:txBody>
      </p:sp>
    </p:spTree>
    <p:extLst>
      <p:ext uri="{BB962C8B-B14F-4D97-AF65-F5344CB8AC3E}">
        <p14:creationId xmlns:p14="http://schemas.microsoft.com/office/powerpoint/2010/main" val="3854421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93A534F-B938-4FD9-AD9B-09B94F8BC5C7}"/>
              </a:ext>
            </a:extLst>
          </p:cNvPr>
          <p:cNvSpPr>
            <a:spLocks noGrp="1" noChangeArrowheads="1"/>
          </p:cNvSpPr>
          <p:nvPr>
            <p:ph type="title"/>
          </p:nvPr>
        </p:nvSpPr>
        <p:spPr>
          <a:xfrm>
            <a:off x="919654" y="411274"/>
            <a:ext cx="8791903" cy="608230"/>
          </a:xfrm>
          <a:noFill/>
        </p:spPr>
        <p:txBody>
          <a:bodyPr/>
          <a:lstStyle/>
          <a:p>
            <a:pPr eaLnBrk="1" hangingPunct="1"/>
            <a:r>
              <a:rPr lang="en-GB" altLang="cs-CZ" sz="4000"/>
              <a:t>Conductometry (coulometry)</a:t>
            </a:r>
          </a:p>
        </p:txBody>
      </p:sp>
      <p:sp>
        <p:nvSpPr>
          <p:cNvPr id="27651" name="Rectangle 3">
            <a:extLst>
              <a:ext uri="{FF2B5EF4-FFF2-40B4-BE49-F238E27FC236}">
                <a16:creationId xmlns:a16="http://schemas.microsoft.com/office/drawing/2014/main" id="{CDFF0F06-A3AD-442D-80F5-E82EC285A1AF}"/>
              </a:ext>
            </a:extLst>
          </p:cNvPr>
          <p:cNvSpPr>
            <a:spLocks noGrp="1" noChangeArrowheads="1"/>
          </p:cNvSpPr>
          <p:nvPr>
            <p:ph type="body" idx="1"/>
          </p:nvPr>
        </p:nvSpPr>
        <p:spPr>
          <a:xfrm>
            <a:off x="756745" y="1412876"/>
            <a:ext cx="10426262" cy="5040313"/>
          </a:xfrm>
          <a:solidFill>
            <a:schemeClr val="bg1"/>
          </a:solidFill>
        </p:spPr>
        <p:txBody>
          <a:bodyPr/>
          <a:lstStyle/>
          <a:p>
            <a:pPr marL="3175" indent="11113" eaLnBrk="1" hangingPunct="1">
              <a:lnSpc>
                <a:spcPct val="100000"/>
              </a:lnSpc>
              <a:buFontTx/>
              <a:buNone/>
            </a:pPr>
            <a:r>
              <a:rPr lang="en-GB" altLang="cs-CZ" sz="2400" b="1" dirty="0"/>
              <a:t>Conductometry (coulometry)</a:t>
            </a:r>
            <a:r>
              <a:rPr lang="en-GB" altLang="cs-CZ" sz="2400" dirty="0"/>
              <a:t> is measurement of conductance or conductivity of electrolytes. Electric resistance of a conductor is given by:</a:t>
            </a:r>
          </a:p>
          <a:p>
            <a:pPr marL="3175" indent="11113" eaLnBrk="1" hangingPunct="1">
              <a:lnSpc>
                <a:spcPct val="100000"/>
              </a:lnSpc>
              <a:buFontTx/>
              <a:buNone/>
            </a:pPr>
            <a:endParaRPr lang="en-GB" altLang="cs-CZ" sz="2400" dirty="0"/>
          </a:p>
          <a:p>
            <a:pPr marL="3175" indent="11113" eaLnBrk="1" hangingPunct="1">
              <a:lnSpc>
                <a:spcPct val="100000"/>
              </a:lnSpc>
              <a:buFontTx/>
              <a:buNone/>
            </a:pPr>
            <a:endParaRPr lang="en-GB" altLang="cs-CZ" sz="2400" dirty="0"/>
          </a:p>
          <a:p>
            <a:pPr marL="3175" indent="11113" eaLnBrk="1" hangingPunct="1">
              <a:lnSpc>
                <a:spcPct val="100000"/>
              </a:lnSpc>
              <a:buFontTx/>
              <a:buNone/>
            </a:pPr>
            <a:endParaRPr lang="en-GB" altLang="cs-CZ" sz="2400" dirty="0"/>
          </a:p>
          <a:p>
            <a:pPr marL="3175" indent="11113" eaLnBrk="1" hangingPunct="1">
              <a:lnSpc>
                <a:spcPct val="100000"/>
              </a:lnSpc>
              <a:buFontTx/>
              <a:buNone/>
            </a:pPr>
            <a:r>
              <a:rPr lang="en-GB" altLang="cs-CZ" sz="2400" dirty="0"/>
              <a:t>where </a:t>
            </a:r>
            <a:r>
              <a:rPr lang="en-GB" altLang="cs-CZ" sz="2400" dirty="0">
                <a:latin typeface="Symbol" panose="05050102010706020507" pitchFamily="18" charset="2"/>
              </a:rPr>
              <a:t>r</a:t>
            </a:r>
            <a:r>
              <a:rPr lang="en-GB" altLang="cs-CZ" sz="2400" dirty="0"/>
              <a:t> is resistivity, </a:t>
            </a:r>
            <a:r>
              <a:rPr lang="en-GB" altLang="cs-CZ" sz="2400" i="1" dirty="0"/>
              <a:t>l</a:t>
            </a:r>
            <a:r>
              <a:rPr lang="en-GB" altLang="cs-CZ" sz="2400" dirty="0"/>
              <a:t> – length of the conductor, and </a:t>
            </a:r>
            <a:r>
              <a:rPr lang="en-GB" altLang="cs-CZ" sz="2400" i="1" dirty="0"/>
              <a:t>A</a:t>
            </a:r>
            <a:r>
              <a:rPr lang="en-GB" altLang="cs-CZ" sz="2400" dirty="0"/>
              <a:t> its cross-section area. The reciprocal value of resistance is called the conductance, </a:t>
            </a:r>
            <a:r>
              <a:rPr lang="en-GB" altLang="cs-CZ" sz="2400" i="1" dirty="0"/>
              <a:t>G = 1/R</a:t>
            </a:r>
            <a:r>
              <a:rPr lang="en-GB" altLang="cs-CZ" sz="2400" dirty="0"/>
              <a:t> [</a:t>
            </a:r>
            <a:r>
              <a:rPr lang="en-GB" altLang="cs-CZ" sz="2400" dirty="0">
                <a:latin typeface="Symbol" panose="05050102010706020507" pitchFamily="18" charset="2"/>
              </a:rPr>
              <a:t>W</a:t>
            </a:r>
            <a:r>
              <a:rPr lang="en-GB" altLang="cs-CZ" sz="2400" baseline="30000" dirty="0"/>
              <a:t>-1</a:t>
            </a:r>
            <a:r>
              <a:rPr lang="en-GB" altLang="cs-CZ" sz="2400" dirty="0"/>
              <a:t> = siemens, S]. The conductivity </a:t>
            </a:r>
            <a:r>
              <a:rPr lang="en-GB" altLang="cs-CZ" sz="2400" dirty="0">
                <a:latin typeface="Symbol" panose="05050102010706020507" pitchFamily="18" charset="2"/>
              </a:rPr>
              <a:t>g</a:t>
            </a:r>
            <a:r>
              <a:rPr lang="en-GB" altLang="cs-CZ" sz="2400" dirty="0"/>
              <a:t> is the reciprocal of the resistivity (</a:t>
            </a:r>
            <a:r>
              <a:rPr lang="en-GB" altLang="cs-CZ" sz="2400" dirty="0">
                <a:latin typeface="Symbol" panose="05050102010706020507" pitchFamily="18" charset="2"/>
              </a:rPr>
              <a:t>g</a:t>
            </a:r>
            <a:r>
              <a:rPr lang="en-GB" altLang="cs-CZ" sz="2400" dirty="0"/>
              <a:t> = 1/</a:t>
            </a:r>
            <a:r>
              <a:rPr lang="en-GB" altLang="cs-CZ" sz="2400" dirty="0">
                <a:latin typeface="Symbol" panose="05050102010706020507" pitchFamily="18" charset="2"/>
              </a:rPr>
              <a:t>r</a:t>
            </a:r>
            <a:r>
              <a:rPr lang="en-GB" altLang="cs-CZ" sz="2400" dirty="0"/>
              <a:t>). </a:t>
            </a:r>
            <a:r>
              <a:rPr lang="en-GB" altLang="cs-CZ" sz="2400" i="1" dirty="0"/>
              <a:t>C</a:t>
            </a:r>
            <a:r>
              <a:rPr lang="en-GB" altLang="cs-CZ" sz="2400" dirty="0"/>
              <a:t> is the </a:t>
            </a:r>
            <a:r>
              <a:rPr lang="en-GB" altLang="cs-CZ" sz="2400" b="1" dirty="0"/>
              <a:t>resistance constant</a:t>
            </a:r>
            <a:r>
              <a:rPr lang="en-GB" altLang="cs-CZ" sz="2400" dirty="0"/>
              <a:t> of the conductometric vessel. </a:t>
            </a:r>
          </a:p>
          <a:p>
            <a:pPr marL="3175" indent="11113" eaLnBrk="1" hangingPunct="1">
              <a:lnSpc>
                <a:spcPct val="100000"/>
              </a:lnSpc>
              <a:buFontTx/>
              <a:buNone/>
            </a:pPr>
            <a:r>
              <a:rPr lang="en-GB" altLang="cs-CZ" sz="2400" dirty="0"/>
              <a:t>The quantities </a:t>
            </a:r>
            <a:r>
              <a:rPr lang="en-GB" altLang="cs-CZ" sz="2400" i="1" dirty="0"/>
              <a:t>l</a:t>
            </a:r>
            <a:r>
              <a:rPr lang="en-GB" altLang="cs-CZ" sz="2400" dirty="0"/>
              <a:t> and </a:t>
            </a:r>
            <a:r>
              <a:rPr lang="en-GB" altLang="cs-CZ" sz="2400" i="1" dirty="0"/>
              <a:t>A</a:t>
            </a:r>
            <a:r>
              <a:rPr lang="en-GB" altLang="cs-CZ" sz="2400" dirty="0"/>
              <a:t> are difficult to measure in most cases. In practice, the resistance constant </a:t>
            </a:r>
            <a:r>
              <a:rPr lang="en-GB" altLang="cs-CZ" sz="2400" i="1" dirty="0"/>
              <a:t>C</a:t>
            </a:r>
            <a:r>
              <a:rPr lang="en-GB" altLang="cs-CZ" sz="2400" dirty="0"/>
              <a:t> is determined from experimentally measured resistance or conductance of an electrolyte with known conductivity. </a:t>
            </a:r>
          </a:p>
        </p:txBody>
      </p:sp>
      <p:sp>
        <p:nvSpPr>
          <p:cNvPr id="27652" name="Rectangle 5">
            <a:extLst>
              <a:ext uri="{FF2B5EF4-FFF2-40B4-BE49-F238E27FC236}">
                <a16:creationId xmlns:a16="http://schemas.microsoft.com/office/drawing/2014/main" id="{8804ABFE-62A5-4F7F-A417-B5F901395A26}"/>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27653" name="Rectangle 7">
            <a:extLst>
              <a:ext uri="{FF2B5EF4-FFF2-40B4-BE49-F238E27FC236}">
                <a16:creationId xmlns:a16="http://schemas.microsoft.com/office/drawing/2014/main" id="{623C3D71-64F7-498A-8C8C-4D389BF32DB9}"/>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27654" name="Obrázek 2">
            <a:extLst>
              <a:ext uri="{FF2B5EF4-FFF2-40B4-BE49-F238E27FC236}">
                <a16:creationId xmlns:a16="http://schemas.microsoft.com/office/drawing/2014/main" id="{DA7B1B73-EA43-4AA7-969B-EFD9C74A00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0133" y="2227975"/>
            <a:ext cx="45354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1672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EF77307-2840-4CC2-B1A2-BC8F8529DDEE}"/>
              </a:ext>
            </a:extLst>
          </p:cNvPr>
          <p:cNvSpPr>
            <a:spLocks noGrp="1" noChangeArrowheads="1"/>
          </p:cNvSpPr>
          <p:nvPr>
            <p:ph type="title"/>
          </p:nvPr>
        </p:nvSpPr>
        <p:spPr>
          <a:xfrm>
            <a:off x="792875" y="295659"/>
            <a:ext cx="7345363" cy="723845"/>
          </a:xfrm>
          <a:solidFill>
            <a:schemeClr val="bg1"/>
          </a:solidFill>
        </p:spPr>
        <p:txBody>
          <a:bodyPr/>
          <a:lstStyle/>
          <a:p>
            <a:pPr eaLnBrk="1" hangingPunct="1"/>
            <a:r>
              <a:rPr lang="en-GB" altLang="cs-CZ" sz="4000" dirty="0"/>
              <a:t>Conductometry (coulometry)</a:t>
            </a:r>
          </a:p>
        </p:txBody>
      </p:sp>
      <p:sp>
        <p:nvSpPr>
          <p:cNvPr id="29699" name="Rectangle 3">
            <a:extLst>
              <a:ext uri="{FF2B5EF4-FFF2-40B4-BE49-F238E27FC236}">
                <a16:creationId xmlns:a16="http://schemas.microsoft.com/office/drawing/2014/main" id="{744CF2FE-2BE0-435F-AA9C-DA70F62E8CA4}"/>
              </a:ext>
            </a:extLst>
          </p:cNvPr>
          <p:cNvSpPr>
            <a:spLocks noGrp="1" noChangeArrowheads="1"/>
          </p:cNvSpPr>
          <p:nvPr>
            <p:ph type="body" idx="1"/>
          </p:nvPr>
        </p:nvSpPr>
        <p:spPr>
          <a:xfrm>
            <a:off x="1019503" y="1412876"/>
            <a:ext cx="9806152" cy="5184775"/>
          </a:xfrm>
          <a:noFill/>
        </p:spPr>
        <p:txBody>
          <a:bodyPr/>
          <a:lstStyle/>
          <a:p>
            <a:pPr eaLnBrk="1" hangingPunct="1">
              <a:lnSpc>
                <a:spcPct val="100000"/>
              </a:lnSpc>
              <a:buFontTx/>
              <a:buNone/>
            </a:pPr>
            <a:r>
              <a:rPr lang="en-GB" altLang="cs-CZ" sz="2400" dirty="0"/>
              <a:t>We can also write:</a:t>
            </a:r>
          </a:p>
          <a:p>
            <a:pPr eaLnBrk="1" hangingPunct="1">
              <a:lnSpc>
                <a:spcPct val="100000"/>
              </a:lnSpc>
              <a:buFontTx/>
              <a:buNone/>
            </a:pPr>
            <a:endParaRPr lang="en-GB" altLang="cs-CZ" sz="2400" i="1" dirty="0"/>
          </a:p>
          <a:p>
            <a:pPr algn="ctr" eaLnBrk="1" hangingPunct="1">
              <a:lnSpc>
                <a:spcPct val="100000"/>
              </a:lnSpc>
              <a:buFontTx/>
              <a:buNone/>
            </a:pPr>
            <a:r>
              <a:rPr lang="en-GB" altLang="cs-CZ" sz="2400" i="1" dirty="0"/>
              <a:t>G</a:t>
            </a:r>
            <a:r>
              <a:rPr lang="en-GB" altLang="cs-CZ" sz="2400" dirty="0"/>
              <a:t> = </a:t>
            </a:r>
            <a:r>
              <a:rPr lang="en-GB" altLang="cs-CZ" sz="2400" dirty="0">
                <a:latin typeface="Symbol" panose="05050102010706020507" pitchFamily="18" charset="2"/>
              </a:rPr>
              <a:t>g</a:t>
            </a:r>
            <a:r>
              <a:rPr lang="en-GB" altLang="cs-CZ" sz="2400" dirty="0"/>
              <a:t>/C,     </a:t>
            </a:r>
            <a:r>
              <a:rPr lang="en-GB" altLang="cs-CZ" sz="2400" dirty="0">
                <a:latin typeface="Symbol" panose="05050102010706020507" pitchFamily="18" charset="2"/>
              </a:rPr>
              <a:t>g</a:t>
            </a:r>
            <a:r>
              <a:rPr lang="en-GB" altLang="cs-CZ" sz="2400" dirty="0"/>
              <a:t> = </a:t>
            </a:r>
            <a:r>
              <a:rPr lang="en-GB" altLang="cs-CZ" sz="2400" i="1" dirty="0"/>
              <a:t>G</a:t>
            </a:r>
            <a:r>
              <a:rPr lang="en-GB" altLang="cs-CZ" sz="2400" i="1" dirty="0">
                <a:latin typeface="Calibri" panose="020F0502020204030204" pitchFamily="34" charset="0"/>
                <a:cs typeface="Calibri" panose="020F0502020204030204" pitchFamily="34" charset="0"/>
              </a:rPr>
              <a:t>·</a:t>
            </a:r>
            <a:r>
              <a:rPr lang="en-GB" altLang="cs-CZ" sz="2400" i="1" dirty="0"/>
              <a:t>C</a:t>
            </a:r>
            <a:r>
              <a:rPr lang="en-GB" altLang="cs-CZ" sz="2400" dirty="0"/>
              <a:t>     a</a:t>
            </a:r>
            <a:r>
              <a:rPr lang="cs-CZ" altLang="cs-CZ" sz="2400" dirty="0" err="1"/>
              <a:t>nd</a:t>
            </a:r>
            <a:r>
              <a:rPr lang="en-GB" altLang="cs-CZ" sz="2400" dirty="0"/>
              <a:t>       </a:t>
            </a:r>
            <a:r>
              <a:rPr lang="en-GB" altLang="cs-CZ" sz="2400" i="1" dirty="0"/>
              <a:t>C</a:t>
            </a:r>
            <a:r>
              <a:rPr lang="en-GB" altLang="cs-CZ" sz="2400" dirty="0"/>
              <a:t> = </a:t>
            </a:r>
            <a:r>
              <a:rPr lang="en-GB" altLang="cs-CZ" sz="2400" dirty="0" err="1">
                <a:latin typeface="Symbol" panose="05050102010706020507" pitchFamily="18" charset="2"/>
              </a:rPr>
              <a:t>g</a:t>
            </a:r>
            <a:r>
              <a:rPr lang="en-GB" altLang="cs-CZ" sz="2400" i="1" dirty="0" err="1"/>
              <a:t>R</a:t>
            </a:r>
            <a:endParaRPr lang="en-GB" altLang="cs-CZ" sz="2400" i="1" dirty="0"/>
          </a:p>
          <a:p>
            <a:pPr eaLnBrk="1" hangingPunct="1">
              <a:lnSpc>
                <a:spcPct val="100000"/>
              </a:lnSpc>
              <a:buFontTx/>
              <a:buNone/>
            </a:pPr>
            <a:endParaRPr lang="en-GB" altLang="cs-CZ" sz="2400" dirty="0"/>
          </a:p>
          <a:p>
            <a:pPr eaLnBrk="1" hangingPunct="1">
              <a:lnSpc>
                <a:spcPct val="100000"/>
              </a:lnSpc>
              <a:buFontTx/>
              <a:buNone/>
            </a:pPr>
            <a:r>
              <a:rPr lang="en-GB" altLang="cs-CZ" sz="2400" dirty="0"/>
              <a:t>    The conductivity of electrolytes depends on concentration of ions and their mobility, which is of practical importance. To compare conductivities of individual electrolytes, it is suitable to relate the conductivity to unit concentration. The quantity called </a:t>
            </a:r>
            <a:r>
              <a:rPr lang="en-GB" altLang="cs-CZ" sz="2400" b="1" dirty="0"/>
              <a:t>molar conductivity </a:t>
            </a:r>
            <a:r>
              <a:rPr lang="en-GB" altLang="cs-CZ" sz="2400" dirty="0">
                <a:latin typeface="Symbol" panose="05050102010706020507" pitchFamily="18" charset="2"/>
              </a:rPr>
              <a:t>L </a:t>
            </a:r>
            <a:r>
              <a:rPr lang="en-GB" altLang="cs-CZ" sz="2400" dirty="0"/>
              <a:t>(lambda) is defined:</a:t>
            </a:r>
          </a:p>
          <a:p>
            <a:pPr eaLnBrk="1" hangingPunct="1">
              <a:lnSpc>
                <a:spcPct val="100000"/>
              </a:lnSpc>
              <a:buFontTx/>
              <a:buNone/>
            </a:pPr>
            <a:endParaRPr lang="en-GB" altLang="cs-CZ" sz="2400" dirty="0"/>
          </a:p>
          <a:p>
            <a:pPr algn="ctr" eaLnBrk="1" hangingPunct="1">
              <a:lnSpc>
                <a:spcPct val="100000"/>
              </a:lnSpc>
              <a:buFont typeface="Symbol" panose="05050102010706020507" pitchFamily="18" charset="2"/>
              <a:buNone/>
            </a:pPr>
            <a:r>
              <a:rPr lang="en-GB" altLang="cs-CZ" sz="2400" dirty="0">
                <a:latin typeface="Symbol" panose="05050102010706020507" pitchFamily="18" charset="2"/>
              </a:rPr>
              <a:t>L </a:t>
            </a:r>
            <a:r>
              <a:rPr lang="en-GB" altLang="cs-CZ" sz="2400" dirty="0"/>
              <a:t>= </a:t>
            </a:r>
            <a:r>
              <a:rPr lang="en-GB" altLang="cs-CZ" sz="2400" dirty="0">
                <a:latin typeface="Symbol" panose="05050102010706020507" pitchFamily="18" charset="2"/>
              </a:rPr>
              <a:t>g</a:t>
            </a:r>
            <a:r>
              <a:rPr lang="en-GB" altLang="cs-CZ" sz="2400" dirty="0"/>
              <a:t>/c,</a:t>
            </a:r>
          </a:p>
          <a:p>
            <a:pPr eaLnBrk="1" hangingPunct="1">
              <a:lnSpc>
                <a:spcPct val="100000"/>
              </a:lnSpc>
              <a:buFont typeface="Symbol" panose="05050102010706020507" pitchFamily="18" charset="2"/>
              <a:buChar char="L"/>
            </a:pPr>
            <a:endParaRPr lang="en-GB" altLang="cs-CZ" sz="2400" dirty="0"/>
          </a:p>
          <a:p>
            <a:pPr eaLnBrk="1" hangingPunct="1">
              <a:lnSpc>
                <a:spcPct val="100000"/>
              </a:lnSpc>
              <a:buFontTx/>
              <a:buNone/>
            </a:pPr>
            <a:r>
              <a:rPr lang="en-GB" altLang="cs-CZ" sz="2400" dirty="0"/>
              <a:t>   where </a:t>
            </a:r>
            <a:r>
              <a:rPr lang="en-GB" altLang="cs-CZ" sz="2400" i="1" dirty="0"/>
              <a:t>c</a:t>
            </a:r>
            <a:r>
              <a:rPr lang="en-GB" altLang="cs-CZ" sz="2400" dirty="0"/>
              <a:t> is the concentration of the electrolyte. </a:t>
            </a:r>
          </a:p>
        </p:txBody>
      </p:sp>
    </p:spTree>
    <p:extLst>
      <p:ext uri="{BB962C8B-B14F-4D97-AF65-F5344CB8AC3E}">
        <p14:creationId xmlns:p14="http://schemas.microsoft.com/office/powerpoint/2010/main" val="273460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ECB2D33-0EFD-4732-A37F-E524055E8516}"/>
              </a:ext>
            </a:extLst>
          </p:cNvPr>
          <p:cNvSpPr>
            <a:spLocks noGrp="1" noChangeArrowheads="1"/>
          </p:cNvSpPr>
          <p:nvPr>
            <p:ph type="title"/>
          </p:nvPr>
        </p:nvSpPr>
        <p:spPr>
          <a:xfrm>
            <a:off x="467711" y="411273"/>
            <a:ext cx="8229600" cy="922337"/>
          </a:xfrm>
          <a:solidFill>
            <a:schemeClr val="bg1"/>
          </a:solidFill>
        </p:spPr>
        <p:txBody>
          <a:bodyPr/>
          <a:lstStyle/>
          <a:p>
            <a:pPr algn="l" eaLnBrk="1" hangingPunct="1"/>
            <a:r>
              <a:rPr lang="cs-CZ" altLang="cs-CZ" sz="4000" dirty="0"/>
              <a:t>  </a:t>
            </a:r>
            <a:r>
              <a:rPr lang="en-GB" altLang="cs-CZ" sz="4000" dirty="0"/>
              <a:t>Conductometers (coulometers)</a:t>
            </a:r>
          </a:p>
        </p:txBody>
      </p:sp>
      <p:sp>
        <p:nvSpPr>
          <p:cNvPr id="31747" name="Rectangle 3">
            <a:extLst>
              <a:ext uri="{FF2B5EF4-FFF2-40B4-BE49-F238E27FC236}">
                <a16:creationId xmlns:a16="http://schemas.microsoft.com/office/drawing/2014/main" id="{79E4BBB2-B71D-4A78-950A-FF5453176CA1}"/>
              </a:ext>
            </a:extLst>
          </p:cNvPr>
          <p:cNvSpPr>
            <a:spLocks noGrp="1" noChangeArrowheads="1"/>
          </p:cNvSpPr>
          <p:nvPr>
            <p:ph type="body" sz="half" idx="1"/>
          </p:nvPr>
        </p:nvSpPr>
        <p:spPr>
          <a:xfrm>
            <a:off x="1981201" y="1600200"/>
            <a:ext cx="8697309" cy="3341688"/>
          </a:xfrm>
          <a:solidFill>
            <a:schemeClr val="bg1"/>
          </a:solidFill>
        </p:spPr>
        <p:txBody>
          <a:bodyPr/>
          <a:lstStyle/>
          <a:p>
            <a:pPr eaLnBrk="1" hangingPunct="1">
              <a:lnSpc>
                <a:spcPct val="100000"/>
              </a:lnSpc>
            </a:pPr>
            <a:r>
              <a:rPr lang="en-GB" altLang="cs-CZ" sz="2000" b="1" dirty="0"/>
              <a:t>Conductometers </a:t>
            </a:r>
            <a:r>
              <a:rPr lang="en-GB" altLang="cs-CZ" sz="2000" dirty="0"/>
              <a:t>can consist of a common instrument for resistance measurement in a circuit of low-voltage alternating current with a frequency of e.g. 1kHz. The direct current cannot be used, because it causes polarization of electrodes and electrolysis of the solution. The pair of measuring electrodes is made of platinum. The instrument scale is calibrated directly in units of conductance.</a:t>
            </a:r>
          </a:p>
          <a:p>
            <a:pPr eaLnBrk="1" hangingPunct="1">
              <a:lnSpc>
                <a:spcPct val="100000"/>
              </a:lnSpc>
            </a:pPr>
            <a:r>
              <a:rPr lang="en-GB" altLang="cs-CZ" sz="2000" dirty="0"/>
              <a:t>Conductometry is used to check purity of distilled water, to check for the quality of potable water, for the measurement of water content in food or soil, etc. Chemists use this method in conductometric titration (see practical exercises).</a:t>
            </a:r>
          </a:p>
        </p:txBody>
      </p:sp>
      <p:pic>
        <p:nvPicPr>
          <p:cNvPr id="31748" name="Picture 9" descr="conductivity probe glass">
            <a:extLst>
              <a:ext uri="{FF2B5EF4-FFF2-40B4-BE49-F238E27FC236}">
                <a16:creationId xmlns:a16="http://schemas.microsoft.com/office/drawing/2014/main" id="{DF8EFAB8-7C26-4C14-98C2-526F49AB1BCE}"/>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697084" y="5034454"/>
            <a:ext cx="9021888" cy="1418897"/>
          </a:xfrm>
          <a:noFill/>
        </p:spPr>
      </p:pic>
    </p:spTree>
    <p:extLst>
      <p:ext uri="{BB962C8B-B14F-4D97-AF65-F5344CB8AC3E}">
        <p14:creationId xmlns:p14="http://schemas.microsoft.com/office/powerpoint/2010/main" val="2373374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10DF339-499C-43CE-8CBF-34A072421208}"/>
              </a:ext>
            </a:extLst>
          </p:cNvPr>
          <p:cNvSpPr>
            <a:spLocks noGrp="1" noChangeArrowheads="1"/>
          </p:cNvSpPr>
          <p:nvPr>
            <p:ph type="title"/>
          </p:nvPr>
        </p:nvSpPr>
        <p:spPr>
          <a:xfrm>
            <a:off x="614896" y="488772"/>
            <a:ext cx="8182263" cy="451576"/>
          </a:xfrm>
          <a:noFill/>
        </p:spPr>
        <p:txBody>
          <a:bodyPr/>
          <a:lstStyle/>
          <a:p>
            <a:pPr eaLnBrk="1" hangingPunct="1"/>
            <a:r>
              <a:rPr lang="en-GB" altLang="cs-CZ" sz="4000" dirty="0"/>
              <a:t>Polarography and </a:t>
            </a:r>
            <a:r>
              <a:rPr lang="en-GB" altLang="cs-CZ" sz="4000" dirty="0" err="1"/>
              <a:t>voltam</a:t>
            </a:r>
            <a:r>
              <a:rPr lang="cs-CZ" altLang="cs-CZ" sz="4000" dirty="0"/>
              <a:t>m</a:t>
            </a:r>
            <a:r>
              <a:rPr lang="en-GB" altLang="cs-CZ" sz="4000" dirty="0" err="1"/>
              <a:t>etry</a:t>
            </a:r>
            <a:endParaRPr lang="en-GB" altLang="cs-CZ" sz="4000" dirty="0"/>
          </a:p>
        </p:txBody>
      </p:sp>
      <p:sp>
        <p:nvSpPr>
          <p:cNvPr id="33795" name="Rectangle 3">
            <a:extLst>
              <a:ext uri="{FF2B5EF4-FFF2-40B4-BE49-F238E27FC236}">
                <a16:creationId xmlns:a16="http://schemas.microsoft.com/office/drawing/2014/main" id="{7CCA9CCB-6177-4556-B2D0-01F806B372C6}"/>
              </a:ext>
            </a:extLst>
          </p:cNvPr>
          <p:cNvSpPr>
            <a:spLocks noGrp="1" noChangeArrowheads="1"/>
          </p:cNvSpPr>
          <p:nvPr>
            <p:ph type="body" idx="1"/>
          </p:nvPr>
        </p:nvSpPr>
        <p:spPr>
          <a:xfrm>
            <a:off x="1513490" y="1600202"/>
            <a:ext cx="8923282" cy="2761592"/>
          </a:xfrm>
          <a:solidFill>
            <a:schemeClr val="bg1"/>
          </a:solidFill>
        </p:spPr>
        <p:txBody>
          <a:bodyPr/>
          <a:lstStyle/>
          <a:p>
            <a:pPr eaLnBrk="1" hangingPunct="1"/>
            <a:r>
              <a:rPr lang="en-GB" altLang="cs-CZ" dirty="0"/>
              <a:t>Polarography and voltammetry are electrochemical analytical methods, which utilise electrolytic processes on polarizable electrodes. Principle of polarography was discovered by Jaroslav </a:t>
            </a:r>
            <a:r>
              <a:rPr lang="en-GB" altLang="cs-CZ" dirty="0" err="1"/>
              <a:t>Heyrovský</a:t>
            </a:r>
            <a:r>
              <a:rPr lang="en-GB" altLang="cs-CZ" dirty="0"/>
              <a:t> (1890-1967) in 1922 (Nobel award for chemistry in 1959). </a:t>
            </a:r>
          </a:p>
        </p:txBody>
      </p:sp>
    </p:spTree>
    <p:extLst>
      <p:ext uri="{BB962C8B-B14F-4D97-AF65-F5344CB8AC3E}">
        <p14:creationId xmlns:p14="http://schemas.microsoft.com/office/powerpoint/2010/main" val="2405093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8C0EB49-2D9C-4CAF-91FC-548CD6B55B38}"/>
              </a:ext>
            </a:extLst>
          </p:cNvPr>
          <p:cNvSpPr>
            <a:spLocks noGrp="1" noChangeArrowheads="1"/>
          </p:cNvSpPr>
          <p:nvPr>
            <p:ph type="title"/>
          </p:nvPr>
        </p:nvSpPr>
        <p:spPr>
          <a:xfrm>
            <a:off x="626789" y="348211"/>
            <a:ext cx="6048449" cy="777875"/>
          </a:xfrm>
          <a:solidFill>
            <a:schemeClr val="bg1"/>
          </a:solidFill>
        </p:spPr>
        <p:txBody>
          <a:bodyPr/>
          <a:lstStyle/>
          <a:p>
            <a:pPr algn="l" eaLnBrk="1" hangingPunct="1"/>
            <a:r>
              <a:rPr lang="cs-CZ" altLang="cs-CZ" sz="4000" dirty="0"/>
              <a:t>     </a:t>
            </a:r>
            <a:r>
              <a:rPr lang="en-GB" altLang="cs-CZ" sz="4000" dirty="0"/>
              <a:t>Polarography</a:t>
            </a:r>
          </a:p>
        </p:txBody>
      </p:sp>
      <p:sp>
        <p:nvSpPr>
          <p:cNvPr id="35843" name="Rectangle 3">
            <a:extLst>
              <a:ext uri="{FF2B5EF4-FFF2-40B4-BE49-F238E27FC236}">
                <a16:creationId xmlns:a16="http://schemas.microsoft.com/office/drawing/2014/main" id="{BBF9F4B8-3B65-4F7C-9D8B-486FF93910A1}"/>
              </a:ext>
            </a:extLst>
          </p:cNvPr>
          <p:cNvSpPr>
            <a:spLocks noGrp="1" noChangeArrowheads="1"/>
          </p:cNvSpPr>
          <p:nvPr>
            <p:ph type="body" idx="1"/>
          </p:nvPr>
        </p:nvSpPr>
        <p:spPr>
          <a:xfrm>
            <a:off x="599091" y="1600200"/>
            <a:ext cx="6865336" cy="4852988"/>
          </a:xfrm>
          <a:solidFill>
            <a:schemeClr val="bg1"/>
          </a:solidFill>
        </p:spPr>
        <p:txBody>
          <a:bodyPr/>
          <a:lstStyle/>
          <a:p>
            <a:pPr eaLnBrk="1" hangingPunct="1">
              <a:lnSpc>
                <a:spcPct val="100000"/>
              </a:lnSpc>
            </a:pPr>
            <a:r>
              <a:rPr lang="en-GB" altLang="cs-CZ" sz="2000" dirty="0"/>
              <a:t>Polarography is based on the measurement of the dependence of electric current on the voltage across the </a:t>
            </a:r>
            <a:r>
              <a:rPr lang="en-GB" altLang="cs-CZ" sz="2000" b="1" dirty="0"/>
              <a:t>mercury dropping electrode</a:t>
            </a:r>
            <a:r>
              <a:rPr lang="en-GB" altLang="cs-CZ" sz="2000" dirty="0"/>
              <a:t> (cathode).  This voltage usually does not exceed -2 V. Drops of mercury are formed in short regular intervals at the end of the immersed capillary and fall to the bottom of measuring vessel. This means that the mercury surface is renewed after each drop fall. </a:t>
            </a:r>
          </a:p>
          <a:p>
            <a:pPr eaLnBrk="1" hangingPunct="1">
              <a:lnSpc>
                <a:spcPct val="100000"/>
              </a:lnSpc>
            </a:pPr>
            <a:r>
              <a:rPr lang="en-GB" altLang="cs-CZ" sz="2000" dirty="0"/>
              <a:t>On the mercury surface, cations are reduced and deposited at the characteristic so-called half-wave potentials which can be read in polarographic curves (polarograms). Reduction of individual cations manifests itself near ‘half-wave’ potentials, as increase in electric current, which is proportional to the concentration of given ions in solution.</a:t>
            </a:r>
          </a:p>
        </p:txBody>
      </p:sp>
      <p:pic>
        <p:nvPicPr>
          <p:cNvPr id="35844" name="Picture 5" descr="image054">
            <a:extLst>
              <a:ext uri="{FF2B5EF4-FFF2-40B4-BE49-F238E27FC236}">
                <a16:creationId xmlns:a16="http://schemas.microsoft.com/office/drawing/2014/main" id="{B079DBE2-FEBF-4DD8-9F8A-01ABDBEF4AB6}"/>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7746071" y="1006428"/>
            <a:ext cx="3447446" cy="4227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 Box 6">
            <a:extLst>
              <a:ext uri="{FF2B5EF4-FFF2-40B4-BE49-F238E27FC236}">
                <a16:creationId xmlns:a16="http://schemas.microsoft.com/office/drawing/2014/main" id="{97CC38F3-C135-452A-BBCF-C4F0847BF477}"/>
              </a:ext>
            </a:extLst>
          </p:cNvPr>
          <p:cNvSpPr txBox="1">
            <a:spLocks noChangeArrowheads="1"/>
          </p:cNvSpPr>
          <p:nvPr/>
        </p:nvSpPr>
        <p:spPr bwMode="auto">
          <a:xfrm>
            <a:off x="7824789" y="5229224"/>
            <a:ext cx="2454328" cy="1360761"/>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Classical setup of polarography</a:t>
            </a:r>
          </a:p>
          <a:p>
            <a:pPr eaLnBrk="1" hangingPunct="1">
              <a:spcBef>
                <a:spcPct val="50000"/>
              </a:spcBef>
              <a:buFontTx/>
              <a:buNone/>
            </a:pPr>
            <a:r>
              <a:rPr lang="cs-CZ" altLang="cs-CZ" sz="1200" dirty="0"/>
              <a:t>http://www.chem.ntnu.edu.tw/changijy/secondyear/teachingcontent.files/image054.jpg</a:t>
            </a:r>
          </a:p>
        </p:txBody>
      </p:sp>
    </p:spTree>
    <p:extLst>
      <p:ext uri="{BB962C8B-B14F-4D97-AF65-F5344CB8AC3E}">
        <p14:creationId xmlns:p14="http://schemas.microsoft.com/office/powerpoint/2010/main" val="4073353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F7C89A4-A5AC-47FA-AE22-90DD4242C7F4}"/>
              </a:ext>
            </a:extLst>
          </p:cNvPr>
          <p:cNvSpPr>
            <a:spLocks noGrp="1" noChangeArrowheads="1"/>
          </p:cNvSpPr>
          <p:nvPr>
            <p:ph type="title"/>
          </p:nvPr>
        </p:nvSpPr>
        <p:spPr>
          <a:xfrm>
            <a:off x="1145628" y="1196975"/>
            <a:ext cx="9480331" cy="1143000"/>
          </a:xfrm>
          <a:solidFill>
            <a:schemeClr val="bg1"/>
          </a:solidFill>
        </p:spPr>
        <p:txBody>
          <a:bodyPr/>
          <a:lstStyle/>
          <a:p>
            <a:pPr algn="l" eaLnBrk="1" hangingPunct="1">
              <a:lnSpc>
                <a:spcPct val="100000"/>
              </a:lnSpc>
            </a:pPr>
            <a:r>
              <a:rPr lang="en-GB" altLang="cs-CZ" sz="2000" dirty="0">
                <a:solidFill>
                  <a:schemeClr val="tx1"/>
                </a:solidFill>
              </a:rPr>
              <a:t>Example of a polarogram. </a:t>
            </a:r>
            <a:r>
              <a:rPr lang="en-GB" altLang="cs-CZ" sz="2000" i="1" dirty="0">
                <a:solidFill>
                  <a:schemeClr val="tx1"/>
                </a:solidFill>
              </a:rPr>
              <a:t>U</a:t>
            </a:r>
            <a:r>
              <a:rPr lang="en-GB" altLang="cs-CZ" sz="2000" i="1" baseline="-25000" dirty="0">
                <a:solidFill>
                  <a:schemeClr val="tx1"/>
                </a:solidFill>
              </a:rPr>
              <a:t>1</a:t>
            </a:r>
            <a:r>
              <a:rPr lang="en-GB" altLang="cs-CZ" sz="2000" i="1" dirty="0">
                <a:solidFill>
                  <a:schemeClr val="tx1"/>
                </a:solidFill>
              </a:rPr>
              <a:t>, U</a:t>
            </a:r>
            <a:r>
              <a:rPr lang="en-GB" altLang="cs-CZ" sz="2000" i="1" baseline="-25000" dirty="0">
                <a:solidFill>
                  <a:schemeClr val="tx1"/>
                </a:solidFill>
              </a:rPr>
              <a:t>2</a:t>
            </a:r>
            <a:r>
              <a:rPr lang="en-GB" altLang="cs-CZ" sz="2000" i="1" dirty="0">
                <a:solidFill>
                  <a:schemeClr val="tx1"/>
                </a:solidFill>
              </a:rPr>
              <a:t>, U</a:t>
            </a:r>
            <a:r>
              <a:rPr lang="en-GB" altLang="cs-CZ" sz="2000" i="1" baseline="-25000" dirty="0">
                <a:solidFill>
                  <a:schemeClr val="tx1"/>
                </a:solidFill>
              </a:rPr>
              <a:t>3</a:t>
            </a:r>
            <a:r>
              <a:rPr lang="en-GB" altLang="cs-CZ" sz="2000" dirty="0">
                <a:solidFill>
                  <a:schemeClr val="tx1"/>
                </a:solidFill>
              </a:rPr>
              <a:t>  are so called half/wave potentials of different cations present on the solution. </a:t>
            </a:r>
            <a:r>
              <a:rPr lang="en-GB" altLang="cs-CZ" sz="2000" dirty="0">
                <a:solidFill>
                  <a:schemeClr val="tx1"/>
                </a:solidFill>
                <a:latin typeface="Symbol" panose="05050102010706020507" pitchFamily="18" charset="2"/>
              </a:rPr>
              <a:t>D</a:t>
            </a:r>
            <a:r>
              <a:rPr lang="en-GB" altLang="cs-CZ" sz="2000" i="1" dirty="0">
                <a:solidFill>
                  <a:schemeClr val="tx1"/>
                </a:solidFill>
              </a:rPr>
              <a:t>I</a:t>
            </a:r>
            <a:r>
              <a:rPr lang="en-GB" altLang="cs-CZ" sz="2000" dirty="0">
                <a:solidFill>
                  <a:schemeClr val="tx1"/>
                </a:solidFill>
              </a:rPr>
              <a:t> is the height of the polarographic half-wave proportional to the concentration of the respective cation.</a:t>
            </a:r>
          </a:p>
        </p:txBody>
      </p:sp>
      <p:pic>
        <p:nvPicPr>
          <p:cNvPr id="37891" name="Picture 4">
            <a:extLst>
              <a:ext uri="{FF2B5EF4-FFF2-40B4-BE49-F238E27FC236}">
                <a16:creationId xmlns:a16="http://schemas.microsoft.com/office/drawing/2014/main" id="{09DD0A6A-C5E2-4A8E-83AF-D0E19CB4E41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640014" y="2366963"/>
            <a:ext cx="6696075" cy="4183062"/>
          </a:xfrm>
          <a:noFill/>
        </p:spPr>
      </p:pic>
      <p:sp>
        <p:nvSpPr>
          <p:cNvPr id="37892" name="Rectangle 6">
            <a:extLst>
              <a:ext uri="{FF2B5EF4-FFF2-40B4-BE49-F238E27FC236}">
                <a16:creationId xmlns:a16="http://schemas.microsoft.com/office/drawing/2014/main" id="{39105120-5CD4-421A-A9B0-35191DC14B68}"/>
              </a:ext>
            </a:extLst>
          </p:cNvPr>
          <p:cNvSpPr>
            <a:spLocks noChangeArrowheads="1"/>
          </p:cNvSpPr>
          <p:nvPr/>
        </p:nvSpPr>
        <p:spPr bwMode="auto">
          <a:xfrm>
            <a:off x="369395" y="211577"/>
            <a:ext cx="5329262" cy="7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dirty="0">
                <a:solidFill>
                  <a:schemeClr val="tx2"/>
                </a:solidFill>
              </a:rPr>
              <a:t>     </a:t>
            </a:r>
            <a:r>
              <a:rPr lang="en-GB" altLang="cs-CZ" sz="4000" b="1" dirty="0">
                <a:solidFill>
                  <a:schemeClr val="tx2"/>
                </a:solidFill>
              </a:rPr>
              <a:t>Polarography</a:t>
            </a:r>
          </a:p>
        </p:txBody>
      </p:sp>
    </p:spTree>
    <p:extLst>
      <p:ext uri="{BB962C8B-B14F-4D97-AF65-F5344CB8AC3E}">
        <p14:creationId xmlns:p14="http://schemas.microsoft.com/office/powerpoint/2010/main" val="2223746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7496D40-E2A4-4996-BEC9-DC2EBD51F7C4}"/>
              </a:ext>
            </a:extLst>
          </p:cNvPr>
          <p:cNvSpPr>
            <a:spLocks noGrp="1" noChangeArrowheads="1"/>
          </p:cNvSpPr>
          <p:nvPr>
            <p:ph type="title"/>
          </p:nvPr>
        </p:nvSpPr>
        <p:spPr>
          <a:xfrm>
            <a:off x="919655" y="285149"/>
            <a:ext cx="9159766" cy="706437"/>
          </a:xfrm>
          <a:solidFill>
            <a:schemeClr val="bg1"/>
          </a:solidFill>
        </p:spPr>
        <p:txBody>
          <a:bodyPr/>
          <a:lstStyle/>
          <a:p>
            <a:pPr eaLnBrk="1" hangingPunct="1"/>
            <a:r>
              <a:rPr lang="en-GB" altLang="cs-CZ" sz="4000" dirty="0"/>
              <a:t>Modifications of polarography</a:t>
            </a:r>
            <a:r>
              <a:rPr lang="cs-CZ" altLang="cs-CZ" sz="4000" dirty="0"/>
              <a:t> </a:t>
            </a:r>
            <a:r>
              <a:rPr lang="cs-CZ" altLang="cs-CZ" sz="2800" dirty="0"/>
              <a:t>(</a:t>
            </a:r>
            <a:r>
              <a:rPr lang="cs-CZ" altLang="cs-CZ" sz="2800" dirty="0" err="1"/>
              <a:t>optional</a:t>
            </a:r>
            <a:r>
              <a:rPr lang="cs-CZ" altLang="cs-CZ" sz="2800" dirty="0"/>
              <a:t>)</a:t>
            </a:r>
            <a:endParaRPr lang="en-GB" altLang="cs-CZ" sz="2800" dirty="0"/>
          </a:p>
        </p:txBody>
      </p:sp>
      <p:sp>
        <p:nvSpPr>
          <p:cNvPr id="39939" name="Rectangle 3">
            <a:extLst>
              <a:ext uri="{FF2B5EF4-FFF2-40B4-BE49-F238E27FC236}">
                <a16:creationId xmlns:a16="http://schemas.microsoft.com/office/drawing/2014/main" id="{EC85F828-5801-4334-9F0F-BD172777FD49}"/>
              </a:ext>
            </a:extLst>
          </p:cNvPr>
          <p:cNvSpPr>
            <a:spLocks noGrp="1" noChangeArrowheads="1"/>
          </p:cNvSpPr>
          <p:nvPr>
            <p:ph type="body" idx="1"/>
          </p:nvPr>
        </p:nvSpPr>
        <p:spPr>
          <a:xfrm>
            <a:off x="935421" y="1268414"/>
            <a:ext cx="9275379" cy="4537075"/>
          </a:xfrm>
          <a:solidFill>
            <a:schemeClr val="bg1"/>
          </a:solidFill>
        </p:spPr>
        <p:txBody>
          <a:bodyPr/>
          <a:lstStyle/>
          <a:p>
            <a:pPr eaLnBrk="1" hangingPunct="1">
              <a:lnSpc>
                <a:spcPct val="100000"/>
              </a:lnSpc>
            </a:pPr>
            <a:r>
              <a:rPr lang="en-GB" altLang="cs-CZ" sz="2000" dirty="0"/>
              <a:t>The sensitivity of polarography was increased by several modifications (the detection limit ranges from tens to hundreds of </a:t>
            </a:r>
            <a:r>
              <a:rPr lang="en-GB" altLang="cs-CZ" sz="2000" dirty="0" err="1"/>
              <a:t>nM</a:t>
            </a:r>
            <a:r>
              <a:rPr lang="en-GB" altLang="cs-CZ" sz="2000" dirty="0"/>
              <a:t> concentrations of ions). We can measure using the </a:t>
            </a:r>
            <a:r>
              <a:rPr lang="en-GB" altLang="cs-CZ" sz="2000" b="1" dirty="0"/>
              <a:t>hanging mercury drop electrode</a:t>
            </a:r>
            <a:r>
              <a:rPr lang="en-GB" altLang="cs-CZ" sz="2000" dirty="0"/>
              <a:t> (not falling) so that the analysed ions are collected on the electrode surface during linearly increasing voltage. </a:t>
            </a:r>
          </a:p>
          <a:p>
            <a:pPr eaLnBrk="1" hangingPunct="1">
              <a:lnSpc>
                <a:spcPct val="100000"/>
              </a:lnSpc>
            </a:pPr>
            <a:r>
              <a:rPr lang="en-GB" altLang="cs-CZ" sz="2000" dirty="0"/>
              <a:t>A modern version of polarography is the </a:t>
            </a:r>
            <a:r>
              <a:rPr lang="en-GB" altLang="cs-CZ" sz="2000" b="1" dirty="0"/>
              <a:t>differential pulse polarography</a:t>
            </a:r>
            <a:r>
              <a:rPr lang="en-GB" altLang="cs-CZ" sz="2000" dirty="0"/>
              <a:t>. The voltage increases linearly but small voltage pulses (e.g. 50 mV) are superimposed.</a:t>
            </a:r>
          </a:p>
          <a:p>
            <a:pPr eaLnBrk="1" hangingPunct="1">
              <a:lnSpc>
                <a:spcPct val="100000"/>
              </a:lnSpc>
            </a:pPr>
            <a:r>
              <a:rPr lang="en-GB" altLang="cs-CZ" sz="2000" dirty="0"/>
              <a:t>In </a:t>
            </a:r>
            <a:r>
              <a:rPr lang="en-GB" altLang="cs-CZ" sz="2000" b="1" dirty="0" err="1"/>
              <a:t>oscillographic</a:t>
            </a:r>
            <a:r>
              <a:rPr lang="en-GB" altLang="cs-CZ" sz="2000" b="1" dirty="0"/>
              <a:t> polarography</a:t>
            </a:r>
            <a:r>
              <a:rPr lang="en-GB" altLang="cs-CZ" sz="2000" dirty="0"/>
              <a:t>, alternating voltage is applied. The electrode process is then given not only by faradic currents (the exchange of electrons between the electrode and the ions) but also by capacity currents (the electrode surface behaves like a capacitor). The surface capacity depends on the way of deposition of adsorbed substances. So we can study also the substances which cause no faradic currents, such as nucleic acids and their components. This kind of polarography is sometimes called </a:t>
            </a:r>
            <a:r>
              <a:rPr lang="en-GB" altLang="cs-CZ" sz="2000" b="1" dirty="0" err="1"/>
              <a:t>tensametry</a:t>
            </a:r>
            <a:r>
              <a:rPr lang="en-GB" altLang="cs-CZ" sz="2000" dirty="0"/>
              <a:t>.</a:t>
            </a:r>
          </a:p>
        </p:txBody>
      </p:sp>
    </p:spTree>
    <p:extLst>
      <p:ext uri="{BB962C8B-B14F-4D97-AF65-F5344CB8AC3E}">
        <p14:creationId xmlns:p14="http://schemas.microsoft.com/office/powerpoint/2010/main" val="280460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D05F7D0-5CB5-42DD-9939-F95AF5EEC2F0}"/>
              </a:ext>
            </a:extLst>
          </p:cNvPr>
          <p:cNvSpPr>
            <a:spLocks noGrp="1" noChangeArrowheads="1"/>
          </p:cNvSpPr>
          <p:nvPr>
            <p:ph type="title"/>
          </p:nvPr>
        </p:nvSpPr>
        <p:spPr>
          <a:xfrm>
            <a:off x="1981200" y="274639"/>
            <a:ext cx="8229600" cy="706437"/>
          </a:xfrm>
          <a:solidFill>
            <a:schemeClr val="bg1"/>
          </a:solidFill>
        </p:spPr>
        <p:txBody>
          <a:bodyPr/>
          <a:lstStyle/>
          <a:p>
            <a:pPr eaLnBrk="1" hangingPunct="1"/>
            <a:r>
              <a:rPr lang="en-GB" altLang="cs-CZ" sz="4000" dirty="0">
                <a:solidFill>
                  <a:srgbClr val="0000DC"/>
                </a:solidFill>
              </a:rPr>
              <a:t>Lecture outline</a:t>
            </a:r>
          </a:p>
        </p:txBody>
      </p:sp>
      <p:sp>
        <p:nvSpPr>
          <p:cNvPr id="5123" name="Rectangle 3">
            <a:extLst>
              <a:ext uri="{FF2B5EF4-FFF2-40B4-BE49-F238E27FC236}">
                <a16:creationId xmlns:a16="http://schemas.microsoft.com/office/drawing/2014/main" id="{E9C73037-112F-4935-A92A-18AAEDE7EA75}"/>
              </a:ext>
            </a:extLst>
          </p:cNvPr>
          <p:cNvSpPr>
            <a:spLocks noGrp="1" noChangeArrowheads="1"/>
          </p:cNvSpPr>
          <p:nvPr>
            <p:ph type="body" idx="1"/>
          </p:nvPr>
        </p:nvSpPr>
        <p:spPr>
          <a:xfrm>
            <a:off x="1407381" y="1412876"/>
            <a:ext cx="9398442" cy="4824413"/>
          </a:xfrm>
          <a:noFill/>
        </p:spPr>
        <p:txBody>
          <a:bodyPr/>
          <a:lstStyle/>
          <a:p>
            <a:pPr eaLnBrk="1" hangingPunct="1">
              <a:lnSpc>
                <a:spcPct val="100000"/>
              </a:lnSpc>
            </a:pPr>
            <a:r>
              <a:rPr lang="en-GB" altLang="cs-CZ" sz="2000" dirty="0"/>
              <a:t>This lecture deals with devices used in electrochemical analysis of body fluids and auxiliary devices which can be often encountered in biomedical laboratories as well as surgical theatres, offices etc.</a:t>
            </a:r>
          </a:p>
          <a:p>
            <a:pPr eaLnBrk="1" hangingPunct="1">
              <a:lnSpc>
                <a:spcPct val="100000"/>
              </a:lnSpc>
            </a:pPr>
            <a:r>
              <a:rPr lang="en-GB" altLang="cs-CZ" sz="2000" dirty="0"/>
              <a:t>Devices for </a:t>
            </a:r>
            <a:r>
              <a:rPr lang="en-GB" altLang="cs-CZ" sz="2000" b="1" dirty="0"/>
              <a:t>electrochemical analysis</a:t>
            </a:r>
            <a:r>
              <a:rPr lang="en-GB" altLang="cs-CZ" sz="2000" dirty="0"/>
              <a:t>:</a:t>
            </a:r>
          </a:p>
          <a:p>
            <a:pPr lvl="1" eaLnBrk="1" hangingPunct="1"/>
            <a:r>
              <a:rPr lang="en-GB" altLang="cs-CZ" sz="1800" dirty="0"/>
              <a:t>Galvanic cell, electrodes and potentiometry</a:t>
            </a:r>
          </a:p>
          <a:p>
            <a:pPr lvl="1" eaLnBrk="1" hangingPunct="1"/>
            <a:r>
              <a:rPr lang="en-GB" altLang="cs-CZ" sz="1800" dirty="0"/>
              <a:t>Conductometer (coulometer)</a:t>
            </a:r>
          </a:p>
          <a:p>
            <a:pPr lvl="1" eaLnBrk="1" hangingPunct="1"/>
            <a:r>
              <a:rPr lang="en-GB" altLang="cs-CZ" sz="1800" dirty="0"/>
              <a:t>Voltametric and polarographic systems</a:t>
            </a:r>
            <a:endParaRPr lang="cs-CZ" altLang="cs-CZ" sz="1800" dirty="0"/>
          </a:p>
          <a:p>
            <a:pPr lvl="1" eaLnBrk="1" hangingPunct="1"/>
            <a:endParaRPr lang="en-GB" altLang="cs-CZ" sz="1800" dirty="0"/>
          </a:p>
          <a:p>
            <a:pPr eaLnBrk="1" hangingPunct="1">
              <a:lnSpc>
                <a:spcPct val="100000"/>
              </a:lnSpc>
            </a:pPr>
            <a:r>
              <a:rPr lang="en-GB" altLang="cs-CZ" sz="2000" b="1" dirty="0"/>
              <a:t>Auxiliary devices</a:t>
            </a:r>
            <a:r>
              <a:rPr lang="en-GB" altLang="cs-CZ" sz="2000" dirty="0"/>
              <a:t>:</a:t>
            </a:r>
          </a:p>
          <a:p>
            <a:pPr lvl="1" eaLnBrk="1" hangingPunct="1"/>
            <a:r>
              <a:rPr lang="en-GB" altLang="cs-CZ" sz="1800" dirty="0"/>
              <a:t>Centrifuges</a:t>
            </a:r>
          </a:p>
          <a:p>
            <a:pPr lvl="1" eaLnBrk="1" hangingPunct="1"/>
            <a:r>
              <a:rPr lang="en-GB" altLang="cs-CZ" sz="1800" dirty="0"/>
              <a:t>Shakers and stirrers</a:t>
            </a:r>
          </a:p>
          <a:p>
            <a:pPr lvl="1" eaLnBrk="1" hangingPunct="1"/>
            <a:r>
              <a:rPr lang="en-GB" altLang="cs-CZ" sz="1800" dirty="0"/>
              <a:t>Homogenisers and disintegrators</a:t>
            </a:r>
          </a:p>
          <a:p>
            <a:pPr lvl="1" eaLnBrk="1" hangingPunct="1"/>
            <a:r>
              <a:rPr lang="en-GB" altLang="cs-CZ" sz="1800" dirty="0"/>
              <a:t>Vacuum pumps</a:t>
            </a:r>
          </a:p>
          <a:p>
            <a:pPr lvl="1" eaLnBrk="1" hangingPunct="1"/>
            <a:r>
              <a:rPr lang="en-GB" altLang="cs-CZ" sz="1800" dirty="0"/>
              <a:t>Washing machines and cleaners</a:t>
            </a:r>
          </a:p>
          <a:p>
            <a:pPr lvl="1" eaLnBrk="1" hangingPunct="1"/>
            <a:r>
              <a:rPr lang="en-GB" altLang="cs-CZ" sz="1800" dirty="0"/>
              <a:t>Thermostatic devices</a:t>
            </a:r>
          </a:p>
          <a:p>
            <a:pPr lvl="1" eaLnBrk="1" hangingPunct="1"/>
            <a:r>
              <a:rPr lang="en-GB" altLang="cs-CZ" sz="1800" dirty="0"/>
              <a:t>Air conditioning</a:t>
            </a:r>
          </a:p>
          <a:p>
            <a:pPr eaLnBrk="1" hangingPunct="1">
              <a:lnSpc>
                <a:spcPct val="80000"/>
              </a:lnSpc>
            </a:pPr>
            <a:endParaRPr lang="en-GB" altLang="cs-CZ" sz="2000" dirty="0"/>
          </a:p>
        </p:txBody>
      </p:sp>
    </p:spTree>
    <p:extLst>
      <p:ext uri="{BB962C8B-B14F-4D97-AF65-F5344CB8AC3E}">
        <p14:creationId xmlns:p14="http://schemas.microsoft.com/office/powerpoint/2010/main" val="3969236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20D5D3A-BFB6-492D-B211-EFB5EB87D507}"/>
              </a:ext>
            </a:extLst>
          </p:cNvPr>
          <p:cNvSpPr>
            <a:spLocks noGrp="1" noChangeArrowheads="1"/>
          </p:cNvSpPr>
          <p:nvPr>
            <p:ph type="title"/>
          </p:nvPr>
        </p:nvSpPr>
        <p:spPr>
          <a:xfrm>
            <a:off x="393756" y="243108"/>
            <a:ext cx="3816002" cy="777875"/>
          </a:xfrm>
          <a:solidFill>
            <a:schemeClr val="bg1"/>
          </a:solidFill>
        </p:spPr>
        <p:txBody>
          <a:bodyPr/>
          <a:lstStyle/>
          <a:p>
            <a:pPr algn="l" eaLnBrk="1" hangingPunct="1"/>
            <a:r>
              <a:rPr lang="cs-CZ" altLang="cs-CZ" sz="4000" dirty="0"/>
              <a:t>  </a:t>
            </a:r>
            <a:r>
              <a:rPr lang="cs-CZ" altLang="cs-CZ" sz="4000" dirty="0" err="1"/>
              <a:t>Voltammetr</a:t>
            </a:r>
            <a:r>
              <a:rPr lang="en-US" altLang="cs-CZ" sz="4000" dirty="0"/>
              <a:t>y</a:t>
            </a:r>
            <a:endParaRPr lang="en-GB" altLang="cs-CZ" sz="4000" dirty="0"/>
          </a:p>
        </p:txBody>
      </p:sp>
      <p:sp>
        <p:nvSpPr>
          <p:cNvPr id="41987" name="Rectangle 3">
            <a:extLst>
              <a:ext uri="{FF2B5EF4-FFF2-40B4-BE49-F238E27FC236}">
                <a16:creationId xmlns:a16="http://schemas.microsoft.com/office/drawing/2014/main" id="{81EB30B1-7043-4791-87F8-FFDBC291C9A0}"/>
              </a:ext>
            </a:extLst>
          </p:cNvPr>
          <p:cNvSpPr>
            <a:spLocks noGrp="1" noChangeArrowheads="1"/>
          </p:cNvSpPr>
          <p:nvPr>
            <p:ph type="body" idx="1"/>
          </p:nvPr>
        </p:nvSpPr>
        <p:spPr>
          <a:xfrm>
            <a:off x="525517" y="1125538"/>
            <a:ext cx="10184524" cy="5327650"/>
          </a:xfrm>
          <a:noFill/>
        </p:spPr>
        <p:txBody>
          <a:bodyPr/>
          <a:lstStyle/>
          <a:p>
            <a:pPr>
              <a:lnSpc>
                <a:spcPct val="100000"/>
              </a:lnSpc>
            </a:pPr>
            <a:r>
              <a:rPr lang="en-GB" altLang="cs-CZ" sz="2400" dirty="0"/>
              <a:t>In general,</a:t>
            </a:r>
            <a:r>
              <a:rPr lang="en-GB" altLang="cs-CZ" sz="2400" b="1" dirty="0"/>
              <a:t> voltammetry </a:t>
            </a:r>
            <a:r>
              <a:rPr lang="en-GB" altLang="cs-CZ" sz="2400" dirty="0"/>
              <a:t>is the measurement of the dependence of electric current on the voltage across the electrodes placed in an electrolyte. The measuring electrodes are made of various inert conductors (platinum, gold, graphite). The platinum electrodes can rotate. </a:t>
            </a:r>
          </a:p>
          <a:p>
            <a:pPr>
              <a:lnSpc>
                <a:spcPct val="100000"/>
              </a:lnSpc>
            </a:pPr>
            <a:r>
              <a:rPr lang="en-GB" altLang="cs-CZ" sz="2400" dirty="0"/>
              <a:t>The main advantage of mentioned electrode materials is the possibility to use them as anodes. (The mercury electrode cannot be used, because it would dissolve in the electrolyte.) It means that we can follow not only reduction processes but also oxidation. Voltammetry can be also done as </a:t>
            </a:r>
            <a:r>
              <a:rPr lang="en-GB" altLang="cs-CZ" sz="2400" dirty="0" err="1"/>
              <a:t>oscillographic</a:t>
            </a:r>
            <a:r>
              <a:rPr lang="en-GB" altLang="cs-CZ" sz="2400" dirty="0"/>
              <a:t> or differential pulse voltammetry.</a:t>
            </a:r>
          </a:p>
          <a:p>
            <a:pPr>
              <a:lnSpc>
                <a:spcPct val="100000"/>
              </a:lnSpc>
            </a:pPr>
            <a:r>
              <a:rPr lang="en-GB" altLang="cs-CZ" sz="2400" dirty="0"/>
              <a:t>In both polarography and voltammetry, we use the calomel electrode as a reference electrode. It is connected to the measured electrolyte by means of a salt bridge (gel containing ions to ensure good electric conductivity).</a:t>
            </a:r>
          </a:p>
        </p:txBody>
      </p:sp>
    </p:spTree>
    <p:extLst>
      <p:ext uri="{BB962C8B-B14F-4D97-AF65-F5344CB8AC3E}">
        <p14:creationId xmlns:p14="http://schemas.microsoft.com/office/powerpoint/2010/main" val="557779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ABF88B69-EDDA-4752-84E0-EEEA360FD2F5}"/>
              </a:ext>
            </a:extLst>
          </p:cNvPr>
          <p:cNvSpPr>
            <a:spLocks noGrp="1" noChangeArrowheads="1"/>
          </p:cNvSpPr>
          <p:nvPr>
            <p:ph type="title"/>
          </p:nvPr>
        </p:nvSpPr>
        <p:spPr>
          <a:noFill/>
        </p:spPr>
        <p:txBody>
          <a:bodyPr/>
          <a:lstStyle/>
          <a:p>
            <a:pPr eaLnBrk="1" hangingPunct="1"/>
            <a:r>
              <a:rPr lang="en-US" altLang="cs-CZ" sz="4000" dirty="0">
                <a:solidFill>
                  <a:srgbClr val="0000DC"/>
                </a:solidFill>
              </a:rPr>
              <a:t>Auxiliary laboratory devices</a:t>
            </a:r>
            <a:endParaRPr lang="cs-CZ" altLang="cs-CZ" sz="4000" dirty="0">
              <a:solidFill>
                <a:srgbClr val="0000DC"/>
              </a:solidFill>
            </a:endParaRPr>
          </a:p>
        </p:txBody>
      </p:sp>
      <p:sp>
        <p:nvSpPr>
          <p:cNvPr id="44035" name="Rectangle 3">
            <a:extLst>
              <a:ext uri="{FF2B5EF4-FFF2-40B4-BE49-F238E27FC236}">
                <a16:creationId xmlns:a16="http://schemas.microsoft.com/office/drawing/2014/main" id="{FB1C3309-4050-4A2A-A732-BD2B6E02A7BE}"/>
              </a:ext>
            </a:extLst>
          </p:cNvPr>
          <p:cNvSpPr>
            <a:spLocks noGrp="1" noChangeArrowheads="1"/>
          </p:cNvSpPr>
          <p:nvPr>
            <p:ph type="body" idx="1"/>
          </p:nvPr>
        </p:nvSpPr>
        <p:spPr>
          <a:xfrm>
            <a:off x="882869" y="1600201"/>
            <a:ext cx="9858703" cy="3896709"/>
          </a:xfrm>
          <a:solidFill>
            <a:schemeClr val="bg1"/>
          </a:solidFill>
        </p:spPr>
        <p:txBody>
          <a:bodyPr/>
          <a:lstStyle/>
          <a:p>
            <a:pPr eaLnBrk="1" hangingPunct="1">
              <a:lnSpc>
                <a:spcPct val="100000"/>
              </a:lnSpc>
            </a:pPr>
            <a:r>
              <a:rPr lang="en-GB" altLang="cs-CZ" sz="2800" dirty="0"/>
              <a:t>In modern laboratories oriented towards biomedical research or analyses of samples for diagnostic purposes, we can encounter many auxiliary devices. Except for the analytical ultracentrifuge, they do not serve for measurements, but we cannot do it without their help. These auxiliary devices can be very expensive, and they need qualified operators. Some of these devices are explained in other lectures, in </a:t>
            </a:r>
            <a:r>
              <a:rPr lang="en-GB" altLang="cs-CZ" sz="2800" dirty="0" err="1"/>
              <a:t>practicals</a:t>
            </a:r>
            <a:r>
              <a:rPr lang="en-GB" altLang="cs-CZ" sz="2800" dirty="0"/>
              <a:t> (balances, thermometers) or chemistry lessons. </a:t>
            </a:r>
          </a:p>
        </p:txBody>
      </p:sp>
    </p:spTree>
    <p:extLst>
      <p:ext uri="{BB962C8B-B14F-4D97-AF65-F5344CB8AC3E}">
        <p14:creationId xmlns:p14="http://schemas.microsoft.com/office/powerpoint/2010/main" val="1034601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B4F0FB8-EE20-4AE9-A0CE-385AAA1B0AA7}"/>
              </a:ext>
            </a:extLst>
          </p:cNvPr>
          <p:cNvSpPr>
            <a:spLocks noGrp="1" noChangeArrowheads="1"/>
          </p:cNvSpPr>
          <p:nvPr>
            <p:ph type="title"/>
          </p:nvPr>
        </p:nvSpPr>
        <p:spPr>
          <a:xfrm>
            <a:off x="1981200" y="274639"/>
            <a:ext cx="3231931" cy="777875"/>
          </a:xfrm>
          <a:noFill/>
        </p:spPr>
        <p:txBody>
          <a:bodyPr/>
          <a:lstStyle/>
          <a:p>
            <a:pPr eaLnBrk="1" hangingPunct="1"/>
            <a:r>
              <a:rPr lang="en-GB" altLang="cs-CZ" sz="4000" dirty="0">
                <a:solidFill>
                  <a:srgbClr val="0000DC"/>
                </a:solidFill>
              </a:rPr>
              <a:t>Centrifuges</a:t>
            </a:r>
          </a:p>
        </p:txBody>
      </p:sp>
      <p:sp>
        <p:nvSpPr>
          <p:cNvPr id="46083" name="Rectangle 3">
            <a:extLst>
              <a:ext uri="{FF2B5EF4-FFF2-40B4-BE49-F238E27FC236}">
                <a16:creationId xmlns:a16="http://schemas.microsoft.com/office/drawing/2014/main" id="{92EF9AD9-9A4A-4B3D-B205-5C20A6CFE8B2}"/>
              </a:ext>
            </a:extLst>
          </p:cNvPr>
          <p:cNvSpPr>
            <a:spLocks noGrp="1" noChangeArrowheads="1"/>
          </p:cNvSpPr>
          <p:nvPr>
            <p:ph type="body" idx="1"/>
          </p:nvPr>
        </p:nvSpPr>
        <p:spPr>
          <a:xfrm>
            <a:off x="620110" y="1198180"/>
            <a:ext cx="10615449" cy="4568825"/>
          </a:xfrm>
          <a:solidFill>
            <a:schemeClr val="bg1"/>
          </a:solidFill>
        </p:spPr>
        <p:txBody>
          <a:bodyPr/>
          <a:lstStyle/>
          <a:p>
            <a:pPr eaLnBrk="1" hangingPunct="1">
              <a:lnSpc>
                <a:spcPct val="100000"/>
              </a:lnSpc>
            </a:pPr>
            <a:r>
              <a:rPr lang="en-GB" altLang="cs-CZ" sz="2400" dirty="0"/>
              <a:t>The centrifuge works using the </a:t>
            </a:r>
            <a:r>
              <a:rPr lang="en-GB" altLang="cs-CZ" sz="2400" b="1" dirty="0"/>
              <a:t>sedimentation</a:t>
            </a:r>
            <a:r>
              <a:rPr lang="en-GB" altLang="cs-CZ" sz="2400" dirty="0"/>
              <a:t> principle, where the centripetal acceleration is used to separate substances of greater and lesser density. </a:t>
            </a:r>
            <a:r>
              <a:rPr lang="en-US" altLang="cs-CZ" sz="2400" dirty="0"/>
              <a:t>To accelerate sedimentation, we use centrifuges or ultracentrifuges</a:t>
            </a:r>
            <a:r>
              <a:rPr lang="cs-CZ" altLang="cs-CZ" sz="2400" dirty="0"/>
              <a:t>. </a:t>
            </a:r>
            <a:endParaRPr lang="en-GB" altLang="cs-CZ" sz="2400" dirty="0"/>
          </a:p>
          <a:p>
            <a:pPr eaLnBrk="1" hangingPunct="1">
              <a:lnSpc>
                <a:spcPct val="100000"/>
              </a:lnSpc>
            </a:pPr>
            <a:r>
              <a:rPr lang="en-GB" altLang="cs-CZ" sz="2400" dirty="0"/>
              <a:t>In the laboratories, we encounter table-top centrifuges which reach 10</a:t>
            </a:r>
            <a:r>
              <a:rPr lang="en-GB" altLang="cs-CZ" sz="2400" baseline="30000" dirty="0"/>
              <a:t>3</a:t>
            </a:r>
            <a:r>
              <a:rPr lang="en-GB" altLang="cs-CZ" sz="2400" dirty="0"/>
              <a:t> – 10</a:t>
            </a:r>
            <a:r>
              <a:rPr lang="en-GB" altLang="cs-CZ" sz="2400" baseline="30000" dirty="0"/>
              <a:t>5</a:t>
            </a:r>
            <a:r>
              <a:rPr lang="en-GB" altLang="cs-CZ" sz="2400" dirty="0"/>
              <a:t> rpm. Low-speed centrifuges are used to accelerate sedimentation of bigger particles (e.g. cells). The particles sediment </a:t>
            </a:r>
            <a:r>
              <a:rPr lang="cs-CZ" altLang="cs-CZ" sz="2400" dirty="0"/>
              <a:t>t</a:t>
            </a:r>
            <a:r>
              <a:rPr lang="en-GB" altLang="cs-CZ" sz="2400" dirty="0"/>
              <a:t>o the bottom of glass or plastic cuvettes. It is then possible to change the medium (supernatant) to resuspend the particles – </a:t>
            </a:r>
            <a:r>
              <a:rPr lang="en-US" altLang="cs-CZ" sz="2400" dirty="0"/>
              <a:t>they</a:t>
            </a:r>
            <a:r>
              <a:rPr lang="en-GB" altLang="cs-CZ" sz="2400" dirty="0"/>
              <a:t> are washed in this way. </a:t>
            </a:r>
          </a:p>
          <a:p>
            <a:pPr eaLnBrk="1" hangingPunct="1">
              <a:lnSpc>
                <a:spcPct val="100000"/>
              </a:lnSpc>
            </a:pPr>
            <a:r>
              <a:rPr lang="en-GB" altLang="cs-CZ" sz="2400" dirty="0"/>
              <a:t>The rotor space of the centrifuge can be cooled to avoid degradation of biological materials. </a:t>
            </a:r>
          </a:p>
          <a:p>
            <a:pPr eaLnBrk="1" hangingPunct="1">
              <a:lnSpc>
                <a:spcPct val="100000"/>
              </a:lnSpc>
            </a:pPr>
            <a:r>
              <a:rPr lang="en-GB" altLang="cs-CZ" sz="2400" dirty="0"/>
              <a:t>Fractionation of a mixture of dispersed particles to individual components. </a:t>
            </a:r>
          </a:p>
          <a:p>
            <a:pPr eaLnBrk="1" hangingPunct="1">
              <a:lnSpc>
                <a:spcPct val="100000"/>
              </a:lnSpc>
            </a:pPr>
            <a:r>
              <a:rPr lang="en-GB" altLang="cs-CZ" sz="2400" dirty="0"/>
              <a:t>Example: analysis of blood plasma or cerebrospinal fluid. </a:t>
            </a:r>
          </a:p>
        </p:txBody>
      </p:sp>
    </p:spTree>
    <p:extLst>
      <p:ext uri="{BB962C8B-B14F-4D97-AF65-F5344CB8AC3E}">
        <p14:creationId xmlns:p14="http://schemas.microsoft.com/office/powerpoint/2010/main" val="3896267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B542F81-BBE9-455D-B4A0-D05285999191}"/>
              </a:ext>
            </a:extLst>
          </p:cNvPr>
          <p:cNvSpPr>
            <a:spLocks noGrp="1" noChangeArrowheads="1"/>
          </p:cNvSpPr>
          <p:nvPr>
            <p:ph type="title"/>
          </p:nvPr>
        </p:nvSpPr>
        <p:spPr>
          <a:xfrm>
            <a:off x="586555" y="411273"/>
            <a:ext cx="6264671" cy="777875"/>
          </a:xfrm>
          <a:solidFill>
            <a:schemeClr val="bg1"/>
          </a:solidFill>
        </p:spPr>
        <p:txBody>
          <a:bodyPr/>
          <a:lstStyle/>
          <a:p>
            <a:pPr algn="l" eaLnBrk="1" hangingPunct="1"/>
            <a:r>
              <a:rPr lang="cs-CZ" altLang="cs-CZ" sz="4000" dirty="0">
                <a:solidFill>
                  <a:srgbClr val="0000DC"/>
                </a:solidFill>
              </a:rPr>
              <a:t>    </a:t>
            </a:r>
            <a:r>
              <a:rPr lang="en-GB" altLang="cs-CZ" sz="4000" dirty="0">
                <a:solidFill>
                  <a:srgbClr val="0000DC"/>
                </a:solidFill>
              </a:rPr>
              <a:t>Ultra-Centrifuges</a:t>
            </a:r>
          </a:p>
        </p:txBody>
      </p:sp>
      <p:sp>
        <p:nvSpPr>
          <p:cNvPr id="48131" name="Rectangle 3">
            <a:extLst>
              <a:ext uri="{FF2B5EF4-FFF2-40B4-BE49-F238E27FC236}">
                <a16:creationId xmlns:a16="http://schemas.microsoft.com/office/drawing/2014/main" id="{E749DA23-2E0C-433D-A1EA-98877F154245}"/>
              </a:ext>
            </a:extLst>
          </p:cNvPr>
          <p:cNvSpPr>
            <a:spLocks noGrp="1" noChangeArrowheads="1"/>
          </p:cNvSpPr>
          <p:nvPr>
            <p:ph type="body" idx="1"/>
          </p:nvPr>
        </p:nvSpPr>
        <p:spPr>
          <a:xfrm>
            <a:off x="1219200" y="1600200"/>
            <a:ext cx="9764110" cy="4205288"/>
          </a:xfrm>
          <a:solidFill>
            <a:schemeClr val="bg1"/>
          </a:solidFill>
        </p:spPr>
        <p:txBody>
          <a:bodyPr/>
          <a:lstStyle/>
          <a:p>
            <a:pPr eaLnBrk="1" hangingPunct="1">
              <a:lnSpc>
                <a:spcPct val="100000"/>
              </a:lnSpc>
            </a:pPr>
            <a:r>
              <a:rPr lang="en-GB" altLang="cs-CZ" sz="2400" dirty="0"/>
              <a:t>High-speed centrifuges (ultracentrifuges reaching 10</a:t>
            </a:r>
            <a:r>
              <a:rPr lang="cs-CZ" altLang="cs-CZ" sz="2400" baseline="30000" dirty="0"/>
              <a:t>5</a:t>
            </a:r>
            <a:r>
              <a:rPr lang="en-GB" altLang="cs-CZ" sz="2400" dirty="0"/>
              <a:t> rpm or more) serve for the separation of biomacromolecules. They can be equipped with an optical system for observation of the movement of individual macromolecular fractions. </a:t>
            </a:r>
          </a:p>
          <a:p>
            <a:pPr eaLnBrk="1" hangingPunct="1">
              <a:lnSpc>
                <a:spcPct val="100000"/>
              </a:lnSpc>
            </a:pPr>
            <a:r>
              <a:rPr lang="en-GB" altLang="cs-CZ" sz="2400" dirty="0"/>
              <a:t>The cuvettes with samples must be </a:t>
            </a:r>
            <a:r>
              <a:rPr lang="en-GB" altLang="cs-CZ" sz="2400" b="1" dirty="0"/>
              <a:t>precisely balanced </a:t>
            </a:r>
            <a:r>
              <a:rPr lang="en-GB" altLang="cs-CZ" sz="2400" dirty="0"/>
              <a:t>otherwise the unbalanced rotor starts vibrate which can lead to the violent destruction of the whole device. The rotors of ultracentrifuges are made of very strong materials (e.g. titanium alloys) considering the high stresses which they must withstand.</a:t>
            </a:r>
          </a:p>
        </p:txBody>
      </p:sp>
    </p:spTree>
    <p:extLst>
      <p:ext uri="{BB962C8B-B14F-4D97-AF65-F5344CB8AC3E}">
        <p14:creationId xmlns:p14="http://schemas.microsoft.com/office/powerpoint/2010/main" val="1031497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2A47D6A-6F6F-4EA4-8605-E152399FADAF}"/>
              </a:ext>
            </a:extLst>
          </p:cNvPr>
          <p:cNvSpPr>
            <a:spLocks noGrp="1" noChangeArrowheads="1"/>
          </p:cNvSpPr>
          <p:nvPr>
            <p:ph type="title"/>
          </p:nvPr>
        </p:nvSpPr>
        <p:spPr>
          <a:xfrm>
            <a:off x="937556" y="270861"/>
            <a:ext cx="4175893" cy="633413"/>
          </a:xfrm>
          <a:solidFill>
            <a:schemeClr val="bg1"/>
          </a:solidFill>
        </p:spPr>
        <p:txBody>
          <a:bodyPr/>
          <a:lstStyle/>
          <a:p>
            <a:pPr algn="l" eaLnBrk="1" hangingPunct="1"/>
            <a:r>
              <a:rPr lang="cs-CZ" altLang="cs-CZ" sz="4000" dirty="0"/>
              <a:t>   </a:t>
            </a:r>
            <a:r>
              <a:rPr lang="en-GB" altLang="cs-CZ" sz="4000" dirty="0"/>
              <a:t>Centrifuges</a:t>
            </a:r>
          </a:p>
        </p:txBody>
      </p:sp>
      <p:pic>
        <p:nvPicPr>
          <p:cNvPr id="50179" name="Picture 5" descr="IEC Medispin Table Top Centrifuge for sale">
            <a:extLst>
              <a:ext uri="{FF2B5EF4-FFF2-40B4-BE49-F238E27FC236}">
                <a16:creationId xmlns:a16="http://schemas.microsoft.com/office/drawing/2014/main" id="{C936D4D2-C68F-4083-98F5-47CA6DE89E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7565" y="1020436"/>
            <a:ext cx="3132137"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 Box 6">
            <a:extLst>
              <a:ext uri="{FF2B5EF4-FFF2-40B4-BE49-F238E27FC236}">
                <a16:creationId xmlns:a16="http://schemas.microsoft.com/office/drawing/2014/main" id="{41E9FDC6-BE5A-424E-BBD4-162BCEFC6B8D}"/>
              </a:ext>
            </a:extLst>
          </p:cNvPr>
          <p:cNvSpPr txBox="1">
            <a:spLocks noChangeArrowheads="1"/>
          </p:cNvSpPr>
          <p:nvPr/>
        </p:nvSpPr>
        <p:spPr bwMode="auto">
          <a:xfrm>
            <a:off x="1847851" y="5373689"/>
            <a:ext cx="4332232" cy="11906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1800" dirty="0"/>
              <a:t>A small table-top centrifuge with open lid of the rotor space. Six positions for cuvettes (centrifugation tubes) can be seen.</a:t>
            </a:r>
          </a:p>
        </p:txBody>
      </p:sp>
      <p:pic>
        <p:nvPicPr>
          <p:cNvPr id="50181" name="Picture 8" descr="Beckman XL-90 Ultra Centrifuge">
            <a:extLst>
              <a:ext uri="{FF2B5EF4-FFF2-40B4-BE49-F238E27FC236}">
                <a16:creationId xmlns:a16="http://schemas.microsoft.com/office/drawing/2014/main" id="{CFA73438-6E29-428B-8720-AA19C9961338}"/>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7315200" y="706548"/>
            <a:ext cx="3723399" cy="4362505"/>
          </a:xfrm>
          <a:noFill/>
        </p:spPr>
      </p:pic>
      <p:sp>
        <p:nvSpPr>
          <p:cNvPr id="50182" name="Text Box 10">
            <a:extLst>
              <a:ext uri="{FF2B5EF4-FFF2-40B4-BE49-F238E27FC236}">
                <a16:creationId xmlns:a16="http://schemas.microsoft.com/office/drawing/2014/main" id="{BFD120C0-3191-4CA8-AAA0-47FCD74A8A42}"/>
              </a:ext>
            </a:extLst>
          </p:cNvPr>
          <p:cNvSpPr txBox="1">
            <a:spLocks noChangeArrowheads="1"/>
          </p:cNvSpPr>
          <p:nvPr/>
        </p:nvSpPr>
        <p:spPr bwMode="auto">
          <a:xfrm>
            <a:off x="7231993" y="5110930"/>
            <a:ext cx="3635704" cy="92333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err="1"/>
              <a:t>This</a:t>
            </a:r>
            <a:r>
              <a:rPr lang="cs-CZ" altLang="cs-CZ" sz="1800" dirty="0"/>
              <a:t> u</a:t>
            </a:r>
            <a:r>
              <a:rPr lang="en-GB" altLang="cs-CZ" sz="1800" dirty="0" err="1"/>
              <a:t>ltracentrifuge</a:t>
            </a:r>
            <a:r>
              <a:rPr lang="cs-CZ" altLang="cs-CZ" sz="1800" dirty="0"/>
              <a:t> </a:t>
            </a:r>
            <a:r>
              <a:rPr lang="en-GB" altLang="cs-CZ" sz="1800" dirty="0"/>
              <a:t>can achieve</a:t>
            </a:r>
            <a:r>
              <a:rPr lang="cs-CZ" altLang="cs-CZ" sz="1800" dirty="0"/>
              <a:t> </a:t>
            </a:r>
            <a:r>
              <a:rPr lang="en-GB" altLang="cs-CZ" sz="1800" dirty="0"/>
              <a:t>100,000 rpm with centrifugation </a:t>
            </a:r>
            <a:r>
              <a:rPr lang="cs-CZ" altLang="cs-CZ" sz="1800" dirty="0"/>
              <a:t>„</a:t>
            </a:r>
            <a:r>
              <a:rPr lang="en-GB" altLang="cs-CZ" sz="1800" dirty="0"/>
              <a:t>forces</a:t>
            </a:r>
            <a:r>
              <a:rPr lang="cs-CZ" altLang="cs-CZ" sz="1800" dirty="0"/>
              <a:t>“</a:t>
            </a:r>
            <a:r>
              <a:rPr lang="en-GB" altLang="cs-CZ" sz="1800" dirty="0"/>
              <a:t> of up to 802,400</a:t>
            </a:r>
            <a:r>
              <a:rPr lang="cs-CZ" altLang="cs-CZ" sz="1800" dirty="0"/>
              <a:t> </a:t>
            </a:r>
            <a:r>
              <a:rPr lang="en-GB" altLang="cs-CZ" sz="1800" dirty="0"/>
              <a:t>g. </a:t>
            </a:r>
          </a:p>
        </p:txBody>
      </p:sp>
    </p:spTree>
    <p:extLst>
      <p:ext uri="{BB962C8B-B14F-4D97-AF65-F5344CB8AC3E}">
        <p14:creationId xmlns:p14="http://schemas.microsoft.com/office/powerpoint/2010/main" val="3168482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1BA27A6-F349-4177-B112-2B44A406347C}"/>
              </a:ext>
            </a:extLst>
          </p:cNvPr>
          <p:cNvSpPr>
            <a:spLocks noGrp="1" noChangeArrowheads="1"/>
          </p:cNvSpPr>
          <p:nvPr>
            <p:ph type="title"/>
          </p:nvPr>
        </p:nvSpPr>
        <p:spPr>
          <a:xfrm>
            <a:off x="972207" y="453315"/>
            <a:ext cx="8229600" cy="702823"/>
          </a:xfrm>
          <a:solidFill>
            <a:schemeClr val="bg1"/>
          </a:solidFill>
        </p:spPr>
        <p:txBody>
          <a:bodyPr/>
          <a:lstStyle/>
          <a:p>
            <a:pPr eaLnBrk="1" hangingPunct="1"/>
            <a:r>
              <a:rPr lang="en-GB" altLang="cs-CZ" sz="4000" dirty="0">
                <a:solidFill>
                  <a:srgbClr val="0000DC"/>
                </a:solidFill>
              </a:rPr>
              <a:t>Centrifuges - Sedimentation</a:t>
            </a:r>
            <a:endParaRPr lang="cs-CZ" altLang="cs-CZ" sz="4000" dirty="0">
              <a:solidFill>
                <a:srgbClr val="0000DC"/>
              </a:solidFill>
            </a:endParaRPr>
          </a:p>
        </p:txBody>
      </p:sp>
      <p:sp>
        <p:nvSpPr>
          <p:cNvPr id="52227" name="Rectangle 3">
            <a:extLst>
              <a:ext uri="{FF2B5EF4-FFF2-40B4-BE49-F238E27FC236}">
                <a16:creationId xmlns:a16="http://schemas.microsoft.com/office/drawing/2014/main" id="{C47E5FAA-7B22-429B-BAA4-A5268C3A6F6D}"/>
              </a:ext>
            </a:extLst>
          </p:cNvPr>
          <p:cNvSpPr>
            <a:spLocks noGrp="1" noChangeArrowheads="1"/>
          </p:cNvSpPr>
          <p:nvPr>
            <p:ph type="body" idx="1"/>
          </p:nvPr>
        </p:nvSpPr>
        <p:spPr>
          <a:xfrm>
            <a:off x="1061545" y="1371600"/>
            <a:ext cx="10216055" cy="4578350"/>
          </a:xfrm>
          <a:solidFill>
            <a:schemeClr val="bg1"/>
          </a:solidFill>
        </p:spPr>
        <p:txBody>
          <a:bodyPr/>
          <a:lstStyle/>
          <a:p>
            <a:pPr eaLnBrk="1" hangingPunct="1">
              <a:lnSpc>
                <a:spcPct val="100000"/>
              </a:lnSpc>
            </a:pPr>
            <a:endParaRPr lang="cs-CZ" altLang="cs-CZ" sz="2800" dirty="0"/>
          </a:p>
          <a:p>
            <a:pPr eaLnBrk="1" hangingPunct="1">
              <a:lnSpc>
                <a:spcPct val="100000"/>
              </a:lnSpc>
            </a:pPr>
            <a:r>
              <a:rPr lang="en-GB" altLang="cs-CZ" sz="2800" dirty="0"/>
              <a:t>Sedimentation velocity depends on the difference of particle and medium densities, on particle size and shape. Three forces act on the </a:t>
            </a:r>
            <a:r>
              <a:rPr lang="en-GB" altLang="cs-CZ" sz="2800" dirty="0" err="1"/>
              <a:t>sedimenting</a:t>
            </a:r>
            <a:r>
              <a:rPr lang="en-GB" altLang="cs-CZ" sz="2800" dirty="0"/>
              <a:t> particle:</a:t>
            </a:r>
            <a:endParaRPr lang="cs-CZ" altLang="cs-CZ" sz="2800" dirty="0"/>
          </a:p>
          <a:p>
            <a:pPr eaLnBrk="1" hangingPunct="1">
              <a:lnSpc>
                <a:spcPct val="100000"/>
              </a:lnSpc>
            </a:pPr>
            <a:endParaRPr lang="en-GB" altLang="cs-CZ" sz="2800" dirty="0"/>
          </a:p>
          <a:p>
            <a:pPr eaLnBrk="1" hangingPunct="1">
              <a:lnSpc>
                <a:spcPct val="100000"/>
              </a:lnSpc>
            </a:pPr>
            <a:r>
              <a:rPr lang="en-GB" altLang="cs-CZ" sz="2800" dirty="0"/>
              <a:t>1) </a:t>
            </a:r>
            <a:r>
              <a:rPr lang="en-GB" altLang="cs-CZ" sz="2800" b="1" dirty="0"/>
              <a:t>Buoyant force</a:t>
            </a:r>
            <a:r>
              <a:rPr lang="en-GB" altLang="cs-CZ" sz="2800" dirty="0"/>
              <a:t> according the Archimedes principle:</a:t>
            </a:r>
          </a:p>
          <a:p>
            <a:pPr algn="ctr" eaLnBrk="1" hangingPunct="1">
              <a:lnSpc>
                <a:spcPct val="100000"/>
              </a:lnSpc>
              <a:buFontTx/>
              <a:buNone/>
            </a:pPr>
            <a:r>
              <a:rPr lang="en-GB" altLang="cs-CZ" sz="3600" i="1" dirty="0"/>
              <a:t>F</a:t>
            </a:r>
            <a:r>
              <a:rPr lang="en-GB" altLang="cs-CZ" sz="3600" dirty="0"/>
              <a:t> = </a:t>
            </a:r>
            <a:r>
              <a:rPr lang="en-GB" altLang="cs-CZ" sz="3600" dirty="0" err="1">
                <a:latin typeface="Symbol" panose="05050102010706020507" pitchFamily="18" charset="2"/>
              </a:rPr>
              <a:t>r</a:t>
            </a:r>
            <a:r>
              <a:rPr lang="en-GB" altLang="cs-CZ" sz="3600" dirty="0" err="1">
                <a:latin typeface="Calibri" panose="020F0502020204030204" pitchFamily="34" charset="0"/>
                <a:cs typeface="Calibri" panose="020F0502020204030204" pitchFamily="34" charset="0"/>
              </a:rPr>
              <a:t>·</a:t>
            </a:r>
            <a:r>
              <a:rPr lang="en-GB" altLang="cs-CZ" sz="3600" i="1" dirty="0" err="1"/>
              <a:t>V</a:t>
            </a:r>
            <a:r>
              <a:rPr lang="en-GB" altLang="cs-CZ" sz="3600" i="1" dirty="0" err="1">
                <a:latin typeface="Calibri" panose="020F0502020204030204" pitchFamily="34" charset="0"/>
                <a:cs typeface="Calibri" panose="020F0502020204030204" pitchFamily="34" charset="0"/>
              </a:rPr>
              <a:t>·</a:t>
            </a:r>
            <a:r>
              <a:rPr lang="en-GB" altLang="cs-CZ" sz="3600" i="1" dirty="0" err="1"/>
              <a:t>a</a:t>
            </a:r>
            <a:r>
              <a:rPr lang="en-GB" altLang="cs-CZ" sz="3600" dirty="0"/>
              <a:t> = </a:t>
            </a:r>
            <a:r>
              <a:rPr lang="en-GB" altLang="cs-CZ" sz="3600" dirty="0">
                <a:latin typeface="Symbol" panose="05050102010706020507" pitchFamily="18" charset="2"/>
              </a:rPr>
              <a:t>r</a:t>
            </a:r>
            <a:r>
              <a:rPr lang="en-GB" altLang="cs-CZ" sz="3600" dirty="0">
                <a:latin typeface="Calibri" panose="020F0502020204030204" pitchFamily="34" charset="0"/>
                <a:cs typeface="Calibri" panose="020F0502020204030204" pitchFamily="34" charset="0"/>
              </a:rPr>
              <a:t>·</a:t>
            </a:r>
            <a:r>
              <a:rPr lang="en-GB" altLang="cs-CZ" sz="3600" i="1" dirty="0"/>
              <a:t>V</a:t>
            </a:r>
            <a:r>
              <a:rPr lang="en-GB" altLang="cs-CZ" sz="3600" i="1" dirty="0">
                <a:latin typeface="Calibri" panose="020F0502020204030204" pitchFamily="34" charset="0"/>
                <a:cs typeface="Calibri" panose="020F0502020204030204" pitchFamily="34" charset="0"/>
              </a:rPr>
              <a:t>·</a:t>
            </a:r>
            <a:r>
              <a:rPr lang="en-GB" altLang="cs-CZ" sz="3600" i="1" dirty="0"/>
              <a:t>r</a:t>
            </a:r>
            <a:r>
              <a:rPr lang="en-GB" altLang="cs-CZ" sz="3600" i="1" dirty="0">
                <a:latin typeface="Calibri" panose="020F0502020204030204" pitchFamily="34" charset="0"/>
                <a:cs typeface="Calibri" panose="020F0502020204030204" pitchFamily="34" charset="0"/>
              </a:rPr>
              <a:t>·</a:t>
            </a:r>
            <a:r>
              <a:rPr lang="en-GB" altLang="cs-CZ" sz="3600" dirty="0">
                <a:latin typeface="Symbol" panose="05050102010706020507" pitchFamily="18" charset="2"/>
              </a:rPr>
              <a:t>w</a:t>
            </a:r>
            <a:r>
              <a:rPr lang="en-GB" altLang="cs-CZ" sz="3600" baseline="30000" dirty="0"/>
              <a:t>2</a:t>
            </a:r>
          </a:p>
          <a:p>
            <a:pPr eaLnBrk="1" hangingPunct="1">
              <a:lnSpc>
                <a:spcPct val="100000"/>
              </a:lnSpc>
              <a:buFontTx/>
              <a:buNone/>
            </a:pPr>
            <a:r>
              <a:rPr lang="en-GB" altLang="cs-CZ" sz="2800" dirty="0"/>
              <a:t>  where </a:t>
            </a:r>
            <a:r>
              <a:rPr lang="en-GB" altLang="cs-CZ" sz="2800" dirty="0">
                <a:latin typeface="Symbol" panose="05050102010706020507" pitchFamily="18" charset="2"/>
              </a:rPr>
              <a:t>r</a:t>
            </a:r>
            <a:r>
              <a:rPr lang="en-GB" altLang="cs-CZ" sz="2800" i="1" dirty="0"/>
              <a:t> </a:t>
            </a:r>
            <a:r>
              <a:rPr lang="cs-CZ" altLang="cs-CZ" sz="2800" i="1" dirty="0"/>
              <a:t>(</a:t>
            </a:r>
            <a:r>
              <a:rPr lang="cs-CZ" altLang="cs-CZ" sz="2800" i="1" dirty="0" err="1"/>
              <a:t>rho</a:t>
            </a:r>
            <a:r>
              <a:rPr lang="cs-CZ" altLang="cs-CZ" sz="2800" i="1" dirty="0"/>
              <a:t>) </a:t>
            </a:r>
            <a:r>
              <a:rPr lang="en-GB" altLang="cs-CZ" sz="2800" dirty="0"/>
              <a:t>is the particle density, </a:t>
            </a:r>
            <a:r>
              <a:rPr lang="en-GB" altLang="cs-CZ" sz="2800" i="1" dirty="0"/>
              <a:t>V </a:t>
            </a:r>
            <a:r>
              <a:rPr lang="en-GB" altLang="cs-CZ" sz="2800" dirty="0"/>
              <a:t>particle volume, </a:t>
            </a:r>
            <a:r>
              <a:rPr lang="en-GB" altLang="cs-CZ" sz="2800" i="1" dirty="0"/>
              <a:t>a </a:t>
            </a:r>
            <a:r>
              <a:rPr lang="en-GB" altLang="cs-CZ" sz="2800" dirty="0"/>
              <a:t> centrifugal acceleration, </a:t>
            </a:r>
            <a:r>
              <a:rPr lang="en-GB" altLang="cs-CZ" sz="2800" i="1" dirty="0"/>
              <a:t>r </a:t>
            </a:r>
            <a:r>
              <a:rPr lang="en-GB" altLang="cs-CZ" sz="2800" dirty="0"/>
              <a:t>radius of rotation, </a:t>
            </a:r>
            <a:r>
              <a:rPr lang="en-GB" altLang="cs-CZ" sz="2800" dirty="0">
                <a:latin typeface="Symbol" panose="05050102010706020507" pitchFamily="18" charset="2"/>
              </a:rPr>
              <a:t>w</a:t>
            </a:r>
            <a:r>
              <a:rPr lang="en-GB" altLang="cs-CZ" sz="2800" i="1" dirty="0"/>
              <a:t> </a:t>
            </a:r>
            <a:r>
              <a:rPr lang="cs-CZ" altLang="cs-CZ" sz="2800" i="1" dirty="0"/>
              <a:t>(omega) </a:t>
            </a:r>
            <a:r>
              <a:rPr lang="en-GB" altLang="cs-CZ" sz="2800" dirty="0"/>
              <a:t>angular velocity.</a:t>
            </a:r>
          </a:p>
        </p:txBody>
      </p:sp>
    </p:spTree>
    <p:extLst>
      <p:ext uri="{BB962C8B-B14F-4D97-AF65-F5344CB8AC3E}">
        <p14:creationId xmlns:p14="http://schemas.microsoft.com/office/powerpoint/2010/main" val="183908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F8715FA-A57B-4437-8923-79237A1EB0CD}"/>
              </a:ext>
            </a:extLst>
          </p:cNvPr>
          <p:cNvSpPr>
            <a:spLocks noGrp="1" noChangeArrowheads="1"/>
          </p:cNvSpPr>
          <p:nvPr>
            <p:ph type="body" idx="1"/>
          </p:nvPr>
        </p:nvSpPr>
        <p:spPr>
          <a:xfrm>
            <a:off x="1355834" y="1341438"/>
            <a:ext cx="9532883" cy="4781550"/>
          </a:xfrm>
          <a:solidFill>
            <a:schemeClr val="bg1"/>
          </a:solidFill>
        </p:spPr>
        <p:txBody>
          <a:bodyPr/>
          <a:lstStyle/>
          <a:p>
            <a:pPr eaLnBrk="1" hangingPunct="1">
              <a:lnSpc>
                <a:spcPct val="100000"/>
              </a:lnSpc>
            </a:pPr>
            <a:r>
              <a:rPr lang="cs-CZ" altLang="cs-CZ" sz="2800" dirty="0"/>
              <a:t>2) </a:t>
            </a:r>
            <a:r>
              <a:rPr lang="en-US" altLang="cs-CZ" sz="2800" b="1" dirty="0"/>
              <a:t>Centrifugal force</a:t>
            </a:r>
            <a:r>
              <a:rPr lang="cs-CZ" altLang="cs-CZ" sz="2800" b="1" dirty="0"/>
              <a:t>:</a:t>
            </a:r>
          </a:p>
          <a:p>
            <a:pPr algn="ctr" eaLnBrk="1" hangingPunct="1">
              <a:lnSpc>
                <a:spcPct val="100000"/>
              </a:lnSpc>
              <a:buFontTx/>
              <a:buNone/>
            </a:pPr>
            <a:r>
              <a:rPr lang="cs-CZ" altLang="cs-CZ" sz="3600" i="1" dirty="0"/>
              <a:t>F = m</a:t>
            </a:r>
            <a:r>
              <a:rPr lang="cs-CZ" altLang="cs-CZ" sz="3600" i="1" dirty="0">
                <a:latin typeface="Calibri" panose="020F0502020204030204" pitchFamily="34" charset="0"/>
                <a:cs typeface="Calibri" panose="020F0502020204030204" pitchFamily="34" charset="0"/>
              </a:rPr>
              <a:t>·</a:t>
            </a:r>
            <a:r>
              <a:rPr lang="cs-CZ" altLang="cs-CZ" sz="3600" i="1" dirty="0"/>
              <a:t>r</a:t>
            </a:r>
            <a:r>
              <a:rPr lang="cs-CZ" altLang="cs-CZ" sz="3600" i="1" dirty="0">
                <a:latin typeface="Calibri" panose="020F0502020204030204" pitchFamily="34" charset="0"/>
                <a:cs typeface="Calibri" panose="020F0502020204030204" pitchFamily="34" charset="0"/>
              </a:rPr>
              <a:t>·</a:t>
            </a:r>
            <a:r>
              <a:rPr lang="cs-CZ" altLang="cs-CZ" sz="3600" dirty="0">
                <a:latin typeface="Symbol" panose="05050102010706020507" pitchFamily="18" charset="2"/>
              </a:rPr>
              <a:t>w</a:t>
            </a:r>
            <a:r>
              <a:rPr lang="cs-CZ" altLang="cs-CZ" sz="3600" baseline="30000" dirty="0"/>
              <a:t>2</a:t>
            </a:r>
          </a:p>
          <a:p>
            <a:pPr algn="ctr" eaLnBrk="1" hangingPunct="1">
              <a:lnSpc>
                <a:spcPct val="100000"/>
              </a:lnSpc>
              <a:buFontTx/>
              <a:buNone/>
            </a:pPr>
            <a:endParaRPr lang="cs-CZ" altLang="cs-CZ" sz="3600" baseline="30000" dirty="0"/>
          </a:p>
          <a:p>
            <a:pPr eaLnBrk="1" hangingPunct="1">
              <a:lnSpc>
                <a:spcPct val="100000"/>
              </a:lnSpc>
              <a:buFontTx/>
              <a:buNone/>
            </a:pPr>
            <a:r>
              <a:rPr lang="en-US" altLang="cs-CZ" sz="2800" dirty="0"/>
              <a:t>where</a:t>
            </a:r>
            <a:r>
              <a:rPr lang="cs-CZ" altLang="cs-CZ" sz="2800" dirty="0"/>
              <a:t> </a:t>
            </a:r>
            <a:r>
              <a:rPr lang="cs-CZ" altLang="cs-CZ" sz="2800" i="1" dirty="0"/>
              <a:t>m</a:t>
            </a:r>
            <a:r>
              <a:rPr lang="cs-CZ" altLang="cs-CZ" sz="2800" dirty="0"/>
              <a:t> </a:t>
            </a:r>
            <a:r>
              <a:rPr lang="en-US" altLang="cs-CZ" sz="2800" dirty="0"/>
              <a:t>is particle mass.</a:t>
            </a:r>
            <a:endParaRPr lang="cs-CZ" altLang="cs-CZ" sz="2800" dirty="0"/>
          </a:p>
          <a:p>
            <a:pPr eaLnBrk="1" hangingPunct="1">
              <a:lnSpc>
                <a:spcPct val="100000"/>
              </a:lnSpc>
              <a:buFontTx/>
              <a:buNone/>
            </a:pPr>
            <a:endParaRPr lang="cs-CZ" altLang="cs-CZ" sz="2800" dirty="0"/>
          </a:p>
          <a:p>
            <a:pPr eaLnBrk="1" hangingPunct="1">
              <a:lnSpc>
                <a:spcPct val="100000"/>
              </a:lnSpc>
            </a:pPr>
            <a:r>
              <a:rPr lang="cs-CZ" altLang="cs-CZ" sz="2800" dirty="0"/>
              <a:t>3)</a:t>
            </a:r>
            <a:r>
              <a:rPr lang="cs-CZ" altLang="cs-CZ" sz="2800" dirty="0">
                <a:solidFill>
                  <a:srgbClr val="FFFFCC"/>
                </a:solidFill>
              </a:rPr>
              <a:t> </a:t>
            </a:r>
            <a:r>
              <a:rPr lang="en-US" altLang="cs-CZ" sz="2800" b="1" dirty="0"/>
              <a:t>Frictional force</a:t>
            </a:r>
            <a:r>
              <a:rPr lang="cs-CZ" altLang="cs-CZ" sz="2800" dirty="0"/>
              <a:t> </a:t>
            </a:r>
            <a:r>
              <a:rPr lang="en-US" altLang="cs-CZ" sz="2800" dirty="0"/>
              <a:t>in the liquid</a:t>
            </a:r>
            <a:r>
              <a:rPr lang="cs-CZ" altLang="cs-CZ" sz="2800" dirty="0"/>
              <a:t> (</a:t>
            </a:r>
            <a:r>
              <a:rPr lang="cs-CZ" altLang="cs-CZ" sz="2800" dirty="0" err="1"/>
              <a:t>Stokes</a:t>
            </a:r>
            <a:r>
              <a:rPr lang="cs-CZ" altLang="cs-CZ" sz="2800" dirty="0"/>
              <a:t> </a:t>
            </a:r>
            <a:r>
              <a:rPr lang="en-US" altLang="cs-CZ" sz="2800" dirty="0"/>
              <a:t>formula</a:t>
            </a:r>
            <a:r>
              <a:rPr lang="cs-CZ" altLang="cs-CZ" sz="2800" dirty="0"/>
              <a:t>)</a:t>
            </a:r>
            <a:endParaRPr lang="cs-CZ" altLang="cs-CZ" sz="2800" i="1" dirty="0"/>
          </a:p>
          <a:p>
            <a:pPr algn="ctr" eaLnBrk="1" hangingPunct="1">
              <a:lnSpc>
                <a:spcPct val="100000"/>
              </a:lnSpc>
              <a:buFontTx/>
              <a:buNone/>
            </a:pPr>
            <a:r>
              <a:rPr lang="cs-CZ" altLang="cs-CZ" sz="3600" i="1" dirty="0"/>
              <a:t>F</a:t>
            </a:r>
            <a:r>
              <a:rPr lang="cs-CZ" altLang="cs-CZ" sz="3600" dirty="0"/>
              <a:t> = 6</a:t>
            </a:r>
            <a:r>
              <a:rPr lang="cs-CZ" altLang="cs-CZ" sz="3600" dirty="0">
                <a:latin typeface="Symbol" panose="05050102010706020507" pitchFamily="18" charset="2"/>
              </a:rPr>
              <a:t>p</a:t>
            </a:r>
            <a:r>
              <a:rPr lang="cs-CZ" altLang="cs-CZ" sz="3600" dirty="0">
                <a:latin typeface="Calibri" panose="020F0502020204030204" pitchFamily="34" charset="0"/>
                <a:cs typeface="Calibri" panose="020F0502020204030204" pitchFamily="34" charset="0"/>
              </a:rPr>
              <a:t>·</a:t>
            </a:r>
            <a:r>
              <a:rPr lang="cs-CZ" altLang="cs-CZ" sz="3600" i="1" dirty="0"/>
              <a:t>r</a:t>
            </a:r>
            <a:r>
              <a:rPr lang="cs-CZ" altLang="cs-CZ" sz="3600" i="1" dirty="0">
                <a:latin typeface="Calibri" panose="020F0502020204030204" pitchFamily="34" charset="0"/>
                <a:cs typeface="Calibri" panose="020F0502020204030204" pitchFamily="34" charset="0"/>
              </a:rPr>
              <a:t>·</a:t>
            </a:r>
            <a:r>
              <a:rPr lang="cs-CZ" altLang="cs-CZ" sz="3600" dirty="0">
                <a:latin typeface="Symbol" panose="05050102010706020507" pitchFamily="18" charset="2"/>
              </a:rPr>
              <a:t>h</a:t>
            </a:r>
            <a:r>
              <a:rPr lang="cs-CZ" altLang="cs-CZ" sz="3600" dirty="0">
                <a:latin typeface="Calibri" panose="020F0502020204030204" pitchFamily="34" charset="0"/>
                <a:cs typeface="Calibri" panose="020F0502020204030204" pitchFamily="34" charset="0"/>
              </a:rPr>
              <a:t>·</a:t>
            </a:r>
            <a:r>
              <a:rPr lang="cs-CZ" altLang="cs-CZ" sz="3600" i="1" dirty="0"/>
              <a:t>v</a:t>
            </a:r>
          </a:p>
          <a:p>
            <a:pPr eaLnBrk="1" hangingPunct="1">
              <a:lnSpc>
                <a:spcPct val="100000"/>
              </a:lnSpc>
              <a:buFontTx/>
              <a:buNone/>
            </a:pPr>
            <a:r>
              <a:rPr lang="en-US" altLang="cs-CZ" sz="2800" dirty="0"/>
              <a:t>   where</a:t>
            </a:r>
            <a:r>
              <a:rPr lang="cs-CZ" altLang="cs-CZ" sz="2800" i="1" dirty="0"/>
              <a:t> r </a:t>
            </a:r>
            <a:r>
              <a:rPr lang="en-US" altLang="cs-CZ" sz="2800" dirty="0"/>
              <a:t>is radius of the particle</a:t>
            </a:r>
            <a:r>
              <a:rPr lang="cs-CZ" altLang="cs-CZ" sz="2800" dirty="0"/>
              <a:t>, </a:t>
            </a:r>
            <a:r>
              <a:rPr lang="cs-CZ" altLang="cs-CZ" sz="2800" dirty="0">
                <a:latin typeface="Symbol" panose="05050102010706020507" pitchFamily="18" charset="2"/>
              </a:rPr>
              <a:t>h</a:t>
            </a:r>
            <a:r>
              <a:rPr lang="cs-CZ" altLang="cs-CZ" sz="2800" i="1" dirty="0"/>
              <a:t> (</a:t>
            </a:r>
            <a:r>
              <a:rPr lang="cs-CZ" altLang="cs-CZ" sz="2800" i="1" dirty="0" err="1"/>
              <a:t>eta</a:t>
            </a:r>
            <a:r>
              <a:rPr lang="cs-CZ" altLang="cs-CZ" sz="2800" i="1" dirty="0"/>
              <a:t>) </a:t>
            </a:r>
            <a:r>
              <a:rPr lang="en-US" altLang="cs-CZ" sz="2800" dirty="0"/>
              <a:t>dynamic viscosity, </a:t>
            </a:r>
            <a:r>
              <a:rPr lang="en-US" altLang="cs-CZ" sz="2800" i="1" dirty="0"/>
              <a:t>v </a:t>
            </a:r>
            <a:r>
              <a:rPr lang="en-US" altLang="cs-CZ" sz="2800" dirty="0"/>
              <a:t>velocity of the particle moving in the liquid</a:t>
            </a:r>
            <a:r>
              <a:rPr lang="cs-CZ" altLang="cs-CZ" sz="2800" dirty="0"/>
              <a:t>.</a:t>
            </a:r>
          </a:p>
        </p:txBody>
      </p:sp>
      <p:sp>
        <p:nvSpPr>
          <p:cNvPr id="54275" name="Rectangle 3">
            <a:extLst>
              <a:ext uri="{FF2B5EF4-FFF2-40B4-BE49-F238E27FC236}">
                <a16:creationId xmlns:a16="http://schemas.microsoft.com/office/drawing/2014/main" id="{C5065D92-FDB3-493C-AA2C-E758E7BBAA42}"/>
              </a:ext>
            </a:extLst>
          </p:cNvPr>
          <p:cNvSpPr>
            <a:spLocks noChangeArrowheads="1"/>
          </p:cNvSpPr>
          <p:nvPr/>
        </p:nvSpPr>
        <p:spPr bwMode="auto">
          <a:xfrm>
            <a:off x="777766" y="284164"/>
            <a:ext cx="8909159"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4000" b="1" dirty="0">
                <a:solidFill>
                  <a:srgbClr val="0000DC"/>
                </a:solidFill>
              </a:rPr>
              <a:t>Centrifuges - sedimentation</a:t>
            </a:r>
          </a:p>
        </p:txBody>
      </p:sp>
    </p:spTree>
    <p:extLst>
      <p:ext uri="{BB962C8B-B14F-4D97-AF65-F5344CB8AC3E}">
        <p14:creationId xmlns:p14="http://schemas.microsoft.com/office/powerpoint/2010/main" val="482584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22" name="Object 2">
            <a:extLst>
              <a:ext uri="{FF2B5EF4-FFF2-40B4-BE49-F238E27FC236}">
                <a16:creationId xmlns:a16="http://schemas.microsoft.com/office/drawing/2014/main" id="{F58EB9C8-6DDA-4D3E-85B7-1D7FC33D9421}"/>
              </a:ext>
            </a:extLst>
          </p:cNvPr>
          <p:cNvGraphicFramePr>
            <a:graphicFrameLocks noGrp="1" noChangeAspect="1"/>
          </p:cNvGraphicFramePr>
          <p:nvPr>
            <p:ph sz="half" idx="1"/>
            <p:extLst>
              <p:ext uri="{D42A27DB-BD31-4B8C-83A1-F6EECF244321}">
                <p14:modId xmlns:p14="http://schemas.microsoft.com/office/powerpoint/2010/main" val="1116131536"/>
              </p:ext>
            </p:extLst>
          </p:nvPr>
        </p:nvGraphicFramePr>
        <p:xfrm>
          <a:off x="4076701" y="4582510"/>
          <a:ext cx="4671209" cy="1240440"/>
        </p:xfrm>
        <a:graphic>
          <a:graphicData uri="http://schemas.openxmlformats.org/presentationml/2006/ole">
            <mc:AlternateContent xmlns:mc="http://schemas.openxmlformats.org/markup-compatibility/2006">
              <mc:Choice xmlns:v="urn:schemas-microsoft-com:vml" Requires="v">
                <p:oleObj name="Rastrový obrázek" r:id="rId3" imgW="0" imgH="0" progId="Paint.Picture">
                  <p:embed/>
                </p:oleObj>
              </mc:Choice>
              <mc:Fallback>
                <p:oleObj name="Rastrový obrázek" r:id="rId3" imgW="0" imgH="0" progId="Paint.Picture">
                  <p:embed/>
                  <p:pic>
                    <p:nvPicPr>
                      <p:cNvPr id="56322" name="Object 2">
                        <a:extLst>
                          <a:ext uri="{FF2B5EF4-FFF2-40B4-BE49-F238E27FC236}">
                            <a16:creationId xmlns:a16="http://schemas.microsoft.com/office/drawing/2014/main" id="{F58EB9C8-6DDA-4D3E-85B7-1D7FC33D94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6701" y="4582510"/>
                        <a:ext cx="4671209" cy="1240440"/>
                      </a:xfrm>
                      <a:prstGeom prst="rect">
                        <a:avLst/>
                      </a:prstGeom>
                      <a:noFill/>
                      <a:ln>
                        <a:noFill/>
                      </a:ln>
                      <a:effectLst/>
                    </p:spPr>
                  </p:pic>
                </p:oleObj>
              </mc:Fallback>
            </mc:AlternateContent>
          </a:graphicData>
        </a:graphic>
      </p:graphicFrame>
      <p:sp>
        <p:nvSpPr>
          <p:cNvPr id="56323" name="Text Box 3">
            <a:extLst>
              <a:ext uri="{FF2B5EF4-FFF2-40B4-BE49-F238E27FC236}">
                <a16:creationId xmlns:a16="http://schemas.microsoft.com/office/drawing/2014/main" id="{BA61DB9F-997F-4224-90A7-141D9557E587}"/>
              </a:ext>
            </a:extLst>
          </p:cNvPr>
          <p:cNvSpPr txBox="1">
            <a:spLocks noChangeArrowheads="1"/>
          </p:cNvSpPr>
          <p:nvPr/>
        </p:nvSpPr>
        <p:spPr bwMode="auto">
          <a:xfrm>
            <a:off x="956441" y="1484313"/>
            <a:ext cx="9921765" cy="83099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400" dirty="0"/>
              <a:t>The sedimentation of the particles is characterised by the sedimentation coefficient </a:t>
            </a:r>
            <a:r>
              <a:rPr lang="en-GB" altLang="cs-CZ" sz="2400" i="1" dirty="0"/>
              <a:t>s [s] </a:t>
            </a:r>
            <a:r>
              <a:rPr lang="en-GB" altLang="cs-CZ" sz="2400" dirty="0"/>
              <a:t>(centrifugal velocity per unit acceleration</a:t>
            </a:r>
            <a:r>
              <a:rPr lang="cs-CZ" altLang="cs-CZ" sz="2400" dirty="0"/>
              <a:t>)</a:t>
            </a:r>
            <a:r>
              <a:rPr lang="en-GB" altLang="cs-CZ" sz="2400" dirty="0"/>
              <a:t>:</a:t>
            </a:r>
          </a:p>
        </p:txBody>
      </p:sp>
      <p:graphicFrame>
        <p:nvGraphicFramePr>
          <p:cNvPr id="56324" name="Object 4">
            <a:extLst>
              <a:ext uri="{FF2B5EF4-FFF2-40B4-BE49-F238E27FC236}">
                <a16:creationId xmlns:a16="http://schemas.microsoft.com/office/drawing/2014/main" id="{80110262-B80F-479E-A56F-98D6262E6978}"/>
              </a:ext>
            </a:extLst>
          </p:cNvPr>
          <p:cNvGraphicFramePr>
            <a:graphicFrameLocks noGrp="1" noChangeAspect="1"/>
          </p:cNvGraphicFramePr>
          <p:nvPr>
            <p:ph sz="quarter" idx="3"/>
            <p:extLst>
              <p:ext uri="{D42A27DB-BD31-4B8C-83A1-F6EECF244321}">
                <p14:modId xmlns:p14="http://schemas.microsoft.com/office/powerpoint/2010/main" val="1788605904"/>
              </p:ext>
            </p:extLst>
          </p:nvPr>
        </p:nvGraphicFramePr>
        <p:xfrm>
          <a:off x="5303839" y="2532993"/>
          <a:ext cx="1802893" cy="1089682"/>
        </p:xfrm>
        <a:graphic>
          <a:graphicData uri="http://schemas.openxmlformats.org/presentationml/2006/ole">
            <mc:AlternateContent xmlns:mc="http://schemas.openxmlformats.org/markup-compatibility/2006">
              <mc:Choice xmlns:v="urn:schemas-microsoft-com:vml" Requires="v">
                <p:oleObj name="Rastrový obrázek" r:id="rId5" imgW="0" imgH="0" progId="Paint.Picture">
                  <p:embed/>
                </p:oleObj>
              </mc:Choice>
              <mc:Fallback>
                <p:oleObj name="Rastrový obrázek" r:id="rId5" imgW="0" imgH="0" progId="Paint.Picture">
                  <p:embed/>
                  <p:pic>
                    <p:nvPicPr>
                      <p:cNvPr id="56324" name="Object 4">
                        <a:extLst>
                          <a:ext uri="{FF2B5EF4-FFF2-40B4-BE49-F238E27FC236}">
                            <a16:creationId xmlns:a16="http://schemas.microsoft.com/office/drawing/2014/main" id="{80110262-B80F-479E-A56F-98D6262E69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03839" y="2532993"/>
                        <a:ext cx="1802893" cy="1089682"/>
                      </a:xfrm>
                      <a:prstGeom prst="rect">
                        <a:avLst/>
                      </a:prstGeom>
                      <a:noFill/>
                      <a:ln>
                        <a:noFill/>
                      </a:ln>
                      <a:effectLst/>
                    </p:spPr>
                  </p:pic>
                </p:oleObj>
              </mc:Fallback>
            </mc:AlternateContent>
          </a:graphicData>
        </a:graphic>
      </p:graphicFrame>
      <p:sp>
        <p:nvSpPr>
          <p:cNvPr id="56325" name="Text Box 5">
            <a:extLst>
              <a:ext uri="{FF2B5EF4-FFF2-40B4-BE49-F238E27FC236}">
                <a16:creationId xmlns:a16="http://schemas.microsoft.com/office/drawing/2014/main" id="{BFBD57E5-4A9B-4F7F-B2A6-3B9F9FAB4C8F}"/>
              </a:ext>
            </a:extLst>
          </p:cNvPr>
          <p:cNvSpPr txBox="1">
            <a:spLocks noChangeArrowheads="1"/>
          </p:cNvSpPr>
          <p:nvPr/>
        </p:nvSpPr>
        <p:spPr bwMode="auto">
          <a:xfrm>
            <a:off x="1992314" y="3860801"/>
            <a:ext cx="6408737" cy="46166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i="1" dirty="0"/>
              <a:t>v = </a:t>
            </a:r>
            <a:r>
              <a:rPr lang="cs-CZ" altLang="cs-CZ" sz="2400" i="1" dirty="0" err="1"/>
              <a:t>dr</a:t>
            </a:r>
            <a:r>
              <a:rPr lang="cs-CZ" altLang="cs-CZ" sz="2400" i="1" dirty="0"/>
              <a:t>/</a:t>
            </a:r>
            <a:r>
              <a:rPr lang="cs-CZ" altLang="cs-CZ" sz="2400" i="1" dirty="0" err="1"/>
              <a:t>dt</a:t>
            </a:r>
            <a:r>
              <a:rPr lang="cs-CZ" altLang="cs-CZ" sz="2400" i="1" dirty="0"/>
              <a:t> - </a:t>
            </a:r>
            <a:r>
              <a:rPr lang="cs-CZ" altLang="cs-CZ" sz="2400" dirty="0"/>
              <a:t>t</a:t>
            </a:r>
            <a:r>
              <a:rPr lang="en-US" altLang="cs-CZ" sz="2400" dirty="0" err="1"/>
              <a:t>herefore</a:t>
            </a:r>
            <a:r>
              <a:rPr lang="en-US" altLang="cs-CZ" sz="2400" i="1" dirty="0"/>
              <a:t> </a:t>
            </a:r>
            <a:r>
              <a:rPr lang="en-US" altLang="cs-CZ" sz="2400" dirty="0"/>
              <a:t>we can write</a:t>
            </a:r>
            <a:r>
              <a:rPr lang="cs-CZ" altLang="cs-CZ" sz="2400" dirty="0"/>
              <a:t>:</a:t>
            </a:r>
          </a:p>
        </p:txBody>
      </p:sp>
      <p:sp>
        <p:nvSpPr>
          <p:cNvPr id="56326" name="Rectangle 6">
            <a:extLst>
              <a:ext uri="{FF2B5EF4-FFF2-40B4-BE49-F238E27FC236}">
                <a16:creationId xmlns:a16="http://schemas.microsoft.com/office/drawing/2014/main" id="{A4338651-8496-4C77-A8AD-8CD163B61898}"/>
              </a:ext>
            </a:extLst>
          </p:cNvPr>
          <p:cNvSpPr>
            <a:spLocks noChangeArrowheads="1"/>
          </p:cNvSpPr>
          <p:nvPr/>
        </p:nvSpPr>
        <p:spPr bwMode="auto">
          <a:xfrm>
            <a:off x="845754" y="378757"/>
            <a:ext cx="7056065" cy="7016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4000" b="1" dirty="0">
                <a:solidFill>
                  <a:srgbClr val="0000DC"/>
                </a:solidFill>
              </a:rPr>
              <a:t>Centrifuges - sedimentation</a:t>
            </a:r>
          </a:p>
        </p:txBody>
      </p:sp>
    </p:spTree>
    <p:extLst>
      <p:ext uri="{BB962C8B-B14F-4D97-AF65-F5344CB8AC3E}">
        <p14:creationId xmlns:p14="http://schemas.microsoft.com/office/powerpoint/2010/main" val="834824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18EF487B-6814-4BE8-88D2-3497A5FA010F}"/>
              </a:ext>
            </a:extLst>
          </p:cNvPr>
          <p:cNvSpPr>
            <a:spLocks noGrp="1" noChangeArrowheads="1"/>
          </p:cNvSpPr>
          <p:nvPr>
            <p:ph type="body" idx="1"/>
          </p:nvPr>
        </p:nvSpPr>
        <p:spPr>
          <a:xfrm>
            <a:off x="987971" y="1412875"/>
            <a:ext cx="10247587" cy="4464050"/>
          </a:xfrm>
          <a:solidFill>
            <a:schemeClr val="bg1"/>
          </a:solidFill>
        </p:spPr>
        <p:txBody>
          <a:bodyPr/>
          <a:lstStyle/>
          <a:p>
            <a:pPr eaLnBrk="1" hangingPunct="1">
              <a:lnSpc>
                <a:spcPct val="100000"/>
              </a:lnSpc>
            </a:pPr>
            <a:r>
              <a:rPr lang="en-GB" altLang="cs-CZ" sz="2400" dirty="0"/>
              <a:t>After separation of variables and integration </a:t>
            </a:r>
            <a:r>
              <a:rPr lang="cs-CZ" altLang="cs-CZ" sz="2400" dirty="0">
                <a:sym typeface="Wingdings" panose="05000000000000000000" pitchFamily="2" charset="2"/>
              </a:rPr>
              <a:t> </a:t>
            </a:r>
            <a:r>
              <a:rPr lang="en-GB" altLang="cs-CZ" sz="2400" dirty="0"/>
              <a:t>we obtain equation:</a:t>
            </a:r>
          </a:p>
          <a:p>
            <a:pPr algn="ctr" eaLnBrk="1" hangingPunct="1">
              <a:lnSpc>
                <a:spcPct val="100000"/>
              </a:lnSpc>
              <a:buFontTx/>
              <a:buNone/>
            </a:pPr>
            <a:r>
              <a:rPr lang="en-GB" altLang="cs-CZ" sz="2400" dirty="0"/>
              <a:t>ln </a:t>
            </a:r>
            <a:r>
              <a:rPr lang="en-GB" altLang="cs-CZ" sz="2400" i="1" dirty="0"/>
              <a:t>r</a:t>
            </a:r>
            <a:r>
              <a:rPr lang="en-GB" altLang="cs-CZ" sz="2400" dirty="0"/>
              <a:t> = </a:t>
            </a:r>
            <a:r>
              <a:rPr lang="en-GB" altLang="cs-CZ" sz="2400" i="1" dirty="0"/>
              <a:t>s</a:t>
            </a:r>
            <a:r>
              <a:rPr lang="en-GB" altLang="cs-CZ" sz="2400" i="1" dirty="0">
                <a:latin typeface="Calibri" panose="020F0502020204030204" pitchFamily="34" charset="0"/>
                <a:cs typeface="Calibri" panose="020F0502020204030204" pitchFamily="34" charset="0"/>
              </a:rPr>
              <a:t>·</a:t>
            </a:r>
            <a:r>
              <a:rPr lang="en-GB" altLang="cs-CZ" sz="2400" dirty="0">
                <a:latin typeface="Symbol" panose="05050102010706020507" pitchFamily="18" charset="2"/>
              </a:rPr>
              <a:t>w</a:t>
            </a:r>
            <a:r>
              <a:rPr lang="en-GB" altLang="cs-CZ" sz="2400" baseline="30000" dirty="0"/>
              <a:t>2</a:t>
            </a:r>
            <a:r>
              <a:rPr lang="en-GB" altLang="cs-CZ" sz="2400" dirty="0">
                <a:latin typeface="Calibri" panose="020F0502020204030204" pitchFamily="34" charset="0"/>
                <a:cs typeface="Calibri" panose="020F0502020204030204" pitchFamily="34" charset="0"/>
              </a:rPr>
              <a:t>·</a:t>
            </a:r>
            <a:r>
              <a:rPr lang="en-GB" altLang="cs-CZ" sz="2400" i="1" dirty="0"/>
              <a:t>t</a:t>
            </a:r>
            <a:r>
              <a:rPr lang="en-GB" altLang="cs-CZ" sz="2400" dirty="0"/>
              <a:t> + const.</a:t>
            </a:r>
            <a:endParaRPr lang="en-GB" altLang="cs-CZ" sz="2400" i="1" dirty="0"/>
          </a:p>
          <a:p>
            <a:pPr eaLnBrk="1" hangingPunct="1">
              <a:lnSpc>
                <a:spcPct val="100000"/>
              </a:lnSpc>
              <a:buFontTx/>
              <a:buNone/>
            </a:pPr>
            <a:r>
              <a:rPr lang="en-GB" altLang="cs-CZ" sz="2400" i="1" dirty="0"/>
              <a:t>	s </a:t>
            </a:r>
            <a:r>
              <a:rPr lang="en-GB" altLang="cs-CZ" sz="2400" dirty="0"/>
              <a:t>can be obtained from the slope of the graph of </a:t>
            </a:r>
            <a:r>
              <a:rPr lang="en-GB" altLang="cs-CZ" sz="2400" dirty="0" err="1"/>
              <a:t>ln</a:t>
            </a:r>
            <a:r>
              <a:rPr lang="en-GB" altLang="cs-CZ" sz="2400" i="1" dirty="0" err="1"/>
              <a:t>r</a:t>
            </a:r>
            <a:r>
              <a:rPr lang="en-GB" altLang="cs-CZ" sz="2400" i="1" dirty="0"/>
              <a:t> </a:t>
            </a:r>
            <a:r>
              <a:rPr lang="en-GB" altLang="cs-CZ" sz="2400" dirty="0"/>
              <a:t>v</a:t>
            </a:r>
            <a:r>
              <a:rPr lang="cs-CZ" altLang="cs-CZ" sz="2400" dirty="0" err="1"/>
              <a:t>ersus</a:t>
            </a:r>
            <a:r>
              <a:rPr lang="en-GB" altLang="cs-CZ" sz="2400" i="1" dirty="0"/>
              <a:t> t</a:t>
            </a:r>
            <a:r>
              <a:rPr lang="en-GB" altLang="cs-CZ" sz="2400" dirty="0"/>
              <a:t>. This graph (line) can be obtained by measurement of the particle position </a:t>
            </a:r>
            <a:r>
              <a:rPr lang="en-GB" altLang="cs-CZ" sz="2400" i="1" dirty="0"/>
              <a:t>r </a:t>
            </a:r>
            <a:r>
              <a:rPr lang="en-GB" altLang="cs-CZ" sz="2400" dirty="0"/>
              <a:t>at different time</a:t>
            </a:r>
            <a:r>
              <a:rPr lang="en-GB" altLang="cs-CZ" sz="2400" i="1" dirty="0"/>
              <a:t> t </a:t>
            </a:r>
            <a:r>
              <a:rPr lang="en-GB" altLang="cs-CZ" sz="2400" dirty="0"/>
              <a:t>during sedimentation.</a:t>
            </a:r>
          </a:p>
          <a:p>
            <a:pPr eaLnBrk="1" hangingPunct="1">
              <a:lnSpc>
                <a:spcPct val="100000"/>
              </a:lnSpc>
            </a:pPr>
            <a:r>
              <a:rPr lang="en-GB" altLang="cs-CZ" sz="2400" dirty="0"/>
              <a:t>The sedimentation coefficient of small protein molecules is about 10</a:t>
            </a:r>
            <a:r>
              <a:rPr lang="en-GB" altLang="cs-CZ" sz="2400" baseline="30000" dirty="0"/>
              <a:t>-13</a:t>
            </a:r>
            <a:r>
              <a:rPr lang="en-GB" altLang="cs-CZ" sz="2400" dirty="0"/>
              <a:t> s. </a:t>
            </a:r>
            <a:r>
              <a:rPr lang="en-GB" altLang="cs-CZ" sz="2400" dirty="0">
                <a:sym typeface="Symbol" panose="05050102010706020507" pitchFamily="18" charset="2"/>
              </a:rPr>
              <a:t> u</a:t>
            </a:r>
            <a:r>
              <a:rPr lang="en-GB" altLang="cs-CZ" sz="2400" dirty="0"/>
              <a:t>nit of sedimentation coefficient:</a:t>
            </a:r>
            <a:endParaRPr lang="cs-CZ" altLang="cs-CZ" sz="2400" dirty="0"/>
          </a:p>
          <a:p>
            <a:pPr eaLnBrk="1" hangingPunct="1">
              <a:lnSpc>
                <a:spcPct val="100000"/>
              </a:lnSpc>
            </a:pPr>
            <a:endParaRPr lang="en-GB" altLang="cs-CZ" sz="2400" dirty="0"/>
          </a:p>
          <a:p>
            <a:pPr algn="ctr" eaLnBrk="1" hangingPunct="1">
              <a:lnSpc>
                <a:spcPct val="100000"/>
              </a:lnSpc>
              <a:buFontTx/>
              <a:buNone/>
            </a:pPr>
            <a:r>
              <a:rPr lang="en-GB" altLang="cs-CZ" sz="2400" b="1" dirty="0"/>
              <a:t>svedberg S</a:t>
            </a:r>
            <a:r>
              <a:rPr lang="en-GB" altLang="cs-CZ" sz="2400" dirty="0"/>
              <a:t>    ( = 1·10</a:t>
            </a:r>
            <a:r>
              <a:rPr lang="en-GB" altLang="cs-CZ" sz="2400" baseline="30000" dirty="0"/>
              <a:t>-13</a:t>
            </a:r>
            <a:r>
              <a:rPr lang="en-GB" altLang="cs-CZ" sz="2400" dirty="0"/>
              <a:t> s). </a:t>
            </a:r>
          </a:p>
          <a:p>
            <a:pPr algn="ctr" eaLnBrk="1" hangingPunct="1">
              <a:lnSpc>
                <a:spcPct val="100000"/>
              </a:lnSpc>
              <a:buFontTx/>
              <a:buNone/>
            </a:pPr>
            <a:endParaRPr lang="en-GB" altLang="cs-CZ" sz="2400" dirty="0"/>
          </a:p>
          <a:p>
            <a:pPr eaLnBrk="1" hangingPunct="1">
              <a:lnSpc>
                <a:spcPct val="100000"/>
              </a:lnSpc>
            </a:pPr>
            <a:r>
              <a:rPr lang="en-GB" altLang="cs-CZ" sz="2400" dirty="0"/>
              <a:t>Visualisation of </a:t>
            </a:r>
            <a:r>
              <a:rPr lang="en-GB" altLang="cs-CZ" sz="2400" dirty="0" err="1"/>
              <a:t>sedimenting</a:t>
            </a:r>
            <a:r>
              <a:rPr lang="en-GB" altLang="cs-CZ" sz="2400" dirty="0"/>
              <a:t> particles (proteins, DNA etc.): measurement of UV light absorption, index of refraction, fluorescence etc. </a:t>
            </a:r>
          </a:p>
        </p:txBody>
      </p:sp>
      <p:sp>
        <p:nvSpPr>
          <p:cNvPr id="58371" name="Rectangle 3">
            <a:extLst>
              <a:ext uri="{FF2B5EF4-FFF2-40B4-BE49-F238E27FC236}">
                <a16:creationId xmlns:a16="http://schemas.microsoft.com/office/drawing/2014/main" id="{F10578F0-AC12-4208-B6AF-BD859B886BE6}"/>
              </a:ext>
            </a:extLst>
          </p:cNvPr>
          <p:cNvSpPr>
            <a:spLocks noChangeArrowheads="1"/>
          </p:cNvSpPr>
          <p:nvPr/>
        </p:nvSpPr>
        <p:spPr bwMode="auto">
          <a:xfrm>
            <a:off x="896172" y="373283"/>
            <a:ext cx="6912619" cy="7016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4000" b="1" dirty="0">
                <a:solidFill>
                  <a:srgbClr val="0000DC"/>
                </a:solidFill>
              </a:rPr>
              <a:t>Centrifuges - sedimentation</a:t>
            </a:r>
          </a:p>
        </p:txBody>
      </p:sp>
    </p:spTree>
    <p:extLst>
      <p:ext uri="{BB962C8B-B14F-4D97-AF65-F5344CB8AC3E}">
        <p14:creationId xmlns:p14="http://schemas.microsoft.com/office/powerpoint/2010/main" val="834665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a:extLst>
              <a:ext uri="{FF2B5EF4-FFF2-40B4-BE49-F238E27FC236}">
                <a16:creationId xmlns:a16="http://schemas.microsoft.com/office/drawing/2014/main" id="{024E77C7-4223-44C8-9C82-37AC80571536}"/>
              </a:ext>
            </a:extLst>
          </p:cNvPr>
          <p:cNvSpPr>
            <a:spLocks noGrp="1" noChangeArrowheads="1"/>
          </p:cNvSpPr>
          <p:nvPr>
            <p:ph type="body" idx="1"/>
          </p:nvPr>
        </p:nvSpPr>
        <p:spPr>
          <a:xfrm>
            <a:off x="872359" y="1196976"/>
            <a:ext cx="10037379" cy="5472113"/>
          </a:xfrm>
          <a:noFill/>
        </p:spPr>
        <p:txBody>
          <a:bodyPr/>
          <a:lstStyle/>
          <a:p>
            <a:pPr eaLnBrk="1" hangingPunct="1">
              <a:lnSpc>
                <a:spcPct val="100000"/>
              </a:lnSpc>
              <a:buFontTx/>
              <a:buNone/>
            </a:pPr>
            <a:r>
              <a:rPr lang="en-GB" altLang="cs-CZ" sz="2800" dirty="0"/>
              <a:t>	</a:t>
            </a:r>
            <a:r>
              <a:rPr lang="en-GB" altLang="cs-CZ" sz="2400" dirty="0"/>
              <a:t>Separation of different particles is due to different sedimentation velocity of the various types of particles (fractions). Two methods:</a:t>
            </a:r>
            <a:endParaRPr lang="cs-CZ" altLang="cs-CZ" sz="2400" dirty="0"/>
          </a:p>
          <a:p>
            <a:pPr eaLnBrk="1" hangingPunct="1">
              <a:lnSpc>
                <a:spcPct val="100000"/>
              </a:lnSpc>
              <a:buFontTx/>
              <a:buNone/>
            </a:pPr>
            <a:endParaRPr lang="en-GB" altLang="cs-CZ" sz="2400" dirty="0"/>
          </a:p>
          <a:p>
            <a:pPr eaLnBrk="1" hangingPunct="1">
              <a:lnSpc>
                <a:spcPct val="100000"/>
              </a:lnSpc>
              <a:buFontTx/>
              <a:buNone/>
            </a:pPr>
            <a:r>
              <a:rPr lang="en-GB" altLang="cs-CZ" sz="2400" dirty="0"/>
              <a:t>1) Pure solvent is overlaid by thin layer of analysed particle suspension. After certain centrifugation time, the positions of the individual fractions in the tube are determined - </a:t>
            </a:r>
            <a:r>
              <a:rPr lang="en-GB" altLang="cs-CZ" sz="2400" b="1" dirty="0"/>
              <a:t>zonal sedimentation</a:t>
            </a:r>
            <a:r>
              <a:rPr lang="en-GB" altLang="cs-CZ" sz="2400" dirty="0"/>
              <a:t>. </a:t>
            </a:r>
          </a:p>
          <a:p>
            <a:pPr eaLnBrk="1" hangingPunct="1">
              <a:lnSpc>
                <a:spcPct val="100000"/>
              </a:lnSpc>
              <a:buFontTx/>
              <a:buNone/>
            </a:pPr>
            <a:r>
              <a:rPr lang="en-GB" altLang="cs-CZ" sz="2400" dirty="0"/>
              <a:t>2)</a:t>
            </a:r>
            <a:r>
              <a:rPr lang="en-GB" altLang="cs-CZ" sz="2400" dirty="0">
                <a:solidFill>
                  <a:srgbClr val="FFFFCC"/>
                </a:solidFill>
              </a:rPr>
              <a:t> </a:t>
            </a:r>
            <a:r>
              <a:rPr lang="en-GB" altLang="cs-CZ" sz="2400" b="1" dirty="0"/>
              <a:t>Sedimentation within a solution with a density gradient.</a:t>
            </a:r>
            <a:r>
              <a:rPr lang="en-GB" altLang="cs-CZ" sz="2400" dirty="0">
                <a:solidFill>
                  <a:srgbClr val="FF0066"/>
                </a:solidFill>
              </a:rPr>
              <a:t> </a:t>
            </a:r>
            <a:r>
              <a:rPr lang="en-GB" altLang="cs-CZ" sz="2400" dirty="0">
                <a:solidFill>
                  <a:srgbClr val="FFFFCC"/>
                </a:solidFill>
              </a:rPr>
              <a:t> </a:t>
            </a:r>
            <a:r>
              <a:rPr lang="en-GB" altLang="cs-CZ" sz="2400" dirty="0"/>
              <a:t>At first, a solution with a density gradient of a suitably dissolved compound is prepared (often </a:t>
            </a:r>
            <a:r>
              <a:rPr lang="en-GB" altLang="cs-CZ" sz="2400" dirty="0" err="1"/>
              <a:t>CsCl</a:t>
            </a:r>
            <a:r>
              <a:rPr lang="en-GB" altLang="cs-CZ" sz="2400" dirty="0"/>
              <a:t>) by intense centrifugation. Thereafter the </a:t>
            </a:r>
            <a:r>
              <a:rPr lang="en-GB" altLang="cs-CZ" sz="2400" dirty="0" err="1"/>
              <a:t>sedimenting</a:t>
            </a:r>
            <a:r>
              <a:rPr lang="en-GB" altLang="cs-CZ" sz="2400" dirty="0"/>
              <a:t> fraction stops its movement in position, where the buoyant force equals to the centrifugal force.</a:t>
            </a:r>
            <a:r>
              <a:rPr lang="en-GB" altLang="cs-CZ" sz="2800" dirty="0"/>
              <a:t> </a:t>
            </a:r>
          </a:p>
        </p:txBody>
      </p:sp>
      <p:sp>
        <p:nvSpPr>
          <p:cNvPr id="60419" name="Rectangle 4">
            <a:extLst>
              <a:ext uri="{FF2B5EF4-FFF2-40B4-BE49-F238E27FC236}">
                <a16:creationId xmlns:a16="http://schemas.microsoft.com/office/drawing/2014/main" id="{E55EB5EE-CFAD-43CF-AC8E-8E59D6F084E1}"/>
              </a:ext>
            </a:extLst>
          </p:cNvPr>
          <p:cNvSpPr>
            <a:spLocks noChangeArrowheads="1"/>
          </p:cNvSpPr>
          <p:nvPr/>
        </p:nvSpPr>
        <p:spPr bwMode="auto">
          <a:xfrm>
            <a:off x="1030014" y="333376"/>
            <a:ext cx="9450661"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4000" b="1" dirty="0">
                <a:solidFill>
                  <a:srgbClr val="0000DC"/>
                </a:solidFill>
              </a:rPr>
              <a:t>Centrifuges – sedimentation analysis</a:t>
            </a:r>
          </a:p>
        </p:txBody>
      </p:sp>
    </p:spTree>
    <p:extLst>
      <p:ext uri="{BB962C8B-B14F-4D97-AF65-F5344CB8AC3E}">
        <p14:creationId xmlns:p14="http://schemas.microsoft.com/office/powerpoint/2010/main" val="297513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5092651-274E-4751-AEF7-AFC1D27D9AD4}"/>
              </a:ext>
            </a:extLst>
          </p:cNvPr>
          <p:cNvSpPr>
            <a:spLocks noGrp="1" noChangeArrowheads="1"/>
          </p:cNvSpPr>
          <p:nvPr>
            <p:ph type="title"/>
          </p:nvPr>
        </p:nvSpPr>
        <p:spPr>
          <a:xfrm>
            <a:off x="1981200" y="274638"/>
            <a:ext cx="8229600" cy="633412"/>
          </a:xfrm>
          <a:noFill/>
        </p:spPr>
        <p:txBody>
          <a:bodyPr/>
          <a:lstStyle/>
          <a:p>
            <a:pPr eaLnBrk="1" hangingPunct="1"/>
            <a:r>
              <a:rPr lang="en-GB" altLang="cs-CZ" sz="4000" dirty="0"/>
              <a:t>Galvanic</a:t>
            </a:r>
            <a:r>
              <a:rPr lang="cs-CZ" altLang="cs-CZ" sz="4000" dirty="0"/>
              <a:t> cell</a:t>
            </a:r>
            <a:r>
              <a:rPr lang="en-GB" altLang="cs-CZ" dirty="0"/>
              <a:t> </a:t>
            </a:r>
            <a:endParaRPr lang="cs-CZ" altLang="cs-CZ" dirty="0"/>
          </a:p>
        </p:txBody>
      </p:sp>
      <p:sp>
        <p:nvSpPr>
          <p:cNvPr id="7171" name="Rectangle 4">
            <a:extLst>
              <a:ext uri="{FF2B5EF4-FFF2-40B4-BE49-F238E27FC236}">
                <a16:creationId xmlns:a16="http://schemas.microsoft.com/office/drawing/2014/main" id="{A8D4DC44-BD0B-46B2-8E66-940B590D0E46}"/>
              </a:ext>
            </a:extLst>
          </p:cNvPr>
          <p:cNvSpPr>
            <a:spLocks noGrp="1" noChangeArrowheads="1"/>
          </p:cNvSpPr>
          <p:nvPr>
            <p:ph type="body" idx="1"/>
          </p:nvPr>
        </p:nvSpPr>
        <p:spPr>
          <a:xfrm>
            <a:off x="588580" y="842307"/>
            <a:ext cx="10720551" cy="5616575"/>
          </a:xfrm>
          <a:noFill/>
        </p:spPr>
        <p:txBody>
          <a:bodyPr/>
          <a:lstStyle/>
          <a:p>
            <a:pPr marL="0" indent="17463" eaLnBrk="1" hangingPunct="1">
              <a:lnSpc>
                <a:spcPct val="100000"/>
              </a:lnSpc>
              <a:buSzPct val="145000"/>
            </a:pPr>
            <a:r>
              <a:rPr lang="en-GB" altLang="cs-CZ" sz="2000" b="1" dirty="0"/>
              <a:t>  </a:t>
            </a:r>
            <a:r>
              <a:rPr lang="cs-CZ" altLang="cs-CZ" sz="2000" b="1" dirty="0"/>
              <a:t> </a:t>
            </a:r>
            <a:r>
              <a:rPr lang="en-GB" altLang="cs-CZ" sz="2000" b="1" dirty="0"/>
              <a:t>Galvanic cell</a:t>
            </a:r>
            <a:r>
              <a:rPr lang="en-GB" altLang="cs-CZ" sz="2000" dirty="0"/>
              <a:t>: a device that changes chemical to electrical energy. </a:t>
            </a:r>
          </a:p>
          <a:p>
            <a:pPr marL="0" indent="17463" eaLnBrk="1" hangingPunct="1">
              <a:lnSpc>
                <a:spcPct val="100000"/>
              </a:lnSpc>
              <a:buSzPct val="145000"/>
            </a:pPr>
            <a:r>
              <a:rPr lang="en-GB" altLang="cs-CZ" sz="2000" dirty="0"/>
              <a:t> </a:t>
            </a:r>
            <a:r>
              <a:rPr lang="cs-CZ" altLang="cs-CZ" sz="2000" dirty="0"/>
              <a:t>  </a:t>
            </a:r>
            <a:r>
              <a:rPr lang="en-GB" altLang="cs-CZ" sz="2000" dirty="0"/>
              <a:t>Formed by metallic electrodes immersed in an electrolyte containing ions of the same metal. The electrolytes are connected by a semipermeable membrane which allows passage of ions but prevents mixing of electrolytes. </a:t>
            </a:r>
            <a:endParaRPr lang="cs-CZ" altLang="cs-CZ" sz="2000" dirty="0"/>
          </a:p>
          <a:p>
            <a:pPr marL="0" indent="17463" eaLnBrk="1" hangingPunct="1">
              <a:lnSpc>
                <a:spcPct val="100000"/>
              </a:lnSpc>
              <a:buSzPct val="145000"/>
            </a:pPr>
            <a:r>
              <a:rPr lang="cs-CZ" altLang="cs-CZ" sz="2000" dirty="0"/>
              <a:t>  </a:t>
            </a:r>
            <a:r>
              <a:rPr lang="en-GB" altLang="cs-CZ" sz="2000" dirty="0"/>
              <a:t>Electrons </a:t>
            </a:r>
            <a:r>
              <a:rPr lang="cs-CZ" altLang="cs-CZ" sz="2000" dirty="0"/>
              <a:t>are </a:t>
            </a:r>
            <a:r>
              <a:rPr lang="en-GB" altLang="cs-CZ" sz="2000" dirty="0"/>
              <a:t>released in reaction </a:t>
            </a:r>
            <a:r>
              <a:rPr lang="en-GB" altLang="cs-CZ" sz="2000" b="1" dirty="0"/>
              <a:t>M</a:t>
            </a:r>
            <a:r>
              <a:rPr lang="en-GB" altLang="cs-CZ" sz="2000" b="1" baseline="-25000" dirty="0"/>
              <a:t>i</a:t>
            </a:r>
            <a:r>
              <a:rPr lang="en-GB" altLang="cs-CZ" sz="2000" b="1" dirty="0"/>
              <a:t> </a:t>
            </a:r>
            <a:r>
              <a:rPr lang="en-GB" altLang="cs-CZ" sz="2000" b="1" dirty="0">
                <a:latin typeface="Symbol" panose="05050102010706020507" pitchFamily="18" charset="2"/>
              </a:rPr>
              <a:t>®</a:t>
            </a:r>
            <a:r>
              <a:rPr lang="en-GB" altLang="cs-CZ" sz="2000" b="1" dirty="0"/>
              <a:t> M</a:t>
            </a:r>
            <a:r>
              <a:rPr lang="en-GB" altLang="cs-CZ" sz="2000" b="1" baseline="-25000" dirty="0"/>
              <a:t>i</a:t>
            </a:r>
            <a:r>
              <a:rPr lang="en-GB" altLang="cs-CZ" sz="2000" b="1" baseline="30000" dirty="0"/>
              <a:t>+</a:t>
            </a:r>
            <a:r>
              <a:rPr lang="en-GB" altLang="cs-CZ" sz="2000" b="1" dirty="0"/>
              <a:t> + e</a:t>
            </a:r>
            <a:r>
              <a:rPr lang="en-GB" altLang="cs-CZ" sz="2000" b="1" baseline="30000" dirty="0"/>
              <a:t>-</a:t>
            </a:r>
            <a:r>
              <a:rPr lang="en-GB" altLang="cs-CZ" sz="2000" dirty="0"/>
              <a:t> and consumed in reaction </a:t>
            </a:r>
            <a:r>
              <a:rPr lang="en-GB" altLang="cs-CZ" sz="2000" b="1" dirty="0" err="1"/>
              <a:t>M</a:t>
            </a:r>
            <a:r>
              <a:rPr lang="en-GB" altLang="cs-CZ" sz="2000" b="1" baseline="-25000" dirty="0" err="1"/>
              <a:t>j</a:t>
            </a:r>
            <a:r>
              <a:rPr lang="en-GB" altLang="cs-CZ" sz="2000" b="1" baseline="30000" dirty="0"/>
              <a:t>+</a:t>
            </a:r>
            <a:r>
              <a:rPr lang="en-GB" altLang="cs-CZ" sz="2000" b="1" dirty="0"/>
              <a:t> + e</a:t>
            </a:r>
            <a:r>
              <a:rPr lang="en-GB" altLang="cs-CZ" sz="2000" b="1" baseline="30000" dirty="0"/>
              <a:t>-</a:t>
            </a:r>
            <a:r>
              <a:rPr lang="en-GB" altLang="cs-CZ" sz="2000" b="1" dirty="0"/>
              <a:t> </a:t>
            </a:r>
            <a:r>
              <a:rPr lang="en-GB" altLang="cs-CZ" sz="2000" b="1" dirty="0">
                <a:latin typeface="Symbol" panose="05050102010706020507" pitchFamily="18" charset="2"/>
              </a:rPr>
              <a:t>®</a:t>
            </a:r>
            <a:r>
              <a:rPr lang="en-GB" altLang="cs-CZ" sz="2000" b="1" dirty="0"/>
              <a:t> M</a:t>
            </a:r>
            <a:r>
              <a:rPr lang="en-GB" altLang="cs-CZ" sz="2000" b="1" baseline="-25000" dirty="0"/>
              <a:t> o  </a:t>
            </a:r>
            <a:r>
              <a:rPr lang="en-GB" altLang="cs-CZ" sz="2000" dirty="0"/>
              <a:t>on the second electrode. </a:t>
            </a:r>
            <a:endParaRPr lang="cs-CZ" altLang="cs-CZ" sz="2000" dirty="0"/>
          </a:p>
          <a:p>
            <a:pPr marL="0" indent="17463" eaLnBrk="1" hangingPunct="1">
              <a:lnSpc>
                <a:spcPct val="100000"/>
              </a:lnSpc>
              <a:buSzPct val="145000"/>
            </a:pPr>
            <a:r>
              <a:rPr lang="cs-CZ" altLang="cs-CZ" sz="2000" dirty="0"/>
              <a:t>  </a:t>
            </a:r>
            <a:r>
              <a:rPr lang="en-GB" altLang="cs-CZ" sz="2000" dirty="0"/>
              <a:t>After </a:t>
            </a:r>
            <a:r>
              <a:rPr lang="en-GB" altLang="cs-CZ" sz="2000" b="1" dirty="0"/>
              <a:t>connecting the electrodes,</a:t>
            </a:r>
            <a:r>
              <a:rPr lang="en-GB" altLang="cs-CZ" sz="2000" dirty="0">
                <a:solidFill>
                  <a:srgbClr val="FF0066"/>
                </a:solidFill>
              </a:rPr>
              <a:t> </a:t>
            </a:r>
            <a:r>
              <a:rPr lang="en-GB" altLang="cs-CZ" sz="2000" dirty="0"/>
              <a:t>the electrons move to places with lack of them. Thus, on one electrode, more ions are released into solution. On the other electrode, some ions are deposited as metal atoms. </a:t>
            </a:r>
          </a:p>
          <a:p>
            <a:pPr marL="0" indent="17463" eaLnBrk="1" hangingPunct="1">
              <a:lnSpc>
                <a:spcPct val="100000"/>
              </a:lnSpc>
              <a:buSzPct val="145000"/>
            </a:pPr>
            <a:r>
              <a:rPr lang="en-GB" altLang="cs-CZ" sz="2000" dirty="0"/>
              <a:t> </a:t>
            </a:r>
            <a:r>
              <a:rPr lang="cs-CZ" altLang="cs-CZ" sz="2000" dirty="0"/>
              <a:t>  </a:t>
            </a:r>
            <a:r>
              <a:rPr lang="en-GB" altLang="cs-CZ" sz="2000" dirty="0"/>
              <a:t>In a disconnected galvanic cell, a thermodynamic equilibrium appears</a:t>
            </a:r>
            <a:r>
              <a:rPr lang="cs-CZ" altLang="cs-CZ" sz="2000" dirty="0"/>
              <a:t>. C</a:t>
            </a:r>
            <a:r>
              <a:rPr lang="en-GB" altLang="cs-CZ" sz="2000" dirty="0" err="1"/>
              <a:t>ertain</a:t>
            </a:r>
            <a:r>
              <a:rPr lang="en-GB" altLang="cs-CZ" sz="2000" dirty="0"/>
              <a:t> amount of ions pass (dissolve) as ions into the solution, and free electrons remain on the metal. This results in an </a:t>
            </a:r>
            <a:r>
              <a:rPr lang="en-GB" altLang="cs-CZ" sz="2000" b="1" dirty="0"/>
              <a:t>electric voltage </a:t>
            </a:r>
            <a:r>
              <a:rPr lang="en-GB" altLang="cs-CZ" sz="2000" dirty="0"/>
              <a:t>which electrostatically hinders further passage of ions into the electrolyte. This voltage depends on the kind of metal, i.e. its </a:t>
            </a:r>
            <a:r>
              <a:rPr lang="en-GB" altLang="cs-CZ" sz="2000" b="1" dirty="0"/>
              <a:t>ability to release ions</a:t>
            </a:r>
            <a:r>
              <a:rPr lang="en-GB" altLang="cs-CZ" sz="2000" dirty="0"/>
              <a:t> in a given medium. The resulting </a:t>
            </a:r>
            <a:r>
              <a:rPr lang="cs-CZ" altLang="cs-CZ" sz="2000" dirty="0" err="1"/>
              <a:t>voltage</a:t>
            </a:r>
            <a:r>
              <a:rPr lang="en-GB" altLang="cs-CZ" sz="2000" dirty="0"/>
              <a:t> is given by the</a:t>
            </a:r>
            <a:r>
              <a:rPr lang="en-GB" altLang="cs-CZ" sz="2000" dirty="0">
                <a:solidFill>
                  <a:srgbClr val="FF0066"/>
                </a:solidFill>
              </a:rPr>
              <a:t> </a:t>
            </a:r>
            <a:r>
              <a:rPr lang="en-GB" altLang="cs-CZ" sz="2000" b="1" dirty="0"/>
              <a:t>difference of voltages on individual electrodes</a:t>
            </a:r>
            <a:r>
              <a:rPr lang="en-GB" altLang="cs-CZ" sz="2000" dirty="0"/>
              <a:t>. The individual electrode voltages cannot be measured because we always need two electrodes at least for the measurement. </a:t>
            </a:r>
          </a:p>
          <a:p>
            <a:pPr marL="0" indent="17463" eaLnBrk="1" hangingPunct="1">
              <a:lnSpc>
                <a:spcPct val="100000"/>
              </a:lnSpc>
            </a:pPr>
            <a:r>
              <a:rPr lang="en-GB" altLang="cs-CZ" sz="2000" dirty="0"/>
              <a:t> </a:t>
            </a:r>
            <a:r>
              <a:rPr lang="cs-CZ" altLang="cs-CZ" sz="2000" dirty="0"/>
              <a:t>  </a:t>
            </a:r>
            <a:r>
              <a:rPr lang="en-GB" altLang="cs-CZ" sz="2000" dirty="0"/>
              <a:t>The galvanic cell is the principle </a:t>
            </a:r>
            <a:r>
              <a:rPr lang="cs-CZ" altLang="cs-CZ" sz="2000" dirty="0"/>
              <a:t>of</a:t>
            </a:r>
            <a:r>
              <a:rPr lang="en-GB" altLang="cs-CZ" sz="2000" dirty="0"/>
              <a:t> potentiometric devices used for the determination of ionic composition of electrolytes including body fluids. </a:t>
            </a:r>
          </a:p>
          <a:p>
            <a:pPr marL="0" indent="17463" eaLnBrk="1" hangingPunct="1">
              <a:lnSpc>
                <a:spcPct val="80000"/>
              </a:lnSpc>
              <a:buSzPct val="145000"/>
            </a:pPr>
            <a:endParaRPr lang="en-GB" altLang="cs-CZ" sz="2000" dirty="0"/>
          </a:p>
        </p:txBody>
      </p:sp>
    </p:spTree>
    <p:extLst>
      <p:ext uri="{BB962C8B-B14F-4D97-AF65-F5344CB8AC3E}">
        <p14:creationId xmlns:p14="http://schemas.microsoft.com/office/powerpoint/2010/main" val="25246612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759541A-EF51-4AE2-8556-1962090E96E6}"/>
              </a:ext>
            </a:extLst>
          </p:cNvPr>
          <p:cNvSpPr>
            <a:spLocks noGrp="1" noChangeArrowheads="1"/>
          </p:cNvSpPr>
          <p:nvPr>
            <p:ph type="title"/>
          </p:nvPr>
        </p:nvSpPr>
        <p:spPr>
          <a:xfrm>
            <a:off x="1045286" y="465192"/>
            <a:ext cx="4062742" cy="3240088"/>
          </a:xfrm>
          <a:solidFill>
            <a:schemeClr val="bg1"/>
          </a:solidFill>
        </p:spPr>
        <p:txBody>
          <a:bodyPr/>
          <a:lstStyle/>
          <a:p>
            <a:pPr eaLnBrk="1" hangingPunct="1">
              <a:lnSpc>
                <a:spcPct val="100000"/>
              </a:lnSpc>
            </a:pPr>
            <a:r>
              <a:rPr lang="en-GB" altLang="cs-CZ" sz="3600" dirty="0">
                <a:solidFill>
                  <a:srgbClr val="0000DC"/>
                </a:solidFill>
              </a:rPr>
              <a:t>Analytical ultracentrifuge</a:t>
            </a:r>
            <a:br>
              <a:rPr lang="en-GB" altLang="cs-CZ" sz="4000" dirty="0">
                <a:solidFill>
                  <a:srgbClr val="FFFFCC"/>
                </a:solidFill>
              </a:rPr>
            </a:br>
            <a:r>
              <a:rPr lang="en-GB" altLang="cs-CZ" sz="1600" dirty="0">
                <a:solidFill>
                  <a:schemeClr val="tx1"/>
                </a:solidFill>
              </a:rPr>
              <a:t>scheme according:</a:t>
            </a:r>
            <a:r>
              <a:rPr lang="en-GB" altLang="cs-CZ" sz="4000" dirty="0">
                <a:solidFill>
                  <a:schemeClr val="tx1"/>
                </a:solidFill>
              </a:rPr>
              <a:t> </a:t>
            </a:r>
            <a:r>
              <a:rPr lang="en-GB" altLang="cs-CZ" sz="1600" dirty="0">
                <a:solidFill>
                  <a:schemeClr val="tx1"/>
                </a:solidFill>
              </a:rPr>
              <a:t>http://www.embl-heidelberg.de/ExternalInfo/geerlof/draft_frames/flowchart/Characterization/AUC/auc.html#Why Analytical Ultracentrifugation</a:t>
            </a:r>
          </a:p>
        </p:txBody>
      </p:sp>
      <p:pic>
        <p:nvPicPr>
          <p:cNvPr id="62467" name="Picture 3" descr="beckman">
            <a:extLst>
              <a:ext uri="{FF2B5EF4-FFF2-40B4-BE49-F238E27FC236}">
                <a16:creationId xmlns:a16="http://schemas.microsoft.com/office/drawing/2014/main" id="{C355B5DD-B128-4DDB-AABD-DE05A93700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483" y="3456044"/>
            <a:ext cx="3840487" cy="2995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68" name="Picture 6" descr="ultracentrifuge">
            <a:extLst>
              <a:ext uri="{FF2B5EF4-FFF2-40B4-BE49-F238E27FC236}">
                <a16:creationId xmlns:a16="http://schemas.microsoft.com/office/drawing/2014/main" id="{301E2779-6D8E-44BF-9035-316227D45A75}"/>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752773" y="84083"/>
            <a:ext cx="5497513" cy="6669088"/>
          </a:xfrm>
          <a:noFill/>
        </p:spPr>
      </p:pic>
    </p:spTree>
    <p:extLst>
      <p:ext uri="{BB962C8B-B14F-4D97-AF65-F5344CB8AC3E}">
        <p14:creationId xmlns:p14="http://schemas.microsoft.com/office/powerpoint/2010/main" val="311930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29E4C458-5E7B-4B35-B551-81C446761BCC}"/>
              </a:ext>
            </a:extLst>
          </p:cNvPr>
          <p:cNvSpPr>
            <a:spLocks noGrp="1" noChangeArrowheads="1"/>
          </p:cNvSpPr>
          <p:nvPr>
            <p:ph type="title"/>
          </p:nvPr>
        </p:nvSpPr>
        <p:spPr>
          <a:xfrm>
            <a:off x="641131" y="274638"/>
            <a:ext cx="5370786" cy="786907"/>
          </a:xfrm>
          <a:noFill/>
        </p:spPr>
        <p:txBody>
          <a:bodyPr/>
          <a:lstStyle/>
          <a:p>
            <a:pPr eaLnBrk="1" hangingPunct="1"/>
            <a:r>
              <a:rPr lang="en-US" altLang="cs-CZ" sz="4000" dirty="0">
                <a:solidFill>
                  <a:srgbClr val="0000DC"/>
                </a:solidFill>
              </a:rPr>
              <a:t>Shakers and stirrers</a:t>
            </a:r>
            <a:endParaRPr lang="cs-CZ" altLang="cs-CZ" sz="4000" dirty="0">
              <a:solidFill>
                <a:srgbClr val="0000DC"/>
              </a:solidFill>
            </a:endParaRPr>
          </a:p>
        </p:txBody>
      </p:sp>
      <p:sp>
        <p:nvSpPr>
          <p:cNvPr id="64515" name="Rectangle 3">
            <a:extLst>
              <a:ext uri="{FF2B5EF4-FFF2-40B4-BE49-F238E27FC236}">
                <a16:creationId xmlns:a16="http://schemas.microsoft.com/office/drawing/2014/main" id="{C6594E03-E13A-4379-8DEC-5F5D917ADA89}"/>
              </a:ext>
            </a:extLst>
          </p:cNvPr>
          <p:cNvSpPr>
            <a:spLocks noGrp="1" noChangeArrowheads="1"/>
          </p:cNvSpPr>
          <p:nvPr>
            <p:ph type="body" sz="half" idx="1"/>
          </p:nvPr>
        </p:nvSpPr>
        <p:spPr>
          <a:xfrm>
            <a:off x="893379" y="1752601"/>
            <a:ext cx="5785235" cy="4695825"/>
          </a:xfrm>
          <a:solidFill>
            <a:schemeClr val="bg1"/>
          </a:solidFill>
        </p:spPr>
        <p:txBody>
          <a:bodyPr/>
          <a:lstStyle/>
          <a:p>
            <a:pPr marL="3175" indent="11113" eaLnBrk="1" hangingPunct="1">
              <a:lnSpc>
                <a:spcPct val="100000"/>
              </a:lnSpc>
              <a:buFontTx/>
              <a:buNone/>
            </a:pPr>
            <a:r>
              <a:rPr lang="en-US" altLang="cs-CZ" sz="2000" b="1" dirty="0"/>
              <a:t>Shakers</a:t>
            </a:r>
            <a:r>
              <a:rPr lang="en-US" altLang="cs-CZ" sz="2000" dirty="0"/>
              <a:t> are used to accelerate chemical reactions, to dissolve poorly dissolvable substances, to prevent sedimentation </a:t>
            </a:r>
            <a:r>
              <a:rPr lang="en-US" altLang="cs-CZ" sz="2000" dirty="0" err="1"/>
              <a:t>etc</a:t>
            </a:r>
            <a:r>
              <a:rPr lang="cs-CZ" altLang="cs-CZ" sz="2000" dirty="0"/>
              <a:t>. </a:t>
            </a:r>
            <a:r>
              <a:rPr lang="en-US" altLang="cs-CZ" sz="2000" dirty="0"/>
              <a:t>They are equipped with holders or plates with holes to fasten flasks or test tubes</a:t>
            </a:r>
            <a:r>
              <a:rPr lang="cs-CZ" altLang="cs-CZ" sz="2000" dirty="0"/>
              <a:t>. </a:t>
            </a:r>
            <a:r>
              <a:rPr lang="en-US" altLang="cs-CZ" sz="2000" dirty="0"/>
              <a:t>The vessels perform swinging or rotational movements</a:t>
            </a:r>
            <a:r>
              <a:rPr lang="cs-CZ" altLang="cs-CZ" sz="2000" dirty="0"/>
              <a:t>. </a:t>
            </a:r>
            <a:r>
              <a:rPr lang="en-US" altLang="cs-CZ" sz="2000" dirty="0"/>
              <a:t>Some shakers have housings, which allow keeping of constant temperature</a:t>
            </a:r>
            <a:r>
              <a:rPr lang="cs-CZ" altLang="cs-CZ" sz="2000" dirty="0"/>
              <a:t>.</a:t>
            </a:r>
            <a:endParaRPr lang="en-US"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r>
              <a:rPr lang="en-US" altLang="cs-CZ" sz="2000" dirty="0"/>
              <a:t>The </a:t>
            </a:r>
            <a:r>
              <a:rPr lang="en-US" altLang="cs-CZ" sz="2000" b="1" dirty="0"/>
              <a:t>stirrers</a:t>
            </a:r>
            <a:r>
              <a:rPr lang="en-US" altLang="cs-CZ" sz="2000" dirty="0"/>
              <a:t> serve for similar purposes</a:t>
            </a:r>
            <a:r>
              <a:rPr lang="cs-CZ" altLang="cs-CZ" sz="2000" dirty="0"/>
              <a:t>.</a:t>
            </a:r>
            <a:r>
              <a:rPr lang="en-US" altLang="cs-CZ" sz="2000" dirty="0"/>
              <a:t>It is advantageous to combine heaters and magnetic stirrers</a:t>
            </a:r>
            <a:r>
              <a:rPr lang="cs-CZ" altLang="cs-CZ" sz="2000" dirty="0"/>
              <a:t>. </a:t>
            </a:r>
            <a:r>
              <a:rPr lang="en-US" altLang="cs-CZ" sz="2000" dirty="0"/>
              <a:t>A magnet rotates below the heater, or a rotating magnetic field is produced, to put in rotation a plastic or glass-sealed iron rod on the bottom of a beaker</a:t>
            </a:r>
            <a:r>
              <a:rPr lang="cs-CZ" altLang="cs-CZ" sz="2000" dirty="0"/>
              <a:t>.</a:t>
            </a:r>
          </a:p>
        </p:txBody>
      </p:sp>
      <p:pic>
        <p:nvPicPr>
          <p:cNvPr id="64516" name="Picture 5" descr="obr">
            <a:extLst>
              <a:ext uri="{FF2B5EF4-FFF2-40B4-BE49-F238E27FC236}">
                <a16:creationId xmlns:a16="http://schemas.microsoft.com/office/drawing/2014/main" id="{85F3D6A0-E6DF-41FB-83F4-9F5F7B14AD79}"/>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7945822" y="837927"/>
            <a:ext cx="2396357" cy="2701706"/>
          </a:xfrm>
          <a:noFill/>
        </p:spPr>
      </p:pic>
      <p:pic>
        <p:nvPicPr>
          <p:cNvPr id="64517" name="Picture 8" descr="Agimatic-ND | JP Selecta">
            <a:extLst>
              <a:ext uri="{FF2B5EF4-FFF2-40B4-BE49-F238E27FC236}">
                <a16:creationId xmlns:a16="http://schemas.microsoft.com/office/drawing/2014/main" id="{D140659A-9007-4E4A-ABD7-A92E66885788}"/>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7935311" y="3616381"/>
            <a:ext cx="2396358" cy="3044070"/>
          </a:xfrm>
          <a:noFill/>
        </p:spPr>
      </p:pic>
    </p:spTree>
    <p:extLst>
      <p:ext uri="{BB962C8B-B14F-4D97-AF65-F5344CB8AC3E}">
        <p14:creationId xmlns:p14="http://schemas.microsoft.com/office/powerpoint/2010/main" val="22385639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93A2FA83-7475-47B5-875A-B08DE4335D42}"/>
              </a:ext>
            </a:extLst>
          </p:cNvPr>
          <p:cNvSpPr>
            <a:spLocks noGrp="1" noChangeArrowheads="1"/>
          </p:cNvSpPr>
          <p:nvPr>
            <p:ph type="title"/>
          </p:nvPr>
        </p:nvSpPr>
        <p:spPr>
          <a:xfrm>
            <a:off x="1156138" y="274639"/>
            <a:ext cx="9054662" cy="922337"/>
          </a:xfrm>
          <a:noFill/>
        </p:spPr>
        <p:txBody>
          <a:bodyPr/>
          <a:lstStyle/>
          <a:p>
            <a:pPr eaLnBrk="1" hangingPunct="1"/>
            <a:r>
              <a:rPr lang="en-GB" altLang="cs-CZ" sz="4000" dirty="0">
                <a:solidFill>
                  <a:srgbClr val="0000DC"/>
                </a:solidFill>
              </a:rPr>
              <a:t>Homogenisers and disintegrators</a:t>
            </a:r>
          </a:p>
        </p:txBody>
      </p:sp>
      <p:sp>
        <p:nvSpPr>
          <p:cNvPr id="66563" name="Rectangle 3">
            <a:extLst>
              <a:ext uri="{FF2B5EF4-FFF2-40B4-BE49-F238E27FC236}">
                <a16:creationId xmlns:a16="http://schemas.microsoft.com/office/drawing/2014/main" id="{E699807E-12AA-4D49-97E2-1C5081D10229}"/>
              </a:ext>
            </a:extLst>
          </p:cNvPr>
          <p:cNvSpPr>
            <a:spLocks noGrp="1" noChangeArrowheads="1"/>
          </p:cNvSpPr>
          <p:nvPr>
            <p:ph type="body" idx="1"/>
          </p:nvPr>
        </p:nvSpPr>
        <p:spPr>
          <a:xfrm>
            <a:off x="872359" y="1557339"/>
            <a:ext cx="9921765" cy="4967287"/>
          </a:xfrm>
          <a:solidFill>
            <a:schemeClr val="bg1"/>
          </a:solidFill>
        </p:spPr>
        <p:txBody>
          <a:bodyPr/>
          <a:lstStyle/>
          <a:p>
            <a:pPr eaLnBrk="1" hangingPunct="1">
              <a:lnSpc>
                <a:spcPct val="100000"/>
              </a:lnSpc>
            </a:pPr>
            <a:r>
              <a:rPr lang="en-GB" altLang="cs-CZ" sz="2400" dirty="0"/>
              <a:t>Tissue samples must often be homogenised before analysis - use homogenisers and ultrasonic disintegrators.</a:t>
            </a:r>
          </a:p>
          <a:p>
            <a:pPr eaLnBrk="1" hangingPunct="1">
              <a:lnSpc>
                <a:spcPct val="100000"/>
              </a:lnSpc>
            </a:pPr>
            <a:r>
              <a:rPr lang="en-GB" altLang="cs-CZ" sz="2400" b="1" dirty="0"/>
              <a:t>Rotation homogeniser</a:t>
            </a:r>
            <a:r>
              <a:rPr lang="en-GB" altLang="cs-CZ" sz="2400" dirty="0"/>
              <a:t> is made of ground glass – a glass cylinder revolves swiftly in a test tube, the diameter of which is only slightly bigger than the diameter of the cylinder. The sample under pressure is pushed into the space between the cylinder and tube wall, where the grinding occurs. </a:t>
            </a:r>
            <a:endParaRPr lang="cs-CZ" altLang="cs-CZ" sz="2400" dirty="0"/>
          </a:p>
          <a:p>
            <a:pPr eaLnBrk="1" hangingPunct="1">
              <a:lnSpc>
                <a:spcPct val="100000"/>
              </a:lnSpc>
            </a:pPr>
            <a:r>
              <a:rPr lang="en-GB" altLang="cs-CZ" sz="2400" dirty="0"/>
              <a:t>In some modern devices, the sample is pushed through a jet under very high pressure (up to hundreds of MPa), reaching velocities up to 500 m/s. Big internal friction and adiabatic compression causes temperature increase – cooling is necessary.</a:t>
            </a:r>
          </a:p>
        </p:txBody>
      </p:sp>
    </p:spTree>
    <p:extLst>
      <p:ext uri="{BB962C8B-B14F-4D97-AF65-F5344CB8AC3E}">
        <p14:creationId xmlns:p14="http://schemas.microsoft.com/office/powerpoint/2010/main" val="5060977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a:extLst>
              <a:ext uri="{FF2B5EF4-FFF2-40B4-BE49-F238E27FC236}">
                <a16:creationId xmlns:a16="http://schemas.microsoft.com/office/drawing/2014/main" id="{4B4170B7-2373-4A06-A2D2-2770643B961D}"/>
              </a:ext>
            </a:extLst>
          </p:cNvPr>
          <p:cNvSpPr>
            <a:spLocks noGrp="1" noChangeArrowheads="1"/>
          </p:cNvSpPr>
          <p:nvPr>
            <p:ph type="body" idx="1"/>
          </p:nvPr>
        </p:nvSpPr>
        <p:spPr>
          <a:xfrm>
            <a:off x="987972" y="1600200"/>
            <a:ext cx="6116091" cy="4565650"/>
          </a:xfrm>
          <a:solidFill>
            <a:schemeClr val="bg1"/>
          </a:solidFill>
        </p:spPr>
        <p:txBody>
          <a:bodyPr/>
          <a:lstStyle/>
          <a:p>
            <a:pPr marL="3175" indent="11113" eaLnBrk="1" hangingPunct="1">
              <a:lnSpc>
                <a:spcPct val="100000"/>
              </a:lnSpc>
              <a:buFontTx/>
              <a:buNone/>
            </a:pPr>
            <a:r>
              <a:rPr lang="en-GB" altLang="cs-CZ" sz="2200" b="1" dirty="0"/>
              <a:t>Ultrasonic disintegrator</a:t>
            </a:r>
            <a:r>
              <a:rPr lang="en-GB" altLang="cs-CZ" sz="2200" dirty="0"/>
              <a:t> works with low-frequency ultrasound (</a:t>
            </a:r>
            <a:r>
              <a:rPr lang="en-US" altLang="cs-CZ" sz="2200" dirty="0">
                <a:cs typeface="Arial" panose="020B0604020202020204" pitchFamily="34" charset="0"/>
              </a:rPr>
              <a:t>~</a:t>
            </a:r>
            <a:r>
              <a:rPr lang="en-GB" altLang="cs-CZ" sz="2200" dirty="0"/>
              <a:t> tens kHz) produced by a </a:t>
            </a:r>
            <a:r>
              <a:rPr lang="en-GB" altLang="cs-CZ" sz="2200" dirty="0" err="1"/>
              <a:t>magnetostrictive</a:t>
            </a:r>
            <a:r>
              <a:rPr lang="en-GB" altLang="cs-CZ" sz="2200" dirty="0"/>
              <a:t> transducer – core of a solenoid energised by alternating current, is put in oscillation. The core is connected to a titanium tip (horn), which is immersed into the homogenised fluid. Ultrasonic oscillation and cavitation destroy almost any material. These disintegrators are very effective but they require cooling. Sensitive biological molecules can be </a:t>
            </a:r>
            <a:r>
              <a:rPr lang="cs-CZ" altLang="cs-CZ" sz="2200" dirty="0" err="1"/>
              <a:t>also</a:t>
            </a:r>
            <a:r>
              <a:rPr lang="cs-CZ" altLang="cs-CZ" sz="2200" dirty="0"/>
              <a:t> </a:t>
            </a:r>
            <a:r>
              <a:rPr lang="en-GB" altLang="cs-CZ" sz="2200" dirty="0"/>
              <a:t>damaged by free radicals arising during cavitation. The homogenised sample is in this case called the </a:t>
            </a:r>
            <a:r>
              <a:rPr lang="en-GB" altLang="cs-CZ" sz="2200" b="1" dirty="0"/>
              <a:t>sonicate</a:t>
            </a:r>
            <a:r>
              <a:rPr lang="en-GB" altLang="cs-CZ" sz="2200" dirty="0"/>
              <a:t>.</a:t>
            </a:r>
          </a:p>
          <a:p>
            <a:pPr marL="3175" indent="11113" eaLnBrk="1" hangingPunct="1">
              <a:lnSpc>
                <a:spcPct val="80000"/>
              </a:lnSpc>
              <a:buFontTx/>
              <a:buNone/>
            </a:pPr>
            <a:endParaRPr lang="en-GB" altLang="cs-CZ" sz="2200" dirty="0"/>
          </a:p>
        </p:txBody>
      </p:sp>
      <p:pic>
        <p:nvPicPr>
          <p:cNvPr id="68611" name="Picture 7" descr="Soniprep">
            <a:extLst>
              <a:ext uri="{FF2B5EF4-FFF2-40B4-BE49-F238E27FC236}">
                <a16:creationId xmlns:a16="http://schemas.microsoft.com/office/drawing/2014/main" id="{7856029F-D6ED-44C1-A48C-376B179376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8170" y="1367112"/>
            <a:ext cx="4194230" cy="4194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2" name="Rectangle 8">
            <a:extLst>
              <a:ext uri="{FF2B5EF4-FFF2-40B4-BE49-F238E27FC236}">
                <a16:creationId xmlns:a16="http://schemas.microsoft.com/office/drawing/2014/main" id="{5B08DD8B-4E24-43E2-8056-DBA30724BD92}"/>
              </a:ext>
            </a:extLst>
          </p:cNvPr>
          <p:cNvSpPr>
            <a:spLocks noGrp="1" noChangeArrowheads="1"/>
          </p:cNvSpPr>
          <p:nvPr>
            <p:ph type="title"/>
          </p:nvPr>
        </p:nvSpPr>
        <p:spPr>
          <a:xfrm>
            <a:off x="815703" y="379742"/>
            <a:ext cx="8497887" cy="850900"/>
          </a:xfrm>
          <a:solidFill>
            <a:schemeClr val="bg1"/>
          </a:solidFill>
        </p:spPr>
        <p:txBody>
          <a:bodyPr/>
          <a:lstStyle/>
          <a:p>
            <a:pPr eaLnBrk="1" hangingPunct="1"/>
            <a:r>
              <a:rPr lang="en-GB" altLang="cs-CZ" sz="4000" dirty="0"/>
              <a:t>Homogenisers and disintegrators</a:t>
            </a:r>
          </a:p>
        </p:txBody>
      </p:sp>
    </p:spTree>
    <p:extLst>
      <p:ext uri="{BB962C8B-B14F-4D97-AF65-F5344CB8AC3E}">
        <p14:creationId xmlns:p14="http://schemas.microsoft.com/office/powerpoint/2010/main" val="1356315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341E2A92-9DC9-4995-A992-87C3AD061243}"/>
              </a:ext>
            </a:extLst>
          </p:cNvPr>
          <p:cNvSpPr>
            <a:spLocks noGrp="1" noChangeArrowheads="1"/>
          </p:cNvSpPr>
          <p:nvPr>
            <p:ph type="title"/>
          </p:nvPr>
        </p:nvSpPr>
        <p:spPr>
          <a:xfrm>
            <a:off x="772510" y="295659"/>
            <a:ext cx="8229600" cy="524147"/>
          </a:xfrm>
          <a:noFill/>
        </p:spPr>
        <p:txBody>
          <a:bodyPr/>
          <a:lstStyle/>
          <a:p>
            <a:pPr eaLnBrk="1" hangingPunct="1"/>
            <a:r>
              <a:rPr lang="en-US" altLang="cs-CZ" sz="4000" dirty="0"/>
              <a:t>Air pumps / vacuum pumps</a:t>
            </a:r>
            <a:endParaRPr lang="cs-CZ" altLang="cs-CZ" sz="4000" dirty="0"/>
          </a:p>
        </p:txBody>
      </p:sp>
      <p:sp>
        <p:nvSpPr>
          <p:cNvPr id="70659" name="Rectangle 3">
            <a:extLst>
              <a:ext uri="{FF2B5EF4-FFF2-40B4-BE49-F238E27FC236}">
                <a16:creationId xmlns:a16="http://schemas.microsoft.com/office/drawing/2014/main" id="{4F1D3544-E9FA-4E1D-9443-361186E14D90}"/>
              </a:ext>
            </a:extLst>
          </p:cNvPr>
          <p:cNvSpPr>
            <a:spLocks noGrp="1" noChangeArrowheads="1"/>
          </p:cNvSpPr>
          <p:nvPr>
            <p:ph type="body" idx="1"/>
          </p:nvPr>
        </p:nvSpPr>
        <p:spPr>
          <a:xfrm>
            <a:off x="861848" y="1196975"/>
            <a:ext cx="10121462" cy="5327650"/>
          </a:xfrm>
          <a:solidFill>
            <a:schemeClr val="bg1"/>
          </a:solidFill>
        </p:spPr>
        <p:txBody>
          <a:bodyPr/>
          <a:lstStyle/>
          <a:p>
            <a:pPr eaLnBrk="1" hangingPunct="1">
              <a:lnSpc>
                <a:spcPct val="100000"/>
              </a:lnSpc>
            </a:pPr>
            <a:r>
              <a:rPr lang="en-US" altLang="cs-CZ" sz="2400" dirty="0"/>
              <a:t>In the laboratory we frequently need very low pressure or vacuum. Some devices have built-in vacuum pumps (e.g., electron microscopes</a:t>
            </a:r>
            <a:r>
              <a:rPr lang="cs-CZ" altLang="cs-CZ" sz="2400" dirty="0"/>
              <a:t>,</a:t>
            </a:r>
            <a:r>
              <a:rPr lang="en-US" altLang="cs-CZ" sz="2400" dirty="0"/>
              <a:t> particle accelerators etc.</a:t>
            </a:r>
            <a:r>
              <a:rPr lang="cs-CZ" altLang="cs-CZ" sz="2400" dirty="0"/>
              <a:t>)</a:t>
            </a:r>
            <a:r>
              <a:rPr lang="en-US" altLang="cs-CZ" sz="2400" dirty="0"/>
              <a:t>. Sometimes we need only </a:t>
            </a:r>
            <a:r>
              <a:rPr lang="en-US" altLang="cs-CZ" sz="2400" dirty="0" err="1"/>
              <a:t>underpressure</a:t>
            </a:r>
            <a:r>
              <a:rPr lang="en-US" altLang="cs-CZ" sz="2400" dirty="0"/>
              <a:t> to suck liquids away from vessels which cannot be turned bottom-up</a:t>
            </a:r>
            <a:r>
              <a:rPr lang="cs-CZ" altLang="cs-CZ" sz="2400" dirty="0"/>
              <a:t>.</a:t>
            </a:r>
          </a:p>
          <a:p>
            <a:pPr eaLnBrk="1" hangingPunct="1">
              <a:lnSpc>
                <a:spcPct val="100000"/>
              </a:lnSpc>
            </a:pPr>
            <a:r>
              <a:rPr lang="en-US" altLang="cs-CZ" sz="2400" dirty="0"/>
              <a:t>The simplest device of this kind is the </a:t>
            </a:r>
            <a:r>
              <a:rPr lang="en-US" altLang="cs-CZ" sz="2400" b="1" dirty="0"/>
              <a:t>water air pump</a:t>
            </a:r>
            <a:r>
              <a:rPr lang="en-US" altLang="cs-CZ" sz="2400" dirty="0"/>
              <a:t>, which is based on the principle of lowering hydrostatic pressure in a liquid streaming from a narrowed tube</a:t>
            </a:r>
            <a:r>
              <a:rPr lang="cs-CZ" altLang="cs-CZ" sz="2400" dirty="0"/>
              <a:t> (</a:t>
            </a:r>
            <a:r>
              <a:rPr lang="en-US" altLang="cs-CZ" sz="2400" dirty="0"/>
              <a:t>see</a:t>
            </a:r>
            <a:r>
              <a:rPr lang="cs-CZ" altLang="cs-CZ" sz="2400" dirty="0"/>
              <a:t> Bernoulli </a:t>
            </a:r>
            <a:r>
              <a:rPr lang="en-US" altLang="cs-CZ" sz="2400" dirty="0"/>
              <a:t>equation</a:t>
            </a:r>
            <a:r>
              <a:rPr lang="cs-CZ" altLang="cs-CZ" sz="2400" dirty="0"/>
              <a:t>). </a:t>
            </a:r>
            <a:r>
              <a:rPr lang="en-US" altLang="cs-CZ" sz="2400" dirty="0"/>
              <a:t>These pumps can lower the air pressure to about</a:t>
            </a:r>
            <a:r>
              <a:rPr lang="cs-CZ" altLang="cs-CZ" sz="2400" dirty="0"/>
              <a:t> 1% </a:t>
            </a:r>
            <a:r>
              <a:rPr lang="en-US" altLang="cs-CZ" sz="2400" dirty="0"/>
              <a:t>of normal value. Disadvantage: big consumption of water</a:t>
            </a:r>
            <a:r>
              <a:rPr lang="cs-CZ" altLang="cs-CZ" sz="2400" dirty="0"/>
              <a:t>. </a:t>
            </a:r>
          </a:p>
          <a:p>
            <a:pPr eaLnBrk="1" hangingPunct="1">
              <a:lnSpc>
                <a:spcPct val="100000"/>
              </a:lnSpc>
            </a:pPr>
            <a:r>
              <a:rPr lang="en-US" altLang="cs-CZ" sz="2400" dirty="0"/>
              <a:t>Much lower pressure can be achieved by </a:t>
            </a:r>
            <a:r>
              <a:rPr lang="en-US" altLang="cs-CZ" sz="2400" b="1" dirty="0"/>
              <a:t>oil air pumps</a:t>
            </a:r>
            <a:r>
              <a:rPr lang="cs-CZ" altLang="cs-CZ" sz="2400" dirty="0"/>
              <a:t>. </a:t>
            </a:r>
            <a:r>
              <a:rPr lang="en-US" altLang="cs-CZ" sz="2400" dirty="0"/>
              <a:t>Almost perfect vacuum can be reached by </a:t>
            </a:r>
            <a:r>
              <a:rPr lang="en-US" altLang="cs-CZ" sz="2400" b="1" dirty="0"/>
              <a:t>diffusion vacuum pumps</a:t>
            </a:r>
            <a:r>
              <a:rPr lang="cs-CZ" altLang="cs-CZ" sz="2400" dirty="0"/>
              <a:t>.</a:t>
            </a:r>
          </a:p>
        </p:txBody>
      </p:sp>
    </p:spTree>
    <p:extLst>
      <p:ext uri="{BB962C8B-B14F-4D97-AF65-F5344CB8AC3E}">
        <p14:creationId xmlns:p14="http://schemas.microsoft.com/office/powerpoint/2010/main" val="317722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2">
            <a:extLst>
              <a:ext uri="{FF2B5EF4-FFF2-40B4-BE49-F238E27FC236}">
                <a16:creationId xmlns:a16="http://schemas.microsoft.com/office/drawing/2014/main" id="{98528D83-03FD-4A1B-AD15-2BB76DC99D75}"/>
              </a:ext>
            </a:extLst>
          </p:cNvPr>
          <p:cNvSpPr>
            <a:spLocks noGrp="1" noChangeArrowheads="1"/>
          </p:cNvSpPr>
          <p:nvPr>
            <p:ph type="title"/>
          </p:nvPr>
        </p:nvSpPr>
        <p:spPr>
          <a:xfrm>
            <a:off x="1981200" y="274639"/>
            <a:ext cx="8229600" cy="777875"/>
          </a:xfrm>
          <a:solidFill>
            <a:schemeClr val="bg1"/>
          </a:solidFill>
        </p:spPr>
        <p:txBody>
          <a:bodyPr/>
          <a:lstStyle/>
          <a:p>
            <a:pPr eaLnBrk="1" hangingPunct="1"/>
            <a:r>
              <a:rPr lang="en-US" altLang="cs-CZ" sz="4000" dirty="0"/>
              <a:t>Air pumps / vacuum pumps</a:t>
            </a:r>
            <a:endParaRPr lang="en-GB" altLang="cs-CZ" sz="4000" dirty="0"/>
          </a:p>
        </p:txBody>
      </p:sp>
      <p:pic>
        <p:nvPicPr>
          <p:cNvPr id="72707" name="Picture 7" descr="Vyveva">
            <a:extLst>
              <a:ext uri="{FF2B5EF4-FFF2-40B4-BE49-F238E27FC236}">
                <a16:creationId xmlns:a16="http://schemas.microsoft.com/office/drawing/2014/main" id="{ED3D23CD-10E6-4644-B4C5-040AD3B1F3A5}"/>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008993" y="1594561"/>
            <a:ext cx="1513326" cy="3225955"/>
          </a:xfrm>
          <a:noFill/>
        </p:spPr>
      </p:pic>
      <p:pic>
        <p:nvPicPr>
          <p:cNvPr id="72708" name="Picture 5" descr="770-94.jpg (53908 bytes)">
            <a:extLst>
              <a:ext uri="{FF2B5EF4-FFF2-40B4-BE49-F238E27FC236}">
                <a16:creationId xmlns:a16="http://schemas.microsoft.com/office/drawing/2014/main" id="{C2C645BE-B530-4ECC-98BE-45689E3F17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0138" y="2444970"/>
            <a:ext cx="252412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9" name="Picture 11" descr="image120">
            <a:extLst>
              <a:ext uri="{FF2B5EF4-FFF2-40B4-BE49-F238E27FC236}">
                <a16:creationId xmlns:a16="http://schemas.microsoft.com/office/drawing/2014/main" id="{2252C324-D3EC-46CA-BFFE-3A16FAEB69DB}"/>
              </a:ext>
            </a:extLst>
          </p:cNvPr>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6733027" y="1783639"/>
            <a:ext cx="4010025" cy="3295650"/>
          </a:xfrm>
          <a:noFill/>
        </p:spPr>
      </p:pic>
      <p:sp>
        <p:nvSpPr>
          <p:cNvPr id="72710" name="Text Box 14">
            <a:extLst>
              <a:ext uri="{FF2B5EF4-FFF2-40B4-BE49-F238E27FC236}">
                <a16:creationId xmlns:a16="http://schemas.microsoft.com/office/drawing/2014/main" id="{3A7CC8BF-3ECB-499C-928F-EA2C3EE38D80}"/>
              </a:ext>
            </a:extLst>
          </p:cNvPr>
          <p:cNvSpPr txBox="1">
            <a:spLocks noChangeArrowheads="1"/>
          </p:cNvSpPr>
          <p:nvPr/>
        </p:nvSpPr>
        <p:spPr bwMode="auto">
          <a:xfrm>
            <a:off x="1166649" y="5208534"/>
            <a:ext cx="4365736" cy="7016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2000" b="1"/>
              <a:t>The principle and design of the water air pump</a:t>
            </a:r>
            <a:endParaRPr lang="en-GB" altLang="cs-CZ" sz="2000" b="1"/>
          </a:p>
        </p:txBody>
      </p:sp>
      <p:sp>
        <p:nvSpPr>
          <p:cNvPr id="72711" name="Text Box 15">
            <a:extLst>
              <a:ext uri="{FF2B5EF4-FFF2-40B4-BE49-F238E27FC236}">
                <a16:creationId xmlns:a16="http://schemas.microsoft.com/office/drawing/2014/main" id="{9E4EAB6A-21FC-4C6C-97B7-8A98620A3D07}"/>
              </a:ext>
            </a:extLst>
          </p:cNvPr>
          <p:cNvSpPr txBox="1">
            <a:spLocks noChangeArrowheads="1"/>
          </p:cNvSpPr>
          <p:nvPr/>
        </p:nvSpPr>
        <p:spPr bwMode="auto">
          <a:xfrm>
            <a:off x="7863489" y="5353544"/>
            <a:ext cx="1873250"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2000" b="1" dirty="0"/>
              <a:t>Oil air pump</a:t>
            </a:r>
            <a:endParaRPr lang="en-GB" altLang="cs-CZ" sz="2000" b="1" dirty="0"/>
          </a:p>
        </p:txBody>
      </p:sp>
    </p:spTree>
    <p:extLst>
      <p:ext uri="{BB962C8B-B14F-4D97-AF65-F5344CB8AC3E}">
        <p14:creationId xmlns:p14="http://schemas.microsoft.com/office/powerpoint/2010/main" val="1542975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BFB8649D-74F3-4165-B88D-7ADBB0714082}"/>
              </a:ext>
            </a:extLst>
          </p:cNvPr>
          <p:cNvSpPr>
            <a:spLocks noGrp="1" noChangeArrowheads="1"/>
          </p:cNvSpPr>
          <p:nvPr>
            <p:ph type="title"/>
          </p:nvPr>
        </p:nvSpPr>
        <p:spPr>
          <a:xfrm>
            <a:off x="667449" y="404690"/>
            <a:ext cx="10753200" cy="451576"/>
          </a:xfrm>
          <a:noFill/>
        </p:spPr>
        <p:txBody>
          <a:bodyPr/>
          <a:lstStyle/>
          <a:p>
            <a:pPr eaLnBrk="1" hangingPunct="1"/>
            <a:r>
              <a:rPr lang="en-US" altLang="cs-CZ" sz="4000" dirty="0"/>
              <a:t>Laboratory washing machines and cleaners</a:t>
            </a:r>
            <a:endParaRPr lang="cs-CZ" altLang="cs-CZ" sz="4000" dirty="0"/>
          </a:p>
        </p:txBody>
      </p:sp>
      <p:sp>
        <p:nvSpPr>
          <p:cNvPr id="74755" name="Rectangle 3">
            <a:extLst>
              <a:ext uri="{FF2B5EF4-FFF2-40B4-BE49-F238E27FC236}">
                <a16:creationId xmlns:a16="http://schemas.microsoft.com/office/drawing/2014/main" id="{B01FDABD-63E8-4A84-AE5D-63E472807544}"/>
              </a:ext>
            </a:extLst>
          </p:cNvPr>
          <p:cNvSpPr>
            <a:spLocks noGrp="1" noChangeArrowheads="1"/>
          </p:cNvSpPr>
          <p:nvPr>
            <p:ph type="body" idx="1"/>
          </p:nvPr>
        </p:nvSpPr>
        <p:spPr>
          <a:xfrm>
            <a:off x="798786" y="1281934"/>
            <a:ext cx="10100442" cy="4895850"/>
          </a:xfrm>
          <a:noFill/>
        </p:spPr>
        <p:txBody>
          <a:bodyPr/>
          <a:lstStyle/>
          <a:p>
            <a:pPr eaLnBrk="1" hangingPunct="1">
              <a:lnSpc>
                <a:spcPct val="100000"/>
              </a:lnSpc>
            </a:pPr>
            <a:r>
              <a:rPr lang="en-GB" altLang="cs-CZ" sz="2400" dirty="0"/>
              <a:t>Laboratory glass is washed in </a:t>
            </a:r>
            <a:r>
              <a:rPr lang="en-GB" altLang="cs-CZ" sz="2400" b="1" dirty="0"/>
              <a:t>automatic washing machines</a:t>
            </a:r>
            <a:r>
              <a:rPr lang="en-GB" altLang="cs-CZ" sz="2400" dirty="0"/>
              <a:t> which are more sophisticated versions of household dishwashers. Their inner space is fitted to the shapes and sizes of laboratory glass, and the final rinsing is done by distilled or deionised water, the source of which must be connected to the machine. Special detergents must be also used.</a:t>
            </a:r>
          </a:p>
          <a:p>
            <a:pPr eaLnBrk="1" hangingPunct="1">
              <a:lnSpc>
                <a:spcPct val="100000"/>
              </a:lnSpc>
            </a:pPr>
            <a:r>
              <a:rPr lang="en-GB" altLang="cs-CZ" sz="2400" dirty="0"/>
              <a:t>In case of poorly removable impurities, we can use devices called </a:t>
            </a:r>
            <a:r>
              <a:rPr lang="en-GB" altLang="cs-CZ" sz="2400" b="1" dirty="0"/>
              <a:t>ultrasonic cleaners </a:t>
            </a:r>
            <a:r>
              <a:rPr lang="en-GB" altLang="cs-CZ" sz="2400" dirty="0"/>
              <a:t>or ultrasonic baths. We can use them for cleaning of dental tools, or optician’s workshops. Low-frequency high-power ultrasound is emitted into a special cleaning bath. The impurities are destroyed and removed by ultrasonic oscillations and cavitation. Similar sources of ultrasound are used also in chemistry to speed up chemical reactions (</a:t>
            </a:r>
            <a:r>
              <a:rPr lang="en-GB" altLang="cs-CZ" sz="2400" dirty="0" err="1"/>
              <a:t>sonocatalysis</a:t>
            </a:r>
            <a:r>
              <a:rPr lang="en-GB" altLang="cs-CZ" sz="2400" dirty="0"/>
              <a:t>).</a:t>
            </a:r>
          </a:p>
        </p:txBody>
      </p:sp>
    </p:spTree>
    <p:extLst>
      <p:ext uri="{BB962C8B-B14F-4D97-AF65-F5344CB8AC3E}">
        <p14:creationId xmlns:p14="http://schemas.microsoft.com/office/powerpoint/2010/main" val="17455865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
            <a:extLst>
              <a:ext uri="{FF2B5EF4-FFF2-40B4-BE49-F238E27FC236}">
                <a16:creationId xmlns:a16="http://schemas.microsoft.com/office/drawing/2014/main" id="{5998AA00-F3BF-4304-9A25-096EB6D7A1BD}"/>
              </a:ext>
            </a:extLst>
          </p:cNvPr>
          <p:cNvSpPr>
            <a:spLocks noGrp="1" noChangeArrowheads="1"/>
          </p:cNvSpPr>
          <p:nvPr>
            <p:ph type="title"/>
          </p:nvPr>
        </p:nvSpPr>
        <p:spPr>
          <a:xfrm>
            <a:off x="741021" y="299586"/>
            <a:ext cx="10753200" cy="451576"/>
          </a:xfrm>
          <a:solidFill>
            <a:schemeClr val="bg1"/>
          </a:solidFill>
        </p:spPr>
        <p:txBody>
          <a:bodyPr/>
          <a:lstStyle/>
          <a:p>
            <a:pPr eaLnBrk="1" hangingPunct="1"/>
            <a:r>
              <a:rPr lang="en-US" altLang="cs-CZ" sz="4000" dirty="0"/>
              <a:t>Laboratory washing machines and cleaners</a:t>
            </a:r>
            <a:endParaRPr lang="en-GB" altLang="cs-CZ" sz="4000" dirty="0"/>
          </a:p>
        </p:txBody>
      </p:sp>
      <p:pic>
        <p:nvPicPr>
          <p:cNvPr id="76803" name="Picture 5" descr="MIELE G 7736 CD">
            <a:extLst>
              <a:ext uri="{FF2B5EF4-FFF2-40B4-BE49-F238E27FC236}">
                <a16:creationId xmlns:a16="http://schemas.microsoft.com/office/drawing/2014/main" id="{F252EF85-93DB-4AC6-8F6D-CD3F6079C7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2395" y="1366346"/>
            <a:ext cx="3824682" cy="312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4" name="Picture 9" descr="foto2_200">
            <a:extLst>
              <a:ext uri="{FF2B5EF4-FFF2-40B4-BE49-F238E27FC236}">
                <a16:creationId xmlns:a16="http://schemas.microsoft.com/office/drawing/2014/main" id="{47774FFD-073A-450A-BE0D-D18D17485BC9}"/>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959601" y="1779416"/>
            <a:ext cx="3718909" cy="2576685"/>
          </a:xfrm>
          <a:noFill/>
        </p:spPr>
      </p:pic>
      <p:sp>
        <p:nvSpPr>
          <p:cNvPr id="76805" name="Text Box 12">
            <a:extLst>
              <a:ext uri="{FF2B5EF4-FFF2-40B4-BE49-F238E27FC236}">
                <a16:creationId xmlns:a16="http://schemas.microsoft.com/office/drawing/2014/main" id="{F569BFD2-D13C-4FA2-8A54-D7AE72E77A0C}"/>
              </a:ext>
            </a:extLst>
          </p:cNvPr>
          <p:cNvSpPr txBox="1">
            <a:spLocks noChangeArrowheads="1"/>
          </p:cNvSpPr>
          <p:nvPr/>
        </p:nvSpPr>
        <p:spPr bwMode="auto">
          <a:xfrm>
            <a:off x="1954924" y="4658110"/>
            <a:ext cx="4492735" cy="40011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b="1" dirty="0"/>
              <a:t>automatic washing machines</a:t>
            </a:r>
          </a:p>
        </p:txBody>
      </p:sp>
      <p:sp>
        <p:nvSpPr>
          <p:cNvPr id="76806" name="Text Box 13">
            <a:extLst>
              <a:ext uri="{FF2B5EF4-FFF2-40B4-BE49-F238E27FC236}">
                <a16:creationId xmlns:a16="http://schemas.microsoft.com/office/drawing/2014/main" id="{016E8ED1-0AB4-4FEC-BEAD-9B68FFEA935F}"/>
              </a:ext>
            </a:extLst>
          </p:cNvPr>
          <p:cNvSpPr txBox="1">
            <a:spLocks noChangeArrowheads="1"/>
          </p:cNvSpPr>
          <p:nvPr/>
        </p:nvSpPr>
        <p:spPr bwMode="auto">
          <a:xfrm>
            <a:off x="7032625" y="4645573"/>
            <a:ext cx="3351595" cy="101566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b="1" dirty="0"/>
              <a:t>ultrasonic bath seen from above (circular plates are sources of ultrasound)</a:t>
            </a:r>
          </a:p>
        </p:txBody>
      </p:sp>
    </p:spTree>
    <p:extLst>
      <p:ext uri="{BB962C8B-B14F-4D97-AF65-F5344CB8AC3E}">
        <p14:creationId xmlns:p14="http://schemas.microsoft.com/office/powerpoint/2010/main" val="29695799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7AC6A5AB-8A46-481C-A321-47BBBED77594}"/>
              </a:ext>
            </a:extLst>
          </p:cNvPr>
          <p:cNvSpPr>
            <a:spLocks noGrp="1" noChangeArrowheads="1"/>
          </p:cNvSpPr>
          <p:nvPr>
            <p:ph type="title"/>
          </p:nvPr>
        </p:nvSpPr>
        <p:spPr>
          <a:xfrm>
            <a:off x="777767" y="274638"/>
            <a:ext cx="7405798" cy="1143000"/>
          </a:xfrm>
          <a:noFill/>
        </p:spPr>
        <p:txBody>
          <a:bodyPr/>
          <a:lstStyle/>
          <a:p>
            <a:pPr eaLnBrk="1" hangingPunct="1"/>
            <a:r>
              <a:rPr lang="en-GB" altLang="cs-CZ" sz="4000" dirty="0"/>
              <a:t>Distilling apparatuses</a:t>
            </a:r>
            <a:br>
              <a:rPr lang="en-GB" altLang="cs-CZ" sz="4000" dirty="0"/>
            </a:br>
            <a:r>
              <a:rPr lang="en-GB" altLang="cs-CZ" sz="4000" dirty="0"/>
              <a:t>and deionizers </a:t>
            </a:r>
          </a:p>
        </p:txBody>
      </p:sp>
      <p:sp>
        <p:nvSpPr>
          <p:cNvPr id="78851" name="Rectangle 3">
            <a:extLst>
              <a:ext uri="{FF2B5EF4-FFF2-40B4-BE49-F238E27FC236}">
                <a16:creationId xmlns:a16="http://schemas.microsoft.com/office/drawing/2014/main" id="{F6EA452C-130B-4073-B2BB-917E2AC812F7}"/>
              </a:ext>
            </a:extLst>
          </p:cNvPr>
          <p:cNvSpPr>
            <a:spLocks noGrp="1" noChangeArrowheads="1"/>
          </p:cNvSpPr>
          <p:nvPr>
            <p:ph type="body" sz="half" idx="1"/>
          </p:nvPr>
        </p:nvSpPr>
        <p:spPr>
          <a:xfrm>
            <a:off x="945930" y="2270234"/>
            <a:ext cx="10331669" cy="4103688"/>
          </a:xfrm>
          <a:solidFill>
            <a:schemeClr val="bg1"/>
          </a:solidFill>
        </p:spPr>
        <p:txBody>
          <a:bodyPr/>
          <a:lstStyle/>
          <a:p>
            <a:pPr eaLnBrk="1" hangingPunct="1">
              <a:lnSpc>
                <a:spcPct val="100000"/>
              </a:lnSpc>
            </a:pPr>
            <a:r>
              <a:rPr lang="en-GB" altLang="cs-CZ" sz="2000" dirty="0"/>
              <a:t>When preparing solutions, growing media, rinsing laboratory glass, filling </a:t>
            </a:r>
            <a:r>
              <a:rPr lang="en-GB" altLang="cs-CZ" sz="2000" dirty="0" err="1"/>
              <a:t>thermostated</a:t>
            </a:r>
            <a:r>
              <a:rPr lang="en-GB" altLang="cs-CZ" sz="2000" dirty="0"/>
              <a:t> water baths etc. we need big amounts of distilled, redistilled and deionised water. It is produced by distilling apparatuses and deionizers.</a:t>
            </a:r>
          </a:p>
          <a:p>
            <a:pPr eaLnBrk="1" hangingPunct="1">
              <a:lnSpc>
                <a:spcPct val="100000"/>
              </a:lnSpc>
            </a:pPr>
            <a:r>
              <a:rPr lang="en-GB" altLang="cs-CZ" sz="2000" dirty="0"/>
              <a:t>Classical </a:t>
            </a:r>
            <a:r>
              <a:rPr lang="en-GB" altLang="cs-CZ" sz="2000" b="1" dirty="0"/>
              <a:t>distilling apparatus </a:t>
            </a:r>
            <a:r>
              <a:rPr lang="en-GB" altLang="cs-CZ" sz="2000" dirty="0"/>
              <a:t>consist of a tank with tap water, in which is an electric heating body with power of several kW. Formed steam comes into cooler, condenses there and flows into a reservoir. Then it can flow into second distillation cycle. So, we produce twice distilled (redistilled) water. The distilled or redistilled water can also be made free of dissolved gases, e.g. by boiling under low pressure.</a:t>
            </a:r>
          </a:p>
          <a:p>
            <a:pPr eaLnBrk="1" hangingPunct="1">
              <a:lnSpc>
                <a:spcPct val="100000"/>
              </a:lnSpc>
            </a:pPr>
            <a:r>
              <a:rPr lang="en-GB" altLang="cs-CZ" sz="2000" dirty="0"/>
              <a:t>An analogy of the distilling apparatus is the </a:t>
            </a:r>
            <a:r>
              <a:rPr lang="en-GB" altLang="cs-CZ" sz="2000" b="1" dirty="0"/>
              <a:t>deionizer</a:t>
            </a:r>
            <a:r>
              <a:rPr lang="en-GB" altLang="cs-CZ" sz="2000" dirty="0"/>
              <a:t>, which removes ions and some other impurities from water by means of ion exchangers (see chemistry). The exchanger can be regenerated for repeated use. The quality of deionised water is fully comparable with or even better than the quality of distilled water. </a:t>
            </a:r>
          </a:p>
        </p:txBody>
      </p:sp>
      <p:pic>
        <p:nvPicPr>
          <p:cNvPr id="78852" name="Picture 4" descr="water distiller">
            <a:extLst>
              <a:ext uri="{FF2B5EF4-FFF2-40B4-BE49-F238E27FC236}">
                <a16:creationId xmlns:a16="http://schemas.microsoft.com/office/drawing/2014/main" id="{648D984E-46EC-4DEE-B2BD-9EA233B94DE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976109" y="228272"/>
            <a:ext cx="2381250" cy="1752600"/>
          </a:xfrm>
          <a:noFill/>
        </p:spPr>
      </p:pic>
    </p:spTree>
    <p:extLst>
      <p:ext uri="{BB962C8B-B14F-4D97-AF65-F5344CB8AC3E}">
        <p14:creationId xmlns:p14="http://schemas.microsoft.com/office/powerpoint/2010/main" val="25603728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734377B1-1CC1-472E-B9BC-358494B43A84}"/>
              </a:ext>
            </a:extLst>
          </p:cNvPr>
          <p:cNvSpPr>
            <a:spLocks noGrp="1" noChangeArrowheads="1"/>
          </p:cNvSpPr>
          <p:nvPr>
            <p:ph type="title"/>
          </p:nvPr>
        </p:nvSpPr>
        <p:spPr>
          <a:noFill/>
        </p:spPr>
        <p:txBody>
          <a:bodyPr/>
          <a:lstStyle/>
          <a:p>
            <a:pPr eaLnBrk="1" hangingPunct="1"/>
            <a:r>
              <a:rPr lang="en-GB" altLang="cs-CZ" sz="4000" dirty="0"/>
              <a:t>Sterilisers and autoclaves</a:t>
            </a:r>
          </a:p>
        </p:txBody>
      </p:sp>
      <p:sp>
        <p:nvSpPr>
          <p:cNvPr id="80899" name="Rectangle 3">
            <a:extLst>
              <a:ext uri="{FF2B5EF4-FFF2-40B4-BE49-F238E27FC236}">
                <a16:creationId xmlns:a16="http://schemas.microsoft.com/office/drawing/2014/main" id="{E206DB85-462B-4655-9535-C8D22E387499}"/>
              </a:ext>
            </a:extLst>
          </p:cNvPr>
          <p:cNvSpPr>
            <a:spLocks noGrp="1" noChangeArrowheads="1"/>
          </p:cNvSpPr>
          <p:nvPr>
            <p:ph type="body" idx="1"/>
          </p:nvPr>
        </p:nvSpPr>
        <p:spPr>
          <a:xfrm>
            <a:off x="1177159" y="1600200"/>
            <a:ext cx="9364717" cy="4852988"/>
          </a:xfrm>
          <a:noFill/>
        </p:spPr>
        <p:txBody>
          <a:bodyPr/>
          <a:lstStyle/>
          <a:p>
            <a:pPr eaLnBrk="1" hangingPunct="1">
              <a:lnSpc>
                <a:spcPct val="100000"/>
              </a:lnSpc>
            </a:pPr>
            <a:r>
              <a:rPr lang="en-GB" altLang="cs-CZ" sz="2400" dirty="0"/>
              <a:t>Today many sterile laboratory vessels and other aids are disposable (plastics test tubes, Petri dishes, cultivation flasks, tips for automatic pipettes) but we need sometimes to sterilise other things, including solutions, which cannot be bought in sterile form. </a:t>
            </a:r>
          </a:p>
          <a:p>
            <a:pPr eaLnBrk="1" hangingPunct="1">
              <a:lnSpc>
                <a:spcPct val="100000"/>
              </a:lnSpc>
            </a:pPr>
            <a:r>
              <a:rPr lang="en-GB" altLang="cs-CZ" sz="2400" dirty="0"/>
              <a:t>Besides application of ionising radiation or chemical agents, we can sterilise by means of increased temperature. One-hour action of air at a temperature of 200 </a:t>
            </a:r>
            <a:r>
              <a:rPr lang="en-GB" altLang="cs-CZ" sz="2400" dirty="0">
                <a:sym typeface="Symbol" panose="05050102010706020507" pitchFamily="18" charset="2"/>
              </a:rPr>
              <a:t></a:t>
            </a:r>
            <a:r>
              <a:rPr lang="en-GB" altLang="cs-CZ" sz="2400" dirty="0"/>
              <a:t>C guarantees full sterilization. This principle is used in electrical </a:t>
            </a:r>
            <a:r>
              <a:rPr lang="en-GB" altLang="cs-CZ" sz="2400" b="1" dirty="0"/>
              <a:t>hot-air sterilisers</a:t>
            </a:r>
            <a:r>
              <a:rPr lang="en-GB" altLang="cs-CZ" sz="2400" dirty="0"/>
              <a:t>. Faster sterilisation of glass or some solutions can be achieved in </a:t>
            </a:r>
            <a:r>
              <a:rPr lang="en-GB" altLang="cs-CZ" sz="2400" b="1" dirty="0"/>
              <a:t>autoclaves</a:t>
            </a:r>
            <a:r>
              <a:rPr lang="en-GB" altLang="cs-CZ" sz="2400" dirty="0"/>
              <a:t> (high pressure vessels, analogy of pressure cookers), in which overheated water vapour with pressure two-times higher than the atmospheric pressure acts on the sterilised items.</a:t>
            </a:r>
          </a:p>
        </p:txBody>
      </p:sp>
    </p:spTree>
    <p:extLst>
      <p:ext uri="{BB962C8B-B14F-4D97-AF65-F5344CB8AC3E}">
        <p14:creationId xmlns:p14="http://schemas.microsoft.com/office/powerpoint/2010/main" val="3247036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613E5F60-4EF7-423E-A91C-D6380CD04659}"/>
              </a:ext>
            </a:extLst>
          </p:cNvPr>
          <p:cNvSpPr>
            <a:spLocks noGrp="1" noChangeArrowheads="1"/>
          </p:cNvSpPr>
          <p:nvPr>
            <p:ph type="title"/>
          </p:nvPr>
        </p:nvSpPr>
        <p:spPr>
          <a:xfrm>
            <a:off x="798786" y="5805488"/>
            <a:ext cx="9710465" cy="1052512"/>
          </a:xfrm>
          <a:solidFill>
            <a:schemeClr val="bg1"/>
          </a:solidFill>
        </p:spPr>
        <p:txBody>
          <a:bodyPr/>
          <a:lstStyle/>
          <a:p>
            <a:pPr eaLnBrk="1" hangingPunct="1">
              <a:lnSpc>
                <a:spcPct val="100000"/>
              </a:lnSpc>
            </a:pPr>
            <a:r>
              <a:rPr lang="en-GB" altLang="cs-CZ" sz="2000" dirty="0">
                <a:solidFill>
                  <a:schemeClr val="tx1"/>
                </a:solidFill>
              </a:rPr>
              <a:t>Origin of electric voltage </a:t>
            </a:r>
            <a:r>
              <a:rPr lang="cs-CZ" altLang="cs-CZ" sz="2000" i="1" dirty="0">
                <a:solidFill>
                  <a:schemeClr val="tx1"/>
                </a:solidFill>
              </a:rPr>
              <a:t>U</a:t>
            </a:r>
            <a:r>
              <a:rPr lang="cs-CZ" altLang="cs-CZ" sz="2000" dirty="0">
                <a:solidFill>
                  <a:schemeClr val="tx1"/>
                </a:solidFill>
              </a:rPr>
              <a:t> </a:t>
            </a:r>
            <a:r>
              <a:rPr lang="en-GB" altLang="cs-CZ" sz="2000" dirty="0">
                <a:solidFill>
                  <a:schemeClr val="tx1"/>
                </a:solidFill>
              </a:rPr>
              <a:t>in the galvanic cell</a:t>
            </a:r>
            <a:r>
              <a:rPr lang="cs-CZ" altLang="cs-CZ" sz="2000" dirty="0">
                <a:solidFill>
                  <a:schemeClr val="tx1"/>
                </a:solidFill>
              </a:rPr>
              <a:t> (</a:t>
            </a:r>
            <a:r>
              <a:rPr lang="en-GB" altLang="cs-CZ" sz="2000" dirty="0">
                <a:solidFill>
                  <a:schemeClr val="tx1"/>
                </a:solidFill>
              </a:rPr>
              <a:t>called</a:t>
            </a:r>
            <a:r>
              <a:rPr lang="cs-CZ" altLang="cs-CZ" sz="2000" dirty="0">
                <a:solidFill>
                  <a:schemeClr val="tx1"/>
                </a:solidFill>
              </a:rPr>
              <a:t> </a:t>
            </a:r>
            <a:r>
              <a:rPr lang="cs-CZ" altLang="cs-CZ" sz="2000" i="1" dirty="0">
                <a:solidFill>
                  <a:schemeClr val="tx1"/>
                </a:solidFill>
              </a:rPr>
              <a:t>Daniell cell </a:t>
            </a:r>
            <a:r>
              <a:rPr lang="cs-CZ" altLang="cs-CZ" sz="2000" dirty="0">
                <a:solidFill>
                  <a:schemeClr val="tx1"/>
                </a:solidFill>
              </a:rPr>
              <a:t>in </a:t>
            </a:r>
            <a:r>
              <a:rPr lang="en-GB" altLang="cs-CZ" sz="2000" dirty="0">
                <a:solidFill>
                  <a:schemeClr val="tx1"/>
                </a:solidFill>
              </a:rPr>
              <a:t>this</a:t>
            </a:r>
            <a:r>
              <a:rPr lang="cs-CZ" altLang="cs-CZ" sz="2000" dirty="0">
                <a:solidFill>
                  <a:schemeClr val="tx1"/>
                </a:solidFill>
              </a:rPr>
              <a:t> case)</a:t>
            </a:r>
            <a:r>
              <a:rPr lang="en-GB" altLang="cs-CZ" sz="2000" dirty="0">
                <a:solidFill>
                  <a:schemeClr val="tx1"/>
                </a:solidFill>
              </a:rPr>
              <a:t>. </a:t>
            </a:r>
            <a:r>
              <a:rPr lang="en-GB" altLang="cs-CZ" sz="2000" i="1" dirty="0">
                <a:solidFill>
                  <a:schemeClr val="tx1"/>
                </a:solidFill>
              </a:rPr>
              <a:t>R</a:t>
            </a:r>
            <a:r>
              <a:rPr lang="en-GB" altLang="cs-CZ" sz="2000" dirty="0">
                <a:solidFill>
                  <a:schemeClr val="tx1"/>
                </a:solidFill>
              </a:rPr>
              <a:t> – working resistor,  </a:t>
            </a:r>
            <a:r>
              <a:rPr lang="en-GB" altLang="cs-CZ" sz="2000" dirty="0" err="1">
                <a:solidFill>
                  <a:schemeClr val="tx1"/>
                </a:solidFill>
              </a:rPr>
              <a:t>i</a:t>
            </a:r>
            <a:r>
              <a:rPr lang="en-GB" altLang="cs-CZ" sz="2000" dirty="0">
                <a:solidFill>
                  <a:schemeClr val="tx1"/>
                </a:solidFill>
              </a:rPr>
              <a:t> – conventional direction of current, e</a:t>
            </a:r>
            <a:r>
              <a:rPr lang="en-GB" altLang="cs-CZ" sz="2000" baseline="30000" dirty="0">
                <a:solidFill>
                  <a:schemeClr val="tx1"/>
                </a:solidFill>
              </a:rPr>
              <a:t>-</a:t>
            </a:r>
            <a:r>
              <a:rPr lang="en-GB" altLang="cs-CZ" sz="2000" dirty="0">
                <a:solidFill>
                  <a:schemeClr val="tx1"/>
                </a:solidFill>
              </a:rPr>
              <a:t>  - direction of electron flow. Down: Changing electric potential </a:t>
            </a:r>
            <a:r>
              <a:rPr lang="en-GB" altLang="cs-CZ" sz="2000" dirty="0">
                <a:solidFill>
                  <a:schemeClr val="tx1"/>
                </a:solidFill>
                <a:sym typeface="Symbol" panose="05050102010706020507" pitchFamily="18" charset="2"/>
              </a:rPr>
              <a:t></a:t>
            </a:r>
            <a:r>
              <a:rPr lang="en-GB" altLang="cs-CZ" sz="2000" dirty="0">
                <a:solidFill>
                  <a:schemeClr val="tx1"/>
                </a:solidFill>
              </a:rPr>
              <a:t> in the cell. </a:t>
            </a:r>
          </a:p>
        </p:txBody>
      </p:sp>
      <p:pic>
        <p:nvPicPr>
          <p:cNvPr id="9219" name="Picture 4">
            <a:extLst>
              <a:ext uri="{FF2B5EF4-FFF2-40B4-BE49-F238E27FC236}">
                <a16:creationId xmlns:a16="http://schemas.microsoft.com/office/drawing/2014/main" id="{A788E73D-9A67-4683-ABE9-24A2BDCF773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505747" y="1089232"/>
            <a:ext cx="5759450" cy="4735513"/>
          </a:xfrm>
          <a:noFill/>
        </p:spPr>
      </p:pic>
      <p:sp>
        <p:nvSpPr>
          <p:cNvPr id="9220" name="Rectangle 7">
            <a:extLst>
              <a:ext uri="{FF2B5EF4-FFF2-40B4-BE49-F238E27FC236}">
                <a16:creationId xmlns:a16="http://schemas.microsoft.com/office/drawing/2014/main" id="{80D034A5-D0E8-4BE4-AEB7-7A300C092AA4}"/>
              </a:ext>
            </a:extLst>
          </p:cNvPr>
          <p:cNvSpPr>
            <a:spLocks noChangeArrowheads="1"/>
          </p:cNvSpPr>
          <p:nvPr/>
        </p:nvSpPr>
        <p:spPr bwMode="auto">
          <a:xfrm>
            <a:off x="0" y="232598"/>
            <a:ext cx="5759450" cy="7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cs-CZ" sz="4000" b="1" dirty="0">
                <a:solidFill>
                  <a:schemeClr val="tx2"/>
                </a:solidFill>
              </a:rPr>
              <a:t>Galvanic</a:t>
            </a:r>
            <a:r>
              <a:rPr lang="cs-CZ" altLang="cs-CZ" sz="4000" b="1" dirty="0">
                <a:solidFill>
                  <a:schemeClr val="tx2"/>
                </a:solidFill>
              </a:rPr>
              <a:t> cell</a:t>
            </a:r>
            <a:r>
              <a:rPr lang="en-GB" altLang="cs-CZ" sz="4000" b="1" dirty="0">
                <a:solidFill>
                  <a:schemeClr val="tx2"/>
                </a:solidFill>
              </a:rPr>
              <a:t> </a:t>
            </a:r>
            <a:endParaRPr lang="cs-CZ" altLang="cs-CZ" sz="4000" b="1" dirty="0">
              <a:solidFill>
                <a:schemeClr val="tx2"/>
              </a:solidFill>
            </a:endParaRPr>
          </a:p>
        </p:txBody>
      </p:sp>
      <p:sp>
        <p:nvSpPr>
          <p:cNvPr id="2" name="TextovéPole 1">
            <a:extLst>
              <a:ext uri="{FF2B5EF4-FFF2-40B4-BE49-F238E27FC236}">
                <a16:creationId xmlns:a16="http://schemas.microsoft.com/office/drawing/2014/main" id="{91AE28A8-DADD-49F0-9A2C-AD4915269564}"/>
              </a:ext>
            </a:extLst>
          </p:cNvPr>
          <p:cNvSpPr txBox="1"/>
          <p:nvPr/>
        </p:nvSpPr>
        <p:spPr>
          <a:xfrm>
            <a:off x="3647728" y="5229201"/>
            <a:ext cx="1008112" cy="307777"/>
          </a:xfrm>
          <a:prstGeom prst="rect">
            <a:avLst/>
          </a:prstGeom>
          <a:solidFill>
            <a:schemeClr val="bg1"/>
          </a:solidFill>
        </p:spPr>
        <p:txBody>
          <a:bodyPr wrap="square" rtlCol="0">
            <a:spAutoFit/>
          </a:bodyPr>
          <a:lstStyle/>
          <a:p>
            <a:r>
              <a:rPr lang="cs-CZ" sz="1400" dirty="0" err="1">
                <a:solidFill>
                  <a:schemeClr val="tx1"/>
                </a:solidFill>
              </a:rPr>
              <a:t>electrolyte</a:t>
            </a:r>
            <a:endParaRPr lang="en-GB" sz="1400" dirty="0">
              <a:solidFill>
                <a:schemeClr val="tx1"/>
              </a:solidFill>
            </a:endParaRPr>
          </a:p>
        </p:txBody>
      </p:sp>
      <p:sp>
        <p:nvSpPr>
          <p:cNvPr id="6" name="TextovéPole 5">
            <a:extLst>
              <a:ext uri="{FF2B5EF4-FFF2-40B4-BE49-F238E27FC236}">
                <a16:creationId xmlns:a16="http://schemas.microsoft.com/office/drawing/2014/main" id="{79E5F1E7-57C6-48CB-BE31-461831F89A6C}"/>
              </a:ext>
            </a:extLst>
          </p:cNvPr>
          <p:cNvSpPr txBox="1"/>
          <p:nvPr/>
        </p:nvSpPr>
        <p:spPr>
          <a:xfrm>
            <a:off x="7950879" y="5224054"/>
            <a:ext cx="1025441" cy="307777"/>
          </a:xfrm>
          <a:prstGeom prst="rect">
            <a:avLst/>
          </a:prstGeom>
          <a:solidFill>
            <a:schemeClr val="bg1"/>
          </a:solidFill>
        </p:spPr>
        <p:txBody>
          <a:bodyPr wrap="square" rtlCol="0">
            <a:spAutoFit/>
          </a:bodyPr>
          <a:lstStyle/>
          <a:p>
            <a:r>
              <a:rPr lang="cs-CZ" sz="1400" dirty="0" err="1">
                <a:solidFill>
                  <a:schemeClr val="tx1"/>
                </a:solidFill>
              </a:rPr>
              <a:t>electrolyte</a:t>
            </a:r>
            <a:endParaRPr lang="en-GB" sz="1400" dirty="0">
              <a:solidFill>
                <a:schemeClr val="tx1"/>
              </a:solidFill>
            </a:endParaRPr>
          </a:p>
        </p:txBody>
      </p:sp>
      <p:sp>
        <p:nvSpPr>
          <p:cNvPr id="7" name="TextovéPole 6">
            <a:extLst>
              <a:ext uri="{FF2B5EF4-FFF2-40B4-BE49-F238E27FC236}">
                <a16:creationId xmlns:a16="http://schemas.microsoft.com/office/drawing/2014/main" id="{3D3BE883-FCAF-4AB2-8127-FB86A4683F4F}"/>
              </a:ext>
            </a:extLst>
          </p:cNvPr>
          <p:cNvSpPr txBox="1"/>
          <p:nvPr/>
        </p:nvSpPr>
        <p:spPr>
          <a:xfrm>
            <a:off x="5807844" y="5224054"/>
            <a:ext cx="1008112" cy="307777"/>
          </a:xfrm>
          <a:prstGeom prst="rect">
            <a:avLst/>
          </a:prstGeom>
          <a:solidFill>
            <a:schemeClr val="bg1"/>
          </a:solidFill>
        </p:spPr>
        <p:txBody>
          <a:bodyPr wrap="square" rtlCol="0">
            <a:spAutoFit/>
          </a:bodyPr>
          <a:lstStyle/>
          <a:p>
            <a:r>
              <a:rPr lang="cs-CZ" sz="1400" dirty="0" err="1">
                <a:solidFill>
                  <a:schemeClr val="tx1"/>
                </a:solidFill>
              </a:rPr>
              <a:t>electrolyte</a:t>
            </a:r>
            <a:endParaRPr lang="en-GB" sz="1400" dirty="0">
              <a:solidFill>
                <a:schemeClr val="tx1"/>
              </a:solidFill>
            </a:endParaRPr>
          </a:p>
        </p:txBody>
      </p:sp>
      <p:sp>
        <p:nvSpPr>
          <p:cNvPr id="9" name="TextovéPole 8">
            <a:extLst>
              <a:ext uri="{FF2B5EF4-FFF2-40B4-BE49-F238E27FC236}">
                <a16:creationId xmlns:a16="http://schemas.microsoft.com/office/drawing/2014/main" id="{9B86154F-5460-4439-9966-BF2B17876C64}"/>
              </a:ext>
            </a:extLst>
          </p:cNvPr>
          <p:cNvSpPr txBox="1"/>
          <p:nvPr/>
        </p:nvSpPr>
        <p:spPr>
          <a:xfrm>
            <a:off x="8040216" y="4149080"/>
            <a:ext cx="1025440" cy="261610"/>
          </a:xfrm>
          <a:prstGeom prst="rect">
            <a:avLst/>
          </a:prstGeom>
          <a:noFill/>
        </p:spPr>
        <p:txBody>
          <a:bodyPr wrap="square" rtlCol="0">
            <a:spAutoFit/>
          </a:bodyPr>
          <a:lstStyle/>
          <a:p>
            <a:r>
              <a:rPr lang="cs-CZ" sz="1100" dirty="0">
                <a:solidFill>
                  <a:schemeClr val="tx1"/>
                </a:solidFill>
              </a:rPr>
              <a:t>kov = </a:t>
            </a:r>
            <a:r>
              <a:rPr lang="cs-CZ" sz="1100" dirty="0" err="1">
                <a:solidFill>
                  <a:schemeClr val="tx1"/>
                </a:solidFill>
              </a:rPr>
              <a:t>metall</a:t>
            </a:r>
            <a:endParaRPr lang="en-GB" sz="1100" dirty="0"/>
          </a:p>
        </p:txBody>
      </p:sp>
    </p:spTree>
    <p:extLst>
      <p:ext uri="{BB962C8B-B14F-4D97-AF65-F5344CB8AC3E}">
        <p14:creationId xmlns:p14="http://schemas.microsoft.com/office/powerpoint/2010/main" val="10034172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883D95EC-FA92-493D-A556-60BC82EAA963}"/>
              </a:ext>
            </a:extLst>
          </p:cNvPr>
          <p:cNvSpPr>
            <a:spLocks noGrp="1" noChangeArrowheads="1"/>
          </p:cNvSpPr>
          <p:nvPr>
            <p:ph type="title"/>
          </p:nvPr>
        </p:nvSpPr>
        <p:spPr>
          <a:xfrm>
            <a:off x="1171903" y="346842"/>
            <a:ext cx="7772400" cy="714703"/>
          </a:xfrm>
          <a:noFill/>
        </p:spPr>
        <p:txBody>
          <a:bodyPr/>
          <a:lstStyle/>
          <a:p>
            <a:pPr eaLnBrk="1" hangingPunct="1"/>
            <a:r>
              <a:rPr lang="en-GB" altLang="cs-CZ" dirty="0"/>
              <a:t>Thermostatic Devices</a:t>
            </a:r>
          </a:p>
        </p:txBody>
      </p:sp>
      <p:sp>
        <p:nvSpPr>
          <p:cNvPr id="82947" name="Rectangle 3">
            <a:extLst>
              <a:ext uri="{FF2B5EF4-FFF2-40B4-BE49-F238E27FC236}">
                <a16:creationId xmlns:a16="http://schemas.microsoft.com/office/drawing/2014/main" id="{3057D648-FFBF-474C-9979-89C66682CEE4}"/>
              </a:ext>
            </a:extLst>
          </p:cNvPr>
          <p:cNvSpPr>
            <a:spLocks noGrp="1" noChangeArrowheads="1"/>
          </p:cNvSpPr>
          <p:nvPr>
            <p:ph type="body" idx="1"/>
          </p:nvPr>
        </p:nvSpPr>
        <p:spPr>
          <a:xfrm>
            <a:off x="945931" y="1600200"/>
            <a:ext cx="9932276" cy="4637088"/>
          </a:xfrm>
          <a:noFill/>
        </p:spPr>
        <p:txBody>
          <a:bodyPr/>
          <a:lstStyle/>
          <a:p>
            <a:pPr eaLnBrk="1" hangingPunct="1">
              <a:lnSpc>
                <a:spcPct val="100000"/>
              </a:lnSpc>
            </a:pPr>
            <a:r>
              <a:rPr lang="en-GB" altLang="cs-CZ" sz="2000" dirty="0"/>
              <a:t>Many experiments or laboratory tests have to be done under </a:t>
            </a:r>
            <a:r>
              <a:rPr lang="en-GB" altLang="cs-CZ" sz="2000" b="1" dirty="0"/>
              <a:t>constant temperature</a:t>
            </a:r>
            <a:r>
              <a:rPr lang="en-GB" altLang="cs-CZ" sz="2000" dirty="0"/>
              <a:t>. It is easier to keep temperature higher than the surrounding than keeping it lower, because we need only a controlled heater. For keeping lower temperature, we need both a cooler and a heater.</a:t>
            </a:r>
          </a:p>
          <a:p>
            <a:pPr eaLnBrk="1" hangingPunct="1">
              <a:lnSpc>
                <a:spcPct val="100000"/>
              </a:lnSpc>
            </a:pPr>
            <a:r>
              <a:rPr lang="en-GB" altLang="cs-CZ" sz="2000" dirty="0"/>
              <a:t>A </a:t>
            </a:r>
            <a:r>
              <a:rPr lang="en-GB" altLang="cs-CZ" sz="2000" b="1" dirty="0" err="1"/>
              <a:t>thermostated</a:t>
            </a:r>
            <a:r>
              <a:rPr lang="en-GB" altLang="cs-CZ" sz="2000" b="1" dirty="0"/>
              <a:t> water bath </a:t>
            </a:r>
            <a:r>
              <a:rPr lang="en-GB" altLang="cs-CZ" sz="2000" dirty="0"/>
              <a:t>consists of a pump, heater, temperature sensor and water tank. Water is pumped around the heater. The temperature sensor (thermistor, thermocouple) produces a signal when a pre-set temperature is achieved.</a:t>
            </a:r>
          </a:p>
          <a:p>
            <a:pPr eaLnBrk="1" hangingPunct="1">
              <a:lnSpc>
                <a:spcPct val="100000"/>
              </a:lnSpc>
            </a:pPr>
            <a:r>
              <a:rPr lang="en-GB" altLang="cs-CZ" sz="2000" dirty="0"/>
              <a:t>No thermostat can stabilise the temperature absolutely. In standard </a:t>
            </a:r>
            <a:r>
              <a:rPr lang="en-GB" altLang="cs-CZ" sz="2000" dirty="0" err="1"/>
              <a:t>thermostated</a:t>
            </a:r>
            <a:r>
              <a:rPr lang="en-GB" altLang="cs-CZ" sz="2000" dirty="0"/>
              <a:t> water bath, the temperature of circulating water oscillates in range of tenths of degree. </a:t>
            </a:r>
          </a:p>
          <a:p>
            <a:pPr eaLnBrk="1" hangingPunct="1">
              <a:lnSpc>
                <a:spcPct val="100000"/>
              </a:lnSpc>
            </a:pPr>
            <a:r>
              <a:rPr lang="en-GB" altLang="cs-CZ" sz="2000" dirty="0"/>
              <a:t>These devices are used to maintain constant temperature in </a:t>
            </a:r>
            <a:r>
              <a:rPr lang="en-GB" altLang="cs-CZ" sz="2000" b="1" dirty="0"/>
              <a:t>cultivation boxes</a:t>
            </a:r>
            <a:r>
              <a:rPr lang="en-GB" altLang="cs-CZ" sz="2000" dirty="0"/>
              <a:t>, sterilisers etc. Some cultivation boxes are equipped with an apparatus able to keep constant also concentration of CO</a:t>
            </a:r>
            <a:r>
              <a:rPr lang="en-GB" altLang="cs-CZ" sz="2000" baseline="-25000" dirty="0"/>
              <a:t>2</a:t>
            </a:r>
            <a:r>
              <a:rPr lang="en-GB" altLang="cs-CZ" sz="2000" dirty="0"/>
              <a:t> (e.g. 5%), which is necessary for growing of cells originating from the human organism.</a:t>
            </a:r>
          </a:p>
        </p:txBody>
      </p:sp>
    </p:spTree>
    <p:extLst>
      <p:ext uri="{BB962C8B-B14F-4D97-AF65-F5344CB8AC3E}">
        <p14:creationId xmlns:p14="http://schemas.microsoft.com/office/powerpoint/2010/main" val="1054348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553E5758-FB89-43F3-9A73-784BC037E942}"/>
              </a:ext>
            </a:extLst>
          </p:cNvPr>
          <p:cNvSpPr>
            <a:spLocks noGrp="1" noChangeArrowheads="1"/>
          </p:cNvSpPr>
          <p:nvPr>
            <p:ph type="title"/>
          </p:nvPr>
        </p:nvSpPr>
        <p:spPr>
          <a:xfrm>
            <a:off x="1161434" y="362648"/>
            <a:ext cx="7141738" cy="451576"/>
          </a:xfrm>
          <a:noFill/>
        </p:spPr>
        <p:txBody>
          <a:bodyPr/>
          <a:lstStyle/>
          <a:p>
            <a:pPr eaLnBrk="1" hangingPunct="1"/>
            <a:r>
              <a:rPr lang="en-GB" altLang="cs-CZ" sz="4000" dirty="0"/>
              <a:t>Refrigerators and freezers</a:t>
            </a:r>
          </a:p>
        </p:txBody>
      </p:sp>
      <p:sp>
        <p:nvSpPr>
          <p:cNvPr id="84995" name="Rectangle 3">
            <a:extLst>
              <a:ext uri="{FF2B5EF4-FFF2-40B4-BE49-F238E27FC236}">
                <a16:creationId xmlns:a16="http://schemas.microsoft.com/office/drawing/2014/main" id="{36A2AF8C-95B3-4A41-8B0D-C0073B123580}"/>
              </a:ext>
            </a:extLst>
          </p:cNvPr>
          <p:cNvSpPr>
            <a:spLocks noGrp="1" noChangeArrowheads="1"/>
          </p:cNvSpPr>
          <p:nvPr>
            <p:ph type="body" idx="1"/>
          </p:nvPr>
        </p:nvSpPr>
        <p:spPr>
          <a:xfrm>
            <a:off x="977461" y="1600200"/>
            <a:ext cx="10152994" cy="4205288"/>
          </a:xfrm>
          <a:solidFill>
            <a:schemeClr val="bg1"/>
          </a:solidFill>
        </p:spPr>
        <p:txBody>
          <a:bodyPr/>
          <a:lstStyle/>
          <a:p>
            <a:pPr eaLnBrk="1" hangingPunct="1">
              <a:lnSpc>
                <a:spcPct val="100000"/>
              </a:lnSpc>
            </a:pPr>
            <a:r>
              <a:rPr lang="en-US" altLang="cs-CZ" sz="2400" dirty="0"/>
              <a:t>Aside from common refrigerators and freezers, in which the temperature does not decrease below </a:t>
            </a:r>
            <a:r>
              <a:rPr lang="cs-CZ" altLang="cs-CZ" sz="2400" dirty="0"/>
              <a:t>-20 </a:t>
            </a:r>
            <a:r>
              <a:rPr lang="cs-CZ" altLang="cs-CZ" sz="2400" dirty="0">
                <a:sym typeface="Symbol" panose="05050102010706020507" pitchFamily="18" charset="2"/>
              </a:rPr>
              <a:t></a:t>
            </a:r>
            <a:r>
              <a:rPr lang="cs-CZ" altLang="cs-CZ" sz="2400" dirty="0"/>
              <a:t>C,</a:t>
            </a:r>
            <a:r>
              <a:rPr lang="en-US" altLang="cs-CZ" sz="2400" dirty="0"/>
              <a:t> we can encounter also laboratory deep-freezers with temperatures</a:t>
            </a:r>
            <a:r>
              <a:rPr lang="cs-CZ" altLang="cs-CZ" sz="2400" dirty="0"/>
              <a:t> </a:t>
            </a:r>
            <a:r>
              <a:rPr lang="en-US" altLang="cs-CZ" sz="2400" dirty="0"/>
              <a:t>from </a:t>
            </a:r>
            <a:r>
              <a:rPr lang="cs-CZ" altLang="cs-CZ" sz="2400" dirty="0"/>
              <a:t>-60 </a:t>
            </a:r>
            <a:r>
              <a:rPr lang="en-US" altLang="cs-CZ" sz="2400" dirty="0"/>
              <a:t>to</a:t>
            </a:r>
            <a:r>
              <a:rPr lang="cs-CZ" altLang="cs-CZ" sz="2400" dirty="0"/>
              <a:t> -80 </a:t>
            </a:r>
            <a:r>
              <a:rPr lang="cs-CZ" altLang="cs-CZ" sz="2400" dirty="0">
                <a:sym typeface="Symbol" panose="05050102010706020507" pitchFamily="18" charset="2"/>
              </a:rPr>
              <a:t></a:t>
            </a:r>
            <a:r>
              <a:rPr lang="cs-CZ" altLang="cs-CZ" sz="2400" dirty="0"/>
              <a:t>C. </a:t>
            </a:r>
            <a:r>
              <a:rPr lang="en-US" altLang="cs-CZ" sz="2400" dirty="0"/>
              <a:t>Such low temperatures are necessary for long-term storage of sensitive biological materials, including frozen cells and tissues</a:t>
            </a:r>
            <a:r>
              <a:rPr lang="cs-CZ" altLang="cs-CZ" sz="2400" dirty="0"/>
              <a:t>. </a:t>
            </a:r>
            <a:r>
              <a:rPr lang="en-US" altLang="cs-CZ" sz="2400" dirty="0"/>
              <a:t>Before placement in the deep-freezer, these materials are quickly frozen </a:t>
            </a:r>
            <a:r>
              <a:rPr lang="cs-CZ" altLang="cs-CZ" sz="2400" dirty="0" err="1"/>
              <a:t>mostly</a:t>
            </a:r>
            <a:r>
              <a:rPr lang="cs-CZ" altLang="cs-CZ" sz="2400" dirty="0"/>
              <a:t> </a:t>
            </a:r>
            <a:r>
              <a:rPr lang="en-US" altLang="cs-CZ" sz="2400" dirty="0"/>
              <a:t>by liquid nitrogen</a:t>
            </a:r>
            <a:r>
              <a:rPr lang="cs-CZ" altLang="cs-CZ" sz="2400" dirty="0"/>
              <a:t>. </a:t>
            </a:r>
          </a:p>
          <a:p>
            <a:pPr eaLnBrk="1" hangingPunct="1">
              <a:lnSpc>
                <a:spcPct val="100000"/>
              </a:lnSpc>
            </a:pPr>
            <a:r>
              <a:rPr lang="en-US" altLang="cs-CZ" sz="2400" dirty="0"/>
              <a:t>Due to high price and value of the stored materials, the deep-freezers are equipped with </a:t>
            </a:r>
            <a:r>
              <a:rPr lang="en-US" altLang="cs-CZ" sz="2400" b="1" dirty="0"/>
              <a:t>alarms</a:t>
            </a:r>
            <a:r>
              <a:rPr lang="en-US" altLang="cs-CZ" sz="2400" dirty="0"/>
              <a:t> which start to sound when the internal freezer temperature exceeds certain temperature, e.g. during failure of electricity.</a:t>
            </a:r>
            <a:endParaRPr lang="cs-CZ" altLang="cs-CZ" sz="2400" dirty="0"/>
          </a:p>
        </p:txBody>
      </p:sp>
    </p:spTree>
    <p:extLst>
      <p:ext uri="{BB962C8B-B14F-4D97-AF65-F5344CB8AC3E}">
        <p14:creationId xmlns:p14="http://schemas.microsoft.com/office/powerpoint/2010/main" val="41278012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5EC92D94-9EDE-48A2-8E72-7034364F599F}"/>
              </a:ext>
            </a:extLst>
          </p:cNvPr>
          <p:cNvSpPr>
            <a:spLocks noGrp="1" noChangeArrowheads="1"/>
          </p:cNvSpPr>
          <p:nvPr>
            <p:ph type="title"/>
          </p:nvPr>
        </p:nvSpPr>
        <p:spPr>
          <a:xfrm>
            <a:off x="741021" y="383669"/>
            <a:ext cx="8245324" cy="451576"/>
          </a:xfrm>
          <a:noFill/>
        </p:spPr>
        <p:txBody>
          <a:bodyPr/>
          <a:lstStyle/>
          <a:p>
            <a:pPr eaLnBrk="1" hangingPunct="1">
              <a:lnSpc>
                <a:spcPct val="100000"/>
              </a:lnSpc>
            </a:pPr>
            <a:r>
              <a:rPr lang="en-US" altLang="cs-CZ" sz="4000" dirty="0"/>
              <a:t>Air conditioning and humidifiers</a:t>
            </a:r>
            <a:endParaRPr lang="cs-CZ" altLang="cs-CZ" sz="4000" dirty="0"/>
          </a:p>
        </p:txBody>
      </p:sp>
      <p:sp>
        <p:nvSpPr>
          <p:cNvPr id="87043" name="Rectangle 3">
            <a:extLst>
              <a:ext uri="{FF2B5EF4-FFF2-40B4-BE49-F238E27FC236}">
                <a16:creationId xmlns:a16="http://schemas.microsoft.com/office/drawing/2014/main" id="{187FC9FF-EA42-49DD-A059-778C94B1E247}"/>
              </a:ext>
            </a:extLst>
          </p:cNvPr>
          <p:cNvSpPr>
            <a:spLocks noGrp="1" noChangeArrowheads="1"/>
          </p:cNvSpPr>
          <p:nvPr>
            <p:ph type="body" idx="1"/>
          </p:nvPr>
        </p:nvSpPr>
        <p:spPr>
          <a:xfrm>
            <a:off x="809297" y="1600200"/>
            <a:ext cx="10068910" cy="4781550"/>
          </a:xfrm>
          <a:noFill/>
        </p:spPr>
        <p:txBody>
          <a:bodyPr/>
          <a:lstStyle/>
          <a:p>
            <a:pPr eaLnBrk="1" hangingPunct="1">
              <a:lnSpc>
                <a:spcPct val="100000"/>
              </a:lnSpc>
            </a:pPr>
            <a:r>
              <a:rPr lang="en-US" altLang="cs-CZ" sz="2000" dirty="0"/>
              <a:t>The </a:t>
            </a:r>
            <a:r>
              <a:rPr lang="en-US" altLang="cs-CZ" sz="2000" b="1" dirty="0"/>
              <a:t>air conditioning</a:t>
            </a:r>
            <a:r>
              <a:rPr lang="en-US" altLang="cs-CZ" sz="2000" dirty="0"/>
              <a:t> of the labs has two purposes</a:t>
            </a:r>
            <a:r>
              <a:rPr lang="cs-CZ" altLang="cs-CZ" sz="2000" dirty="0"/>
              <a:t>. </a:t>
            </a:r>
            <a:r>
              <a:rPr lang="en-US" altLang="cs-CZ" sz="2000" dirty="0"/>
              <a:t>At first, it ensures necessary comfort for the staff</a:t>
            </a:r>
            <a:r>
              <a:rPr lang="cs-CZ" altLang="cs-CZ" sz="2000" dirty="0"/>
              <a:t>, </a:t>
            </a:r>
            <a:r>
              <a:rPr lang="en-US" altLang="cs-CZ" sz="2000" dirty="0"/>
              <a:t>namely in summer</a:t>
            </a:r>
            <a:r>
              <a:rPr lang="cs-CZ" altLang="cs-CZ" sz="2000" dirty="0"/>
              <a:t>, </a:t>
            </a:r>
            <a:r>
              <a:rPr lang="en-US" altLang="cs-CZ" sz="2000" dirty="0"/>
              <a:t>when the room temperature is increased not only by hot weather, but also by heat produced by the devices working in the lab</a:t>
            </a:r>
            <a:r>
              <a:rPr lang="cs-CZ" altLang="cs-CZ" sz="2000" dirty="0"/>
              <a:t>. </a:t>
            </a:r>
            <a:r>
              <a:rPr lang="en-US" altLang="cs-CZ" sz="2000" dirty="0"/>
              <a:t>Secondly, it serves for keeping constant laboratory conditions</a:t>
            </a:r>
            <a:r>
              <a:rPr lang="cs-CZ" altLang="cs-CZ" sz="2000" dirty="0"/>
              <a:t>. </a:t>
            </a:r>
            <a:r>
              <a:rPr lang="en-US" altLang="cs-CZ" sz="2000" dirty="0"/>
              <a:t>The air conditioning is of considerable importance in rooms where ventilation is not possible (e.g., labs with biological hazard)</a:t>
            </a:r>
            <a:r>
              <a:rPr lang="cs-CZ" altLang="cs-CZ" sz="2000" dirty="0"/>
              <a:t>. </a:t>
            </a:r>
            <a:endParaRPr lang="en-US" altLang="cs-CZ" sz="2000" dirty="0"/>
          </a:p>
          <a:p>
            <a:pPr eaLnBrk="1" hangingPunct="1">
              <a:lnSpc>
                <a:spcPct val="100000"/>
              </a:lnSpc>
            </a:pPr>
            <a:r>
              <a:rPr lang="en-US" altLang="cs-CZ" sz="2000" dirty="0"/>
              <a:t>Central air conditioning is less advantageous (the lab can be easily contaminated from outside or vice-versa)</a:t>
            </a:r>
            <a:r>
              <a:rPr lang="cs-CZ" altLang="cs-CZ" sz="2000" dirty="0"/>
              <a:t>. </a:t>
            </a:r>
            <a:r>
              <a:rPr lang="en-US" altLang="cs-CZ" sz="2000" dirty="0"/>
              <a:t>Best is to have local air conditioning with filtering of the circulating air</a:t>
            </a:r>
            <a:r>
              <a:rPr lang="cs-CZ" altLang="cs-CZ" sz="2000" dirty="0"/>
              <a:t>. </a:t>
            </a:r>
            <a:endParaRPr lang="en-US" altLang="cs-CZ" sz="2000" dirty="0"/>
          </a:p>
          <a:p>
            <a:pPr eaLnBrk="1" hangingPunct="1">
              <a:lnSpc>
                <a:spcPct val="100000"/>
              </a:lnSpc>
            </a:pPr>
            <a:r>
              <a:rPr lang="en-US" altLang="cs-CZ" sz="2000" dirty="0"/>
              <a:t>The air conditioning should control not only room temperature but also relative air humidity</a:t>
            </a:r>
            <a:r>
              <a:rPr lang="cs-CZ" altLang="cs-CZ" sz="2000" dirty="0"/>
              <a:t>.</a:t>
            </a:r>
          </a:p>
          <a:p>
            <a:pPr eaLnBrk="1" hangingPunct="1">
              <a:lnSpc>
                <a:spcPct val="100000"/>
              </a:lnSpc>
            </a:pPr>
            <a:r>
              <a:rPr lang="en-US" altLang="cs-CZ" sz="2000" dirty="0"/>
              <a:t>Air </a:t>
            </a:r>
            <a:r>
              <a:rPr lang="en-GB" altLang="cs-CZ" sz="2000" b="1" dirty="0"/>
              <a:t>humidifiers </a:t>
            </a:r>
            <a:r>
              <a:rPr lang="en-GB" altLang="cs-CZ" sz="2000" dirty="0"/>
              <a:t>(evaporating, spraying, ultrasonic) need regular service (cleaning, disinfection), because they may become sources of dangerous infections. Similar problems may appear in central air conditioning (e.g., so-called legionnaires disease, deadly lung infection</a:t>
            </a:r>
            <a:r>
              <a:rPr lang="cs-CZ" altLang="cs-CZ" sz="2000" dirty="0"/>
              <a:t>).</a:t>
            </a:r>
          </a:p>
        </p:txBody>
      </p:sp>
    </p:spTree>
    <p:extLst>
      <p:ext uri="{BB962C8B-B14F-4D97-AF65-F5344CB8AC3E}">
        <p14:creationId xmlns:p14="http://schemas.microsoft.com/office/powerpoint/2010/main" val="42806611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165273C4-075E-414F-9771-B290395AA031}"/>
              </a:ext>
            </a:extLst>
          </p:cNvPr>
          <p:cNvSpPr>
            <a:spLocks noGrp="1" noChangeArrowheads="1"/>
          </p:cNvSpPr>
          <p:nvPr>
            <p:ph type="ctrTitle"/>
          </p:nvPr>
        </p:nvSpPr>
        <p:spPr>
          <a:xfrm>
            <a:off x="3230398" y="889165"/>
            <a:ext cx="8135938" cy="4968875"/>
          </a:xfrm>
          <a:noFill/>
        </p:spPr>
        <p:txBody>
          <a:bodyPr/>
          <a:lstStyle/>
          <a:p>
            <a:pPr eaLnBrk="1" hangingPunct="1"/>
            <a:r>
              <a:rPr lang="en-GB" altLang="cs-CZ" sz="2800" dirty="0"/>
              <a:t>Author: </a:t>
            </a:r>
            <a:br>
              <a:rPr lang="en-GB" altLang="cs-CZ" sz="2800" dirty="0"/>
            </a:br>
            <a:r>
              <a:rPr lang="en-GB" altLang="cs-CZ" sz="2800" b="1" dirty="0">
                <a:solidFill>
                  <a:schemeClr val="tx1"/>
                </a:solidFill>
              </a:rPr>
              <a:t>Vojtěch Mornstein</a:t>
            </a:r>
            <a:br>
              <a:rPr lang="en-GB" altLang="cs-CZ" sz="2800" dirty="0"/>
            </a:br>
            <a:br>
              <a:rPr lang="en-GB" altLang="cs-CZ" sz="2800" dirty="0"/>
            </a:br>
            <a:r>
              <a:rPr lang="en-GB" altLang="cs-CZ" sz="2800" dirty="0"/>
              <a:t>Content collaboration and language revision: </a:t>
            </a:r>
            <a:br>
              <a:rPr lang="en-GB" altLang="cs-CZ" sz="2800" dirty="0"/>
            </a:br>
            <a:r>
              <a:rPr lang="en-GB" altLang="cs-CZ" sz="2800" b="1" dirty="0">
                <a:solidFill>
                  <a:schemeClr val="tx1"/>
                </a:solidFill>
              </a:rPr>
              <a:t>Carmel J. Caruana</a:t>
            </a:r>
            <a:br>
              <a:rPr lang="en-GB" altLang="cs-CZ" sz="2800" dirty="0"/>
            </a:br>
            <a:br>
              <a:rPr lang="en-GB" altLang="cs-CZ" sz="2800" dirty="0"/>
            </a:br>
            <a:br>
              <a:rPr lang="en-GB" altLang="cs-CZ" sz="2800" dirty="0"/>
            </a:br>
            <a:r>
              <a:rPr lang="en-GB" altLang="cs-CZ" sz="2800" dirty="0"/>
              <a:t>Last revision</a:t>
            </a:r>
            <a:r>
              <a:rPr lang="cs-CZ" altLang="cs-CZ" sz="2800" dirty="0"/>
              <a:t> </a:t>
            </a:r>
            <a:r>
              <a:rPr lang="cs-CZ" altLang="cs-CZ" sz="2800" dirty="0" err="1"/>
              <a:t>September</a:t>
            </a:r>
            <a:r>
              <a:rPr lang="cs-CZ" altLang="cs-CZ" sz="2800" dirty="0"/>
              <a:t> 2024</a:t>
            </a:r>
            <a:endParaRPr lang="en-GB" altLang="cs-CZ" sz="2800" dirty="0"/>
          </a:p>
        </p:txBody>
      </p:sp>
    </p:spTree>
    <p:extLst>
      <p:ext uri="{BB962C8B-B14F-4D97-AF65-F5344CB8AC3E}">
        <p14:creationId xmlns:p14="http://schemas.microsoft.com/office/powerpoint/2010/main" val="910586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60FE121-50F5-4041-BF54-FE5131FF65F3}"/>
              </a:ext>
            </a:extLst>
          </p:cNvPr>
          <p:cNvSpPr>
            <a:spLocks noGrp="1" noChangeArrowheads="1"/>
          </p:cNvSpPr>
          <p:nvPr>
            <p:ph type="title"/>
          </p:nvPr>
        </p:nvSpPr>
        <p:spPr>
          <a:xfrm>
            <a:off x="1981200" y="274639"/>
            <a:ext cx="8229600" cy="706437"/>
          </a:xfrm>
          <a:solidFill>
            <a:schemeClr val="bg1"/>
          </a:solidFill>
        </p:spPr>
        <p:txBody>
          <a:bodyPr/>
          <a:lstStyle/>
          <a:p>
            <a:pPr eaLnBrk="1" hangingPunct="1"/>
            <a:r>
              <a:rPr lang="en-US" altLang="cs-CZ" sz="4000" dirty="0"/>
              <a:t>Voltage of Galvanic Cell</a:t>
            </a:r>
            <a:endParaRPr lang="en-GB" altLang="cs-CZ" sz="4000" dirty="0"/>
          </a:p>
        </p:txBody>
      </p:sp>
      <p:sp>
        <p:nvSpPr>
          <p:cNvPr id="11267" name="Rectangle 5">
            <a:extLst>
              <a:ext uri="{FF2B5EF4-FFF2-40B4-BE49-F238E27FC236}">
                <a16:creationId xmlns:a16="http://schemas.microsoft.com/office/drawing/2014/main" id="{2C215B17-2149-44B7-88F4-B486CB5D41AA}"/>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8" name="Rectangle 10">
            <a:extLst>
              <a:ext uri="{FF2B5EF4-FFF2-40B4-BE49-F238E27FC236}">
                <a16:creationId xmlns:a16="http://schemas.microsoft.com/office/drawing/2014/main" id="{5766EEDB-A2E2-4356-B0D3-A420BE43888A}"/>
              </a:ext>
            </a:extLst>
          </p:cNvPr>
          <p:cNvSpPr>
            <a:spLocks noChangeArrowheads="1"/>
          </p:cNvSpPr>
          <p:nvPr/>
        </p:nvSpPr>
        <p:spPr bwMode="auto">
          <a:xfrm>
            <a:off x="1524000" y="3213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9" name="Rectangle 11">
            <a:extLst>
              <a:ext uri="{FF2B5EF4-FFF2-40B4-BE49-F238E27FC236}">
                <a16:creationId xmlns:a16="http://schemas.microsoft.com/office/drawing/2014/main" id="{FEF17E37-3630-4561-82A4-72E883A8CADF}"/>
              </a:ext>
            </a:extLst>
          </p:cNvPr>
          <p:cNvSpPr>
            <a:spLocks noChangeArrowheads="1"/>
          </p:cNvSpPr>
          <p:nvPr/>
        </p:nvSpPr>
        <p:spPr bwMode="auto">
          <a:xfrm>
            <a:off x="1250731" y="1700213"/>
            <a:ext cx="9669517" cy="4032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altLang="cs-CZ" sz="2400" dirty="0"/>
              <a:t>The equation, which expresses the voltage of a galvanic cell, is called the </a:t>
            </a:r>
            <a:r>
              <a:rPr lang="cs-CZ" altLang="cs-CZ" sz="2400" b="1" dirty="0" err="1"/>
              <a:t>Nernst</a:t>
            </a:r>
            <a:r>
              <a:rPr lang="cs-CZ" altLang="cs-CZ" sz="2400" b="1" dirty="0"/>
              <a:t> </a:t>
            </a:r>
            <a:r>
              <a:rPr lang="en-US" altLang="cs-CZ" sz="2400" b="1" dirty="0"/>
              <a:t>equation.</a:t>
            </a:r>
            <a:r>
              <a:rPr lang="en-GB" altLang="cs-CZ" sz="2400" dirty="0"/>
              <a:t> If B, D, E, F are individual components of the reaction mixture, </a:t>
            </a:r>
            <a:r>
              <a:rPr lang="en-GB" altLang="cs-CZ" sz="2400" i="1" dirty="0"/>
              <a:t>b</a:t>
            </a:r>
            <a:r>
              <a:rPr lang="en-GB" altLang="cs-CZ" sz="2400" dirty="0"/>
              <a:t>, </a:t>
            </a:r>
            <a:r>
              <a:rPr lang="en-GB" altLang="cs-CZ" sz="2400" i="1" dirty="0"/>
              <a:t>d</a:t>
            </a:r>
            <a:r>
              <a:rPr lang="en-GB" altLang="cs-CZ" sz="2400" dirty="0"/>
              <a:t>, </a:t>
            </a:r>
            <a:r>
              <a:rPr lang="en-GB" altLang="cs-CZ" sz="2400" i="1" dirty="0"/>
              <a:t>e</a:t>
            </a:r>
            <a:r>
              <a:rPr lang="en-GB" altLang="cs-CZ" sz="2400" dirty="0"/>
              <a:t>, </a:t>
            </a:r>
            <a:r>
              <a:rPr lang="en-GB" altLang="cs-CZ" sz="2400" i="1" dirty="0"/>
              <a:t>f</a:t>
            </a:r>
            <a:r>
              <a:rPr lang="en-GB" altLang="cs-CZ" sz="2400" dirty="0"/>
              <a:t> are stoichiometric coefficients of the reaction and </a:t>
            </a:r>
            <a:r>
              <a:rPr lang="en-GB" altLang="cs-CZ" sz="2400" i="1" dirty="0"/>
              <a:t>U° </a:t>
            </a:r>
            <a:r>
              <a:rPr lang="en-GB" altLang="cs-CZ" sz="2400" dirty="0"/>
              <a:t>the standard EMF (voltage) of the cell then:</a:t>
            </a:r>
            <a:endParaRPr lang="cs-CZ" altLang="cs-CZ" sz="2400" dirty="0"/>
          </a:p>
          <a:p>
            <a:pPr eaLnBrk="1" hangingPunct="1"/>
            <a:endParaRPr lang="en-US" altLang="cs-CZ" sz="2400" dirty="0"/>
          </a:p>
          <a:p>
            <a:pPr eaLnBrk="1" hangingPunct="1"/>
            <a:endParaRPr lang="en-US" altLang="cs-CZ" sz="2000" dirty="0"/>
          </a:p>
          <a:p>
            <a:pPr eaLnBrk="1" hangingPunct="1">
              <a:buFontTx/>
              <a:buNone/>
            </a:pPr>
            <a:endParaRPr lang="en-US" altLang="cs-CZ" sz="2000" dirty="0"/>
          </a:p>
          <a:p>
            <a:pPr eaLnBrk="1" hangingPunct="1"/>
            <a:endParaRPr lang="cs-CZ" altLang="cs-CZ" sz="2400" dirty="0"/>
          </a:p>
          <a:p>
            <a:pPr eaLnBrk="1" hangingPunct="1"/>
            <a:endParaRPr lang="cs-CZ" altLang="cs-CZ" sz="2400" dirty="0"/>
          </a:p>
          <a:p>
            <a:pPr eaLnBrk="1" hangingPunct="1"/>
            <a:r>
              <a:rPr lang="en-US" altLang="cs-CZ" sz="2400" dirty="0"/>
              <a:t>When the reagents </a:t>
            </a:r>
            <a:r>
              <a:rPr lang="en-GB" altLang="cs-CZ" sz="2400" dirty="0"/>
              <a:t>are in standard state (</a:t>
            </a:r>
            <a:r>
              <a:rPr lang="en-GB" altLang="cs-CZ" sz="2400" i="1" dirty="0"/>
              <a:t>a </a:t>
            </a:r>
            <a:r>
              <a:rPr lang="en-GB" altLang="cs-CZ" sz="2400" dirty="0"/>
              <a:t>= 1), then </a:t>
            </a:r>
            <a:r>
              <a:rPr lang="en-GB" altLang="cs-CZ" sz="2400" i="1" dirty="0"/>
              <a:t>U = U°</a:t>
            </a:r>
            <a:r>
              <a:rPr lang="en-GB" altLang="cs-CZ" sz="2400" dirty="0"/>
              <a:t>. </a:t>
            </a:r>
          </a:p>
        </p:txBody>
      </p:sp>
      <p:pic>
        <p:nvPicPr>
          <p:cNvPr id="11270" name="Zástupný symbol pro obsah 2">
            <a:extLst>
              <a:ext uri="{FF2B5EF4-FFF2-40B4-BE49-F238E27FC236}">
                <a16:creationId xmlns:a16="http://schemas.microsoft.com/office/drawing/2014/main" id="{A81794E1-CE0D-459B-8872-E9494B6BCC1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95776" y="3729038"/>
            <a:ext cx="3452813"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0007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751BE8C-4EC6-4313-BC6C-B75DF3B7FFBF}"/>
              </a:ext>
            </a:extLst>
          </p:cNvPr>
          <p:cNvSpPr>
            <a:spLocks noGrp="1" noChangeArrowheads="1"/>
          </p:cNvSpPr>
          <p:nvPr>
            <p:ph type="title"/>
          </p:nvPr>
        </p:nvSpPr>
        <p:spPr>
          <a:xfrm>
            <a:off x="479316" y="371148"/>
            <a:ext cx="6553274" cy="627335"/>
          </a:xfrm>
          <a:solidFill>
            <a:schemeClr val="bg1"/>
          </a:solidFill>
        </p:spPr>
        <p:txBody>
          <a:bodyPr/>
          <a:lstStyle/>
          <a:p>
            <a:pPr algn="l" eaLnBrk="1" hangingPunct="1"/>
            <a:r>
              <a:rPr lang="cs-CZ" altLang="cs-CZ" sz="4000" dirty="0"/>
              <a:t>    </a:t>
            </a:r>
            <a:r>
              <a:rPr lang="en-US" altLang="cs-CZ" sz="4000" dirty="0"/>
              <a:t>Concentration cell</a:t>
            </a:r>
            <a:endParaRPr lang="en-GB" altLang="cs-CZ" sz="4000" dirty="0"/>
          </a:p>
        </p:txBody>
      </p:sp>
      <p:sp>
        <p:nvSpPr>
          <p:cNvPr id="13315" name="Rectangle 3">
            <a:extLst>
              <a:ext uri="{FF2B5EF4-FFF2-40B4-BE49-F238E27FC236}">
                <a16:creationId xmlns:a16="http://schemas.microsoft.com/office/drawing/2014/main" id="{C773049D-2CAF-47E4-9F9E-6C99BCBDBF5A}"/>
              </a:ext>
            </a:extLst>
          </p:cNvPr>
          <p:cNvSpPr>
            <a:spLocks noGrp="1" noChangeArrowheads="1"/>
          </p:cNvSpPr>
          <p:nvPr>
            <p:ph type="body" idx="1"/>
          </p:nvPr>
        </p:nvSpPr>
        <p:spPr>
          <a:xfrm>
            <a:off x="1566041" y="1600201"/>
            <a:ext cx="9091449" cy="2189163"/>
          </a:xfrm>
          <a:solidFill>
            <a:schemeClr val="bg1"/>
          </a:solidFill>
        </p:spPr>
        <p:txBody>
          <a:bodyPr/>
          <a:lstStyle/>
          <a:p>
            <a:pPr eaLnBrk="1" hangingPunct="1">
              <a:lnSpc>
                <a:spcPct val="100000"/>
              </a:lnSpc>
            </a:pPr>
            <a:r>
              <a:rPr lang="en-GB" altLang="cs-CZ" sz="2400" b="1" dirty="0"/>
              <a:t>The concentration cell </a:t>
            </a:r>
            <a:r>
              <a:rPr lang="en-GB" altLang="cs-CZ" sz="2400" dirty="0"/>
              <a:t>is formed by two electrodes made of the same metal which are immersed in solution of respective ions of different activity (concentration) </a:t>
            </a:r>
            <a:r>
              <a:rPr lang="en-GB" altLang="cs-CZ" sz="2400" i="1" dirty="0"/>
              <a:t>a</a:t>
            </a:r>
            <a:r>
              <a:rPr lang="en-GB" altLang="cs-CZ" sz="2400" baseline="-25000" dirty="0"/>
              <a:t>1</a:t>
            </a:r>
            <a:r>
              <a:rPr lang="en-GB" altLang="cs-CZ" sz="2400" dirty="0"/>
              <a:t> and </a:t>
            </a:r>
            <a:r>
              <a:rPr lang="en-GB" altLang="cs-CZ" sz="2400" i="1" dirty="0"/>
              <a:t>a</a:t>
            </a:r>
            <a:r>
              <a:rPr lang="en-GB" altLang="cs-CZ" sz="2400" baseline="-25000" dirty="0"/>
              <a:t>2</a:t>
            </a:r>
            <a:r>
              <a:rPr lang="en-GB" altLang="cs-CZ" sz="2400" dirty="0"/>
              <a:t>. Considering the Nernst equation, the standard voltage </a:t>
            </a:r>
            <a:r>
              <a:rPr lang="en-GB" altLang="cs-CZ" sz="2400" i="1" dirty="0"/>
              <a:t>U°</a:t>
            </a:r>
            <a:r>
              <a:rPr lang="cs-CZ" altLang="cs-CZ" sz="2400" i="1" dirty="0"/>
              <a:t> </a:t>
            </a:r>
            <a:r>
              <a:rPr lang="en-GB" altLang="cs-CZ" sz="2400" dirty="0"/>
              <a:t>is equal to zero and the second term is simplified (the activities of metals are identical). Then:</a:t>
            </a:r>
            <a:endParaRPr lang="en-GB" altLang="cs-CZ" sz="2800" dirty="0"/>
          </a:p>
        </p:txBody>
      </p:sp>
      <p:sp>
        <p:nvSpPr>
          <p:cNvPr id="13316" name="Rectangle 5">
            <a:extLst>
              <a:ext uri="{FF2B5EF4-FFF2-40B4-BE49-F238E27FC236}">
                <a16:creationId xmlns:a16="http://schemas.microsoft.com/office/drawing/2014/main" id="{18B2ECEA-4CE3-4396-AB04-5BE785049C45}"/>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13317" name="Obrázek 1">
            <a:extLst>
              <a:ext uri="{FF2B5EF4-FFF2-40B4-BE49-F238E27FC236}">
                <a16:creationId xmlns:a16="http://schemas.microsoft.com/office/drawing/2014/main" id="{642B6C6B-C27D-44F6-BE4E-4B53BAAC00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59713" y="3960376"/>
            <a:ext cx="334645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9764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215A7FE-3D93-4D64-9D16-3C88A01AC4F8}"/>
              </a:ext>
            </a:extLst>
          </p:cNvPr>
          <p:cNvSpPr>
            <a:spLocks noGrp="1" noChangeArrowheads="1"/>
          </p:cNvSpPr>
          <p:nvPr>
            <p:ph type="title"/>
          </p:nvPr>
        </p:nvSpPr>
        <p:spPr>
          <a:xfrm>
            <a:off x="599090" y="274638"/>
            <a:ext cx="9333186" cy="713334"/>
          </a:xfrm>
          <a:solidFill>
            <a:schemeClr val="bg1"/>
          </a:solidFill>
        </p:spPr>
        <p:txBody>
          <a:bodyPr/>
          <a:lstStyle/>
          <a:p>
            <a:pPr eaLnBrk="1" hangingPunct="1"/>
            <a:r>
              <a:rPr lang="en-GB" altLang="cs-CZ" sz="4000" dirty="0"/>
              <a:t>Electrochemical methods</a:t>
            </a:r>
            <a:r>
              <a:rPr lang="cs-CZ" altLang="cs-CZ" sz="4000" dirty="0"/>
              <a:t> </a:t>
            </a:r>
            <a:r>
              <a:rPr lang="en-GB" altLang="cs-CZ" sz="4000" dirty="0"/>
              <a:t>-</a:t>
            </a:r>
            <a:r>
              <a:rPr lang="cs-CZ" altLang="cs-CZ" sz="4000" dirty="0"/>
              <a:t> </a:t>
            </a:r>
            <a:r>
              <a:rPr lang="en-GB" altLang="cs-CZ" sz="4000" dirty="0"/>
              <a:t>electrodes</a:t>
            </a:r>
          </a:p>
        </p:txBody>
      </p:sp>
      <p:sp>
        <p:nvSpPr>
          <p:cNvPr id="15363" name="Rectangle 3">
            <a:extLst>
              <a:ext uri="{FF2B5EF4-FFF2-40B4-BE49-F238E27FC236}">
                <a16:creationId xmlns:a16="http://schemas.microsoft.com/office/drawing/2014/main" id="{ACDBF7F6-70B9-4FF2-8E97-F7D181AF30A2}"/>
              </a:ext>
            </a:extLst>
          </p:cNvPr>
          <p:cNvSpPr>
            <a:spLocks noGrp="1" noChangeArrowheads="1"/>
          </p:cNvSpPr>
          <p:nvPr>
            <p:ph type="body" idx="1"/>
          </p:nvPr>
        </p:nvSpPr>
        <p:spPr>
          <a:xfrm>
            <a:off x="725214" y="1159368"/>
            <a:ext cx="10552385" cy="4963136"/>
          </a:xfrm>
          <a:solidFill>
            <a:schemeClr val="bg1"/>
          </a:solidFill>
        </p:spPr>
        <p:txBody>
          <a:bodyPr/>
          <a:lstStyle/>
          <a:p>
            <a:pPr eaLnBrk="1" hangingPunct="1">
              <a:lnSpc>
                <a:spcPct val="100000"/>
              </a:lnSpc>
            </a:pPr>
            <a:r>
              <a:rPr lang="en-GB" altLang="cs-CZ" sz="2400" b="1" dirty="0"/>
              <a:t>Electrodes </a:t>
            </a:r>
            <a:r>
              <a:rPr lang="en-GB" altLang="cs-CZ" sz="2400" dirty="0"/>
              <a:t>are conductors in contact with an electrolyte. It would be better to speak about half-cells, because they are “halves” of galvanic cells. We already know that certain (equilibrium) voltage arises on them. </a:t>
            </a:r>
          </a:p>
          <a:p>
            <a:pPr eaLnBrk="1" hangingPunct="1">
              <a:lnSpc>
                <a:spcPct val="100000"/>
              </a:lnSpc>
            </a:pPr>
            <a:r>
              <a:rPr lang="en-GB" altLang="cs-CZ" sz="2400" b="1" dirty="0"/>
              <a:t>Electrodes of the 1</a:t>
            </a:r>
            <a:r>
              <a:rPr lang="en-GB" altLang="cs-CZ" sz="2400" b="1" baseline="30000" dirty="0"/>
              <a:t>st</a:t>
            </a:r>
            <a:r>
              <a:rPr lang="en-GB" altLang="cs-CZ" sz="2400" b="1" dirty="0"/>
              <a:t> kind</a:t>
            </a:r>
            <a:r>
              <a:rPr lang="cs-CZ" altLang="cs-CZ" sz="2400" b="1" dirty="0"/>
              <a:t>:</a:t>
            </a:r>
            <a:r>
              <a:rPr lang="en-GB" altLang="cs-CZ" sz="2400" b="1" dirty="0"/>
              <a:t> </a:t>
            </a:r>
            <a:r>
              <a:rPr lang="en-GB" altLang="cs-CZ" sz="2400" dirty="0"/>
              <a:t>exchange of ions and electrons between the solution and the electrode takes place. They can be cationic (metallic or gaseous hydrogen electrode) with equilibrium between neutral atoms and cations released into solution. Anionic electrodes </a:t>
            </a:r>
            <a:r>
              <a:rPr lang="cs-CZ" altLang="cs-CZ" sz="2400" dirty="0" err="1"/>
              <a:t>exist</a:t>
            </a:r>
            <a:r>
              <a:rPr lang="en-GB" altLang="cs-CZ" sz="2400" dirty="0"/>
              <a:t> too. A typical electrode of the 1</a:t>
            </a:r>
            <a:r>
              <a:rPr lang="en-GB" altLang="cs-CZ" sz="2400" baseline="30000" dirty="0"/>
              <a:t>st</a:t>
            </a:r>
            <a:r>
              <a:rPr lang="en-GB" altLang="cs-CZ" sz="2400" dirty="0"/>
              <a:t> kind is the copper electrode immersed in a solution of Cu</a:t>
            </a:r>
            <a:r>
              <a:rPr lang="en-GB" altLang="cs-CZ" sz="2400" baseline="30000" dirty="0"/>
              <a:t>2+ </a:t>
            </a:r>
            <a:r>
              <a:rPr lang="en-GB" altLang="cs-CZ" sz="2400" dirty="0"/>
              <a:t>ions</a:t>
            </a:r>
            <a:r>
              <a:rPr lang="en-GB" altLang="cs-CZ" sz="2400" baseline="30000" dirty="0"/>
              <a:t>.</a:t>
            </a:r>
          </a:p>
          <a:p>
            <a:pPr eaLnBrk="1" hangingPunct="1">
              <a:lnSpc>
                <a:spcPct val="100000"/>
              </a:lnSpc>
            </a:pPr>
            <a:r>
              <a:rPr lang="en-GB" altLang="cs-CZ" sz="2400" b="1" dirty="0"/>
              <a:t>Electrodes of 2</a:t>
            </a:r>
            <a:r>
              <a:rPr lang="en-GB" altLang="cs-CZ" sz="2400" b="1" baseline="30000" dirty="0"/>
              <a:t>nd</a:t>
            </a:r>
            <a:r>
              <a:rPr lang="en-GB" altLang="cs-CZ" sz="2400" b="1" dirty="0"/>
              <a:t> kind </a:t>
            </a:r>
            <a:r>
              <a:rPr lang="en-GB" altLang="cs-CZ" sz="2400" dirty="0"/>
              <a:t>consist of three parts. The metal is covered by a layer of its poorly soluble salt or hydroxide and immersed into an electrolyte containing the same anion as the salt or hydroxide. Example: calomel electrode (Hg/Hg</a:t>
            </a:r>
            <a:r>
              <a:rPr lang="en-GB" altLang="cs-CZ" sz="2400" baseline="-25000" dirty="0"/>
              <a:t>2</a:t>
            </a:r>
            <a:r>
              <a:rPr lang="en-GB" altLang="cs-CZ" sz="2400" dirty="0"/>
              <a:t>Cl</a:t>
            </a:r>
            <a:r>
              <a:rPr lang="en-GB" altLang="cs-CZ" sz="2400" baseline="-25000" dirty="0"/>
              <a:t>2</a:t>
            </a:r>
            <a:r>
              <a:rPr lang="cs-CZ" altLang="cs-CZ" sz="2400" dirty="0"/>
              <a:t>/</a:t>
            </a:r>
            <a:r>
              <a:rPr lang="cs-CZ" altLang="cs-CZ" sz="2400" dirty="0" err="1"/>
              <a:t>KCl</a:t>
            </a:r>
            <a:r>
              <a:rPr lang="en-GB" altLang="cs-CZ" sz="2400" dirty="0"/>
              <a:t>) and silver chloride electrode (Ag / AgCl </a:t>
            </a:r>
            <a:r>
              <a:rPr lang="cs-CZ" altLang="cs-CZ" sz="2400" dirty="0"/>
              <a:t>/</a:t>
            </a:r>
            <a:r>
              <a:rPr lang="en-US" altLang="cs-CZ" sz="2400" dirty="0"/>
              <a:t> </a:t>
            </a:r>
            <a:r>
              <a:rPr lang="cs-CZ" altLang="cs-CZ" sz="2400" dirty="0" err="1"/>
              <a:t>KCl</a:t>
            </a:r>
            <a:r>
              <a:rPr lang="en-GB" altLang="cs-CZ" sz="2400" dirty="0"/>
              <a:t>).</a:t>
            </a:r>
          </a:p>
        </p:txBody>
      </p:sp>
    </p:spTree>
    <p:extLst>
      <p:ext uri="{BB962C8B-B14F-4D97-AF65-F5344CB8AC3E}">
        <p14:creationId xmlns:p14="http://schemas.microsoft.com/office/powerpoint/2010/main" val="4155453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ADC0DCF-F1B7-4CCD-8E6F-561B88B1D6C8}"/>
              </a:ext>
            </a:extLst>
          </p:cNvPr>
          <p:cNvSpPr>
            <a:spLocks noGrp="1" noChangeArrowheads="1"/>
          </p:cNvSpPr>
          <p:nvPr>
            <p:ph type="title"/>
          </p:nvPr>
        </p:nvSpPr>
        <p:spPr>
          <a:xfrm>
            <a:off x="1426451" y="270313"/>
            <a:ext cx="3986377" cy="719138"/>
          </a:xfrm>
          <a:solidFill>
            <a:schemeClr val="bg1"/>
          </a:solidFill>
        </p:spPr>
        <p:txBody>
          <a:bodyPr/>
          <a:lstStyle/>
          <a:p>
            <a:pPr algn="l" eaLnBrk="1" hangingPunct="1"/>
            <a:r>
              <a:rPr lang="cs-CZ" altLang="cs-CZ" sz="4000" dirty="0"/>
              <a:t>     </a:t>
            </a:r>
            <a:r>
              <a:rPr lang="en-GB" altLang="cs-CZ" sz="4000" dirty="0"/>
              <a:t>Electrodes</a:t>
            </a:r>
          </a:p>
        </p:txBody>
      </p:sp>
      <p:sp>
        <p:nvSpPr>
          <p:cNvPr id="17411" name="Rectangle 3">
            <a:extLst>
              <a:ext uri="{FF2B5EF4-FFF2-40B4-BE49-F238E27FC236}">
                <a16:creationId xmlns:a16="http://schemas.microsoft.com/office/drawing/2014/main" id="{D5B7F280-505B-499B-8111-5DFBF5218D19}"/>
              </a:ext>
            </a:extLst>
          </p:cNvPr>
          <p:cNvSpPr>
            <a:spLocks noGrp="1" noChangeArrowheads="1"/>
          </p:cNvSpPr>
          <p:nvPr>
            <p:ph type="body" idx="1"/>
          </p:nvPr>
        </p:nvSpPr>
        <p:spPr>
          <a:xfrm>
            <a:off x="861848" y="1371600"/>
            <a:ext cx="9609302" cy="4997450"/>
          </a:xfrm>
          <a:solidFill>
            <a:schemeClr val="bg1"/>
          </a:solidFill>
        </p:spPr>
        <p:txBody>
          <a:bodyPr/>
          <a:lstStyle/>
          <a:p>
            <a:pPr eaLnBrk="1" hangingPunct="1">
              <a:lnSpc>
                <a:spcPct val="100000"/>
              </a:lnSpc>
            </a:pPr>
            <a:r>
              <a:rPr lang="en-GB" altLang="cs-CZ" sz="2400" b="1" dirty="0"/>
              <a:t>Oxidoreduction electrodes </a:t>
            </a:r>
            <a:r>
              <a:rPr lang="en-GB" altLang="cs-CZ" sz="2400" dirty="0"/>
              <a:t>are formed by a noble metal conductor (gold or platinum), immersed in a solution containing reduced as well as oxidised form of a substance.</a:t>
            </a:r>
            <a:endParaRPr lang="en-GB" altLang="cs-CZ" sz="2400" b="1" dirty="0"/>
          </a:p>
          <a:p>
            <a:pPr eaLnBrk="1" hangingPunct="1">
              <a:lnSpc>
                <a:spcPct val="100000"/>
              </a:lnSpc>
            </a:pPr>
            <a:r>
              <a:rPr lang="en-GB" altLang="cs-CZ" sz="2400" b="1" dirty="0"/>
              <a:t>Ion-selective electrodes </a:t>
            </a:r>
            <a:r>
              <a:rPr lang="en-GB" altLang="cs-CZ" sz="2400" dirty="0"/>
              <a:t>are formed by membranes permeable to given ions, and the</a:t>
            </a:r>
            <a:r>
              <a:rPr lang="cs-CZ" altLang="cs-CZ" sz="2400" dirty="0" err="1"/>
              <a:t>ir</a:t>
            </a:r>
            <a:r>
              <a:rPr lang="en-GB" altLang="cs-CZ" sz="2400" dirty="0"/>
              <a:t> potential depends on the activity of these ions present in solution. The most important ion selective electrode is the glass electrode, specific for H</a:t>
            </a:r>
            <a:r>
              <a:rPr lang="en-GB" altLang="cs-CZ" sz="2400" baseline="-25000" dirty="0"/>
              <a:t>3</a:t>
            </a:r>
            <a:r>
              <a:rPr lang="en-GB" altLang="cs-CZ" sz="2400" dirty="0"/>
              <a:t>O</a:t>
            </a:r>
            <a:r>
              <a:rPr lang="en-GB" altLang="cs-CZ" sz="2400" baseline="30000" dirty="0"/>
              <a:t>+ </a:t>
            </a:r>
            <a:r>
              <a:rPr lang="en-GB" altLang="cs-CZ" sz="2400" dirty="0"/>
              <a:t>ions.</a:t>
            </a:r>
            <a:endParaRPr lang="en-GB" altLang="cs-CZ" sz="2400" b="1" baseline="30000" dirty="0"/>
          </a:p>
          <a:p>
            <a:pPr eaLnBrk="1" hangingPunct="1">
              <a:lnSpc>
                <a:spcPct val="100000"/>
              </a:lnSpc>
            </a:pPr>
            <a:r>
              <a:rPr lang="en-GB" altLang="cs-CZ" sz="2400" b="1" dirty="0"/>
              <a:t>Enzyme electrodes</a:t>
            </a:r>
            <a:r>
              <a:rPr lang="en-GB" altLang="cs-CZ" sz="2400" dirty="0"/>
              <a:t> are a special kind of ion-selective electrodes. They contain enzyme splitting substrate the concentration of which should be determined. The reaction product must be of ionic character, to be determined by the respective ion selective electrode. </a:t>
            </a:r>
          </a:p>
          <a:p>
            <a:pPr eaLnBrk="1" hangingPunct="1">
              <a:lnSpc>
                <a:spcPct val="100000"/>
              </a:lnSpc>
            </a:pPr>
            <a:r>
              <a:rPr lang="en-GB" altLang="cs-CZ" sz="2400" dirty="0"/>
              <a:t>Ion selective and enzyme electrodes are important for </a:t>
            </a:r>
            <a:r>
              <a:rPr lang="en-GB" altLang="cs-CZ" sz="2400" b="1" dirty="0"/>
              <a:t>biosensor technologies</a:t>
            </a:r>
            <a:r>
              <a:rPr lang="en-GB" altLang="cs-CZ" sz="2400" dirty="0"/>
              <a:t>.</a:t>
            </a:r>
          </a:p>
        </p:txBody>
      </p:sp>
    </p:spTree>
    <p:extLst>
      <p:ext uri="{BB962C8B-B14F-4D97-AF65-F5344CB8AC3E}">
        <p14:creationId xmlns:p14="http://schemas.microsoft.com/office/powerpoint/2010/main" val="1523618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A72B3DB-DE0D-4E89-A50B-98EF8E0A0C7E}"/>
              </a:ext>
            </a:extLst>
          </p:cNvPr>
          <p:cNvSpPr>
            <a:spLocks noGrp="1" noChangeArrowheads="1"/>
          </p:cNvSpPr>
          <p:nvPr>
            <p:ph type="title"/>
          </p:nvPr>
        </p:nvSpPr>
        <p:spPr>
          <a:xfrm>
            <a:off x="79376" y="207798"/>
            <a:ext cx="6264225" cy="706438"/>
          </a:xfrm>
          <a:solidFill>
            <a:schemeClr val="bg1"/>
          </a:solidFill>
        </p:spPr>
        <p:txBody>
          <a:bodyPr/>
          <a:lstStyle/>
          <a:p>
            <a:pPr algn="l" eaLnBrk="1" hangingPunct="1"/>
            <a:r>
              <a:rPr lang="cs-CZ" altLang="cs-CZ" sz="4000" dirty="0"/>
              <a:t>    </a:t>
            </a:r>
            <a:r>
              <a:rPr lang="en-GB" altLang="cs-CZ" sz="4000" dirty="0"/>
              <a:t>Hydrogen electrode</a:t>
            </a:r>
          </a:p>
        </p:txBody>
      </p:sp>
      <p:sp>
        <p:nvSpPr>
          <p:cNvPr id="19459" name="Rectangle 3">
            <a:extLst>
              <a:ext uri="{FF2B5EF4-FFF2-40B4-BE49-F238E27FC236}">
                <a16:creationId xmlns:a16="http://schemas.microsoft.com/office/drawing/2014/main" id="{D310AC8F-0742-48D2-9949-FDAEABF48B85}"/>
              </a:ext>
            </a:extLst>
          </p:cNvPr>
          <p:cNvSpPr>
            <a:spLocks noGrp="1" noChangeArrowheads="1"/>
          </p:cNvSpPr>
          <p:nvPr>
            <p:ph type="body" sz="half" idx="1"/>
          </p:nvPr>
        </p:nvSpPr>
        <p:spPr>
          <a:xfrm>
            <a:off x="798786" y="1052514"/>
            <a:ext cx="10237076" cy="2232025"/>
          </a:xfrm>
          <a:solidFill>
            <a:schemeClr val="bg1"/>
          </a:solidFill>
        </p:spPr>
        <p:txBody>
          <a:bodyPr/>
          <a:lstStyle/>
          <a:p>
            <a:pPr eaLnBrk="1" hangingPunct="1">
              <a:lnSpc>
                <a:spcPct val="100000"/>
              </a:lnSpc>
            </a:pPr>
            <a:r>
              <a:rPr lang="en-GB" altLang="cs-CZ" sz="1800" b="1" dirty="0"/>
              <a:t>The standard hydrogen electrode </a:t>
            </a:r>
            <a:r>
              <a:rPr lang="en-GB" altLang="cs-CZ" sz="1800" dirty="0"/>
              <a:t>is considered as the standard electrode, with a potential conventionally equal to zero. The potential of any other electrode is defined as the voltage of the galvanic cell formed by the electrode and the standard hydrogen electrode. It is made of platinum covered by platinum black, immersed in a solution of hydrogen ions, and saturated by gaseous hydrogen (bubbling around the electrode and absorbed by the platinum black). The potential of the hydrogen electrode depends on the activity (concentration) of hydrogen ions and equals zero at unit activity of these ions. However, this electrode is not utilised to measure pH in practice because of its difficult preparation. We can write:</a:t>
            </a:r>
          </a:p>
        </p:txBody>
      </p:sp>
      <p:sp>
        <p:nvSpPr>
          <p:cNvPr id="19460" name="Rectangle 5">
            <a:extLst>
              <a:ext uri="{FF2B5EF4-FFF2-40B4-BE49-F238E27FC236}">
                <a16:creationId xmlns:a16="http://schemas.microsoft.com/office/drawing/2014/main" id="{CC42660B-B720-4756-A13C-C1D069CD7848}"/>
              </a:ext>
            </a:extLst>
          </p:cNvPr>
          <p:cNvSpPr>
            <a:spLocks noChangeArrowheads="1"/>
          </p:cNvSpPr>
          <p:nvPr/>
        </p:nvSpPr>
        <p:spPr bwMode="auto">
          <a:xfrm>
            <a:off x="152400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1" name="Rectangle 6">
            <a:extLst>
              <a:ext uri="{FF2B5EF4-FFF2-40B4-BE49-F238E27FC236}">
                <a16:creationId xmlns:a16="http://schemas.microsoft.com/office/drawing/2014/main" id="{2426C9DB-45F2-4EFC-981D-5004C1E9C43A}"/>
              </a:ext>
            </a:extLst>
          </p:cNvPr>
          <p:cNvSpPr>
            <a:spLocks noChangeArrowheads="1"/>
          </p:cNvSpPr>
          <p:nvPr/>
        </p:nvSpPr>
        <p:spPr bwMode="auto">
          <a:xfrm>
            <a:off x="1524000" y="36337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2" name="Text Box 8">
            <a:extLst>
              <a:ext uri="{FF2B5EF4-FFF2-40B4-BE49-F238E27FC236}">
                <a16:creationId xmlns:a16="http://schemas.microsoft.com/office/drawing/2014/main" id="{3717E8A0-AA8E-4575-8BBD-8B99806F11EB}"/>
              </a:ext>
            </a:extLst>
          </p:cNvPr>
          <p:cNvSpPr txBox="1">
            <a:spLocks noChangeArrowheads="1"/>
          </p:cNvSpPr>
          <p:nvPr/>
        </p:nvSpPr>
        <p:spPr bwMode="auto">
          <a:xfrm>
            <a:off x="2208213" y="4437063"/>
            <a:ext cx="4824412" cy="3667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where</a:t>
            </a:r>
            <a:r>
              <a:rPr lang="cs-CZ" altLang="cs-CZ" sz="1800"/>
              <a:t> </a:t>
            </a:r>
            <a:r>
              <a:rPr lang="en-GB" altLang="cs-CZ" sz="1800" i="1"/>
              <a:t>pH </a:t>
            </a:r>
            <a:r>
              <a:rPr lang="en-GB" altLang="cs-CZ" sz="1800"/>
              <a:t>= -log</a:t>
            </a:r>
            <a:r>
              <a:rPr lang="en-GB" altLang="cs-CZ" sz="1800" i="1"/>
              <a:t>a</a:t>
            </a:r>
            <a:r>
              <a:rPr lang="en-GB" altLang="cs-CZ" sz="1800" i="1" baseline="-25000"/>
              <a:t>H+</a:t>
            </a:r>
          </a:p>
        </p:txBody>
      </p:sp>
      <p:pic>
        <p:nvPicPr>
          <p:cNvPr id="19463" name="Picture 10" descr="helectrode">
            <a:extLst>
              <a:ext uri="{FF2B5EF4-FFF2-40B4-BE49-F238E27FC236}">
                <a16:creationId xmlns:a16="http://schemas.microsoft.com/office/drawing/2014/main" id="{A1557759-0E2B-4199-AAD6-BBE261FF8A62}"/>
              </a:ext>
            </a:extLst>
          </p:cNvPr>
          <p:cNvPicPr>
            <a:picLocks noGrp="1" noChangeAspect="1" noChangeArrowheads="1"/>
          </p:cNvPicPr>
          <p:nvPr>
            <p:ph sz="half" idx="2"/>
          </p:nvPr>
        </p:nvPicPr>
        <p:blipFill>
          <a:blip r:embed="rId3">
            <a:grayscl/>
            <a:biLevel thresh="50000"/>
            <a:extLst>
              <a:ext uri="{28A0092B-C50C-407E-A947-70E740481C1C}">
                <a14:useLocalDpi xmlns:a14="http://schemas.microsoft.com/office/drawing/2010/main" val="0"/>
              </a:ext>
            </a:extLst>
          </a:blip>
          <a:srcRect/>
          <a:stretch>
            <a:fillRect/>
          </a:stretch>
        </p:blipFill>
        <p:spPr>
          <a:xfrm>
            <a:off x="8033717" y="3439146"/>
            <a:ext cx="3624883" cy="3121707"/>
          </a:xfrm>
          <a:solidFill>
            <a:schemeClr val="bg1"/>
          </a:solidFill>
        </p:spPr>
      </p:pic>
      <p:sp>
        <p:nvSpPr>
          <p:cNvPr id="19464" name="Text Box 12">
            <a:extLst>
              <a:ext uri="{FF2B5EF4-FFF2-40B4-BE49-F238E27FC236}">
                <a16:creationId xmlns:a16="http://schemas.microsoft.com/office/drawing/2014/main" id="{3679DAB5-CF76-449C-A8F7-7EF835EBDE3C}"/>
              </a:ext>
            </a:extLst>
          </p:cNvPr>
          <p:cNvSpPr txBox="1">
            <a:spLocks noChangeArrowheads="1"/>
          </p:cNvSpPr>
          <p:nvPr/>
        </p:nvSpPr>
        <p:spPr bwMode="auto">
          <a:xfrm>
            <a:off x="4800601" y="5876926"/>
            <a:ext cx="2232025" cy="646331"/>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a:t>http://www.chemguide.co.uk/physical/redoxeqia/introduction.html</a:t>
            </a:r>
          </a:p>
        </p:txBody>
      </p:sp>
      <p:pic>
        <p:nvPicPr>
          <p:cNvPr id="19465" name="Obrázek 2">
            <a:extLst>
              <a:ext uri="{FF2B5EF4-FFF2-40B4-BE49-F238E27FC236}">
                <a16:creationId xmlns:a16="http://schemas.microsoft.com/office/drawing/2014/main" id="{FB567381-F421-4952-8701-494C4CDA1F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049" y="3647661"/>
            <a:ext cx="6299315" cy="763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030215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cz-v11.potx" id="{A1E069AA-5EB2-4FA2-9367-6D040ACEC8D2}" vid="{BC2189E0-F5C8-4AB2-8946-E3011F185C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muni-prezentace-16-9-cz-v11</Template>
  <TotalTime>142</TotalTime>
  <Words>4660</Words>
  <Application>Microsoft Office PowerPoint</Application>
  <PresentationFormat>Širokoúhlá obrazovka</PresentationFormat>
  <Paragraphs>241</Paragraphs>
  <Slides>43</Slides>
  <Notes>42</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43</vt:i4>
      </vt:variant>
    </vt:vector>
  </HeadingPairs>
  <TitlesOfParts>
    <vt:vector size="50" baseType="lpstr">
      <vt:lpstr>Arial</vt:lpstr>
      <vt:lpstr>Calibri</vt:lpstr>
      <vt:lpstr>Symbol</vt:lpstr>
      <vt:lpstr>Tahoma</vt:lpstr>
      <vt:lpstr>Wingdings</vt:lpstr>
      <vt:lpstr>Prezentace_MU_CZ</vt:lpstr>
      <vt:lpstr>Rastrový obrázek</vt:lpstr>
      <vt:lpstr>Lectures on Medical Biophysics</vt:lpstr>
      <vt:lpstr>Lecture outline</vt:lpstr>
      <vt:lpstr>Galvanic cell </vt:lpstr>
      <vt:lpstr>Origin of electric voltage U in the galvanic cell (called Daniell cell in this case). R – working resistor,  i – conventional direction of current, e-  - direction of electron flow. Down: Changing electric potential  in the cell. </vt:lpstr>
      <vt:lpstr>Voltage of Galvanic Cell</vt:lpstr>
      <vt:lpstr>    Concentration cell</vt:lpstr>
      <vt:lpstr>Electrochemical methods - electrodes</vt:lpstr>
      <vt:lpstr>     Electrodes</vt:lpstr>
      <vt:lpstr>    Hydrogen electrode</vt:lpstr>
      <vt:lpstr>     Calomel electrode</vt:lpstr>
      <vt:lpstr>   Glass electrode</vt:lpstr>
      <vt:lpstr>    Potentiometry Devices</vt:lpstr>
      <vt:lpstr>Conductometry (coulometry)</vt:lpstr>
      <vt:lpstr>Conductometry (coulometry)</vt:lpstr>
      <vt:lpstr>  Conductometers (coulometers)</vt:lpstr>
      <vt:lpstr>Polarography and voltammetry</vt:lpstr>
      <vt:lpstr>     Polarography</vt:lpstr>
      <vt:lpstr>Example of a polarogram. U1, U2, U3  are so called half/wave potentials of different cations present on the solution. DI is the height of the polarographic half-wave proportional to the concentration of the respective cation.</vt:lpstr>
      <vt:lpstr>Modifications of polarography (optional)</vt:lpstr>
      <vt:lpstr>  Voltammetry</vt:lpstr>
      <vt:lpstr>Auxiliary laboratory devices</vt:lpstr>
      <vt:lpstr>Centrifuges</vt:lpstr>
      <vt:lpstr>    Ultra-Centrifuges</vt:lpstr>
      <vt:lpstr>   Centrifuges</vt:lpstr>
      <vt:lpstr>Centrifuges - Sedimentation</vt:lpstr>
      <vt:lpstr>Prezentace aplikace PowerPoint</vt:lpstr>
      <vt:lpstr>Prezentace aplikace PowerPoint</vt:lpstr>
      <vt:lpstr>Prezentace aplikace PowerPoint</vt:lpstr>
      <vt:lpstr>Prezentace aplikace PowerPoint</vt:lpstr>
      <vt:lpstr>Analytical ultracentrifuge scheme according: http://www.embl-heidelberg.de/ExternalInfo/geerlof/draft_frames/flowchart/Characterization/AUC/auc.html#Why Analytical Ultracentrifugation</vt:lpstr>
      <vt:lpstr>Shakers and stirrers</vt:lpstr>
      <vt:lpstr>Homogenisers and disintegrators</vt:lpstr>
      <vt:lpstr>Homogenisers and disintegrators</vt:lpstr>
      <vt:lpstr>Air pumps / vacuum pumps</vt:lpstr>
      <vt:lpstr>Air pumps / vacuum pumps</vt:lpstr>
      <vt:lpstr>Laboratory washing machines and cleaners</vt:lpstr>
      <vt:lpstr>Laboratory washing machines and cleaners</vt:lpstr>
      <vt:lpstr>Distilling apparatuses and deionizers </vt:lpstr>
      <vt:lpstr>Sterilisers and autoclaves</vt:lpstr>
      <vt:lpstr>Thermostatic Devices</vt:lpstr>
      <vt:lpstr>Refrigerators and freezers</vt:lpstr>
      <vt:lpstr>Air conditioning and humidifiers</vt:lpstr>
      <vt:lpstr>Author:  Vojtěch Mornstein  Content collaboration and language revision:  Carmel J. Caruana   Last revision September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Lectures on Medical Biophysics</dc:title>
  <dc:creator>Vojtěch Mornstein</dc:creator>
  <cp:lastModifiedBy>Vojtěch Mornstein</cp:lastModifiedBy>
  <cp:revision>4</cp:revision>
  <cp:lastPrinted>1601-01-01T00:00:00Z</cp:lastPrinted>
  <dcterms:created xsi:type="dcterms:W3CDTF">2021-10-16T11:17:43Z</dcterms:created>
  <dcterms:modified xsi:type="dcterms:W3CDTF">2024-09-15T09:41:20Z</dcterms:modified>
</cp:coreProperties>
</file>