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ojtěch Mornstein" initials="VM" lastIdx="1" clrIdx="0">
    <p:extLst>
      <p:ext uri="{19B8F6BF-5375-455C-9EA6-DF929625EA0E}">
        <p15:presenceInfo xmlns:p15="http://schemas.microsoft.com/office/powerpoint/2012/main" userId="S::2001@muni.cz::b4355354-e7e7-4cd0-8876-9868b9b408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78" d="100"/>
          <a:sy n="78" d="100"/>
        </p:scale>
        <p:origin x="180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419EFA9F-8E84-45D0-89D1-28622DEA14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FFE237-3DDE-4F1F-894E-705832E48336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275E5EDD-6D50-416D-B407-C9A1D7992E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00B5EA71-DAE8-425F-9A5D-0CCF36ACDD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A587480B-492C-47BE-B960-367707E99A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F0CE31-C578-4A34-9030-ED5C9151BC05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31DDA959-423B-4B74-805C-115FE98C24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299D0E43-68B9-4F9C-B899-205E755106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58B7012B-43CB-44EB-8B9E-9F496D1C20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5BB6C7-219B-4A8E-B5C7-6C5BB807A300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E8368353-9BB5-499B-AE9B-B02A98A11D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A0B17823-3132-4121-9E38-7AA68C15F9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55B90857-3385-4CAC-A4DE-20F93FD761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A237B7-E225-47BD-B488-7F9C5A010E06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C1FC2844-EBC7-4CB7-ABB3-A672A2FAD4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7BB16189-2737-442A-AFEC-6127E781F4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A04A086A-381E-4ECB-92A5-333F59A232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D56706-8022-4A88-AC60-9B374E3CB5D6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381CE33D-BE34-4669-9435-7BB8FF2AFF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04408088-2D50-42A8-ACED-0E8D6B87CE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6FD1C122-22DD-43A6-85D6-410736517B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A4193E-F93A-4DA4-A62F-BEDBDFBA754D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DC37350-5111-425D-B1F3-CD97D6F815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BD5C9C5A-0658-4C4D-B5B1-62FFEC0FBC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AA6582C4-3949-443E-9534-D8C8A745D8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7DDA4AF-EFFE-42FB-BC34-A104922D5512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D5258B3-DFAD-4E1D-B209-5002A179EC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3BC8E30-D509-42AF-857B-14D7DCBAAD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92D2DAA2-E40E-46F6-864C-311466CDF2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6AECD8B-71C7-4722-977D-08263662DEE0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3650C744-916B-4F35-8EB8-638A7F7E08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C8F31F36-0C02-4718-A1F3-59ECBBC3C4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D60D86BD-BB0B-4CCA-971F-6D195C145F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9264A9-EF20-4056-86B8-68D8E2FA1698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29B851C-10B2-45A4-9BBC-B8A0BA5152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DE53467D-33D8-4552-9727-78FA27C05E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2BBA07C5-D0F4-4B05-B809-409DF7E304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8E907C-3B8C-4A3E-88CC-DC1989F46B29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982AA790-6FA9-44F7-9692-186F6ADBF0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E9B69DA0-B525-43CE-BB4D-3CBC237FAF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2F45E9B2-2EB7-4958-B422-D4C4F1297E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9DF2AE-7F26-423B-A74B-ED413C0F22A0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72B588D-8A60-4118-97C6-79D2EA30F2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BE559E2A-A121-455D-9D2D-AC3B47CAB5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27A2CFD9-D08B-40A3-9242-9D220C5642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C0EE5A-C542-4F4F-BC74-E4A1579377A4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A4CA8AB0-51A8-49AB-9C76-C7ED60E6FF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E11B7786-50EF-49E5-9ADF-0B5055B537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569652C9-5983-4121-A548-E12D0B7D81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4E10F0-A522-4DE0-8C37-84460D91B178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A8DF87F2-237C-4914-A6A0-02CEAB300E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2EEF8E76-A53B-4162-8542-389342A54A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F89CCD6-8CB1-4D9D-B21D-AB060E07E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95DB00-04B2-45C6-8293-5E22C68CCF2E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BC19E46-AE39-4B42-B298-CFF0A158DE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98850805-3BE8-4332-A794-26ACF03D45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31734317-80AF-4026-8705-14C67B0DFF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8EC908-E877-458D-AB47-7D3EE6089200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72D26A9-0FDD-4DDF-A4C7-CFF97EEE1E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97FCFEE1-D944-4356-8A20-CA978FB89F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10610E3-DFDB-4BE1-B767-80DE2613EC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D3F3FA-F7B1-4177-A3BF-7C8A2A624C8C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D767066-71BD-415B-B20D-B9C272D88E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D21FCB7B-733F-4ED5-8B75-CB04A84142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7A558590-3D19-6C48-A2E2-AA968579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0F2C13CE-A0CC-E748-B805-EB1352FB7D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A34264-82BA-334B-A52D-7C7E390753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FAE87C-EBEA-6046-B188-17A3FDF54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F2AF076-03BF-A840-9AC6-67D6A53082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3" cy="3240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ogo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97000" y="2618763"/>
            <a:ext cx="5598000" cy="162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3057EA-3605-446E-BF23-C2D0881A16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450F4F-A808-4754-8238-5889F42C08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60B9B7-ABC3-4ADC-A8E9-EFC3CDB863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5617F2-457C-4762-8BBE-20B33B845CA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4995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414B6BD-4B30-4276-87D7-C9E0C795C4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FF188B4-DB66-4FB6-AE7C-466B890828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4269CBA3-C250-47F3-81D1-E45E121E9E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C7518D-168E-445F-8F1F-F81A65DF98A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0112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CFFDD51A-A9F8-FE4E-B3A4-730012EB1A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B8F0E61-5B12-4818-BB86-E946A53EDA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73E21FE-0AAC-4486-80E0-49430CB612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84CC22C-B408-40D7-9098-C9E42F6DC4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D4C40F-9D03-4928-A077-BDE4536D51B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104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CF8514-A699-7446-A004-D53B6C058A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56972E37-6C79-104E-9A2E-0A7D6AE76D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7BC10773-D561-EC40-B870-2EB7E6832C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AAC051C2-3678-DC41-8EFB-F28692213E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0354C595-25A7-D342-992D-A47A315A96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8CCE2A48-C459-CA4C-978D-0CE03EA53F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E44221-4107-1D4F-ACA7-8A5430625C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0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cs-CZ" sz="1200" b="1" dirty="0"/>
              <a:t>Dep</a:t>
            </a:r>
            <a:r>
              <a:rPr lang="cs-CZ" altLang="cs-CZ" sz="1200" b="1" dirty="0" err="1"/>
              <a:t>artment</a:t>
            </a:r>
            <a:r>
              <a:rPr lang="cs-CZ" altLang="cs-CZ" sz="1200" b="1" dirty="0"/>
              <a:t> </a:t>
            </a:r>
            <a:r>
              <a:rPr lang="cs-CZ" altLang="cs-CZ" sz="1200" b="1" dirty="0" err="1"/>
              <a:t>of</a:t>
            </a:r>
            <a:r>
              <a:rPr lang="en-GB" altLang="cs-CZ" sz="1200" b="1" dirty="0"/>
              <a:t> Biophysics, Medical </a:t>
            </a:r>
            <a:r>
              <a:rPr lang="cs-CZ" altLang="cs-CZ" sz="1200" b="1" dirty="0"/>
              <a:t>F</a:t>
            </a:r>
            <a:r>
              <a:rPr lang="en-GB" altLang="cs-CZ" sz="1200" b="1" dirty="0" err="1"/>
              <a:t>aculty</a:t>
            </a:r>
            <a:r>
              <a:rPr lang="en-GB" altLang="cs-CZ" sz="1200" b="1" dirty="0"/>
              <a:t>,</a:t>
            </a:r>
            <a:r>
              <a:rPr lang="cs-CZ" altLang="cs-CZ" sz="1200" b="1" dirty="0"/>
              <a:t> </a:t>
            </a:r>
            <a:r>
              <a:rPr lang="en-GB" altLang="cs-CZ" sz="1200" b="1" dirty="0"/>
              <a:t>Masaryk University in Brno</a:t>
            </a:r>
            <a:endParaRPr lang="cs-CZ" b="1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sz="4400" dirty="0"/>
              <a:t>Lectures on Medical Biophysics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cs-CZ" sz="2400" b="1" dirty="0">
                <a:solidFill>
                  <a:srgbClr val="0000DC"/>
                </a:solidFill>
              </a:rPr>
              <a:t>Thermodynamic principles</a:t>
            </a:r>
            <a:endParaRPr lang="cs-CZ" altLang="cs-CZ" sz="2400" b="1" dirty="0">
              <a:solidFill>
                <a:srgbClr val="0000DC"/>
              </a:solidFill>
            </a:endParaRPr>
          </a:p>
          <a:p>
            <a:endParaRPr lang="cs-CZ" dirty="0"/>
          </a:p>
        </p:txBody>
      </p:sp>
      <p:pic>
        <p:nvPicPr>
          <p:cNvPr id="7" name="Picture 5" descr="o_watt">
            <a:extLst>
              <a:ext uri="{FF2B5EF4-FFF2-40B4-BE49-F238E27FC236}">
                <a16:creationId xmlns:a16="http://schemas.microsoft.com/office/drawing/2014/main" id="{FAB635D0-CB22-4023-9F6F-212FDC54AA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2866" y="368606"/>
            <a:ext cx="1484313" cy="1944688"/>
          </a:xfrm>
          <a:prstGeom prst="rect">
            <a:avLst/>
          </a:prstGeom>
          <a:noFill/>
          <a:ln w="76200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6">
            <a:extLst>
              <a:ext uri="{FF2B5EF4-FFF2-40B4-BE49-F238E27FC236}">
                <a16:creationId xmlns:a16="http://schemas.microsoft.com/office/drawing/2014/main" id="{1871E4AD-1421-4AC6-85BB-CD6BCB0E8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4162" y="2555913"/>
            <a:ext cx="1985077" cy="40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25392" bIns="12696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b="1" dirty="0"/>
              <a:t>JAMES WATT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b="1" dirty="0"/>
              <a:t>19.1.1736 - 19.8.1819</a:t>
            </a:r>
            <a:endParaRPr lang="cs-CZ" altLang="cs-CZ" sz="1200" dirty="0"/>
          </a:p>
        </p:txBody>
      </p:sp>
      <p:pic>
        <p:nvPicPr>
          <p:cNvPr id="9" name="Picture 8" descr="pstroj444">
            <a:extLst>
              <a:ext uri="{FF2B5EF4-FFF2-40B4-BE49-F238E27FC236}">
                <a16:creationId xmlns:a16="http://schemas.microsoft.com/office/drawing/2014/main" id="{0D51F96D-0E42-4618-8BDA-BBEAACCA359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609" y="4060157"/>
            <a:ext cx="303847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141732A-B722-4AA0-BB96-4A73F902E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4916" y="312376"/>
            <a:ext cx="7983325" cy="451576"/>
          </a:xfrm>
        </p:spPr>
        <p:txBody>
          <a:bodyPr/>
          <a:lstStyle/>
          <a:p>
            <a:pPr eaLnBrk="1" hangingPunct="1"/>
            <a:r>
              <a:rPr lang="en-US" altLang="cs-CZ" dirty="0"/>
              <a:t>2</a:t>
            </a:r>
            <a:r>
              <a:rPr lang="en-US" altLang="cs-CZ" baseline="30000" dirty="0"/>
              <a:t>nd</a:t>
            </a:r>
            <a:r>
              <a:rPr lang="en-US" altLang="cs-CZ" dirty="0"/>
              <a:t> law of thermodynamics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A941495-1A67-432B-A48C-B47882D672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240" y="985553"/>
            <a:ext cx="10467696" cy="5327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cs-CZ" dirty="0"/>
              <a:t>2nd law of thermodynamics (</a:t>
            </a:r>
            <a:r>
              <a:rPr lang="cs-CZ" altLang="cs-CZ" dirty="0"/>
              <a:t>and </a:t>
            </a:r>
            <a:r>
              <a:rPr lang="en-GB" altLang="cs-CZ" dirty="0"/>
              <a:t>definition of entropy </a:t>
            </a:r>
            <a:r>
              <a:rPr lang="en-GB" altLang="cs-CZ" i="1" dirty="0"/>
              <a:t>S</a:t>
            </a:r>
            <a:r>
              <a:rPr lang="en-GB" altLang="cs-CZ" dirty="0"/>
              <a:t>):</a:t>
            </a:r>
            <a:r>
              <a:rPr lang="en-GB" altLang="cs-CZ" i="1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cs-CZ" dirty="0"/>
              <a:t>It can be shown that, for a system with heat exchange with environment, it holds:</a:t>
            </a:r>
            <a:endParaRPr lang="cs-CZ" altLang="cs-CZ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cs-CZ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altLang="cs-CZ" dirty="0"/>
              <a:t> </a:t>
            </a:r>
            <a:r>
              <a:rPr lang="en-GB" altLang="cs-CZ" i="1" dirty="0" err="1"/>
              <a:t>dS</a:t>
            </a:r>
            <a:r>
              <a:rPr lang="en-GB" altLang="cs-CZ" i="1" dirty="0"/>
              <a:t> ≥ </a:t>
            </a:r>
            <a:r>
              <a:rPr lang="en-GB" altLang="cs-CZ" i="1" dirty="0" err="1"/>
              <a:t>dQ</a:t>
            </a:r>
            <a:r>
              <a:rPr lang="en-GB" altLang="cs-CZ" i="1" dirty="0"/>
              <a:t>/T                    (T is temperature)</a:t>
            </a:r>
            <a:endParaRPr lang="en-GB" altLang="cs-CZ" dirty="0"/>
          </a:p>
          <a:p>
            <a:pPr eaLnBrk="1" hangingPunct="1">
              <a:lnSpc>
                <a:spcPct val="80000"/>
              </a:lnSpc>
            </a:pPr>
            <a:endParaRPr lang="en-GB" altLang="cs-CZ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cs-CZ" i="1" dirty="0"/>
              <a:t>The total entropy of any </a:t>
            </a:r>
            <a:r>
              <a:rPr lang="en-GB" altLang="cs-CZ" b="1" i="1" dirty="0"/>
              <a:t>isolated</a:t>
            </a:r>
            <a:r>
              <a:rPr lang="en-GB" altLang="cs-CZ" i="1" dirty="0"/>
              <a:t> thermodynamic system (</a:t>
            </a:r>
            <a:r>
              <a:rPr lang="en-GB" altLang="cs-CZ" i="1" dirty="0" err="1"/>
              <a:t>dQ</a:t>
            </a:r>
            <a:r>
              <a:rPr lang="en-GB" altLang="cs-CZ" i="1" dirty="0"/>
              <a:t> = 0) tends to increase over time, approaching a maximum value i.e.,</a:t>
            </a:r>
            <a:endParaRPr lang="cs-CZ" altLang="cs-CZ" i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cs-CZ" i="1" dirty="0"/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altLang="cs-CZ" dirty="0" err="1"/>
              <a:t>d</a:t>
            </a:r>
            <a:r>
              <a:rPr lang="en-GB" altLang="cs-CZ" i="1" dirty="0" err="1"/>
              <a:t>S</a:t>
            </a:r>
            <a:r>
              <a:rPr lang="en-GB" altLang="cs-CZ" i="1" dirty="0"/>
              <a:t> ≥ 0.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cs-CZ" i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cs-CZ" dirty="0"/>
              <a:t>This law determines the “direction” of natural processes, one of the most important natural principles.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cs-CZ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altLang="cs-CZ" i="1" dirty="0" err="1"/>
              <a:t>dS</a:t>
            </a:r>
            <a:r>
              <a:rPr lang="en-GB" altLang="cs-CZ" i="1" dirty="0"/>
              <a:t> = 0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cs-CZ" i="1" dirty="0"/>
              <a:t>for reversible processes only.</a:t>
            </a:r>
          </a:p>
        </p:txBody>
      </p:sp>
    </p:spTree>
    <p:extLst>
      <p:ext uri="{BB962C8B-B14F-4D97-AF65-F5344CB8AC3E}">
        <p14:creationId xmlns:p14="http://schemas.microsoft.com/office/powerpoint/2010/main" val="406430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C626CAF-55A7-414B-8D0B-C51E9FF58D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40"/>
            <a:ext cx="8229600" cy="749930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solidFill>
                  <a:srgbClr val="0000DC"/>
                </a:solidFill>
              </a:rPr>
              <a:t>Entropy and disorder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BF0EFB4-71FA-4AFB-82E3-25B8D70784E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30505" y="937907"/>
            <a:ext cx="11490593" cy="5040312"/>
          </a:xfrm>
        </p:spPr>
        <p:txBody>
          <a:bodyPr/>
          <a:lstStyle/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en-GB" altLang="cs-CZ" sz="2200" dirty="0"/>
              <a:t>Entropy S of a thermodynamic system depends on the number of different possible </a:t>
            </a:r>
            <a:r>
              <a:rPr lang="en-GB" altLang="cs-CZ" sz="2200" i="1" dirty="0"/>
              <a:t>microscopic</a:t>
            </a:r>
            <a:r>
              <a:rPr lang="en-GB" altLang="cs-CZ" sz="2200" dirty="0"/>
              <a:t> arrangements of particles (microstates) that result in the same observed </a:t>
            </a:r>
            <a:r>
              <a:rPr lang="en-GB" altLang="cs-CZ" sz="2200" i="1" dirty="0"/>
              <a:t>macroscopic</a:t>
            </a:r>
            <a:r>
              <a:rPr lang="en-GB" altLang="cs-CZ" sz="2200" dirty="0"/>
              <a:t> state of the thermodynamic system. The entropy of a system is higher when the microscopic arrangement of a system is more disordered and irregular.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en-GB" altLang="cs-CZ" sz="2200" dirty="0"/>
              <a:t>Ludwig Boltzmann derived formula (principle) expressing this fact:</a:t>
            </a:r>
            <a:endParaRPr lang="en-GB" altLang="cs-CZ" sz="2200" b="1" i="1" dirty="0"/>
          </a:p>
          <a:p>
            <a:pPr marL="0" indent="6350" algn="ctr" eaLnBrk="1" hangingPunct="1">
              <a:lnSpc>
                <a:spcPct val="100000"/>
              </a:lnSpc>
              <a:buFontTx/>
              <a:buNone/>
            </a:pPr>
            <a:r>
              <a:rPr lang="en-GB" altLang="cs-CZ" sz="2200" b="1" i="1" dirty="0"/>
              <a:t>S = </a:t>
            </a:r>
            <a:r>
              <a:rPr lang="en-GB" altLang="cs-CZ" sz="2200" b="1" i="1" dirty="0" err="1"/>
              <a:t>k</a:t>
            </a:r>
            <a:r>
              <a:rPr lang="en-GB" altLang="cs-CZ" sz="22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en-GB" altLang="cs-CZ" sz="2200" b="1" dirty="0" err="1"/>
              <a:t>ln</a:t>
            </a:r>
            <a:r>
              <a:rPr lang="en-GB" altLang="cs-CZ" sz="2200" b="1" dirty="0"/>
              <a:t> P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en-GB" altLang="cs-CZ" sz="2200" dirty="0"/>
              <a:t>Where P is the number of microscopic arrangements (microstates) which can form the respective (the same) </a:t>
            </a:r>
            <a:r>
              <a:rPr lang="en-GB" altLang="cs-CZ" sz="2200" dirty="0" err="1"/>
              <a:t>macrostate</a:t>
            </a:r>
            <a:r>
              <a:rPr lang="en-GB" altLang="cs-CZ" sz="2200" dirty="0"/>
              <a:t>.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en-GB" altLang="cs-CZ" sz="2200" i="1" dirty="0"/>
              <a:t>k</a:t>
            </a:r>
            <a:r>
              <a:rPr lang="en-GB" altLang="cs-CZ" sz="2200" dirty="0"/>
              <a:t> is </a:t>
            </a:r>
            <a:r>
              <a:rPr lang="en-GB" altLang="cs-CZ" sz="2200" b="1" dirty="0"/>
              <a:t>Boltzmann constant </a:t>
            </a:r>
            <a:r>
              <a:rPr lang="en-GB" altLang="cs-CZ" sz="2200" dirty="0"/>
              <a:t>(k = R/N</a:t>
            </a:r>
            <a:r>
              <a:rPr lang="en-GB" altLang="cs-CZ" sz="2200" baseline="-25000" dirty="0"/>
              <a:t>A</a:t>
            </a:r>
            <a:r>
              <a:rPr lang="en-GB" altLang="cs-CZ" sz="2200" dirty="0"/>
              <a:t> = 1.38·10</a:t>
            </a:r>
            <a:r>
              <a:rPr lang="en-GB" altLang="cs-CZ" sz="2200" baseline="30000" dirty="0"/>
              <a:t>-23</a:t>
            </a:r>
            <a:r>
              <a:rPr lang="en-GB" altLang="cs-CZ" sz="2200" dirty="0"/>
              <a:t> J·K</a:t>
            </a:r>
            <a:r>
              <a:rPr lang="en-GB" altLang="cs-CZ" sz="2200" baseline="30000" dirty="0"/>
              <a:t>-1</a:t>
            </a:r>
            <a:r>
              <a:rPr lang="en-GB" altLang="cs-CZ" sz="2200" dirty="0"/>
              <a:t>, N</a:t>
            </a:r>
            <a:r>
              <a:rPr lang="en-GB" altLang="cs-CZ" sz="2200" baseline="-25000" dirty="0"/>
              <a:t>A</a:t>
            </a:r>
            <a:r>
              <a:rPr lang="en-GB" altLang="cs-CZ" sz="2200" dirty="0"/>
              <a:t> is Avogadro constant)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endParaRPr lang="en-GB" altLang="cs-CZ" sz="2200" dirty="0"/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en-GB" altLang="cs-CZ" sz="2200" i="1" dirty="0"/>
              <a:t>S</a:t>
            </a:r>
            <a:r>
              <a:rPr lang="en-GB" altLang="cs-CZ" sz="2200" dirty="0"/>
              <a:t> is a state parameter.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endParaRPr lang="en-GB" altLang="cs-CZ" sz="2200" i="1" dirty="0"/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en-GB" altLang="cs-CZ" sz="2200" i="1" dirty="0"/>
              <a:t>Derivation of the above formula is lengthy and relatively difficult. Next slides show rather simplified qualitative explanation. </a:t>
            </a:r>
          </a:p>
          <a:p>
            <a:pPr marL="0" indent="6350" eaLnBrk="1" hangingPunct="1">
              <a:lnSpc>
                <a:spcPct val="100000"/>
              </a:lnSpc>
              <a:buFontTx/>
              <a:buNone/>
            </a:pPr>
            <a:r>
              <a:rPr lang="en-GB" altLang="cs-CZ" sz="2200" i="1" dirty="0"/>
              <a:t>In following considerations, we suppose that </a:t>
            </a:r>
            <a:r>
              <a:rPr lang="en-GB" altLang="cs-CZ" sz="2200" b="1" i="1" dirty="0"/>
              <a:t>the total energy of particles and their number do not change</a:t>
            </a:r>
            <a:r>
              <a:rPr lang="en-GB" altLang="cs-CZ" sz="2200" b="1" dirty="0"/>
              <a:t>.</a:t>
            </a:r>
            <a:endParaRPr lang="en-GB" altLang="cs-CZ" sz="2200" b="1" i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47C1F3D-92FD-B86C-6F8F-AA9BC560FAD1}"/>
              </a:ext>
            </a:extLst>
          </p:cNvPr>
          <p:cNvSpPr txBox="1"/>
          <p:nvPr/>
        </p:nvSpPr>
        <p:spPr>
          <a:xfrm rot="5400000">
            <a:off x="8899072" y="3469821"/>
            <a:ext cx="56660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dirty="0">
                <a:solidFill>
                  <a:srgbClr val="FF0000"/>
                </a:solidFill>
                <a:latin typeface="+mn-lt"/>
              </a:rPr>
              <a:t>Not </a:t>
            </a:r>
            <a:r>
              <a:rPr lang="cs-CZ" sz="2000" dirty="0" err="1">
                <a:solidFill>
                  <a:srgbClr val="FF0000"/>
                </a:solidFill>
                <a:latin typeface="+mn-lt"/>
              </a:rPr>
              <a:t>comprehensible</a:t>
            </a:r>
            <a:r>
              <a:rPr lang="en-GB" sz="2000" dirty="0">
                <a:solidFill>
                  <a:srgbClr val="FF0000"/>
                </a:solidFill>
                <a:latin typeface="+mn-lt"/>
              </a:rPr>
              <a:t>? It will be explained a little!</a:t>
            </a:r>
          </a:p>
        </p:txBody>
      </p:sp>
    </p:spTree>
    <p:extLst>
      <p:ext uri="{BB962C8B-B14F-4D97-AF65-F5344CB8AC3E}">
        <p14:creationId xmlns:p14="http://schemas.microsoft.com/office/powerpoint/2010/main" val="1889667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>
            <a:extLst>
              <a:ext uri="{FF2B5EF4-FFF2-40B4-BE49-F238E27FC236}">
                <a16:creationId xmlns:a16="http://schemas.microsoft.com/office/drawing/2014/main" id="{B688B483-4C5D-457F-8ADC-05D4164B0028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>
          <a:xfrm>
            <a:off x="609600" y="274638"/>
            <a:ext cx="10972800" cy="672813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„</a:t>
            </a:r>
            <a:r>
              <a:rPr lang="en-GB" altLang="cs-CZ" dirty="0">
                <a:solidFill>
                  <a:srgbClr val="0000DC"/>
                </a:solidFill>
              </a:rPr>
              <a:t>An experiment with balls“</a:t>
            </a:r>
          </a:p>
        </p:txBody>
      </p:sp>
      <p:pic>
        <p:nvPicPr>
          <p:cNvPr id="25603" name="Picture 9" descr="shoebox">
            <a:extLst>
              <a:ext uri="{FF2B5EF4-FFF2-40B4-BE49-F238E27FC236}">
                <a16:creationId xmlns:a16="http://schemas.microsoft.com/office/drawing/2014/main" id="{4D0FF572-D0CA-4943-B225-02F20B76C307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9607" y="1090671"/>
            <a:ext cx="3219018" cy="2652656"/>
          </a:xfrm>
          <a:noFill/>
        </p:spPr>
      </p:pic>
      <p:pic>
        <p:nvPicPr>
          <p:cNvPr id="34836" name="Picture 20" descr="smajlik">
            <a:extLst>
              <a:ext uri="{FF2B5EF4-FFF2-40B4-BE49-F238E27FC236}">
                <a16:creationId xmlns:a16="http://schemas.microsoft.com/office/drawing/2014/main" id="{526C7B53-B84D-4222-93C5-63F6BDA0F6E6}"/>
              </a:ext>
            </a:extLst>
          </p:cNvPr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19963" y="2852738"/>
            <a:ext cx="457200" cy="457200"/>
          </a:xfrm>
          <a:noFill/>
        </p:spPr>
      </p:pic>
      <p:pic>
        <p:nvPicPr>
          <p:cNvPr id="34839" name="Picture 23" descr="smajlik">
            <a:extLst>
              <a:ext uri="{FF2B5EF4-FFF2-40B4-BE49-F238E27FC236}">
                <a16:creationId xmlns:a16="http://schemas.microsoft.com/office/drawing/2014/main" id="{318B5BB5-36DA-4294-B664-DF77435D97C5}"/>
              </a:ext>
            </a:extLst>
          </p:cNvPr>
          <p:cNvPicPr>
            <a:picLocks noGrp="1" noChangeAspect="1" noChangeArrowheads="1" noCrop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72488" y="1989138"/>
            <a:ext cx="457200" cy="457200"/>
          </a:xfrm>
          <a:noFill/>
        </p:spPr>
      </p:pic>
      <p:pic>
        <p:nvPicPr>
          <p:cNvPr id="34842" name="Picture 26" descr="smajlik">
            <a:extLst>
              <a:ext uri="{FF2B5EF4-FFF2-40B4-BE49-F238E27FC236}">
                <a16:creationId xmlns:a16="http://schemas.microsoft.com/office/drawing/2014/main" id="{943B1720-16ED-451C-91BD-66DE2B76010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25" y="328453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4" name="Picture 28" descr="smajlik">
            <a:extLst>
              <a:ext uri="{FF2B5EF4-FFF2-40B4-BE49-F238E27FC236}">
                <a16:creationId xmlns:a16="http://schemas.microsoft.com/office/drawing/2014/main" id="{B39E1D9F-8C74-4C06-A673-BC55A7243E3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388" y="27082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6" name="Picture 30" descr="smajlik">
            <a:extLst>
              <a:ext uri="{FF2B5EF4-FFF2-40B4-BE49-F238E27FC236}">
                <a16:creationId xmlns:a16="http://schemas.microsoft.com/office/drawing/2014/main" id="{7C6D2CBB-D944-47AF-A890-541B5E4B5F8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25" y="24923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8" name="Picture 32" descr="smajlik">
            <a:extLst>
              <a:ext uri="{FF2B5EF4-FFF2-40B4-BE49-F238E27FC236}">
                <a16:creationId xmlns:a16="http://schemas.microsoft.com/office/drawing/2014/main" id="{CD339621-4A3C-4933-905C-19377A67F8F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18446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0" name="Text Box 34">
            <a:extLst>
              <a:ext uri="{FF2B5EF4-FFF2-40B4-BE49-F238E27FC236}">
                <a16:creationId xmlns:a16="http://schemas.microsoft.com/office/drawing/2014/main" id="{C4A11C98-8631-41F7-A223-900DD06EE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282" y="4076701"/>
            <a:ext cx="1005840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cs-CZ" sz="2400" dirty="0"/>
              <a:t>The balls can be labelled by means of letters.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cs-CZ" sz="2400" dirty="0"/>
              <a:t>We draw a line parting bottom of a shoe box into two equal halves.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cs-CZ" sz="2400" dirty="0"/>
              <a:t>We shake the box and note positions (distribution) of balls.</a:t>
            </a:r>
            <a:endParaRPr lang="cs-CZ" altLang="cs-CZ" sz="2400" dirty="0"/>
          </a:p>
          <a:p>
            <a:pPr eaLnBrk="1" hangingPunct="1">
              <a:spcBef>
                <a:spcPct val="50000"/>
              </a:spcBef>
            </a:pPr>
            <a:r>
              <a:rPr lang="en-GB" altLang="cs-CZ" sz="2400" i="1" dirty="0"/>
              <a:t>Simplification: we deal only with positions of the balls, their momentum or energy is ignored</a:t>
            </a:r>
            <a:r>
              <a:rPr lang="cs-CZ" altLang="cs-CZ" sz="2400" i="1" dirty="0"/>
              <a:t>.</a:t>
            </a:r>
            <a:endParaRPr lang="en-GB" alt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65657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0" descr="Balls">
            <a:extLst>
              <a:ext uri="{FF2B5EF4-FFF2-40B4-BE49-F238E27FC236}">
                <a16:creationId xmlns:a16="http://schemas.microsoft.com/office/drawing/2014/main" id="{642E4B45-CA3D-4F3E-A9C1-8EE647BC887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54401" y="0"/>
            <a:ext cx="6048375" cy="6858000"/>
          </a:xfrm>
          <a:noFill/>
        </p:spPr>
      </p:pic>
    </p:spTree>
    <p:extLst>
      <p:ext uri="{BB962C8B-B14F-4D97-AF65-F5344CB8AC3E}">
        <p14:creationId xmlns:p14="http://schemas.microsoft.com/office/powerpoint/2010/main" val="142573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FDAF92F-A2B7-4A94-9E69-AFE1CB4700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3898" y="290343"/>
            <a:ext cx="8765524" cy="451576"/>
          </a:xfrm>
        </p:spPr>
        <p:txBody>
          <a:bodyPr/>
          <a:lstStyle/>
          <a:p>
            <a:pPr eaLnBrk="1" hangingPunct="1"/>
            <a:r>
              <a:rPr lang="en-US" altLang="cs-CZ" sz="4000" dirty="0">
                <a:solidFill>
                  <a:srgbClr val="0000DC"/>
                </a:solidFill>
              </a:rPr>
              <a:t>A few terms of statistical physics</a:t>
            </a:r>
            <a:r>
              <a:rPr lang="cs-CZ" altLang="cs-CZ" sz="4000" dirty="0">
                <a:solidFill>
                  <a:srgbClr val="0000DC"/>
                </a:solidFill>
              </a:rPr>
              <a:t>: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75F95D45-DF42-4AE0-AC7B-DB1DC2C368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6096" y="1412876"/>
            <a:ext cx="10333822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cs-CZ" sz="2400" b="1" dirty="0"/>
              <a:t>phase space </a:t>
            </a:r>
            <a:r>
              <a:rPr lang="en-GB" altLang="cs-CZ" sz="2400" dirty="0"/>
              <a:t>(the bottom of the box </a:t>
            </a:r>
            <a:r>
              <a:rPr lang="en-GB" altLang="cs-CZ" sz="2400" dirty="0">
                <a:sym typeface="Wingdings" panose="05000000000000000000" pitchFamily="2" charset="2"/>
              </a:rPr>
              <a:t></a:t>
            </a:r>
            <a:r>
              <a:rPr lang="en-GB" altLang="cs-CZ" sz="2400" dirty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GB" altLang="cs-CZ" sz="2400" b="1" dirty="0"/>
              <a:t>cell of phase space </a:t>
            </a:r>
            <a:r>
              <a:rPr lang="en-GB" altLang="cs-CZ" sz="2400" dirty="0"/>
              <a:t>(halves of the bottom </a:t>
            </a:r>
            <a:r>
              <a:rPr lang="en-GB" altLang="cs-CZ" sz="2400" dirty="0">
                <a:sym typeface="Wingdings" panose="05000000000000000000" pitchFamily="2" charset="2"/>
              </a:rPr>
              <a:t></a:t>
            </a:r>
            <a:r>
              <a:rPr lang="en-GB" altLang="cs-CZ" sz="2400" dirty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GB" altLang="cs-CZ" sz="2400" b="1" dirty="0"/>
              <a:t>“occupation number” </a:t>
            </a:r>
            <a:r>
              <a:rPr lang="en-GB" altLang="cs-CZ" sz="2400" dirty="0"/>
              <a:t>(number of balls in one of the halves </a:t>
            </a:r>
            <a:r>
              <a:rPr lang="en-GB" altLang="cs-CZ" sz="2400" dirty="0">
                <a:sym typeface="Wingdings" panose="05000000000000000000" pitchFamily="2" charset="2"/>
              </a:rPr>
              <a:t></a:t>
            </a:r>
            <a:r>
              <a:rPr lang="en-GB" altLang="cs-CZ" sz="2400" dirty="0"/>
              <a:t>)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cs-CZ" sz="2400" b="1" dirty="0"/>
              <a:t>distribution function</a:t>
            </a:r>
          </a:p>
          <a:p>
            <a:pPr eaLnBrk="1" hangingPunct="1">
              <a:lnSpc>
                <a:spcPct val="80000"/>
              </a:lnSpc>
            </a:pPr>
            <a:r>
              <a:rPr lang="en-GB" altLang="cs-CZ" sz="2400" b="1" dirty="0"/>
              <a:t>microstate and </a:t>
            </a:r>
            <a:r>
              <a:rPr lang="en-GB" altLang="cs-CZ" sz="2400" b="1" dirty="0" err="1"/>
              <a:t>macrostate</a:t>
            </a:r>
            <a:endParaRPr lang="en-GB" altLang="cs-CZ" sz="2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cs-CZ" sz="2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cs-CZ" sz="2400" dirty="0"/>
              <a:t>	</a:t>
            </a:r>
            <a:r>
              <a:rPr lang="cs-CZ" altLang="cs-CZ" sz="2400" dirty="0"/>
              <a:t>S</a:t>
            </a:r>
            <a:r>
              <a:rPr lang="en-GB" altLang="cs-CZ" sz="2400" dirty="0" err="1"/>
              <a:t>upposed</a:t>
            </a:r>
            <a:r>
              <a:rPr lang="en-GB" altLang="cs-CZ" sz="2400" dirty="0"/>
              <a:t> and verified in practice:</a:t>
            </a:r>
            <a:r>
              <a:rPr lang="en-GB" altLang="cs-CZ" sz="2400" b="1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cs-CZ" sz="2400" b="1" dirty="0"/>
              <a:t>Probability of formation of an arbitrary possible microstate is the same.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cs-CZ" sz="2400" b="1" dirty="0"/>
          </a:p>
          <a:p>
            <a:pPr eaLnBrk="1" hangingPunct="1">
              <a:lnSpc>
                <a:spcPct val="80000"/>
              </a:lnSpc>
            </a:pPr>
            <a:r>
              <a:rPr lang="en-GB" altLang="cs-CZ" sz="2400" dirty="0"/>
              <a:t>In the isolated systems, the </a:t>
            </a:r>
            <a:r>
              <a:rPr lang="en-GB" altLang="cs-CZ" sz="2400" dirty="0" err="1"/>
              <a:t>macrostates</a:t>
            </a:r>
            <a:r>
              <a:rPr lang="en-GB" altLang="cs-CZ" sz="2400" dirty="0"/>
              <a:t> of highest probability are formed by largest number of microstates.</a:t>
            </a:r>
          </a:p>
          <a:p>
            <a:pPr eaLnBrk="1" hangingPunct="1">
              <a:lnSpc>
                <a:spcPct val="80000"/>
              </a:lnSpc>
            </a:pPr>
            <a:r>
              <a:rPr lang="en-GB" altLang="cs-CZ" sz="2400" b="1" dirty="0"/>
              <a:t>The number of microstates forming the same </a:t>
            </a:r>
            <a:r>
              <a:rPr lang="en-GB" altLang="cs-CZ" sz="2400" b="1" dirty="0" err="1"/>
              <a:t>macrostate</a:t>
            </a:r>
            <a:r>
              <a:rPr lang="en-GB" altLang="cs-CZ" sz="2400" b="1" dirty="0"/>
              <a:t>, is called thermodynamic probability (</a:t>
            </a:r>
            <a:r>
              <a:rPr lang="cs-CZ" altLang="cs-CZ" sz="2400" b="1" i="1" dirty="0"/>
              <a:t>P</a:t>
            </a:r>
            <a:r>
              <a:rPr lang="en-GB" altLang="cs-CZ" sz="2400" b="1" dirty="0"/>
              <a:t>).</a:t>
            </a:r>
          </a:p>
          <a:p>
            <a:pPr eaLnBrk="1" hangingPunct="1">
              <a:lnSpc>
                <a:spcPct val="80000"/>
              </a:lnSpc>
            </a:pPr>
            <a:r>
              <a:rPr lang="en-GB" altLang="cs-CZ" sz="2400" dirty="0" err="1"/>
              <a:t>Macrostates</a:t>
            </a:r>
            <a:r>
              <a:rPr lang="en-GB" altLang="cs-CZ" sz="2400" dirty="0"/>
              <a:t> differ one from another by their „occupation numbers“.</a:t>
            </a:r>
          </a:p>
        </p:txBody>
      </p:sp>
    </p:spTree>
    <p:extLst>
      <p:ext uri="{BB962C8B-B14F-4D97-AF65-F5344CB8AC3E}">
        <p14:creationId xmlns:p14="http://schemas.microsoft.com/office/powerpoint/2010/main" val="1333907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F19286D-7044-4471-836F-F8490C285B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dirty="0">
                <a:solidFill>
                  <a:srgbClr val="0000DC"/>
                </a:solidFill>
              </a:rPr>
              <a:t>Free expansion of gas: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08997F7D-622E-4B95-B08C-368FF22ACAF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94969" y="933470"/>
            <a:ext cx="7715250" cy="5048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dirty="0"/>
              <a:t>(</a:t>
            </a:r>
            <a:r>
              <a:rPr lang="en-GB" altLang="cs-CZ" sz="2400" dirty="0"/>
              <a:t>time course of an irreversible process in the ideal gas)</a:t>
            </a:r>
          </a:p>
        </p:txBody>
      </p:sp>
      <p:pic>
        <p:nvPicPr>
          <p:cNvPr id="31748" name="Picture 4">
            <a:extLst>
              <a:ext uri="{FF2B5EF4-FFF2-40B4-BE49-F238E27FC236}">
                <a16:creationId xmlns:a16="http://schemas.microsoft.com/office/drawing/2014/main" id="{5F1932BB-7082-498B-AE40-DB160577098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99141" y="1949986"/>
            <a:ext cx="9241259" cy="2385479"/>
          </a:xfrm>
          <a:noFill/>
        </p:spPr>
      </p:pic>
      <p:sp>
        <p:nvSpPr>
          <p:cNvPr id="31749" name="Text Box 6">
            <a:extLst>
              <a:ext uri="{FF2B5EF4-FFF2-40B4-BE49-F238E27FC236}">
                <a16:creationId xmlns:a16="http://schemas.microsoft.com/office/drawing/2014/main" id="{6C905FE1-0347-4E56-895E-08CB124F5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029" y="4306104"/>
            <a:ext cx="1074144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A) </a:t>
            </a:r>
            <a:r>
              <a:rPr lang="en-GB" altLang="cs-CZ" sz="2400" dirty="0"/>
              <a:t>A box is divided into two parts by a wall. In one of them, there is compressed ideal gas in equilibrium state.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cs-CZ" sz="2400" dirty="0"/>
              <a:t>B) We make an opening in the wall, </a:t>
            </a:r>
            <a:r>
              <a:rPr lang="cs-CZ" altLang="cs-CZ" sz="2400" dirty="0"/>
              <a:t>and </a:t>
            </a:r>
            <a:r>
              <a:rPr lang="en-GB" altLang="cs-CZ" sz="2400" dirty="0"/>
              <a:t>the gas expands in the second part of the box – an irreversible process is in progress.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cs-CZ" sz="2400" dirty="0"/>
              <a:t>C) After certain time, in both parts of the box </a:t>
            </a:r>
            <a:r>
              <a:rPr lang="en-GB" altLang="cs-CZ" sz="2400" dirty="0" err="1"/>
              <a:t>tmd</a:t>
            </a:r>
            <a:r>
              <a:rPr lang="en-GB" altLang="cs-CZ" sz="2400" dirty="0"/>
              <a:t>. equilibrium is reached.</a:t>
            </a:r>
          </a:p>
        </p:txBody>
      </p:sp>
    </p:spTree>
    <p:extLst>
      <p:ext uri="{BB962C8B-B14F-4D97-AF65-F5344CB8AC3E}">
        <p14:creationId xmlns:p14="http://schemas.microsoft.com/office/powerpoint/2010/main" val="2621598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AFE3D61F-002C-4B89-909D-7E246178C1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A</a:t>
            </a:r>
            <a:r>
              <a:rPr lang="en-GB" altLang="cs-CZ" sz="4000" dirty="0" err="1">
                <a:solidFill>
                  <a:srgbClr val="0000DC"/>
                </a:solidFill>
              </a:rPr>
              <a:t>nalogy</a:t>
            </a:r>
            <a:r>
              <a:rPr lang="en-GB" altLang="cs-CZ" sz="4000" dirty="0">
                <a:solidFill>
                  <a:srgbClr val="0000DC"/>
                </a:solidFill>
              </a:rPr>
              <a:t> between both experiments:</a:t>
            </a:r>
            <a:r>
              <a:rPr lang="cs-CZ" altLang="cs-CZ" sz="4000" dirty="0">
                <a:solidFill>
                  <a:srgbClr val="0000DC"/>
                </a:solidFill>
              </a:rPr>
              <a:t> </a:t>
            </a:r>
          </a:p>
        </p:txBody>
      </p:sp>
      <p:pic>
        <p:nvPicPr>
          <p:cNvPr id="33795" name="Picture 3" descr="tmd analogy">
            <a:extLst>
              <a:ext uri="{FF2B5EF4-FFF2-40B4-BE49-F238E27FC236}">
                <a16:creationId xmlns:a16="http://schemas.microsoft.com/office/drawing/2014/main" id="{3A1E628D-9253-4D35-A7D7-76A1683C1A2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38969" y="1359914"/>
            <a:ext cx="8442914" cy="5162072"/>
          </a:xfrm>
          <a:noFill/>
        </p:spPr>
      </p:pic>
      <p:sp>
        <p:nvSpPr>
          <p:cNvPr id="33796" name="TextovéPole 5">
            <a:extLst>
              <a:ext uri="{FF2B5EF4-FFF2-40B4-BE49-F238E27FC236}">
                <a16:creationId xmlns:a16="http://schemas.microsoft.com/office/drawing/2014/main" id="{EEA3EF4A-5C12-4A57-9416-92106E3A8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9" y="3141663"/>
            <a:ext cx="287337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4</a:t>
            </a:r>
          </a:p>
        </p:txBody>
      </p:sp>
      <p:sp>
        <p:nvSpPr>
          <p:cNvPr id="33797" name="Ovál 1">
            <a:extLst>
              <a:ext uri="{FF2B5EF4-FFF2-40B4-BE49-F238E27FC236}">
                <a16:creationId xmlns:a16="http://schemas.microsoft.com/office/drawing/2014/main" id="{54E08876-AF60-4589-9683-5D97C6E80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5407" y="5332164"/>
            <a:ext cx="8207565" cy="1266940"/>
          </a:xfrm>
          <a:prstGeom prst="ellipse">
            <a:avLst/>
          </a:prstGeom>
          <a:solidFill>
            <a:srgbClr val="FF0000">
              <a:alpha val="4196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1pPr>
            <a:lvl2pPr marL="742950" indent="-28575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3pPr>
            <a:lvl4pPr marL="1600200" indent="-22860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4pPr>
            <a:lvl5pPr marL="2057400" indent="-22860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2180469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E0A4B4BF-E57D-4021-B082-A916A43D547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96801" y="1563727"/>
            <a:ext cx="8135938" cy="4968875"/>
          </a:xfrm>
        </p:spPr>
        <p:txBody>
          <a:bodyPr/>
          <a:lstStyle/>
          <a:p>
            <a:pPr eaLnBrk="1" hangingPunct="1"/>
            <a:r>
              <a:rPr lang="en-GB" altLang="cs-CZ" sz="3200" dirty="0"/>
              <a:t>Author: </a:t>
            </a:r>
            <a:br>
              <a:rPr lang="en-GB" altLang="cs-CZ" sz="3200" dirty="0"/>
            </a:br>
            <a:r>
              <a:rPr lang="en-GB" altLang="cs-CZ" sz="3200" b="1" dirty="0">
                <a:solidFill>
                  <a:schemeClr val="tx1"/>
                </a:solidFill>
              </a:rPr>
              <a:t>Vojtěch Mornstein</a:t>
            </a:r>
            <a:br>
              <a:rPr lang="en-GB" altLang="cs-CZ" sz="3200" dirty="0"/>
            </a:br>
            <a:br>
              <a:rPr lang="en-GB" altLang="cs-CZ" sz="3200" dirty="0"/>
            </a:br>
            <a:r>
              <a:rPr lang="en-GB" altLang="cs-CZ" sz="3200" dirty="0"/>
              <a:t>Language revision: </a:t>
            </a:r>
            <a:br>
              <a:rPr lang="en-GB" altLang="cs-CZ" sz="3200" dirty="0"/>
            </a:br>
            <a:r>
              <a:rPr lang="en-GB" altLang="cs-CZ" sz="3200" b="1" dirty="0">
                <a:solidFill>
                  <a:schemeClr val="tx1"/>
                </a:solidFill>
              </a:rPr>
              <a:t>Carmel J. Caruana</a:t>
            </a:r>
            <a:br>
              <a:rPr lang="en-GB" altLang="cs-CZ" sz="3200" dirty="0"/>
            </a:br>
            <a:br>
              <a:rPr lang="en-GB" altLang="cs-CZ" sz="3200" dirty="0"/>
            </a:br>
            <a:r>
              <a:rPr lang="en-GB" altLang="cs-CZ" sz="3200" dirty="0"/>
              <a:t>Last revision</a:t>
            </a:r>
            <a:r>
              <a:rPr lang="cs-CZ" altLang="cs-CZ" sz="3200" dirty="0"/>
              <a:t>: </a:t>
            </a:r>
            <a:r>
              <a:rPr lang="cs-CZ" altLang="cs-CZ" sz="3200" dirty="0" err="1">
                <a:solidFill>
                  <a:schemeClr val="tx1"/>
                </a:solidFill>
              </a:rPr>
              <a:t>September</a:t>
            </a:r>
            <a:r>
              <a:rPr lang="en-GB" altLang="cs-CZ" sz="3200" dirty="0">
                <a:solidFill>
                  <a:schemeClr val="tx1"/>
                </a:solidFill>
              </a:rPr>
              <a:t> 20</a:t>
            </a:r>
            <a:r>
              <a:rPr lang="cs-CZ" altLang="cs-CZ" sz="3200">
                <a:solidFill>
                  <a:schemeClr val="tx1"/>
                </a:solidFill>
              </a:rPr>
              <a:t>24</a:t>
            </a:r>
            <a:endParaRPr lang="en-GB" altLang="cs-C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701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E288A6B-4543-4FDE-8211-458CD3A356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dirty="0">
                <a:solidFill>
                  <a:srgbClr val="0000DC"/>
                </a:solidFill>
              </a:rPr>
              <a:t>Lecture outline</a:t>
            </a:r>
            <a:endParaRPr lang="en-GB" altLang="cs-CZ" dirty="0">
              <a:solidFill>
                <a:srgbClr val="0000DC"/>
              </a:solidFill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0B656DC-1928-4056-9532-8F1F82DAB7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637088"/>
          </a:xfrm>
        </p:spPr>
        <p:txBody>
          <a:bodyPr/>
          <a:lstStyle/>
          <a:p>
            <a:pPr eaLnBrk="1" hangingPunct="1"/>
            <a:r>
              <a:rPr lang="en-GB" altLang="cs-CZ" sz="3200" dirty="0"/>
              <a:t>understanding basic concepts of thermodynamics, work and heat, 1</a:t>
            </a:r>
            <a:r>
              <a:rPr lang="en-GB" altLang="cs-CZ" sz="3200" baseline="30000" dirty="0"/>
              <a:t>st</a:t>
            </a:r>
            <a:r>
              <a:rPr lang="en-GB" altLang="cs-CZ" sz="3200" dirty="0"/>
              <a:t> and 2</a:t>
            </a:r>
            <a:r>
              <a:rPr lang="en-GB" altLang="cs-CZ" sz="3200" baseline="30000" dirty="0"/>
              <a:t>nd</a:t>
            </a:r>
            <a:r>
              <a:rPr lang="en-GB" altLang="cs-CZ" sz="3200" dirty="0"/>
              <a:t> Law of thermodynamics </a:t>
            </a:r>
          </a:p>
          <a:p>
            <a:pPr eaLnBrk="1" hangingPunct="1"/>
            <a:r>
              <a:rPr lang="en-GB" altLang="cs-CZ" sz="3200" dirty="0"/>
              <a:t>explanation of the relationship between entropy and disorder of a thermodynamic system, </a:t>
            </a:r>
            <a:r>
              <a:rPr lang="cs-CZ" altLang="cs-CZ" sz="3200" dirty="0" err="1"/>
              <a:t>the</a:t>
            </a:r>
            <a:r>
              <a:rPr lang="cs-CZ" altLang="cs-CZ" sz="3200" dirty="0"/>
              <a:t> </a:t>
            </a:r>
            <a:r>
              <a:rPr lang="en-GB" altLang="cs-CZ" sz="3200" dirty="0"/>
              <a:t>Boltzmann principle</a:t>
            </a:r>
          </a:p>
        </p:txBody>
      </p:sp>
    </p:spTree>
    <p:extLst>
      <p:ext uri="{BB962C8B-B14F-4D97-AF65-F5344CB8AC3E}">
        <p14:creationId xmlns:p14="http://schemas.microsoft.com/office/powerpoint/2010/main" val="55294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1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B1861BC-18D5-4B79-83A3-AA3E9DE5E0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0279" y="487267"/>
            <a:ext cx="10284286" cy="1785938"/>
          </a:xfrm>
        </p:spPr>
        <p:txBody>
          <a:bodyPr/>
          <a:lstStyle/>
          <a:p>
            <a:pPr eaLnBrk="1" hangingPunct="1"/>
            <a:r>
              <a:rPr lang="en-US" altLang="cs-CZ" sz="3600" dirty="0">
                <a:solidFill>
                  <a:srgbClr val="0000DC"/>
                </a:solidFill>
              </a:rPr>
              <a:t>Thermodynamics</a:t>
            </a:r>
            <a:r>
              <a:rPr lang="cs-CZ" altLang="cs-CZ" sz="3600" dirty="0">
                <a:solidFill>
                  <a:srgbClr val="0000DC"/>
                </a:solidFill>
              </a:rPr>
              <a:t> – </a:t>
            </a:r>
            <a:r>
              <a:rPr lang="en-US" altLang="cs-CZ" sz="3600" dirty="0">
                <a:solidFill>
                  <a:srgbClr val="0000DC"/>
                </a:solidFill>
              </a:rPr>
              <a:t>physical discipline dealing with transformations of energy in macroscopic systems</a:t>
            </a:r>
            <a:r>
              <a:rPr lang="cs-CZ" altLang="cs-CZ" sz="3600" dirty="0">
                <a:solidFill>
                  <a:srgbClr val="0000DC"/>
                </a:solidFill>
              </a:rPr>
              <a:t>.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8B339BE-4D49-444C-B85A-4166E965DA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35586" y="2708276"/>
            <a:ext cx="9915180" cy="392112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3200" dirty="0"/>
              <a:t>Development: 18th to 19th century – steam engines, combustion engines, turbines.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3200" dirty="0"/>
              <a:t>At the end of 19th century and the beginning of 20th century it became solid basis of physical chemistry.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3200" dirty="0"/>
              <a:t>Key to understanding uniqueness of life today: non-equilibrium thermodynamics.</a:t>
            </a:r>
          </a:p>
        </p:txBody>
      </p:sp>
    </p:spTree>
    <p:extLst>
      <p:ext uri="{BB962C8B-B14F-4D97-AF65-F5344CB8AC3E}">
        <p14:creationId xmlns:p14="http://schemas.microsoft.com/office/powerpoint/2010/main" val="1156887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26D53A9-B60B-4231-9F50-576510C3FC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404814"/>
            <a:ext cx="8229600" cy="1584325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T</a:t>
            </a:r>
            <a:r>
              <a:rPr lang="en-US" altLang="cs-CZ" sz="4000" dirty="0">
                <a:solidFill>
                  <a:srgbClr val="0000DC"/>
                </a:solidFill>
              </a:rPr>
              <a:t>H</a:t>
            </a:r>
            <a:r>
              <a:rPr lang="cs-CZ" altLang="cs-CZ" sz="4000" dirty="0">
                <a:solidFill>
                  <a:srgbClr val="0000DC"/>
                </a:solidFill>
              </a:rPr>
              <a:t>ERMODYNAMIC SYST</a:t>
            </a:r>
            <a:r>
              <a:rPr lang="en-US" altLang="cs-CZ" sz="4000" dirty="0">
                <a:solidFill>
                  <a:srgbClr val="0000DC"/>
                </a:solidFill>
              </a:rPr>
              <a:t>E</a:t>
            </a:r>
            <a:r>
              <a:rPr lang="cs-CZ" altLang="cs-CZ" sz="4000" dirty="0">
                <a:solidFill>
                  <a:srgbClr val="0000DC"/>
                </a:solidFill>
              </a:rPr>
              <a:t>M </a:t>
            </a:r>
            <a:endParaRPr lang="cs-CZ" altLang="cs-CZ" sz="3200" dirty="0">
              <a:solidFill>
                <a:srgbClr val="0000DC"/>
              </a:solidFill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72B4733-C411-488D-A5E2-A7A08D988C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0945" y="1121880"/>
            <a:ext cx="10455008" cy="266382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cs-CZ" sz="2400" dirty="0"/>
              <a:t>Definitions: </a:t>
            </a:r>
          </a:p>
          <a:p>
            <a:pPr lvl="1" eaLnBrk="1" hangingPunct="1"/>
            <a:r>
              <a:rPr lang="en-US" altLang="cs-CZ" sz="2400" dirty="0"/>
              <a:t>Thermodynamic system: A region of space bounded by arbitrary surfaces which delineate the portion of the universe we are interested in  </a:t>
            </a:r>
          </a:p>
          <a:p>
            <a:pPr lvl="1" eaLnBrk="1" hangingPunct="1"/>
            <a:r>
              <a:rPr lang="en-US" altLang="cs-CZ" sz="2400" b="1" dirty="0"/>
              <a:t>Isolated system:</a:t>
            </a:r>
            <a:r>
              <a:rPr lang="en-US" altLang="cs-CZ" sz="2400" dirty="0"/>
              <a:t> one which cannot exchange particles or energy with its environment</a:t>
            </a:r>
            <a:r>
              <a:rPr lang="cs-CZ" altLang="cs-CZ" sz="2400" dirty="0"/>
              <a:t>.</a:t>
            </a:r>
          </a:p>
          <a:p>
            <a:pPr lvl="1" eaLnBrk="1" hangingPunct="1"/>
            <a:r>
              <a:rPr lang="en-US" altLang="cs-CZ" sz="2400" b="1" dirty="0"/>
              <a:t>Open system: </a:t>
            </a:r>
            <a:r>
              <a:rPr lang="en-US" altLang="cs-CZ" sz="2400" dirty="0"/>
              <a:t>one which can exchange both particles and energy with its environment.</a:t>
            </a:r>
            <a:endParaRPr lang="cs-CZ" altLang="cs-CZ" sz="2400" dirty="0"/>
          </a:p>
          <a:p>
            <a:pPr lvl="1" eaLnBrk="1" hangingPunct="1"/>
            <a:r>
              <a:rPr lang="en-US" altLang="cs-CZ" sz="2400" b="1" dirty="0"/>
              <a:t>Closed system: </a:t>
            </a:r>
            <a:r>
              <a:rPr lang="en-US" altLang="cs-CZ" sz="2400" dirty="0"/>
              <a:t>can exchange energy but no particles</a:t>
            </a:r>
            <a:r>
              <a:rPr lang="cs-CZ" altLang="cs-CZ" sz="2400" dirty="0"/>
              <a:t>.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9BA9D40A-0D40-4BB7-975E-F0A9A6722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080" y="4292600"/>
            <a:ext cx="991518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cs-CZ" sz="2800" i="1" dirty="0"/>
              <a:t>An isolated</a:t>
            </a:r>
            <a:r>
              <a:rPr lang="en-GB" altLang="cs-CZ" sz="2800" dirty="0"/>
              <a:t> system always reaches an </a:t>
            </a:r>
            <a:r>
              <a:rPr lang="en-GB" altLang="cs-CZ" sz="2800" b="1" dirty="0"/>
              <a:t>equilibrium state</a:t>
            </a:r>
            <a:r>
              <a:rPr lang="en-GB" altLang="cs-CZ" sz="2800" dirty="0"/>
              <a:t> in which it does not change macroscopically (</a:t>
            </a:r>
            <a:r>
              <a:rPr lang="en-GB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~</a:t>
            </a:r>
            <a:r>
              <a:rPr lang="en-GB" altLang="cs-CZ" sz="2800" dirty="0"/>
              <a:t>visibly). Open systems do not reach the equilibrium state in general.</a:t>
            </a:r>
          </a:p>
          <a:p>
            <a:pPr eaLnBrk="1" hangingPunct="1"/>
            <a:r>
              <a:rPr lang="en-GB" altLang="cs-CZ" sz="2800" b="1" dirty="0"/>
              <a:t>LIVING SYSTEMS ARE OPEN SYSTEMS</a:t>
            </a:r>
            <a:endParaRPr lang="en-GB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723110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54E4CD5-179C-44D1-B9D4-C28CBF84A7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dirty="0">
                <a:solidFill>
                  <a:srgbClr val="0000DC"/>
                </a:solidFill>
              </a:rPr>
              <a:t>Basic terms</a:t>
            </a:r>
            <a:endParaRPr lang="cs-CZ" altLang="cs-CZ" dirty="0">
              <a:solidFill>
                <a:srgbClr val="0000DC"/>
              </a:solidFill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136D424-D053-41B7-B4CB-DC842B2BAD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9999" y="1692002"/>
            <a:ext cx="11178217" cy="413999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 dirty="0"/>
              <a:t>Quantities describing a </a:t>
            </a:r>
            <a:r>
              <a:rPr lang="en-US" altLang="cs-CZ" dirty="0" err="1"/>
              <a:t>tmd</a:t>
            </a:r>
            <a:r>
              <a:rPr lang="en-US" altLang="cs-CZ" dirty="0"/>
              <a:t>. system in equilibrium are called</a:t>
            </a:r>
            <a:r>
              <a:rPr lang="en-US" altLang="cs-CZ" dirty="0">
                <a:solidFill>
                  <a:srgbClr val="FFFFCC"/>
                </a:solidFill>
              </a:rPr>
              <a:t> </a:t>
            </a:r>
            <a:r>
              <a:rPr lang="en-US" altLang="cs-CZ" dirty="0">
                <a:solidFill>
                  <a:srgbClr val="FF0066"/>
                </a:solidFill>
              </a:rPr>
              <a:t>state parameters</a:t>
            </a:r>
            <a:r>
              <a:rPr lang="cs-CZ" altLang="cs-CZ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dirty="0"/>
              <a:t>A defined set of state parameters is necessary for full description of a </a:t>
            </a:r>
            <a:r>
              <a:rPr lang="en-US" altLang="cs-CZ" dirty="0" err="1"/>
              <a:t>tmd</a:t>
            </a:r>
            <a:r>
              <a:rPr lang="en-US" altLang="cs-CZ" dirty="0"/>
              <a:t> system</a:t>
            </a:r>
            <a:r>
              <a:rPr lang="cs-CZ" altLang="cs-CZ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dirty="0"/>
              <a:t>These parameters are related to each other in the</a:t>
            </a:r>
            <a:r>
              <a:rPr lang="en-US" altLang="cs-CZ" dirty="0">
                <a:solidFill>
                  <a:srgbClr val="FFFFCC"/>
                </a:solidFill>
              </a:rPr>
              <a:t> </a:t>
            </a:r>
            <a:r>
              <a:rPr lang="en-US" altLang="cs-CZ" dirty="0">
                <a:solidFill>
                  <a:srgbClr val="FF0066"/>
                </a:solidFill>
              </a:rPr>
              <a:t>equations of state</a:t>
            </a:r>
            <a:r>
              <a:rPr lang="cs-CZ" altLang="cs-CZ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dirty="0"/>
              <a:t>The simplest </a:t>
            </a:r>
            <a:r>
              <a:rPr lang="cs-CZ" altLang="cs-CZ" dirty="0" err="1"/>
              <a:t>tmd</a:t>
            </a:r>
            <a:r>
              <a:rPr lang="cs-CZ" altLang="cs-CZ" dirty="0"/>
              <a:t>. </a:t>
            </a:r>
            <a:r>
              <a:rPr lang="en-US" altLang="cs-CZ" dirty="0"/>
              <a:t>Syst</a:t>
            </a:r>
            <a:r>
              <a:rPr lang="cs-CZ" altLang="cs-CZ" dirty="0"/>
              <a:t>e</a:t>
            </a:r>
            <a:r>
              <a:rPr lang="en-US" altLang="cs-CZ" dirty="0"/>
              <a:t>m</a:t>
            </a:r>
            <a:r>
              <a:rPr lang="cs-CZ" altLang="cs-CZ" dirty="0"/>
              <a:t> </a:t>
            </a:r>
            <a:r>
              <a:rPr lang="cs-CZ" altLang="cs-CZ" dirty="0" err="1"/>
              <a:t>is</a:t>
            </a:r>
            <a:r>
              <a:rPr lang="cs-CZ" altLang="cs-CZ" dirty="0">
                <a:solidFill>
                  <a:srgbClr val="FFFFCC"/>
                </a:solidFill>
              </a:rPr>
              <a:t> </a:t>
            </a:r>
            <a:r>
              <a:rPr lang="cs-CZ" altLang="cs-CZ" dirty="0" err="1">
                <a:solidFill>
                  <a:srgbClr val="FF0000"/>
                </a:solidFill>
              </a:rPr>
              <a:t>an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en-US" altLang="cs-CZ" dirty="0">
                <a:solidFill>
                  <a:srgbClr val="FF0000"/>
                </a:solidFill>
              </a:rPr>
              <a:t>i</a:t>
            </a:r>
            <a:r>
              <a:rPr lang="en-US" altLang="cs-CZ" dirty="0">
                <a:solidFill>
                  <a:srgbClr val="FF0066"/>
                </a:solidFill>
              </a:rPr>
              <a:t>deal (perfect) gas</a:t>
            </a:r>
            <a:r>
              <a:rPr lang="cs-CZ" altLang="cs-CZ" b="1" dirty="0"/>
              <a:t>.</a:t>
            </a:r>
            <a:endParaRPr lang="en-GB" altLang="cs-CZ" b="1" dirty="0"/>
          </a:p>
          <a:p>
            <a:pPr eaLnBrk="1" hangingPunct="1">
              <a:lnSpc>
                <a:spcPct val="90000"/>
              </a:lnSpc>
            </a:pPr>
            <a:r>
              <a:rPr lang="en-US" altLang="cs-CZ" dirty="0"/>
              <a:t>Equation of state for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en-US" altLang="cs-CZ" dirty="0"/>
              <a:t>ideal gas (</a:t>
            </a:r>
            <a:r>
              <a:rPr lang="en-US" altLang="cs-CZ" dirty="0">
                <a:solidFill>
                  <a:srgbClr val="FF0066"/>
                </a:solidFill>
              </a:rPr>
              <a:t>universal gas law</a:t>
            </a:r>
            <a:r>
              <a:rPr lang="en-US" altLang="cs-CZ" dirty="0"/>
              <a:t>)</a:t>
            </a:r>
            <a:r>
              <a:rPr lang="cs-CZ" altLang="cs-CZ" dirty="0"/>
              <a:t>:</a:t>
            </a:r>
          </a:p>
          <a:p>
            <a:pPr eaLnBrk="1" hangingPunct="1">
              <a:lnSpc>
                <a:spcPct val="90000"/>
              </a:lnSpc>
            </a:pPr>
            <a:endParaRPr lang="en-GB" altLang="cs-CZ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3600" i="1" dirty="0" err="1"/>
              <a:t>p</a:t>
            </a:r>
            <a:r>
              <a:rPr lang="cs-CZ" altLang="cs-CZ" sz="3600" i="1" dirty="0" err="1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cs-CZ" sz="3600" i="1" dirty="0" err="1"/>
              <a:t>V</a:t>
            </a:r>
            <a:r>
              <a:rPr lang="cs-CZ" altLang="cs-CZ" sz="3600" i="1" dirty="0"/>
              <a:t> = </a:t>
            </a:r>
            <a:r>
              <a:rPr lang="cs-CZ" altLang="cs-CZ" sz="3600" i="1" dirty="0" err="1"/>
              <a:t>n</a:t>
            </a:r>
            <a:r>
              <a:rPr lang="cs-CZ" altLang="cs-CZ" sz="3600" i="1" dirty="0" err="1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cs-CZ" sz="3600" i="1" dirty="0" err="1"/>
              <a:t>R</a:t>
            </a:r>
            <a:r>
              <a:rPr lang="cs-CZ" altLang="cs-CZ" sz="3600" i="1" dirty="0" err="1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cs-CZ" sz="3600" i="1" dirty="0" err="1"/>
              <a:t>T</a:t>
            </a:r>
            <a:r>
              <a:rPr lang="cs-CZ" altLang="cs-CZ" sz="2400" dirty="0"/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dirty="0"/>
              <a:t>[Pa, m</a:t>
            </a:r>
            <a:r>
              <a:rPr lang="cs-CZ" altLang="cs-CZ" baseline="30000" dirty="0"/>
              <a:t>3</a:t>
            </a:r>
            <a:r>
              <a:rPr lang="cs-CZ" altLang="cs-CZ" dirty="0"/>
              <a:t>, mol, J·K</a:t>
            </a:r>
            <a:r>
              <a:rPr lang="cs-CZ" altLang="cs-CZ" baseline="30000" dirty="0"/>
              <a:t>-1</a:t>
            </a:r>
            <a:r>
              <a:rPr lang="cs-CZ" altLang="cs-CZ" dirty="0"/>
              <a:t>·mol</a:t>
            </a:r>
            <a:r>
              <a:rPr lang="cs-CZ" altLang="cs-CZ" baseline="30000" dirty="0"/>
              <a:t>-1</a:t>
            </a:r>
            <a:r>
              <a:rPr lang="cs-CZ" altLang="cs-CZ" dirty="0"/>
              <a:t>, K]</a:t>
            </a:r>
          </a:p>
        </p:txBody>
      </p:sp>
    </p:spTree>
    <p:extLst>
      <p:ext uri="{BB962C8B-B14F-4D97-AF65-F5344CB8AC3E}">
        <p14:creationId xmlns:p14="http://schemas.microsoft.com/office/powerpoint/2010/main" val="2040234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0624383-FB9B-4754-ABF5-FB84A07B9B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3050" y="268309"/>
            <a:ext cx="10753200" cy="451576"/>
          </a:xfrm>
        </p:spPr>
        <p:txBody>
          <a:bodyPr/>
          <a:lstStyle/>
          <a:p>
            <a:pPr eaLnBrk="1" hangingPunct="1"/>
            <a:r>
              <a:rPr lang="en-US" altLang="cs-CZ" dirty="0">
                <a:solidFill>
                  <a:srgbClr val="0000DC"/>
                </a:solidFill>
              </a:rPr>
              <a:t>Reversible process</a:t>
            </a:r>
            <a:r>
              <a:rPr lang="cs-CZ" altLang="cs-CZ" dirty="0">
                <a:solidFill>
                  <a:srgbClr val="0000DC"/>
                </a:solidFill>
              </a:rPr>
              <a:t>: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74C9AD5-599F-41FB-B469-310647AFAC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8810" y="972239"/>
            <a:ext cx="11090033" cy="545837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cs-CZ" dirty="0"/>
              <a:t>is one in which a second process could be performed so that the </a:t>
            </a:r>
            <a:r>
              <a:rPr lang="en-US" altLang="cs-CZ" i="1" dirty="0"/>
              <a:t>system and surroundings</a:t>
            </a:r>
            <a:r>
              <a:rPr lang="en-US" altLang="cs-CZ" dirty="0"/>
              <a:t> can be restored to their initial states with no change </a:t>
            </a:r>
            <a:r>
              <a:rPr lang="en-GB" altLang="cs-CZ" dirty="0"/>
              <a:t>in the system or surroundings.</a:t>
            </a:r>
          </a:p>
          <a:p>
            <a:pPr eaLnBrk="1" hangingPunct="1">
              <a:lnSpc>
                <a:spcPct val="100000"/>
              </a:lnSpc>
            </a:pPr>
            <a:endParaRPr lang="en-GB" altLang="cs-CZ" dirty="0"/>
          </a:p>
          <a:p>
            <a:pPr eaLnBrk="1" hangingPunct="1">
              <a:lnSpc>
                <a:spcPct val="100000"/>
              </a:lnSpc>
            </a:pPr>
            <a:r>
              <a:rPr lang="en-GB" altLang="cs-CZ" dirty="0"/>
              <a:t>Irreversible process – in principle, any real process</a:t>
            </a:r>
          </a:p>
          <a:p>
            <a:pPr eaLnBrk="1" hangingPunct="1">
              <a:lnSpc>
                <a:spcPct val="100000"/>
              </a:lnSpc>
            </a:pPr>
            <a:endParaRPr lang="en-GB" altLang="cs-CZ" dirty="0"/>
          </a:p>
          <a:p>
            <a:pPr eaLnBrk="1" hangingPunct="1">
              <a:lnSpc>
                <a:spcPct val="100000"/>
              </a:lnSpc>
            </a:pPr>
            <a:r>
              <a:rPr lang="en-GB" altLang="cs-CZ" dirty="0"/>
              <a:t>Cyclic process: the initial </a:t>
            </a:r>
            <a:r>
              <a:rPr lang="en-US" altLang="cs-CZ" dirty="0"/>
              <a:t>and final states of the system are identical (but not necessarily the surroundings)</a:t>
            </a:r>
            <a:endParaRPr lang="cs-CZ" altLang="cs-CZ" dirty="0"/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en-US" altLang="cs-CZ" sz="2400" dirty="0"/>
              <a:t>Sign convention</a:t>
            </a:r>
            <a:r>
              <a:rPr lang="cs-CZ" altLang="cs-CZ" sz="2400" dirty="0"/>
              <a:t>: </a:t>
            </a:r>
            <a:r>
              <a:rPr lang="en-US" altLang="cs-CZ" sz="2400" dirty="0"/>
              <a:t>energy given to a system and work done by an external force on the system are positive</a:t>
            </a:r>
            <a:r>
              <a:rPr lang="cs-CZ" altLang="cs-CZ" sz="2400" dirty="0"/>
              <a:t>, </a:t>
            </a:r>
            <a:r>
              <a:rPr lang="en-US" altLang="cs-CZ" sz="2400" dirty="0"/>
              <a:t>energy lost from the system to its surroundings and work done by the system on its surroundings are negative</a:t>
            </a:r>
            <a:r>
              <a:rPr lang="cs-CZ" alt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0083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ED22004-5147-4DEA-8BC1-AFFE5848CB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sz="4000" dirty="0">
                <a:solidFill>
                  <a:srgbClr val="0000DC"/>
                </a:solidFill>
              </a:rPr>
              <a:t>Work done by/on thermodynamic system</a:t>
            </a:r>
            <a:r>
              <a:rPr lang="en-US" altLang="cs-CZ" sz="4000" dirty="0">
                <a:solidFill>
                  <a:srgbClr val="0000DC"/>
                </a:solidFill>
              </a:rPr>
              <a:t>s</a:t>
            </a:r>
            <a:endParaRPr lang="cs-CZ" altLang="cs-CZ" sz="4000" dirty="0">
              <a:solidFill>
                <a:srgbClr val="0000DC"/>
              </a:solidFill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3F7BFD45-E3C4-4519-AF45-2EB461F1BC0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80501" y="1254202"/>
            <a:ext cx="10543143" cy="4895850"/>
          </a:xfrm>
        </p:spPr>
        <p:txBody>
          <a:bodyPr/>
          <a:lstStyle/>
          <a:p>
            <a:pPr marL="6350" indent="22225" eaLnBrk="1" hangingPunct="1">
              <a:spcBef>
                <a:spcPct val="0"/>
              </a:spcBef>
              <a:buFontTx/>
              <a:buNone/>
            </a:pPr>
            <a:r>
              <a:rPr lang="en-GB" altLang="cs-CZ" sz="2400" dirty="0"/>
              <a:t>Gas and piston system </a:t>
            </a:r>
            <a:r>
              <a:rPr lang="cs-CZ" altLang="cs-CZ" sz="2400" dirty="0"/>
              <a:t>					</a:t>
            </a:r>
            <a:r>
              <a:rPr lang="en-GB" altLang="cs-CZ" sz="2400" i="1" dirty="0"/>
              <a:t>W =  </a:t>
            </a:r>
            <a:r>
              <a:rPr lang="en-GB" altLang="cs-CZ" sz="2400" i="1" dirty="0" err="1"/>
              <a:t>p</a:t>
            </a:r>
            <a:r>
              <a:rPr lang="en-GB" alt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en-GB" altLang="cs-CZ" sz="2400" dirty="0" err="1">
                <a:latin typeface="Symbol" panose="05050102010706020507" pitchFamily="18" charset="2"/>
              </a:rPr>
              <a:t>D</a:t>
            </a:r>
            <a:r>
              <a:rPr lang="en-GB" altLang="cs-CZ" sz="2400" i="1" dirty="0" err="1"/>
              <a:t>V</a:t>
            </a:r>
            <a:endParaRPr lang="en-GB" altLang="cs-CZ" sz="2400" i="1" dirty="0"/>
          </a:p>
          <a:p>
            <a:pPr marL="6350" indent="22225" eaLnBrk="1" hangingPunct="1">
              <a:spcBef>
                <a:spcPct val="0"/>
              </a:spcBef>
              <a:buFontTx/>
              <a:buNone/>
            </a:pPr>
            <a:r>
              <a:rPr lang="en-GB" altLang="cs-CZ" sz="2400" i="1" dirty="0"/>
              <a:t>- This work can be called mechanic or volumetric</a:t>
            </a:r>
            <a:r>
              <a:rPr lang="cs-CZ" altLang="cs-CZ" sz="2400" i="1" dirty="0"/>
              <a:t>.</a:t>
            </a:r>
            <a:r>
              <a:rPr lang="en-GB" altLang="cs-CZ" sz="2400" i="1" dirty="0"/>
              <a:t>  </a:t>
            </a:r>
          </a:p>
          <a:p>
            <a:pPr marL="6350" indent="22225" eaLnBrk="1" hangingPunct="1">
              <a:spcBef>
                <a:spcPct val="0"/>
              </a:spcBef>
              <a:buFontTx/>
              <a:buNone/>
            </a:pPr>
            <a:endParaRPr lang="en-GB" altLang="cs-CZ" sz="2400" dirty="0"/>
          </a:p>
          <a:p>
            <a:pPr marL="6350" indent="22225" eaLnBrk="1" hangingPunct="1">
              <a:spcBef>
                <a:spcPct val="0"/>
              </a:spcBef>
              <a:buFontTx/>
              <a:buNone/>
            </a:pPr>
            <a:r>
              <a:rPr lang="en-GB" altLang="cs-CZ" sz="2400" dirty="0"/>
              <a:t>electric system 						</a:t>
            </a:r>
            <a:r>
              <a:rPr lang="en-GB" altLang="cs-CZ" sz="2400" i="1" dirty="0"/>
              <a:t>W = Q</a:t>
            </a:r>
            <a:r>
              <a:rPr lang="en-GB" alt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en-GB" altLang="cs-CZ" sz="2400" i="1" dirty="0"/>
              <a:t>U</a:t>
            </a:r>
            <a:r>
              <a:rPr lang="en-GB" altLang="cs-CZ" sz="2400" dirty="0"/>
              <a:t> </a:t>
            </a:r>
          </a:p>
          <a:p>
            <a:pPr marL="6350" indent="22225" eaLnBrk="1" hangingPunct="1">
              <a:spcBef>
                <a:spcPct val="0"/>
              </a:spcBef>
              <a:buFontTx/>
              <a:buNone/>
            </a:pPr>
            <a:r>
              <a:rPr lang="en-GB" altLang="cs-CZ" sz="2400" dirty="0"/>
              <a:t>- </a:t>
            </a:r>
            <a:r>
              <a:rPr lang="en-GB" altLang="cs-CZ" sz="2400" i="1" dirty="0"/>
              <a:t>This is the work necessary to transfer an electric charge Q between places with potential difference U.</a:t>
            </a:r>
          </a:p>
          <a:p>
            <a:pPr marL="6350" indent="22225" eaLnBrk="1" hangingPunct="1">
              <a:spcBef>
                <a:spcPct val="0"/>
              </a:spcBef>
              <a:buFontTx/>
              <a:buNone/>
            </a:pPr>
            <a:endParaRPr lang="en-GB" altLang="cs-CZ" sz="2400" dirty="0"/>
          </a:p>
          <a:p>
            <a:pPr marL="6350" indent="22225" eaLnBrk="1" hangingPunct="1">
              <a:spcBef>
                <a:spcPct val="0"/>
              </a:spcBef>
              <a:buFontTx/>
              <a:buNone/>
            </a:pPr>
            <a:r>
              <a:rPr lang="en-GB" altLang="cs-CZ" sz="2400" dirty="0"/>
              <a:t>chemical system						 </a:t>
            </a:r>
            <a:r>
              <a:rPr lang="en-GB" altLang="cs-CZ" sz="2400" i="1" dirty="0"/>
              <a:t>W = </a:t>
            </a:r>
            <a:r>
              <a:rPr lang="en-GB" altLang="cs-CZ" sz="2400" dirty="0" err="1">
                <a:latin typeface="Symbol" panose="05050102010706020507" pitchFamily="18" charset="2"/>
              </a:rPr>
              <a:t>m</a:t>
            </a:r>
            <a:r>
              <a:rPr lang="en-GB" alt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en-GB" altLang="cs-CZ" sz="2400" dirty="0" err="1">
                <a:latin typeface="Symbol" panose="05050102010706020507" pitchFamily="18" charset="2"/>
              </a:rPr>
              <a:t>D</a:t>
            </a:r>
            <a:r>
              <a:rPr lang="en-GB" altLang="cs-CZ" sz="2400" i="1" dirty="0" err="1"/>
              <a:t>n</a:t>
            </a:r>
            <a:endParaRPr lang="en-GB" altLang="cs-CZ" sz="2400" i="1" dirty="0"/>
          </a:p>
          <a:p>
            <a:pPr marL="6350" indent="22225" eaLnBrk="1" hangingPunct="1">
              <a:spcBef>
                <a:spcPct val="0"/>
              </a:spcBef>
              <a:buFontTx/>
              <a:buNone/>
            </a:pPr>
            <a:r>
              <a:rPr lang="en-GB" altLang="cs-CZ" sz="2400" dirty="0"/>
              <a:t>- This is the work necessary to increase or decrease amount of a chemical compound </a:t>
            </a:r>
            <a:r>
              <a:rPr lang="en-GB" altLang="cs-CZ" sz="2400" dirty="0" err="1">
                <a:latin typeface="Symbol" panose="05050102010706020507" pitchFamily="18" charset="2"/>
              </a:rPr>
              <a:t>D</a:t>
            </a:r>
            <a:r>
              <a:rPr lang="en-GB" altLang="cs-CZ" sz="2400" i="1" dirty="0" err="1"/>
              <a:t>n</a:t>
            </a:r>
            <a:r>
              <a:rPr lang="en-GB" altLang="cs-CZ" sz="2400" dirty="0"/>
              <a:t> in chemical reaction. </a:t>
            </a:r>
            <a:r>
              <a:rPr lang="en-GB" altLang="cs-CZ" sz="2400" dirty="0">
                <a:latin typeface="Symbol" panose="05050102010706020507" pitchFamily="18" charset="2"/>
              </a:rPr>
              <a:t>m</a:t>
            </a:r>
            <a:r>
              <a:rPr lang="en-GB" altLang="cs-CZ" sz="2400" dirty="0"/>
              <a:t> is chemical potential</a:t>
            </a:r>
            <a:r>
              <a:rPr lang="cs-CZ" altLang="cs-CZ" sz="2400" dirty="0"/>
              <a:t>.</a:t>
            </a:r>
            <a:endParaRPr lang="en-GB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038788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3AB167E-9EDC-4BAE-9507-1279F71360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dirty="0">
                <a:solidFill>
                  <a:srgbClr val="0000DC"/>
                </a:solidFill>
              </a:rPr>
              <a:t>Other important quantities: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A066FD6-8DDC-4FE2-8F13-5E72817A9B7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54306" y="1124642"/>
            <a:ext cx="10642294" cy="1223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cs-CZ" dirty="0">
                <a:solidFill>
                  <a:srgbClr val="FF0066"/>
                </a:solidFill>
              </a:rPr>
              <a:t>Thermodynamic (Kelvin) temperature</a:t>
            </a:r>
            <a:r>
              <a:rPr lang="cs-CZ" altLang="cs-CZ" dirty="0">
                <a:solidFill>
                  <a:srgbClr val="FF0066"/>
                </a:solidFill>
              </a:rPr>
              <a:t> </a:t>
            </a:r>
            <a:r>
              <a:rPr lang="cs-CZ" altLang="cs-CZ" i="1" dirty="0">
                <a:solidFill>
                  <a:srgbClr val="FF0066"/>
                </a:solidFill>
              </a:rPr>
              <a:t>T</a:t>
            </a:r>
            <a:r>
              <a:rPr lang="en-GB" altLang="cs-CZ" dirty="0">
                <a:solidFill>
                  <a:srgbClr val="FFFFCC"/>
                </a:solidFill>
              </a:rPr>
              <a:t> </a:t>
            </a:r>
            <a:r>
              <a:rPr lang="en-GB" altLang="cs-CZ" dirty="0"/>
              <a:t>is a quantity which indicates the average kinetic energy </a:t>
            </a:r>
            <a:r>
              <a:rPr lang="cs-CZ" altLang="cs-CZ" i="1" dirty="0"/>
              <a:t>W</a:t>
            </a:r>
            <a:r>
              <a:rPr lang="cs-CZ" altLang="cs-CZ" i="1" baseline="-25000" dirty="0"/>
              <a:t>KS</a:t>
            </a:r>
            <a:r>
              <a:rPr lang="cs-CZ" altLang="cs-CZ" dirty="0"/>
              <a:t> </a:t>
            </a:r>
            <a:r>
              <a:rPr lang="en-GB" altLang="cs-CZ" dirty="0"/>
              <a:t>of the particles in a system e.g., for an ideal monatomic gas, </a:t>
            </a:r>
            <a:r>
              <a:rPr lang="en-GB" altLang="cs-CZ" i="1" dirty="0"/>
              <a:t>k</a:t>
            </a:r>
            <a:r>
              <a:rPr lang="en-GB" altLang="cs-CZ" dirty="0"/>
              <a:t> is the Boltzmann constant:</a:t>
            </a:r>
          </a:p>
        </p:txBody>
      </p:sp>
      <p:graphicFrame>
        <p:nvGraphicFramePr>
          <p:cNvPr id="17412" name="Object 4">
            <a:extLst>
              <a:ext uri="{FF2B5EF4-FFF2-40B4-BE49-F238E27FC236}">
                <a16:creationId xmlns:a16="http://schemas.microsoft.com/office/drawing/2014/main" id="{22797AC0-85EC-483A-9012-3883CDB4D5F4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2640014" y="2879725"/>
          <a:ext cx="168592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az" r:id="rId3" imgW="1685714" imgH="876190" progId="Obraz programu Malování">
                  <p:embed/>
                </p:oleObj>
              </mc:Choice>
              <mc:Fallback>
                <p:oleObj name="Rastrový obraz" r:id="rId3" imgW="1685714" imgH="876190" progId="Obraz programu Malování">
                  <p:embed/>
                  <p:pic>
                    <p:nvPicPr>
                      <p:cNvPr id="17412" name="Object 4">
                        <a:extLst>
                          <a:ext uri="{FF2B5EF4-FFF2-40B4-BE49-F238E27FC236}">
                            <a16:creationId xmlns:a16="http://schemas.microsoft.com/office/drawing/2014/main" id="{22797AC0-85EC-483A-9012-3883CDB4D5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4" y="2879725"/>
                        <a:ext cx="168592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Text Box 9">
            <a:extLst>
              <a:ext uri="{FF2B5EF4-FFF2-40B4-BE49-F238E27FC236}">
                <a16:creationId xmlns:a16="http://schemas.microsoft.com/office/drawing/2014/main" id="{E33E85FC-C2DA-43AD-B634-856A9BA1E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404" y="4274686"/>
            <a:ext cx="10620260" cy="1807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cs-CZ" sz="2400" dirty="0">
                <a:solidFill>
                  <a:srgbClr val="FF0066"/>
                </a:solidFill>
              </a:rPr>
              <a:t>Internal energy of the system</a:t>
            </a:r>
            <a:r>
              <a:rPr lang="en-GB" altLang="cs-CZ" sz="2400" dirty="0">
                <a:solidFill>
                  <a:srgbClr val="FFFFCC"/>
                </a:solidFill>
              </a:rPr>
              <a:t> </a:t>
            </a:r>
            <a:r>
              <a:rPr lang="en-GB" altLang="cs-CZ" sz="2400" dirty="0"/>
              <a:t>is the sum of all kinetic and potential energies of all particles forming the system.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cs-CZ" sz="2400" dirty="0">
                <a:solidFill>
                  <a:srgbClr val="FF0066"/>
                </a:solidFill>
              </a:rPr>
              <a:t>Heat (thermal energy)</a:t>
            </a:r>
            <a:r>
              <a:rPr lang="en-GB" altLang="cs-CZ" sz="2400" b="1" dirty="0">
                <a:solidFill>
                  <a:srgbClr val="FFFFCC"/>
                </a:solidFill>
              </a:rPr>
              <a:t> </a:t>
            </a:r>
            <a:r>
              <a:rPr lang="en-GB" altLang="cs-CZ" sz="2400" dirty="0"/>
              <a:t>is the part of internal energy of the system which can be exchanged between systems because of their different temperatures.</a:t>
            </a:r>
          </a:p>
        </p:txBody>
      </p:sp>
      <p:graphicFrame>
        <p:nvGraphicFramePr>
          <p:cNvPr id="17414" name="Object 6">
            <a:extLst>
              <a:ext uri="{FF2B5EF4-FFF2-40B4-BE49-F238E27FC236}">
                <a16:creationId xmlns:a16="http://schemas.microsoft.com/office/drawing/2014/main" id="{314395E4-8C9F-4416-8DEB-B31C6BC9B33F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7369176" y="2841626"/>
          <a:ext cx="181292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5" imgW="1790476" imgH="914286" progId="Paint.Picture">
                  <p:embed/>
                </p:oleObj>
              </mc:Choice>
              <mc:Fallback>
                <p:oleObj name="Rastrový obrázek" r:id="rId5" imgW="1790476" imgH="914286" progId="Paint.Picture">
                  <p:embed/>
                  <p:pic>
                    <p:nvPicPr>
                      <p:cNvPr id="17414" name="Object 6">
                        <a:extLst>
                          <a:ext uri="{FF2B5EF4-FFF2-40B4-BE49-F238E27FC236}">
                            <a16:creationId xmlns:a16="http://schemas.microsoft.com/office/drawing/2014/main" id="{314395E4-8C9F-4416-8DEB-B31C6BC9B3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9176" y="2841626"/>
                        <a:ext cx="1812925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5" name="Šipka: doprava 1">
            <a:extLst>
              <a:ext uri="{FF2B5EF4-FFF2-40B4-BE49-F238E27FC236}">
                <a16:creationId xmlns:a16="http://schemas.microsoft.com/office/drawing/2014/main" id="{57D23E93-E182-4628-9235-E90C12F712E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48214" y="3249614"/>
            <a:ext cx="1512887" cy="358775"/>
          </a:xfrm>
          <a:prstGeom prst="rightArrow">
            <a:avLst>
              <a:gd name="adj1" fmla="val 50000"/>
              <a:gd name="adj2" fmla="val 50192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1pPr>
            <a:lvl2pPr marL="742950" indent="-28575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3pPr>
            <a:lvl4pPr marL="1600200" indent="-22860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4pPr>
            <a:lvl5pPr marL="2057400" indent="-22860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17416" name="Šipka: doprava 2">
            <a:extLst>
              <a:ext uri="{FF2B5EF4-FFF2-40B4-BE49-F238E27FC236}">
                <a16:creationId xmlns:a16="http://schemas.microsoft.com/office/drawing/2014/main" id="{F161A363-FDED-487F-820A-FEE5C5BD6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8613" y="3124200"/>
            <a:ext cx="977900" cy="484188"/>
          </a:xfrm>
          <a:prstGeom prst="rightArrow">
            <a:avLst>
              <a:gd name="adj1" fmla="val 50000"/>
              <a:gd name="adj2" fmla="val 50024"/>
            </a:avLst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1pPr>
            <a:lvl2pPr marL="742950" indent="-28575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3pPr>
            <a:lvl4pPr marL="1600200" indent="-22860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4pPr>
            <a:lvl5pPr marL="2057400" indent="-228600"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>
                <a:solidFill>
                  <a:srgbClr val="FFFFCC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4AFB5BA-237D-4D15-B614-F4511BDB5970}"/>
              </a:ext>
            </a:extLst>
          </p:cNvPr>
          <p:cNvSpPr/>
          <p:nvPr/>
        </p:nvSpPr>
        <p:spPr bwMode="auto">
          <a:xfrm>
            <a:off x="2321085" y="2850136"/>
            <a:ext cx="6918593" cy="1057620"/>
          </a:xfrm>
          <a:prstGeom prst="rect">
            <a:avLst/>
          </a:prstGeom>
          <a:noFill/>
          <a:ln w="44450" cap="flat" cmpd="sng" algn="ctr">
            <a:solidFill>
              <a:srgbClr val="F0192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8367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FB45D71-D818-427A-A899-6B001FAF0E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dirty="0">
                <a:solidFill>
                  <a:srgbClr val="0000DC"/>
                </a:solidFill>
              </a:rPr>
              <a:t>1st law of thermodynamics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CFC619-BAF9-418F-A070-5567A2C196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916114"/>
            <a:ext cx="10840598" cy="3844925"/>
          </a:xfrm>
        </p:spPr>
        <p:txBody>
          <a:bodyPr/>
          <a:lstStyle/>
          <a:p>
            <a:pPr marL="6350" indent="22225" eaLnBrk="1" hangingPunct="1">
              <a:lnSpc>
                <a:spcPct val="90000"/>
              </a:lnSpc>
              <a:buFontTx/>
              <a:buNone/>
            </a:pPr>
            <a:r>
              <a:rPr lang="en-GB" altLang="cs-CZ" sz="3200" dirty="0"/>
              <a:t>(a formulation of the law of conservation of energy used in thermodynamics):</a:t>
            </a:r>
          </a:p>
          <a:p>
            <a:pPr marL="6350" indent="22225" algn="ctr" eaLnBrk="1" hangingPunct="1">
              <a:lnSpc>
                <a:spcPct val="90000"/>
              </a:lnSpc>
              <a:buFontTx/>
              <a:buNone/>
            </a:pPr>
            <a:r>
              <a:rPr lang="en-GB" altLang="cs-CZ" dirty="0">
                <a:latin typeface="Symbol" panose="05050102010706020507" pitchFamily="18" charset="2"/>
              </a:rPr>
              <a:t>D</a:t>
            </a:r>
            <a:r>
              <a:rPr lang="en-GB" altLang="cs-CZ" i="1" dirty="0"/>
              <a:t>U = W + Q</a:t>
            </a:r>
          </a:p>
          <a:p>
            <a:pPr marL="6350" indent="22225" algn="ctr" eaLnBrk="1" hangingPunct="1">
              <a:lnSpc>
                <a:spcPct val="90000"/>
              </a:lnSpc>
              <a:buFontTx/>
              <a:buNone/>
            </a:pPr>
            <a:endParaRPr lang="en-GB" altLang="cs-CZ" sz="2400" i="1" dirty="0"/>
          </a:p>
          <a:p>
            <a:pPr marL="6350" indent="22225" eaLnBrk="1" hangingPunct="1">
              <a:lnSpc>
                <a:spcPct val="90000"/>
              </a:lnSpc>
              <a:buFontTx/>
              <a:buNone/>
            </a:pPr>
            <a:r>
              <a:rPr lang="en-GB" altLang="cs-CZ" sz="2400" i="1" dirty="0"/>
              <a:t>We can read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it</a:t>
            </a:r>
            <a:r>
              <a:rPr lang="en-GB" altLang="cs-CZ" sz="2400" i="1" dirty="0"/>
              <a:t>, for example:  Internal energy </a:t>
            </a:r>
            <a:r>
              <a:rPr lang="cs-CZ" altLang="cs-CZ" sz="2400" i="1" dirty="0"/>
              <a:t>U </a:t>
            </a:r>
            <a:r>
              <a:rPr lang="en-GB" altLang="cs-CZ" sz="2400" i="1" dirty="0"/>
              <a:t>of the system increases with the work </a:t>
            </a:r>
            <a:r>
              <a:rPr lang="cs-CZ" altLang="cs-CZ" sz="2400" i="1" dirty="0"/>
              <a:t>W </a:t>
            </a:r>
            <a:r>
              <a:rPr lang="en-GB" altLang="cs-CZ" sz="2400" i="1" dirty="0"/>
              <a:t>done on the system, and the heat </a:t>
            </a:r>
            <a:r>
              <a:rPr lang="cs-CZ" altLang="cs-CZ" sz="2400" i="1" dirty="0"/>
              <a:t>Q </a:t>
            </a:r>
            <a:r>
              <a:rPr lang="en-GB" altLang="cs-CZ" sz="2400" i="1" dirty="0"/>
              <a:t>transferred from the environment to the system.</a:t>
            </a:r>
          </a:p>
          <a:p>
            <a:pPr marL="6350" indent="22225" eaLnBrk="1" hangingPunct="1">
              <a:lnSpc>
                <a:spcPct val="90000"/>
              </a:lnSpc>
              <a:buFontTx/>
              <a:buNone/>
            </a:pPr>
            <a:endParaRPr lang="en-GB" altLang="cs-CZ" sz="2000" i="1" dirty="0"/>
          </a:p>
          <a:p>
            <a:pPr marL="6350" indent="22225" eaLnBrk="1" hangingPunct="1">
              <a:lnSpc>
                <a:spcPct val="90000"/>
              </a:lnSpc>
              <a:buFontTx/>
              <a:buNone/>
            </a:pPr>
            <a:r>
              <a:rPr lang="en-GB" altLang="cs-CZ" dirty="0">
                <a:solidFill>
                  <a:srgbClr val="FF0066"/>
                </a:solidFill>
              </a:rPr>
              <a:t>Internal energy is a state parameter, heat and work are not.</a:t>
            </a:r>
          </a:p>
        </p:txBody>
      </p:sp>
    </p:spTree>
    <p:extLst>
      <p:ext uri="{BB962C8B-B14F-4D97-AF65-F5344CB8AC3E}">
        <p14:creationId xmlns:p14="http://schemas.microsoft.com/office/powerpoint/2010/main" val="320317888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rezentace-16-9-cz-v11.potx" id="{A1E069AA-5EB2-4FA2-9367-6D040ACEC8D2}" vid="{BC2189E0-F5C8-4AB2-8946-E3011F185C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muni-prezentace-16-9-cz-v11</Template>
  <TotalTime>68</TotalTime>
  <Words>1271</Words>
  <Application>Microsoft Office PowerPoint</Application>
  <PresentationFormat>Širokoúhlá obrazovka</PresentationFormat>
  <Paragraphs>126</Paragraphs>
  <Slides>17</Slides>
  <Notes>16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Symbol</vt:lpstr>
      <vt:lpstr>Tahoma</vt:lpstr>
      <vt:lpstr>Wingdings</vt:lpstr>
      <vt:lpstr>Prezentace_MU_CZ</vt:lpstr>
      <vt:lpstr>Rastrový obraz</vt:lpstr>
      <vt:lpstr>Rastrový obrázek</vt:lpstr>
      <vt:lpstr>Lectures on Medical Biophysics</vt:lpstr>
      <vt:lpstr>Lecture outline</vt:lpstr>
      <vt:lpstr>Thermodynamics – physical discipline dealing with transformations of energy in macroscopic systems.</vt:lpstr>
      <vt:lpstr>THERMODYNAMIC SYSTEM </vt:lpstr>
      <vt:lpstr>Basic terms</vt:lpstr>
      <vt:lpstr>Reversible process:</vt:lpstr>
      <vt:lpstr>Work done by/on thermodynamic systems</vt:lpstr>
      <vt:lpstr>Other important quantities:</vt:lpstr>
      <vt:lpstr>1st law of thermodynamics</vt:lpstr>
      <vt:lpstr>2nd law of thermodynamics</vt:lpstr>
      <vt:lpstr>Entropy and disorder</vt:lpstr>
      <vt:lpstr>„An experiment with balls“</vt:lpstr>
      <vt:lpstr>Prezentace aplikace PowerPoint</vt:lpstr>
      <vt:lpstr>A few terms of statistical physics:</vt:lpstr>
      <vt:lpstr>Free expansion of gas:</vt:lpstr>
      <vt:lpstr>Analogy between both experiments: </vt:lpstr>
      <vt:lpstr>Author:  Vojtěch Mornstein  Language revision:  Carmel J. Caruana  Last revision: September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Lectures on Medical Biophysics</dc:title>
  <dc:creator>Vojtěch Mornstein</dc:creator>
  <cp:lastModifiedBy>Vojtěch Mornstein</cp:lastModifiedBy>
  <cp:revision>4</cp:revision>
  <cp:lastPrinted>1601-01-01T00:00:00Z</cp:lastPrinted>
  <dcterms:created xsi:type="dcterms:W3CDTF">2021-09-18T13:47:04Z</dcterms:created>
  <dcterms:modified xsi:type="dcterms:W3CDTF">2024-09-14T09:28:14Z</dcterms:modified>
</cp:coreProperties>
</file>